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1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4.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5.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16.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67" r:id="rId2"/>
    <p:sldId id="344" r:id="rId3"/>
    <p:sldId id="314" r:id="rId4"/>
    <p:sldId id="347" r:id="rId5"/>
    <p:sldId id="335" r:id="rId6"/>
    <p:sldId id="315" r:id="rId7"/>
    <p:sldId id="341" r:id="rId8"/>
    <p:sldId id="316" r:id="rId9"/>
    <p:sldId id="355" r:id="rId10"/>
    <p:sldId id="345" r:id="rId11"/>
    <p:sldId id="394" r:id="rId12"/>
    <p:sldId id="368" r:id="rId13"/>
    <p:sldId id="369" r:id="rId14"/>
    <p:sldId id="370" r:id="rId15"/>
    <p:sldId id="371" r:id="rId16"/>
    <p:sldId id="372" r:id="rId17"/>
    <p:sldId id="320" r:id="rId18"/>
    <p:sldId id="323" r:id="rId19"/>
    <p:sldId id="322" r:id="rId20"/>
    <p:sldId id="373" r:id="rId21"/>
    <p:sldId id="374" r:id="rId22"/>
    <p:sldId id="375" r:id="rId23"/>
    <p:sldId id="325" r:id="rId24"/>
    <p:sldId id="376" r:id="rId25"/>
    <p:sldId id="336" r:id="rId26"/>
    <p:sldId id="377" r:id="rId27"/>
    <p:sldId id="380" r:id="rId28"/>
    <p:sldId id="382" r:id="rId29"/>
    <p:sldId id="383" r:id="rId30"/>
    <p:sldId id="328" r:id="rId31"/>
    <p:sldId id="329" r:id="rId32"/>
    <p:sldId id="356" r:id="rId33"/>
    <p:sldId id="384" r:id="rId34"/>
    <p:sldId id="385" r:id="rId35"/>
    <p:sldId id="318" r:id="rId36"/>
    <p:sldId id="386" r:id="rId37"/>
    <p:sldId id="333" r:id="rId38"/>
    <p:sldId id="273" r:id="rId39"/>
    <p:sldId id="387" r:id="rId40"/>
    <p:sldId id="388" r:id="rId41"/>
    <p:sldId id="389" r:id="rId42"/>
    <p:sldId id="357" r:id="rId43"/>
    <p:sldId id="358" r:id="rId44"/>
    <p:sldId id="390" r:id="rId45"/>
    <p:sldId id="391" r:id="rId46"/>
    <p:sldId id="392" r:id="rId47"/>
    <p:sldId id="393" r:id="rId48"/>
    <p:sldId id="359" r:id="rId49"/>
    <p:sldId id="299" r:id="rId50"/>
    <p:sldId id="300" r:id="rId5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9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7786" autoAdjust="0"/>
  </p:normalViewPr>
  <p:slideViewPr>
    <p:cSldViewPr>
      <p:cViewPr varScale="1">
        <p:scale>
          <a:sx n="80" d="100"/>
          <a:sy n="80" d="100"/>
        </p:scale>
        <p:origin x="1446" y="48"/>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4/17/2018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3661998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849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18499"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r>
              <a:rPr lang="en-US" dirty="0" smtClean="0"/>
              <a:t>Mode </a:t>
            </a:r>
            <a:r>
              <a:rPr lang="en-US" dirty="0" smtClean="0">
                <a:sym typeface="Wingdings" pitchFamily="2" charset="2"/>
              </a:rPr>
              <a:t> 0; Cause  </a:t>
            </a:r>
            <a:r>
              <a:rPr lang="en-US" dirty="0" err="1" smtClean="0">
                <a:sym typeface="Wingdings" pitchFamily="2" charset="2"/>
              </a:rPr>
              <a:t>syscall</a:t>
            </a:r>
            <a:r>
              <a:rPr lang="en-US" dirty="0" smtClean="0">
                <a:sym typeface="Wingdings" pitchFamily="2" charset="2"/>
              </a:rPr>
              <a:t>; </a:t>
            </a:r>
            <a:r>
              <a:rPr lang="en-US" dirty="0" smtClean="0"/>
              <a:t>PC </a:t>
            </a:r>
            <a:r>
              <a:rPr lang="en-US" dirty="0" smtClean="0">
                <a:sym typeface="Wingdings" pitchFamily="2" charset="2"/>
              </a:rPr>
              <a:t></a:t>
            </a:r>
            <a:r>
              <a:rPr lang="en-US" dirty="0" smtClean="0"/>
              <a:t> </a:t>
            </a:r>
            <a:r>
              <a:rPr lang="en-US" i="1" dirty="0" smtClean="0"/>
              <a:t>exception</a:t>
            </a:r>
            <a:r>
              <a:rPr lang="en-US" dirty="0" smtClean="0"/>
              <a:t> vector</a:t>
            </a:r>
            <a:endParaRPr lang="en-US" dirty="0"/>
          </a:p>
        </p:txBody>
      </p:sp>
    </p:spTree>
    <p:extLst>
      <p:ext uri="{BB962C8B-B14F-4D97-AF65-F5344CB8AC3E}">
        <p14:creationId xmlns:p14="http://schemas.microsoft.com/office/powerpoint/2010/main" val="361886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0546"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820547"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0410" tIns="50205" rIns="100410" bIns="50205"/>
          <a:lstStyle/>
          <a:p>
            <a:endParaRPr lang="en-US" dirty="0"/>
          </a:p>
        </p:txBody>
      </p:sp>
    </p:spTree>
    <p:extLst>
      <p:ext uri="{BB962C8B-B14F-4D97-AF65-F5344CB8AC3E}">
        <p14:creationId xmlns:p14="http://schemas.microsoft.com/office/powerpoint/2010/main" val="3888996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0786"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30787"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endParaRPr lang="en-US"/>
          </a:p>
        </p:txBody>
      </p:sp>
    </p:spTree>
    <p:extLst>
      <p:ext uri="{BB962C8B-B14F-4D97-AF65-F5344CB8AC3E}">
        <p14:creationId xmlns:p14="http://schemas.microsoft.com/office/powerpoint/2010/main" val="1165728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Inline assembly</a:t>
            </a:r>
          </a:p>
          <a:p>
            <a:endParaRPr lang="en-US" dirty="0" smtClean="0"/>
          </a:p>
          <a:p>
            <a:r>
              <a:rPr lang="en-US" dirty="0" smtClean="0"/>
              <a:t>4 is </a:t>
            </a:r>
            <a:r>
              <a:rPr lang="en-US" dirty="0" err="1" smtClean="0"/>
              <a:t>getc</a:t>
            </a:r>
            <a:r>
              <a:rPr lang="en-US" dirty="0" smtClean="0"/>
              <a:t> syscall</a:t>
            </a:r>
            <a:r>
              <a:rPr lang="en-US" baseline="0" dirty="0" smtClean="0"/>
              <a:t> name!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20</a:t>
            </a:fld>
            <a:endParaRPr lang="en-US"/>
          </a:p>
        </p:txBody>
      </p:sp>
    </p:spTree>
    <p:extLst>
      <p:ext uri="{BB962C8B-B14F-4D97-AF65-F5344CB8AC3E}">
        <p14:creationId xmlns:p14="http://schemas.microsoft.com/office/powerpoint/2010/main" val="366975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259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822595"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0410" tIns="50205" rIns="100410" bIns="50205"/>
          <a:lstStyle/>
          <a:p>
            <a:endParaRPr lang="en-US" dirty="0"/>
          </a:p>
        </p:txBody>
      </p:sp>
    </p:spTree>
    <p:extLst>
      <p:ext uri="{BB962C8B-B14F-4D97-AF65-F5344CB8AC3E}">
        <p14:creationId xmlns:p14="http://schemas.microsoft.com/office/powerpoint/2010/main" val="2651986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464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824643"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0410" tIns="50205" rIns="100410" bIns="50205"/>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When an application needs to perform a privileged operation, it needs to invoke the OS</a:t>
            </a:r>
          </a:p>
          <a:p>
            <a:endParaRPr lang="en-US" dirty="0"/>
          </a:p>
        </p:txBody>
      </p:sp>
    </p:spTree>
    <p:extLst>
      <p:ext uri="{BB962C8B-B14F-4D97-AF65-F5344CB8AC3E}">
        <p14:creationId xmlns:p14="http://schemas.microsoft.com/office/powerpoint/2010/main" val="119482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464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824643"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0410" tIns="50205" rIns="100410" bIns="50205"/>
          <a:lstStyle/>
          <a:p>
            <a:endParaRPr lang="en-US" baseline="0" dirty="0" smtClean="0"/>
          </a:p>
        </p:txBody>
      </p:sp>
    </p:spTree>
    <p:extLst>
      <p:ext uri="{BB962C8B-B14F-4D97-AF65-F5344CB8AC3E}">
        <p14:creationId xmlns:p14="http://schemas.microsoft.com/office/powerpoint/2010/main" val="929490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6690"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826691"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0410" tIns="50205" rIns="100410" bIns="50205"/>
          <a:lstStyle/>
          <a:p>
            <a:endParaRPr lang="en-US"/>
          </a:p>
        </p:txBody>
      </p:sp>
    </p:spTree>
    <p:extLst>
      <p:ext uri="{BB962C8B-B14F-4D97-AF65-F5344CB8AC3E}">
        <p14:creationId xmlns:p14="http://schemas.microsoft.com/office/powerpoint/2010/main" val="257610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873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828739"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0410" tIns="50205" rIns="100410" bIns="50205"/>
          <a:lstStyle/>
          <a:p>
            <a:endParaRPr lang="en-US" dirty="0"/>
          </a:p>
        </p:txBody>
      </p:sp>
    </p:spTree>
    <p:extLst>
      <p:ext uri="{BB962C8B-B14F-4D97-AF65-F5344CB8AC3E}">
        <p14:creationId xmlns:p14="http://schemas.microsoft.com/office/powerpoint/2010/main" val="4013422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1440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endParaRPr lang="en-US" dirty="0"/>
          </a:p>
        </p:txBody>
      </p:sp>
    </p:spTree>
    <p:extLst>
      <p:ext uri="{BB962C8B-B14F-4D97-AF65-F5344CB8AC3E}">
        <p14:creationId xmlns:p14="http://schemas.microsoft.com/office/powerpoint/2010/main" val="322591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a:t>
            </a:fld>
            <a:endParaRPr lang="en-US"/>
          </a:p>
        </p:txBody>
      </p:sp>
    </p:spTree>
    <p:extLst>
      <p:ext uri="{BB962C8B-B14F-4D97-AF65-F5344CB8AC3E}">
        <p14:creationId xmlns:p14="http://schemas.microsoft.com/office/powerpoint/2010/main" val="3753988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553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905539"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b="1" dirty="0" smtClean="0">
                <a:solidFill>
                  <a:schemeClr val="accent5">
                    <a:lumMod val="60000"/>
                    <a:lumOff val="40000"/>
                  </a:schemeClr>
                </a:solidFill>
              </a:rPr>
              <a:t>Precise</a:t>
            </a:r>
            <a:r>
              <a:rPr lang="en-US" dirty="0" smtClean="0"/>
              <a:t> and imprecise exceptions</a:t>
            </a:r>
          </a:p>
          <a:p>
            <a:pPr lvl="1"/>
            <a:r>
              <a:rPr lang="en-US" dirty="0" smtClean="0"/>
              <a:t>In pipelined architecture</a:t>
            </a:r>
          </a:p>
          <a:p>
            <a:pPr lvl="2"/>
            <a:r>
              <a:rPr lang="en-US" dirty="0" smtClean="0"/>
              <a:t>Have to correctly identify PC of exception</a:t>
            </a:r>
          </a:p>
          <a:p>
            <a:pPr lvl="2"/>
            <a:r>
              <a:rPr lang="en-US" dirty="0" smtClean="0"/>
              <a:t>MIPS and modern processors support this</a:t>
            </a: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266087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7"/>
            <a:ext cx="6241627" cy="4535565"/>
          </a:xfrm>
          <a:prstGeom prst="rect">
            <a:avLst/>
          </a:prstGeom>
          <a:noFill/>
          <a:ln>
            <a:miter lim="800000"/>
            <a:headEnd/>
            <a:tailEnd/>
          </a:ln>
        </p:spPr>
        <p:txBody>
          <a:bodyPr lIns="102126" tIns="51062" rIns="102126" bIns="51062"/>
          <a:lstStyle/>
          <a:p>
            <a:r>
              <a:rPr lang="en-US" b="1" dirty="0" smtClean="0">
                <a:solidFill>
                  <a:schemeClr val="accent5">
                    <a:lumMod val="60000"/>
                    <a:lumOff val="40000"/>
                  </a:schemeClr>
                </a:solidFill>
              </a:rPr>
              <a:t>Precise</a:t>
            </a:r>
            <a:r>
              <a:rPr lang="en-US" dirty="0" smtClean="0"/>
              <a:t> and imprecise exceptions</a:t>
            </a:r>
          </a:p>
          <a:p>
            <a:pPr lvl="1"/>
            <a:r>
              <a:rPr lang="en-US" dirty="0" smtClean="0"/>
              <a:t>In pipelined architecture</a:t>
            </a:r>
          </a:p>
          <a:p>
            <a:pPr lvl="2"/>
            <a:r>
              <a:rPr lang="en-US" dirty="0" smtClean="0"/>
              <a:t>Have to correctly identify PC of exception</a:t>
            </a:r>
          </a:p>
          <a:p>
            <a:pPr lvl="2"/>
            <a:r>
              <a:rPr lang="en-US" dirty="0" smtClean="0"/>
              <a:t>MIPS and modern processors support this</a:t>
            </a: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570689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963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09635"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n-US" b="1" dirty="0" smtClean="0">
                <a:solidFill>
                  <a:schemeClr val="accent5">
                    <a:lumMod val="60000"/>
                    <a:lumOff val="40000"/>
                  </a:schemeClr>
                </a:solidFill>
              </a:rPr>
              <a:t>Precise</a:t>
            </a:r>
            <a:r>
              <a:rPr lang="en-US" dirty="0" smtClean="0"/>
              <a:t> and imprecise exceptions</a:t>
            </a:r>
          </a:p>
          <a:p>
            <a:pPr lvl="1"/>
            <a:r>
              <a:rPr lang="en-US" dirty="0" smtClean="0"/>
              <a:t>In pipelined architecture</a:t>
            </a:r>
          </a:p>
          <a:p>
            <a:pPr lvl="2"/>
            <a:r>
              <a:rPr lang="en-US" dirty="0" smtClean="0"/>
              <a:t>Have to correctly identify PC of exception</a:t>
            </a:r>
          </a:p>
          <a:p>
            <a:pPr lvl="2"/>
            <a:r>
              <a:rPr lang="en-US" dirty="0" smtClean="0"/>
              <a:t>MIPS and modern processors support this</a:t>
            </a: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2180322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6930"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836931"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0410" tIns="50205" rIns="100410" bIns="50205"/>
          <a:lstStyle/>
          <a:p>
            <a:endParaRPr lang="en-US"/>
          </a:p>
        </p:txBody>
      </p:sp>
    </p:spTree>
    <p:extLst>
      <p:ext uri="{BB962C8B-B14F-4D97-AF65-F5344CB8AC3E}">
        <p14:creationId xmlns:p14="http://schemas.microsoft.com/office/powerpoint/2010/main" val="4012281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897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838979"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0410" tIns="50205" rIns="100410" bIns="50205"/>
          <a:lstStyle/>
          <a:p>
            <a:endParaRPr lang="en-US"/>
          </a:p>
        </p:txBody>
      </p:sp>
    </p:spTree>
    <p:extLst>
      <p:ext uri="{BB962C8B-B14F-4D97-AF65-F5344CB8AC3E}">
        <p14:creationId xmlns:p14="http://schemas.microsoft.com/office/powerpoint/2010/main" val="36988536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963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09635"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8451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963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09635"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8451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62" name="Rectangle 2"/>
          <p:cNvSpPr>
            <a:spLocks noGrp="1" noRot="1" noChangeAspect="1" noChangeArrowheads="1" noTextEdit="1"/>
          </p:cNvSpPr>
          <p:nvPr>
            <p:ph type="sldImg"/>
          </p:nvPr>
        </p:nvSpPr>
        <p:spPr bwMode="auto">
          <a:xfrm>
            <a:off x="1398588" y="650875"/>
            <a:ext cx="5019675" cy="3763963"/>
          </a:xfrm>
          <a:prstGeom prst="rect">
            <a:avLst/>
          </a:prstGeom>
          <a:solidFill>
            <a:srgbClr val="FFFFFF"/>
          </a:solidFill>
          <a:ln>
            <a:solidFill>
              <a:srgbClr val="000000"/>
            </a:solidFill>
            <a:miter lim="800000"/>
            <a:headEnd/>
            <a:tailEnd/>
          </a:ln>
        </p:spPr>
      </p:sp>
      <p:sp>
        <p:nvSpPr>
          <p:cNvPr id="3778563" name="Rectangle 3"/>
          <p:cNvSpPr>
            <a:spLocks noGrp="1" noChangeArrowheads="1"/>
          </p:cNvSpPr>
          <p:nvPr>
            <p:ph type="body" idx="1"/>
          </p:nvPr>
        </p:nvSpPr>
        <p:spPr bwMode="auto">
          <a:xfrm>
            <a:off x="587698" y="4787222"/>
            <a:ext cx="6723079" cy="4535532"/>
          </a:xfrm>
          <a:prstGeom prst="rect">
            <a:avLst/>
          </a:prstGeom>
          <a:solidFill>
            <a:srgbClr val="FFFFFF"/>
          </a:solidFill>
          <a:ln>
            <a:solidFill>
              <a:srgbClr val="000000"/>
            </a:solidFill>
            <a:miter lim="800000"/>
            <a:headEnd/>
            <a:tailEnd/>
          </a:ln>
        </p:spPr>
        <p:txBody>
          <a:bodyPr lIns="101382" tIns="50691" rIns="101382" bIns="50691"/>
          <a:lstStyle/>
          <a:p>
            <a:endParaRPr lang="en-US" dirty="0"/>
          </a:p>
        </p:txBody>
      </p:sp>
    </p:spTree>
    <p:extLst>
      <p:ext uri="{BB962C8B-B14F-4D97-AF65-F5344CB8AC3E}">
        <p14:creationId xmlns:p14="http://schemas.microsoft.com/office/powerpoint/2010/main" val="3645755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5C3C1-9691-443C-BBCF-BED84F38E74F}" type="slidenum">
              <a:rPr lang="en-US" smtClean="0"/>
              <a:t>45</a:t>
            </a:fld>
            <a:endParaRPr lang="en-US"/>
          </a:p>
        </p:txBody>
      </p:sp>
    </p:spTree>
    <p:extLst>
      <p:ext uri="{BB962C8B-B14F-4D97-AF65-F5344CB8AC3E}">
        <p14:creationId xmlns:p14="http://schemas.microsoft.com/office/powerpoint/2010/main" val="7310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73582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5</a:t>
            </a:fld>
            <a:endParaRPr lang="en-US"/>
          </a:p>
        </p:txBody>
      </p:sp>
    </p:spTree>
    <p:extLst>
      <p:ext uri="{BB962C8B-B14F-4D97-AF65-F5344CB8AC3E}">
        <p14:creationId xmlns:p14="http://schemas.microsoft.com/office/powerpoint/2010/main" val="7169404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 and</a:t>
            </a:r>
            <a:r>
              <a:rPr lang="en-US" baseline="0" dirty="0" smtClean="0"/>
              <a:t> C</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47</a:t>
            </a:fld>
            <a:endParaRPr lang="en-US"/>
          </a:p>
        </p:txBody>
      </p:sp>
    </p:spTree>
    <p:extLst>
      <p:ext uri="{BB962C8B-B14F-4D97-AF65-F5344CB8AC3E}">
        <p14:creationId xmlns:p14="http://schemas.microsoft.com/office/powerpoint/2010/main" val="3534396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814403" name="Rectangle 3"/>
          <p:cNvSpPr>
            <a:spLocks noGrp="1" noChangeArrowheads="1"/>
          </p:cNvSpPr>
          <p:nvPr>
            <p:ph type="body" idx="1"/>
          </p:nvPr>
        </p:nvSpPr>
        <p:spPr bwMode="auto">
          <a:xfrm>
            <a:off x="780644" y="4788944"/>
            <a:ext cx="6241597" cy="4535533"/>
          </a:xfrm>
          <a:prstGeom prst="rect">
            <a:avLst/>
          </a:prstGeom>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0410" tIns="50205" rIns="100410" bIns="50205"/>
          <a:lstStyle/>
          <a:p>
            <a:endParaRPr lang="en-US"/>
          </a:p>
        </p:txBody>
      </p:sp>
    </p:spTree>
    <p:extLst>
      <p:ext uri="{BB962C8B-B14F-4D97-AF65-F5344CB8AC3E}">
        <p14:creationId xmlns:p14="http://schemas.microsoft.com/office/powerpoint/2010/main" val="152510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825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08259"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endParaRPr lang="en-US" dirty="0"/>
          </a:p>
        </p:txBody>
      </p:sp>
    </p:spTree>
    <p:extLst>
      <p:ext uri="{BB962C8B-B14F-4D97-AF65-F5344CB8AC3E}">
        <p14:creationId xmlns:p14="http://schemas.microsoft.com/office/powerpoint/2010/main" val="147082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8258"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08259"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endParaRPr lang="en-US" dirty="0"/>
          </a:p>
        </p:txBody>
      </p:sp>
    </p:spTree>
    <p:extLst>
      <p:ext uri="{BB962C8B-B14F-4D97-AF65-F5344CB8AC3E}">
        <p14:creationId xmlns:p14="http://schemas.microsoft.com/office/powerpoint/2010/main" val="147082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ENFORCE this trusted abstraction?</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10</a:t>
            </a:fld>
            <a:endParaRPr lang="en-US"/>
          </a:p>
        </p:txBody>
      </p:sp>
    </p:spTree>
    <p:extLst>
      <p:ext uri="{BB962C8B-B14F-4D97-AF65-F5344CB8AC3E}">
        <p14:creationId xmlns:p14="http://schemas.microsoft.com/office/powerpoint/2010/main" val="133625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13</a:t>
            </a:fld>
            <a:endParaRPr lang="en-US"/>
          </a:p>
        </p:txBody>
      </p:sp>
    </p:spTree>
    <p:extLst>
      <p:ext uri="{BB962C8B-B14F-4D97-AF65-F5344CB8AC3E}">
        <p14:creationId xmlns:p14="http://schemas.microsoft.com/office/powerpoint/2010/main" val="1587979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14</a:t>
            </a:fld>
            <a:endParaRPr lang="en-US"/>
          </a:p>
        </p:txBody>
      </p:sp>
    </p:spTree>
    <p:extLst>
      <p:ext uri="{BB962C8B-B14F-4D97-AF65-F5344CB8AC3E}">
        <p14:creationId xmlns:p14="http://schemas.microsoft.com/office/powerpoint/2010/main" val="3989261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6450"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816451"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0" tIns="50205" rIns="100410" bIns="50205"/>
          <a:lstStyle/>
          <a:p>
            <a:endParaRPr lang="en-US"/>
          </a:p>
        </p:txBody>
      </p:sp>
    </p:spTree>
    <p:extLst>
      <p:ext uri="{BB962C8B-B14F-4D97-AF65-F5344CB8AC3E}">
        <p14:creationId xmlns:p14="http://schemas.microsoft.com/office/powerpoint/2010/main" val="350025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a:t>
            </a:r>
            <a:r>
              <a:rPr lang="en-US" smtClean="0"/>
              <a:t>Spring 2015</a:t>
            </a:r>
            <a:endParaRPr lang="en-US" dirty="0" smtClean="0"/>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notesSlide" Target="../notesSlides/notesSlide11.xml"/><Relationship Id="rId2" Type="http://schemas.openxmlformats.org/officeDocument/2006/relationships/tags" Target="../tags/tag29.xml"/><Relationship Id="rId16"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tags" Target="../tags/tag42.xml"/><Relationship Id="rId10" Type="http://schemas.openxmlformats.org/officeDocument/2006/relationships/tags" Target="../tags/tag37.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3" Type="http://schemas.openxmlformats.org/officeDocument/2006/relationships/tags" Target="../tags/tag49.xml"/><Relationship Id="rId21" Type="http://schemas.openxmlformats.org/officeDocument/2006/relationships/tags" Target="../tags/tag67.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slideLayout" Target="../slideLayouts/slideLayout2.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tags" Target="../tags/tag69.xml"/><Relationship Id="rId10" Type="http://schemas.openxmlformats.org/officeDocument/2006/relationships/tags" Target="../tags/tag56.xml"/><Relationship Id="rId19" Type="http://schemas.openxmlformats.org/officeDocument/2006/relationships/tags" Target="../tags/tag65.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tags" Target="../tags/tag6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slideLayout" Target="../slideLayouts/slideLayout2.xml"/><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tags" Target="../tags/tag94.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tags" Target="../tags/tag93.xml"/><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tags" Target="../tags/tag92.xml"/><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s>
</file>

<file path=ppt/slides/_rels/slide24.xml.rels><?xml version="1.0" encoding="UTF-8" standalone="yes"?>
<Relationships xmlns="http://schemas.openxmlformats.org/package/2006/relationships"><Relationship Id="rId8" Type="http://schemas.openxmlformats.org/officeDocument/2006/relationships/tags" Target="../tags/tag102.xml"/><Relationship Id="rId13" Type="http://schemas.openxmlformats.org/officeDocument/2006/relationships/tags" Target="../tags/tag107.xml"/><Relationship Id="rId18" Type="http://schemas.openxmlformats.org/officeDocument/2006/relationships/tags" Target="../tags/tag112.xml"/><Relationship Id="rId3" Type="http://schemas.openxmlformats.org/officeDocument/2006/relationships/tags" Target="../tags/tag97.xml"/><Relationship Id="rId7" Type="http://schemas.openxmlformats.org/officeDocument/2006/relationships/tags" Target="../tags/tag101.xml"/><Relationship Id="rId12" Type="http://schemas.openxmlformats.org/officeDocument/2006/relationships/tags" Target="../tags/tag106.xml"/><Relationship Id="rId17" Type="http://schemas.openxmlformats.org/officeDocument/2006/relationships/tags" Target="../tags/tag111.xml"/><Relationship Id="rId2" Type="http://schemas.openxmlformats.org/officeDocument/2006/relationships/tags" Target="../tags/tag96.xml"/><Relationship Id="rId16" Type="http://schemas.openxmlformats.org/officeDocument/2006/relationships/tags" Target="../tags/tag110.xml"/><Relationship Id="rId20" Type="http://schemas.openxmlformats.org/officeDocument/2006/relationships/notesSlide" Target="../notesSlides/notesSlide15.xml"/><Relationship Id="rId1" Type="http://schemas.openxmlformats.org/officeDocument/2006/relationships/tags" Target="../tags/tag95.xml"/><Relationship Id="rId6" Type="http://schemas.openxmlformats.org/officeDocument/2006/relationships/tags" Target="../tags/tag100.xml"/><Relationship Id="rId11" Type="http://schemas.openxmlformats.org/officeDocument/2006/relationships/tags" Target="../tags/tag105.xml"/><Relationship Id="rId5" Type="http://schemas.openxmlformats.org/officeDocument/2006/relationships/tags" Target="../tags/tag99.xml"/><Relationship Id="rId15" Type="http://schemas.openxmlformats.org/officeDocument/2006/relationships/tags" Target="../tags/tag109.xml"/><Relationship Id="rId10" Type="http://schemas.openxmlformats.org/officeDocument/2006/relationships/tags" Target="../tags/tag104.xml"/><Relationship Id="rId19" Type="http://schemas.openxmlformats.org/officeDocument/2006/relationships/slideLayout" Target="../slideLayouts/slideLayout2.xml"/><Relationship Id="rId4" Type="http://schemas.openxmlformats.org/officeDocument/2006/relationships/tags" Target="../tags/tag98.xml"/><Relationship Id="rId9" Type="http://schemas.openxmlformats.org/officeDocument/2006/relationships/tags" Target="../tags/tag103.xml"/><Relationship Id="rId14" Type="http://schemas.openxmlformats.org/officeDocument/2006/relationships/tags" Target="../tags/tag108.xml"/></Relationships>
</file>

<file path=ppt/slides/_rels/slide25.xml.rels><?xml version="1.0" encoding="UTF-8" standalone="yes"?>
<Relationships xmlns="http://schemas.openxmlformats.org/package/2006/relationships"><Relationship Id="rId8" Type="http://schemas.openxmlformats.org/officeDocument/2006/relationships/tags" Target="../tags/tag120.xml"/><Relationship Id="rId13" Type="http://schemas.openxmlformats.org/officeDocument/2006/relationships/tags" Target="../tags/tag125.xml"/><Relationship Id="rId18" Type="http://schemas.openxmlformats.org/officeDocument/2006/relationships/tags" Target="../tags/tag130.xml"/><Relationship Id="rId3" Type="http://schemas.openxmlformats.org/officeDocument/2006/relationships/tags" Target="../tags/tag115.xml"/><Relationship Id="rId21" Type="http://schemas.openxmlformats.org/officeDocument/2006/relationships/tags" Target="../tags/tag133.xml"/><Relationship Id="rId7" Type="http://schemas.openxmlformats.org/officeDocument/2006/relationships/tags" Target="../tags/tag119.xml"/><Relationship Id="rId12" Type="http://schemas.openxmlformats.org/officeDocument/2006/relationships/tags" Target="../tags/tag124.xml"/><Relationship Id="rId17" Type="http://schemas.openxmlformats.org/officeDocument/2006/relationships/tags" Target="../tags/tag129.xml"/><Relationship Id="rId2" Type="http://schemas.openxmlformats.org/officeDocument/2006/relationships/tags" Target="../tags/tag114.xml"/><Relationship Id="rId16" Type="http://schemas.openxmlformats.org/officeDocument/2006/relationships/tags" Target="../tags/tag128.xml"/><Relationship Id="rId20" Type="http://schemas.openxmlformats.org/officeDocument/2006/relationships/tags" Target="../tags/tag132.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tags" Target="../tags/tag123.xml"/><Relationship Id="rId5" Type="http://schemas.openxmlformats.org/officeDocument/2006/relationships/tags" Target="../tags/tag117.xml"/><Relationship Id="rId15" Type="http://schemas.openxmlformats.org/officeDocument/2006/relationships/tags" Target="../tags/tag127.xml"/><Relationship Id="rId23" Type="http://schemas.openxmlformats.org/officeDocument/2006/relationships/notesSlide" Target="../notesSlides/notesSlide16.xml"/><Relationship Id="rId10" Type="http://schemas.openxmlformats.org/officeDocument/2006/relationships/tags" Target="../tags/tag122.xml"/><Relationship Id="rId19" Type="http://schemas.openxmlformats.org/officeDocument/2006/relationships/tags" Target="../tags/tag131.xml"/><Relationship Id="rId4" Type="http://schemas.openxmlformats.org/officeDocument/2006/relationships/tags" Target="../tags/tag116.xml"/><Relationship Id="rId9" Type="http://schemas.openxmlformats.org/officeDocument/2006/relationships/tags" Target="../tags/tag121.xml"/><Relationship Id="rId14" Type="http://schemas.openxmlformats.org/officeDocument/2006/relationships/tags" Target="../tags/tag126.xml"/><Relationship Id="rId2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tags" Target="../tags/tag141.xml"/><Relationship Id="rId13" Type="http://schemas.openxmlformats.org/officeDocument/2006/relationships/tags" Target="../tags/tag146.xml"/><Relationship Id="rId18" Type="http://schemas.openxmlformats.org/officeDocument/2006/relationships/tags" Target="../tags/tag151.xml"/><Relationship Id="rId3" Type="http://schemas.openxmlformats.org/officeDocument/2006/relationships/tags" Target="../tags/tag136.xml"/><Relationship Id="rId21" Type="http://schemas.openxmlformats.org/officeDocument/2006/relationships/tags" Target="../tags/tag154.xml"/><Relationship Id="rId7" Type="http://schemas.openxmlformats.org/officeDocument/2006/relationships/tags" Target="../tags/tag140.xml"/><Relationship Id="rId12" Type="http://schemas.openxmlformats.org/officeDocument/2006/relationships/tags" Target="../tags/tag145.xml"/><Relationship Id="rId17" Type="http://schemas.openxmlformats.org/officeDocument/2006/relationships/tags" Target="../tags/tag150.xml"/><Relationship Id="rId2" Type="http://schemas.openxmlformats.org/officeDocument/2006/relationships/tags" Target="../tags/tag135.xml"/><Relationship Id="rId16" Type="http://schemas.openxmlformats.org/officeDocument/2006/relationships/tags" Target="../tags/tag149.xml"/><Relationship Id="rId20" Type="http://schemas.openxmlformats.org/officeDocument/2006/relationships/tags" Target="../tags/tag153.xml"/><Relationship Id="rId1" Type="http://schemas.openxmlformats.org/officeDocument/2006/relationships/tags" Target="../tags/tag134.xml"/><Relationship Id="rId6" Type="http://schemas.openxmlformats.org/officeDocument/2006/relationships/tags" Target="../tags/tag139.xml"/><Relationship Id="rId11" Type="http://schemas.openxmlformats.org/officeDocument/2006/relationships/tags" Target="../tags/tag144.xml"/><Relationship Id="rId24" Type="http://schemas.openxmlformats.org/officeDocument/2006/relationships/slideLayout" Target="../slideLayouts/slideLayout2.xml"/><Relationship Id="rId5" Type="http://schemas.openxmlformats.org/officeDocument/2006/relationships/tags" Target="../tags/tag138.xml"/><Relationship Id="rId15" Type="http://schemas.openxmlformats.org/officeDocument/2006/relationships/tags" Target="../tags/tag148.xml"/><Relationship Id="rId23" Type="http://schemas.openxmlformats.org/officeDocument/2006/relationships/tags" Target="../tags/tag156.xml"/><Relationship Id="rId10" Type="http://schemas.openxmlformats.org/officeDocument/2006/relationships/tags" Target="../tags/tag143.xml"/><Relationship Id="rId19" Type="http://schemas.openxmlformats.org/officeDocument/2006/relationships/tags" Target="../tags/tag152.xml"/><Relationship Id="rId4" Type="http://schemas.openxmlformats.org/officeDocument/2006/relationships/tags" Target="../tags/tag137.xml"/><Relationship Id="rId9" Type="http://schemas.openxmlformats.org/officeDocument/2006/relationships/tags" Target="../tags/tag142.xml"/><Relationship Id="rId14" Type="http://schemas.openxmlformats.org/officeDocument/2006/relationships/tags" Target="../tags/tag147.xml"/><Relationship Id="rId22" Type="http://schemas.openxmlformats.org/officeDocument/2006/relationships/tags" Target="../tags/tag15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8.xml"/><Relationship Id="rId1" Type="http://schemas.openxmlformats.org/officeDocument/2006/relationships/tags" Target="../tags/tag157.xml"/><Relationship Id="rId4"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17" Type="http://schemas.openxmlformats.org/officeDocument/2006/relationships/tags" Target="../tags/tag275.xml"/><Relationship Id="rId21" Type="http://schemas.openxmlformats.org/officeDocument/2006/relationships/tags" Target="../tags/tag179.xml"/><Relationship Id="rId42" Type="http://schemas.openxmlformats.org/officeDocument/2006/relationships/tags" Target="../tags/tag200.xml"/><Relationship Id="rId63" Type="http://schemas.openxmlformats.org/officeDocument/2006/relationships/tags" Target="../tags/tag221.xml"/><Relationship Id="rId84" Type="http://schemas.openxmlformats.org/officeDocument/2006/relationships/tags" Target="../tags/tag242.xml"/><Relationship Id="rId138" Type="http://schemas.openxmlformats.org/officeDocument/2006/relationships/tags" Target="../tags/tag296.xml"/><Relationship Id="rId107" Type="http://schemas.openxmlformats.org/officeDocument/2006/relationships/tags" Target="../tags/tag265.xml"/><Relationship Id="rId11" Type="http://schemas.openxmlformats.org/officeDocument/2006/relationships/tags" Target="../tags/tag169.xml"/><Relationship Id="rId32" Type="http://schemas.openxmlformats.org/officeDocument/2006/relationships/tags" Target="../tags/tag190.xml"/><Relationship Id="rId53" Type="http://schemas.openxmlformats.org/officeDocument/2006/relationships/tags" Target="../tags/tag211.xml"/><Relationship Id="rId74" Type="http://schemas.openxmlformats.org/officeDocument/2006/relationships/tags" Target="../tags/tag232.xml"/><Relationship Id="rId128" Type="http://schemas.openxmlformats.org/officeDocument/2006/relationships/tags" Target="../tags/tag286.xml"/><Relationship Id="rId149" Type="http://schemas.openxmlformats.org/officeDocument/2006/relationships/slideLayout" Target="../slideLayouts/slideLayout4.xml"/><Relationship Id="rId5" Type="http://schemas.openxmlformats.org/officeDocument/2006/relationships/tags" Target="../tags/tag163.xml"/><Relationship Id="rId95" Type="http://schemas.openxmlformats.org/officeDocument/2006/relationships/tags" Target="../tags/tag253.xml"/><Relationship Id="rId22" Type="http://schemas.openxmlformats.org/officeDocument/2006/relationships/tags" Target="../tags/tag180.xml"/><Relationship Id="rId27" Type="http://schemas.openxmlformats.org/officeDocument/2006/relationships/tags" Target="../tags/tag185.xml"/><Relationship Id="rId43" Type="http://schemas.openxmlformats.org/officeDocument/2006/relationships/tags" Target="../tags/tag201.xml"/><Relationship Id="rId48" Type="http://schemas.openxmlformats.org/officeDocument/2006/relationships/tags" Target="../tags/tag206.xml"/><Relationship Id="rId64" Type="http://schemas.openxmlformats.org/officeDocument/2006/relationships/tags" Target="../tags/tag222.xml"/><Relationship Id="rId69" Type="http://schemas.openxmlformats.org/officeDocument/2006/relationships/tags" Target="../tags/tag227.xml"/><Relationship Id="rId113" Type="http://schemas.openxmlformats.org/officeDocument/2006/relationships/tags" Target="../tags/tag271.xml"/><Relationship Id="rId118" Type="http://schemas.openxmlformats.org/officeDocument/2006/relationships/tags" Target="../tags/tag276.xml"/><Relationship Id="rId134" Type="http://schemas.openxmlformats.org/officeDocument/2006/relationships/tags" Target="../tags/tag292.xml"/><Relationship Id="rId139" Type="http://schemas.openxmlformats.org/officeDocument/2006/relationships/tags" Target="../tags/tag297.xml"/><Relationship Id="rId80" Type="http://schemas.openxmlformats.org/officeDocument/2006/relationships/tags" Target="../tags/tag238.xml"/><Relationship Id="rId85" Type="http://schemas.openxmlformats.org/officeDocument/2006/relationships/tags" Target="../tags/tag243.xml"/><Relationship Id="rId150" Type="http://schemas.openxmlformats.org/officeDocument/2006/relationships/notesSlide" Target="../notesSlides/notesSlide21.xml"/><Relationship Id="rId12" Type="http://schemas.openxmlformats.org/officeDocument/2006/relationships/tags" Target="../tags/tag170.xml"/><Relationship Id="rId17" Type="http://schemas.openxmlformats.org/officeDocument/2006/relationships/tags" Target="../tags/tag175.xml"/><Relationship Id="rId33" Type="http://schemas.openxmlformats.org/officeDocument/2006/relationships/tags" Target="../tags/tag191.xml"/><Relationship Id="rId38" Type="http://schemas.openxmlformats.org/officeDocument/2006/relationships/tags" Target="../tags/tag196.xml"/><Relationship Id="rId59" Type="http://schemas.openxmlformats.org/officeDocument/2006/relationships/tags" Target="../tags/tag217.xml"/><Relationship Id="rId103" Type="http://schemas.openxmlformats.org/officeDocument/2006/relationships/tags" Target="../tags/tag261.xml"/><Relationship Id="rId108" Type="http://schemas.openxmlformats.org/officeDocument/2006/relationships/tags" Target="../tags/tag266.xml"/><Relationship Id="rId124" Type="http://schemas.openxmlformats.org/officeDocument/2006/relationships/tags" Target="../tags/tag282.xml"/><Relationship Id="rId129" Type="http://schemas.openxmlformats.org/officeDocument/2006/relationships/tags" Target="../tags/tag287.xml"/><Relationship Id="rId54" Type="http://schemas.openxmlformats.org/officeDocument/2006/relationships/tags" Target="../tags/tag212.xml"/><Relationship Id="rId70" Type="http://schemas.openxmlformats.org/officeDocument/2006/relationships/tags" Target="../tags/tag228.xml"/><Relationship Id="rId75" Type="http://schemas.openxmlformats.org/officeDocument/2006/relationships/tags" Target="../tags/tag233.xml"/><Relationship Id="rId91" Type="http://schemas.openxmlformats.org/officeDocument/2006/relationships/tags" Target="../tags/tag249.xml"/><Relationship Id="rId96" Type="http://schemas.openxmlformats.org/officeDocument/2006/relationships/tags" Target="../tags/tag254.xml"/><Relationship Id="rId140" Type="http://schemas.openxmlformats.org/officeDocument/2006/relationships/tags" Target="../tags/tag298.xml"/><Relationship Id="rId145" Type="http://schemas.openxmlformats.org/officeDocument/2006/relationships/tags" Target="../tags/tag303.xml"/><Relationship Id="rId1" Type="http://schemas.openxmlformats.org/officeDocument/2006/relationships/tags" Target="../tags/tag159.xml"/><Relationship Id="rId6" Type="http://schemas.openxmlformats.org/officeDocument/2006/relationships/tags" Target="../tags/tag164.xml"/><Relationship Id="rId23" Type="http://schemas.openxmlformats.org/officeDocument/2006/relationships/tags" Target="../tags/tag181.xml"/><Relationship Id="rId28" Type="http://schemas.openxmlformats.org/officeDocument/2006/relationships/tags" Target="../tags/tag186.xml"/><Relationship Id="rId49" Type="http://schemas.openxmlformats.org/officeDocument/2006/relationships/tags" Target="../tags/tag207.xml"/><Relationship Id="rId114" Type="http://schemas.openxmlformats.org/officeDocument/2006/relationships/tags" Target="../tags/tag272.xml"/><Relationship Id="rId119" Type="http://schemas.openxmlformats.org/officeDocument/2006/relationships/tags" Target="../tags/tag277.xml"/><Relationship Id="rId44" Type="http://schemas.openxmlformats.org/officeDocument/2006/relationships/tags" Target="../tags/tag202.xml"/><Relationship Id="rId60" Type="http://schemas.openxmlformats.org/officeDocument/2006/relationships/tags" Target="../tags/tag218.xml"/><Relationship Id="rId65" Type="http://schemas.openxmlformats.org/officeDocument/2006/relationships/tags" Target="../tags/tag223.xml"/><Relationship Id="rId81" Type="http://schemas.openxmlformats.org/officeDocument/2006/relationships/tags" Target="../tags/tag239.xml"/><Relationship Id="rId86" Type="http://schemas.openxmlformats.org/officeDocument/2006/relationships/tags" Target="../tags/tag244.xml"/><Relationship Id="rId130" Type="http://schemas.openxmlformats.org/officeDocument/2006/relationships/tags" Target="../tags/tag288.xml"/><Relationship Id="rId135" Type="http://schemas.openxmlformats.org/officeDocument/2006/relationships/tags" Target="../tags/tag293.xml"/><Relationship Id="rId151" Type="http://schemas.openxmlformats.org/officeDocument/2006/relationships/image" Target="../media/image4.png"/><Relationship Id="rId13" Type="http://schemas.openxmlformats.org/officeDocument/2006/relationships/tags" Target="../tags/tag171.xml"/><Relationship Id="rId18" Type="http://schemas.openxmlformats.org/officeDocument/2006/relationships/tags" Target="../tags/tag176.xml"/><Relationship Id="rId39" Type="http://schemas.openxmlformats.org/officeDocument/2006/relationships/tags" Target="../tags/tag197.xml"/><Relationship Id="rId109" Type="http://schemas.openxmlformats.org/officeDocument/2006/relationships/tags" Target="../tags/tag267.xml"/><Relationship Id="rId34" Type="http://schemas.openxmlformats.org/officeDocument/2006/relationships/tags" Target="../tags/tag192.xml"/><Relationship Id="rId50" Type="http://schemas.openxmlformats.org/officeDocument/2006/relationships/tags" Target="../tags/tag208.xml"/><Relationship Id="rId55" Type="http://schemas.openxmlformats.org/officeDocument/2006/relationships/tags" Target="../tags/tag213.xml"/><Relationship Id="rId76" Type="http://schemas.openxmlformats.org/officeDocument/2006/relationships/tags" Target="../tags/tag234.xml"/><Relationship Id="rId97" Type="http://schemas.openxmlformats.org/officeDocument/2006/relationships/tags" Target="../tags/tag255.xml"/><Relationship Id="rId104" Type="http://schemas.openxmlformats.org/officeDocument/2006/relationships/tags" Target="../tags/tag262.xml"/><Relationship Id="rId120" Type="http://schemas.openxmlformats.org/officeDocument/2006/relationships/tags" Target="../tags/tag278.xml"/><Relationship Id="rId125" Type="http://schemas.openxmlformats.org/officeDocument/2006/relationships/tags" Target="../tags/tag283.xml"/><Relationship Id="rId141" Type="http://schemas.openxmlformats.org/officeDocument/2006/relationships/tags" Target="../tags/tag299.xml"/><Relationship Id="rId146" Type="http://schemas.openxmlformats.org/officeDocument/2006/relationships/tags" Target="../tags/tag304.xml"/><Relationship Id="rId7" Type="http://schemas.openxmlformats.org/officeDocument/2006/relationships/tags" Target="../tags/tag165.xml"/><Relationship Id="rId71" Type="http://schemas.openxmlformats.org/officeDocument/2006/relationships/tags" Target="../tags/tag229.xml"/><Relationship Id="rId92" Type="http://schemas.openxmlformats.org/officeDocument/2006/relationships/tags" Target="../tags/tag250.xml"/><Relationship Id="rId2" Type="http://schemas.openxmlformats.org/officeDocument/2006/relationships/tags" Target="../tags/tag160.xml"/><Relationship Id="rId29" Type="http://schemas.openxmlformats.org/officeDocument/2006/relationships/tags" Target="../tags/tag187.xml"/><Relationship Id="rId24" Type="http://schemas.openxmlformats.org/officeDocument/2006/relationships/tags" Target="../tags/tag182.xml"/><Relationship Id="rId40" Type="http://schemas.openxmlformats.org/officeDocument/2006/relationships/tags" Target="../tags/tag198.xml"/><Relationship Id="rId45" Type="http://schemas.openxmlformats.org/officeDocument/2006/relationships/tags" Target="../tags/tag203.xml"/><Relationship Id="rId66" Type="http://schemas.openxmlformats.org/officeDocument/2006/relationships/tags" Target="../tags/tag224.xml"/><Relationship Id="rId87" Type="http://schemas.openxmlformats.org/officeDocument/2006/relationships/tags" Target="../tags/tag245.xml"/><Relationship Id="rId110" Type="http://schemas.openxmlformats.org/officeDocument/2006/relationships/tags" Target="../tags/tag268.xml"/><Relationship Id="rId115" Type="http://schemas.openxmlformats.org/officeDocument/2006/relationships/tags" Target="../tags/tag273.xml"/><Relationship Id="rId131" Type="http://schemas.openxmlformats.org/officeDocument/2006/relationships/tags" Target="../tags/tag289.xml"/><Relationship Id="rId136" Type="http://schemas.openxmlformats.org/officeDocument/2006/relationships/tags" Target="../tags/tag294.xml"/><Relationship Id="rId61" Type="http://schemas.openxmlformats.org/officeDocument/2006/relationships/tags" Target="../tags/tag219.xml"/><Relationship Id="rId82" Type="http://schemas.openxmlformats.org/officeDocument/2006/relationships/tags" Target="../tags/tag240.xml"/><Relationship Id="rId19" Type="http://schemas.openxmlformats.org/officeDocument/2006/relationships/tags" Target="../tags/tag177.xml"/><Relationship Id="rId14" Type="http://schemas.openxmlformats.org/officeDocument/2006/relationships/tags" Target="../tags/tag172.xml"/><Relationship Id="rId30" Type="http://schemas.openxmlformats.org/officeDocument/2006/relationships/tags" Target="../tags/tag188.xml"/><Relationship Id="rId35" Type="http://schemas.openxmlformats.org/officeDocument/2006/relationships/tags" Target="../tags/tag193.xml"/><Relationship Id="rId56" Type="http://schemas.openxmlformats.org/officeDocument/2006/relationships/tags" Target="../tags/tag214.xml"/><Relationship Id="rId77" Type="http://schemas.openxmlformats.org/officeDocument/2006/relationships/tags" Target="../tags/tag235.xml"/><Relationship Id="rId100" Type="http://schemas.openxmlformats.org/officeDocument/2006/relationships/tags" Target="../tags/tag258.xml"/><Relationship Id="rId105" Type="http://schemas.openxmlformats.org/officeDocument/2006/relationships/tags" Target="../tags/tag263.xml"/><Relationship Id="rId126" Type="http://schemas.openxmlformats.org/officeDocument/2006/relationships/tags" Target="../tags/tag284.xml"/><Relationship Id="rId147" Type="http://schemas.openxmlformats.org/officeDocument/2006/relationships/tags" Target="../tags/tag305.xml"/><Relationship Id="rId8" Type="http://schemas.openxmlformats.org/officeDocument/2006/relationships/tags" Target="../tags/tag166.xml"/><Relationship Id="rId51" Type="http://schemas.openxmlformats.org/officeDocument/2006/relationships/tags" Target="../tags/tag209.xml"/><Relationship Id="rId72" Type="http://schemas.openxmlformats.org/officeDocument/2006/relationships/tags" Target="../tags/tag230.xml"/><Relationship Id="rId93" Type="http://schemas.openxmlformats.org/officeDocument/2006/relationships/tags" Target="../tags/tag251.xml"/><Relationship Id="rId98" Type="http://schemas.openxmlformats.org/officeDocument/2006/relationships/tags" Target="../tags/tag256.xml"/><Relationship Id="rId121" Type="http://schemas.openxmlformats.org/officeDocument/2006/relationships/tags" Target="../tags/tag279.xml"/><Relationship Id="rId142" Type="http://schemas.openxmlformats.org/officeDocument/2006/relationships/tags" Target="../tags/tag300.xml"/><Relationship Id="rId3" Type="http://schemas.openxmlformats.org/officeDocument/2006/relationships/tags" Target="../tags/tag161.xml"/><Relationship Id="rId25" Type="http://schemas.openxmlformats.org/officeDocument/2006/relationships/tags" Target="../tags/tag183.xml"/><Relationship Id="rId46" Type="http://schemas.openxmlformats.org/officeDocument/2006/relationships/tags" Target="../tags/tag204.xml"/><Relationship Id="rId67" Type="http://schemas.openxmlformats.org/officeDocument/2006/relationships/tags" Target="../tags/tag225.xml"/><Relationship Id="rId116" Type="http://schemas.openxmlformats.org/officeDocument/2006/relationships/tags" Target="../tags/tag274.xml"/><Relationship Id="rId137" Type="http://schemas.openxmlformats.org/officeDocument/2006/relationships/tags" Target="../tags/tag295.xml"/><Relationship Id="rId20" Type="http://schemas.openxmlformats.org/officeDocument/2006/relationships/tags" Target="../tags/tag178.xml"/><Relationship Id="rId41" Type="http://schemas.openxmlformats.org/officeDocument/2006/relationships/tags" Target="../tags/tag199.xml"/><Relationship Id="rId62" Type="http://schemas.openxmlformats.org/officeDocument/2006/relationships/tags" Target="../tags/tag220.xml"/><Relationship Id="rId83" Type="http://schemas.openxmlformats.org/officeDocument/2006/relationships/tags" Target="../tags/tag241.xml"/><Relationship Id="rId88" Type="http://schemas.openxmlformats.org/officeDocument/2006/relationships/tags" Target="../tags/tag246.xml"/><Relationship Id="rId111" Type="http://schemas.openxmlformats.org/officeDocument/2006/relationships/tags" Target="../tags/tag269.xml"/><Relationship Id="rId132" Type="http://schemas.openxmlformats.org/officeDocument/2006/relationships/tags" Target="../tags/tag290.xml"/><Relationship Id="rId15" Type="http://schemas.openxmlformats.org/officeDocument/2006/relationships/tags" Target="../tags/tag173.xml"/><Relationship Id="rId36" Type="http://schemas.openxmlformats.org/officeDocument/2006/relationships/tags" Target="../tags/tag194.xml"/><Relationship Id="rId57" Type="http://schemas.openxmlformats.org/officeDocument/2006/relationships/tags" Target="../tags/tag215.xml"/><Relationship Id="rId106" Type="http://schemas.openxmlformats.org/officeDocument/2006/relationships/tags" Target="../tags/tag264.xml"/><Relationship Id="rId127" Type="http://schemas.openxmlformats.org/officeDocument/2006/relationships/tags" Target="../tags/tag285.xml"/><Relationship Id="rId10" Type="http://schemas.openxmlformats.org/officeDocument/2006/relationships/tags" Target="../tags/tag168.xml"/><Relationship Id="rId31" Type="http://schemas.openxmlformats.org/officeDocument/2006/relationships/tags" Target="../tags/tag189.xml"/><Relationship Id="rId52" Type="http://schemas.openxmlformats.org/officeDocument/2006/relationships/tags" Target="../tags/tag210.xml"/><Relationship Id="rId73" Type="http://schemas.openxmlformats.org/officeDocument/2006/relationships/tags" Target="../tags/tag231.xml"/><Relationship Id="rId78" Type="http://schemas.openxmlformats.org/officeDocument/2006/relationships/tags" Target="../tags/tag236.xml"/><Relationship Id="rId94" Type="http://schemas.openxmlformats.org/officeDocument/2006/relationships/tags" Target="../tags/tag252.xml"/><Relationship Id="rId99" Type="http://schemas.openxmlformats.org/officeDocument/2006/relationships/tags" Target="../tags/tag257.xml"/><Relationship Id="rId101" Type="http://schemas.openxmlformats.org/officeDocument/2006/relationships/tags" Target="../tags/tag259.xml"/><Relationship Id="rId122" Type="http://schemas.openxmlformats.org/officeDocument/2006/relationships/tags" Target="../tags/tag280.xml"/><Relationship Id="rId143" Type="http://schemas.openxmlformats.org/officeDocument/2006/relationships/tags" Target="../tags/tag301.xml"/><Relationship Id="rId148" Type="http://schemas.openxmlformats.org/officeDocument/2006/relationships/tags" Target="../tags/tag306.xml"/><Relationship Id="rId4" Type="http://schemas.openxmlformats.org/officeDocument/2006/relationships/tags" Target="../tags/tag162.xml"/><Relationship Id="rId9" Type="http://schemas.openxmlformats.org/officeDocument/2006/relationships/tags" Target="../tags/tag167.xml"/><Relationship Id="rId26" Type="http://schemas.openxmlformats.org/officeDocument/2006/relationships/tags" Target="../tags/tag184.xml"/><Relationship Id="rId47" Type="http://schemas.openxmlformats.org/officeDocument/2006/relationships/tags" Target="../tags/tag205.xml"/><Relationship Id="rId68" Type="http://schemas.openxmlformats.org/officeDocument/2006/relationships/tags" Target="../tags/tag226.xml"/><Relationship Id="rId89" Type="http://schemas.openxmlformats.org/officeDocument/2006/relationships/tags" Target="../tags/tag247.xml"/><Relationship Id="rId112" Type="http://schemas.openxmlformats.org/officeDocument/2006/relationships/tags" Target="../tags/tag270.xml"/><Relationship Id="rId133" Type="http://schemas.openxmlformats.org/officeDocument/2006/relationships/tags" Target="../tags/tag291.xml"/><Relationship Id="rId16" Type="http://schemas.openxmlformats.org/officeDocument/2006/relationships/tags" Target="../tags/tag174.xml"/><Relationship Id="rId37" Type="http://schemas.openxmlformats.org/officeDocument/2006/relationships/tags" Target="../tags/tag195.xml"/><Relationship Id="rId58" Type="http://schemas.openxmlformats.org/officeDocument/2006/relationships/tags" Target="../tags/tag216.xml"/><Relationship Id="rId79" Type="http://schemas.openxmlformats.org/officeDocument/2006/relationships/tags" Target="../tags/tag237.xml"/><Relationship Id="rId102" Type="http://schemas.openxmlformats.org/officeDocument/2006/relationships/tags" Target="../tags/tag260.xml"/><Relationship Id="rId123" Type="http://schemas.openxmlformats.org/officeDocument/2006/relationships/tags" Target="../tags/tag281.xml"/><Relationship Id="rId144" Type="http://schemas.openxmlformats.org/officeDocument/2006/relationships/tags" Target="../tags/tag302.xml"/><Relationship Id="rId90" Type="http://schemas.openxmlformats.org/officeDocument/2006/relationships/tags" Target="../tags/tag24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tags" Target="../tags/tag309.xml"/><Relationship Id="rId2" Type="http://schemas.openxmlformats.org/officeDocument/2006/relationships/tags" Target="../tags/tag308.xml"/><Relationship Id="rId1" Type="http://schemas.openxmlformats.org/officeDocument/2006/relationships/tags" Target="../tags/tag307.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1.xml"/><Relationship Id="rId1" Type="http://schemas.openxmlformats.org/officeDocument/2006/relationships/tags" Target="../tags/tag3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 Type="http://schemas.openxmlformats.org/officeDocument/2006/relationships/tags" Target="../tags/tag5.xml"/><Relationship Id="rId16" Type="http://schemas.openxmlformats.org/officeDocument/2006/relationships/tags" Target="../tags/tag19.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tags" Target="../tags/tag18.xml"/><Relationship Id="rId10" Type="http://schemas.openxmlformats.org/officeDocument/2006/relationships/tags" Target="../tags/tag13.xml"/><Relationship Id="rId19" Type="http://schemas.openxmlformats.org/officeDocument/2006/relationships/notesSlide" Target="../notesSlides/notesSlide5.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Syscalls</a:t>
            </a:r>
            <a:r>
              <a:rPr lang="en-US" dirty="0"/>
              <a:t>, exceptions, and interrupts, …oh my!</a:t>
            </a:r>
          </a:p>
        </p:txBody>
      </p:sp>
      <p:sp>
        <p:nvSpPr>
          <p:cNvPr id="3" name="Subtitle 2"/>
          <p:cNvSpPr>
            <a:spLocks noGrp="1"/>
          </p:cNvSpPr>
          <p:nvPr>
            <p:ph type="subTitle" idx="1"/>
          </p:nvPr>
        </p:nvSpPr>
        <p:spPr>
          <a:xfrm>
            <a:off x="865738" y="2990166"/>
            <a:ext cx="7391400" cy="2057400"/>
          </a:xfrm>
        </p:spPr>
        <p:txBody>
          <a:bodyPr/>
          <a:lstStyle/>
          <a:p>
            <a:r>
              <a:rPr lang="en-US" b="1" smtClean="0"/>
              <a:t>Hakim Weatherspoon</a:t>
            </a:r>
            <a:endParaRPr lang="en-US" b="1" dirty="0" smtClean="0"/>
          </a:p>
          <a:p>
            <a:r>
              <a:rPr lang="en-US" b="1" dirty="0" smtClean="0"/>
              <a:t>CS 3410</a:t>
            </a:r>
          </a:p>
          <a:p>
            <a:r>
              <a:rPr lang="en-US" dirty="0" smtClean="0"/>
              <a:t>Computer Science</a:t>
            </a:r>
          </a:p>
          <a:p>
            <a:r>
              <a:rPr lang="en-US" dirty="0" smtClean="0"/>
              <a:t>Cornell University</a:t>
            </a:r>
            <a:endParaRPr lang="en-US" dirty="0"/>
          </a:p>
        </p:txBody>
      </p:sp>
      <p:sp>
        <p:nvSpPr>
          <p:cNvPr id="6" name="Rectangle 5"/>
          <p:cNvSpPr/>
          <p:nvPr/>
        </p:nvSpPr>
        <p:spPr>
          <a:xfrm>
            <a:off x="685800" y="5181600"/>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a:t>
            </a:r>
            <a:r>
              <a:rPr lang="en-US" dirty="0" smtClean="0">
                <a:solidFill>
                  <a:schemeClr val="accent1"/>
                </a:solidFill>
                <a:latin typeface="Tahoma" charset="0"/>
              </a:rPr>
              <a:t>3410 </a:t>
            </a:r>
            <a:r>
              <a:rPr lang="en-US" dirty="0">
                <a:solidFill>
                  <a:schemeClr val="accent1"/>
                </a:solidFill>
                <a:latin typeface="Tahoma" charset="0"/>
              </a:rPr>
              <a:t>by </a:t>
            </a:r>
            <a:r>
              <a:rPr lang="en-US" dirty="0" smtClean="0">
                <a:solidFill>
                  <a:schemeClr val="accent1"/>
                </a:solidFill>
                <a:latin typeface="Tahoma" charset="0"/>
              </a:rPr>
              <a:t>Deniz Altinbuken, Professors Weatherspoon, Bala, Bracy</a:t>
            </a:r>
            <a:r>
              <a:rPr lang="en-US" dirty="0">
                <a:solidFill>
                  <a:schemeClr val="accent1"/>
                </a:solidFill>
                <a:latin typeface="Tahoma" charset="0"/>
              </a:rPr>
              <a:t>, </a:t>
            </a:r>
            <a:r>
              <a:rPr lang="en-US" dirty="0" smtClean="0">
                <a:solidFill>
                  <a:schemeClr val="accent1"/>
                </a:solidFill>
                <a:latin typeface="Tahoma" charset="0"/>
              </a:rPr>
              <a:t>and Sirer.</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3741287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609600"/>
            <a:ext cx="8686800" cy="5638800"/>
          </a:xfrm>
        </p:spPr>
        <p:txBody>
          <a:bodyPr anchor="ctr">
            <a:normAutofit/>
          </a:bodyPr>
          <a:lstStyle/>
          <a:p>
            <a:pPr algn="ctr"/>
            <a:r>
              <a:rPr lang="en-US" sz="4400" dirty="0" smtClean="0">
                <a:solidFill>
                  <a:schemeClr val="accent5">
                    <a:lumMod val="60000"/>
                    <a:lumOff val="40000"/>
                  </a:schemeClr>
                </a:solidFill>
              </a:rPr>
              <a:t>Privileged (Kernel) Mode</a:t>
            </a:r>
          </a:p>
        </p:txBody>
      </p:sp>
    </p:spTree>
    <p:extLst>
      <p:ext uri="{BB962C8B-B14F-4D97-AF65-F5344CB8AC3E}">
        <p14:creationId xmlns:p14="http://schemas.microsoft.com/office/powerpoint/2010/main" val="2179558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Brain, Many Personalities</a:t>
            </a:r>
            <a:endParaRPr lang="en-US" dirty="0"/>
          </a:p>
        </p:txBody>
      </p:sp>
      <p:sp>
        <p:nvSpPr>
          <p:cNvPr id="6" name="Content Placeholder 5"/>
          <p:cNvSpPr>
            <a:spLocks noGrp="1"/>
          </p:cNvSpPr>
          <p:nvPr>
            <p:ph idx="1"/>
          </p:nvPr>
        </p:nvSpPr>
        <p:spPr>
          <a:xfrm>
            <a:off x="3048000" y="838200"/>
            <a:ext cx="5867400" cy="5638800"/>
          </a:xfrm>
        </p:spPr>
        <p:txBody>
          <a:bodyPr>
            <a:normAutofit fontScale="92500" lnSpcReduction="10000"/>
          </a:bodyPr>
          <a:lstStyle/>
          <a:p>
            <a:r>
              <a:rPr lang="en-US" dirty="0" smtClean="0"/>
              <a:t>You are what you execute.</a:t>
            </a:r>
          </a:p>
          <a:p>
            <a:endParaRPr lang="en-US" dirty="0"/>
          </a:p>
          <a:p>
            <a:r>
              <a:rPr lang="en-US" b="1" dirty="0" smtClean="0"/>
              <a:t>Personalities:</a:t>
            </a:r>
          </a:p>
          <a:p>
            <a:r>
              <a:rPr lang="en-US" dirty="0" err="1"/>
              <a:t>h</a:t>
            </a:r>
            <a:r>
              <a:rPr lang="en-US" dirty="0" err="1" smtClean="0"/>
              <a:t>ailstone_recursive</a:t>
            </a:r>
            <a:endParaRPr lang="en-US" dirty="0" smtClean="0"/>
          </a:p>
          <a:p>
            <a:r>
              <a:rPr lang="en-US" dirty="0" smtClean="0"/>
              <a:t>Microsoft Word</a:t>
            </a:r>
          </a:p>
          <a:p>
            <a:r>
              <a:rPr lang="en-US" dirty="0" smtClean="0"/>
              <a:t>Minecraft</a:t>
            </a:r>
          </a:p>
          <a:p>
            <a:r>
              <a:rPr lang="en-US" dirty="0" smtClean="0">
                <a:solidFill>
                  <a:schemeClr val="accent1"/>
                </a:solidFill>
              </a:rPr>
              <a:t>Linux </a:t>
            </a:r>
            <a:r>
              <a:rPr lang="en-US" dirty="0" smtClean="0">
                <a:solidFill>
                  <a:schemeClr val="bg1"/>
                </a:solidFill>
                <a:sym typeface="Wingdings"/>
              </a:rPr>
              <a:t> </a:t>
            </a:r>
            <a:r>
              <a:rPr lang="en-US" i="1" dirty="0" smtClean="0">
                <a:solidFill>
                  <a:schemeClr val="bg1"/>
                </a:solidFill>
                <a:sym typeface="Wingdings"/>
              </a:rPr>
              <a:t>yes, this is just software like </a:t>
            </a:r>
          </a:p>
          <a:p>
            <a:r>
              <a:rPr lang="en-US" i="1" dirty="0">
                <a:solidFill>
                  <a:schemeClr val="bg1"/>
                </a:solidFill>
                <a:sym typeface="Wingdings"/>
              </a:rPr>
              <a:t>	</a:t>
            </a:r>
            <a:r>
              <a:rPr lang="en-US" i="1" dirty="0" smtClean="0">
                <a:solidFill>
                  <a:schemeClr val="bg1"/>
                </a:solidFill>
                <a:sym typeface="Wingdings"/>
              </a:rPr>
              <a:t>	every other program </a:t>
            </a:r>
          </a:p>
          <a:p>
            <a:r>
              <a:rPr lang="en-US" i="1" dirty="0">
                <a:solidFill>
                  <a:schemeClr val="bg1"/>
                </a:solidFill>
                <a:sym typeface="Wingdings"/>
              </a:rPr>
              <a:t>	</a:t>
            </a:r>
            <a:r>
              <a:rPr lang="en-US" i="1" dirty="0" smtClean="0">
                <a:solidFill>
                  <a:schemeClr val="bg1"/>
                </a:solidFill>
                <a:sym typeface="Wingdings"/>
              </a:rPr>
              <a:t>	that runs on the CPU</a:t>
            </a:r>
            <a:endParaRPr lang="en-US" i="1" dirty="0" smtClean="0">
              <a:solidFill>
                <a:schemeClr val="bg1"/>
              </a:solidFill>
            </a:endParaRPr>
          </a:p>
          <a:p>
            <a:endParaRPr lang="en-US" dirty="0" smtClean="0"/>
          </a:p>
          <a:p>
            <a:r>
              <a:rPr lang="en-US" sz="3600" i="1" dirty="0" smtClean="0"/>
              <a:t>Are they all equal?</a:t>
            </a:r>
            <a:endParaRPr lang="en-US" sz="3600" i="1" dirty="0"/>
          </a:p>
        </p:txBody>
      </p:sp>
      <p:sp>
        <p:nvSpPr>
          <p:cNvPr id="4" name="Slide Number Placeholder 3"/>
          <p:cNvSpPr>
            <a:spLocks noGrp="1"/>
          </p:cNvSpPr>
          <p:nvPr>
            <p:ph type="sldNum" sz="quarter" idx="12"/>
          </p:nvPr>
        </p:nvSpPr>
        <p:spPr/>
        <p:txBody>
          <a:bodyPr/>
          <a:lstStyle/>
          <a:p>
            <a:fld id="{DAD0A56F-BD0F-4BDF-9912-D1E89E9626C0}" type="slidenum">
              <a:rPr lang="en-US" smtClean="0"/>
              <a:t>11</a:t>
            </a:fld>
            <a:endParaRPr lang="en-US"/>
          </a:p>
        </p:txBody>
      </p:sp>
      <p:sp>
        <p:nvSpPr>
          <p:cNvPr id="7" name="Content Placeholder 5"/>
          <p:cNvSpPr txBox="1">
            <a:spLocks/>
          </p:cNvSpPr>
          <p:nvPr/>
        </p:nvSpPr>
        <p:spPr>
          <a:xfrm>
            <a:off x="228600" y="3429000"/>
            <a:ext cx="2362200" cy="937254"/>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t>Brain</a:t>
            </a:r>
          </a:p>
          <a:p>
            <a:pPr algn="ctr"/>
            <a:endParaRPr lang="en-US" dirty="0" smtClean="0"/>
          </a:p>
          <a:p>
            <a:pPr algn="ctr"/>
            <a:endParaRPr lang="en-US" dirty="0" smtClean="0"/>
          </a:p>
          <a:p>
            <a:pPr algn="ctr"/>
            <a:endParaRPr lang="en-US" dirty="0"/>
          </a:p>
        </p:txBody>
      </p:sp>
      <p:sp>
        <p:nvSpPr>
          <p:cNvPr id="8" name="Line 7"/>
          <p:cNvSpPr>
            <a:spLocks noChangeShapeType="1"/>
          </p:cNvSpPr>
          <p:nvPr/>
        </p:nvSpPr>
        <p:spPr bwMode="auto">
          <a:xfrm flipV="1">
            <a:off x="1447800" y="2895599"/>
            <a:ext cx="0" cy="609601"/>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pic>
        <p:nvPicPr>
          <p:cNvPr id="9" name="Picture 8"/>
          <p:cNvPicPr>
            <a:picLocks noChangeAspect="1"/>
          </p:cNvPicPr>
          <p:nvPr/>
        </p:nvPicPr>
        <p:blipFill>
          <a:blip r:embed="rId2"/>
          <a:stretch>
            <a:fillRect/>
          </a:stretch>
        </p:blipFill>
        <p:spPr>
          <a:xfrm>
            <a:off x="157162" y="1219201"/>
            <a:ext cx="2438400" cy="1510477"/>
          </a:xfrm>
          <a:prstGeom prst="rect">
            <a:avLst/>
          </a:prstGeom>
          <a:ln>
            <a:solidFill>
              <a:schemeClr val="bg1"/>
            </a:solidFill>
          </a:ln>
        </p:spPr>
      </p:pic>
    </p:spTree>
    <p:extLst>
      <p:ext uri="{BB962C8B-B14F-4D97-AF65-F5344CB8AC3E}">
        <p14:creationId xmlns:p14="http://schemas.microsoft.com/office/powerpoint/2010/main" val="1991860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n-US" dirty="0" smtClean="0"/>
              <a:t>Trusted vs. Untrusted</a:t>
            </a:r>
            <a:endParaRPr lang="en-US" dirty="0"/>
          </a:p>
        </p:txBody>
      </p:sp>
      <p:sp>
        <p:nvSpPr>
          <p:cNvPr id="3" name="Content Placeholder 2"/>
          <p:cNvSpPr>
            <a:spLocks noGrp="1"/>
          </p:cNvSpPr>
          <p:nvPr>
            <p:ph idx="1"/>
            <p:custDataLst>
              <p:tags r:id="rId2"/>
            </p:custDataLst>
          </p:nvPr>
        </p:nvSpPr>
        <p:spPr>
          <a:xfrm>
            <a:off x="304800" y="838200"/>
            <a:ext cx="8610600" cy="5638800"/>
          </a:xfrm>
        </p:spPr>
        <p:txBody>
          <a:bodyPr>
            <a:normAutofit/>
          </a:bodyPr>
          <a:lstStyle/>
          <a:p>
            <a:pPr marL="457200" indent="-457200">
              <a:buFont typeface="Arial"/>
              <a:buChar char="•"/>
            </a:pPr>
            <a:r>
              <a:rPr lang="en-US" sz="3600" dirty="0" smtClean="0">
                <a:solidFill>
                  <a:srgbClr val="FFFFFF"/>
                </a:solidFill>
              </a:rPr>
              <a:t>Only </a:t>
            </a:r>
            <a:r>
              <a:rPr lang="en-US" sz="3600" dirty="0" smtClean="0">
                <a:solidFill>
                  <a:schemeClr val="accent1"/>
                </a:solidFill>
              </a:rPr>
              <a:t>trusted</a:t>
            </a:r>
            <a:r>
              <a:rPr lang="en-US" sz="3600" dirty="0" smtClean="0">
                <a:solidFill>
                  <a:srgbClr val="FFFFFF"/>
                </a:solidFill>
              </a:rPr>
              <a:t> processes should access &amp; change important things</a:t>
            </a:r>
          </a:p>
          <a:p>
            <a:pPr marL="1200150" lvl="1" indent="-457200">
              <a:buFont typeface="Arial"/>
              <a:buChar char="•"/>
            </a:pPr>
            <a:r>
              <a:rPr lang="en-US" sz="3200" dirty="0" smtClean="0">
                <a:solidFill>
                  <a:srgbClr val="FFFFFF"/>
                </a:solidFill>
              </a:rPr>
              <a:t>Editing TLB, Page Tables, OS code, OS $</a:t>
            </a:r>
            <a:r>
              <a:rPr lang="en-US" sz="3200" dirty="0" err="1" smtClean="0">
                <a:solidFill>
                  <a:srgbClr val="FFFFFF"/>
                </a:solidFill>
              </a:rPr>
              <a:t>sp</a:t>
            </a:r>
            <a:r>
              <a:rPr lang="en-US" sz="3200" dirty="0" smtClean="0">
                <a:solidFill>
                  <a:srgbClr val="FFFFFF"/>
                </a:solidFill>
              </a:rPr>
              <a:t>, OS $</a:t>
            </a:r>
            <a:r>
              <a:rPr lang="en-US" sz="3200" dirty="0" err="1" smtClean="0">
                <a:solidFill>
                  <a:srgbClr val="FFFFFF"/>
                </a:solidFill>
              </a:rPr>
              <a:t>fp</a:t>
            </a:r>
            <a:r>
              <a:rPr lang="en-US" sz="3200" dirty="0" smtClean="0">
                <a:solidFill>
                  <a:srgbClr val="FFFFFF"/>
                </a:solidFill>
              </a:rPr>
              <a:t>…</a:t>
            </a:r>
          </a:p>
          <a:p>
            <a:pPr marL="1200150" lvl="1" indent="-457200">
              <a:buFont typeface="Arial"/>
              <a:buChar char="•"/>
            </a:pPr>
            <a:endParaRPr lang="en-US" sz="3200" dirty="0" smtClean="0">
              <a:solidFill>
                <a:srgbClr val="FFFFFF"/>
              </a:solidFill>
            </a:endParaRPr>
          </a:p>
          <a:p>
            <a:pPr marL="457200" indent="-457200">
              <a:buFont typeface="Arial"/>
              <a:buChar char="•"/>
            </a:pPr>
            <a:r>
              <a:rPr lang="en-US" sz="3600" dirty="0" smtClean="0">
                <a:solidFill>
                  <a:srgbClr val="FFFFFF"/>
                </a:solidFill>
              </a:rPr>
              <a:t>If an </a:t>
            </a:r>
            <a:r>
              <a:rPr lang="en-US" sz="3600" dirty="0" smtClean="0">
                <a:solidFill>
                  <a:schemeClr val="accent1"/>
                </a:solidFill>
              </a:rPr>
              <a:t>untrusted</a:t>
            </a:r>
            <a:r>
              <a:rPr lang="en-US" sz="3600" dirty="0" smtClean="0">
                <a:solidFill>
                  <a:srgbClr val="FFFFFF"/>
                </a:solidFill>
              </a:rPr>
              <a:t> process could change the OS’ $</a:t>
            </a:r>
            <a:r>
              <a:rPr lang="en-US" sz="3600" dirty="0" err="1" smtClean="0">
                <a:solidFill>
                  <a:srgbClr val="FFFFFF"/>
                </a:solidFill>
              </a:rPr>
              <a:t>sp</a:t>
            </a:r>
            <a:r>
              <a:rPr lang="en-US" sz="3600" dirty="0">
                <a:solidFill>
                  <a:srgbClr val="FFFFFF"/>
                </a:solidFill>
              </a:rPr>
              <a:t>/</a:t>
            </a:r>
            <a:r>
              <a:rPr lang="en-US" sz="3600" dirty="0" smtClean="0">
                <a:solidFill>
                  <a:srgbClr val="FFFFFF"/>
                </a:solidFill>
              </a:rPr>
              <a:t>$</a:t>
            </a:r>
            <a:r>
              <a:rPr lang="en-US" sz="3600" dirty="0" err="1" smtClean="0">
                <a:solidFill>
                  <a:srgbClr val="FFFFFF"/>
                </a:solidFill>
              </a:rPr>
              <a:t>fp</a:t>
            </a:r>
            <a:r>
              <a:rPr lang="en-US" sz="3600" dirty="0">
                <a:solidFill>
                  <a:srgbClr val="FFFFFF"/>
                </a:solidFill>
              </a:rPr>
              <a:t>/</a:t>
            </a:r>
            <a:r>
              <a:rPr lang="en-US" sz="3600" dirty="0" smtClean="0">
                <a:solidFill>
                  <a:srgbClr val="FFFFFF"/>
                </a:solidFill>
              </a:rPr>
              <a:t>$</a:t>
            </a:r>
            <a:r>
              <a:rPr lang="en-US" sz="3600" dirty="0" err="1" smtClean="0">
                <a:solidFill>
                  <a:srgbClr val="FFFFFF"/>
                </a:solidFill>
              </a:rPr>
              <a:t>gp</a:t>
            </a:r>
            <a:r>
              <a:rPr lang="en-US" sz="3600" dirty="0" smtClean="0">
                <a:solidFill>
                  <a:srgbClr val="FFFFFF"/>
                </a:solidFill>
              </a:rPr>
              <a:t>/</a:t>
            </a:r>
            <a:r>
              <a:rPr lang="en-US" sz="3600" i="1" dirty="0" smtClean="0">
                <a:solidFill>
                  <a:srgbClr val="FFFFFF"/>
                </a:solidFill>
              </a:rPr>
              <a:t>etc</a:t>
            </a:r>
            <a:r>
              <a:rPr lang="en-US" sz="3600" dirty="0" smtClean="0">
                <a:solidFill>
                  <a:srgbClr val="FFFFFF"/>
                </a:solidFill>
              </a:rPr>
              <a:t>., OS would crash!</a:t>
            </a:r>
          </a:p>
        </p:txBody>
      </p:sp>
      <p:sp>
        <p:nvSpPr>
          <p:cNvPr id="4" name="Slide Number Placeholder 3"/>
          <p:cNvSpPr>
            <a:spLocks noGrp="1"/>
          </p:cNvSpPr>
          <p:nvPr>
            <p:ph type="sldNum" sz="quarter" idx="12"/>
          </p:nvPr>
        </p:nvSpPr>
        <p:spPr/>
        <p:txBody>
          <a:bodyPr/>
          <a:lstStyle/>
          <a:p>
            <a:fld id="{DAD0A56F-BD0F-4BDF-9912-D1E89E9626C0}" type="slidenum">
              <a:rPr lang="en-US" smtClean="0"/>
              <a:t>12</a:t>
            </a:fld>
            <a:endParaRPr lang="en-US"/>
          </a:p>
        </p:txBody>
      </p:sp>
    </p:spTree>
    <p:extLst>
      <p:ext uri="{BB962C8B-B14F-4D97-AF65-F5344CB8AC3E}">
        <p14:creationId xmlns:p14="http://schemas.microsoft.com/office/powerpoint/2010/main" val="2059039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Privileged Mode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CPU </a:t>
            </a:r>
            <a:r>
              <a:rPr lang="en-US" dirty="0">
                <a:solidFill>
                  <a:srgbClr val="FFFF00"/>
                </a:solidFill>
              </a:rPr>
              <a:t>Mode Bit </a:t>
            </a:r>
            <a:r>
              <a:rPr lang="en-US" dirty="0">
                <a:solidFill>
                  <a:schemeClr val="bg1"/>
                </a:solidFill>
              </a:rPr>
              <a:t>in</a:t>
            </a:r>
            <a:r>
              <a:rPr lang="en-US" dirty="0">
                <a:solidFill>
                  <a:srgbClr val="FFFF00"/>
                </a:solidFill>
              </a:rPr>
              <a:t> </a:t>
            </a:r>
            <a:r>
              <a:rPr lang="en-US" dirty="0" smtClean="0">
                <a:solidFill>
                  <a:srgbClr val="00B050"/>
                </a:solidFill>
              </a:rPr>
              <a:t>Process Status Register</a:t>
            </a:r>
          </a:p>
          <a:p>
            <a:pPr marL="457200" indent="-457200">
              <a:buFont typeface="Arial" charset="0"/>
              <a:buChar char="•"/>
            </a:pPr>
            <a:r>
              <a:rPr lang="en-US" dirty="0" smtClean="0">
                <a:solidFill>
                  <a:srgbClr val="00B050"/>
                </a:solidFill>
              </a:rPr>
              <a:t>Many bits about the current process</a:t>
            </a:r>
            <a:r>
              <a:rPr lang="en-US" dirty="0" smtClean="0">
                <a:solidFill>
                  <a:srgbClr val="FFFFFF"/>
                </a:solidFill>
              </a:rPr>
              <a:t> </a:t>
            </a:r>
          </a:p>
          <a:p>
            <a:pPr marL="457200" indent="-457200">
              <a:buFont typeface="Arial" charset="0"/>
              <a:buChar char="•"/>
            </a:pPr>
            <a:r>
              <a:rPr lang="en-US" dirty="0" smtClean="0">
                <a:solidFill>
                  <a:srgbClr val="FFFFFF"/>
                </a:solidFill>
              </a:rPr>
              <a:t>Mode bit is just one of them</a:t>
            </a:r>
          </a:p>
          <a:p>
            <a:pPr marL="457200" indent="-457200">
              <a:buFont typeface="Arial" charset="0"/>
              <a:buChar char="•"/>
            </a:pPr>
            <a:endParaRPr lang="en-US" dirty="0">
              <a:solidFill>
                <a:srgbClr val="FFFFFF"/>
              </a:solidFill>
            </a:endParaRPr>
          </a:p>
          <a:p>
            <a:pPr marL="457200" indent="-457200">
              <a:buFont typeface="Arial" charset="0"/>
              <a:buChar char="•"/>
            </a:pPr>
            <a:r>
              <a:rPr lang="en-US" dirty="0" smtClean="0">
                <a:solidFill>
                  <a:schemeClr val="accent1"/>
                </a:solidFill>
              </a:rPr>
              <a:t>Mode bit: </a:t>
            </a:r>
          </a:p>
          <a:p>
            <a:pPr marL="1200150" lvl="1" indent="-457200">
              <a:buFont typeface="Arial" charset="0"/>
              <a:buChar char="•"/>
            </a:pPr>
            <a:r>
              <a:rPr lang="en-US" sz="3200" b="1" dirty="0" smtClean="0">
                <a:solidFill>
                  <a:srgbClr val="FFFFFF"/>
                </a:solidFill>
              </a:rPr>
              <a:t>0 = user mode = untrusted</a:t>
            </a:r>
            <a:r>
              <a:rPr lang="en-US" sz="3200" dirty="0" smtClean="0">
                <a:solidFill>
                  <a:srgbClr val="FFFFFF"/>
                </a:solidFill>
              </a:rPr>
              <a:t>: </a:t>
            </a:r>
          </a:p>
          <a:p>
            <a:pPr lvl="1" indent="0">
              <a:buNone/>
            </a:pPr>
            <a:r>
              <a:rPr lang="en-US" sz="3200" dirty="0">
                <a:solidFill>
                  <a:srgbClr val="FFFFFF"/>
                </a:solidFill>
              </a:rPr>
              <a:t> </a:t>
            </a:r>
            <a:r>
              <a:rPr lang="en-US" sz="3200" dirty="0" smtClean="0">
                <a:solidFill>
                  <a:srgbClr val="FFFFFF"/>
                </a:solidFill>
              </a:rPr>
              <a:t>   “Privileged</a:t>
            </a:r>
            <a:r>
              <a:rPr lang="en-US" sz="3200" dirty="0">
                <a:solidFill>
                  <a:srgbClr val="FFFFFF"/>
                </a:solidFill>
              </a:rPr>
              <a:t>” instructions and registers are </a:t>
            </a:r>
            <a:r>
              <a:rPr lang="en-US" sz="3200" dirty="0" smtClean="0">
                <a:solidFill>
                  <a:srgbClr val="FFFFFF"/>
                </a:solidFill>
              </a:rPr>
              <a:t>   </a:t>
            </a:r>
          </a:p>
          <a:p>
            <a:pPr lvl="1" indent="0">
              <a:buNone/>
            </a:pPr>
            <a:r>
              <a:rPr lang="en-US" sz="3200" dirty="0">
                <a:solidFill>
                  <a:srgbClr val="FFFFFF"/>
                </a:solidFill>
              </a:rPr>
              <a:t> </a:t>
            </a:r>
            <a:r>
              <a:rPr lang="en-US" sz="3200" dirty="0" smtClean="0">
                <a:solidFill>
                  <a:srgbClr val="FFFFFF"/>
                </a:solidFill>
              </a:rPr>
              <a:t>    disabled </a:t>
            </a:r>
            <a:r>
              <a:rPr lang="en-US" sz="3200" dirty="0">
                <a:solidFill>
                  <a:srgbClr val="FFFFFF"/>
                </a:solidFill>
              </a:rPr>
              <a:t>by CPU</a:t>
            </a:r>
          </a:p>
          <a:p>
            <a:pPr marL="1200150" lvl="1" indent="-457200">
              <a:buFont typeface="Arial" charset="0"/>
              <a:buChar char="•"/>
            </a:pPr>
            <a:r>
              <a:rPr lang="en-US" sz="3200" b="1" dirty="0" smtClean="0">
                <a:solidFill>
                  <a:srgbClr val="FFFFFF"/>
                </a:solidFill>
              </a:rPr>
              <a:t>1 </a:t>
            </a:r>
            <a:r>
              <a:rPr lang="en-US" sz="3200" b="1" dirty="0">
                <a:solidFill>
                  <a:srgbClr val="FFFFFF"/>
                </a:solidFill>
              </a:rPr>
              <a:t>= </a:t>
            </a:r>
            <a:r>
              <a:rPr lang="en-US" sz="3200" b="1" dirty="0" smtClean="0">
                <a:solidFill>
                  <a:srgbClr val="FFFFFF"/>
                </a:solidFill>
              </a:rPr>
              <a:t>kernel mode = trusted</a:t>
            </a:r>
            <a:endParaRPr lang="en-US" sz="3200" b="1" dirty="0">
              <a:solidFill>
                <a:srgbClr val="FFFFFF"/>
              </a:solidFill>
            </a:endParaRPr>
          </a:p>
          <a:p>
            <a:pPr lvl="1" indent="0">
              <a:buNone/>
            </a:pPr>
            <a:r>
              <a:rPr lang="en-US" sz="3200" dirty="0" smtClean="0">
                <a:solidFill>
                  <a:srgbClr val="FFFFFF"/>
                </a:solidFill>
              </a:rPr>
              <a:t>	  All </a:t>
            </a:r>
            <a:r>
              <a:rPr lang="en-US" sz="3200" dirty="0">
                <a:solidFill>
                  <a:srgbClr val="FFFFFF"/>
                </a:solidFill>
              </a:rPr>
              <a:t>instructions and registers are enabled</a:t>
            </a:r>
          </a:p>
          <a:p>
            <a:endParaRPr lang="en-US" dirty="0"/>
          </a:p>
        </p:txBody>
      </p:sp>
      <p:sp>
        <p:nvSpPr>
          <p:cNvPr id="4" name="Slide Number Placeholder 3"/>
          <p:cNvSpPr>
            <a:spLocks noGrp="1"/>
          </p:cNvSpPr>
          <p:nvPr>
            <p:ph type="sldNum" sz="quarter" idx="12"/>
          </p:nvPr>
        </p:nvSpPr>
        <p:spPr/>
        <p:txBody>
          <a:bodyPr/>
          <a:lstStyle/>
          <a:p>
            <a:fld id="{DAD0A56F-BD0F-4BDF-9912-D1E89E9626C0}" type="slidenum">
              <a:rPr lang="en-US" smtClean="0"/>
              <a:t>13</a:t>
            </a:fld>
            <a:endParaRPr lang="en-US"/>
          </a:p>
        </p:txBody>
      </p:sp>
    </p:spTree>
    <p:extLst>
      <p:ext uri="{BB962C8B-B14F-4D97-AF65-F5344CB8AC3E}">
        <p14:creationId xmlns:p14="http://schemas.microsoft.com/office/powerpoint/2010/main" val="1592224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Privileged Mode at Startup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accent1"/>
                </a:solidFill>
              </a:rPr>
              <a:t>Boot sequence</a:t>
            </a:r>
            <a:endParaRPr lang="en-US" dirty="0">
              <a:solidFill>
                <a:schemeClr val="accent1"/>
              </a:solidFill>
            </a:endParaRPr>
          </a:p>
          <a:p>
            <a:pPr lvl="1"/>
            <a:r>
              <a:rPr lang="en-US" dirty="0"/>
              <a:t>load first sector of disk (containing OS code) to predetermined address in memory</a:t>
            </a:r>
          </a:p>
          <a:p>
            <a:pPr lvl="1"/>
            <a:r>
              <a:rPr lang="en-US" dirty="0"/>
              <a:t>Mode </a:t>
            </a:r>
            <a:r>
              <a:rPr lang="en-US" dirty="0">
                <a:sym typeface="Wingdings" pitchFamily="2" charset="2"/>
              </a:rPr>
              <a:t> </a:t>
            </a:r>
            <a:r>
              <a:rPr lang="en-US" dirty="0"/>
              <a:t>1; PC </a:t>
            </a:r>
            <a:r>
              <a:rPr lang="en-US" dirty="0">
                <a:sym typeface="Wingdings" pitchFamily="2" charset="2"/>
              </a:rPr>
              <a:t> </a:t>
            </a:r>
            <a:r>
              <a:rPr lang="en-US" dirty="0"/>
              <a:t>predetermined address</a:t>
            </a:r>
          </a:p>
          <a:p>
            <a:endParaRPr lang="en-US" dirty="0" smtClean="0"/>
          </a:p>
          <a:p>
            <a:r>
              <a:rPr lang="en-US" dirty="0" smtClean="0">
                <a:solidFill>
                  <a:schemeClr val="accent1"/>
                </a:solidFill>
              </a:rPr>
              <a:t>2.   OS </a:t>
            </a:r>
            <a:r>
              <a:rPr lang="en-US" dirty="0">
                <a:solidFill>
                  <a:schemeClr val="accent1"/>
                </a:solidFill>
              </a:rPr>
              <a:t>takes </a:t>
            </a:r>
            <a:r>
              <a:rPr lang="en-US" dirty="0" smtClean="0">
                <a:solidFill>
                  <a:schemeClr val="accent1"/>
                </a:solidFill>
              </a:rPr>
              <a:t>over</a:t>
            </a:r>
            <a:endParaRPr lang="en-US" dirty="0">
              <a:solidFill>
                <a:schemeClr val="accent1"/>
              </a:solidFill>
            </a:endParaRPr>
          </a:p>
          <a:p>
            <a:pPr lvl="1"/>
            <a:r>
              <a:rPr lang="en-US" dirty="0"/>
              <a:t>initializes devices, MMU, timers, etc.</a:t>
            </a:r>
          </a:p>
          <a:p>
            <a:pPr lvl="1"/>
            <a:r>
              <a:rPr lang="en-US" dirty="0"/>
              <a:t>loads programs from disk, sets up page tables, </a:t>
            </a:r>
            <a:r>
              <a:rPr lang="en-US" i="1" dirty="0"/>
              <a:t>etc.</a:t>
            </a:r>
          </a:p>
          <a:p>
            <a:pPr lvl="1"/>
            <a:r>
              <a:rPr lang="en-US" dirty="0"/>
              <a:t>Mode </a:t>
            </a:r>
            <a:r>
              <a:rPr lang="en-US" dirty="0">
                <a:sym typeface="Wingdings" pitchFamily="2" charset="2"/>
              </a:rPr>
              <a:t> </a:t>
            </a:r>
            <a:r>
              <a:rPr lang="en-US" dirty="0"/>
              <a:t>0; PC </a:t>
            </a:r>
            <a:r>
              <a:rPr lang="en-US" dirty="0">
                <a:sym typeface="Wingdings" pitchFamily="2" charset="2"/>
              </a:rPr>
              <a:t> </a:t>
            </a:r>
            <a:r>
              <a:rPr lang="en-US" dirty="0"/>
              <a:t>program entry </a:t>
            </a:r>
            <a:r>
              <a:rPr lang="en-US" dirty="0" smtClean="0"/>
              <a:t>point</a:t>
            </a:r>
          </a:p>
          <a:p>
            <a:pPr lvl="2"/>
            <a:r>
              <a:rPr lang="en-US" dirty="0" smtClean="0"/>
              <a:t>User programs regularly yield control back to OS</a:t>
            </a:r>
            <a:endParaRPr lang="en-US" dirty="0"/>
          </a:p>
          <a:p>
            <a:endParaRPr lang="en-US" dirty="0"/>
          </a:p>
        </p:txBody>
      </p:sp>
      <p:sp>
        <p:nvSpPr>
          <p:cNvPr id="4" name="Slide Number Placeholder 3"/>
          <p:cNvSpPr>
            <a:spLocks noGrp="1"/>
          </p:cNvSpPr>
          <p:nvPr>
            <p:ph type="sldNum" sz="quarter" idx="12"/>
          </p:nvPr>
        </p:nvSpPr>
        <p:spPr/>
        <p:txBody>
          <a:bodyPr/>
          <a:lstStyle/>
          <a:p>
            <a:fld id="{DAD0A56F-BD0F-4BDF-9912-D1E89E9626C0}" type="slidenum">
              <a:rPr lang="en-US" smtClean="0"/>
              <a:t>14</a:t>
            </a:fld>
            <a:endParaRPr lang="en-US"/>
          </a:p>
        </p:txBody>
      </p:sp>
    </p:spTree>
    <p:extLst>
      <p:ext uri="{BB962C8B-B14F-4D97-AF65-F5344CB8AC3E}">
        <p14:creationId xmlns:p14="http://schemas.microsoft.com/office/powerpoint/2010/main" val="3309348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txBody>
          <a:bodyPr/>
          <a:lstStyle/>
          <a:p>
            <a:r>
              <a:rPr lang="en-US" dirty="0" smtClean="0"/>
              <a:t>Users need access to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If an untrusted process does not have privileges to use system resources, how can it</a:t>
            </a:r>
          </a:p>
          <a:p>
            <a:pPr marL="1200150" lvl="1" indent="-457200">
              <a:buFont typeface="Arial"/>
              <a:buChar char="•"/>
            </a:pPr>
            <a:r>
              <a:rPr lang="en-US" dirty="0" smtClean="0"/>
              <a:t>Use the screen to print?</a:t>
            </a:r>
          </a:p>
          <a:p>
            <a:pPr marL="1200150" lvl="1" indent="-457200">
              <a:buFont typeface="Arial"/>
              <a:buChar char="•"/>
            </a:pPr>
            <a:r>
              <a:rPr lang="en-US" dirty="0" smtClean="0"/>
              <a:t>Send message on the network?</a:t>
            </a:r>
          </a:p>
          <a:p>
            <a:pPr marL="1200150" lvl="1" indent="-457200">
              <a:buFont typeface="Arial"/>
              <a:buChar char="•"/>
            </a:pPr>
            <a:r>
              <a:rPr lang="en-US" dirty="0" smtClean="0"/>
              <a:t>Allocate pages?</a:t>
            </a:r>
          </a:p>
          <a:p>
            <a:pPr marL="1200150" lvl="1" indent="-457200">
              <a:buFont typeface="Arial"/>
              <a:buChar char="•"/>
            </a:pPr>
            <a:r>
              <a:rPr lang="en-US" dirty="0" smtClean="0"/>
              <a:t>Schedule processes?</a:t>
            </a:r>
          </a:p>
          <a:p>
            <a:pPr marL="1200150" lvl="1" indent="-457200">
              <a:buFont typeface="Arial"/>
              <a:buChar char="•"/>
            </a:pPr>
            <a:endParaRPr lang="en-US" dirty="0"/>
          </a:p>
          <a:p>
            <a:pPr marL="1200150" lvl="1" indent="-457200">
              <a:buFont typeface="Arial"/>
              <a:buChar char="•"/>
            </a:pPr>
            <a:endParaRPr lang="en-US" dirty="0" smtClean="0"/>
          </a:p>
          <a:p>
            <a:pPr algn="ctr"/>
            <a:r>
              <a:rPr lang="en-US" sz="3600" dirty="0" smtClean="0">
                <a:solidFill>
                  <a:schemeClr val="bg1"/>
                </a:solidFill>
              </a:rPr>
              <a:t>Solution: </a:t>
            </a:r>
            <a:r>
              <a:rPr lang="en-US" sz="3600" dirty="0" smtClean="0">
                <a:solidFill>
                  <a:schemeClr val="accent1"/>
                </a:solidFill>
              </a:rPr>
              <a:t>System Calls</a:t>
            </a:r>
          </a:p>
          <a:p>
            <a:pPr marL="1200150" lvl="1" indent="-457200">
              <a:buFont typeface="Arial"/>
              <a:buChar char="•"/>
            </a:pPr>
            <a:endParaRPr lang="en-US" dirty="0" smtClean="0"/>
          </a:p>
          <a:p>
            <a:r>
              <a:rPr lang="en-US" dirty="0"/>
              <a:t>	</a:t>
            </a:r>
            <a:endParaRPr lang="en-US" dirty="0" smtClean="0"/>
          </a:p>
        </p:txBody>
      </p:sp>
      <p:sp>
        <p:nvSpPr>
          <p:cNvPr id="5" name="Slide Number Placeholder 4"/>
          <p:cNvSpPr>
            <a:spLocks noGrp="1"/>
          </p:cNvSpPr>
          <p:nvPr>
            <p:ph type="sldNum" sz="quarter" idx="12"/>
          </p:nvPr>
        </p:nvSpPr>
        <p:spPr/>
        <p:txBody>
          <a:bodyPr/>
          <a:lstStyle/>
          <a:p>
            <a:fld id="{DAD0A56F-BD0F-4BDF-9912-D1E89E9626C0}" type="slidenum">
              <a:rPr lang="en-US" smtClean="0"/>
              <a:t>15</a:t>
            </a:fld>
            <a:endParaRPr lang="en-US"/>
          </a:p>
        </p:txBody>
      </p:sp>
    </p:spTree>
    <p:extLst>
      <p:ext uri="{BB962C8B-B14F-4D97-AF65-F5344CB8AC3E}">
        <p14:creationId xmlns:p14="http://schemas.microsoft.com/office/powerpoint/2010/main" val="338302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5426" name="Rectangle 2"/>
          <p:cNvSpPr>
            <a:spLocks noGrp="1" noChangeArrowheads="1"/>
          </p:cNvSpPr>
          <p:nvPr>
            <p:ph type="title"/>
            <p:custDataLst>
              <p:tags r:id="rId1"/>
            </p:custDataLst>
          </p:nvPr>
        </p:nvSpPr>
        <p:spPr/>
        <p:txBody>
          <a:bodyPr>
            <a:noAutofit/>
          </a:bodyPr>
          <a:lstStyle/>
          <a:p>
            <a:r>
              <a:rPr lang="en-US" dirty="0" smtClean="0"/>
              <a:t>System Call Examples</a:t>
            </a:r>
            <a:endParaRPr lang="en-US" dirty="0"/>
          </a:p>
        </p:txBody>
      </p:sp>
      <p:sp>
        <p:nvSpPr>
          <p:cNvPr id="3815427" name="Rectangle 3"/>
          <p:cNvSpPr>
            <a:spLocks noGrp="1" noChangeArrowheads="1"/>
          </p:cNvSpPr>
          <p:nvPr>
            <p:ph idx="1"/>
            <p:custDataLst>
              <p:tags r:id="rId2"/>
            </p:custDataLst>
          </p:nvPr>
        </p:nvSpPr>
        <p:spPr>
          <a:xfrm>
            <a:off x="76200" y="990600"/>
            <a:ext cx="9067800" cy="5486400"/>
          </a:xfrm>
        </p:spPr>
        <p:txBody>
          <a:bodyPr/>
          <a:lstStyle/>
          <a:p>
            <a:r>
              <a:rPr lang="en-US" dirty="0" err="1" smtClean="0">
                <a:latin typeface="Consolas" pitchFamily="49" charset="0"/>
              </a:rPr>
              <a:t>putc</a:t>
            </a:r>
            <a:r>
              <a:rPr lang="en-US" dirty="0" smtClean="0">
                <a:latin typeface="Consolas" pitchFamily="49" charset="0"/>
              </a:rPr>
              <a:t>(): </a:t>
            </a:r>
            <a:r>
              <a:rPr lang="en-US" dirty="0" smtClean="0"/>
              <a:t>Print character to screen</a:t>
            </a:r>
          </a:p>
          <a:p>
            <a:pPr lvl="1"/>
            <a:r>
              <a:rPr lang="en-US" dirty="0" smtClean="0"/>
              <a:t>Need to multiplex screen between competing processes</a:t>
            </a:r>
          </a:p>
          <a:p>
            <a:r>
              <a:rPr lang="en-US" dirty="0" smtClean="0">
                <a:latin typeface="Consolas" pitchFamily="49" charset="0"/>
              </a:rPr>
              <a:t>send(): </a:t>
            </a:r>
            <a:r>
              <a:rPr lang="en-US" dirty="0" smtClean="0"/>
              <a:t>Send a packet on the network</a:t>
            </a:r>
          </a:p>
          <a:p>
            <a:pPr lvl="1"/>
            <a:r>
              <a:rPr lang="en-US" dirty="0" smtClean="0"/>
              <a:t>Need to manipulate the internals of a device </a:t>
            </a:r>
          </a:p>
          <a:p>
            <a:r>
              <a:rPr lang="en-US" dirty="0" err="1" smtClean="0">
                <a:latin typeface="Consolas" pitchFamily="49" charset="0"/>
              </a:rPr>
              <a:t>sbrk</a:t>
            </a:r>
            <a:r>
              <a:rPr lang="en-US" dirty="0" smtClean="0">
                <a:latin typeface="Consolas" pitchFamily="49" charset="0"/>
              </a:rPr>
              <a:t>(): </a:t>
            </a:r>
            <a:r>
              <a:rPr lang="en-US" dirty="0" smtClean="0"/>
              <a:t>Allocate a page</a:t>
            </a:r>
          </a:p>
          <a:p>
            <a:pPr lvl="1"/>
            <a:r>
              <a:rPr lang="en-US" dirty="0" smtClean="0"/>
              <a:t>Needs to update page tables &amp; MMU</a:t>
            </a:r>
          </a:p>
          <a:p>
            <a:r>
              <a:rPr lang="en-US" dirty="0" smtClean="0">
                <a:latin typeface="Consolas" pitchFamily="49" charset="0"/>
              </a:rPr>
              <a:t>sleep(): </a:t>
            </a:r>
            <a:r>
              <a:rPr lang="en-US" dirty="0" smtClean="0"/>
              <a:t>put current </a:t>
            </a:r>
            <a:r>
              <a:rPr lang="en-US" dirty="0" err="1" smtClean="0"/>
              <a:t>prog</a:t>
            </a:r>
            <a:r>
              <a:rPr lang="en-US" dirty="0" smtClean="0"/>
              <a:t> to sleep, wake other</a:t>
            </a:r>
          </a:p>
          <a:p>
            <a:pPr lvl="1"/>
            <a:r>
              <a:rPr lang="en-US" dirty="0" smtClean="0"/>
              <a:t>Need to update page table base register</a:t>
            </a:r>
          </a:p>
          <a:p>
            <a:endParaRPr lang="en-US" dirty="0"/>
          </a:p>
        </p:txBody>
      </p:sp>
      <p:sp>
        <p:nvSpPr>
          <p:cNvPr id="2" name="Slide Number Placeholder 1"/>
          <p:cNvSpPr>
            <a:spLocks noGrp="1"/>
          </p:cNvSpPr>
          <p:nvPr>
            <p:ph type="sldNum" sz="quarter" idx="12"/>
          </p:nvPr>
        </p:nvSpPr>
        <p:spPr/>
        <p:txBody>
          <a:bodyPr/>
          <a:lstStyle/>
          <a:p>
            <a:fld id="{DAD0A56F-BD0F-4BDF-9912-D1E89E9626C0}" type="slidenum">
              <a:rPr lang="en-US" smtClean="0"/>
              <a:t>16</a:t>
            </a:fld>
            <a:endParaRPr lang="en-US"/>
          </a:p>
        </p:txBody>
      </p:sp>
    </p:spTree>
    <p:extLst>
      <p:ext uri="{BB962C8B-B14F-4D97-AF65-F5344CB8AC3E}">
        <p14:creationId xmlns:p14="http://schemas.microsoft.com/office/powerpoint/2010/main" val="313427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54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542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542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54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7474" name="Rectangle 2"/>
          <p:cNvSpPr>
            <a:spLocks noGrp="1" noChangeArrowheads="1"/>
          </p:cNvSpPr>
          <p:nvPr>
            <p:ph type="title"/>
            <p:custDataLst>
              <p:tags r:id="rId1"/>
            </p:custDataLst>
          </p:nvPr>
        </p:nvSpPr>
        <p:spPr/>
        <p:txBody>
          <a:bodyPr>
            <a:noAutofit/>
          </a:bodyPr>
          <a:lstStyle/>
          <a:p>
            <a:r>
              <a:rPr lang="en-US" dirty="0" smtClean="0"/>
              <a:t>System Calls</a:t>
            </a:r>
            <a:endParaRPr lang="en-US" dirty="0"/>
          </a:p>
        </p:txBody>
      </p:sp>
      <p:sp>
        <p:nvSpPr>
          <p:cNvPr id="3817475" name="Rectangle 3"/>
          <p:cNvSpPr>
            <a:spLocks noGrp="1" noChangeArrowheads="1"/>
          </p:cNvSpPr>
          <p:nvPr>
            <p:ph idx="1"/>
            <p:custDataLst>
              <p:tags r:id="rId2"/>
            </p:custDataLst>
          </p:nvPr>
        </p:nvSpPr>
        <p:spPr/>
        <p:txBody>
          <a:bodyPr>
            <a:normAutofit lnSpcReduction="10000"/>
          </a:bodyPr>
          <a:lstStyle/>
          <a:p>
            <a:r>
              <a:rPr lang="en-US" dirty="0" smtClean="0"/>
              <a:t>System call: Not just a function call</a:t>
            </a:r>
          </a:p>
          <a:p>
            <a:pPr lvl="1"/>
            <a:r>
              <a:rPr lang="en-US" dirty="0" smtClean="0"/>
              <a:t>Don’t let process jump just anywhere in OS code</a:t>
            </a:r>
          </a:p>
          <a:p>
            <a:pPr lvl="1"/>
            <a:r>
              <a:rPr lang="en-US" dirty="0" smtClean="0"/>
              <a:t>OS can’t trust process’ registers (sp, </a:t>
            </a:r>
            <a:r>
              <a:rPr lang="en-US" dirty="0" err="1" smtClean="0"/>
              <a:t>fp</a:t>
            </a:r>
            <a:r>
              <a:rPr lang="en-US" dirty="0" smtClean="0"/>
              <a:t>, </a:t>
            </a:r>
            <a:r>
              <a:rPr lang="en-US" dirty="0" err="1" smtClean="0"/>
              <a:t>gp</a:t>
            </a:r>
            <a:r>
              <a:rPr lang="en-US" dirty="0" smtClean="0"/>
              <a:t>, etc.)</a:t>
            </a:r>
          </a:p>
          <a:p>
            <a:pPr lvl="1">
              <a:buNone/>
            </a:pPr>
            <a:endParaRPr lang="en-US" dirty="0" smtClean="0"/>
          </a:p>
          <a:p>
            <a:r>
              <a:rPr lang="en-US" dirty="0" smtClean="0">
                <a:solidFill>
                  <a:schemeClr val="accent5">
                    <a:lumMod val="60000"/>
                    <a:lumOff val="40000"/>
                  </a:schemeClr>
                </a:solidFill>
              </a:rPr>
              <a:t>SYSCALL instruction:</a:t>
            </a:r>
            <a:r>
              <a:rPr lang="en-US" dirty="0" smtClean="0"/>
              <a:t> safe transfer of control to OS</a:t>
            </a:r>
          </a:p>
          <a:p>
            <a:pPr lvl="1"/>
            <a:endParaRPr lang="en-US" dirty="0" smtClean="0"/>
          </a:p>
          <a:p>
            <a:endParaRPr lang="en-US" dirty="0" smtClean="0"/>
          </a:p>
          <a:p>
            <a:r>
              <a:rPr lang="en-US" dirty="0" smtClean="0"/>
              <a:t>MIPS system call convention:</a:t>
            </a:r>
          </a:p>
          <a:p>
            <a:pPr lvl="1"/>
            <a:r>
              <a:rPr lang="en-US" dirty="0" smtClean="0"/>
              <a:t>Exception handler saves temp </a:t>
            </a:r>
            <a:r>
              <a:rPr lang="en-US" dirty="0" err="1" smtClean="0"/>
              <a:t>regs</a:t>
            </a:r>
            <a:r>
              <a:rPr lang="en-US" dirty="0" smtClean="0"/>
              <a:t>, saves </a:t>
            </a:r>
            <a:r>
              <a:rPr lang="en-US" dirty="0" err="1" smtClean="0"/>
              <a:t>ra</a:t>
            </a:r>
            <a:r>
              <a:rPr lang="en-US" dirty="0" smtClean="0"/>
              <a:t>, …</a:t>
            </a:r>
          </a:p>
          <a:p>
            <a:pPr lvl="1"/>
            <a:r>
              <a:rPr lang="en-US" dirty="0" smtClean="0"/>
              <a:t>but: $v0 = system call number, which </a:t>
            </a:r>
            <a:r>
              <a:rPr lang="en-US" dirty="0"/>
              <a:t>specifies the operation the application is </a:t>
            </a:r>
            <a:r>
              <a:rPr lang="en-US" dirty="0" smtClean="0"/>
              <a:t>requesting</a:t>
            </a:r>
            <a:endParaRPr lang="en-US" dirty="0"/>
          </a:p>
        </p:txBody>
      </p:sp>
    </p:spTree>
    <p:extLst>
      <p:ext uri="{BB962C8B-B14F-4D97-AF65-F5344CB8AC3E}">
        <p14:creationId xmlns:p14="http://schemas.microsoft.com/office/powerpoint/2010/main" val="42697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74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74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1747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74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ounded Rectangle 1"/>
          <p:cNvSpPr/>
          <p:nvPr/>
        </p:nvSpPr>
        <p:spPr>
          <a:xfrm>
            <a:off x="2895600" y="228600"/>
            <a:ext cx="2895600" cy="838200"/>
          </a:xfrm>
          <a:prstGeom prst="roundRect">
            <a:avLst/>
          </a:prstGeom>
          <a:solidFill>
            <a:srgbClr val="329F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2"/>
                </a:solidFill>
              </a:rPr>
              <a:t>User Application</a:t>
            </a:r>
            <a:endParaRPr lang="en-US" sz="2400" dirty="0">
              <a:solidFill>
                <a:schemeClr val="bg2"/>
              </a:solidFill>
            </a:endParaRPr>
          </a:p>
        </p:txBody>
      </p:sp>
      <p:grpSp>
        <p:nvGrpSpPr>
          <p:cNvPr id="5" name="Group 4"/>
          <p:cNvGrpSpPr/>
          <p:nvPr/>
        </p:nvGrpSpPr>
        <p:grpSpPr>
          <a:xfrm>
            <a:off x="304800" y="2895600"/>
            <a:ext cx="4122426" cy="3581399"/>
            <a:chOff x="207388" y="533400"/>
            <a:chExt cx="8216945" cy="6478612"/>
          </a:xfrm>
        </p:grpSpPr>
        <p:sp>
          <p:nvSpPr>
            <p:cNvPr id="9" name="Rectangle 8"/>
            <p:cNvSpPr/>
            <p:nvPr>
              <p:custDataLst>
                <p:tags r:id="rId1"/>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1600" dirty="0" err="1" smtClean="0">
                <a:solidFill>
                  <a:schemeClr val="bg1"/>
                </a:solidFill>
              </a:endParaRPr>
            </a:p>
          </p:txBody>
        </p:sp>
        <p:sp>
          <p:nvSpPr>
            <p:cNvPr id="10" name="TextBox 9"/>
            <p:cNvSpPr txBox="1"/>
            <p:nvPr>
              <p:custDataLst>
                <p:tags r:id="rId2"/>
              </p:custDataLst>
            </p:nvPr>
          </p:nvSpPr>
          <p:spPr>
            <a:xfrm>
              <a:off x="230149" y="533400"/>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0xfffffffc</a:t>
              </a:r>
            </a:p>
          </p:txBody>
        </p:sp>
        <p:sp>
          <p:nvSpPr>
            <p:cNvPr id="11" name="TextBox 10"/>
            <p:cNvSpPr txBox="1"/>
            <p:nvPr>
              <p:custDataLst>
                <p:tags r:id="rId3"/>
              </p:custDataLst>
            </p:nvPr>
          </p:nvSpPr>
          <p:spPr>
            <a:xfrm>
              <a:off x="230149" y="6324599"/>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0x00000000</a:t>
              </a:r>
            </a:p>
          </p:txBody>
        </p:sp>
        <p:sp>
          <p:nvSpPr>
            <p:cNvPr id="12" name="TextBox 11"/>
            <p:cNvSpPr txBox="1"/>
            <p:nvPr>
              <p:custDataLst>
                <p:tags r:id="rId4"/>
              </p:custDataLst>
            </p:nvPr>
          </p:nvSpPr>
          <p:spPr>
            <a:xfrm>
              <a:off x="6324601" y="609601"/>
              <a:ext cx="1042659" cy="612431"/>
            </a:xfrm>
            <a:prstGeom prst="rect">
              <a:avLst/>
            </a:prstGeom>
            <a:noFill/>
          </p:spPr>
          <p:txBody>
            <a:bodyPr wrap="none" rtlCol="0">
              <a:spAutoFit/>
            </a:bodyPr>
            <a:lstStyle/>
            <a:p>
              <a:r>
                <a:rPr lang="en-US" sz="1600" dirty="0" smtClean="0">
                  <a:solidFill>
                    <a:schemeClr val="bg1"/>
                  </a:solidFill>
                  <a:latin typeface="Consolas" pitchFamily="49" charset="0"/>
                </a:rPr>
                <a:t>top</a:t>
              </a:r>
            </a:p>
          </p:txBody>
        </p:sp>
        <p:sp>
          <p:nvSpPr>
            <p:cNvPr id="13" name="TextBox 12"/>
            <p:cNvSpPr txBox="1"/>
            <p:nvPr>
              <p:custDataLst>
                <p:tags r:id="rId5"/>
              </p:custDataLst>
            </p:nvPr>
          </p:nvSpPr>
          <p:spPr>
            <a:xfrm>
              <a:off x="6400800" y="6324601"/>
              <a:ext cx="1717236" cy="612431"/>
            </a:xfrm>
            <a:prstGeom prst="rect">
              <a:avLst/>
            </a:prstGeom>
            <a:noFill/>
          </p:spPr>
          <p:txBody>
            <a:bodyPr wrap="none" rtlCol="0">
              <a:spAutoFit/>
            </a:bodyPr>
            <a:lstStyle/>
            <a:p>
              <a:r>
                <a:rPr lang="en-US" sz="1600" dirty="0" smtClean="0">
                  <a:solidFill>
                    <a:schemeClr val="bg1"/>
                  </a:solidFill>
                  <a:latin typeface="Consolas" pitchFamily="49" charset="0"/>
                </a:rPr>
                <a:t>bottom</a:t>
              </a:r>
            </a:p>
          </p:txBody>
        </p:sp>
        <p:sp>
          <p:nvSpPr>
            <p:cNvPr id="14" name="TextBox 13"/>
            <p:cNvSpPr txBox="1"/>
            <p:nvPr>
              <p:custDataLst>
                <p:tags r:id="rId6"/>
              </p:custDataLst>
            </p:nvPr>
          </p:nvSpPr>
          <p:spPr>
            <a:xfrm>
              <a:off x="230149" y="2143781"/>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0x7ffffffc</a:t>
              </a:r>
            </a:p>
          </p:txBody>
        </p:sp>
        <p:sp>
          <p:nvSpPr>
            <p:cNvPr id="15" name="TextBox 14"/>
            <p:cNvSpPr txBox="1"/>
            <p:nvPr>
              <p:custDataLst>
                <p:tags r:id="rId7"/>
              </p:custDataLst>
            </p:nvPr>
          </p:nvSpPr>
          <p:spPr>
            <a:xfrm>
              <a:off x="230149" y="1752598"/>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0x80000000</a:t>
              </a:r>
            </a:p>
          </p:txBody>
        </p:sp>
        <p:sp>
          <p:nvSpPr>
            <p:cNvPr id="16" name="TextBox 15"/>
            <p:cNvSpPr txBox="1"/>
            <p:nvPr>
              <p:custDataLst>
                <p:tags r:id="rId8"/>
              </p:custDataLst>
            </p:nvPr>
          </p:nvSpPr>
          <p:spPr>
            <a:xfrm>
              <a:off x="230149" y="5039379"/>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0x10000000</a:t>
              </a:r>
            </a:p>
          </p:txBody>
        </p:sp>
        <p:sp>
          <p:nvSpPr>
            <p:cNvPr id="17" name="TextBox 16"/>
            <p:cNvSpPr txBox="1"/>
            <p:nvPr>
              <p:custDataLst>
                <p:tags r:id="rId9"/>
              </p:custDataLst>
            </p:nvPr>
          </p:nvSpPr>
          <p:spPr>
            <a:xfrm>
              <a:off x="207388" y="5877580"/>
              <a:ext cx="2616671" cy="612431"/>
            </a:xfrm>
            <a:prstGeom prst="rect">
              <a:avLst/>
            </a:prstGeom>
            <a:noFill/>
          </p:spPr>
          <p:txBody>
            <a:bodyPr wrap="none" rtlCol="0">
              <a:spAutoFit/>
            </a:bodyPr>
            <a:lstStyle/>
            <a:p>
              <a:r>
                <a:rPr lang="en-US" sz="1600" dirty="0" smtClean="0">
                  <a:solidFill>
                    <a:schemeClr val="bg1"/>
                  </a:solidFill>
                  <a:latin typeface="Consolas" pitchFamily="49" charset="0"/>
                </a:rPr>
                <a:t>0x00400000</a:t>
              </a:r>
            </a:p>
          </p:txBody>
        </p:sp>
        <p:sp>
          <p:nvSpPr>
            <p:cNvPr id="18" name="Rectangle 7"/>
            <p:cNvSpPr>
              <a:spLocks noChangeArrowheads="1"/>
            </p:cNvSpPr>
            <p:nvPr>
              <p:custDataLst>
                <p:tags r:id="rId1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1600" dirty="0" smtClean="0">
                  <a:solidFill>
                    <a:schemeClr val="bg1"/>
                  </a:solidFill>
                </a:rPr>
                <a:t>system reserved</a:t>
              </a:r>
              <a:endParaRPr lang="en-US" sz="1600" dirty="0">
                <a:solidFill>
                  <a:schemeClr val="bg1"/>
                </a:solidFill>
              </a:endParaRPr>
            </a:p>
          </p:txBody>
        </p:sp>
        <p:sp>
          <p:nvSpPr>
            <p:cNvPr id="19" name="Rectangle 7"/>
            <p:cNvSpPr>
              <a:spLocks noChangeArrowheads="1"/>
            </p:cNvSpPr>
            <p:nvPr>
              <p:custDataLst>
                <p:tags r:id="rId1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1600" b="1" dirty="0" smtClean="0">
                  <a:solidFill>
                    <a:schemeClr val="bg1"/>
                  </a:solidFill>
                </a:rPr>
                <a:t>stack</a:t>
              </a:r>
              <a:endParaRPr lang="en-US" sz="1600" b="1" dirty="0">
                <a:solidFill>
                  <a:schemeClr val="bg1"/>
                </a:solidFill>
              </a:endParaRPr>
            </a:p>
          </p:txBody>
        </p:sp>
        <p:sp>
          <p:nvSpPr>
            <p:cNvPr id="20" name="Rectangle 7"/>
            <p:cNvSpPr>
              <a:spLocks noChangeArrowheads="1"/>
            </p:cNvSpPr>
            <p:nvPr>
              <p:custDataLst>
                <p:tags r:id="rId12"/>
              </p:custDataLst>
            </p:nvPr>
          </p:nvSpPr>
          <p:spPr bwMode="auto">
            <a:xfrm>
              <a:off x="2819401" y="6476999"/>
              <a:ext cx="3505199" cy="535013"/>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1600" dirty="0" smtClean="0">
                  <a:solidFill>
                    <a:schemeClr val="bg1"/>
                  </a:solidFill>
                </a:rPr>
                <a:t>system reserved</a:t>
              </a:r>
              <a:endParaRPr lang="en-US" sz="1600" dirty="0">
                <a:solidFill>
                  <a:schemeClr val="bg1"/>
                </a:solidFill>
              </a:endParaRPr>
            </a:p>
          </p:txBody>
        </p:sp>
        <p:sp>
          <p:nvSpPr>
            <p:cNvPr id="21" name="Rectangle 7"/>
            <p:cNvSpPr>
              <a:spLocks noChangeArrowheads="1"/>
            </p:cNvSpPr>
            <p:nvPr>
              <p:custDataLst>
                <p:tags r:id="rId1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1600" dirty="0" smtClean="0">
                  <a:solidFill>
                    <a:schemeClr val="bg1"/>
                  </a:solidFill>
                </a:rPr>
                <a:t>code (text)</a:t>
              </a:r>
              <a:endParaRPr lang="en-US" sz="1600" dirty="0">
                <a:solidFill>
                  <a:schemeClr val="bg1"/>
                </a:solidFill>
              </a:endParaRPr>
            </a:p>
          </p:txBody>
        </p:sp>
        <p:sp>
          <p:nvSpPr>
            <p:cNvPr id="22" name="Rectangle 7"/>
            <p:cNvSpPr>
              <a:spLocks noChangeArrowheads="1"/>
            </p:cNvSpPr>
            <p:nvPr>
              <p:custDataLst>
                <p:tags r:id="rId1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1600" dirty="0" smtClean="0">
                  <a:solidFill>
                    <a:schemeClr val="bg1"/>
                  </a:solidFill>
                </a:rPr>
                <a:t>static data</a:t>
              </a:r>
              <a:endParaRPr lang="en-US" sz="1600" dirty="0">
                <a:solidFill>
                  <a:schemeClr val="bg1"/>
                </a:solidFill>
              </a:endParaRPr>
            </a:p>
          </p:txBody>
        </p:sp>
        <p:sp>
          <p:nvSpPr>
            <p:cNvPr id="23" name="Rectangle 7"/>
            <p:cNvSpPr>
              <a:spLocks noChangeArrowheads="1"/>
            </p:cNvSpPr>
            <p:nvPr>
              <p:custDataLst>
                <p:tags r:id="rId1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1600" dirty="0" smtClean="0">
                  <a:solidFill>
                    <a:schemeClr val="bg1"/>
                  </a:solidFill>
                </a:rPr>
                <a:t>dynamic data (heap)</a:t>
              </a:r>
              <a:endParaRPr lang="en-US" sz="1600" dirty="0">
                <a:solidFill>
                  <a:schemeClr val="bg1"/>
                </a:solidFill>
              </a:endParaRPr>
            </a:p>
          </p:txBody>
        </p:sp>
        <p:cxnSp>
          <p:nvCxnSpPr>
            <p:cNvPr id="24" name="Straight Arrow Connector 23"/>
            <p:cNvCxnSpPr>
              <a:stCxn id="19"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3"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315200" y="5100935"/>
              <a:ext cx="1109133" cy="556757"/>
            </a:xfrm>
            <a:prstGeom prst="rect">
              <a:avLst/>
            </a:prstGeom>
            <a:noFill/>
          </p:spPr>
          <p:txBody>
            <a:bodyPr wrap="none" rtlCol="0">
              <a:spAutoFit/>
            </a:bodyPr>
            <a:lstStyle/>
            <a:p>
              <a:r>
                <a:rPr lang="en-US" sz="1400" dirty="0" smtClean="0">
                  <a:solidFill>
                    <a:schemeClr val="accent1"/>
                  </a:solidFill>
                </a:rPr>
                <a:t>.data</a:t>
              </a:r>
              <a:endParaRPr lang="en-US" sz="1400" dirty="0">
                <a:solidFill>
                  <a:schemeClr val="accent1"/>
                </a:solidFill>
              </a:endParaRPr>
            </a:p>
          </p:txBody>
        </p:sp>
        <p:sp>
          <p:nvSpPr>
            <p:cNvPr id="27" name="TextBox 26"/>
            <p:cNvSpPr txBox="1"/>
            <p:nvPr/>
          </p:nvSpPr>
          <p:spPr>
            <a:xfrm>
              <a:off x="7339009" y="5791200"/>
              <a:ext cx="1031202" cy="556757"/>
            </a:xfrm>
            <a:prstGeom prst="rect">
              <a:avLst/>
            </a:prstGeom>
            <a:noFill/>
          </p:spPr>
          <p:txBody>
            <a:bodyPr wrap="none" rtlCol="0">
              <a:spAutoFit/>
            </a:bodyPr>
            <a:lstStyle/>
            <a:p>
              <a:r>
                <a:rPr lang="en-US" sz="1400" dirty="0" smtClean="0">
                  <a:solidFill>
                    <a:schemeClr val="accent1"/>
                  </a:solidFill>
                </a:rPr>
                <a:t>.text</a:t>
              </a:r>
              <a:endParaRPr lang="en-US" sz="1400" dirty="0">
                <a:solidFill>
                  <a:schemeClr val="accent1"/>
                </a:solidFill>
              </a:endParaRPr>
            </a:p>
          </p:txBody>
        </p:sp>
        <p:cxnSp>
          <p:nvCxnSpPr>
            <p:cNvPr id="28" name="Straight Arrow Connector 27"/>
            <p:cNvCxnSpPr>
              <a:stCxn id="27" idx="1"/>
              <a:endCxn id="21" idx="3"/>
            </p:cNvCxnSpPr>
            <p:nvPr/>
          </p:nvCxnSpPr>
          <p:spPr>
            <a:xfrm flipH="1" flipV="1">
              <a:off x="6324600" y="6019800"/>
              <a:ext cx="1014409" cy="49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6" idx="1"/>
              <a:endCxn id="22" idx="3"/>
            </p:cNvCxnSpPr>
            <p:nvPr/>
          </p:nvCxnSpPr>
          <p:spPr>
            <a:xfrm flipH="1" flipV="1">
              <a:off x="6324600" y="5333999"/>
              <a:ext cx="990600" cy="45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p:nvPr/>
        </p:nvCxnSpPr>
        <p:spPr>
          <a:xfrm flipH="1">
            <a:off x="0" y="2057400"/>
            <a:ext cx="914400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7918221" y="1676400"/>
            <a:ext cx="1225779" cy="369332"/>
          </a:xfrm>
          <a:prstGeom prst="rect">
            <a:avLst/>
          </a:prstGeom>
          <a:noFill/>
        </p:spPr>
        <p:txBody>
          <a:bodyPr wrap="none" rtlCol="0">
            <a:spAutoFit/>
          </a:bodyPr>
          <a:lstStyle/>
          <a:p>
            <a:r>
              <a:rPr lang="en-US" dirty="0" smtClean="0"/>
              <a:t>User Mode</a:t>
            </a:r>
            <a:endParaRPr lang="en-US" dirty="0"/>
          </a:p>
        </p:txBody>
      </p:sp>
      <p:sp>
        <p:nvSpPr>
          <p:cNvPr id="34" name="TextBox 33"/>
          <p:cNvSpPr txBox="1"/>
          <p:nvPr/>
        </p:nvSpPr>
        <p:spPr>
          <a:xfrm>
            <a:off x="6629400" y="2069068"/>
            <a:ext cx="2511137" cy="369332"/>
          </a:xfrm>
          <a:prstGeom prst="rect">
            <a:avLst/>
          </a:prstGeom>
          <a:noFill/>
        </p:spPr>
        <p:txBody>
          <a:bodyPr wrap="none" rtlCol="0">
            <a:spAutoFit/>
          </a:bodyPr>
          <a:lstStyle/>
          <a:p>
            <a:r>
              <a:rPr lang="en-US" dirty="0" smtClean="0"/>
              <a:t>Privileged (Kernel) Mode</a:t>
            </a:r>
            <a:endParaRPr lang="en-US" dirty="0"/>
          </a:p>
        </p:txBody>
      </p:sp>
      <p:sp>
        <p:nvSpPr>
          <p:cNvPr id="4" name="Rectangle 3"/>
          <p:cNvSpPr/>
          <p:nvPr/>
        </p:nvSpPr>
        <p:spPr>
          <a:xfrm>
            <a:off x="1828800" y="1676400"/>
            <a:ext cx="4724400" cy="762000"/>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System Call Interface</a:t>
            </a:r>
            <a:endParaRPr lang="en-US" dirty="0">
              <a:solidFill>
                <a:srgbClr val="000000"/>
              </a:solidFill>
            </a:endParaRPr>
          </a:p>
        </p:txBody>
      </p:sp>
      <p:cxnSp>
        <p:nvCxnSpPr>
          <p:cNvPr id="38" name="Straight Arrow Connector 37"/>
          <p:cNvCxnSpPr/>
          <p:nvPr/>
        </p:nvCxnSpPr>
        <p:spPr>
          <a:xfrm>
            <a:off x="5410200" y="1066800"/>
            <a:ext cx="0" cy="609600"/>
          </a:xfrm>
          <a:prstGeom prst="straightConnector1">
            <a:avLst/>
          </a:prstGeom>
          <a:ln w="38100" cmpd="sng">
            <a:solidFill>
              <a:srgbClr val="FFFFFF"/>
            </a:solidFill>
            <a:headEnd type="arrow"/>
            <a:tailEnd type="none"/>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2209800" y="1066800"/>
            <a:ext cx="1143000" cy="609600"/>
            <a:chOff x="2209800" y="1066800"/>
            <a:chExt cx="1143000" cy="609600"/>
          </a:xfrm>
        </p:grpSpPr>
        <p:cxnSp>
          <p:nvCxnSpPr>
            <p:cNvPr id="32" name="Straight Arrow Connector 31"/>
            <p:cNvCxnSpPr/>
            <p:nvPr/>
          </p:nvCxnSpPr>
          <p:spPr>
            <a:xfrm>
              <a:off x="3352800" y="1066800"/>
              <a:ext cx="0" cy="609600"/>
            </a:xfrm>
            <a:prstGeom prst="straightConnector1">
              <a:avLst/>
            </a:prstGeom>
            <a:ln w="38100" cmpd="sng">
              <a:solidFill>
                <a:srgbClr val="FFFFFF"/>
              </a:solidFill>
              <a:tailEnd type="arrow"/>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209800" y="1066800"/>
              <a:ext cx="1061108" cy="461665"/>
            </a:xfrm>
            <a:prstGeom prst="rect">
              <a:avLst/>
            </a:prstGeom>
            <a:noFill/>
          </p:spPr>
          <p:txBody>
            <a:bodyPr wrap="none" rtlCol="0">
              <a:spAutoFit/>
            </a:bodyPr>
            <a:lstStyle/>
            <a:p>
              <a:r>
                <a:rPr lang="en-US" sz="2400" dirty="0" err="1"/>
                <a:t>p</a:t>
              </a:r>
              <a:r>
                <a:rPr lang="en-US" sz="2400" dirty="0" err="1" smtClean="0"/>
                <a:t>rintf</a:t>
              </a:r>
              <a:r>
                <a:rPr lang="en-US" sz="2400" dirty="0" smtClean="0"/>
                <a:t>()</a:t>
              </a:r>
              <a:endParaRPr lang="en-US" sz="2400" dirty="0"/>
            </a:p>
          </p:txBody>
        </p:sp>
      </p:grpSp>
      <p:sp>
        <p:nvSpPr>
          <p:cNvPr id="41" name="Rectangle 40"/>
          <p:cNvSpPr/>
          <p:nvPr/>
        </p:nvSpPr>
        <p:spPr>
          <a:xfrm>
            <a:off x="4038600" y="2971800"/>
            <a:ext cx="2355633" cy="1200328"/>
          </a:xfrm>
          <a:prstGeom prst="rect">
            <a:avLst/>
          </a:prstGeom>
        </p:spPr>
        <p:txBody>
          <a:bodyPr wrap="none">
            <a:spAutoFit/>
          </a:bodyPr>
          <a:lstStyle/>
          <a:p>
            <a:r>
              <a:rPr lang="en-US" sz="2400" b="1" dirty="0" err="1" smtClean="0">
                <a:solidFill>
                  <a:srgbClr val="FFFF00"/>
                </a:solidFill>
              </a:rPr>
              <a:t>printf.c</a:t>
            </a:r>
            <a:endParaRPr lang="en-US" sz="2400" b="1" dirty="0" smtClean="0">
              <a:solidFill>
                <a:srgbClr val="FFFF00"/>
              </a:solidFill>
            </a:endParaRPr>
          </a:p>
          <a:p>
            <a:pPr algn="ctr"/>
            <a:r>
              <a:rPr lang="en-US" sz="2400" dirty="0" smtClean="0">
                <a:solidFill>
                  <a:schemeClr val="bg1"/>
                </a:solidFill>
              </a:rPr>
              <a:t>Implementation </a:t>
            </a:r>
          </a:p>
          <a:p>
            <a:pPr algn="ctr"/>
            <a:r>
              <a:rPr lang="en-US" sz="2400" dirty="0" smtClean="0">
                <a:solidFill>
                  <a:schemeClr val="bg1"/>
                </a:solidFill>
              </a:rPr>
              <a:t>of </a:t>
            </a:r>
            <a:r>
              <a:rPr lang="en-US" sz="2400" dirty="0" err="1" smtClean="0">
                <a:solidFill>
                  <a:schemeClr val="bg1"/>
                </a:solidFill>
              </a:rPr>
              <a:t>printf</a:t>
            </a:r>
            <a:r>
              <a:rPr lang="en-US" sz="2400" dirty="0" smtClean="0">
                <a:solidFill>
                  <a:schemeClr val="bg1"/>
                </a:solidFill>
              </a:rPr>
              <a:t>() </a:t>
            </a:r>
            <a:r>
              <a:rPr lang="en-US" sz="2400" dirty="0" err="1">
                <a:solidFill>
                  <a:schemeClr val="bg1"/>
                </a:solidFill>
              </a:rPr>
              <a:t>syscall</a:t>
            </a:r>
            <a:r>
              <a:rPr lang="en-US" sz="2400" dirty="0">
                <a:solidFill>
                  <a:schemeClr val="bg1"/>
                </a:solidFill>
              </a:rPr>
              <a:t>!</a:t>
            </a:r>
          </a:p>
        </p:txBody>
      </p:sp>
      <p:cxnSp>
        <p:nvCxnSpPr>
          <p:cNvPr id="45" name="Straight Arrow Connector 44"/>
          <p:cNvCxnSpPr/>
          <p:nvPr/>
        </p:nvCxnSpPr>
        <p:spPr>
          <a:xfrm>
            <a:off x="2362200" y="2438400"/>
            <a:ext cx="0" cy="762000"/>
          </a:xfrm>
          <a:prstGeom prst="straightConnector1">
            <a:avLst/>
          </a:prstGeom>
          <a:ln w="38100" cmpd="sng">
            <a:solidFill>
              <a:srgbClr val="FFFF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3124200" y="3581400"/>
            <a:ext cx="990600" cy="0"/>
          </a:xfrm>
          <a:prstGeom prst="straightConnector1">
            <a:avLst/>
          </a:prstGeom>
          <a:ln w="38100" cmpd="sng">
            <a:solidFill>
              <a:srgbClr val="FFFF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5410200" y="2362200"/>
            <a:ext cx="0" cy="609600"/>
          </a:xfrm>
          <a:prstGeom prst="straightConnector1">
            <a:avLst/>
          </a:prstGeom>
          <a:ln w="38100" cmpd="sng">
            <a:solidFill>
              <a:srgbClr val="FFFFFF"/>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1066800" y="2433935"/>
            <a:ext cx="1318690" cy="461665"/>
          </a:xfrm>
          <a:prstGeom prst="rect">
            <a:avLst/>
          </a:prstGeom>
        </p:spPr>
        <p:txBody>
          <a:bodyPr wrap="none">
            <a:spAutoFit/>
          </a:bodyPr>
          <a:lstStyle/>
          <a:p>
            <a:pPr algn="ctr"/>
            <a:r>
              <a:rPr lang="en-US" sz="2400" dirty="0" smtClean="0">
                <a:solidFill>
                  <a:schemeClr val="bg1"/>
                </a:solidFill>
              </a:rPr>
              <a:t>SYSCALL!</a:t>
            </a:r>
            <a:endParaRPr lang="en-US" sz="2400" dirty="0">
              <a:solidFill>
                <a:schemeClr val="bg1"/>
              </a:solidFill>
            </a:endParaRPr>
          </a:p>
        </p:txBody>
      </p:sp>
    </p:spTree>
    <p:extLst>
      <p:ext uri="{BB962C8B-B14F-4D97-AF65-F5344CB8AC3E}">
        <p14:creationId xmlns:p14="http://schemas.microsoft.com/office/powerpoint/2010/main" val="186741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62" name="Rectangle 2"/>
          <p:cNvSpPr>
            <a:spLocks noGrp="1" noChangeArrowheads="1"/>
          </p:cNvSpPr>
          <p:nvPr>
            <p:ph type="title"/>
            <p:custDataLst>
              <p:tags r:id="rId1"/>
            </p:custDataLst>
          </p:nvPr>
        </p:nvSpPr>
        <p:spPr/>
        <p:txBody>
          <a:bodyPr>
            <a:noAutofit/>
          </a:bodyPr>
          <a:lstStyle/>
          <a:p>
            <a:r>
              <a:rPr lang="en-US" dirty="0" smtClean="0"/>
              <a:t>Libraries and Wrappers</a:t>
            </a:r>
            <a:endParaRPr lang="en-US" dirty="0"/>
          </a:p>
        </p:txBody>
      </p:sp>
      <p:sp>
        <p:nvSpPr>
          <p:cNvPr id="3829763" name="Rectangle 3"/>
          <p:cNvSpPr>
            <a:spLocks noGrp="1" noChangeArrowheads="1"/>
          </p:cNvSpPr>
          <p:nvPr>
            <p:ph idx="1"/>
            <p:custDataLst>
              <p:tags r:id="rId2"/>
            </p:custDataLst>
          </p:nvPr>
        </p:nvSpPr>
        <p:spPr/>
        <p:txBody>
          <a:bodyPr>
            <a:normAutofit lnSpcReduction="10000"/>
          </a:bodyPr>
          <a:lstStyle/>
          <a:p>
            <a:r>
              <a:rPr lang="en-US" dirty="0" smtClean="0"/>
              <a:t>Compilers do not emit SYSCALL instructions</a:t>
            </a:r>
          </a:p>
          <a:p>
            <a:pPr lvl="1"/>
            <a:r>
              <a:rPr lang="en-US" dirty="0" smtClean="0"/>
              <a:t>Compiler doesn’t know OS interface</a:t>
            </a:r>
          </a:p>
          <a:p>
            <a:r>
              <a:rPr lang="en-US" dirty="0" smtClean="0"/>
              <a:t>Libraries implement standard API from system API</a:t>
            </a:r>
          </a:p>
          <a:p>
            <a:r>
              <a:rPr lang="en-US" dirty="0" err="1" smtClean="0"/>
              <a:t>libc</a:t>
            </a:r>
            <a:r>
              <a:rPr lang="en-US" dirty="0" smtClean="0"/>
              <a:t> (standard C library):</a:t>
            </a:r>
          </a:p>
          <a:p>
            <a:pPr lvl="1"/>
            <a:r>
              <a:rPr lang="en-US" dirty="0" err="1" smtClean="0">
                <a:sym typeface="Wingdings" pitchFamily="2" charset="2"/>
              </a:rPr>
              <a:t>getc</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err="1" smtClean="0">
                <a:sym typeface="Wingdings" pitchFamily="2" charset="2"/>
              </a:rPr>
              <a:t>sbrk</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smtClean="0"/>
              <a:t>write() </a:t>
            </a:r>
            <a:r>
              <a:rPr lang="en-US" dirty="0" smtClean="0">
                <a:sym typeface="Wingdings" pitchFamily="2" charset="2"/>
              </a:rPr>
              <a:t> </a:t>
            </a:r>
            <a:r>
              <a:rPr lang="en-US" dirty="0" err="1" smtClean="0">
                <a:sym typeface="Wingdings" pitchFamily="2" charset="2"/>
              </a:rPr>
              <a:t>syscall</a:t>
            </a:r>
            <a:endParaRPr lang="en-US" dirty="0" smtClean="0">
              <a:sym typeface="Wingdings" pitchFamily="2" charset="2"/>
            </a:endParaRPr>
          </a:p>
          <a:p>
            <a:pPr lvl="1"/>
            <a:r>
              <a:rPr lang="en-US" dirty="0" smtClean="0">
                <a:sym typeface="Wingdings" pitchFamily="2" charset="2"/>
              </a:rPr>
              <a:t>gets()  </a:t>
            </a:r>
            <a:r>
              <a:rPr lang="en-US" dirty="0" err="1" smtClean="0">
                <a:sym typeface="Wingdings" pitchFamily="2" charset="2"/>
              </a:rPr>
              <a:t>getc</a:t>
            </a:r>
            <a:r>
              <a:rPr lang="en-US" dirty="0" smtClean="0">
                <a:sym typeface="Wingdings" pitchFamily="2" charset="2"/>
              </a:rPr>
              <a:t>()</a:t>
            </a:r>
            <a:endParaRPr lang="en-US" dirty="0" smtClean="0"/>
          </a:p>
          <a:p>
            <a:pPr lvl="1"/>
            <a:r>
              <a:rPr lang="en-US" dirty="0" err="1" smtClean="0"/>
              <a:t>printf</a:t>
            </a:r>
            <a:r>
              <a:rPr lang="en-US" dirty="0" smtClean="0"/>
              <a:t>() </a:t>
            </a:r>
            <a:r>
              <a:rPr lang="en-US" dirty="0" smtClean="0">
                <a:sym typeface="Wingdings" pitchFamily="2" charset="2"/>
              </a:rPr>
              <a:t> write()</a:t>
            </a:r>
          </a:p>
          <a:p>
            <a:pPr lvl="1"/>
            <a:r>
              <a:rPr lang="en-US" dirty="0" err="1" smtClean="0"/>
              <a:t>malloc</a:t>
            </a:r>
            <a:r>
              <a:rPr lang="en-US" dirty="0" smtClean="0"/>
              <a:t>() </a:t>
            </a:r>
            <a:r>
              <a:rPr lang="en-US" dirty="0" smtClean="0">
                <a:sym typeface="Wingdings" pitchFamily="2" charset="2"/>
              </a:rPr>
              <a:t> </a:t>
            </a:r>
            <a:r>
              <a:rPr lang="en-US" dirty="0" err="1" smtClean="0">
                <a:sym typeface="Wingdings" pitchFamily="2" charset="2"/>
              </a:rPr>
              <a:t>sbrk</a:t>
            </a:r>
            <a:r>
              <a:rPr lang="en-US" dirty="0" smtClean="0">
                <a:sym typeface="Wingdings" pitchFamily="2" charset="2"/>
              </a:rPr>
              <a:t>()</a:t>
            </a:r>
          </a:p>
          <a:p>
            <a:pPr lvl="1"/>
            <a:r>
              <a:rPr lang="en-US" dirty="0" smtClean="0">
                <a:sym typeface="Wingdings" pitchFamily="2" charset="2"/>
              </a:rPr>
              <a:t>…</a:t>
            </a:r>
          </a:p>
        </p:txBody>
      </p:sp>
    </p:spTree>
    <p:extLst>
      <p:ext uri="{BB962C8B-B14F-4D97-AF65-F5344CB8AC3E}">
        <p14:creationId xmlns:p14="http://schemas.microsoft.com/office/powerpoint/2010/main" val="813376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228600" y="838200"/>
            <a:ext cx="8763000" cy="5638800"/>
          </a:xfrm>
        </p:spPr>
        <p:txBody>
          <a:bodyPr>
            <a:normAutofit/>
          </a:bodyPr>
          <a:lstStyle/>
          <a:p>
            <a:pPr marL="457200" indent="-457200">
              <a:buFont typeface="Arial"/>
              <a:buChar char="•"/>
            </a:pPr>
            <a:r>
              <a:rPr lang="en-US" sz="4000" dirty="0" smtClean="0"/>
              <a:t>C practice assignment</a:t>
            </a:r>
          </a:p>
          <a:p>
            <a:pPr marL="1200150" lvl="1" indent="-457200">
              <a:buFont typeface="Arial"/>
              <a:buChar char="•"/>
            </a:pPr>
            <a:r>
              <a:rPr lang="en-US" sz="3600" dirty="0" smtClean="0"/>
              <a:t>Due Monday, April 23rd</a:t>
            </a:r>
            <a:endParaRPr lang="en-US" sz="4000" dirty="0" smtClean="0"/>
          </a:p>
          <a:p>
            <a:pPr marL="457200" indent="-457200">
              <a:buFont typeface="Arial"/>
              <a:buChar char="•"/>
            </a:pPr>
            <a:r>
              <a:rPr lang="en-US" sz="4000" dirty="0" smtClean="0"/>
              <a:t>P4-Buffer Overflow is due tomorrow</a:t>
            </a:r>
            <a:endParaRPr lang="en-US" sz="4000" dirty="0"/>
          </a:p>
          <a:p>
            <a:pPr marL="1200150" lvl="1" indent="-457200">
              <a:buFont typeface="Arial"/>
              <a:buChar char="•"/>
            </a:pPr>
            <a:r>
              <a:rPr lang="en-US" sz="3600" dirty="0" smtClean="0"/>
              <a:t>Due Wednesday, April 18th</a:t>
            </a:r>
            <a:endParaRPr lang="en-US" sz="3600" dirty="0"/>
          </a:p>
          <a:p>
            <a:pPr marL="457200" indent="-457200">
              <a:buFont typeface="Arial"/>
              <a:buChar char="•"/>
            </a:pPr>
            <a:r>
              <a:rPr lang="en-US" sz="4000" dirty="0" smtClean="0"/>
              <a:t>P5-</a:t>
            </a:r>
            <a:r>
              <a:rPr lang="en-US" sz="3600" dirty="0" smtClean="0"/>
              <a:t>Cache Collusion!</a:t>
            </a:r>
          </a:p>
          <a:p>
            <a:pPr marL="1200150" lvl="1" indent="-457200">
              <a:buFont typeface="Arial"/>
              <a:buChar char="•"/>
            </a:pPr>
            <a:r>
              <a:rPr lang="en-US" sz="3600" dirty="0" smtClean="0">
                <a:solidFill>
                  <a:schemeClr val="bg1"/>
                </a:solidFill>
              </a:rPr>
              <a:t>Due Friday, April 27th</a:t>
            </a:r>
            <a:endParaRPr lang="en-US" sz="3600" dirty="0">
              <a:solidFill>
                <a:schemeClr val="bg1"/>
              </a:solidFill>
            </a:endParaRPr>
          </a:p>
        </p:txBody>
      </p:sp>
    </p:spTree>
    <p:extLst>
      <p:ext uri="{BB962C8B-B14F-4D97-AF65-F5344CB8AC3E}">
        <p14:creationId xmlns:p14="http://schemas.microsoft.com/office/powerpoint/2010/main" val="3140624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n-US" dirty="0" smtClean="0"/>
              <a:t>Invoking System Calls</a:t>
            </a:r>
            <a:endParaRPr lang="en-US" dirty="0"/>
          </a:p>
        </p:txBody>
      </p:sp>
      <p:sp>
        <p:nvSpPr>
          <p:cNvPr id="3" name="Content Placeholder 2"/>
          <p:cNvSpPr>
            <a:spLocks noGrp="1"/>
          </p:cNvSpPr>
          <p:nvPr>
            <p:ph idx="1"/>
            <p:custDataLst>
              <p:tags r:id="rId2"/>
            </p:custDataLst>
          </p:nvPr>
        </p:nvSpPr>
        <p:spPr>
          <a:xfrm>
            <a:off x="228600" y="1066800"/>
            <a:ext cx="7543800" cy="5257800"/>
          </a:xfrm>
        </p:spPr>
        <p:txBody>
          <a:bodyPr>
            <a:normAutofit fontScale="92500" lnSpcReduction="10000"/>
          </a:bodyPr>
          <a:lstStyle/>
          <a:p>
            <a:pPr marL="1325563"/>
            <a:r>
              <a:rPr lang="en-US" dirty="0">
                <a:latin typeface="Consolas" pitchFamily="49" charset="0"/>
              </a:rPr>
              <a:t>char *</a:t>
            </a:r>
            <a:r>
              <a:rPr lang="en-US" dirty="0">
                <a:solidFill>
                  <a:schemeClr val="accent1"/>
                </a:solidFill>
                <a:latin typeface="Consolas" pitchFamily="49" charset="0"/>
              </a:rPr>
              <a:t>gets</a:t>
            </a:r>
            <a:r>
              <a:rPr lang="en-US" dirty="0">
                <a:latin typeface="Consolas" pitchFamily="49" charset="0"/>
              </a:rPr>
              <a:t>(char *</a:t>
            </a:r>
            <a:r>
              <a:rPr lang="en-US" dirty="0" err="1">
                <a:latin typeface="Consolas" pitchFamily="49" charset="0"/>
              </a:rPr>
              <a:t>buf</a:t>
            </a:r>
            <a:r>
              <a:rPr lang="en-US" dirty="0">
                <a:latin typeface="Consolas" pitchFamily="49" charset="0"/>
              </a:rPr>
              <a:t>) {</a:t>
            </a:r>
          </a:p>
          <a:p>
            <a:pPr marL="1325563"/>
            <a:r>
              <a:rPr lang="en-US" dirty="0">
                <a:latin typeface="Consolas" pitchFamily="49" charset="0"/>
              </a:rPr>
              <a:t>  while (...) {</a:t>
            </a:r>
          </a:p>
          <a:p>
            <a:pPr marL="1325563"/>
            <a:r>
              <a:rPr lang="en-US" dirty="0">
                <a:latin typeface="Consolas" pitchFamily="49" charset="0"/>
              </a:rPr>
              <a:t>    </a:t>
            </a:r>
            <a:r>
              <a:rPr lang="en-US" dirty="0" err="1">
                <a:latin typeface="Consolas" pitchFamily="49" charset="0"/>
              </a:rPr>
              <a:t>buf</a:t>
            </a:r>
            <a:r>
              <a:rPr lang="en-US" dirty="0">
                <a:latin typeface="Consolas" pitchFamily="49" charset="0"/>
              </a:rPr>
              <a:t>[i] = </a:t>
            </a:r>
            <a:r>
              <a:rPr lang="en-US" dirty="0" err="1">
                <a:solidFill>
                  <a:srgbClr val="92D050"/>
                </a:solidFill>
                <a:latin typeface="Consolas" pitchFamily="49" charset="0"/>
              </a:rPr>
              <a:t>getc</a:t>
            </a:r>
            <a:r>
              <a:rPr lang="en-US" dirty="0">
                <a:latin typeface="Consolas" pitchFamily="49" charset="0"/>
              </a:rPr>
              <a:t>();</a:t>
            </a:r>
          </a:p>
          <a:p>
            <a:pPr marL="1325563"/>
            <a:r>
              <a:rPr lang="en-US" dirty="0">
                <a:latin typeface="Consolas" pitchFamily="49" charset="0"/>
              </a:rPr>
              <a:t>  }</a:t>
            </a:r>
          </a:p>
          <a:p>
            <a:pPr marL="1325563"/>
            <a:r>
              <a:rPr lang="en-US" dirty="0">
                <a:latin typeface="Consolas" pitchFamily="49" charset="0"/>
              </a:rPr>
              <a:t>}</a:t>
            </a:r>
          </a:p>
          <a:p>
            <a:pPr marL="1325563"/>
            <a:endParaRPr lang="en-US" dirty="0" smtClean="0">
              <a:latin typeface="Consolas" pitchFamily="49" charset="0"/>
            </a:endParaRPr>
          </a:p>
          <a:p>
            <a:pPr marL="1325563"/>
            <a:r>
              <a:rPr lang="en-US" dirty="0" smtClean="0">
                <a:latin typeface="Consolas" pitchFamily="49" charset="0"/>
              </a:rPr>
              <a:t>int </a:t>
            </a:r>
            <a:r>
              <a:rPr lang="en-US" dirty="0" err="1" smtClean="0">
                <a:solidFill>
                  <a:srgbClr val="92D050"/>
                </a:solidFill>
                <a:latin typeface="Consolas" pitchFamily="49" charset="0"/>
              </a:rPr>
              <a:t>getc</a:t>
            </a:r>
            <a:r>
              <a:rPr lang="en-US" dirty="0" smtClean="0">
                <a:latin typeface="Consolas" pitchFamily="49" charset="0"/>
              </a:rPr>
              <a:t>() {</a:t>
            </a:r>
          </a:p>
          <a:p>
            <a:pPr marL="1325563"/>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smtClean="0">
                <a:solidFill>
                  <a:schemeClr val="accent5">
                    <a:lumMod val="60000"/>
                    <a:lumOff val="40000"/>
                  </a:schemeClr>
                </a:solidFill>
                <a:latin typeface="Consolas" pitchFamily="49" charset="0"/>
              </a:rPr>
              <a:t>addiu $v0, $0, 4</a:t>
            </a:r>
            <a:r>
              <a:rPr lang="en-US" dirty="0" smtClean="0">
                <a:latin typeface="Consolas" pitchFamily="49" charset="0"/>
              </a:rPr>
              <a:t>");</a:t>
            </a:r>
          </a:p>
          <a:p>
            <a:pPr marL="1325563"/>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smtClean="0">
                <a:solidFill>
                  <a:srgbClr val="FF2F92"/>
                </a:solidFill>
                <a:latin typeface="Consolas" pitchFamily="49" charset="0"/>
              </a:rPr>
              <a:t>syscall</a:t>
            </a:r>
            <a:r>
              <a:rPr lang="en-US" dirty="0" smtClean="0">
                <a:latin typeface="Consolas" pitchFamily="49" charset="0"/>
              </a:rPr>
              <a:t>");</a:t>
            </a:r>
          </a:p>
          <a:p>
            <a:pPr marL="1325563"/>
            <a:r>
              <a:rPr lang="en-US" dirty="0" smtClean="0">
                <a:latin typeface="Consolas" pitchFamily="49" charset="0"/>
              </a:rPr>
              <a:t>}</a:t>
            </a:r>
          </a:p>
        </p:txBody>
      </p:sp>
      <p:sp>
        <p:nvSpPr>
          <p:cNvPr id="4" name="Slide Number Placeholder 3"/>
          <p:cNvSpPr>
            <a:spLocks noGrp="1"/>
          </p:cNvSpPr>
          <p:nvPr>
            <p:ph type="sldNum" sz="quarter" idx="12"/>
          </p:nvPr>
        </p:nvSpPr>
        <p:spPr/>
        <p:txBody>
          <a:bodyPr/>
          <a:lstStyle/>
          <a:p>
            <a:fld id="{DAD0A56F-BD0F-4BDF-9912-D1E89E9626C0}" type="slidenum">
              <a:rPr lang="en-US" smtClean="0"/>
              <a:t>20</a:t>
            </a:fld>
            <a:endParaRPr lang="en-US"/>
          </a:p>
        </p:txBody>
      </p:sp>
      <p:sp>
        <p:nvSpPr>
          <p:cNvPr id="5" name="Rectangle 4"/>
          <p:cNvSpPr/>
          <p:nvPr/>
        </p:nvSpPr>
        <p:spPr>
          <a:xfrm rot="20540590">
            <a:off x="6515099" y="3274309"/>
            <a:ext cx="2209800" cy="1384995"/>
          </a:xfrm>
          <a:prstGeom prst="rect">
            <a:avLst/>
          </a:prstGeom>
        </p:spPr>
        <p:txBody>
          <a:bodyPr wrap="square">
            <a:spAutoFit/>
          </a:bodyPr>
          <a:lstStyle/>
          <a:p>
            <a:pPr algn="ctr"/>
            <a:r>
              <a:rPr lang="en-US" sz="2800" dirty="0"/>
              <a:t>4 is </a:t>
            </a:r>
            <a:r>
              <a:rPr lang="en-US" sz="2800" dirty="0" smtClean="0"/>
              <a:t>number for </a:t>
            </a:r>
            <a:r>
              <a:rPr lang="en-US" sz="2800" dirty="0" err="1">
                <a:solidFill>
                  <a:srgbClr val="92D050"/>
                </a:solidFill>
                <a:latin typeface="Consolas" pitchFamily="49" charset="0"/>
              </a:rPr>
              <a:t>getc</a:t>
            </a:r>
            <a:r>
              <a:rPr lang="en-US" sz="2800" dirty="0">
                <a:solidFill>
                  <a:srgbClr val="92D050"/>
                </a:solidFill>
                <a:latin typeface="Consolas" pitchFamily="49" charset="0"/>
              </a:rPr>
              <a:t> </a:t>
            </a:r>
            <a:r>
              <a:rPr lang="en-US" sz="2800" dirty="0" smtClean="0"/>
              <a:t>syscall</a:t>
            </a:r>
            <a:endParaRPr lang="en-US" sz="2800" dirty="0"/>
          </a:p>
        </p:txBody>
      </p:sp>
    </p:spTree>
    <p:extLst>
      <p:ext uri="{BB962C8B-B14F-4D97-AF65-F5344CB8AC3E}">
        <p14:creationId xmlns:p14="http://schemas.microsoft.com/office/powerpoint/2010/main" val="247436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Autofit/>
          </a:bodyPr>
          <a:lstStyle/>
          <a:p>
            <a:r>
              <a:rPr lang="en-US" dirty="0" smtClean="0"/>
              <a:t>Anatomy of a Process, v1</a:t>
            </a:r>
            <a:endParaRPr lang="en-US" dirty="0"/>
          </a:p>
        </p:txBody>
      </p:sp>
      <p:sp>
        <p:nvSpPr>
          <p:cNvPr id="24" name="Slide Number Placeholder 23"/>
          <p:cNvSpPr>
            <a:spLocks noGrp="1"/>
          </p:cNvSpPr>
          <p:nvPr>
            <p:ph type="sldNum" sz="quarter" idx="12"/>
          </p:nvPr>
        </p:nvSpPr>
        <p:spPr/>
        <p:txBody>
          <a:bodyPr/>
          <a:lstStyle/>
          <a:p>
            <a:fld id="{DAD0A56F-BD0F-4BDF-9912-D1E89E9626C0}" type="slidenum">
              <a:rPr lang="en-US" smtClean="0"/>
              <a:t>21</a:t>
            </a:fld>
            <a:endParaRPr lang="en-US"/>
          </a:p>
        </p:txBody>
      </p:sp>
      <p:sp>
        <p:nvSpPr>
          <p:cNvPr id="13" name="TextBox 12" hidden="1"/>
          <p:cNvSpPr txBox="1"/>
          <p:nvPr>
            <p:custDataLst>
              <p:tags r:id="rId2"/>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3"/>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4"/>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5"/>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6"/>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7"/>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8"/>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9"/>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0"/>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grpSp>
        <p:nvGrpSpPr>
          <p:cNvPr id="3" name="Group 2"/>
          <p:cNvGrpSpPr/>
          <p:nvPr/>
        </p:nvGrpSpPr>
        <p:grpSpPr>
          <a:xfrm>
            <a:off x="762000" y="838200"/>
            <a:ext cx="5410669" cy="5943600"/>
            <a:chOff x="413287" y="533400"/>
            <a:chExt cx="5911313" cy="6324600"/>
          </a:xfrm>
        </p:grpSpPr>
        <p:sp>
          <p:nvSpPr>
            <p:cNvPr id="4" name="Rectangle 3"/>
            <p:cNvSpPr/>
            <p:nvPr>
              <p:custDataLst>
                <p:tags r:id="rId11"/>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12"/>
              </p:custDataLst>
            </p:nvPr>
          </p:nvSpPr>
          <p:spPr>
            <a:xfrm>
              <a:off x="436047" y="5334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13"/>
              </p:custDataLst>
            </p:nvPr>
          </p:nvSpPr>
          <p:spPr>
            <a:xfrm>
              <a:off x="436049" y="6324601"/>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9" name="TextBox 8"/>
            <p:cNvSpPr txBox="1"/>
            <p:nvPr>
              <p:custDataLst>
                <p:tags r:id="rId14"/>
              </p:custDataLst>
            </p:nvPr>
          </p:nvSpPr>
          <p:spPr>
            <a:xfrm>
              <a:off x="436047" y="21437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15"/>
              </p:custDataLst>
            </p:nvPr>
          </p:nvSpPr>
          <p:spPr>
            <a:xfrm>
              <a:off x="436047" y="17526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16"/>
              </p:custDataLst>
            </p:nvPr>
          </p:nvSpPr>
          <p:spPr>
            <a:xfrm>
              <a:off x="436047" y="50393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7"/>
              </p:custDataLst>
            </p:nvPr>
          </p:nvSpPr>
          <p:spPr>
            <a:xfrm>
              <a:off x="413287" y="58775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23" name="Rectangle 7"/>
            <p:cNvSpPr>
              <a:spLocks noChangeArrowheads="1"/>
            </p:cNvSpPr>
            <p:nvPr>
              <p:custDataLst>
                <p:tags r:id="rId18"/>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19"/>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0"/>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1"/>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t"/>
            <a:lstStyle/>
            <a:p>
              <a:r>
                <a:rPr lang="en-US" sz="2400" dirty="0" smtClean="0">
                  <a:solidFill>
                    <a:schemeClr val="bg1"/>
                  </a:solidFill>
                </a:rPr>
                <a:t>   code </a:t>
              </a:r>
            </a:p>
            <a:p>
              <a:r>
                <a:rPr lang="en-US" sz="2400" dirty="0">
                  <a:solidFill>
                    <a:schemeClr val="bg1"/>
                  </a:solidFill>
                </a:rPr>
                <a:t> </a:t>
              </a:r>
              <a:r>
                <a:rPr lang="en-US" sz="2400" dirty="0" smtClean="0">
                  <a:solidFill>
                    <a:schemeClr val="bg1"/>
                  </a:solidFill>
                </a:rPr>
                <a:t> (text)     </a:t>
              </a:r>
              <a:endParaRPr lang="en-US" sz="2400" dirty="0">
                <a:solidFill>
                  <a:schemeClr val="bg1"/>
                </a:solidFill>
              </a:endParaRPr>
            </a:p>
          </p:txBody>
        </p:sp>
        <p:sp>
          <p:nvSpPr>
            <p:cNvPr id="31" name="Rectangle 7"/>
            <p:cNvSpPr>
              <a:spLocks noChangeArrowheads="1"/>
            </p:cNvSpPr>
            <p:nvPr>
              <p:custDataLst>
                <p:tags r:id="rId22"/>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3"/>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4365924" y="5585305"/>
            <a:ext cx="1577676" cy="369332"/>
          </a:xfrm>
          <a:prstGeom prst="rect">
            <a:avLst/>
          </a:prstGeom>
        </p:spPr>
        <p:txBody>
          <a:bodyPr wrap="none">
            <a:spAutoFit/>
          </a:bodyPr>
          <a:lstStyle/>
          <a:p>
            <a:r>
              <a:rPr lang="en-US">
                <a:solidFill>
                  <a:schemeClr val="tx2"/>
                </a:solidFill>
                <a:latin typeface="Consolas" pitchFamily="49" charset="0"/>
              </a:rPr>
              <a:t>(</a:t>
            </a:r>
            <a:r>
              <a:rPr lang="en-US" smtClean="0">
                <a:solidFill>
                  <a:schemeClr val="tx2"/>
                </a:solidFill>
                <a:latin typeface="Consolas" pitchFamily="49" charset="0"/>
              </a:rPr>
              <a:t>user)</a:t>
            </a:r>
            <a:r>
              <a:rPr lang="en-US" b="1" smtClean="0">
                <a:solidFill>
                  <a:schemeClr val="tx2"/>
                </a:solidFill>
                <a:latin typeface="Consolas" pitchFamily="49" charset="0"/>
                <a:sym typeface="Wingdings"/>
              </a:rPr>
              <a:t> </a:t>
            </a:r>
            <a:r>
              <a:rPr lang="en-US" b="1" dirty="0" smtClean="0">
                <a:solidFill>
                  <a:schemeClr val="accent1"/>
                </a:solidFill>
                <a:latin typeface="Consolas" pitchFamily="49" charset="0"/>
              </a:rPr>
              <a:t>gets</a:t>
            </a:r>
            <a:endParaRPr lang="en-US" b="1" dirty="0">
              <a:solidFill>
                <a:schemeClr val="accent1"/>
              </a:solidFill>
            </a:endParaRPr>
          </a:p>
        </p:txBody>
      </p:sp>
      <p:sp>
        <p:nvSpPr>
          <p:cNvPr id="37" name="Rectangle 36"/>
          <p:cNvSpPr/>
          <p:nvPr/>
        </p:nvSpPr>
        <p:spPr>
          <a:xfrm>
            <a:off x="4062213" y="5911200"/>
            <a:ext cx="1957587" cy="369332"/>
          </a:xfrm>
          <a:prstGeom prst="rect">
            <a:avLst/>
          </a:prstGeom>
        </p:spPr>
        <p:txBody>
          <a:bodyPr wrap="none">
            <a:spAutoFit/>
          </a:bodyPr>
          <a:lstStyle/>
          <a:p>
            <a:r>
              <a:rPr lang="en-US" smtClean="0">
                <a:solidFill>
                  <a:schemeClr val="tx2"/>
                </a:solidFill>
                <a:latin typeface="Consolas" pitchFamily="49" charset="0"/>
              </a:rPr>
              <a:t>(library)</a:t>
            </a:r>
            <a:r>
              <a:rPr lang="en-US" b="1" smtClean="0">
                <a:solidFill>
                  <a:schemeClr val="tx2"/>
                </a:solidFill>
                <a:latin typeface="Consolas" pitchFamily="49" charset="0"/>
                <a:sym typeface="Wingdings"/>
              </a:rPr>
              <a:t> </a:t>
            </a:r>
            <a:r>
              <a:rPr lang="en-US" b="1" dirty="0" err="1" smtClean="0">
                <a:solidFill>
                  <a:srgbClr val="92D050"/>
                </a:solidFill>
                <a:latin typeface="Consolas" pitchFamily="49" charset="0"/>
              </a:rPr>
              <a:t>getc</a:t>
            </a:r>
            <a:endParaRPr lang="en-US" b="1" dirty="0">
              <a:solidFill>
                <a:srgbClr val="92D050"/>
              </a:solidFill>
            </a:endParaRPr>
          </a:p>
        </p:txBody>
      </p:sp>
      <p:cxnSp>
        <p:nvCxnSpPr>
          <p:cNvPr id="38" name="Curved Connector 37"/>
          <p:cNvCxnSpPr/>
          <p:nvPr/>
        </p:nvCxnSpPr>
        <p:spPr>
          <a:xfrm rot="16200000" flipH="1">
            <a:off x="5731269" y="5904111"/>
            <a:ext cx="327886" cy="55623"/>
          </a:xfrm>
          <a:prstGeom prst="curvedConnector4">
            <a:avLst>
              <a:gd name="adj1" fmla="val 21840"/>
              <a:gd name="adj2" fmla="val 510981"/>
            </a:avLst>
          </a:prstGeom>
          <a:ln w="28575">
            <a:solidFill>
              <a:srgbClr val="FF2F9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p:cNvCxnSpPr>
            <a:endCxn id="55" idx="2"/>
          </p:cNvCxnSpPr>
          <p:nvPr/>
        </p:nvCxnSpPr>
        <p:spPr>
          <a:xfrm flipV="1">
            <a:off x="5822609" y="5599331"/>
            <a:ext cx="1661141" cy="604126"/>
          </a:xfrm>
          <a:prstGeom prst="curvedConnector2">
            <a:avLst/>
          </a:prstGeom>
          <a:ln w="28575">
            <a:solidFill>
              <a:srgbClr val="FF2F92"/>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7138142" y="4953000"/>
            <a:ext cx="691215" cy="646331"/>
          </a:xfrm>
          <a:prstGeom prst="rect">
            <a:avLst/>
          </a:prstGeom>
        </p:spPr>
        <p:txBody>
          <a:bodyPr wrap="none">
            <a:spAutoFit/>
          </a:bodyPr>
          <a:lstStyle/>
          <a:p>
            <a:r>
              <a:rPr lang="en-US" sz="3600" b="1" dirty="0" smtClean="0">
                <a:solidFill>
                  <a:srgbClr val="FF2F92"/>
                </a:solidFill>
                <a:latin typeface="Consolas" pitchFamily="49" charset="0"/>
              </a:rPr>
              <a:t>??</a:t>
            </a:r>
            <a:endParaRPr lang="en-US" sz="3600" b="1" dirty="0">
              <a:solidFill>
                <a:srgbClr val="FF2F92"/>
              </a:solidFill>
            </a:endParaRPr>
          </a:p>
        </p:txBody>
      </p:sp>
    </p:spTree>
    <p:extLst>
      <p:ext uri="{BB962C8B-B14F-4D97-AF65-F5344CB8AC3E}">
        <p14:creationId xmlns:p14="http://schemas.microsoft.com/office/powerpoint/2010/main" val="896849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1570" name="Rectangle 2"/>
          <p:cNvSpPr>
            <a:spLocks noGrp="1" noChangeArrowheads="1"/>
          </p:cNvSpPr>
          <p:nvPr>
            <p:ph type="title"/>
          </p:nvPr>
        </p:nvSpPr>
        <p:spPr/>
        <p:txBody>
          <a:bodyPr>
            <a:noAutofit/>
          </a:bodyPr>
          <a:lstStyle/>
          <a:p>
            <a:r>
              <a:rPr lang="en-US" dirty="0"/>
              <a:t>Where does </a:t>
            </a:r>
            <a:r>
              <a:rPr lang="en-US" dirty="0" smtClean="0"/>
              <a:t>the OS </a:t>
            </a:r>
            <a:r>
              <a:rPr lang="en-US" dirty="0"/>
              <a:t>live</a:t>
            </a:r>
            <a:r>
              <a:rPr lang="en-US" dirty="0" smtClean="0"/>
              <a:t>?</a:t>
            </a:r>
            <a:endParaRPr lang="en-US" dirty="0"/>
          </a:p>
        </p:txBody>
      </p:sp>
      <p:sp>
        <p:nvSpPr>
          <p:cNvPr id="3821571" name="Rectangle 3"/>
          <p:cNvSpPr>
            <a:spLocks noGrp="1" noChangeArrowheads="1"/>
          </p:cNvSpPr>
          <p:nvPr>
            <p:ph idx="1"/>
          </p:nvPr>
        </p:nvSpPr>
        <p:spPr/>
        <p:txBody>
          <a:bodyPr/>
          <a:lstStyle/>
          <a:p>
            <a:pPr>
              <a:lnSpc>
                <a:spcPct val="90000"/>
              </a:lnSpc>
            </a:pPr>
            <a:r>
              <a:rPr lang="en-US" dirty="0" smtClean="0"/>
              <a:t>In its </a:t>
            </a:r>
            <a:r>
              <a:rPr lang="en-US" dirty="0"/>
              <a:t>own address space?</a:t>
            </a:r>
          </a:p>
          <a:p>
            <a:pPr lvl="1">
              <a:lnSpc>
                <a:spcPct val="90000"/>
              </a:lnSpc>
              <a:buFont typeface=".AppleSystemUIFont" charset="-120"/>
              <a:buChar char="–"/>
            </a:pPr>
            <a:r>
              <a:rPr lang="en-US" dirty="0" smtClean="0"/>
              <a:t> Syscall has </a:t>
            </a:r>
            <a:r>
              <a:rPr lang="en-US" dirty="0"/>
              <a:t>to switch to a different address </a:t>
            </a:r>
            <a:r>
              <a:rPr lang="en-US" dirty="0" smtClean="0"/>
              <a:t>space</a:t>
            </a:r>
            <a:endParaRPr lang="en-US" dirty="0"/>
          </a:p>
          <a:p>
            <a:pPr lvl="1">
              <a:lnSpc>
                <a:spcPct val="90000"/>
              </a:lnSpc>
              <a:buFont typeface=".AppleSystemUIFont" charset="-120"/>
              <a:buChar char="–"/>
            </a:pPr>
            <a:r>
              <a:rPr lang="en-US" dirty="0" smtClean="0"/>
              <a:t>Hard </a:t>
            </a:r>
            <a:r>
              <a:rPr lang="en-US" dirty="0"/>
              <a:t>to </a:t>
            </a:r>
            <a:r>
              <a:rPr lang="en-US" dirty="0" smtClean="0"/>
              <a:t>support syscall </a:t>
            </a:r>
            <a:r>
              <a:rPr lang="en-US" dirty="0"/>
              <a:t>arguments passed as </a:t>
            </a:r>
            <a:r>
              <a:rPr lang="en-US" dirty="0" smtClean="0"/>
              <a:t>pointers</a:t>
            </a:r>
          </a:p>
          <a:p>
            <a:pPr marL="457200" lvl="1" indent="0">
              <a:lnSpc>
                <a:spcPct val="90000"/>
              </a:lnSpc>
              <a:buNone/>
            </a:pPr>
            <a:r>
              <a:rPr lang="is-IS" dirty="0" smtClean="0"/>
              <a:t>. . . </a:t>
            </a:r>
            <a:r>
              <a:rPr lang="en-US" dirty="0" smtClean="0"/>
              <a:t>S</a:t>
            </a:r>
            <a:r>
              <a:rPr lang="is-IS" dirty="0" smtClean="0"/>
              <a:t>o, </a:t>
            </a:r>
            <a:r>
              <a:rPr lang="en-US" dirty="0" smtClean="0"/>
              <a:t>NOPE</a:t>
            </a:r>
          </a:p>
          <a:p>
            <a:pPr lvl="1">
              <a:lnSpc>
                <a:spcPct val="90000"/>
              </a:lnSpc>
            </a:pPr>
            <a:endParaRPr lang="en-US" dirty="0"/>
          </a:p>
          <a:p>
            <a:pPr>
              <a:lnSpc>
                <a:spcPct val="90000"/>
              </a:lnSpc>
            </a:pPr>
            <a:r>
              <a:rPr lang="en-US" dirty="0" smtClean="0"/>
              <a:t>In </a:t>
            </a:r>
            <a:r>
              <a:rPr lang="en-US" dirty="0"/>
              <a:t>the same address space as </a:t>
            </a:r>
            <a:r>
              <a:rPr lang="en-US" dirty="0" smtClean="0"/>
              <a:t>the user process?</a:t>
            </a:r>
            <a:endParaRPr lang="en-US" dirty="0"/>
          </a:p>
          <a:p>
            <a:pPr lvl="1">
              <a:lnSpc>
                <a:spcPct val="90000"/>
              </a:lnSpc>
            </a:pPr>
            <a:r>
              <a:rPr lang="en-US" dirty="0" smtClean="0"/>
              <a:t>Protection </a:t>
            </a:r>
            <a:r>
              <a:rPr lang="en-US" dirty="0"/>
              <a:t>bits </a:t>
            </a:r>
            <a:r>
              <a:rPr lang="en-US" dirty="0" smtClean="0"/>
              <a:t>prevent </a:t>
            </a:r>
            <a:r>
              <a:rPr lang="en-US" dirty="0"/>
              <a:t>user code from writing kernel</a:t>
            </a:r>
          </a:p>
          <a:p>
            <a:pPr lvl="1">
              <a:lnSpc>
                <a:spcPct val="90000"/>
              </a:lnSpc>
            </a:pPr>
            <a:r>
              <a:rPr lang="en-US" dirty="0"/>
              <a:t>Higher part of v</a:t>
            </a:r>
            <a:r>
              <a:rPr lang="en-US" dirty="0" smtClean="0"/>
              <a:t>irtual memory</a:t>
            </a:r>
          </a:p>
          <a:p>
            <a:pPr lvl="1">
              <a:lnSpc>
                <a:spcPct val="90000"/>
              </a:lnSpc>
            </a:pPr>
            <a:r>
              <a:rPr lang="en-US" dirty="0"/>
              <a:t>L</a:t>
            </a:r>
            <a:r>
              <a:rPr lang="en-US" dirty="0" smtClean="0"/>
              <a:t>ower </a:t>
            </a:r>
            <a:r>
              <a:rPr lang="en-US" dirty="0"/>
              <a:t>part of physical </a:t>
            </a:r>
            <a:r>
              <a:rPr lang="en-US" dirty="0" smtClean="0"/>
              <a:t>memory</a:t>
            </a:r>
          </a:p>
          <a:p>
            <a:pPr marL="457200" lvl="1" indent="0">
              <a:lnSpc>
                <a:spcPct val="90000"/>
              </a:lnSpc>
              <a:buNone/>
            </a:pPr>
            <a:r>
              <a:rPr lang="en-US" dirty="0" smtClean="0"/>
              <a:t>. . . Yes, </a:t>
            </a:r>
            <a:r>
              <a:rPr lang="en-US" i="1" dirty="0" smtClean="0"/>
              <a:t>this is how we do it.</a:t>
            </a:r>
            <a:endParaRPr lang="en-US" i="1" dirty="0"/>
          </a:p>
        </p:txBody>
      </p:sp>
      <p:sp>
        <p:nvSpPr>
          <p:cNvPr id="2" name="Slide Number Placeholder 1"/>
          <p:cNvSpPr>
            <a:spLocks noGrp="1"/>
          </p:cNvSpPr>
          <p:nvPr>
            <p:ph type="sldNum" sz="quarter" idx="12"/>
          </p:nvPr>
        </p:nvSpPr>
        <p:spPr/>
        <p:txBody>
          <a:bodyPr/>
          <a:lstStyle/>
          <a:p>
            <a:fld id="{DAD0A56F-BD0F-4BDF-9912-D1E89E9626C0}" type="slidenum">
              <a:rPr lang="en-US" smtClean="0"/>
              <a:t>22</a:t>
            </a:fld>
            <a:endParaRPr lang="en-US"/>
          </a:p>
        </p:txBody>
      </p:sp>
      <p:sp>
        <p:nvSpPr>
          <p:cNvPr id="3" name="TextBox 2"/>
          <p:cNvSpPr txBox="1"/>
          <p:nvPr/>
        </p:nvSpPr>
        <p:spPr>
          <a:xfrm>
            <a:off x="4360985" y="-12660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103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21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15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21571">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21571">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215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2157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2157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21571">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215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Autofit/>
          </a:bodyPr>
          <a:lstStyle/>
          <a:p>
            <a:r>
              <a:rPr lang="en-US" dirty="0" smtClean="0"/>
              <a:t>Anatomy of a Process</a:t>
            </a:r>
            <a:endParaRPr lang="en-US" dirty="0"/>
          </a:p>
        </p:txBody>
      </p:sp>
      <p:sp>
        <p:nvSpPr>
          <p:cNvPr id="13" name="TextBox 12" hidden="1"/>
          <p:cNvSpPr txBox="1"/>
          <p:nvPr>
            <p:custDataLst>
              <p:tags r:id="rId2"/>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3"/>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4"/>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5"/>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6"/>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7"/>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8"/>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9"/>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0"/>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grpSp>
        <p:nvGrpSpPr>
          <p:cNvPr id="3" name="Group 2"/>
          <p:cNvGrpSpPr/>
          <p:nvPr/>
        </p:nvGrpSpPr>
        <p:grpSpPr>
          <a:xfrm>
            <a:off x="762000" y="838200"/>
            <a:ext cx="7062790" cy="5943600"/>
            <a:chOff x="413287" y="533400"/>
            <a:chExt cx="7716303" cy="6324600"/>
          </a:xfrm>
        </p:grpSpPr>
        <p:sp>
          <p:nvSpPr>
            <p:cNvPr id="4" name="Rectangle 3"/>
            <p:cNvSpPr/>
            <p:nvPr>
              <p:custDataLst>
                <p:tags r:id="rId11"/>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12"/>
              </p:custDataLst>
            </p:nvPr>
          </p:nvSpPr>
          <p:spPr>
            <a:xfrm>
              <a:off x="436047" y="5334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13"/>
              </p:custDataLst>
            </p:nvPr>
          </p:nvSpPr>
          <p:spPr>
            <a:xfrm>
              <a:off x="436049" y="6324601"/>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14"/>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15"/>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16"/>
              </p:custDataLst>
            </p:nvPr>
          </p:nvSpPr>
          <p:spPr>
            <a:xfrm>
              <a:off x="436047" y="21437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17"/>
              </p:custDataLst>
            </p:nvPr>
          </p:nvSpPr>
          <p:spPr>
            <a:xfrm>
              <a:off x="436047" y="17526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18"/>
              </p:custDataLst>
            </p:nvPr>
          </p:nvSpPr>
          <p:spPr>
            <a:xfrm>
              <a:off x="436047" y="50393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9"/>
              </p:custDataLst>
            </p:nvPr>
          </p:nvSpPr>
          <p:spPr>
            <a:xfrm>
              <a:off x="413287" y="58775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34231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3619" name="Rectangle 3"/>
          <p:cNvSpPr>
            <a:spLocks noGrp="1" noChangeArrowheads="1"/>
          </p:cNvSpPr>
          <p:nvPr>
            <p:ph type="title"/>
          </p:nvPr>
        </p:nvSpPr>
        <p:spPr/>
        <p:txBody>
          <a:bodyPr>
            <a:noAutofit/>
          </a:bodyPr>
          <a:lstStyle/>
          <a:p>
            <a:r>
              <a:rPr lang="en-US" dirty="0"/>
              <a:t>Full System Layout</a:t>
            </a:r>
          </a:p>
        </p:txBody>
      </p:sp>
      <p:sp>
        <p:nvSpPr>
          <p:cNvPr id="3823620" name="Rectangle 4"/>
          <p:cNvSpPr>
            <a:spLocks noGrp="1" noChangeArrowheads="1"/>
          </p:cNvSpPr>
          <p:nvPr>
            <p:ph idx="1"/>
          </p:nvPr>
        </p:nvSpPr>
        <p:spPr>
          <a:xfrm>
            <a:off x="228600" y="762000"/>
            <a:ext cx="5562600" cy="5238690"/>
          </a:xfrm>
        </p:spPr>
        <p:txBody>
          <a:bodyPr>
            <a:noAutofit/>
          </a:bodyPr>
          <a:lstStyle/>
          <a:p>
            <a:pPr>
              <a:lnSpc>
                <a:spcPct val="90000"/>
              </a:lnSpc>
            </a:pPr>
            <a:r>
              <a:rPr lang="en-US" dirty="0" smtClean="0">
                <a:solidFill>
                  <a:schemeClr val="accent1"/>
                </a:solidFill>
              </a:rPr>
              <a:t>All </a:t>
            </a:r>
            <a:r>
              <a:rPr lang="en-US" dirty="0">
                <a:solidFill>
                  <a:schemeClr val="accent1"/>
                </a:solidFill>
              </a:rPr>
              <a:t>kernel </a:t>
            </a:r>
            <a:r>
              <a:rPr lang="en-US" dirty="0" smtClean="0">
                <a:solidFill>
                  <a:schemeClr val="accent1"/>
                </a:solidFill>
              </a:rPr>
              <a:t>text &amp; </a:t>
            </a:r>
            <a:r>
              <a:rPr lang="en-US" dirty="0">
                <a:solidFill>
                  <a:schemeClr val="accent1"/>
                </a:solidFill>
              </a:rPr>
              <a:t>most </a:t>
            </a:r>
            <a:r>
              <a:rPr lang="en-US" dirty="0" smtClean="0">
                <a:solidFill>
                  <a:schemeClr val="accent1"/>
                </a:solidFill>
              </a:rPr>
              <a:t>data:</a:t>
            </a:r>
            <a:endParaRPr lang="en-US" dirty="0">
              <a:solidFill>
                <a:schemeClr val="accent1"/>
              </a:solidFill>
            </a:endParaRPr>
          </a:p>
          <a:p>
            <a:pPr marL="457200" indent="-457200">
              <a:lnSpc>
                <a:spcPct val="90000"/>
              </a:lnSpc>
              <a:buFont typeface="Arial" charset="0"/>
              <a:buChar char="•"/>
            </a:pPr>
            <a:r>
              <a:rPr lang="en-US" dirty="0"/>
              <a:t>At same v</a:t>
            </a:r>
            <a:r>
              <a:rPr lang="en-US" dirty="0" smtClean="0"/>
              <a:t>irtual </a:t>
            </a:r>
            <a:r>
              <a:rPr lang="en-US" dirty="0"/>
              <a:t>a</a:t>
            </a:r>
            <a:r>
              <a:rPr lang="en-US" dirty="0" smtClean="0"/>
              <a:t>ddress </a:t>
            </a:r>
            <a:r>
              <a:rPr lang="en-US" dirty="0"/>
              <a:t>in every address </a:t>
            </a:r>
            <a:r>
              <a:rPr lang="en-US" dirty="0" smtClean="0"/>
              <a:t>space</a:t>
            </a:r>
          </a:p>
          <a:p>
            <a:pPr marL="457200" indent="-457200">
              <a:lnSpc>
                <a:spcPct val="90000"/>
              </a:lnSpc>
              <a:buFont typeface="Arial" charset="0"/>
              <a:buChar char="•"/>
            </a:pPr>
            <a:endParaRPr lang="en-US" sz="3200" dirty="0"/>
          </a:p>
          <a:p>
            <a:pPr>
              <a:lnSpc>
                <a:spcPct val="90000"/>
              </a:lnSpc>
            </a:pPr>
            <a:r>
              <a:rPr lang="en-US" dirty="0" smtClean="0"/>
              <a:t>OS </a:t>
            </a:r>
            <a:r>
              <a:rPr lang="en-US" dirty="0"/>
              <a:t>is </a:t>
            </a:r>
            <a:r>
              <a:rPr lang="en-US" dirty="0" smtClean="0"/>
              <a:t>omnipresent, available to help user-level applications</a:t>
            </a:r>
            <a:endParaRPr lang="en-US" dirty="0"/>
          </a:p>
          <a:p>
            <a:pPr lvl="1">
              <a:lnSpc>
                <a:spcPct val="90000"/>
              </a:lnSpc>
            </a:pPr>
            <a:r>
              <a:rPr lang="en-US" sz="3200" dirty="0"/>
              <a:t>Typically </a:t>
            </a:r>
            <a:r>
              <a:rPr lang="en-US" sz="3200" dirty="0" smtClean="0"/>
              <a:t>in </a:t>
            </a:r>
            <a:r>
              <a:rPr lang="en-US" sz="3200" dirty="0"/>
              <a:t>high </a:t>
            </a:r>
            <a:r>
              <a:rPr lang="en-US" sz="3200" dirty="0" smtClean="0"/>
              <a:t>memory</a:t>
            </a:r>
            <a:endParaRPr lang="en-US" sz="3200" dirty="0"/>
          </a:p>
        </p:txBody>
      </p:sp>
      <p:sp>
        <p:nvSpPr>
          <p:cNvPr id="2" name="Slide Number Placeholder 1"/>
          <p:cNvSpPr>
            <a:spLocks noGrp="1"/>
          </p:cNvSpPr>
          <p:nvPr>
            <p:ph type="sldNum" sz="quarter" idx="12"/>
          </p:nvPr>
        </p:nvSpPr>
        <p:spPr/>
        <p:txBody>
          <a:bodyPr/>
          <a:lstStyle/>
          <a:p>
            <a:fld id="{DAD0A56F-BD0F-4BDF-9912-D1E89E9626C0}" type="slidenum">
              <a:rPr lang="en-US" smtClean="0"/>
              <a:t>24</a:t>
            </a:fld>
            <a:endParaRPr lang="en-US"/>
          </a:p>
        </p:txBody>
      </p:sp>
      <p:sp>
        <p:nvSpPr>
          <p:cNvPr id="18" name="Text Box 13"/>
          <p:cNvSpPr txBox="1">
            <a:spLocks noChangeArrowheads="1"/>
          </p:cNvSpPr>
          <p:nvPr>
            <p:custDataLst>
              <p:tags r:id="rId1"/>
            </p:custDataLst>
          </p:nvPr>
        </p:nvSpPr>
        <p:spPr bwMode="auto">
          <a:xfrm>
            <a:off x="6629400" y="6248400"/>
            <a:ext cx="2489913" cy="669735"/>
          </a:xfrm>
          <a:prstGeom prst="rect">
            <a:avLst/>
          </a:prstGeom>
          <a:noFill/>
          <a:ln w="28575" algn="ctr">
            <a:noFill/>
            <a:miter lim="800000"/>
            <a:headEnd/>
            <a:tailEnd/>
          </a:ln>
          <a:effectLst/>
        </p:spPr>
        <p:txBody>
          <a:bodyPr wrap="none">
            <a:spAutoFit/>
          </a:bodyPr>
          <a:lstStyle/>
          <a:p>
            <a:pPr algn="ctr" eaLnBrk="1" hangingPunct="1">
              <a:lnSpc>
                <a:spcPct val="134000"/>
              </a:lnSpc>
              <a:buClr>
                <a:srgbClr val="40458C"/>
              </a:buClr>
              <a:buSzPct val="100000"/>
              <a:buFont typeface="Times New Roman" pitchFamily="18" charset="0"/>
              <a:buNone/>
            </a:pPr>
            <a:r>
              <a:rPr lang="en-US" sz="2800" dirty="0" smtClean="0">
                <a:solidFill>
                  <a:srgbClr val="FFFFFF"/>
                </a:solidFill>
                <a:latin typeface="Calibri"/>
              </a:rPr>
              <a:t>Virtual Memory</a:t>
            </a:r>
            <a:endParaRPr lang="en-US" sz="2800" dirty="0">
              <a:solidFill>
                <a:srgbClr val="FFFFFF"/>
              </a:solidFill>
              <a:latin typeface="Calibri"/>
            </a:endParaRPr>
          </a:p>
        </p:txBody>
      </p:sp>
      <p:grpSp>
        <p:nvGrpSpPr>
          <p:cNvPr id="19" name="Group 18"/>
          <p:cNvGrpSpPr/>
          <p:nvPr/>
        </p:nvGrpSpPr>
        <p:grpSpPr>
          <a:xfrm>
            <a:off x="5334000" y="981920"/>
            <a:ext cx="3733799" cy="5357324"/>
            <a:chOff x="996110" y="533400"/>
            <a:chExt cx="5328490" cy="6433696"/>
          </a:xfrm>
        </p:grpSpPr>
        <p:sp>
          <p:nvSpPr>
            <p:cNvPr id="20" name="Rectangle 19"/>
            <p:cNvSpPr/>
            <p:nvPr>
              <p:custDataLst>
                <p:tags r:id="rId6"/>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400" dirty="0" err="1" smtClean="0">
                <a:solidFill>
                  <a:schemeClr val="bg1"/>
                </a:solidFill>
              </a:endParaRPr>
            </a:p>
          </p:txBody>
        </p:sp>
        <p:sp>
          <p:nvSpPr>
            <p:cNvPr id="21" name="TextBox 20"/>
            <p:cNvSpPr txBox="1"/>
            <p:nvPr>
              <p:custDataLst>
                <p:tags r:id="rId7"/>
              </p:custDataLst>
            </p:nvPr>
          </p:nvSpPr>
          <p:spPr>
            <a:xfrm>
              <a:off x="1018869" y="533400"/>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0xfffffffc</a:t>
              </a:r>
            </a:p>
          </p:txBody>
        </p:sp>
        <p:sp>
          <p:nvSpPr>
            <p:cNvPr id="22" name="TextBox 21"/>
            <p:cNvSpPr txBox="1"/>
            <p:nvPr>
              <p:custDataLst>
                <p:tags r:id="rId8"/>
              </p:custDataLst>
            </p:nvPr>
          </p:nvSpPr>
          <p:spPr>
            <a:xfrm>
              <a:off x="1018872" y="6560521"/>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0x00000000</a:t>
              </a:r>
            </a:p>
          </p:txBody>
        </p:sp>
        <p:sp>
          <p:nvSpPr>
            <p:cNvPr id="23" name="TextBox 22"/>
            <p:cNvSpPr txBox="1"/>
            <p:nvPr>
              <p:custDataLst>
                <p:tags r:id="rId9"/>
              </p:custDataLst>
            </p:nvPr>
          </p:nvSpPr>
          <p:spPr>
            <a:xfrm>
              <a:off x="1018869" y="2143780"/>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0x7ffffffc</a:t>
              </a:r>
            </a:p>
          </p:txBody>
        </p:sp>
        <p:sp>
          <p:nvSpPr>
            <p:cNvPr id="24" name="TextBox 23"/>
            <p:cNvSpPr txBox="1"/>
            <p:nvPr>
              <p:custDataLst>
                <p:tags r:id="rId10"/>
              </p:custDataLst>
            </p:nvPr>
          </p:nvSpPr>
          <p:spPr>
            <a:xfrm>
              <a:off x="1018869" y="1752600"/>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0x80000000</a:t>
              </a:r>
            </a:p>
          </p:txBody>
        </p:sp>
        <p:sp>
          <p:nvSpPr>
            <p:cNvPr id="25" name="TextBox 24"/>
            <p:cNvSpPr txBox="1"/>
            <p:nvPr>
              <p:custDataLst>
                <p:tags r:id="rId11"/>
              </p:custDataLst>
            </p:nvPr>
          </p:nvSpPr>
          <p:spPr>
            <a:xfrm>
              <a:off x="1018869" y="5039380"/>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0x10000000</a:t>
              </a:r>
            </a:p>
          </p:txBody>
        </p:sp>
        <p:sp>
          <p:nvSpPr>
            <p:cNvPr id="26" name="TextBox 25"/>
            <p:cNvSpPr txBox="1"/>
            <p:nvPr>
              <p:custDataLst>
                <p:tags r:id="rId12"/>
              </p:custDataLst>
            </p:nvPr>
          </p:nvSpPr>
          <p:spPr>
            <a:xfrm>
              <a:off x="996110" y="5877581"/>
              <a:ext cx="1873462" cy="406575"/>
            </a:xfrm>
            <a:prstGeom prst="rect">
              <a:avLst/>
            </a:prstGeom>
            <a:noFill/>
          </p:spPr>
          <p:txBody>
            <a:bodyPr wrap="none" rtlCol="0">
              <a:spAutoFit/>
            </a:bodyPr>
            <a:lstStyle/>
            <a:p>
              <a:r>
                <a:rPr lang="en-US" sz="1600" dirty="0" smtClean="0">
                  <a:solidFill>
                    <a:schemeClr val="bg1"/>
                  </a:solidFill>
                  <a:latin typeface="Consolas" pitchFamily="49" charset="0"/>
                </a:rPr>
                <a:t>0x00400000</a:t>
              </a:r>
            </a:p>
          </p:txBody>
        </p:sp>
        <p:sp>
          <p:nvSpPr>
            <p:cNvPr id="27" name="Rectangle 7"/>
            <p:cNvSpPr>
              <a:spLocks noChangeArrowheads="1"/>
            </p:cNvSpPr>
            <p:nvPr>
              <p:custDataLst>
                <p:tags r:id="rId13"/>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endParaRPr lang="en-US" sz="2000" dirty="0">
                <a:solidFill>
                  <a:schemeClr val="bg1"/>
                </a:solidFill>
              </a:endParaRPr>
            </a:p>
          </p:txBody>
        </p:sp>
        <p:sp>
          <p:nvSpPr>
            <p:cNvPr id="28" name="Rectangle 7"/>
            <p:cNvSpPr>
              <a:spLocks noChangeArrowheads="1"/>
            </p:cNvSpPr>
            <p:nvPr>
              <p:custDataLst>
                <p:tags r:id="rId14"/>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000" b="1" dirty="0" smtClean="0">
                  <a:solidFill>
                    <a:schemeClr val="bg1"/>
                  </a:solidFill>
                </a:rPr>
                <a:t>stack</a:t>
              </a:r>
              <a:endParaRPr lang="en-US" sz="2000" b="1" dirty="0">
                <a:solidFill>
                  <a:schemeClr val="bg1"/>
                </a:solidFill>
              </a:endParaRPr>
            </a:p>
          </p:txBody>
        </p:sp>
        <p:sp>
          <p:nvSpPr>
            <p:cNvPr id="29" name="Rectangle 7"/>
            <p:cNvSpPr>
              <a:spLocks noChangeArrowheads="1"/>
            </p:cNvSpPr>
            <p:nvPr>
              <p:custDataLst>
                <p:tags r:id="rId15"/>
              </p:custDataLst>
            </p:nvPr>
          </p:nvSpPr>
          <p:spPr bwMode="auto">
            <a:xfrm>
              <a:off x="2819399" y="6477000"/>
              <a:ext cx="3505201" cy="47251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000" dirty="0" smtClean="0">
                  <a:solidFill>
                    <a:schemeClr val="bg1"/>
                  </a:solidFill>
                </a:rPr>
                <a:t>system reserved</a:t>
              </a:r>
              <a:endParaRPr lang="en-US" sz="2000" dirty="0">
                <a:solidFill>
                  <a:schemeClr val="bg1"/>
                </a:solidFill>
              </a:endParaRPr>
            </a:p>
          </p:txBody>
        </p:sp>
        <p:sp>
          <p:nvSpPr>
            <p:cNvPr id="30" name="Rectangle 7"/>
            <p:cNvSpPr>
              <a:spLocks noChangeArrowheads="1"/>
            </p:cNvSpPr>
            <p:nvPr>
              <p:custDataLst>
                <p:tags r:id="rId16"/>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000" dirty="0" smtClean="0">
                  <a:solidFill>
                    <a:schemeClr val="bg1"/>
                  </a:solidFill>
                </a:rPr>
                <a:t>code (text)</a:t>
              </a:r>
              <a:endParaRPr lang="en-US" sz="2000" dirty="0">
                <a:solidFill>
                  <a:schemeClr val="bg1"/>
                </a:solidFill>
              </a:endParaRPr>
            </a:p>
          </p:txBody>
        </p:sp>
        <p:sp>
          <p:nvSpPr>
            <p:cNvPr id="31" name="Rectangle 7"/>
            <p:cNvSpPr>
              <a:spLocks noChangeArrowheads="1"/>
            </p:cNvSpPr>
            <p:nvPr>
              <p:custDataLst>
                <p:tags r:id="rId17"/>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000" dirty="0" smtClean="0">
                  <a:solidFill>
                    <a:schemeClr val="bg1"/>
                  </a:solidFill>
                </a:rPr>
                <a:t>static data</a:t>
              </a:r>
              <a:endParaRPr lang="en-US" sz="2000" dirty="0">
                <a:solidFill>
                  <a:schemeClr val="bg1"/>
                </a:solidFill>
              </a:endParaRPr>
            </a:p>
          </p:txBody>
        </p:sp>
        <p:sp>
          <p:nvSpPr>
            <p:cNvPr id="32" name="Rectangle 7"/>
            <p:cNvSpPr>
              <a:spLocks noChangeArrowheads="1"/>
            </p:cNvSpPr>
            <p:nvPr>
              <p:custDataLst>
                <p:tags r:id="rId18"/>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000" dirty="0" smtClean="0">
                  <a:solidFill>
                    <a:schemeClr val="bg1"/>
                  </a:solidFill>
                </a:rPr>
                <a:t>dynamic data (heap)</a:t>
              </a:r>
              <a:endParaRPr lang="en-US" sz="2000" dirty="0">
                <a:solidFill>
                  <a:schemeClr val="bg1"/>
                </a:solidFill>
              </a:endParaRPr>
            </a:p>
          </p:txBody>
        </p:sp>
        <p:cxnSp>
          <p:nvCxnSpPr>
            <p:cNvPr id="33" name="Straight Arrow Connector 32"/>
            <p:cNvCxnSpPr>
              <a:stCxn id="28"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custDataLst>
              <p:tags r:id="rId2"/>
            </p:custDataLst>
          </p:nvPr>
        </p:nvSpPr>
        <p:spPr>
          <a:xfrm>
            <a:off x="7338598" y="1328534"/>
            <a:ext cx="1112135" cy="409070"/>
          </a:xfrm>
          <a:prstGeom prst="rect">
            <a:avLst/>
          </a:prstGeom>
          <a:noFill/>
        </p:spPr>
        <p:txBody>
          <a:bodyPr wrap="none" rtlCol="0">
            <a:spAutoFit/>
          </a:bodyPr>
          <a:lstStyle/>
          <a:p>
            <a:pPr algn="ctr"/>
            <a:r>
              <a:rPr lang="en-US" sz="2000" dirty="0" smtClean="0">
                <a:solidFill>
                  <a:schemeClr val="bg1"/>
                </a:solidFill>
              </a:rPr>
              <a:t>OS Heap</a:t>
            </a:r>
          </a:p>
        </p:txBody>
      </p:sp>
      <p:sp>
        <p:nvSpPr>
          <p:cNvPr id="36" name="TextBox 35"/>
          <p:cNvSpPr txBox="1"/>
          <p:nvPr>
            <p:custDataLst>
              <p:tags r:id="rId3"/>
            </p:custDataLst>
          </p:nvPr>
        </p:nvSpPr>
        <p:spPr>
          <a:xfrm>
            <a:off x="7338598" y="1666129"/>
            <a:ext cx="1052934" cy="409070"/>
          </a:xfrm>
          <a:prstGeom prst="rect">
            <a:avLst/>
          </a:prstGeom>
          <a:noFill/>
        </p:spPr>
        <p:txBody>
          <a:bodyPr wrap="none" rtlCol="0">
            <a:spAutoFit/>
          </a:bodyPr>
          <a:lstStyle/>
          <a:p>
            <a:pPr algn="ctr"/>
            <a:r>
              <a:rPr lang="en-US" sz="2000" dirty="0" smtClean="0">
                <a:solidFill>
                  <a:schemeClr val="bg1"/>
                </a:solidFill>
              </a:rPr>
              <a:t>OS Data</a:t>
            </a:r>
          </a:p>
        </p:txBody>
      </p:sp>
      <p:sp>
        <p:nvSpPr>
          <p:cNvPr id="37" name="TextBox 36"/>
          <p:cNvSpPr txBox="1"/>
          <p:nvPr>
            <p:custDataLst>
              <p:tags r:id="rId4"/>
            </p:custDataLst>
          </p:nvPr>
        </p:nvSpPr>
        <p:spPr>
          <a:xfrm>
            <a:off x="7338598" y="914400"/>
            <a:ext cx="1119602" cy="409070"/>
          </a:xfrm>
          <a:prstGeom prst="rect">
            <a:avLst/>
          </a:prstGeom>
          <a:noFill/>
        </p:spPr>
        <p:txBody>
          <a:bodyPr wrap="none" rtlCol="0">
            <a:spAutoFit/>
          </a:bodyPr>
          <a:lstStyle/>
          <a:p>
            <a:pPr algn="ctr"/>
            <a:r>
              <a:rPr lang="en-US" sz="2000" dirty="0" smtClean="0">
                <a:solidFill>
                  <a:schemeClr val="bg1"/>
                </a:solidFill>
              </a:rPr>
              <a:t>OS Stack</a:t>
            </a:r>
          </a:p>
        </p:txBody>
      </p:sp>
      <p:sp>
        <p:nvSpPr>
          <p:cNvPr id="38" name="TextBox 37"/>
          <p:cNvSpPr txBox="1"/>
          <p:nvPr>
            <p:custDataLst>
              <p:tags r:id="rId5"/>
            </p:custDataLst>
          </p:nvPr>
        </p:nvSpPr>
        <p:spPr>
          <a:xfrm>
            <a:off x="7338598" y="2003724"/>
            <a:ext cx="1010533" cy="409070"/>
          </a:xfrm>
          <a:prstGeom prst="rect">
            <a:avLst/>
          </a:prstGeom>
          <a:noFill/>
        </p:spPr>
        <p:txBody>
          <a:bodyPr wrap="none" rtlCol="0">
            <a:spAutoFit/>
          </a:bodyPr>
          <a:lstStyle/>
          <a:p>
            <a:pPr algn="ctr"/>
            <a:r>
              <a:rPr lang="en-US" sz="2000" dirty="0" smtClean="0">
                <a:solidFill>
                  <a:schemeClr val="bg1"/>
                </a:solidFill>
              </a:rPr>
              <a:t>OS Text</a:t>
            </a:r>
          </a:p>
        </p:txBody>
      </p:sp>
      <p:cxnSp>
        <p:nvCxnSpPr>
          <p:cNvPr id="39" name="Straight Arrow Connector 38"/>
          <p:cNvCxnSpPr/>
          <p:nvPr/>
        </p:nvCxnSpPr>
        <p:spPr>
          <a:xfrm>
            <a:off x="5062934" y="1387399"/>
            <a:ext cx="1828801" cy="3375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517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096000" y="990600"/>
            <a:ext cx="2819400" cy="5334000"/>
          </a:xfrm>
          <a:prstGeom prst="rect">
            <a:avLst/>
          </a:prstGeom>
          <a:solidFill>
            <a:srgbClr val="329F7C"/>
          </a:solidFill>
          <a:ln w="28575"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3619" name="Rectangle 3"/>
          <p:cNvSpPr>
            <a:spLocks noGrp="1" noChangeArrowheads="1"/>
          </p:cNvSpPr>
          <p:nvPr>
            <p:ph type="title"/>
          </p:nvPr>
        </p:nvSpPr>
        <p:spPr/>
        <p:txBody>
          <a:bodyPr>
            <a:noAutofit/>
          </a:bodyPr>
          <a:lstStyle/>
          <a:p>
            <a:r>
              <a:rPr lang="en-US" dirty="0"/>
              <a:t>Full System Layout</a:t>
            </a:r>
          </a:p>
        </p:txBody>
      </p:sp>
      <p:sp>
        <p:nvSpPr>
          <p:cNvPr id="17" name="Text Box 13"/>
          <p:cNvSpPr txBox="1">
            <a:spLocks noChangeArrowheads="1"/>
          </p:cNvSpPr>
          <p:nvPr>
            <p:custDataLst>
              <p:tags r:id="rId1"/>
            </p:custDataLst>
          </p:nvPr>
        </p:nvSpPr>
        <p:spPr bwMode="auto">
          <a:xfrm>
            <a:off x="1867081" y="6112065"/>
            <a:ext cx="2489913" cy="669735"/>
          </a:xfrm>
          <a:prstGeom prst="rect">
            <a:avLst/>
          </a:prstGeom>
          <a:noFill/>
          <a:ln w="28575" algn="ctr">
            <a:noFill/>
            <a:miter lim="800000"/>
            <a:headEnd/>
            <a:tailEnd/>
          </a:ln>
          <a:effectLst/>
        </p:spPr>
        <p:txBody>
          <a:bodyPr wrap="none">
            <a:spAutoFit/>
          </a:bodyPr>
          <a:lstStyle/>
          <a:p>
            <a:pPr algn="ctr" eaLnBrk="1" hangingPunct="1">
              <a:lnSpc>
                <a:spcPct val="134000"/>
              </a:lnSpc>
              <a:buClr>
                <a:srgbClr val="40458C"/>
              </a:buClr>
              <a:buSzPct val="100000"/>
              <a:buFont typeface="Times New Roman" pitchFamily="18" charset="0"/>
              <a:buNone/>
            </a:pPr>
            <a:r>
              <a:rPr lang="en-US" sz="2800" dirty="0" smtClean="0">
                <a:solidFill>
                  <a:srgbClr val="FFFFFF"/>
                </a:solidFill>
                <a:latin typeface="Calibri"/>
              </a:rPr>
              <a:t>Virtual Memory</a:t>
            </a:r>
            <a:endParaRPr lang="en-US" sz="2800" dirty="0">
              <a:solidFill>
                <a:srgbClr val="FFFFFF"/>
              </a:solidFill>
              <a:latin typeface="Calibri"/>
            </a:endParaRPr>
          </a:p>
        </p:txBody>
      </p:sp>
      <p:sp>
        <p:nvSpPr>
          <p:cNvPr id="20" name="Text Box 5"/>
          <p:cNvSpPr txBox="1">
            <a:spLocks noChangeArrowheads="1"/>
          </p:cNvSpPr>
          <p:nvPr/>
        </p:nvSpPr>
        <p:spPr bwMode="auto">
          <a:xfrm>
            <a:off x="6979357" y="5645389"/>
            <a:ext cx="1059430" cy="5268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dirty="0">
                <a:solidFill>
                  <a:schemeClr val="bg2"/>
                </a:solidFill>
              </a:rPr>
              <a:t>OS Text</a:t>
            </a:r>
          </a:p>
        </p:txBody>
      </p:sp>
      <p:sp>
        <p:nvSpPr>
          <p:cNvPr id="25" name="Text Box 10"/>
          <p:cNvSpPr txBox="1">
            <a:spLocks noChangeArrowheads="1"/>
          </p:cNvSpPr>
          <p:nvPr/>
        </p:nvSpPr>
        <p:spPr bwMode="auto">
          <a:xfrm>
            <a:off x="6979357" y="5264389"/>
            <a:ext cx="1103237" cy="5268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2"/>
                </a:solidFill>
              </a:rPr>
              <a:t>OS Data</a:t>
            </a:r>
          </a:p>
        </p:txBody>
      </p:sp>
      <p:sp>
        <p:nvSpPr>
          <p:cNvPr id="26" name="Text Box 11"/>
          <p:cNvSpPr txBox="1">
            <a:spLocks noChangeArrowheads="1"/>
          </p:cNvSpPr>
          <p:nvPr/>
        </p:nvSpPr>
        <p:spPr bwMode="auto">
          <a:xfrm>
            <a:off x="6973347" y="4883389"/>
            <a:ext cx="1164401" cy="5268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dirty="0">
                <a:solidFill>
                  <a:schemeClr val="bg2"/>
                </a:solidFill>
              </a:rPr>
              <a:t>OS Heap</a:t>
            </a:r>
          </a:p>
        </p:txBody>
      </p:sp>
      <p:sp>
        <p:nvSpPr>
          <p:cNvPr id="27" name="Text Box 12"/>
          <p:cNvSpPr txBox="1">
            <a:spLocks noChangeArrowheads="1"/>
          </p:cNvSpPr>
          <p:nvPr/>
        </p:nvSpPr>
        <p:spPr bwMode="auto">
          <a:xfrm>
            <a:off x="6981284" y="4197589"/>
            <a:ext cx="1172116" cy="5268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dirty="0">
                <a:solidFill>
                  <a:schemeClr val="bg2"/>
                </a:solidFill>
              </a:rPr>
              <a:t>OS Stack</a:t>
            </a:r>
          </a:p>
        </p:txBody>
      </p:sp>
      <p:sp>
        <p:nvSpPr>
          <p:cNvPr id="32" name="Text Box 13"/>
          <p:cNvSpPr txBox="1">
            <a:spLocks noChangeArrowheads="1"/>
          </p:cNvSpPr>
          <p:nvPr>
            <p:custDataLst>
              <p:tags r:id="rId2"/>
            </p:custDataLst>
          </p:nvPr>
        </p:nvSpPr>
        <p:spPr bwMode="auto">
          <a:xfrm>
            <a:off x="6019800" y="6112065"/>
            <a:ext cx="2669320" cy="669735"/>
          </a:xfrm>
          <a:prstGeom prst="rect">
            <a:avLst/>
          </a:prstGeom>
          <a:noFill/>
          <a:ln w="28575" algn="ctr">
            <a:noFill/>
            <a:miter lim="800000"/>
            <a:headEnd/>
            <a:tailEnd/>
          </a:ln>
          <a:effectLst/>
        </p:spPr>
        <p:txBody>
          <a:bodyPr wrap="none">
            <a:spAutoFit/>
          </a:bodyPr>
          <a:lstStyle/>
          <a:p>
            <a:pPr algn="ctr" eaLnBrk="1" hangingPunct="1">
              <a:lnSpc>
                <a:spcPct val="134000"/>
              </a:lnSpc>
              <a:buClr>
                <a:srgbClr val="40458C"/>
              </a:buClr>
              <a:buSzPct val="100000"/>
              <a:buFont typeface="Times New Roman" pitchFamily="18" charset="0"/>
              <a:buNone/>
            </a:pPr>
            <a:r>
              <a:rPr lang="en-US" sz="2800" dirty="0" smtClean="0">
                <a:solidFill>
                  <a:srgbClr val="FFFFFF"/>
                </a:solidFill>
                <a:latin typeface="Calibri"/>
              </a:rPr>
              <a:t>Physical Memory</a:t>
            </a:r>
            <a:endParaRPr lang="en-US" sz="2800" dirty="0">
              <a:solidFill>
                <a:srgbClr val="FFFFFF"/>
              </a:solidFill>
              <a:latin typeface="Calibri"/>
            </a:endParaRPr>
          </a:p>
        </p:txBody>
      </p:sp>
      <p:grpSp>
        <p:nvGrpSpPr>
          <p:cNvPr id="29" name="Group 28"/>
          <p:cNvGrpSpPr/>
          <p:nvPr/>
        </p:nvGrpSpPr>
        <p:grpSpPr>
          <a:xfrm>
            <a:off x="76200" y="981920"/>
            <a:ext cx="4433194" cy="5418880"/>
            <a:chOff x="865698" y="533400"/>
            <a:chExt cx="5458902" cy="6507620"/>
          </a:xfrm>
        </p:grpSpPr>
        <p:sp>
          <p:nvSpPr>
            <p:cNvPr id="30" name="Rectangle 29"/>
            <p:cNvSpPr/>
            <p:nvPr>
              <p:custDataLst>
                <p:tags r:id="rId9"/>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31" name="TextBox 30"/>
            <p:cNvSpPr txBox="1"/>
            <p:nvPr>
              <p:custDataLst>
                <p:tags r:id="rId10"/>
              </p:custDataLst>
            </p:nvPr>
          </p:nvSpPr>
          <p:spPr>
            <a:xfrm>
              <a:off x="888458" y="533400"/>
              <a:ext cx="1963799" cy="480498"/>
            </a:xfrm>
            <a:prstGeom prst="rect">
              <a:avLst/>
            </a:prstGeom>
            <a:noFill/>
          </p:spPr>
          <p:txBody>
            <a:bodyPr wrap="none" rtlCol="0">
              <a:spAutoFit/>
            </a:bodyPr>
            <a:lstStyle/>
            <a:p>
              <a:r>
                <a:rPr lang="en-US" sz="2000" dirty="0" smtClean="0">
                  <a:solidFill>
                    <a:schemeClr val="bg1"/>
                  </a:solidFill>
                  <a:latin typeface="Consolas" pitchFamily="49" charset="0"/>
                </a:rPr>
                <a:t>0xfffffffc</a:t>
              </a:r>
            </a:p>
          </p:txBody>
        </p:sp>
        <p:sp>
          <p:nvSpPr>
            <p:cNvPr id="33" name="TextBox 32"/>
            <p:cNvSpPr txBox="1"/>
            <p:nvPr>
              <p:custDataLst>
                <p:tags r:id="rId11"/>
              </p:custDataLst>
            </p:nvPr>
          </p:nvSpPr>
          <p:spPr>
            <a:xfrm>
              <a:off x="888460" y="6560521"/>
              <a:ext cx="1964416" cy="480499"/>
            </a:xfrm>
            <a:prstGeom prst="rect">
              <a:avLst/>
            </a:prstGeom>
            <a:noFill/>
          </p:spPr>
          <p:txBody>
            <a:bodyPr wrap="none" rtlCol="0">
              <a:spAutoFit/>
            </a:bodyPr>
            <a:lstStyle/>
            <a:p>
              <a:r>
                <a:rPr lang="en-US" sz="2000" dirty="0" smtClean="0">
                  <a:solidFill>
                    <a:schemeClr val="bg1"/>
                  </a:solidFill>
                  <a:latin typeface="Consolas" pitchFamily="49" charset="0"/>
                </a:rPr>
                <a:t>0x00000000</a:t>
              </a:r>
            </a:p>
          </p:txBody>
        </p:sp>
        <p:sp>
          <p:nvSpPr>
            <p:cNvPr id="39" name="TextBox 38"/>
            <p:cNvSpPr txBox="1"/>
            <p:nvPr>
              <p:custDataLst>
                <p:tags r:id="rId12"/>
              </p:custDataLst>
            </p:nvPr>
          </p:nvSpPr>
          <p:spPr>
            <a:xfrm>
              <a:off x="888458" y="2143780"/>
              <a:ext cx="1963799" cy="480498"/>
            </a:xfrm>
            <a:prstGeom prst="rect">
              <a:avLst/>
            </a:prstGeom>
            <a:noFill/>
          </p:spPr>
          <p:txBody>
            <a:bodyPr wrap="none" rtlCol="0">
              <a:spAutoFit/>
            </a:bodyPr>
            <a:lstStyle/>
            <a:p>
              <a:r>
                <a:rPr lang="en-US" sz="2000" dirty="0" smtClean="0">
                  <a:solidFill>
                    <a:schemeClr val="bg1"/>
                  </a:solidFill>
                  <a:latin typeface="Consolas" pitchFamily="49" charset="0"/>
                </a:rPr>
                <a:t>0x7ffffffc</a:t>
              </a:r>
            </a:p>
          </p:txBody>
        </p:sp>
        <p:sp>
          <p:nvSpPr>
            <p:cNvPr id="40" name="TextBox 39"/>
            <p:cNvSpPr txBox="1"/>
            <p:nvPr>
              <p:custDataLst>
                <p:tags r:id="rId13"/>
              </p:custDataLst>
            </p:nvPr>
          </p:nvSpPr>
          <p:spPr>
            <a:xfrm>
              <a:off x="888458" y="1752600"/>
              <a:ext cx="1964415" cy="480498"/>
            </a:xfrm>
            <a:prstGeom prst="rect">
              <a:avLst/>
            </a:prstGeom>
            <a:noFill/>
          </p:spPr>
          <p:txBody>
            <a:bodyPr wrap="none" rtlCol="0">
              <a:spAutoFit/>
            </a:bodyPr>
            <a:lstStyle/>
            <a:p>
              <a:r>
                <a:rPr lang="en-US" sz="2000" dirty="0" smtClean="0">
                  <a:solidFill>
                    <a:schemeClr val="bg1"/>
                  </a:solidFill>
                  <a:latin typeface="Consolas" pitchFamily="49" charset="0"/>
                </a:rPr>
                <a:t>0x80000000</a:t>
              </a:r>
            </a:p>
          </p:txBody>
        </p:sp>
        <p:sp>
          <p:nvSpPr>
            <p:cNvPr id="41" name="TextBox 40"/>
            <p:cNvSpPr txBox="1"/>
            <p:nvPr>
              <p:custDataLst>
                <p:tags r:id="rId14"/>
              </p:custDataLst>
            </p:nvPr>
          </p:nvSpPr>
          <p:spPr>
            <a:xfrm>
              <a:off x="888458" y="5039380"/>
              <a:ext cx="1964415" cy="480498"/>
            </a:xfrm>
            <a:prstGeom prst="rect">
              <a:avLst/>
            </a:prstGeom>
            <a:noFill/>
          </p:spPr>
          <p:txBody>
            <a:bodyPr wrap="none" rtlCol="0">
              <a:spAutoFit/>
            </a:bodyPr>
            <a:lstStyle/>
            <a:p>
              <a:r>
                <a:rPr lang="en-US" sz="2000" dirty="0" smtClean="0">
                  <a:solidFill>
                    <a:schemeClr val="bg1"/>
                  </a:solidFill>
                  <a:latin typeface="Consolas" pitchFamily="49" charset="0"/>
                </a:rPr>
                <a:t>0x10000000</a:t>
              </a:r>
            </a:p>
          </p:txBody>
        </p:sp>
        <p:sp>
          <p:nvSpPr>
            <p:cNvPr id="42" name="TextBox 41"/>
            <p:cNvSpPr txBox="1"/>
            <p:nvPr>
              <p:custDataLst>
                <p:tags r:id="rId15"/>
              </p:custDataLst>
            </p:nvPr>
          </p:nvSpPr>
          <p:spPr>
            <a:xfrm>
              <a:off x="865698" y="5877581"/>
              <a:ext cx="1964415" cy="480498"/>
            </a:xfrm>
            <a:prstGeom prst="rect">
              <a:avLst/>
            </a:prstGeom>
            <a:noFill/>
          </p:spPr>
          <p:txBody>
            <a:bodyPr wrap="none" rtlCol="0">
              <a:spAutoFit/>
            </a:bodyPr>
            <a:lstStyle/>
            <a:p>
              <a:r>
                <a:rPr lang="en-US" sz="2000" dirty="0" smtClean="0">
                  <a:solidFill>
                    <a:schemeClr val="bg1"/>
                  </a:solidFill>
                  <a:latin typeface="Consolas" pitchFamily="49" charset="0"/>
                </a:rPr>
                <a:t>0x00400000</a:t>
              </a:r>
            </a:p>
          </p:txBody>
        </p:sp>
        <p:sp>
          <p:nvSpPr>
            <p:cNvPr id="43" name="Rectangle 7"/>
            <p:cNvSpPr>
              <a:spLocks noChangeArrowheads="1"/>
            </p:cNvSpPr>
            <p:nvPr>
              <p:custDataLst>
                <p:tags r:id="rId16"/>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endParaRPr lang="en-US" sz="2400" dirty="0">
                <a:solidFill>
                  <a:schemeClr val="bg1"/>
                </a:solidFill>
              </a:endParaRPr>
            </a:p>
          </p:txBody>
        </p:sp>
        <p:sp>
          <p:nvSpPr>
            <p:cNvPr id="44" name="Rectangle 7"/>
            <p:cNvSpPr>
              <a:spLocks noChangeArrowheads="1"/>
            </p:cNvSpPr>
            <p:nvPr>
              <p:custDataLst>
                <p:tags r:id="rId17"/>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45" name="Rectangle 7"/>
            <p:cNvSpPr>
              <a:spLocks noChangeArrowheads="1"/>
            </p:cNvSpPr>
            <p:nvPr>
              <p:custDataLst>
                <p:tags r:id="rId18"/>
              </p:custDataLst>
            </p:nvPr>
          </p:nvSpPr>
          <p:spPr bwMode="auto">
            <a:xfrm>
              <a:off x="2819399" y="6477000"/>
              <a:ext cx="3505201" cy="47251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46" name="Rectangle 7"/>
            <p:cNvSpPr>
              <a:spLocks noChangeArrowheads="1"/>
            </p:cNvSpPr>
            <p:nvPr>
              <p:custDataLst>
                <p:tags r:id="rId19"/>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47" name="Rectangle 7"/>
            <p:cNvSpPr>
              <a:spLocks noChangeArrowheads="1"/>
            </p:cNvSpPr>
            <p:nvPr>
              <p:custDataLst>
                <p:tags r:id="rId20"/>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48" name="Rectangle 7"/>
            <p:cNvSpPr>
              <a:spLocks noChangeArrowheads="1"/>
            </p:cNvSpPr>
            <p:nvPr>
              <p:custDataLst>
                <p:tags r:id="rId21"/>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49" name="Straight Arrow Connector 48"/>
            <p:cNvCxnSpPr>
              <a:stCxn id="44"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8"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55" name="TextBox 54"/>
          <p:cNvSpPr txBox="1"/>
          <p:nvPr>
            <p:custDataLst>
              <p:tags r:id="rId3"/>
            </p:custDataLst>
          </p:nvPr>
        </p:nvSpPr>
        <p:spPr>
          <a:xfrm>
            <a:off x="2548757" y="1328534"/>
            <a:ext cx="1112135" cy="409070"/>
          </a:xfrm>
          <a:prstGeom prst="rect">
            <a:avLst/>
          </a:prstGeom>
          <a:noFill/>
        </p:spPr>
        <p:txBody>
          <a:bodyPr wrap="none" rtlCol="0">
            <a:spAutoFit/>
          </a:bodyPr>
          <a:lstStyle/>
          <a:p>
            <a:pPr algn="ctr"/>
            <a:r>
              <a:rPr lang="en-US" sz="2000" dirty="0" smtClean="0">
                <a:solidFill>
                  <a:schemeClr val="bg1"/>
                </a:solidFill>
              </a:rPr>
              <a:t>OS Heap</a:t>
            </a:r>
          </a:p>
        </p:txBody>
      </p:sp>
      <p:sp>
        <p:nvSpPr>
          <p:cNvPr id="56" name="TextBox 55"/>
          <p:cNvSpPr txBox="1"/>
          <p:nvPr>
            <p:custDataLst>
              <p:tags r:id="rId4"/>
            </p:custDataLst>
          </p:nvPr>
        </p:nvSpPr>
        <p:spPr>
          <a:xfrm>
            <a:off x="2548757" y="1666129"/>
            <a:ext cx="1052934" cy="409070"/>
          </a:xfrm>
          <a:prstGeom prst="rect">
            <a:avLst/>
          </a:prstGeom>
          <a:noFill/>
        </p:spPr>
        <p:txBody>
          <a:bodyPr wrap="none" rtlCol="0">
            <a:spAutoFit/>
          </a:bodyPr>
          <a:lstStyle/>
          <a:p>
            <a:pPr algn="ctr"/>
            <a:r>
              <a:rPr lang="en-US" sz="2000" dirty="0" smtClean="0">
                <a:solidFill>
                  <a:schemeClr val="bg1"/>
                </a:solidFill>
              </a:rPr>
              <a:t>OS Data</a:t>
            </a:r>
          </a:p>
        </p:txBody>
      </p:sp>
      <p:sp>
        <p:nvSpPr>
          <p:cNvPr id="57" name="TextBox 56"/>
          <p:cNvSpPr txBox="1"/>
          <p:nvPr>
            <p:custDataLst>
              <p:tags r:id="rId5"/>
            </p:custDataLst>
          </p:nvPr>
        </p:nvSpPr>
        <p:spPr>
          <a:xfrm>
            <a:off x="2548757" y="914400"/>
            <a:ext cx="1119602" cy="409070"/>
          </a:xfrm>
          <a:prstGeom prst="rect">
            <a:avLst/>
          </a:prstGeom>
          <a:noFill/>
        </p:spPr>
        <p:txBody>
          <a:bodyPr wrap="none" rtlCol="0">
            <a:spAutoFit/>
          </a:bodyPr>
          <a:lstStyle/>
          <a:p>
            <a:pPr algn="ctr"/>
            <a:r>
              <a:rPr lang="en-US" sz="2000" dirty="0" smtClean="0">
                <a:solidFill>
                  <a:schemeClr val="bg1"/>
                </a:solidFill>
              </a:rPr>
              <a:t>OS Stack</a:t>
            </a:r>
          </a:p>
        </p:txBody>
      </p:sp>
      <p:sp>
        <p:nvSpPr>
          <p:cNvPr id="58" name="TextBox 57"/>
          <p:cNvSpPr txBox="1"/>
          <p:nvPr>
            <p:custDataLst>
              <p:tags r:id="rId6"/>
            </p:custDataLst>
          </p:nvPr>
        </p:nvSpPr>
        <p:spPr>
          <a:xfrm>
            <a:off x="2548757" y="2003724"/>
            <a:ext cx="1010533" cy="409070"/>
          </a:xfrm>
          <a:prstGeom prst="rect">
            <a:avLst/>
          </a:prstGeom>
          <a:noFill/>
        </p:spPr>
        <p:txBody>
          <a:bodyPr wrap="none" rtlCol="0">
            <a:spAutoFit/>
          </a:bodyPr>
          <a:lstStyle/>
          <a:p>
            <a:pPr algn="ctr"/>
            <a:r>
              <a:rPr lang="en-US" sz="2000" dirty="0" smtClean="0">
                <a:solidFill>
                  <a:schemeClr val="bg1"/>
                </a:solidFill>
              </a:rPr>
              <a:t>OS Text</a:t>
            </a:r>
          </a:p>
        </p:txBody>
      </p:sp>
      <p:cxnSp>
        <p:nvCxnSpPr>
          <p:cNvPr id="4" name="Straight Arrow Connector 3"/>
          <p:cNvCxnSpPr>
            <a:stCxn id="57" idx="3"/>
            <a:endCxn id="27" idx="1"/>
          </p:cNvCxnSpPr>
          <p:nvPr/>
        </p:nvCxnSpPr>
        <p:spPr>
          <a:xfrm>
            <a:off x="3668359" y="1118935"/>
            <a:ext cx="3312925" cy="334206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5" idx="3"/>
            <a:endCxn id="26" idx="1"/>
          </p:cNvCxnSpPr>
          <p:nvPr/>
        </p:nvCxnSpPr>
        <p:spPr>
          <a:xfrm>
            <a:off x="3660892" y="1533069"/>
            <a:ext cx="3312455" cy="361372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56" idx="3"/>
            <a:endCxn id="25" idx="1"/>
          </p:cNvCxnSpPr>
          <p:nvPr/>
        </p:nvCxnSpPr>
        <p:spPr>
          <a:xfrm>
            <a:off x="3601691" y="1870664"/>
            <a:ext cx="3377666" cy="365713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8" idx="3"/>
            <a:endCxn id="20" idx="1"/>
          </p:cNvCxnSpPr>
          <p:nvPr/>
        </p:nvCxnSpPr>
        <p:spPr>
          <a:xfrm>
            <a:off x="3559290" y="2208259"/>
            <a:ext cx="3420067" cy="370053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custDataLst>
              <p:tags r:id="rId7"/>
            </p:custDataLst>
          </p:nvPr>
        </p:nvSpPr>
        <p:spPr>
          <a:xfrm>
            <a:off x="4717956" y="6000690"/>
            <a:ext cx="1454244" cy="400110"/>
          </a:xfrm>
          <a:prstGeom prst="rect">
            <a:avLst/>
          </a:prstGeom>
          <a:noFill/>
        </p:spPr>
        <p:txBody>
          <a:bodyPr wrap="none" rtlCol="0">
            <a:spAutoFit/>
          </a:bodyPr>
          <a:lstStyle/>
          <a:p>
            <a:r>
              <a:rPr lang="en-US" sz="2000" dirty="0" smtClean="0">
                <a:solidFill>
                  <a:schemeClr val="bg1"/>
                </a:solidFill>
                <a:latin typeface="Consolas" pitchFamily="49" charset="0"/>
              </a:rPr>
              <a:t>0x00...00</a:t>
            </a:r>
          </a:p>
        </p:txBody>
      </p:sp>
      <p:sp>
        <p:nvSpPr>
          <p:cNvPr id="68" name="Rectangle 7"/>
          <p:cNvSpPr>
            <a:spLocks noChangeArrowheads="1"/>
          </p:cNvSpPr>
          <p:nvPr>
            <p:custDataLst>
              <p:tags r:id="rId8"/>
            </p:custDataLst>
          </p:nvPr>
        </p:nvSpPr>
        <p:spPr bwMode="auto">
          <a:xfrm>
            <a:off x="6096000" y="2057400"/>
            <a:ext cx="2819400" cy="1219200"/>
          </a:xfrm>
          <a:prstGeom prst="rect">
            <a:avLst/>
          </a:prstGeom>
          <a:solidFill>
            <a:schemeClr val="accent3">
              <a:lumMod val="75000"/>
            </a:schemeClr>
          </a:solidFill>
          <a:ln w="28575">
            <a:solidFill>
              <a:srgbClr val="FFFF00"/>
            </a:solidFill>
            <a:miter lim="800000"/>
            <a:headEnd/>
            <a:tailEnd/>
          </a:ln>
          <a:effectLst/>
        </p:spPr>
        <p:txBody>
          <a:bodyPr wrap="none" anchor="ctr"/>
          <a:lstStyle/>
          <a:p>
            <a:pPr algn="ctr"/>
            <a:endParaRPr lang="en-US" sz="2400" b="1" dirty="0">
              <a:solidFill>
                <a:schemeClr val="bg1"/>
              </a:solidFill>
            </a:endParaRPr>
          </a:p>
        </p:txBody>
      </p:sp>
    </p:spTree>
    <p:extLst>
      <p:ext uri="{BB962C8B-B14F-4D97-AF65-F5344CB8AC3E}">
        <p14:creationId xmlns:p14="http://schemas.microsoft.com/office/powerpoint/2010/main" val="369133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Autofit/>
          </a:bodyPr>
          <a:lstStyle/>
          <a:p>
            <a:r>
              <a:rPr lang="en-US" dirty="0" smtClean="0"/>
              <a:t>Anatomy of a Process, v2</a:t>
            </a:r>
            <a:endParaRPr lang="en-US" dirty="0"/>
          </a:p>
        </p:txBody>
      </p:sp>
      <p:sp>
        <p:nvSpPr>
          <p:cNvPr id="24" name="Slide Number Placeholder 23"/>
          <p:cNvSpPr>
            <a:spLocks noGrp="1"/>
          </p:cNvSpPr>
          <p:nvPr>
            <p:ph type="sldNum" sz="quarter" idx="12"/>
          </p:nvPr>
        </p:nvSpPr>
        <p:spPr/>
        <p:txBody>
          <a:bodyPr/>
          <a:lstStyle/>
          <a:p>
            <a:fld id="{DAD0A56F-BD0F-4BDF-9912-D1E89E9626C0}" type="slidenum">
              <a:rPr lang="en-US" smtClean="0"/>
              <a:t>26</a:t>
            </a:fld>
            <a:endParaRPr lang="en-US"/>
          </a:p>
        </p:txBody>
      </p:sp>
      <p:sp>
        <p:nvSpPr>
          <p:cNvPr id="13" name="TextBox 12" hidden="1"/>
          <p:cNvSpPr txBox="1"/>
          <p:nvPr>
            <p:custDataLst>
              <p:tags r:id="rId2"/>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3"/>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4"/>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5"/>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6"/>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7"/>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8"/>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9"/>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0"/>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grpSp>
        <p:nvGrpSpPr>
          <p:cNvPr id="3" name="Group 2"/>
          <p:cNvGrpSpPr/>
          <p:nvPr/>
        </p:nvGrpSpPr>
        <p:grpSpPr>
          <a:xfrm>
            <a:off x="762000" y="838200"/>
            <a:ext cx="5410669" cy="5943600"/>
            <a:chOff x="413287" y="533400"/>
            <a:chExt cx="5911313" cy="6324600"/>
          </a:xfrm>
        </p:grpSpPr>
        <p:sp>
          <p:nvSpPr>
            <p:cNvPr id="4" name="Rectangle 3"/>
            <p:cNvSpPr/>
            <p:nvPr>
              <p:custDataLst>
                <p:tags r:id="rId11"/>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12"/>
              </p:custDataLst>
            </p:nvPr>
          </p:nvSpPr>
          <p:spPr>
            <a:xfrm>
              <a:off x="436047" y="5334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13"/>
              </p:custDataLst>
            </p:nvPr>
          </p:nvSpPr>
          <p:spPr>
            <a:xfrm>
              <a:off x="436049" y="6324601"/>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9" name="TextBox 8"/>
            <p:cNvSpPr txBox="1"/>
            <p:nvPr>
              <p:custDataLst>
                <p:tags r:id="rId14"/>
              </p:custDataLst>
            </p:nvPr>
          </p:nvSpPr>
          <p:spPr>
            <a:xfrm>
              <a:off x="436047" y="21437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15"/>
              </p:custDataLst>
            </p:nvPr>
          </p:nvSpPr>
          <p:spPr>
            <a:xfrm>
              <a:off x="436047" y="175260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16"/>
              </p:custDataLst>
            </p:nvPr>
          </p:nvSpPr>
          <p:spPr>
            <a:xfrm>
              <a:off x="436047" y="50393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7"/>
              </p:custDataLst>
            </p:nvPr>
          </p:nvSpPr>
          <p:spPr>
            <a:xfrm>
              <a:off x="413287" y="5877580"/>
              <a:ext cx="2156359"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23" name="Rectangle 7"/>
            <p:cNvSpPr>
              <a:spLocks noChangeArrowheads="1"/>
            </p:cNvSpPr>
            <p:nvPr>
              <p:custDataLst>
                <p:tags r:id="rId18"/>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p>
            <a:p>
              <a:pPr algn="ctr"/>
              <a:endParaRPr lang="en-US" sz="2400" dirty="0">
                <a:solidFill>
                  <a:schemeClr val="bg1"/>
                </a:solidFill>
              </a:endParaRPr>
            </a:p>
            <a:p>
              <a:pPr algn="ctr"/>
              <a:endParaRPr lang="en-US" sz="2400" dirty="0">
                <a:solidFill>
                  <a:schemeClr val="bg1"/>
                </a:solidFill>
              </a:endParaRPr>
            </a:p>
          </p:txBody>
        </p:sp>
        <p:sp>
          <p:nvSpPr>
            <p:cNvPr id="26" name="Rectangle 7"/>
            <p:cNvSpPr>
              <a:spLocks noChangeArrowheads="1"/>
            </p:cNvSpPr>
            <p:nvPr>
              <p:custDataLst>
                <p:tags r:id="rId19"/>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0"/>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1"/>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     </a:t>
              </a:r>
              <a:endParaRPr lang="en-US" sz="2400" dirty="0">
                <a:solidFill>
                  <a:schemeClr val="bg1"/>
                </a:solidFill>
              </a:endParaRPr>
            </a:p>
          </p:txBody>
        </p:sp>
        <p:sp>
          <p:nvSpPr>
            <p:cNvPr id="31" name="Rectangle 7"/>
            <p:cNvSpPr>
              <a:spLocks noChangeArrowheads="1"/>
            </p:cNvSpPr>
            <p:nvPr>
              <p:custDataLst>
                <p:tags r:id="rId22"/>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3"/>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5202177" y="5585305"/>
            <a:ext cx="691215" cy="369332"/>
          </a:xfrm>
          <a:prstGeom prst="rect">
            <a:avLst/>
          </a:prstGeom>
        </p:spPr>
        <p:txBody>
          <a:bodyPr wrap="none">
            <a:spAutoFit/>
          </a:bodyPr>
          <a:lstStyle/>
          <a:p>
            <a:r>
              <a:rPr lang="en-US" b="1" dirty="0">
                <a:solidFill>
                  <a:schemeClr val="accent1"/>
                </a:solidFill>
                <a:latin typeface="Consolas" pitchFamily="49" charset="0"/>
              </a:rPr>
              <a:t>gets</a:t>
            </a:r>
            <a:endParaRPr lang="en-US" b="1" dirty="0">
              <a:solidFill>
                <a:schemeClr val="accent1"/>
              </a:solidFill>
            </a:endParaRPr>
          </a:p>
        </p:txBody>
      </p:sp>
      <p:sp>
        <p:nvSpPr>
          <p:cNvPr id="37" name="Rectangle 36"/>
          <p:cNvSpPr/>
          <p:nvPr/>
        </p:nvSpPr>
        <p:spPr>
          <a:xfrm>
            <a:off x="5181600" y="5911200"/>
            <a:ext cx="691215" cy="369332"/>
          </a:xfrm>
          <a:prstGeom prst="rect">
            <a:avLst/>
          </a:prstGeom>
        </p:spPr>
        <p:txBody>
          <a:bodyPr wrap="none">
            <a:spAutoFit/>
          </a:bodyPr>
          <a:lstStyle/>
          <a:p>
            <a:r>
              <a:rPr lang="en-US" b="1" dirty="0" err="1" smtClean="0">
                <a:solidFill>
                  <a:srgbClr val="92D050"/>
                </a:solidFill>
                <a:latin typeface="Consolas" pitchFamily="49" charset="0"/>
              </a:rPr>
              <a:t>getc</a:t>
            </a:r>
            <a:endParaRPr lang="en-US" b="1" dirty="0">
              <a:solidFill>
                <a:srgbClr val="92D050"/>
              </a:solidFill>
            </a:endParaRPr>
          </a:p>
        </p:txBody>
      </p:sp>
      <p:cxnSp>
        <p:nvCxnSpPr>
          <p:cNvPr id="38" name="Curved Connector 37"/>
          <p:cNvCxnSpPr>
            <a:endCxn id="37" idx="3"/>
          </p:cNvCxnSpPr>
          <p:nvPr/>
        </p:nvCxnSpPr>
        <p:spPr>
          <a:xfrm rot="16200000" flipH="1">
            <a:off x="5683770" y="5906821"/>
            <a:ext cx="327884" cy="50206"/>
          </a:xfrm>
          <a:prstGeom prst="curvedConnector4">
            <a:avLst>
              <a:gd name="adj1" fmla="val -8439"/>
              <a:gd name="adj2" fmla="val 555324"/>
            </a:avLst>
          </a:prstGeom>
          <a:ln w="28575">
            <a:solidFill>
              <a:srgbClr val="FF2F9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p:cNvCxnSpPr>
            <a:stCxn id="30" idx="3"/>
            <a:endCxn id="7" idx="3"/>
          </p:cNvCxnSpPr>
          <p:nvPr/>
        </p:nvCxnSpPr>
        <p:spPr>
          <a:xfrm flipH="1" flipV="1">
            <a:off x="6042701" y="2059669"/>
            <a:ext cx="129968" cy="3934425"/>
          </a:xfrm>
          <a:prstGeom prst="curvedConnector3">
            <a:avLst>
              <a:gd name="adj1" fmla="val -956398"/>
            </a:avLst>
          </a:prstGeom>
          <a:ln w="38100">
            <a:solidFill>
              <a:srgbClr val="FF2F92"/>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444434" y="1705726"/>
            <a:ext cx="2598267" cy="707886"/>
          </a:xfrm>
          <a:prstGeom prst="rect">
            <a:avLst/>
          </a:prstGeom>
        </p:spPr>
        <p:txBody>
          <a:bodyPr wrap="square">
            <a:spAutoFit/>
          </a:bodyPr>
          <a:lstStyle/>
          <a:p>
            <a:pPr algn="ctr"/>
            <a:r>
              <a:rPr lang="en-US" sz="2000" dirty="0">
                <a:solidFill>
                  <a:schemeClr val="accent1"/>
                </a:solidFill>
                <a:latin typeface="Consolas" charset="0"/>
                <a:ea typeface="Consolas" charset="0"/>
                <a:cs typeface="Consolas" charset="0"/>
              </a:rPr>
              <a:t>i</a:t>
            </a:r>
            <a:r>
              <a:rPr lang="en-US" sz="2000" smtClean="0">
                <a:solidFill>
                  <a:schemeClr val="accent1"/>
                </a:solidFill>
                <a:latin typeface="Consolas" charset="0"/>
                <a:ea typeface="Consolas" charset="0"/>
                <a:cs typeface="Consolas" charset="0"/>
              </a:rPr>
              <a:t>mplementation </a:t>
            </a:r>
            <a:r>
              <a:rPr lang="en-US" sz="2000" dirty="0" smtClean="0">
                <a:solidFill>
                  <a:schemeClr val="accent1"/>
                </a:solidFill>
                <a:latin typeface="Consolas" charset="0"/>
                <a:ea typeface="Consolas" charset="0"/>
                <a:cs typeface="Consolas" charset="0"/>
              </a:rPr>
              <a:t>of </a:t>
            </a:r>
            <a:r>
              <a:rPr lang="en-US" sz="2000" dirty="0" err="1" smtClean="0">
                <a:solidFill>
                  <a:schemeClr val="accent1"/>
                </a:solidFill>
                <a:latin typeface="Consolas" charset="0"/>
                <a:ea typeface="Consolas" charset="0"/>
                <a:cs typeface="Consolas" charset="0"/>
              </a:rPr>
              <a:t>getc</a:t>
            </a:r>
            <a:r>
              <a:rPr lang="en-US" sz="2000" dirty="0" smtClean="0">
                <a:solidFill>
                  <a:schemeClr val="accent1"/>
                </a:solidFill>
                <a:latin typeface="Consolas" charset="0"/>
                <a:ea typeface="Consolas" charset="0"/>
                <a:cs typeface="Consolas" charset="0"/>
              </a:rPr>
              <a:t>() syscall</a:t>
            </a:r>
            <a:endParaRPr lang="en-US" sz="2000" dirty="0">
              <a:solidFill>
                <a:schemeClr val="accent1"/>
              </a:solidFill>
              <a:latin typeface="Consolas" charset="0"/>
              <a:ea typeface="Consolas" charset="0"/>
              <a:cs typeface="Consolas" charset="0"/>
            </a:endParaRPr>
          </a:p>
        </p:txBody>
      </p:sp>
    </p:spTree>
    <p:extLst>
      <p:ext uri="{BB962C8B-B14F-4D97-AF65-F5344CB8AC3E}">
        <p14:creationId xmlns:p14="http://schemas.microsoft.com/office/powerpoint/2010/main" val="2661161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chemeClr val="accent1"/>
                  </a:solidFill>
                </a:ln>
                <a:solidFill>
                  <a:schemeClr val="accent1"/>
                </a:solidFill>
              </a:rPr>
              <a:t>Clicker Question</a:t>
            </a:r>
            <a:endParaRPr lang="en-US" dirty="0">
              <a:ln>
                <a:solidFill>
                  <a:schemeClr val="accent1"/>
                </a:solidFill>
              </a:ln>
              <a:solidFill>
                <a:schemeClr val="accent1"/>
              </a:solidFill>
            </a:endParaRPr>
          </a:p>
        </p:txBody>
      </p:sp>
      <p:sp>
        <p:nvSpPr>
          <p:cNvPr id="6" name="Content Placeholder 2"/>
          <p:cNvSpPr>
            <a:spLocks noGrp="1"/>
          </p:cNvSpPr>
          <p:nvPr>
            <p:ph idx="1"/>
          </p:nvPr>
        </p:nvSpPr>
        <p:spPr>
          <a:xfrm>
            <a:off x="228600" y="914400"/>
            <a:ext cx="8686800" cy="5638800"/>
          </a:xfrm>
        </p:spPr>
        <p:txBody>
          <a:bodyPr>
            <a:normAutofit lnSpcReduction="10000"/>
          </a:bodyPr>
          <a:lstStyle/>
          <a:p>
            <a:r>
              <a:rPr lang="en-US" sz="3600" dirty="0" smtClean="0">
                <a:solidFill>
                  <a:schemeClr val="bg1"/>
                </a:solidFill>
              </a:rPr>
              <a:t>Which statement is FALSE?</a:t>
            </a:r>
          </a:p>
          <a:p>
            <a:endParaRPr lang="en-US" sz="3600" dirty="0" smtClean="0">
              <a:solidFill>
                <a:schemeClr val="bg1"/>
              </a:solidFill>
            </a:endParaRPr>
          </a:p>
          <a:p>
            <a:pPr marL="514350" indent="-514350">
              <a:buAutoNum type="alphaUcParenR"/>
            </a:pPr>
            <a:r>
              <a:rPr lang="en-US" dirty="0" smtClean="0"/>
              <a:t>OS </a:t>
            </a:r>
            <a:r>
              <a:rPr lang="en-US" dirty="0"/>
              <a:t>manages the CPU, Memory, Devices, and Storage</a:t>
            </a:r>
            <a:r>
              <a:rPr lang="en-US" dirty="0" smtClean="0"/>
              <a:t>.</a:t>
            </a:r>
            <a:r>
              <a:rPr lang="en-US" dirty="0">
                <a:solidFill>
                  <a:srgbClr val="00B0F0"/>
                </a:solidFill>
              </a:rPr>
              <a:t> </a:t>
            </a:r>
            <a:endParaRPr lang="en-US" dirty="0" smtClean="0">
              <a:solidFill>
                <a:srgbClr val="00B0F0"/>
              </a:solidFill>
            </a:endParaRPr>
          </a:p>
          <a:p>
            <a:pPr marL="514350" indent="-514350">
              <a:buAutoNum type="alphaUcParenR"/>
            </a:pPr>
            <a:r>
              <a:rPr lang="en-US" dirty="0" smtClean="0"/>
              <a:t>OS </a:t>
            </a:r>
            <a:r>
              <a:rPr lang="en-US" dirty="0"/>
              <a:t>provides a consistent API to be used by other </a:t>
            </a:r>
            <a:r>
              <a:rPr lang="en-US" dirty="0" smtClean="0"/>
              <a:t>processes.</a:t>
            </a:r>
          </a:p>
          <a:p>
            <a:pPr marL="514350" indent="-514350">
              <a:buAutoNum type="alphaUcParenR"/>
            </a:pPr>
            <a:r>
              <a:rPr lang="en-US" dirty="0" smtClean="0"/>
              <a:t>The OS kernel is always present on Disk.</a:t>
            </a:r>
          </a:p>
          <a:p>
            <a:pPr marL="514350" indent="-514350">
              <a:buAutoNum type="alphaUcParenR"/>
            </a:pPr>
            <a:r>
              <a:rPr lang="en-US" dirty="0" smtClean="0"/>
              <a:t>The OS kernel is always present in Memory.</a:t>
            </a:r>
          </a:p>
          <a:p>
            <a:pPr marL="514350" indent="-514350">
              <a:buAutoNum type="alphaUcParenR"/>
            </a:pPr>
            <a:r>
              <a:rPr lang="en-US" dirty="0" smtClean="0">
                <a:solidFill>
                  <a:schemeClr val="bg1"/>
                </a:solidFill>
              </a:rPr>
              <a:t>Any </a:t>
            </a:r>
            <a:r>
              <a:rPr lang="en-US" dirty="0">
                <a:solidFill>
                  <a:schemeClr val="bg1"/>
                </a:solidFill>
              </a:rPr>
              <a:t>process can fetch and execute </a:t>
            </a:r>
            <a:r>
              <a:rPr lang="en-US" dirty="0"/>
              <a:t>OS </a:t>
            </a:r>
            <a:r>
              <a:rPr lang="en-US" dirty="0" smtClean="0"/>
              <a:t>code in user mode.</a:t>
            </a:r>
            <a:endParaRPr lang="en-US" dirty="0"/>
          </a:p>
          <a:p>
            <a:endParaRPr lang="en-US" dirty="0"/>
          </a:p>
        </p:txBody>
      </p:sp>
      <p:sp>
        <p:nvSpPr>
          <p:cNvPr id="3" name="Slide Number Placeholder 2"/>
          <p:cNvSpPr>
            <a:spLocks noGrp="1"/>
          </p:cNvSpPr>
          <p:nvPr>
            <p:ph type="sldNum" sz="quarter" idx="12"/>
          </p:nvPr>
        </p:nvSpPr>
        <p:spPr/>
        <p:txBody>
          <a:bodyPr/>
          <a:lstStyle/>
          <a:p>
            <a:fld id="{DAD0A56F-BD0F-4BDF-9912-D1E89E9626C0}" type="slidenum">
              <a:rPr lang="en-US" smtClean="0"/>
              <a:t>27</a:t>
            </a:fld>
            <a:endParaRPr lang="en-US"/>
          </a:p>
        </p:txBody>
      </p:sp>
      <p:sp>
        <p:nvSpPr>
          <p:cNvPr id="5" name="Rectangle 4"/>
          <p:cNvSpPr/>
          <p:nvPr/>
        </p:nvSpPr>
        <p:spPr>
          <a:xfrm>
            <a:off x="76200" y="76200"/>
            <a:ext cx="8915400" cy="6705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115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chemeClr val="accent1"/>
                  </a:solidFill>
                </a:ln>
                <a:solidFill>
                  <a:schemeClr val="accent1"/>
                </a:solidFill>
              </a:rPr>
              <a:t>Clicker Question</a:t>
            </a:r>
            <a:endParaRPr lang="en-US" dirty="0">
              <a:ln>
                <a:solidFill>
                  <a:schemeClr val="accent1"/>
                </a:solidFill>
              </a:ln>
              <a:solidFill>
                <a:schemeClr val="accent1"/>
              </a:solidFill>
            </a:endParaRPr>
          </a:p>
        </p:txBody>
      </p:sp>
      <p:sp>
        <p:nvSpPr>
          <p:cNvPr id="6" name="Content Placeholder 2"/>
          <p:cNvSpPr>
            <a:spLocks noGrp="1"/>
          </p:cNvSpPr>
          <p:nvPr>
            <p:ph idx="1"/>
          </p:nvPr>
        </p:nvSpPr>
        <p:spPr>
          <a:xfrm>
            <a:off x="228600" y="914400"/>
            <a:ext cx="8686800" cy="5638800"/>
          </a:xfrm>
        </p:spPr>
        <p:txBody>
          <a:bodyPr>
            <a:normAutofit lnSpcReduction="10000"/>
          </a:bodyPr>
          <a:lstStyle/>
          <a:p>
            <a:r>
              <a:rPr lang="en-US" sz="3600" dirty="0" smtClean="0">
                <a:solidFill>
                  <a:schemeClr val="bg1"/>
                </a:solidFill>
              </a:rPr>
              <a:t>Which statement is FALSE?</a:t>
            </a:r>
          </a:p>
          <a:p>
            <a:endParaRPr lang="en-US" sz="3600" dirty="0" smtClean="0">
              <a:solidFill>
                <a:schemeClr val="bg1"/>
              </a:solidFill>
            </a:endParaRPr>
          </a:p>
          <a:p>
            <a:pPr marL="514350" indent="-514350">
              <a:buAutoNum type="alphaUcParenR"/>
            </a:pPr>
            <a:r>
              <a:rPr lang="en-US" dirty="0" smtClean="0"/>
              <a:t>OS </a:t>
            </a:r>
            <a:r>
              <a:rPr lang="en-US" dirty="0"/>
              <a:t>manages the CPU, Memory, Devices, and Storage</a:t>
            </a:r>
            <a:r>
              <a:rPr lang="en-US" dirty="0" smtClean="0"/>
              <a:t>.</a:t>
            </a:r>
            <a:r>
              <a:rPr lang="en-US" dirty="0">
                <a:solidFill>
                  <a:srgbClr val="00B0F0"/>
                </a:solidFill>
              </a:rPr>
              <a:t> </a:t>
            </a:r>
            <a:endParaRPr lang="en-US" dirty="0" smtClean="0">
              <a:solidFill>
                <a:srgbClr val="00B0F0"/>
              </a:solidFill>
            </a:endParaRPr>
          </a:p>
          <a:p>
            <a:pPr marL="514350" indent="-514350">
              <a:buAutoNum type="alphaUcParenR"/>
            </a:pPr>
            <a:r>
              <a:rPr lang="en-US" dirty="0" smtClean="0"/>
              <a:t>OS </a:t>
            </a:r>
            <a:r>
              <a:rPr lang="en-US" dirty="0"/>
              <a:t>provides a consistent API to be used by other </a:t>
            </a:r>
            <a:r>
              <a:rPr lang="en-US" dirty="0" smtClean="0"/>
              <a:t>processes.</a:t>
            </a:r>
          </a:p>
          <a:p>
            <a:pPr marL="514350" indent="-514350">
              <a:buAutoNum type="alphaUcParenR"/>
            </a:pPr>
            <a:r>
              <a:rPr lang="en-US" dirty="0" smtClean="0"/>
              <a:t>The OS kernel is always present on Disk.</a:t>
            </a:r>
          </a:p>
          <a:p>
            <a:pPr marL="514350" indent="-514350">
              <a:buAutoNum type="alphaUcParenR"/>
            </a:pPr>
            <a:r>
              <a:rPr lang="en-US" dirty="0" smtClean="0"/>
              <a:t>The OS kernel is always present in Memory.</a:t>
            </a:r>
          </a:p>
          <a:p>
            <a:pPr marL="514350" indent="-514350">
              <a:buAutoNum type="alphaUcParenR"/>
            </a:pPr>
            <a:r>
              <a:rPr lang="en-US" dirty="0" smtClean="0">
                <a:solidFill>
                  <a:schemeClr val="bg1"/>
                </a:solidFill>
              </a:rPr>
              <a:t>Any </a:t>
            </a:r>
            <a:r>
              <a:rPr lang="en-US" dirty="0">
                <a:solidFill>
                  <a:schemeClr val="bg1"/>
                </a:solidFill>
              </a:rPr>
              <a:t>process can fetch and execute </a:t>
            </a:r>
            <a:r>
              <a:rPr lang="en-US" dirty="0"/>
              <a:t>OS </a:t>
            </a:r>
            <a:r>
              <a:rPr lang="en-US" dirty="0" smtClean="0"/>
              <a:t>code in user mode.</a:t>
            </a:r>
            <a:endParaRPr lang="en-US" dirty="0"/>
          </a:p>
          <a:p>
            <a:endParaRPr lang="en-US" dirty="0"/>
          </a:p>
        </p:txBody>
      </p:sp>
      <p:sp>
        <p:nvSpPr>
          <p:cNvPr id="3" name="Slide Number Placeholder 2"/>
          <p:cNvSpPr>
            <a:spLocks noGrp="1"/>
          </p:cNvSpPr>
          <p:nvPr>
            <p:ph type="sldNum" sz="quarter" idx="12"/>
          </p:nvPr>
        </p:nvSpPr>
        <p:spPr/>
        <p:txBody>
          <a:bodyPr/>
          <a:lstStyle/>
          <a:p>
            <a:fld id="{DAD0A56F-BD0F-4BDF-9912-D1E89E9626C0}" type="slidenum">
              <a:rPr lang="en-US" smtClean="0"/>
              <a:t>28</a:t>
            </a:fld>
            <a:endParaRPr lang="en-US"/>
          </a:p>
        </p:txBody>
      </p:sp>
      <p:sp>
        <p:nvSpPr>
          <p:cNvPr id="5" name="Rectangle 4"/>
          <p:cNvSpPr/>
          <p:nvPr/>
        </p:nvSpPr>
        <p:spPr>
          <a:xfrm>
            <a:off x="76200" y="76200"/>
            <a:ext cx="8915400" cy="6705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52400" y="5105400"/>
            <a:ext cx="8229600" cy="1022350"/>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5094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5666" name="Rectangle 2"/>
          <p:cNvSpPr>
            <a:spLocks noGrp="1" noChangeArrowheads="1"/>
          </p:cNvSpPr>
          <p:nvPr>
            <p:ph type="title"/>
          </p:nvPr>
        </p:nvSpPr>
        <p:spPr/>
        <p:txBody>
          <a:bodyPr>
            <a:normAutofit fontScale="90000"/>
          </a:bodyPr>
          <a:lstStyle/>
          <a:p>
            <a:r>
              <a:rPr lang="en-US" dirty="0" smtClean="0"/>
              <a:t>Inside the SYSCALL </a:t>
            </a:r>
            <a:r>
              <a:rPr lang="en-US" dirty="0"/>
              <a:t>instruction</a:t>
            </a:r>
          </a:p>
        </p:txBody>
      </p:sp>
      <p:sp>
        <p:nvSpPr>
          <p:cNvPr id="3825667" name="Rectangle 3"/>
          <p:cNvSpPr>
            <a:spLocks noGrp="1" noChangeArrowheads="1"/>
          </p:cNvSpPr>
          <p:nvPr>
            <p:ph idx="1"/>
          </p:nvPr>
        </p:nvSpPr>
        <p:spPr/>
        <p:txBody>
          <a:bodyPr/>
          <a:lstStyle/>
          <a:p>
            <a:pPr>
              <a:lnSpc>
                <a:spcPct val="84000"/>
              </a:lnSpc>
            </a:pPr>
            <a:r>
              <a:rPr lang="en-US" dirty="0">
                <a:solidFill>
                  <a:schemeClr val="accent1"/>
                </a:solidFill>
                <a:latin typeface="Consolas" charset="0"/>
                <a:ea typeface="Consolas" charset="0"/>
                <a:cs typeface="Consolas" charset="0"/>
              </a:rPr>
              <a:t>SYSCALL</a:t>
            </a:r>
            <a:r>
              <a:rPr lang="en-US" dirty="0"/>
              <a:t> instruction does an atomic jump to a controlled </a:t>
            </a:r>
            <a:r>
              <a:rPr lang="en-US" dirty="0" smtClean="0"/>
              <a:t>location (i.e. MIPS 0x8000 0180)</a:t>
            </a:r>
            <a:endParaRPr lang="en-US" dirty="0"/>
          </a:p>
          <a:p>
            <a:pPr lvl="1">
              <a:lnSpc>
                <a:spcPct val="84000"/>
              </a:lnSpc>
            </a:pPr>
            <a:r>
              <a:rPr lang="en-US" dirty="0" smtClean="0">
                <a:solidFill>
                  <a:schemeClr val="accent1"/>
                </a:solidFill>
              </a:rPr>
              <a:t>Switches </a:t>
            </a:r>
            <a:r>
              <a:rPr lang="en-US" dirty="0">
                <a:solidFill>
                  <a:schemeClr val="accent1"/>
                </a:solidFill>
              </a:rPr>
              <a:t>the sp to the kernel stack</a:t>
            </a:r>
          </a:p>
          <a:p>
            <a:pPr lvl="1">
              <a:lnSpc>
                <a:spcPct val="84000"/>
              </a:lnSpc>
            </a:pPr>
            <a:r>
              <a:rPr lang="en-US" dirty="0">
                <a:solidFill>
                  <a:schemeClr val="accent1"/>
                </a:solidFill>
              </a:rPr>
              <a:t>Saves the old (user) SP value</a:t>
            </a:r>
          </a:p>
          <a:p>
            <a:pPr lvl="1">
              <a:lnSpc>
                <a:spcPct val="84000"/>
              </a:lnSpc>
            </a:pPr>
            <a:r>
              <a:rPr lang="en-US" dirty="0">
                <a:solidFill>
                  <a:schemeClr val="accent1"/>
                </a:solidFill>
              </a:rPr>
              <a:t>Saves the old (user) PC value (= return address)</a:t>
            </a:r>
          </a:p>
          <a:p>
            <a:pPr lvl="1">
              <a:lnSpc>
                <a:spcPct val="84000"/>
              </a:lnSpc>
            </a:pPr>
            <a:r>
              <a:rPr lang="en-US" dirty="0">
                <a:solidFill>
                  <a:schemeClr val="accent1"/>
                </a:solidFill>
              </a:rPr>
              <a:t>Saves the old privilege mode</a:t>
            </a:r>
          </a:p>
          <a:p>
            <a:pPr lvl="1">
              <a:lnSpc>
                <a:spcPct val="84000"/>
              </a:lnSpc>
            </a:pPr>
            <a:r>
              <a:rPr lang="en-US" dirty="0">
                <a:solidFill>
                  <a:schemeClr val="accent1"/>
                </a:solidFill>
              </a:rPr>
              <a:t>Sets the new privilege mode to 1</a:t>
            </a:r>
          </a:p>
          <a:p>
            <a:pPr lvl="1">
              <a:lnSpc>
                <a:spcPct val="84000"/>
              </a:lnSpc>
            </a:pPr>
            <a:r>
              <a:rPr lang="en-US" dirty="0">
                <a:solidFill>
                  <a:schemeClr val="accent1"/>
                </a:solidFill>
              </a:rPr>
              <a:t>Sets the new PC to the kernel syscall handler</a:t>
            </a:r>
          </a:p>
        </p:txBody>
      </p:sp>
      <p:sp>
        <p:nvSpPr>
          <p:cNvPr id="2" name="Slide Number Placeholder 1"/>
          <p:cNvSpPr>
            <a:spLocks noGrp="1"/>
          </p:cNvSpPr>
          <p:nvPr>
            <p:ph type="sldNum" sz="quarter" idx="12"/>
          </p:nvPr>
        </p:nvSpPr>
        <p:spPr/>
        <p:txBody>
          <a:bodyPr/>
          <a:lstStyle/>
          <a:p>
            <a:fld id="{DAD0A56F-BD0F-4BDF-9912-D1E89E9626C0}" type="slidenum">
              <a:rPr lang="en-US" smtClean="0"/>
              <a:t>29</a:t>
            </a:fld>
            <a:endParaRPr lang="en-US"/>
          </a:p>
        </p:txBody>
      </p:sp>
    </p:spTree>
    <p:extLst>
      <p:ext uri="{BB962C8B-B14F-4D97-AF65-F5344CB8AC3E}">
        <p14:creationId xmlns:p14="http://schemas.microsoft.com/office/powerpoint/2010/main" val="2926351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dirty="0" smtClean="0"/>
              <a:t>Outline for Today</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a:buChar char="•"/>
            </a:pPr>
            <a:r>
              <a:rPr lang="en-US" dirty="0"/>
              <a:t>How do we protect </a:t>
            </a:r>
            <a:r>
              <a:rPr lang="en-US" dirty="0" smtClean="0"/>
              <a:t>processes </a:t>
            </a:r>
            <a:r>
              <a:rPr lang="en-US" dirty="0"/>
              <a:t>from one another</a:t>
            </a:r>
            <a:r>
              <a:rPr lang="en-US" dirty="0" smtClean="0"/>
              <a:t>?</a:t>
            </a:r>
          </a:p>
          <a:p>
            <a:pPr marL="1200150" lvl="1" indent="-457200">
              <a:buFont typeface="Arial"/>
              <a:buChar char="•"/>
            </a:pPr>
            <a:r>
              <a:rPr lang="en-US" dirty="0" smtClean="0"/>
              <a:t>Skype should not crash Chrome.</a:t>
            </a:r>
          </a:p>
          <a:p>
            <a:pPr marL="457200" indent="-457200">
              <a:buFont typeface="Arial"/>
              <a:buChar char="•"/>
            </a:pPr>
            <a:endParaRPr lang="en-US" dirty="0" smtClean="0"/>
          </a:p>
          <a:p>
            <a:pPr marL="457200" indent="-457200">
              <a:buFont typeface="Arial"/>
              <a:buChar char="•"/>
            </a:pPr>
            <a:r>
              <a:rPr lang="en-US" dirty="0" smtClean="0"/>
              <a:t>How do we protect the operating system (OS) from other processes?  </a:t>
            </a:r>
          </a:p>
          <a:p>
            <a:pPr marL="1200150" lvl="1" indent="-457200">
              <a:buFont typeface="Arial"/>
              <a:buChar char="•"/>
            </a:pPr>
            <a:r>
              <a:rPr lang="en-US" dirty="0" smtClean="0"/>
              <a:t>Chrome should not crash the computer!</a:t>
            </a:r>
          </a:p>
          <a:p>
            <a:pPr marL="457200" indent="-457200">
              <a:buFont typeface="Arial"/>
              <a:buChar char="•"/>
            </a:pPr>
            <a:endParaRPr lang="en-US" dirty="0"/>
          </a:p>
          <a:p>
            <a:pPr marL="457200" indent="-457200">
              <a:buFont typeface="Arial"/>
              <a:buChar char="•"/>
            </a:pPr>
            <a:r>
              <a:rPr lang="en-US" dirty="0" smtClean="0"/>
              <a:t>How does the CPU and OS (software) handle exceptional conditions? </a:t>
            </a:r>
          </a:p>
          <a:p>
            <a:pPr marL="1200150" lvl="1" indent="-457200">
              <a:buFont typeface="Arial"/>
              <a:buChar char="•"/>
            </a:pPr>
            <a:r>
              <a:rPr lang="en-US" dirty="0" smtClean="0"/>
              <a:t>Division by 0, Page Fault, </a:t>
            </a:r>
            <a:r>
              <a:rPr lang="en-US" dirty="0" err="1" smtClean="0"/>
              <a:t>Syscall</a:t>
            </a:r>
            <a:r>
              <a:rPr lang="en-US" dirty="0" smtClean="0"/>
              <a:t>, etc.</a:t>
            </a:r>
            <a:endParaRPr lang="en-US" dirty="0"/>
          </a:p>
        </p:txBody>
      </p:sp>
    </p:spTree>
    <p:extLst>
      <p:ext uri="{BB962C8B-B14F-4D97-AF65-F5344CB8AC3E}">
        <p14:creationId xmlns:p14="http://schemas.microsoft.com/office/powerpoint/2010/main" val="750886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7714" name="Rectangle 2"/>
          <p:cNvSpPr>
            <a:spLocks noGrp="1" noChangeArrowheads="1"/>
          </p:cNvSpPr>
          <p:nvPr>
            <p:ph type="title"/>
          </p:nvPr>
        </p:nvSpPr>
        <p:spPr/>
        <p:txBody>
          <a:bodyPr>
            <a:normAutofit fontScale="90000"/>
          </a:bodyPr>
          <a:lstStyle/>
          <a:p>
            <a:r>
              <a:rPr lang="en-US" dirty="0" smtClean="0"/>
              <a:t>Inside the SYSCALL implementation</a:t>
            </a:r>
            <a:endParaRPr lang="en-US" dirty="0"/>
          </a:p>
        </p:txBody>
      </p:sp>
      <p:sp>
        <p:nvSpPr>
          <p:cNvPr id="3827715" name="Rectangle 3"/>
          <p:cNvSpPr>
            <a:spLocks noGrp="1" noChangeArrowheads="1"/>
          </p:cNvSpPr>
          <p:nvPr>
            <p:ph type="body" idx="1"/>
          </p:nvPr>
        </p:nvSpPr>
        <p:spPr/>
        <p:txBody>
          <a:bodyPr/>
          <a:lstStyle/>
          <a:p>
            <a:pPr>
              <a:lnSpc>
                <a:spcPct val="84000"/>
              </a:lnSpc>
            </a:pPr>
            <a:r>
              <a:rPr lang="en-US" dirty="0"/>
              <a:t>Kernel system call handler carries out the desired system call</a:t>
            </a:r>
          </a:p>
          <a:p>
            <a:pPr lvl="1">
              <a:lnSpc>
                <a:spcPct val="84000"/>
              </a:lnSpc>
            </a:pPr>
            <a:r>
              <a:rPr lang="en-US" dirty="0"/>
              <a:t>Saves </a:t>
            </a:r>
            <a:r>
              <a:rPr lang="en-US" dirty="0" err="1" smtClean="0"/>
              <a:t>callee</a:t>
            </a:r>
            <a:r>
              <a:rPr lang="en-US" dirty="0" smtClean="0"/>
              <a:t>-save </a:t>
            </a:r>
            <a:r>
              <a:rPr lang="en-US" dirty="0"/>
              <a:t>registers</a:t>
            </a:r>
          </a:p>
          <a:p>
            <a:pPr lvl="1">
              <a:lnSpc>
                <a:spcPct val="84000"/>
              </a:lnSpc>
            </a:pPr>
            <a:r>
              <a:rPr lang="en-US" dirty="0"/>
              <a:t>Examines the </a:t>
            </a:r>
            <a:r>
              <a:rPr lang="en-US" dirty="0" err="1"/>
              <a:t>syscall</a:t>
            </a:r>
            <a:r>
              <a:rPr lang="en-US" dirty="0"/>
              <a:t> number</a:t>
            </a:r>
          </a:p>
          <a:p>
            <a:pPr lvl="1">
              <a:lnSpc>
                <a:spcPct val="84000"/>
              </a:lnSpc>
            </a:pPr>
            <a:r>
              <a:rPr lang="en-US" dirty="0"/>
              <a:t>Checks arguments for sanity</a:t>
            </a:r>
          </a:p>
          <a:p>
            <a:pPr lvl="1">
              <a:lnSpc>
                <a:spcPct val="84000"/>
              </a:lnSpc>
            </a:pPr>
            <a:r>
              <a:rPr lang="en-US" dirty="0"/>
              <a:t>Performs operation</a:t>
            </a:r>
          </a:p>
          <a:p>
            <a:pPr lvl="1">
              <a:lnSpc>
                <a:spcPct val="84000"/>
              </a:lnSpc>
            </a:pPr>
            <a:r>
              <a:rPr lang="en-US" dirty="0"/>
              <a:t>Stores result in v0</a:t>
            </a:r>
          </a:p>
          <a:p>
            <a:pPr lvl="1">
              <a:lnSpc>
                <a:spcPct val="84000"/>
              </a:lnSpc>
            </a:pPr>
            <a:r>
              <a:rPr lang="en-US" dirty="0"/>
              <a:t>Restores </a:t>
            </a:r>
            <a:r>
              <a:rPr lang="en-US" dirty="0" err="1"/>
              <a:t>callee</a:t>
            </a:r>
            <a:r>
              <a:rPr lang="en-US" dirty="0"/>
              <a:t>-save registers</a:t>
            </a:r>
          </a:p>
          <a:p>
            <a:pPr lvl="1">
              <a:lnSpc>
                <a:spcPct val="84000"/>
              </a:lnSpc>
            </a:pPr>
            <a:r>
              <a:rPr lang="en-US" dirty="0"/>
              <a:t>Performs a “</a:t>
            </a:r>
            <a:r>
              <a:rPr lang="en-US" dirty="0">
                <a:solidFill>
                  <a:schemeClr val="accent5">
                    <a:lumMod val="60000"/>
                    <a:lumOff val="40000"/>
                  </a:schemeClr>
                </a:solidFill>
              </a:rPr>
              <a:t>return from </a:t>
            </a:r>
            <a:r>
              <a:rPr lang="en-US" dirty="0" err="1">
                <a:solidFill>
                  <a:schemeClr val="accent5">
                    <a:lumMod val="60000"/>
                    <a:lumOff val="40000"/>
                  </a:schemeClr>
                </a:solidFill>
              </a:rPr>
              <a:t>syscall</a:t>
            </a:r>
            <a:r>
              <a:rPr lang="en-US" dirty="0"/>
              <a:t>” </a:t>
            </a:r>
            <a:r>
              <a:rPr lang="en-US" dirty="0" smtClean="0"/>
              <a:t>(ERET) instruction</a:t>
            </a:r>
            <a:r>
              <a:rPr lang="en-US" dirty="0"/>
              <a:t>, which restores the privilege mode, SP and PC</a:t>
            </a:r>
          </a:p>
        </p:txBody>
      </p:sp>
    </p:spTree>
    <p:extLst>
      <p:ext uri="{BB962C8B-B14F-4D97-AF65-F5344CB8AC3E}">
        <p14:creationId xmlns:p14="http://schemas.microsoft.com/office/powerpoint/2010/main" val="2942263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a:bodyPr>
          <a:lstStyle/>
          <a:p>
            <a:pPr marL="457200" indent="-457200">
              <a:buFont typeface="Arial"/>
              <a:buChar char="•"/>
            </a:pPr>
            <a:r>
              <a:rPr lang="en-US" sz="4000" dirty="0" smtClean="0">
                <a:solidFill>
                  <a:srgbClr val="FFFFFF"/>
                </a:solidFill>
              </a:rPr>
              <a:t>It </a:t>
            </a:r>
            <a:r>
              <a:rPr lang="en-US" sz="4000" dirty="0">
                <a:solidFill>
                  <a:srgbClr val="FFFFFF"/>
                </a:solidFill>
              </a:rPr>
              <a:t>is necessary to have a privileged </a:t>
            </a:r>
            <a:r>
              <a:rPr lang="en-US" sz="4000" dirty="0" smtClean="0">
                <a:solidFill>
                  <a:srgbClr val="FFFFFF"/>
                </a:solidFill>
              </a:rPr>
              <a:t>(kernel) mode to enable the </a:t>
            </a:r>
            <a:r>
              <a:rPr lang="en-US" sz="4000" dirty="0">
                <a:solidFill>
                  <a:srgbClr val="FFFFFF"/>
                </a:solidFill>
              </a:rPr>
              <a:t>Operating System (OS</a:t>
            </a:r>
            <a:r>
              <a:rPr lang="en-US" sz="4000" dirty="0" smtClean="0">
                <a:solidFill>
                  <a:srgbClr val="FFFFFF"/>
                </a:solidFill>
              </a:rPr>
              <a:t>):</a:t>
            </a:r>
          </a:p>
          <a:p>
            <a:pPr marL="1200150" lvl="1" indent="-457200">
              <a:buFont typeface="Arial"/>
              <a:buChar char="•"/>
            </a:pPr>
            <a:r>
              <a:rPr lang="en-US" sz="3600" dirty="0" smtClean="0">
                <a:solidFill>
                  <a:srgbClr val="FFFFFF"/>
                </a:solidFill>
              </a:rPr>
              <a:t>provides </a:t>
            </a:r>
            <a:r>
              <a:rPr lang="en-US" sz="3600" dirty="0">
                <a:solidFill>
                  <a:srgbClr val="FFFFFF"/>
                </a:solidFill>
              </a:rPr>
              <a:t>isolation between </a:t>
            </a:r>
            <a:r>
              <a:rPr lang="en-US" sz="3600" dirty="0" smtClean="0">
                <a:solidFill>
                  <a:srgbClr val="FFFFFF"/>
                </a:solidFill>
              </a:rPr>
              <a:t>processes</a:t>
            </a:r>
            <a:endParaRPr lang="en-US" sz="3600" dirty="0">
              <a:solidFill>
                <a:srgbClr val="FFFFFF"/>
              </a:solidFill>
            </a:endParaRPr>
          </a:p>
          <a:p>
            <a:pPr marL="1200150" lvl="1" indent="-457200">
              <a:buFont typeface="Arial"/>
              <a:buChar char="•"/>
            </a:pPr>
            <a:r>
              <a:rPr lang="en-US" sz="3600" dirty="0" smtClean="0">
                <a:solidFill>
                  <a:srgbClr val="FFFFFF"/>
                </a:solidFill>
              </a:rPr>
              <a:t>protects </a:t>
            </a:r>
            <a:r>
              <a:rPr lang="en-US" sz="3600" dirty="0">
                <a:solidFill>
                  <a:srgbClr val="FFFFFF"/>
                </a:solidFill>
              </a:rPr>
              <a:t>shared </a:t>
            </a:r>
            <a:r>
              <a:rPr lang="en-US" sz="3600" dirty="0" smtClean="0">
                <a:solidFill>
                  <a:srgbClr val="FFFFFF"/>
                </a:solidFill>
              </a:rPr>
              <a:t>resources</a:t>
            </a:r>
            <a:endParaRPr lang="en-US" sz="3600" dirty="0">
              <a:solidFill>
                <a:srgbClr val="FFFFFF"/>
              </a:solidFill>
            </a:endParaRPr>
          </a:p>
          <a:p>
            <a:pPr marL="1200150" lvl="1" indent="-457200">
              <a:buFont typeface="Arial"/>
              <a:buChar char="•"/>
            </a:pPr>
            <a:r>
              <a:rPr lang="en-US" sz="3600" dirty="0" smtClean="0">
                <a:solidFill>
                  <a:srgbClr val="FFFFFF"/>
                </a:solidFill>
              </a:rPr>
              <a:t>provides </a:t>
            </a:r>
            <a:r>
              <a:rPr lang="en-US" sz="3600" dirty="0">
                <a:solidFill>
                  <a:srgbClr val="FFFFFF"/>
                </a:solidFill>
              </a:rPr>
              <a:t>safe control </a:t>
            </a:r>
            <a:r>
              <a:rPr lang="en-US" sz="3600" dirty="0" smtClean="0">
                <a:solidFill>
                  <a:srgbClr val="FFFFFF"/>
                </a:solidFill>
              </a:rPr>
              <a:t>transfer</a:t>
            </a:r>
            <a:endParaRPr lang="en-US" sz="3600" dirty="0">
              <a:solidFill>
                <a:srgbClr val="FFFFFF"/>
              </a:solidFill>
            </a:endParaRPr>
          </a:p>
        </p:txBody>
      </p:sp>
    </p:spTree>
    <p:extLst>
      <p:ext uri="{BB962C8B-B14F-4D97-AF65-F5344CB8AC3E}">
        <p14:creationId xmlns:p14="http://schemas.microsoft.com/office/powerpoint/2010/main" val="1648601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dirty="0" smtClean="0"/>
              <a:t>Outline for Today</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a:buChar char="•"/>
            </a:pPr>
            <a:r>
              <a:rPr lang="en-US" dirty="0">
                <a:solidFill>
                  <a:srgbClr val="6C6C6C"/>
                </a:solidFill>
              </a:rPr>
              <a:t>How do we protect </a:t>
            </a:r>
            <a:r>
              <a:rPr lang="en-US" dirty="0" smtClean="0">
                <a:solidFill>
                  <a:srgbClr val="6C6C6C"/>
                </a:solidFill>
              </a:rPr>
              <a:t>processes from </a:t>
            </a:r>
            <a:r>
              <a:rPr lang="en-US" dirty="0">
                <a:solidFill>
                  <a:srgbClr val="6C6C6C"/>
                </a:solidFill>
              </a:rPr>
              <a:t>one another</a:t>
            </a:r>
            <a:r>
              <a:rPr lang="en-US" dirty="0" smtClean="0">
                <a:solidFill>
                  <a:srgbClr val="6C6C6C"/>
                </a:solidFill>
              </a:rPr>
              <a:t>?</a:t>
            </a:r>
          </a:p>
          <a:p>
            <a:pPr marL="1200150" lvl="1" indent="-457200">
              <a:buFont typeface="Arial"/>
              <a:buChar char="•"/>
            </a:pPr>
            <a:r>
              <a:rPr lang="en-US" dirty="0" smtClean="0">
                <a:solidFill>
                  <a:srgbClr val="6C6C6C"/>
                </a:solidFill>
              </a:rPr>
              <a:t>Skype should not crash Chrome.</a:t>
            </a:r>
          </a:p>
          <a:p>
            <a:pPr marL="457200" indent="-457200">
              <a:buFont typeface="Arial"/>
              <a:buChar char="•"/>
            </a:pPr>
            <a:endParaRPr lang="en-US" dirty="0" smtClean="0">
              <a:solidFill>
                <a:srgbClr val="6C6C6C"/>
              </a:solidFill>
            </a:endParaRPr>
          </a:p>
          <a:p>
            <a:pPr marL="457200" indent="-457200">
              <a:buFont typeface="Arial"/>
              <a:buChar char="•"/>
            </a:pPr>
            <a:r>
              <a:rPr lang="en-US" dirty="0" smtClean="0">
                <a:solidFill>
                  <a:srgbClr val="6C6C6C"/>
                </a:solidFill>
              </a:rPr>
              <a:t>How do we protect the operating system (OS) from other processes?  </a:t>
            </a:r>
          </a:p>
          <a:p>
            <a:pPr marL="1200150" lvl="1" indent="-457200">
              <a:buFont typeface="Arial"/>
              <a:buChar char="•"/>
            </a:pPr>
            <a:r>
              <a:rPr lang="en-US" dirty="0" smtClean="0">
                <a:solidFill>
                  <a:srgbClr val="6C6C6C"/>
                </a:solidFill>
              </a:rPr>
              <a:t>Chrome should not crash the computer!</a:t>
            </a:r>
          </a:p>
          <a:p>
            <a:pPr marL="457200" indent="-457200">
              <a:buFont typeface="Arial"/>
              <a:buChar char="•"/>
            </a:pPr>
            <a:endParaRPr lang="en-US" dirty="0">
              <a:solidFill>
                <a:srgbClr val="6C6C6C"/>
              </a:solidFill>
            </a:endParaRPr>
          </a:p>
          <a:p>
            <a:pPr marL="457200" indent="-457200">
              <a:buFont typeface="Arial"/>
              <a:buChar char="•"/>
            </a:pPr>
            <a:r>
              <a:rPr lang="en-US" dirty="0" smtClean="0"/>
              <a:t>How does the CPU and OS (software) handle exceptional conditions? </a:t>
            </a:r>
          </a:p>
          <a:p>
            <a:pPr marL="1200150" lvl="1" indent="-457200">
              <a:buFont typeface="Arial"/>
              <a:buChar char="•"/>
            </a:pPr>
            <a:r>
              <a:rPr lang="en-US" dirty="0" smtClean="0"/>
              <a:t>Division by 0, Page Fault, </a:t>
            </a:r>
            <a:r>
              <a:rPr lang="en-US" dirty="0" err="1" smtClean="0"/>
              <a:t>Syscall</a:t>
            </a:r>
            <a:r>
              <a:rPr lang="en-US" dirty="0" smtClean="0"/>
              <a:t>, etc.</a:t>
            </a:r>
            <a:endParaRPr lang="en-US" dirty="0"/>
          </a:p>
        </p:txBody>
      </p:sp>
      <p:sp>
        <p:nvSpPr>
          <p:cNvPr id="4" name="TextBox 3"/>
          <p:cNvSpPr txBox="1"/>
          <p:nvPr/>
        </p:nvSpPr>
        <p:spPr>
          <a:xfrm>
            <a:off x="659779" y="2158424"/>
            <a:ext cx="3583032" cy="584776"/>
          </a:xfrm>
          <a:prstGeom prst="rect">
            <a:avLst/>
          </a:prstGeom>
          <a:noFill/>
        </p:spPr>
        <p:txBody>
          <a:bodyPr wrap="none" rtlCol="0">
            <a:spAutoFit/>
          </a:bodyPr>
          <a:lstStyle/>
          <a:p>
            <a:pPr marL="457200" indent="-457200">
              <a:buFont typeface="Arial"/>
              <a:buChar char="•"/>
            </a:pPr>
            <a:r>
              <a:rPr lang="en-US" sz="3200" dirty="0" smtClean="0">
                <a:solidFill>
                  <a:srgbClr val="6C6C6C"/>
                </a:solidFill>
              </a:rPr>
              <a:t>Operating System</a:t>
            </a:r>
            <a:endParaRPr lang="en-US" sz="3200" dirty="0">
              <a:solidFill>
                <a:srgbClr val="6C6C6C"/>
              </a:solidFill>
            </a:endParaRPr>
          </a:p>
        </p:txBody>
      </p:sp>
      <p:sp>
        <p:nvSpPr>
          <p:cNvPr id="5" name="TextBox 4"/>
          <p:cNvSpPr txBox="1"/>
          <p:nvPr/>
        </p:nvSpPr>
        <p:spPr>
          <a:xfrm>
            <a:off x="609600" y="4191000"/>
            <a:ext cx="3339376" cy="584776"/>
          </a:xfrm>
          <a:prstGeom prst="rect">
            <a:avLst/>
          </a:prstGeom>
          <a:noFill/>
        </p:spPr>
        <p:txBody>
          <a:bodyPr wrap="none" rtlCol="0">
            <a:spAutoFit/>
          </a:bodyPr>
          <a:lstStyle/>
          <a:p>
            <a:pPr marL="457200" indent="-457200">
              <a:buFont typeface="Arial"/>
              <a:buChar char="•"/>
            </a:pPr>
            <a:r>
              <a:rPr lang="en-US" sz="3200" dirty="0" smtClean="0">
                <a:solidFill>
                  <a:srgbClr val="6C6C6C"/>
                </a:solidFill>
              </a:rPr>
              <a:t>Privileged Mode</a:t>
            </a:r>
            <a:endParaRPr lang="en-US" sz="3200" dirty="0">
              <a:solidFill>
                <a:srgbClr val="6C6C6C"/>
              </a:solidFill>
            </a:endParaRPr>
          </a:p>
        </p:txBody>
      </p:sp>
      <p:sp>
        <p:nvSpPr>
          <p:cNvPr id="6" name="TextBox 5"/>
          <p:cNvSpPr txBox="1"/>
          <p:nvPr/>
        </p:nvSpPr>
        <p:spPr>
          <a:xfrm>
            <a:off x="609600" y="6120824"/>
            <a:ext cx="7712368" cy="584776"/>
          </a:xfrm>
          <a:prstGeom prst="rect">
            <a:avLst/>
          </a:prstGeom>
          <a:noFill/>
        </p:spPr>
        <p:txBody>
          <a:bodyPr wrap="none" rtlCol="0">
            <a:spAutoFit/>
          </a:bodyPr>
          <a:lstStyle/>
          <a:p>
            <a:pPr marL="457200" indent="-457200">
              <a:buFont typeface="Arial"/>
              <a:buChar char="•"/>
            </a:pPr>
            <a:r>
              <a:rPr lang="en-US" sz="3200" dirty="0" smtClean="0">
                <a:solidFill>
                  <a:srgbClr val="FFFF00"/>
                </a:solidFill>
              </a:rPr>
              <a:t>Traps</a:t>
            </a:r>
            <a:r>
              <a:rPr lang="en-US" sz="3200" dirty="0">
                <a:solidFill>
                  <a:srgbClr val="FFFF00"/>
                </a:solidFill>
              </a:rPr>
              <a:t>, System </a:t>
            </a:r>
            <a:r>
              <a:rPr lang="en-US" sz="3200" dirty="0" smtClean="0">
                <a:solidFill>
                  <a:srgbClr val="FFFF00"/>
                </a:solidFill>
              </a:rPr>
              <a:t>calls, Exceptions, Interrupts </a:t>
            </a:r>
            <a:endParaRPr lang="en-US" sz="3200" dirty="0">
              <a:solidFill>
                <a:srgbClr val="FFFF00"/>
              </a:solidFill>
            </a:endParaRPr>
          </a:p>
        </p:txBody>
      </p:sp>
    </p:spTree>
    <p:extLst>
      <p:ext uri="{BB962C8B-B14F-4D97-AF65-F5344CB8AC3E}">
        <p14:creationId xmlns:p14="http://schemas.microsoft.com/office/powerpoint/2010/main" val="2341308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Exceptional Control Flow</a:t>
            </a:r>
          </a:p>
        </p:txBody>
      </p:sp>
      <p:sp>
        <p:nvSpPr>
          <p:cNvPr id="3" name="Content Placeholder 2"/>
          <p:cNvSpPr>
            <a:spLocks noGrp="1"/>
          </p:cNvSpPr>
          <p:nvPr>
            <p:ph idx="1"/>
          </p:nvPr>
        </p:nvSpPr>
        <p:spPr>
          <a:xfrm>
            <a:off x="228600" y="838200"/>
            <a:ext cx="8686800" cy="5638800"/>
          </a:xfrm>
        </p:spPr>
        <p:txBody>
          <a:bodyPr/>
          <a:lstStyle/>
          <a:p>
            <a:r>
              <a:rPr lang="en-US" dirty="0" smtClean="0"/>
              <a:t>Anything </a:t>
            </a:r>
            <a:r>
              <a:rPr lang="en-US" dirty="0"/>
              <a:t>that </a:t>
            </a:r>
            <a:r>
              <a:rPr lang="en-US" i="1" dirty="0">
                <a:solidFill>
                  <a:schemeClr val="accent1"/>
                </a:solidFill>
              </a:rPr>
              <a:t>isn’t </a:t>
            </a:r>
            <a:r>
              <a:rPr lang="en-US" dirty="0"/>
              <a:t>a user program executing its own </a:t>
            </a:r>
            <a:r>
              <a:rPr lang="en-US" dirty="0" smtClean="0"/>
              <a:t>user-level instructions.</a:t>
            </a:r>
          </a:p>
          <a:p>
            <a:endParaRPr lang="en-US" dirty="0"/>
          </a:p>
          <a:p>
            <a:r>
              <a:rPr lang="en-US" dirty="0" smtClean="0">
                <a:solidFill>
                  <a:schemeClr val="accent1"/>
                </a:solidFill>
              </a:rPr>
              <a:t>System Calls:</a:t>
            </a:r>
          </a:p>
          <a:p>
            <a:pPr marL="457200" indent="-457200">
              <a:buFont typeface="Arial" charset="0"/>
              <a:buChar char="•"/>
            </a:pPr>
            <a:r>
              <a:rPr lang="en-US" dirty="0" smtClean="0"/>
              <a:t>just one type of exceptional control flow</a:t>
            </a:r>
          </a:p>
          <a:p>
            <a:pPr marL="457200" indent="-457200">
              <a:buFont typeface="Arial" charset="0"/>
              <a:buChar char="•"/>
            </a:pPr>
            <a:r>
              <a:rPr lang="en-US" dirty="0"/>
              <a:t>Process requesting a service from the </a:t>
            </a:r>
            <a:r>
              <a:rPr lang="en-US" dirty="0" smtClean="0"/>
              <a:t>OS</a:t>
            </a:r>
          </a:p>
          <a:p>
            <a:pPr marL="457200" indent="-457200">
              <a:buFont typeface="Arial" charset="0"/>
              <a:buChar char="•"/>
            </a:pPr>
            <a:r>
              <a:rPr lang="en-US" dirty="0" smtClean="0"/>
              <a:t>Intentional – </a:t>
            </a:r>
            <a:r>
              <a:rPr lang="en-US" i="1" dirty="0" smtClean="0"/>
              <a:t>it’s in the executable!</a:t>
            </a:r>
          </a:p>
        </p:txBody>
      </p:sp>
      <p:sp>
        <p:nvSpPr>
          <p:cNvPr id="4" name="Slide Number Placeholder 3"/>
          <p:cNvSpPr>
            <a:spLocks noGrp="1"/>
          </p:cNvSpPr>
          <p:nvPr>
            <p:ph type="sldNum" sz="quarter" idx="12"/>
          </p:nvPr>
        </p:nvSpPr>
        <p:spPr/>
        <p:txBody>
          <a:bodyPr/>
          <a:lstStyle/>
          <a:p>
            <a:fld id="{DAD0A56F-BD0F-4BDF-9912-D1E89E9626C0}" type="slidenum">
              <a:rPr lang="en-US" smtClean="0"/>
              <a:t>33</a:t>
            </a:fld>
            <a:endParaRPr lang="en-US"/>
          </a:p>
        </p:txBody>
      </p:sp>
    </p:spTree>
    <p:extLst>
      <p:ext uri="{BB962C8B-B14F-4D97-AF65-F5344CB8AC3E}">
        <p14:creationId xmlns:p14="http://schemas.microsoft.com/office/powerpoint/2010/main" val="2464409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E5079DD-31D5-5845-89CE-17364B3AA3F0}" type="slidenum">
              <a:rPr lang="en-GB" smtClean="0"/>
              <a:pPr/>
              <a:t>34</a:t>
            </a:fld>
            <a:endParaRPr lang="en-GB"/>
          </a:p>
        </p:txBody>
      </p:sp>
      <p:sp>
        <p:nvSpPr>
          <p:cNvPr id="6" name="Rectangle 2"/>
          <p:cNvSpPr>
            <a:spLocks noGrp="1" noChangeArrowheads="1"/>
          </p:cNvSpPr>
          <p:nvPr>
            <p:ph type="title"/>
          </p:nvPr>
        </p:nvSpPr>
        <p:spPr>
          <a:xfrm>
            <a:off x="2327446" y="75893"/>
            <a:ext cx="4572000" cy="712759"/>
          </a:xfrm>
          <a:noFill/>
          <a:ln/>
        </p:spPr>
        <p:txBody>
          <a:bodyPr lIns="91294" tIns="45647" rIns="91294" bIns="45647" anchor="t">
            <a:normAutofit fontScale="90000"/>
          </a:bodyPr>
          <a:lstStyle/>
          <a:p>
            <a:pPr algn="ctr"/>
            <a:r>
              <a:rPr lang="en-US" dirty="0" smtClean="0"/>
              <a:t>Software Exceptions</a:t>
            </a:r>
            <a:endParaRPr lang="en-US" dirty="0"/>
          </a:p>
        </p:txBody>
      </p:sp>
      <p:sp>
        <p:nvSpPr>
          <p:cNvPr id="8" name="Line 7"/>
          <p:cNvSpPr>
            <a:spLocks noChangeShapeType="1"/>
          </p:cNvSpPr>
          <p:nvPr/>
        </p:nvSpPr>
        <p:spPr bwMode="auto">
          <a:xfrm flipH="1">
            <a:off x="1371600" y="777383"/>
            <a:ext cx="2897221" cy="1276615"/>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9" name="Line 7"/>
          <p:cNvSpPr>
            <a:spLocks noChangeShapeType="1"/>
          </p:cNvSpPr>
          <p:nvPr/>
        </p:nvSpPr>
        <p:spPr bwMode="auto">
          <a:xfrm>
            <a:off x="4759781" y="789742"/>
            <a:ext cx="2555417" cy="1115258"/>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5" name="Rectangle 14"/>
          <p:cNvSpPr/>
          <p:nvPr/>
        </p:nvSpPr>
        <p:spPr>
          <a:xfrm>
            <a:off x="76200" y="2073622"/>
            <a:ext cx="3320096" cy="2879378"/>
          </a:xfrm>
          <a:prstGeom prst="rect">
            <a:avLst/>
          </a:prstGeom>
        </p:spPr>
        <p:txBody>
          <a:bodyPr wrap="square">
            <a:spAutoFit/>
          </a:bodyPr>
          <a:lstStyle/>
          <a:p>
            <a:pPr marL="0" indent="0" eaLnBrk="1" hangingPunct="1">
              <a:lnSpc>
                <a:spcPct val="84000"/>
              </a:lnSpc>
              <a:spcBef>
                <a:spcPts val="800"/>
              </a:spcBef>
              <a:buNone/>
            </a:pPr>
            <a:r>
              <a:rPr lang="en-US" sz="2400" b="1" dirty="0" smtClean="0">
                <a:solidFill>
                  <a:schemeClr val="accent1"/>
                </a:solidFill>
                <a:latin typeface="Tahoma" charset="0"/>
              </a:rPr>
              <a:t>Trap</a:t>
            </a:r>
          </a:p>
          <a:p>
            <a:pPr marL="0" indent="0" eaLnBrk="1" hangingPunct="1">
              <a:lnSpc>
                <a:spcPct val="84000"/>
              </a:lnSpc>
              <a:spcBef>
                <a:spcPts val="800"/>
              </a:spcBef>
              <a:buNone/>
            </a:pPr>
            <a:r>
              <a:rPr lang="en-US" sz="2400" i="1" dirty="0" smtClean="0">
                <a:solidFill>
                  <a:srgbClr val="92D050"/>
                </a:solidFill>
                <a:latin typeface="Tahoma" charset="0"/>
              </a:rPr>
              <a:t>Intentional</a:t>
            </a:r>
          </a:p>
          <a:p>
            <a:pPr marL="0" lvl="1">
              <a:lnSpc>
                <a:spcPct val="84000"/>
              </a:lnSpc>
              <a:spcBef>
                <a:spcPts val="800"/>
              </a:spcBef>
            </a:pPr>
            <a:r>
              <a:rPr lang="en-US" sz="2400" dirty="0" smtClean="0">
                <a:latin typeface="Tahoma" charset="0"/>
              </a:rPr>
              <a:t>Examples:</a:t>
            </a:r>
          </a:p>
          <a:p>
            <a:pPr marL="0" lvl="1">
              <a:lnSpc>
                <a:spcPct val="84000"/>
              </a:lnSpc>
              <a:spcBef>
                <a:spcPts val="800"/>
              </a:spcBef>
            </a:pPr>
            <a:r>
              <a:rPr lang="en-US" sz="2400" i="1" dirty="0" smtClean="0">
                <a:latin typeface="Tahoma" charset="0"/>
              </a:rPr>
              <a:t>System call </a:t>
            </a:r>
          </a:p>
          <a:p>
            <a:pPr marL="0" lvl="1">
              <a:lnSpc>
                <a:spcPct val="84000"/>
              </a:lnSpc>
              <a:spcBef>
                <a:spcPts val="800"/>
              </a:spcBef>
            </a:pPr>
            <a:r>
              <a:rPr lang="en-US" sz="2400" i="1" dirty="0">
                <a:latin typeface="Tahoma" charset="0"/>
              </a:rPr>
              <a:t> </a:t>
            </a:r>
            <a:r>
              <a:rPr lang="en-US" sz="2400" i="1" dirty="0" smtClean="0">
                <a:latin typeface="Tahoma" charset="0"/>
              </a:rPr>
              <a:t> (OS performs </a:t>
            </a:r>
            <a:r>
              <a:rPr lang="en-US" sz="2400" dirty="0" smtClean="0">
                <a:latin typeface="Tahoma" charset="0"/>
              </a:rPr>
              <a:t>service</a:t>
            </a:r>
            <a:r>
              <a:rPr lang="en-US" sz="2400" i="1" dirty="0" smtClean="0">
                <a:latin typeface="Tahoma" charset="0"/>
              </a:rPr>
              <a:t>)</a:t>
            </a:r>
          </a:p>
          <a:p>
            <a:pPr marL="0" indent="0" eaLnBrk="1" hangingPunct="1">
              <a:lnSpc>
                <a:spcPct val="84000"/>
              </a:lnSpc>
              <a:spcBef>
                <a:spcPts val="800"/>
              </a:spcBef>
              <a:buNone/>
            </a:pPr>
            <a:r>
              <a:rPr lang="en-US" sz="2400" i="1" dirty="0" smtClean="0">
                <a:latin typeface="Tahoma" charset="0"/>
              </a:rPr>
              <a:t>Breakpoint traps</a:t>
            </a:r>
          </a:p>
          <a:p>
            <a:pPr marL="0" indent="0" eaLnBrk="1" hangingPunct="1">
              <a:lnSpc>
                <a:spcPct val="84000"/>
              </a:lnSpc>
              <a:spcBef>
                <a:spcPts val="800"/>
              </a:spcBef>
              <a:buNone/>
            </a:pPr>
            <a:r>
              <a:rPr lang="en-US" sz="2400" i="1" dirty="0" smtClean="0">
                <a:latin typeface="Tahoma" charset="0"/>
              </a:rPr>
              <a:t>Privileged instructions</a:t>
            </a:r>
          </a:p>
        </p:txBody>
      </p:sp>
      <p:sp>
        <p:nvSpPr>
          <p:cNvPr id="16" name="Rectangle 15"/>
          <p:cNvSpPr/>
          <p:nvPr/>
        </p:nvSpPr>
        <p:spPr>
          <a:xfrm>
            <a:off x="6705601" y="2070220"/>
            <a:ext cx="2362199" cy="2466573"/>
          </a:xfrm>
          <a:prstGeom prst="rect">
            <a:avLst/>
          </a:prstGeom>
        </p:spPr>
        <p:txBody>
          <a:bodyPr wrap="square">
            <a:spAutoFit/>
          </a:bodyPr>
          <a:lstStyle/>
          <a:p>
            <a:pPr marL="0" indent="0" eaLnBrk="1" hangingPunct="1">
              <a:lnSpc>
                <a:spcPct val="84000"/>
              </a:lnSpc>
              <a:spcBef>
                <a:spcPts val="800"/>
              </a:spcBef>
              <a:buNone/>
            </a:pPr>
            <a:r>
              <a:rPr lang="en-US" sz="2400" b="1" dirty="0" smtClean="0">
                <a:solidFill>
                  <a:schemeClr val="accent1"/>
                </a:solidFill>
                <a:latin typeface="Tahoma" charset="0"/>
              </a:rPr>
              <a:t>Abort</a:t>
            </a:r>
          </a:p>
          <a:p>
            <a:pPr>
              <a:lnSpc>
                <a:spcPct val="84000"/>
              </a:lnSpc>
              <a:spcBef>
                <a:spcPts val="800"/>
              </a:spcBef>
            </a:pPr>
            <a:r>
              <a:rPr lang="en-US" sz="2400" i="1" dirty="0" smtClean="0">
                <a:solidFill>
                  <a:srgbClr val="92D050"/>
                </a:solidFill>
                <a:latin typeface="Tahoma" charset="0"/>
              </a:rPr>
              <a:t>Unintentional</a:t>
            </a:r>
          </a:p>
          <a:p>
            <a:pPr>
              <a:lnSpc>
                <a:spcPct val="84000"/>
              </a:lnSpc>
              <a:spcBef>
                <a:spcPts val="800"/>
              </a:spcBef>
            </a:pPr>
            <a:r>
              <a:rPr lang="en-US" sz="2400" i="1" dirty="0" smtClean="0">
                <a:solidFill>
                  <a:srgbClr val="92D050"/>
                </a:solidFill>
                <a:latin typeface="Tahoma" charset="0"/>
              </a:rPr>
              <a:t>Not recoverable</a:t>
            </a:r>
          </a:p>
          <a:p>
            <a:pPr marL="0" lvl="1">
              <a:lnSpc>
                <a:spcPct val="84000"/>
              </a:lnSpc>
              <a:spcBef>
                <a:spcPts val="800"/>
              </a:spcBef>
            </a:pPr>
            <a:r>
              <a:rPr lang="en-US" sz="2400" dirty="0">
                <a:latin typeface="Tahoma" charset="0"/>
              </a:rPr>
              <a:t>Examples</a:t>
            </a:r>
            <a:r>
              <a:rPr lang="en-US" sz="2400" dirty="0" smtClean="0">
                <a:latin typeface="Tahoma" charset="0"/>
              </a:rPr>
              <a:t>:</a:t>
            </a:r>
          </a:p>
          <a:p>
            <a:pPr>
              <a:lnSpc>
                <a:spcPct val="84000"/>
              </a:lnSpc>
              <a:spcBef>
                <a:spcPts val="800"/>
              </a:spcBef>
            </a:pPr>
            <a:r>
              <a:rPr lang="en-US" sz="2400" dirty="0" smtClean="0">
                <a:latin typeface="Tahoma" charset="0"/>
              </a:rPr>
              <a:t>Parity error</a:t>
            </a:r>
          </a:p>
          <a:p>
            <a:pPr marL="0" indent="0" eaLnBrk="1" hangingPunct="1">
              <a:lnSpc>
                <a:spcPct val="84000"/>
              </a:lnSpc>
              <a:spcBef>
                <a:spcPts val="800"/>
              </a:spcBef>
              <a:buNone/>
            </a:pPr>
            <a:endParaRPr lang="en-US" sz="2400" i="1" dirty="0">
              <a:solidFill>
                <a:srgbClr val="0070C0"/>
              </a:solidFill>
              <a:latin typeface="Tahoma" charset="0"/>
            </a:endParaRPr>
          </a:p>
        </p:txBody>
      </p:sp>
      <p:sp>
        <p:nvSpPr>
          <p:cNvPr id="14" name="Line 7"/>
          <p:cNvSpPr>
            <a:spLocks noChangeShapeType="1"/>
          </p:cNvSpPr>
          <p:nvPr/>
        </p:nvSpPr>
        <p:spPr bwMode="auto">
          <a:xfrm flipH="1">
            <a:off x="4495800" y="777383"/>
            <a:ext cx="0" cy="1127617"/>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7" name="Rectangle 16"/>
          <p:cNvSpPr/>
          <p:nvPr/>
        </p:nvSpPr>
        <p:spPr>
          <a:xfrm>
            <a:off x="3650909" y="2070220"/>
            <a:ext cx="3130892" cy="2466573"/>
          </a:xfrm>
          <a:prstGeom prst="rect">
            <a:avLst/>
          </a:prstGeom>
        </p:spPr>
        <p:txBody>
          <a:bodyPr wrap="square">
            <a:spAutoFit/>
          </a:bodyPr>
          <a:lstStyle/>
          <a:p>
            <a:pPr marL="0" indent="0" eaLnBrk="1" hangingPunct="1">
              <a:lnSpc>
                <a:spcPct val="84000"/>
              </a:lnSpc>
              <a:spcBef>
                <a:spcPts val="800"/>
              </a:spcBef>
              <a:buNone/>
            </a:pPr>
            <a:r>
              <a:rPr lang="en-US" sz="2400" b="1" dirty="0" smtClean="0">
                <a:solidFill>
                  <a:schemeClr val="accent1"/>
                </a:solidFill>
                <a:latin typeface="Tahoma" charset="0"/>
              </a:rPr>
              <a:t>Fault</a:t>
            </a:r>
          </a:p>
          <a:p>
            <a:pPr marL="0" indent="0" eaLnBrk="1" hangingPunct="1">
              <a:lnSpc>
                <a:spcPct val="84000"/>
              </a:lnSpc>
              <a:spcBef>
                <a:spcPts val="800"/>
              </a:spcBef>
              <a:buNone/>
            </a:pPr>
            <a:r>
              <a:rPr lang="en-US" sz="2400" i="1" dirty="0" smtClean="0">
                <a:solidFill>
                  <a:srgbClr val="92D050"/>
                </a:solidFill>
                <a:latin typeface="Tahoma" charset="0"/>
              </a:rPr>
              <a:t>Unintentional but</a:t>
            </a:r>
          </a:p>
          <a:p>
            <a:pPr marL="0" indent="0" eaLnBrk="1" hangingPunct="1">
              <a:lnSpc>
                <a:spcPct val="84000"/>
              </a:lnSpc>
              <a:spcBef>
                <a:spcPts val="800"/>
              </a:spcBef>
              <a:buNone/>
            </a:pPr>
            <a:r>
              <a:rPr lang="en-US" sz="2400" i="1" dirty="0" smtClean="0">
                <a:solidFill>
                  <a:srgbClr val="92D050"/>
                </a:solidFill>
                <a:latin typeface="Tahoma" charset="0"/>
              </a:rPr>
              <a:t>Possibly recoverable</a:t>
            </a:r>
          </a:p>
          <a:p>
            <a:pPr marL="0" lvl="1">
              <a:lnSpc>
                <a:spcPct val="84000"/>
              </a:lnSpc>
              <a:spcBef>
                <a:spcPts val="800"/>
              </a:spcBef>
            </a:pPr>
            <a:r>
              <a:rPr lang="en-US" sz="2400" dirty="0">
                <a:latin typeface="Tahoma" charset="0"/>
              </a:rPr>
              <a:t>Examples</a:t>
            </a:r>
            <a:r>
              <a:rPr lang="en-US" sz="2400" dirty="0" smtClean="0">
                <a:latin typeface="Tahoma" charset="0"/>
              </a:rPr>
              <a:t>:</a:t>
            </a:r>
            <a:endParaRPr lang="en-US" sz="2400" i="1" dirty="0" smtClean="0">
              <a:solidFill>
                <a:srgbClr val="FF0000"/>
              </a:solidFill>
              <a:latin typeface="Tahoma" charset="0"/>
            </a:endParaRPr>
          </a:p>
          <a:p>
            <a:pPr marL="0" indent="0" eaLnBrk="1" hangingPunct="1">
              <a:lnSpc>
                <a:spcPct val="84000"/>
              </a:lnSpc>
              <a:spcBef>
                <a:spcPts val="800"/>
              </a:spcBef>
              <a:buNone/>
            </a:pPr>
            <a:r>
              <a:rPr lang="en-US" sz="2400" dirty="0" smtClean="0">
                <a:latin typeface="Tahoma" charset="0"/>
              </a:rPr>
              <a:t>Division by zero</a:t>
            </a:r>
          </a:p>
          <a:p>
            <a:pPr>
              <a:lnSpc>
                <a:spcPct val="84000"/>
              </a:lnSpc>
              <a:spcBef>
                <a:spcPts val="800"/>
              </a:spcBef>
            </a:pPr>
            <a:r>
              <a:rPr lang="en-US" sz="2400" dirty="0" smtClean="0">
                <a:latin typeface="Tahoma" charset="0"/>
              </a:rPr>
              <a:t>Page fault</a:t>
            </a:r>
            <a:endParaRPr lang="en-US" sz="2400" dirty="0">
              <a:latin typeface="Tahoma" charset="0"/>
            </a:endParaRPr>
          </a:p>
        </p:txBody>
      </p:sp>
      <p:sp>
        <p:nvSpPr>
          <p:cNvPr id="2" name="Rectangle 1"/>
          <p:cNvSpPr/>
          <p:nvPr/>
        </p:nvSpPr>
        <p:spPr>
          <a:xfrm>
            <a:off x="322866" y="5461694"/>
            <a:ext cx="8592534" cy="584775"/>
          </a:xfrm>
          <a:prstGeom prst="rect">
            <a:avLst/>
          </a:prstGeom>
        </p:spPr>
        <p:txBody>
          <a:bodyPr wrap="square">
            <a:spAutoFit/>
          </a:bodyPr>
          <a:lstStyle/>
          <a:p>
            <a:r>
              <a:rPr lang="en-US" sz="3200" i="1" dirty="0" smtClean="0">
                <a:solidFill>
                  <a:srgbClr val="FFC000"/>
                </a:solidFill>
              </a:rPr>
              <a:t>One of </a:t>
            </a:r>
            <a:r>
              <a:rPr lang="en-US" sz="3200" b="1" i="1" dirty="0" smtClean="0">
                <a:solidFill>
                  <a:srgbClr val="FFC000"/>
                </a:solidFill>
              </a:rPr>
              <a:t>many</a:t>
            </a:r>
            <a:r>
              <a:rPr lang="en-US" sz="3200" i="1" dirty="0" smtClean="0">
                <a:solidFill>
                  <a:srgbClr val="FFC000"/>
                </a:solidFill>
              </a:rPr>
              <a:t> ontology / terminology trees.</a:t>
            </a:r>
          </a:p>
        </p:txBody>
      </p:sp>
    </p:spTree>
    <p:extLst>
      <p:ext uri="{BB962C8B-B14F-4D97-AF65-F5344CB8AC3E}">
        <p14:creationId xmlns:p14="http://schemas.microsoft.com/office/powerpoint/2010/main" val="1828585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13378" name="Rectangle 2"/>
          <p:cNvSpPr>
            <a:spLocks noGrp="1" noChangeArrowheads="1"/>
          </p:cNvSpPr>
          <p:nvPr>
            <p:ph type="title"/>
            <p:custDataLst>
              <p:tags r:id="rId1"/>
            </p:custDataLst>
          </p:nvPr>
        </p:nvSpPr>
        <p:spPr/>
        <p:txBody>
          <a:bodyPr>
            <a:noAutofit/>
          </a:bodyPr>
          <a:lstStyle/>
          <a:p>
            <a:r>
              <a:rPr lang="en-US" dirty="0" smtClean="0"/>
              <a:t>Terminology</a:t>
            </a:r>
            <a:endParaRPr lang="en-US" dirty="0"/>
          </a:p>
        </p:txBody>
      </p:sp>
      <p:sp>
        <p:nvSpPr>
          <p:cNvPr id="3813379" name="Rectangle 3"/>
          <p:cNvSpPr>
            <a:spLocks noGrp="1" noChangeArrowheads="1"/>
          </p:cNvSpPr>
          <p:nvPr>
            <p:ph idx="1"/>
            <p:custDataLst>
              <p:tags r:id="rId2"/>
            </p:custDataLst>
          </p:nvPr>
        </p:nvSpPr>
        <p:spPr/>
        <p:txBody>
          <a:bodyPr>
            <a:noAutofit/>
          </a:bodyPr>
          <a:lstStyle/>
          <a:p>
            <a:r>
              <a:rPr lang="en-US" dirty="0" smtClean="0">
                <a:solidFill>
                  <a:schemeClr val="accent5">
                    <a:lumMod val="60000"/>
                    <a:lumOff val="40000"/>
                  </a:schemeClr>
                </a:solidFill>
              </a:rPr>
              <a:t>Trap:</a:t>
            </a:r>
            <a:r>
              <a:rPr lang="en-US" dirty="0" smtClean="0">
                <a:solidFill>
                  <a:schemeClr val="accent1"/>
                </a:solidFill>
              </a:rPr>
              <a:t> </a:t>
            </a:r>
            <a:r>
              <a:rPr lang="en-US" dirty="0" smtClean="0"/>
              <a:t>Any kind of a control transfer to the OS</a:t>
            </a:r>
          </a:p>
          <a:p>
            <a:r>
              <a:rPr lang="en-US" dirty="0" err="1" smtClean="0">
                <a:solidFill>
                  <a:schemeClr val="accent5">
                    <a:lumMod val="60000"/>
                    <a:lumOff val="40000"/>
                  </a:schemeClr>
                </a:solidFill>
              </a:rPr>
              <a:t>Syscall</a:t>
            </a:r>
            <a:r>
              <a:rPr lang="en-US" dirty="0" smtClean="0">
                <a:solidFill>
                  <a:schemeClr val="accent5">
                    <a:lumMod val="60000"/>
                    <a:lumOff val="40000"/>
                  </a:schemeClr>
                </a:solidFill>
              </a:rPr>
              <a:t>:</a:t>
            </a:r>
            <a:r>
              <a:rPr lang="en-US" dirty="0" smtClean="0">
                <a:solidFill>
                  <a:schemeClr val="accent1"/>
                </a:solidFill>
              </a:rPr>
              <a:t> </a:t>
            </a:r>
            <a:r>
              <a:rPr lang="en-US" dirty="0" smtClean="0"/>
              <a:t>Synchronous and planned, process-to-kernel transfer</a:t>
            </a:r>
          </a:p>
          <a:p>
            <a:pPr lvl="1"/>
            <a:r>
              <a:rPr lang="en-US" dirty="0" smtClean="0"/>
              <a:t>SYSCALL instruction in MIPS (various on x86)</a:t>
            </a:r>
          </a:p>
          <a:p>
            <a:r>
              <a:rPr lang="en-US" dirty="0" smtClean="0">
                <a:solidFill>
                  <a:schemeClr val="accent5">
                    <a:lumMod val="60000"/>
                    <a:lumOff val="40000"/>
                  </a:schemeClr>
                </a:solidFill>
              </a:rPr>
              <a:t>Exception:</a:t>
            </a:r>
            <a:r>
              <a:rPr lang="en-US" dirty="0" smtClean="0">
                <a:solidFill>
                  <a:schemeClr val="accent1"/>
                </a:solidFill>
              </a:rPr>
              <a:t> </a:t>
            </a:r>
            <a:r>
              <a:rPr lang="en-US" dirty="0" smtClean="0"/>
              <a:t>Synchronous but unplanne</a:t>
            </a:r>
            <a:r>
              <a:rPr lang="en-US" dirty="0"/>
              <a:t>d</a:t>
            </a:r>
            <a:r>
              <a:rPr lang="en-US" dirty="0" smtClean="0"/>
              <a:t>, process-to-kernel transfer</a:t>
            </a:r>
          </a:p>
          <a:p>
            <a:pPr lvl="1"/>
            <a:r>
              <a:rPr lang="en-US" dirty="0" smtClean="0"/>
              <a:t>exceptional events: div by zero, page fault, page protection err, …</a:t>
            </a:r>
          </a:p>
          <a:p>
            <a:r>
              <a:rPr lang="en-US" dirty="0" smtClean="0">
                <a:solidFill>
                  <a:schemeClr val="accent5">
                    <a:lumMod val="60000"/>
                    <a:lumOff val="40000"/>
                  </a:schemeClr>
                </a:solidFill>
              </a:rPr>
              <a:t>Interrupt:</a:t>
            </a:r>
            <a:r>
              <a:rPr lang="en-US" dirty="0" smtClean="0">
                <a:solidFill>
                  <a:schemeClr val="accent1"/>
                </a:solidFill>
              </a:rPr>
              <a:t> </a:t>
            </a:r>
            <a:r>
              <a:rPr lang="en-US" dirty="0" smtClean="0"/>
              <a:t>Asynchronous, device-initiated transfer</a:t>
            </a:r>
          </a:p>
          <a:p>
            <a:pPr lvl="1"/>
            <a:r>
              <a:rPr lang="en-US" dirty="0" smtClean="0"/>
              <a:t>e.g. Network packet arrived, keyboard event, timer ticks</a:t>
            </a:r>
            <a:endParaRPr lang="en-US" dirty="0"/>
          </a:p>
        </p:txBody>
      </p:sp>
    </p:spTree>
    <p:extLst>
      <p:ext uri="{BB962C8B-B14F-4D97-AF65-F5344CB8AC3E}">
        <p14:creationId xmlns:p14="http://schemas.microsoft.com/office/powerpoint/2010/main" val="3126961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337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33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337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3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337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13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4514" name="Rectangle 2"/>
          <p:cNvSpPr>
            <a:spLocks noGrp="1" noChangeArrowheads="1"/>
          </p:cNvSpPr>
          <p:nvPr>
            <p:ph type="title"/>
          </p:nvPr>
        </p:nvSpPr>
        <p:spPr/>
        <p:txBody>
          <a:bodyPr>
            <a:noAutofit/>
          </a:bodyPr>
          <a:lstStyle/>
          <a:p>
            <a:r>
              <a:rPr lang="en-US" dirty="0"/>
              <a:t>Hardware support for exceptions</a:t>
            </a:r>
          </a:p>
        </p:txBody>
      </p:sp>
      <p:sp>
        <p:nvSpPr>
          <p:cNvPr id="3904515" name="Rectangle 3"/>
          <p:cNvSpPr>
            <a:spLocks noGrp="1" noChangeArrowheads="1"/>
          </p:cNvSpPr>
          <p:nvPr>
            <p:ph idx="1"/>
          </p:nvPr>
        </p:nvSpPr>
        <p:spPr/>
        <p:txBody>
          <a:bodyPr>
            <a:normAutofit/>
          </a:bodyPr>
          <a:lstStyle/>
          <a:p>
            <a:r>
              <a:rPr lang="en-US" dirty="0" smtClean="0"/>
              <a:t>Exception </a:t>
            </a:r>
            <a:r>
              <a:rPr lang="en-US" dirty="0"/>
              <a:t>program </a:t>
            </a:r>
            <a:r>
              <a:rPr lang="en-US" dirty="0" smtClean="0"/>
              <a:t>counter (EPC)</a:t>
            </a:r>
          </a:p>
          <a:p>
            <a:pPr lvl="1"/>
            <a:r>
              <a:rPr lang="en-US" dirty="0" smtClean="0">
                <a:solidFill>
                  <a:srgbClr val="FFFFFF"/>
                </a:solidFill>
              </a:rPr>
              <a:t>32-bit register, holds </a:t>
            </a:r>
            <a:r>
              <a:rPr lang="en-US" dirty="0" err="1" smtClean="0">
                <a:solidFill>
                  <a:srgbClr val="FFFFFF"/>
                </a:solidFill>
              </a:rPr>
              <a:t>addr</a:t>
            </a:r>
            <a:r>
              <a:rPr lang="en-US" dirty="0" smtClean="0">
                <a:solidFill>
                  <a:srgbClr val="FFFFFF"/>
                </a:solidFill>
              </a:rPr>
              <a:t> of affected instruction</a:t>
            </a:r>
          </a:p>
          <a:p>
            <a:pPr lvl="1"/>
            <a:r>
              <a:rPr lang="en-US" dirty="0" smtClean="0">
                <a:solidFill>
                  <a:srgbClr val="FFFFFF"/>
                </a:solidFill>
              </a:rPr>
              <a:t>Syscall case: Address of SYSCALL</a:t>
            </a:r>
            <a:endParaRPr lang="en-US" dirty="0"/>
          </a:p>
          <a:p>
            <a:endParaRPr lang="en-US" sz="2600" dirty="0" smtClean="0"/>
          </a:p>
          <a:p>
            <a:r>
              <a:rPr lang="en-US" dirty="0" smtClean="0"/>
              <a:t>Cause register</a:t>
            </a:r>
          </a:p>
          <a:p>
            <a:pPr lvl="1"/>
            <a:r>
              <a:rPr lang="en-US" dirty="0" smtClean="0"/>
              <a:t>Register to hold the cause of the exception</a:t>
            </a:r>
          </a:p>
          <a:p>
            <a:pPr lvl="1"/>
            <a:r>
              <a:rPr lang="en-US" dirty="0" smtClean="0"/>
              <a:t>Syscall case: 8, Sys</a:t>
            </a:r>
          </a:p>
          <a:p>
            <a:endParaRPr lang="en-US" sz="2600" dirty="0" smtClean="0"/>
          </a:p>
          <a:p>
            <a:r>
              <a:rPr lang="en-US" dirty="0" smtClean="0"/>
              <a:t>Special </a:t>
            </a:r>
            <a:r>
              <a:rPr lang="en-US" dirty="0"/>
              <a:t>instructions to load TLB </a:t>
            </a:r>
          </a:p>
          <a:p>
            <a:pPr lvl="1"/>
            <a:r>
              <a:rPr lang="en-US" dirty="0"/>
              <a:t>Only do-able by </a:t>
            </a:r>
            <a:r>
              <a:rPr lang="en-US" dirty="0" smtClean="0"/>
              <a:t>kernel</a:t>
            </a:r>
            <a:endParaRPr lang="en-US" dirty="0"/>
          </a:p>
        </p:txBody>
      </p:sp>
      <p:sp>
        <p:nvSpPr>
          <p:cNvPr id="2" name="Slide Number Placeholder 1"/>
          <p:cNvSpPr>
            <a:spLocks noGrp="1"/>
          </p:cNvSpPr>
          <p:nvPr>
            <p:ph type="sldNum" sz="quarter" idx="12"/>
          </p:nvPr>
        </p:nvSpPr>
        <p:spPr/>
        <p:txBody>
          <a:bodyPr/>
          <a:lstStyle/>
          <a:p>
            <a:fld id="{DAD0A56F-BD0F-4BDF-9912-D1E89E9626C0}" type="slidenum">
              <a:rPr lang="en-US" smtClean="0"/>
              <a:t>36</a:t>
            </a:fld>
            <a:endParaRPr lang="en-US"/>
          </a:p>
        </p:txBody>
      </p:sp>
    </p:spTree>
    <p:extLst>
      <p:ext uri="{BB962C8B-B14F-4D97-AF65-F5344CB8AC3E}">
        <p14:creationId xmlns:p14="http://schemas.microsoft.com/office/powerpoint/2010/main" val="33464533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2400" y="971490"/>
            <a:ext cx="8763000" cy="5810310"/>
            <a:chOff x="152400" y="514290"/>
            <a:chExt cx="8763000" cy="5810310"/>
          </a:xfrm>
        </p:grpSpPr>
        <p:grpSp>
          <p:nvGrpSpPr>
            <p:cNvPr id="2" name="Group 156"/>
            <p:cNvGrpSpPr/>
            <p:nvPr>
              <p:custDataLst>
                <p:tags r:id="rId3"/>
              </p:custDataLst>
            </p:nvPr>
          </p:nvGrpSpPr>
          <p:grpSpPr>
            <a:xfrm>
              <a:off x="2057400" y="514290"/>
              <a:ext cx="6858000" cy="5334000"/>
              <a:chOff x="2057400" y="457200"/>
              <a:chExt cx="6858000" cy="5334000"/>
            </a:xfrm>
          </p:grpSpPr>
          <p:sp>
            <p:nvSpPr>
              <p:cNvPr id="133" name="Right Triangle 132"/>
              <p:cNvSpPr/>
              <p:nvPr>
                <p:custDataLst>
                  <p:tags r:id="rId143"/>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4"/>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5"/>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6"/>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7"/>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8"/>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4"/>
              </p:custDataLst>
            </p:nvPr>
          </p:nvGrpSpPr>
          <p:grpSpPr>
            <a:xfrm>
              <a:off x="5791200" y="1200090"/>
              <a:ext cx="2286000" cy="4648200"/>
              <a:chOff x="6629400" y="1143000"/>
              <a:chExt cx="1447800" cy="4648200"/>
            </a:xfrm>
          </p:grpSpPr>
          <p:sp>
            <p:nvSpPr>
              <p:cNvPr id="108" name="Rounded Rectangle 107"/>
              <p:cNvSpPr/>
              <p:nvPr>
                <p:custDataLst>
                  <p:tags r:id="rId141"/>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2"/>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5"/>
              </p:custDataLst>
            </p:nvPr>
          </p:nvGrpSpPr>
          <p:grpSpPr>
            <a:xfrm>
              <a:off x="152400" y="1200090"/>
              <a:ext cx="1600200" cy="4670286"/>
              <a:chOff x="152400" y="1143000"/>
              <a:chExt cx="1676400" cy="4670286"/>
            </a:xfrm>
          </p:grpSpPr>
          <p:sp>
            <p:nvSpPr>
              <p:cNvPr id="93" name="Rounded Rectangle 92"/>
              <p:cNvSpPr/>
              <p:nvPr>
                <p:custDataLst>
                  <p:tags r:id="rId139"/>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40"/>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6"/>
              </p:custDataLst>
            </p:nvPr>
          </p:nvGrpSpPr>
          <p:grpSpPr>
            <a:xfrm>
              <a:off x="3886200" y="1200090"/>
              <a:ext cx="2057400" cy="4648200"/>
              <a:chOff x="3886200" y="1143000"/>
              <a:chExt cx="2819400" cy="4648200"/>
            </a:xfrm>
          </p:grpSpPr>
          <p:sp>
            <p:nvSpPr>
              <p:cNvPr id="106" name="Rounded Rectangle 105"/>
              <p:cNvSpPr/>
              <p:nvPr>
                <p:custDataLst>
                  <p:tags r:id="rId137"/>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8"/>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7"/>
              </p:custDataLst>
            </p:nvPr>
          </p:nvGrpSpPr>
          <p:grpSpPr>
            <a:xfrm>
              <a:off x="1752600" y="1200090"/>
              <a:ext cx="2133600" cy="4648201"/>
              <a:chOff x="1828800" y="1143000"/>
              <a:chExt cx="2057400" cy="4648201"/>
            </a:xfrm>
          </p:grpSpPr>
          <p:sp>
            <p:nvSpPr>
              <p:cNvPr id="111" name="Rounded Rectangle 110"/>
              <p:cNvSpPr/>
              <p:nvPr>
                <p:custDataLst>
                  <p:tags r:id="rId133"/>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4"/>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5"/>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6"/>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8"/>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9"/>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10"/>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1"/>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2"/>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3"/>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4"/>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5"/>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6"/>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7"/>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8"/>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9"/>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20"/>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1"/>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2"/>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3"/>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4"/>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5"/>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6"/>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7"/>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8"/>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9"/>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30"/>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1"/>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2"/>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3"/>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4"/>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5"/>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6"/>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7"/>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8"/>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9"/>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40"/>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1"/>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2"/>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3"/>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4"/>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5"/>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6"/>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7"/>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8"/>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9"/>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50"/>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1"/>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2"/>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3"/>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4"/>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5"/>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6"/>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7"/>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8"/>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9"/>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60"/>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1"/>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2"/>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3"/>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4"/>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5"/>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6"/>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7"/>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8"/>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9"/>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70"/>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1"/>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2"/>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3"/>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4"/>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5"/>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6"/>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7"/>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8"/>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9"/>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80"/>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1"/>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2"/>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3"/>
              </p:custDataLst>
            </p:nvPr>
          </p:nvSpPr>
          <p:spPr bwMode="auto">
            <a:xfrm rot="16200000">
              <a:off x="-609596" y="3409888"/>
              <a:ext cx="4724398"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4"/>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5"/>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6"/>
              </p:custDataLst>
            </p:nvPr>
          </p:nvSpPr>
          <p:spPr bwMode="auto">
            <a:xfrm rot="16200000">
              <a:off x="15240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7"/>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8"/>
              </p:custDataLst>
            </p:nvPr>
          </p:nvSpPr>
          <p:spPr bwMode="auto">
            <a:xfrm rot="16200000">
              <a:off x="5562601" y="3409890"/>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9"/>
              </p:custDataLst>
            </p:nvPr>
          </p:nvSpPr>
          <p:spPr bwMode="auto">
            <a:xfrm rot="16200000">
              <a:off x="35814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90"/>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1"/>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2"/>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3"/>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4"/>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5"/>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6"/>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7"/>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8"/>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9"/>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100"/>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1"/>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2"/>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3"/>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4"/>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5"/>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6"/>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7"/>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8"/>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9"/>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10"/>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1"/>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2"/>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3"/>
              </p:custDataLst>
            </p:nvPr>
          </p:nvGrpSpPr>
          <p:grpSpPr>
            <a:xfrm>
              <a:off x="838200" y="3028890"/>
              <a:ext cx="304800" cy="304800"/>
              <a:chOff x="990600" y="2971800"/>
              <a:chExt cx="304800" cy="304800"/>
            </a:xfrm>
            <a:solidFill>
              <a:schemeClr val="tx1"/>
            </a:solidFill>
          </p:grpSpPr>
          <p:sp>
            <p:nvSpPr>
              <p:cNvPr id="165" name="Freeform 164"/>
              <p:cNvSpPr/>
              <p:nvPr>
                <p:custDataLst>
                  <p:tags r:id="rId131"/>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2"/>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4"/>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5"/>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6"/>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7"/>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8"/>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9"/>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20"/>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1"/>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2"/>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3"/>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4"/>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5"/>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6"/>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7"/>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8"/>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9"/>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30"/>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9620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4290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1" cstate="print">
            <a:extLst>
              <a:ext uri="{28A0092B-C50C-407E-A947-70E740481C1C}">
                <a14:useLocalDpi xmlns:a14="http://schemas.microsoft.com/office/drawing/2010/main" val="0"/>
              </a:ext>
            </a:extLst>
          </a:blip>
          <a:srcRect/>
          <a:stretch>
            <a:fillRect/>
          </a:stretch>
        </p:blipFill>
        <p:spPr bwMode="auto">
          <a:xfrm>
            <a:off x="6202334" y="3657600"/>
            <a:ext cx="1493866" cy="12756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52122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22098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676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1" cstate="print">
            <a:extLst>
              <a:ext uri="{28A0092B-C50C-407E-A947-70E740481C1C}">
                <a14:useLocalDpi xmlns:a14="http://schemas.microsoft.com/office/drawing/2010/main" val="0"/>
              </a:ext>
            </a:extLst>
          </a:blip>
          <a:srcRect/>
          <a:stretch>
            <a:fillRect/>
          </a:stretch>
        </p:blipFill>
        <p:spPr bwMode="auto">
          <a:xfrm>
            <a:off x="-46066" y="1905000"/>
            <a:ext cx="1493866" cy="12756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10668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
        <p:nvSpPr>
          <p:cNvPr id="205" name="Text Box 11"/>
          <p:cNvSpPr txBox="1">
            <a:spLocks noChangeArrowheads="1"/>
          </p:cNvSpPr>
          <p:nvPr>
            <p:custDataLst>
              <p:tags r:id="rId1"/>
            </p:custDataLst>
          </p:nvPr>
        </p:nvSpPr>
        <p:spPr bwMode="auto">
          <a:xfrm>
            <a:off x="4442254" y="1030026"/>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EPC</a:t>
            </a:r>
            <a:endParaRPr lang="en-US" dirty="0">
              <a:solidFill>
                <a:srgbClr val="FFFFFF"/>
              </a:solidFill>
              <a:latin typeface="Consolas" pitchFamily="49" charset="0"/>
            </a:endParaRPr>
          </a:p>
        </p:txBody>
      </p:sp>
      <p:sp>
        <p:nvSpPr>
          <p:cNvPr id="206" name="Text Box 11"/>
          <p:cNvSpPr txBox="1">
            <a:spLocks noChangeArrowheads="1"/>
          </p:cNvSpPr>
          <p:nvPr>
            <p:custDataLst>
              <p:tags r:id="rId2"/>
            </p:custDataLst>
          </p:nvPr>
        </p:nvSpPr>
        <p:spPr bwMode="auto">
          <a:xfrm>
            <a:off x="4419600" y="1447800"/>
            <a:ext cx="762000" cy="304799"/>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Cause</a:t>
            </a:r>
            <a:endParaRPr lang="en-US" dirty="0">
              <a:solidFill>
                <a:srgbClr val="FFFFFF"/>
              </a:solidFill>
              <a:latin typeface="Consolas" pitchFamily="49" charset="0"/>
            </a:endParaRPr>
          </a:p>
        </p:txBody>
      </p:sp>
      <p:sp>
        <p:nvSpPr>
          <p:cNvPr id="199" name="Rectangle 2"/>
          <p:cNvSpPr>
            <a:spLocks noGrp="1" noChangeArrowheads="1"/>
          </p:cNvSpPr>
          <p:nvPr>
            <p:ph type="title"/>
          </p:nvPr>
        </p:nvSpPr>
        <p:spPr>
          <a:xfrm>
            <a:off x="228600" y="152400"/>
            <a:ext cx="8686800" cy="533400"/>
          </a:xfrm>
        </p:spPr>
        <p:txBody>
          <a:bodyPr>
            <a:noAutofit/>
          </a:bodyPr>
          <a:lstStyle/>
          <a:p>
            <a:r>
              <a:rPr lang="en-US" dirty="0"/>
              <a:t>Hardware support for exceptions</a:t>
            </a:r>
          </a:p>
        </p:txBody>
      </p:sp>
    </p:spTree>
    <p:extLst>
      <p:ext uri="{BB962C8B-B14F-4D97-AF65-F5344CB8AC3E}">
        <p14:creationId xmlns:p14="http://schemas.microsoft.com/office/powerpoint/2010/main" val="1930339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8611" name="Rectangle 3"/>
          <p:cNvSpPr>
            <a:spLocks noGrp="1" noChangeArrowheads="1"/>
          </p:cNvSpPr>
          <p:nvPr>
            <p:ph type="body" idx="1"/>
          </p:nvPr>
        </p:nvSpPr>
        <p:spPr/>
        <p:txBody>
          <a:bodyPr/>
          <a:lstStyle/>
          <a:p>
            <a:r>
              <a:rPr lang="en-US" dirty="0" smtClean="0">
                <a:solidFill>
                  <a:schemeClr val="accent5">
                    <a:lumMod val="60000"/>
                    <a:lumOff val="40000"/>
                  </a:schemeClr>
                </a:solidFill>
              </a:rPr>
              <a:t>Precise exceptions</a:t>
            </a:r>
            <a:r>
              <a:rPr lang="en-US" dirty="0" smtClean="0"/>
              <a:t>: Hardware guarantees</a:t>
            </a:r>
            <a:endParaRPr lang="en-US" dirty="0"/>
          </a:p>
          <a:p>
            <a:pPr marL="457200" lvl="1" indent="0">
              <a:buNone/>
            </a:pPr>
            <a:r>
              <a:rPr lang="en-US" dirty="0" smtClean="0"/>
              <a:t>(similar to a branch)</a:t>
            </a:r>
          </a:p>
          <a:p>
            <a:pPr lvl="1"/>
            <a:r>
              <a:rPr lang="en-US" dirty="0" smtClean="0"/>
              <a:t>Previous </a:t>
            </a:r>
            <a:r>
              <a:rPr lang="en-US" dirty="0"/>
              <a:t>instructions complete</a:t>
            </a:r>
          </a:p>
          <a:p>
            <a:pPr lvl="1"/>
            <a:r>
              <a:rPr lang="en-US" dirty="0"/>
              <a:t>Later instructions are flushed</a:t>
            </a:r>
          </a:p>
          <a:p>
            <a:pPr lvl="1"/>
            <a:r>
              <a:rPr lang="en-US" dirty="0"/>
              <a:t>EPC and cause register are set</a:t>
            </a:r>
          </a:p>
          <a:p>
            <a:pPr lvl="1"/>
            <a:r>
              <a:rPr lang="en-US" dirty="0"/>
              <a:t>Jump to prearranged address in OS</a:t>
            </a:r>
          </a:p>
          <a:p>
            <a:pPr lvl="1"/>
            <a:r>
              <a:rPr lang="en-US" dirty="0"/>
              <a:t>When you come back, </a:t>
            </a:r>
            <a:r>
              <a:rPr lang="en-US" dirty="0">
                <a:solidFill>
                  <a:schemeClr val="accent5">
                    <a:lumMod val="60000"/>
                    <a:lumOff val="40000"/>
                  </a:schemeClr>
                </a:solidFill>
              </a:rPr>
              <a:t>restart</a:t>
            </a:r>
            <a:r>
              <a:rPr lang="en-US" dirty="0"/>
              <a:t> instruction</a:t>
            </a:r>
          </a:p>
          <a:p>
            <a:pPr lvl="1"/>
            <a:endParaRPr lang="en-US" dirty="0"/>
          </a:p>
          <a:p>
            <a:pPr lvl="1"/>
            <a:r>
              <a:rPr lang="en-US" dirty="0"/>
              <a:t>Disable exceptions while responding to one</a:t>
            </a:r>
          </a:p>
          <a:p>
            <a:pPr lvl="2"/>
            <a:r>
              <a:rPr lang="en-US" dirty="0"/>
              <a:t>Otherwise can overwrite EPC and cause</a:t>
            </a:r>
          </a:p>
        </p:txBody>
      </p:sp>
      <p:sp>
        <p:nvSpPr>
          <p:cNvPr id="5" name="Rectangle 2"/>
          <p:cNvSpPr>
            <a:spLocks noGrp="1" noChangeArrowheads="1"/>
          </p:cNvSpPr>
          <p:nvPr>
            <p:ph type="title"/>
          </p:nvPr>
        </p:nvSpPr>
        <p:spPr>
          <a:xfrm>
            <a:off x="228600" y="152400"/>
            <a:ext cx="8686800" cy="533400"/>
          </a:xfrm>
        </p:spPr>
        <p:txBody>
          <a:bodyPr>
            <a:noAutofit/>
          </a:bodyPr>
          <a:lstStyle/>
          <a:p>
            <a:r>
              <a:rPr lang="en-US" dirty="0"/>
              <a:t>Hardware support for exceptions</a:t>
            </a:r>
          </a:p>
        </p:txBody>
      </p:sp>
    </p:spTree>
    <p:extLst>
      <p:ext uri="{BB962C8B-B14F-4D97-AF65-F5344CB8AC3E}">
        <p14:creationId xmlns:p14="http://schemas.microsoft.com/office/powerpoint/2010/main" val="89549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086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086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0861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086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0861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086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08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E5079DD-31D5-5845-89CE-17364B3AA3F0}" type="slidenum">
              <a:rPr lang="en-GB" smtClean="0"/>
              <a:pPr/>
              <a:t>39</a:t>
            </a:fld>
            <a:endParaRPr lang="en-GB"/>
          </a:p>
        </p:txBody>
      </p:sp>
      <p:sp>
        <p:nvSpPr>
          <p:cNvPr id="6" name="Rectangle 2"/>
          <p:cNvSpPr>
            <a:spLocks noGrp="1" noChangeArrowheads="1"/>
          </p:cNvSpPr>
          <p:nvPr>
            <p:ph type="title"/>
          </p:nvPr>
        </p:nvSpPr>
        <p:spPr>
          <a:xfrm>
            <a:off x="1752600" y="88738"/>
            <a:ext cx="5638800" cy="712759"/>
          </a:xfrm>
          <a:noFill/>
          <a:ln/>
        </p:spPr>
        <p:txBody>
          <a:bodyPr lIns="91294" tIns="45647" rIns="91294" bIns="45647" anchor="t">
            <a:normAutofit fontScale="90000"/>
          </a:bodyPr>
          <a:lstStyle/>
          <a:p>
            <a:pPr algn="ctr"/>
            <a:r>
              <a:rPr lang="en-US" dirty="0" smtClean="0"/>
              <a:t>Exceptional Control Flow</a:t>
            </a:r>
            <a:endParaRPr lang="en-US" dirty="0"/>
          </a:p>
        </p:txBody>
      </p:sp>
      <p:sp>
        <p:nvSpPr>
          <p:cNvPr id="8" name="Line 7"/>
          <p:cNvSpPr>
            <a:spLocks noChangeShapeType="1"/>
          </p:cNvSpPr>
          <p:nvPr/>
        </p:nvSpPr>
        <p:spPr bwMode="auto">
          <a:xfrm flipH="1">
            <a:off x="2209800" y="777384"/>
            <a:ext cx="2059021" cy="1031634"/>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9" name="Line 7"/>
          <p:cNvSpPr>
            <a:spLocks noChangeShapeType="1"/>
          </p:cNvSpPr>
          <p:nvPr/>
        </p:nvSpPr>
        <p:spPr bwMode="auto">
          <a:xfrm>
            <a:off x="4759782" y="789742"/>
            <a:ext cx="2098218" cy="1019275"/>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5" name="Rectangle 14"/>
          <p:cNvSpPr/>
          <p:nvPr/>
        </p:nvSpPr>
        <p:spPr>
          <a:xfrm>
            <a:off x="908335" y="1809017"/>
            <a:ext cx="3130892" cy="1564274"/>
          </a:xfrm>
          <a:prstGeom prst="rect">
            <a:avLst/>
          </a:prstGeom>
        </p:spPr>
        <p:txBody>
          <a:bodyPr wrap="square">
            <a:spAutoFit/>
          </a:bodyPr>
          <a:lstStyle/>
          <a:p>
            <a:pPr marL="0" indent="0" eaLnBrk="1" hangingPunct="1">
              <a:lnSpc>
                <a:spcPct val="84000"/>
              </a:lnSpc>
              <a:spcBef>
                <a:spcPts val="800"/>
              </a:spcBef>
              <a:buNone/>
            </a:pPr>
            <a:r>
              <a:rPr lang="en-US" sz="2600" dirty="0" smtClean="0">
                <a:solidFill>
                  <a:schemeClr val="accent5">
                    <a:lumMod val="60000"/>
                    <a:lumOff val="40000"/>
                  </a:schemeClr>
                </a:solidFill>
                <a:latin typeface="Tahoma" charset="0"/>
              </a:rPr>
              <a:t>Hardware interrupts</a:t>
            </a:r>
          </a:p>
          <a:p>
            <a:pPr marL="0" indent="0" eaLnBrk="1" hangingPunct="1">
              <a:lnSpc>
                <a:spcPct val="84000"/>
              </a:lnSpc>
              <a:spcBef>
                <a:spcPts val="800"/>
              </a:spcBef>
              <a:buNone/>
            </a:pPr>
            <a:r>
              <a:rPr lang="en-US" sz="2400" i="1" dirty="0" smtClean="0">
                <a:solidFill>
                  <a:srgbClr val="FF0000"/>
                </a:solidFill>
                <a:latin typeface="Tahoma" charset="0"/>
              </a:rPr>
              <a:t>Asynchronous</a:t>
            </a:r>
          </a:p>
          <a:p>
            <a:pPr marL="0" indent="0" eaLnBrk="1" hangingPunct="1">
              <a:lnSpc>
                <a:spcPct val="84000"/>
              </a:lnSpc>
              <a:spcBef>
                <a:spcPts val="800"/>
              </a:spcBef>
              <a:buNone/>
            </a:pPr>
            <a:r>
              <a:rPr lang="en-US" sz="2400" i="1" dirty="0" smtClean="0">
                <a:solidFill>
                  <a:schemeClr val="bg1"/>
                </a:solidFill>
                <a:latin typeface="Tahoma" charset="0"/>
              </a:rPr>
              <a:t>= </a:t>
            </a:r>
            <a:r>
              <a:rPr lang="en-US" sz="2400" dirty="0" smtClean="0">
                <a:solidFill>
                  <a:schemeClr val="bg1"/>
                </a:solidFill>
                <a:latin typeface="Tahoma" charset="0"/>
              </a:rPr>
              <a:t>caused by events external to CPU</a:t>
            </a:r>
            <a:endParaRPr lang="en-US" sz="2400" i="1" dirty="0">
              <a:solidFill>
                <a:schemeClr val="bg1"/>
              </a:solidFill>
              <a:latin typeface="Tahoma" charset="0"/>
            </a:endParaRPr>
          </a:p>
        </p:txBody>
      </p:sp>
      <p:sp>
        <p:nvSpPr>
          <p:cNvPr id="16" name="Rectangle 15"/>
          <p:cNvSpPr/>
          <p:nvPr/>
        </p:nvSpPr>
        <p:spPr>
          <a:xfrm>
            <a:off x="5486400" y="1809017"/>
            <a:ext cx="3410978" cy="1564274"/>
          </a:xfrm>
          <a:prstGeom prst="rect">
            <a:avLst/>
          </a:prstGeom>
        </p:spPr>
        <p:txBody>
          <a:bodyPr wrap="square">
            <a:spAutoFit/>
          </a:bodyPr>
          <a:lstStyle/>
          <a:p>
            <a:pPr marL="0" indent="0" eaLnBrk="1" hangingPunct="1">
              <a:lnSpc>
                <a:spcPct val="84000"/>
              </a:lnSpc>
              <a:spcBef>
                <a:spcPts val="800"/>
              </a:spcBef>
              <a:buNone/>
            </a:pPr>
            <a:r>
              <a:rPr lang="en-US" sz="2600" dirty="0" smtClean="0">
                <a:solidFill>
                  <a:schemeClr val="accent5">
                    <a:lumMod val="60000"/>
                    <a:lumOff val="40000"/>
                  </a:schemeClr>
                </a:solidFill>
                <a:latin typeface="Tahoma" charset="0"/>
              </a:rPr>
              <a:t>Software exceptions</a:t>
            </a:r>
          </a:p>
          <a:p>
            <a:pPr marL="0" indent="0" eaLnBrk="1" hangingPunct="1">
              <a:lnSpc>
                <a:spcPct val="84000"/>
              </a:lnSpc>
              <a:spcBef>
                <a:spcPts val="800"/>
              </a:spcBef>
              <a:buNone/>
            </a:pPr>
            <a:r>
              <a:rPr lang="en-US" sz="2400" i="1" dirty="0">
                <a:solidFill>
                  <a:srgbClr val="FF0000"/>
                </a:solidFill>
                <a:latin typeface="Tahoma" charset="0"/>
              </a:rPr>
              <a:t>S</a:t>
            </a:r>
            <a:r>
              <a:rPr lang="en-US" sz="2400" i="1" dirty="0" smtClean="0">
                <a:solidFill>
                  <a:srgbClr val="FF0000"/>
                </a:solidFill>
                <a:latin typeface="Tahoma" charset="0"/>
              </a:rPr>
              <a:t>ynchronous</a:t>
            </a:r>
          </a:p>
          <a:p>
            <a:pPr marL="0" indent="0" eaLnBrk="1" hangingPunct="1">
              <a:lnSpc>
                <a:spcPct val="84000"/>
              </a:lnSpc>
              <a:spcBef>
                <a:spcPts val="800"/>
              </a:spcBef>
              <a:buNone/>
            </a:pPr>
            <a:r>
              <a:rPr lang="en-US" sz="2400" i="1" dirty="0" smtClean="0">
                <a:solidFill>
                  <a:schemeClr val="bg1"/>
                </a:solidFill>
                <a:latin typeface="Tahoma" charset="0"/>
              </a:rPr>
              <a:t>= </a:t>
            </a:r>
            <a:r>
              <a:rPr lang="en-US" sz="2400" dirty="0">
                <a:solidFill>
                  <a:schemeClr val="bg1"/>
                </a:solidFill>
                <a:latin typeface="Tahoma" charset="0"/>
              </a:rPr>
              <a:t>caused by </a:t>
            </a:r>
            <a:r>
              <a:rPr lang="en-US" sz="2400" dirty="0" smtClean="0">
                <a:solidFill>
                  <a:schemeClr val="bg1"/>
                </a:solidFill>
                <a:latin typeface="Tahoma" charset="0"/>
              </a:rPr>
              <a:t>CPU executing an instruction</a:t>
            </a:r>
            <a:endParaRPr lang="en-US" sz="2400" i="1" dirty="0">
              <a:solidFill>
                <a:schemeClr val="bg1"/>
              </a:solidFill>
              <a:latin typeface="Tahoma" charset="0"/>
            </a:endParaRPr>
          </a:p>
        </p:txBody>
      </p:sp>
      <p:sp>
        <p:nvSpPr>
          <p:cNvPr id="18" name="Rectangle 17"/>
          <p:cNvSpPr/>
          <p:nvPr/>
        </p:nvSpPr>
        <p:spPr>
          <a:xfrm>
            <a:off x="103448" y="4477338"/>
            <a:ext cx="4697151" cy="1771062"/>
          </a:xfrm>
          <a:prstGeom prst="rect">
            <a:avLst/>
          </a:prstGeom>
        </p:spPr>
        <p:txBody>
          <a:bodyPr wrap="square">
            <a:spAutoFit/>
          </a:bodyPr>
          <a:lstStyle/>
          <a:p>
            <a:pPr marL="0" indent="0" eaLnBrk="1" hangingPunct="1">
              <a:lnSpc>
                <a:spcPct val="84000"/>
              </a:lnSpc>
              <a:spcBef>
                <a:spcPts val="800"/>
              </a:spcBef>
              <a:buNone/>
            </a:pPr>
            <a:r>
              <a:rPr lang="en-US" sz="2400" dirty="0" err="1" smtClean="0">
                <a:solidFill>
                  <a:schemeClr val="accent1"/>
                </a:solidFill>
                <a:latin typeface="Tahoma" charset="0"/>
              </a:rPr>
              <a:t>Maskable</a:t>
            </a:r>
            <a:endParaRPr lang="en-US" sz="2400" dirty="0" smtClean="0">
              <a:solidFill>
                <a:schemeClr val="accent1"/>
              </a:solidFill>
              <a:latin typeface="Tahoma" charset="0"/>
            </a:endParaRPr>
          </a:p>
          <a:p>
            <a:pPr marL="0" indent="0" eaLnBrk="1" hangingPunct="1">
              <a:lnSpc>
                <a:spcPct val="84000"/>
              </a:lnSpc>
              <a:spcBef>
                <a:spcPts val="800"/>
              </a:spcBef>
              <a:buNone/>
            </a:pPr>
            <a:r>
              <a:rPr lang="en-US" sz="2400" i="1" dirty="0" smtClean="0">
                <a:solidFill>
                  <a:srgbClr val="92D050"/>
                </a:solidFill>
                <a:latin typeface="Tahoma" charset="0"/>
              </a:rPr>
              <a:t>Can be turned off by CPU</a:t>
            </a:r>
          </a:p>
          <a:p>
            <a:pPr>
              <a:lnSpc>
                <a:spcPct val="84000"/>
              </a:lnSpc>
              <a:spcBef>
                <a:spcPts val="800"/>
              </a:spcBef>
            </a:pPr>
            <a:r>
              <a:rPr lang="en-US" sz="2200" dirty="0" smtClean="0">
                <a:latin typeface="Tahoma" charset="0"/>
              </a:rPr>
              <a:t>Example: alert </a:t>
            </a:r>
            <a:r>
              <a:rPr lang="en-US" sz="2200" dirty="0">
                <a:latin typeface="Tahoma" charset="0"/>
              </a:rPr>
              <a:t>from </a:t>
            </a:r>
            <a:r>
              <a:rPr lang="en-US" sz="2200" dirty="0" smtClean="0">
                <a:latin typeface="Tahoma" charset="0"/>
              </a:rPr>
              <a:t>network </a:t>
            </a:r>
            <a:r>
              <a:rPr lang="en-US" sz="2200" dirty="0">
                <a:latin typeface="Tahoma" charset="0"/>
              </a:rPr>
              <a:t>device that a packet just </a:t>
            </a:r>
            <a:r>
              <a:rPr lang="en-US" sz="2200" dirty="0" smtClean="0">
                <a:latin typeface="Tahoma" charset="0"/>
              </a:rPr>
              <a:t>arrived, clock </a:t>
            </a:r>
            <a:r>
              <a:rPr lang="en-US" sz="2200" dirty="0">
                <a:latin typeface="Tahoma" charset="0"/>
              </a:rPr>
              <a:t>notifying </a:t>
            </a:r>
            <a:r>
              <a:rPr lang="en-US" sz="2200" dirty="0" smtClean="0">
                <a:latin typeface="Tahoma" charset="0"/>
              </a:rPr>
              <a:t>CPU of clock tick</a:t>
            </a:r>
          </a:p>
        </p:txBody>
      </p:sp>
      <p:sp>
        <p:nvSpPr>
          <p:cNvPr id="19" name="Rectangle 18"/>
          <p:cNvSpPr/>
          <p:nvPr/>
        </p:nvSpPr>
        <p:spPr>
          <a:xfrm>
            <a:off x="5029200" y="4476684"/>
            <a:ext cx="3657600" cy="1771062"/>
          </a:xfrm>
          <a:prstGeom prst="rect">
            <a:avLst/>
          </a:prstGeom>
        </p:spPr>
        <p:txBody>
          <a:bodyPr wrap="square">
            <a:spAutoFit/>
          </a:bodyPr>
          <a:lstStyle/>
          <a:p>
            <a:pPr marL="0" indent="0" eaLnBrk="1" hangingPunct="1">
              <a:lnSpc>
                <a:spcPct val="84000"/>
              </a:lnSpc>
              <a:spcBef>
                <a:spcPts val="800"/>
              </a:spcBef>
              <a:buNone/>
            </a:pPr>
            <a:r>
              <a:rPr lang="en-US" sz="2400" dirty="0" err="1" smtClean="0">
                <a:solidFill>
                  <a:schemeClr val="accent1"/>
                </a:solidFill>
                <a:latin typeface="Tahoma" charset="0"/>
              </a:rPr>
              <a:t>Unmaskable</a:t>
            </a:r>
            <a:endParaRPr lang="en-US" sz="2400" dirty="0" smtClean="0">
              <a:solidFill>
                <a:schemeClr val="accent1"/>
              </a:solidFill>
              <a:latin typeface="Tahoma" charset="0"/>
            </a:endParaRPr>
          </a:p>
          <a:p>
            <a:pPr marL="0" indent="0" eaLnBrk="1" hangingPunct="1">
              <a:lnSpc>
                <a:spcPct val="84000"/>
              </a:lnSpc>
              <a:spcBef>
                <a:spcPts val="800"/>
              </a:spcBef>
              <a:buNone/>
            </a:pPr>
            <a:r>
              <a:rPr lang="en-US" sz="2400" i="1" dirty="0" smtClean="0">
                <a:solidFill>
                  <a:srgbClr val="92D050"/>
                </a:solidFill>
                <a:latin typeface="Tahoma" charset="0"/>
              </a:rPr>
              <a:t>Cannot be ignored</a:t>
            </a:r>
          </a:p>
          <a:p>
            <a:pPr marL="0" indent="0" eaLnBrk="1" hangingPunct="1">
              <a:lnSpc>
                <a:spcPct val="84000"/>
              </a:lnSpc>
              <a:spcBef>
                <a:spcPts val="800"/>
              </a:spcBef>
              <a:buNone/>
            </a:pPr>
            <a:r>
              <a:rPr lang="en-US" sz="2200" i="1" dirty="0" smtClean="0">
                <a:latin typeface="Tahoma" charset="0"/>
              </a:rPr>
              <a:t>Example:</a:t>
            </a:r>
            <a:r>
              <a:rPr lang="en-US" sz="2200" dirty="0" smtClean="0">
                <a:latin typeface="Tahoma" charset="0"/>
              </a:rPr>
              <a:t> alert </a:t>
            </a:r>
            <a:r>
              <a:rPr lang="en-US" sz="2200" dirty="0">
                <a:latin typeface="Tahoma" charset="0"/>
              </a:rPr>
              <a:t>from the power supply that electricity is about to go </a:t>
            </a:r>
            <a:r>
              <a:rPr lang="en-US" sz="2200" dirty="0" smtClean="0">
                <a:latin typeface="Tahoma" charset="0"/>
              </a:rPr>
              <a:t>out</a:t>
            </a:r>
            <a:endParaRPr lang="en-US" sz="2200" i="1" dirty="0">
              <a:solidFill>
                <a:srgbClr val="7030A0"/>
              </a:solidFill>
              <a:latin typeface="Tahoma" charset="0"/>
            </a:endParaRPr>
          </a:p>
        </p:txBody>
      </p:sp>
      <p:sp>
        <p:nvSpPr>
          <p:cNvPr id="20" name="Line 7"/>
          <p:cNvSpPr>
            <a:spLocks noChangeShapeType="1"/>
          </p:cNvSpPr>
          <p:nvPr/>
        </p:nvSpPr>
        <p:spPr bwMode="auto">
          <a:xfrm flipH="1">
            <a:off x="1219200" y="3349067"/>
            <a:ext cx="848689" cy="1127617"/>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7"/>
          <p:cNvSpPr>
            <a:spLocks noChangeShapeType="1"/>
          </p:cNvSpPr>
          <p:nvPr/>
        </p:nvSpPr>
        <p:spPr bwMode="auto">
          <a:xfrm>
            <a:off x="2378754" y="3373291"/>
            <a:ext cx="3201868" cy="1057945"/>
          </a:xfrm>
          <a:prstGeom prst="line">
            <a:avLst/>
          </a:prstGeom>
          <a:noFill/>
          <a:ln w="381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4" name="Rectangle 13"/>
          <p:cNvSpPr/>
          <p:nvPr/>
        </p:nvSpPr>
        <p:spPr>
          <a:xfrm>
            <a:off x="6216265" y="662597"/>
            <a:ext cx="2470536" cy="402546"/>
          </a:xfrm>
          <a:prstGeom prst="rect">
            <a:avLst/>
          </a:prstGeom>
        </p:spPr>
        <p:txBody>
          <a:bodyPr wrap="square">
            <a:spAutoFit/>
          </a:bodyPr>
          <a:lstStyle/>
          <a:p>
            <a:pPr marL="0" indent="0" eaLnBrk="1" hangingPunct="1">
              <a:lnSpc>
                <a:spcPct val="84000"/>
              </a:lnSpc>
              <a:spcBef>
                <a:spcPts val="800"/>
              </a:spcBef>
              <a:buNone/>
            </a:pPr>
            <a:r>
              <a:rPr lang="en-US" sz="2400" i="1" dirty="0" smtClean="0">
                <a:latin typeface="Tahoma" charset="0"/>
              </a:rPr>
              <a:t>AKA Exceptions</a:t>
            </a:r>
            <a:endParaRPr lang="en-US" sz="2400" i="1" dirty="0">
              <a:latin typeface="Tahoma" charset="0"/>
            </a:endParaRPr>
          </a:p>
        </p:txBody>
      </p:sp>
    </p:spTree>
    <p:extLst>
      <p:ext uri="{BB962C8B-B14F-4D97-AF65-F5344CB8AC3E}">
        <p14:creationId xmlns:p14="http://schemas.microsoft.com/office/powerpoint/2010/main" val="45697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dirty="0" smtClean="0"/>
              <a:t>Outline for Today</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a:buChar char="•"/>
            </a:pPr>
            <a:r>
              <a:rPr lang="en-US" dirty="0"/>
              <a:t>How do we protect </a:t>
            </a:r>
            <a:r>
              <a:rPr lang="en-US" dirty="0" smtClean="0"/>
              <a:t>processes from </a:t>
            </a:r>
            <a:r>
              <a:rPr lang="en-US" dirty="0"/>
              <a:t>one another</a:t>
            </a:r>
            <a:r>
              <a:rPr lang="en-US" dirty="0" smtClean="0"/>
              <a:t>?</a:t>
            </a:r>
          </a:p>
          <a:p>
            <a:pPr marL="1200150" lvl="1" indent="-457200">
              <a:buFont typeface="Arial"/>
              <a:buChar char="•"/>
            </a:pPr>
            <a:r>
              <a:rPr lang="en-US" dirty="0" smtClean="0"/>
              <a:t>Skype should not crash Chrome.</a:t>
            </a:r>
          </a:p>
          <a:p>
            <a:pPr marL="457200" indent="-457200">
              <a:buFont typeface="Arial"/>
              <a:buChar char="•"/>
            </a:pPr>
            <a:endParaRPr lang="en-US" dirty="0" smtClean="0"/>
          </a:p>
          <a:p>
            <a:pPr marL="457200" indent="-457200">
              <a:buFont typeface="Arial"/>
              <a:buChar char="•"/>
            </a:pPr>
            <a:r>
              <a:rPr lang="en-US" dirty="0" smtClean="0"/>
              <a:t>How do we protect the operating system (OS) from other processes?  </a:t>
            </a:r>
          </a:p>
          <a:p>
            <a:pPr marL="1200150" lvl="1" indent="-457200">
              <a:buFont typeface="Arial"/>
              <a:buChar char="•"/>
            </a:pPr>
            <a:r>
              <a:rPr lang="en-US" dirty="0" smtClean="0"/>
              <a:t>Chrome should not crash the computer!</a:t>
            </a:r>
          </a:p>
          <a:p>
            <a:pPr marL="457200" indent="-457200">
              <a:buFont typeface="Arial"/>
              <a:buChar char="•"/>
            </a:pPr>
            <a:endParaRPr lang="en-US" dirty="0"/>
          </a:p>
          <a:p>
            <a:pPr marL="457200" indent="-457200">
              <a:buFont typeface="Arial"/>
              <a:buChar char="•"/>
            </a:pPr>
            <a:r>
              <a:rPr lang="en-US" dirty="0" smtClean="0"/>
              <a:t>How does the CPU and OS (software) handle exceptional conditions? </a:t>
            </a:r>
          </a:p>
          <a:p>
            <a:pPr marL="1200150" lvl="1" indent="-457200">
              <a:buFont typeface="Arial"/>
              <a:buChar char="•"/>
            </a:pPr>
            <a:r>
              <a:rPr lang="en-US" dirty="0" smtClean="0"/>
              <a:t>Division by 0, Page Fault, </a:t>
            </a:r>
            <a:r>
              <a:rPr lang="en-US" dirty="0" err="1" smtClean="0"/>
              <a:t>Syscall</a:t>
            </a:r>
            <a:r>
              <a:rPr lang="en-US" dirty="0" smtClean="0"/>
              <a:t>, etc.</a:t>
            </a:r>
            <a:endParaRPr lang="en-US" dirty="0"/>
          </a:p>
        </p:txBody>
      </p:sp>
      <p:sp>
        <p:nvSpPr>
          <p:cNvPr id="4" name="TextBox 3"/>
          <p:cNvSpPr txBox="1"/>
          <p:nvPr/>
        </p:nvSpPr>
        <p:spPr>
          <a:xfrm>
            <a:off x="659779" y="2158424"/>
            <a:ext cx="3583032" cy="584776"/>
          </a:xfrm>
          <a:prstGeom prst="rect">
            <a:avLst/>
          </a:prstGeom>
          <a:noFill/>
        </p:spPr>
        <p:txBody>
          <a:bodyPr wrap="none" rtlCol="0">
            <a:spAutoFit/>
          </a:bodyPr>
          <a:lstStyle/>
          <a:p>
            <a:pPr marL="457200" indent="-457200">
              <a:buFont typeface="Arial"/>
              <a:buChar char="•"/>
            </a:pPr>
            <a:r>
              <a:rPr lang="en-US" sz="3200" dirty="0" smtClean="0">
                <a:solidFill>
                  <a:schemeClr val="accent1"/>
                </a:solidFill>
              </a:rPr>
              <a:t>Operating System</a:t>
            </a:r>
            <a:endParaRPr lang="en-US" sz="3200" dirty="0">
              <a:solidFill>
                <a:schemeClr val="accent1"/>
              </a:solidFill>
            </a:endParaRPr>
          </a:p>
        </p:txBody>
      </p:sp>
      <p:sp>
        <p:nvSpPr>
          <p:cNvPr id="5" name="TextBox 4"/>
          <p:cNvSpPr txBox="1"/>
          <p:nvPr/>
        </p:nvSpPr>
        <p:spPr>
          <a:xfrm>
            <a:off x="609600" y="4191000"/>
            <a:ext cx="3339376" cy="584776"/>
          </a:xfrm>
          <a:prstGeom prst="rect">
            <a:avLst/>
          </a:prstGeom>
          <a:noFill/>
        </p:spPr>
        <p:txBody>
          <a:bodyPr wrap="none" rtlCol="0">
            <a:spAutoFit/>
          </a:bodyPr>
          <a:lstStyle/>
          <a:p>
            <a:pPr marL="457200" indent="-457200">
              <a:buFont typeface="Arial"/>
              <a:buChar char="•"/>
            </a:pPr>
            <a:r>
              <a:rPr lang="en-US" sz="3200" dirty="0" smtClean="0">
                <a:solidFill>
                  <a:schemeClr val="accent1"/>
                </a:solidFill>
              </a:rPr>
              <a:t>Privileged Mode</a:t>
            </a:r>
            <a:endParaRPr lang="en-US" sz="3200" dirty="0">
              <a:solidFill>
                <a:schemeClr val="accent1"/>
              </a:solidFill>
            </a:endParaRPr>
          </a:p>
        </p:txBody>
      </p:sp>
      <p:sp>
        <p:nvSpPr>
          <p:cNvPr id="6" name="TextBox 5"/>
          <p:cNvSpPr txBox="1"/>
          <p:nvPr/>
        </p:nvSpPr>
        <p:spPr>
          <a:xfrm>
            <a:off x="609600" y="6120824"/>
            <a:ext cx="7712368" cy="584776"/>
          </a:xfrm>
          <a:prstGeom prst="rect">
            <a:avLst/>
          </a:prstGeom>
          <a:noFill/>
        </p:spPr>
        <p:txBody>
          <a:bodyPr wrap="none" rtlCol="0">
            <a:spAutoFit/>
          </a:bodyPr>
          <a:lstStyle/>
          <a:p>
            <a:pPr marL="457200" indent="-457200">
              <a:buFont typeface="Arial"/>
              <a:buChar char="•"/>
            </a:pPr>
            <a:r>
              <a:rPr lang="en-US" sz="3200" dirty="0" smtClean="0">
                <a:solidFill>
                  <a:srgbClr val="FFFF00"/>
                </a:solidFill>
              </a:rPr>
              <a:t>Traps</a:t>
            </a:r>
            <a:r>
              <a:rPr lang="en-US" sz="3200" dirty="0">
                <a:solidFill>
                  <a:srgbClr val="FFFF00"/>
                </a:solidFill>
              </a:rPr>
              <a:t>, System </a:t>
            </a:r>
            <a:r>
              <a:rPr lang="en-US" sz="3200" dirty="0" smtClean="0">
                <a:solidFill>
                  <a:srgbClr val="FFFF00"/>
                </a:solidFill>
              </a:rPr>
              <a:t>calls, Exceptions, Interrupts </a:t>
            </a:r>
            <a:endParaRPr lang="en-US" sz="3200" dirty="0">
              <a:solidFill>
                <a:srgbClr val="FFFF00"/>
              </a:solidFill>
            </a:endParaRPr>
          </a:p>
        </p:txBody>
      </p:sp>
    </p:spTree>
    <p:extLst>
      <p:ext uri="{BB962C8B-B14F-4D97-AF65-F5344CB8AC3E}">
        <p14:creationId xmlns:p14="http://schemas.microsoft.com/office/powerpoint/2010/main" val="451780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5906" name="Rectangle 2"/>
          <p:cNvSpPr>
            <a:spLocks noGrp="1" noChangeArrowheads="1"/>
          </p:cNvSpPr>
          <p:nvPr>
            <p:ph type="title"/>
          </p:nvPr>
        </p:nvSpPr>
        <p:spPr/>
        <p:txBody>
          <a:bodyPr>
            <a:normAutofit fontScale="90000"/>
          </a:bodyPr>
          <a:lstStyle/>
          <a:p>
            <a:r>
              <a:rPr lang="en-US" dirty="0" smtClean="0"/>
              <a:t>Interrupts </a:t>
            </a:r>
            <a:r>
              <a:rPr lang="en-US" dirty="0"/>
              <a:t>&amp; </a:t>
            </a:r>
            <a:r>
              <a:rPr lang="en-US" dirty="0" smtClean="0"/>
              <a:t>Unanticipated Exceptions</a:t>
            </a:r>
            <a:endParaRPr lang="en-US" dirty="0"/>
          </a:p>
        </p:txBody>
      </p:sp>
      <p:sp>
        <p:nvSpPr>
          <p:cNvPr id="3835907" name="Rectangle 3"/>
          <p:cNvSpPr>
            <a:spLocks noGrp="1" noChangeArrowheads="1"/>
          </p:cNvSpPr>
          <p:nvPr>
            <p:ph idx="1"/>
          </p:nvPr>
        </p:nvSpPr>
        <p:spPr>
          <a:xfrm>
            <a:off x="228600" y="1219200"/>
            <a:ext cx="8686800" cy="5257800"/>
          </a:xfrm>
        </p:spPr>
        <p:txBody>
          <a:bodyPr>
            <a:normAutofit/>
          </a:bodyPr>
          <a:lstStyle/>
          <a:p>
            <a:pPr>
              <a:lnSpc>
                <a:spcPct val="84000"/>
              </a:lnSpc>
            </a:pPr>
            <a:r>
              <a:rPr lang="en-US" dirty="0" smtClean="0"/>
              <a:t>No </a:t>
            </a:r>
            <a:r>
              <a:rPr lang="en-US" dirty="0" smtClean="0">
                <a:solidFill>
                  <a:schemeClr val="accent1"/>
                </a:solidFill>
                <a:latin typeface="Consolas" charset="0"/>
                <a:ea typeface="Consolas" charset="0"/>
                <a:cs typeface="Consolas" charset="0"/>
              </a:rPr>
              <a:t>SYSCALL</a:t>
            </a:r>
            <a:r>
              <a:rPr lang="en-US" dirty="0" smtClean="0">
                <a:latin typeface="Consolas" charset="0"/>
                <a:ea typeface="Consolas" charset="0"/>
                <a:cs typeface="Consolas" charset="0"/>
              </a:rPr>
              <a:t> </a:t>
            </a:r>
            <a:r>
              <a:rPr lang="en-US" dirty="0" smtClean="0"/>
              <a:t>instruction. </a:t>
            </a:r>
            <a:r>
              <a:rPr lang="en-US" dirty="0" smtClean="0">
                <a:solidFill>
                  <a:schemeClr val="accent5">
                    <a:lumMod val="60000"/>
                    <a:lumOff val="40000"/>
                  </a:schemeClr>
                </a:solidFill>
              </a:rPr>
              <a:t>Hardware</a:t>
            </a:r>
            <a:r>
              <a:rPr lang="en-US" dirty="0" smtClean="0"/>
              <a:t> steps in:</a:t>
            </a:r>
            <a:endParaRPr lang="en-US" dirty="0"/>
          </a:p>
          <a:p>
            <a:pPr lvl="1">
              <a:lnSpc>
                <a:spcPct val="84000"/>
              </a:lnSpc>
            </a:pPr>
            <a:r>
              <a:rPr lang="en-US" dirty="0">
                <a:solidFill>
                  <a:schemeClr val="accent5">
                    <a:lumMod val="60000"/>
                    <a:lumOff val="40000"/>
                  </a:schemeClr>
                </a:solidFill>
              </a:rPr>
              <a:t>S</a:t>
            </a:r>
            <a:r>
              <a:rPr lang="en-US" dirty="0" smtClean="0">
                <a:solidFill>
                  <a:schemeClr val="accent5">
                    <a:lumMod val="60000"/>
                    <a:lumOff val="40000"/>
                  </a:schemeClr>
                </a:solidFill>
              </a:rPr>
              <a:t>aves PC of exception instruction (EPC) </a:t>
            </a:r>
          </a:p>
          <a:p>
            <a:pPr lvl="1">
              <a:lnSpc>
                <a:spcPct val="84000"/>
              </a:lnSpc>
            </a:pPr>
            <a:r>
              <a:rPr lang="en-US" dirty="0" smtClean="0">
                <a:solidFill>
                  <a:schemeClr val="accent5">
                    <a:lumMod val="60000"/>
                    <a:lumOff val="40000"/>
                  </a:schemeClr>
                </a:solidFill>
              </a:rPr>
              <a:t>Saves </a:t>
            </a:r>
            <a:r>
              <a:rPr lang="en-US" dirty="0">
                <a:solidFill>
                  <a:schemeClr val="accent5">
                    <a:lumMod val="60000"/>
                    <a:lumOff val="40000"/>
                  </a:schemeClr>
                </a:solidFill>
              </a:rPr>
              <a:t>cause of the interrupt/privilege (Cause register</a:t>
            </a:r>
            <a:r>
              <a:rPr lang="en-US" dirty="0" smtClean="0">
                <a:solidFill>
                  <a:schemeClr val="accent5">
                    <a:lumMod val="60000"/>
                    <a:lumOff val="40000"/>
                  </a:schemeClr>
                </a:solidFill>
              </a:rPr>
              <a:t>)</a:t>
            </a:r>
          </a:p>
          <a:p>
            <a:pPr lvl="1">
              <a:lnSpc>
                <a:spcPct val="84000"/>
              </a:lnSpc>
            </a:pPr>
            <a:r>
              <a:rPr lang="en-US" dirty="0" smtClean="0">
                <a:solidFill>
                  <a:schemeClr val="accent1"/>
                </a:solidFill>
              </a:rPr>
              <a:t>Switches </a:t>
            </a:r>
            <a:r>
              <a:rPr lang="en-US" dirty="0">
                <a:solidFill>
                  <a:schemeClr val="accent1"/>
                </a:solidFill>
              </a:rPr>
              <a:t>the </a:t>
            </a:r>
            <a:r>
              <a:rPr lang="en-US" dirty="0" err="1">
                <a:solidFill>
                  <a:schemeClr val="accent1"/>
                </a:solidFill>
              </a:rPr>
              <a:t>sp</a:t>
            </a:r>
            <a:r>
              <a:rPr lang="en-US" dirty="0">
                <a:solidFill>
                  <a:schemeClr val="accent1"/>
                </a:solidFill>
              </a:rPr>
              <a:t> to the kernel stack</a:t>
            </a:r>
          </a:p>
          <a:p>
            <a:pPr lvl="1">
              <a:lnSpc>
                <a:spcPct val="84000"/>
              </a:lnSpc>
            </a:pPr>
            <a:r>
              <a:rPr lang="en-US" dirty="0">
                <a:solidFill>
                  <a:schemeClr val="accent1"/>
                </a:solidFill>
              </a:rPr>
              <a:t>Saves the old (user) SP value</a:t>
            </a:r>
          </a:p>
          <a:p>
            <a:pPr lvl="1">
              <a:lnSpc>
                <a:spcPct val="84000"/>
              </a:lnSpc>
            </a:pPr>
            <a:r>
              <a:rPr lang="en-US" dirty="0">
                <a:solidFill>
                  <a:schemeClr val="accent1"/>
                </a:solidFill>
              </a:rPr>
              <a:t>Saves the old (user) PC value</a:t>
            </a:r>
          </a:p>
          <a:p>
            <a:pPr lvl="1">
              <a:lnSpc>
                <a:spcPct val="84000"/>
              </a:lnSpc>
            </a:pPr>
            <a:r>
              <a:rPr lang="en-US" dirty="0">
                <a:solidFill>
                  <a:schemeClr val="accent1"/>
                </a:solidFill>
              </a:rPr>
              <a:t>Saves the old privilege mode</a:t>
            </a:r>
          </a:p>
          <a:p>
            <a:pPr lvl="1">
              <a:lnSpc>
                <a:spcPct val="84000"/>
              </a:lnSpc>
            </a:pPr>
            <a:r>
              <a:rPr lang="en-US" dirty="0" smtClean="0">
                <a:solidFill>
                  <a:schemeClr val="accent1"/>
                </a:solidFill>
              </a:rPr>
              <a:t>Sets </a:t>
            </a:r>
            <a:r>
              <a:rPr lang="en-US" dirty="0">
                <a:solidFill>
                  <a:schemeClr val="accent1"/>
                </a:solidFill>
              </a:rPr>
              <a:t>the new privilege mode to </a:t>
            </a:r>
            <a:r>
              <a:rPr lang="en-US" dirty="0" smtClean="0">
                <a:solidFill>
                  <a:schemeClr val="accent1"/>
                </a:solidFill>
              </a:rPr>
              <a:t>1</a:t>
            </a:r>
            <a:endParaRPr lang="en-US" dirty="0">
              <a:solidFill>
                <a:schemeClr val="accent1"/>
              </a:solidFill>
            </a:endParaRPr>
          </a:p>
          <a:p>
            <a:pPr lvl="1">
              <a:lnSpc>
                <a:spcPct val="84000"/>
              </a:lnSpc>
            </a:pPr>
            <a:r>
              <a:rPr lang="en-US" dirty="0" smtClean="0">
                <a:solidFill>
                  <a:schemeClr val="accent1"/>
                </a:solidFill>
              </a:rPr>
              <a:t>Sets the new PC to the kernel syscall hander </a:t>
            </a:r>
            <a:r>
              <a:rPr lang="en-US" dirty="0" smtClean="0">
                <a:solidFill>
                  <a:schemeClr val="accent5">
                    <a:lumMod val="60000"/>
                    <a:lumOff val="40000"/>
                  </a:schemeClr>
                </a:solidFill>
              </a:rPr>
              <a:t>interrupt/exception </a:t>
            </a:r>
            <a:r>
              <a:rPr lang="en-US" dirty="0">
                <a:solidFill>
                  <a:schemeClr val="accent5">
                    <a:lumMod val="60000"/>
                    <a:lumOff val="40000"/>
                  </a:schemeClr>
                </a:solidFill>
              </a:rPr>
              <a:t>handler</a:t>
            </a:r>
          </a:p>
        </p:txBody>
      </p:sp>
      <p:sp>
        <p:nvSpPr>
          <p:cNvPr id="2" name="Slide Number Placeholder 1"/>
          <p:cNvSpPr>
            <a:spLocks noGrp="1"/>
          </p:cNvSpPr>
          <p:nvPr>
            <p:ph type="sldNum" sz="quarter" idx="12"/>
          </p:nvPr>
        </p:nvSpPr>
        <p:spPr/>
        <p:txBody>
          <a:bodyPr/>
          <a:lstStyle/>
          <a:p>
            <a:fld id="{DAD0A56F-BD0F-4BDF-9912-D1E89E9626C0}" type="slidenum">
              <a:rPr lang="en-US" smtClean="0"/>
              <a:t>40</a:t>
            </a:fld>
            <a:endParaRPr lang="en-US"/>
          </a:p>
        </p:txBody>
      </p:sp>
      <p:sp>
        <p:nvSpPr>
          <p:cNvPr id="3" name="Right Brace 2"/>
          <p:cNvSpPr/>
          <p:nvPr/>
        </p:nvSpPr>
        <p:spPr>
          <a:xfrm>
            <a:off x="7467600" y="2743200"/>
            <a:ext cx="381000" cy="2438400"/>
          </a:xfrm>
          <a:prstGeom prst="rightBrace">
            <a:avLst>
              <a:gd name="adj1" fmla="val 44389"/>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7848600" y="3733800"/>
            <a:ext cx="1428596" cy="430887"/>
          </a:xfrm>
          <a:prstGeom prst="rect">
            <a:avLst/>
          </a:prstGeom>
        </p:spPr>
        <p:txBody>
          <a:bodyPr wrap="none">
            <a:spAutoFit/>
          </a:bodyPr>
          <a:lstStyle/>
          <a:p>
            <a:r>
              <a:rPr lang="en-US" sz="2200" dirty="0">
                <a:solidFill>
                  <a:schemeClr val="accent1"/>
                </a:solidFill>
                <a:latin typeface="Consolas" charset="0"/>
                <a:ea typeface="Consolas" charset="0"/>
                <a:cs typeface="Consolas" charset="0"/>
              </a:rPr>
              <a:t>SYSCALL</a:t>
            </a:r>
            <a:r>
              <a:rPr lang="en-US" sz="2200" dirty="0">
                <a:latin typeface="Consolas" charset="0"/>
                <a:ea typeface="Consolas" charset="0"/>
                <a:cs typeface="Consolas" charset="0"/>
              </a:rPr>
              <a:t> </a:t>
            </a:r>
            <a:endParaRPr lang="en-US" sz="2200" dirty="0"/>
          </a:p>
        </p:txBody>
      </p:sp>
      <p:sp>
        <p:nvSpPr>
          <p:cNvPr id="9" name="Line 7"/>
          <p:cNvSpPr>
            <a:spLocks noChangeShapeType="1"/>
          </p:cNvSpPr>
          <p:nvPr/>
        </p:nvSpPr>
        <p:spPr bwMode="auto">
          <a:xfrm flipV="1">
            <a:off x="5345905" y="5029200"/>
            <a:ext cx="2121695" cy="0"/>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11709225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7954" name="Rectangle 2"/>
          <p:cNvSpPr>
            <a:spLocks noGrp="1" noChangeArrowheads="1"/>
          </p:cNvSpPr>
          <p:nvPr>
            <p:ph type="title"/>
          </p:nvPr>
        </p:nvSpPr>
        <p:spPr>
          <a:xfrm>
            <a:off x="0" y="152400"/>
            <a:ext cx="9144000" cy="533400"/>
          </a:xfrm>
        </p:spPr>
        <p:txBody>
          <a:bodyPr>
            <a:noAutofit/>
          </a:bodyPr>
          <a:lstStyle/>
          <a:p>
            <a:r>
              <a:rPr lang="en-US" sz="3800" i="1" dirty="0" smtClean="0"/>
              <a:t>Inside </a:t>
            </a:r>
            <a:r>
              <a:rPr lang="en-US" sz="3800" dirty="0" smtClean="0"/>
              <a:t>Interrupts </a:t>
            </a:r>
            <a:r>
              <a:rPr lang="en-US" sz="3800" dirty="0"/>
              <a:t>&amp; Unanticipated Exceptions</a:t>
            </a:r>
          </a:p>
        </p:txBody>
      </p:sp>
      <p:sp>
        <p:nvSpPr>
          <p:cNvPr id="2" name="Slide Number Placeholder 1"/>
          <p:cNvSpPr>
            <a:spLocks noGrp="1"/>
          </p:cNvSpPr>
          <p:nvPr>
            <p:ph type="sldNum" sz="quarter" idx="12"/>
          </p:nvPr>
        </p:nvSpPr>
        <p:spPr/>
        <p:txBody>
          <a:bodyPr/>
          <a:lstStyle/>
          <a:p>
            <a:fld id="{DAD0A56F-BD0F-4BDF-9912-D1E89E9626C0}" type="slidenum">
              <a:rPr lang="en-US" smtClean="0"/>
              <a:t>41</a:t>
            </a:fld>
            <a:endParaRPr lang="en-US"/>
          </a:p>
        </p:txBody>
      </p:sp>
      <p:sp>
        <p:nvSpPr>
          <p:cNvPr id="5" name="Rectangle 3"/>
          <p:cNvSpPr txBox="1">
            <a:spLocks noChangeArrowheads="1"/>
          </p:cNvSpPr>
          <p:nvPr/>
        </p:nvSpPr>
        <p:spPr>
          <a:xfrm>
            <a:off x="228600" y="1371600"/>
            <a:ext cx="8686800" cy="563880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4000"/>
              </a:lnSpc>
            </a:pPr>
            <a:r>
              <a:rPr lang="en-US" dirty="0" smtClean="0"/>
              <a:t>Kernel </a:t>
            </a:r>
            <a:r>
              <a:rPr lang="en-US" dirty="0" smtClean="0">
                <a:solidFill>
                  <a:schemeClr val="accent1"/>
                </a:solidFill>
              </a:rPr>
              <a:t>system call handler </a:t>
            </a:r>
            <a:r>
              <a:rPr lang="en-US" dirty="0" smtClean="0"/>
              <a:t>carries out </a:t>
            </a:r>
            <a:r>
              <a:rPr lang="en-US" dirty="0" smtClean="0">
                <a:solidFill>
                  <a:schemeClr val="accent1"/>
                </a:solidFill>
              </a:rPr>
              <a:t>system call</a:t>
            </a:r>
          </a:p>
          <a:p>
            <a:pPr marL="457200" lvl="1" indent="0">
              <a:lnSpc>
                <a:spcPct val="84000"/>
              </a:lnSpc>
              <a:buNone/>
            </a:pPr>
            <a:r>
              <a:rPr lang="en-US" dirty="0" smtClean="0">
                <a:solidFill>
                  <a:schemeClr val="accent1"/>
                </a:solidFill>
              </a:rPr>
              <a:t>		   </a:t>
            </a:r>
            <a:r>
              <a:rPr lang="en-US" dirty="0" smtClean="0">
                <a:solidFill>
                  <a:schemeClr val="accent5">
                    <a:lumMod val="60000"/>
                    <a:lumOff val="40000"/>
                  </a:schemeClr>
                </a:solidFill>
              </a:rPr>
              <a:t>all</a:t>
            </a:r>
          </a:p>
          <a:p>
            <a:pPr lvl="1">
              <a:lnSpc>
                <a:spcPct val="84000"/>
              </a:lnSpc>
            </a:pPr>
            <a:r>
              <a:rPr lang="en-US" dirty="0" smtClean="0">
                <a:solidFill>
                  <a:schemeClr val="accent1"/>
                </a:solidFill>
              </a:rPr>
              <a:t>Saves </a:t>
            </a:r>
            <a:r>
              <a:rPr lang="en-US" dirty="0" err="1" smtClean="0">
                <a:solidFill>
                  <a:schemeClr val="accent1"/>
                </a:solidFill>
              </a:rPr>
              <a:t>callee</a:t>
            </a:r>
            <a:r>
              <a:rPr lang="en-US" dirty="0" smtClean="0">
                <a:solidFill>
                  <a:schemeClr val="accent1"/>
                </a:solidFill>
              </a:rPr>
              <a:t>-save registers</a:t>
            </a:r>
          </a:p>
          <a:p>
            <a:pPr lvl="1">
              <a:lnSpc>
                <a:spcPct val="84000"/>
              </a:lnSpc>
            </a:pPr>
            <a:r>
              <a:rPr lang="en-US" dirty="0" smtClean="0">
                <a:solidFill>
                  <a:schemeClr val="accent1"/>
                </a:solidFill>
              </a:rPr>
              <a:t>Examines the syscall number   </a:t>
            </a:r>
            <a:r>
              <a:rPr lang="en-US" dirty="0" smtClean="0">
                <a:solidFill>
                  <a:schemeClr val="accent5">
                    <a:lumMod val="60000"/>
                    <a:lumOff val="40000"/>
                  </a:schemeClr>
                </a:solidFill>
              </a:rPr>
              <a:t>cause</a:t>
            </a:r>
          </a:p>
          <a:p>
            <a:pPr lvl="1">
              <a:lnSpc>
                <a:spcPct val="84000"/>
              </a:lnSpc>
            </a:pPr>
            <a:r>
              <a:rPr lang="en-US" dirty="0" smtClean="0">
                <a:solidFill>
                  <a:schemeClr val="accent1"/>
                </a:solidFill>
              </a:rPr>
              <a:t>Checks arguments for sanity</a:t>
            </a:r>
          </a:p>
          <a:p>
            <a:pPr lvl="1">
              <a:lnSpc>
                <a:spcPct val="84000"/>
              </a:lnSpc>
            </a:pPr>
            <a:r>
              <a:rPr lang="en-US" dirty="0" smtClean="0">
                <a:solidFill>
                  <a:schemeClr val="accent1"/>
                </a:solidFill>
              </a:rPr>
              <a:t>Performs operation</a:t>
            </a:r>
          </a:p>
          <a:p>
            <a:pPr lvl="1">
              <a:lnSpc>
                <a:spcPct val="84000"/>
              </a:lnSpc>
            </a:pPr>
            <a:r>
              <a:rPr lang="en-US" dirty="0" smtClean="0">
                <a:solidFill>
                  <a:schemeClr val="accent1"/>
                </a:solidFill>
              </a:rPr>
              <a:t>Stores result in v0</a:t>
            </a:r>
          </a:p>
          <a:p>
            <a:pPr lvl="1">
              <a:lnSpc>
                <a:spcPct val="84000"/>
              </a:lnSpc>
            </a:pPr>
            <a:r>
              <a:rPr lang="en-US" dirty="0" smtClean="0">
                <a:solidFill>
                  <a:schemeClr val="accent1"/>
                </a:solidFill>
              </a:rPr>
              <a:t>Restores </a:t>
            </a:r>
            <a:r>
              <a:rPr lang="en-US" dirty="0" err="1" smtClean="0">
                <a:solidFill>
                  <a:schemeClr val="accent1"/>
                </a:solidFill>
              </a:rPr>
              <a:t>callee</a:t>
            </a:r>
            <a:r>
              <a:rPr lang="en-US" dirty="0" smtClean="0">
                <a:solidFill>
                  <a:schemeClr val="accent1"/>
                </a:solidFill>
              </a:rPr>
              <a:t>-save registers</a:t>
            </a:r>
          </a:p>
          <a:p>
            <a:pPr lvl="1">
              <a:lnSpc>
                <a:spcPct val="84000"/>
              </a:lnSpc>
            </a:pPr>
            <a:r>
              <a:rPr lang="en-US" dirty="0" smtClean="0">
                <a:solidFill>
                  <a:schemeClr val="accent1"/>
                </a:solidFill>
              </a:rPr>
              <a:t>Performs a ERET instruction (restores the privilege mode, SP and PC)</a:t>
            </a:r>
            <a:endParaRPr lang="en-US" dirty="0">
              <a:solidFill>
                <a:schemeClr val="accent1"/>
              </a:solidFill>
            </a:endParaRPr>
          </a:p>
        </p:txBody>
      </p:sp>
      <p:sp>
        <p:nvSpPr>
          <p:cNvPr id="6" name="Line 7"/>
          <p:cNvSpPr>
            <a:spLocks noChangeShapeType="1"/>
          </p:cNvSpPr>
          <p:nvPr/>
        </p:nvSpPr>
        <p:spPr bwMode="auto">
          <a:xfrm flipV="1">
            <a:off x="1455857" y="1620256"/>
            <a:ext cx="7078543" cy="56144"/>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
        <p:nvSpPr>
          <p:cNvPr id="3" name="Rectangle 2"/>
          <p:cNvSpPr/>
          <p:nvPr/>
        </p:nvSpPr>
        <p:spPr>
          <a:xfrm>
            <a:off x="1419618" y="990600"/>
            <a:ext cx="7267182" cy="505972"/>
          </a:xfrm>
          <a:prstGeom prst="rect">
            <a:avLst/>
          </a:prstGeom>
        </p:spPr>
        <p:txBody>
          <a:bodyPr wrap="none">
            <a:spAutoFit/>
          </a:bodyPr>
          <a:lstStyle/>
          <a:p>
            <a:pPr>
              <a:lnSpc>
                <a:spcPct val="84000"/>
              </a:lnSpc>
            </a:pPr>
            <a:r>
              <a:rPr lang="en-US" sz="3200" dirty="0">
                <a:solidFill>
                  <a:schemeClr val="accent5">
                    <a:lumMod val="60000"/>
                    <a:lumOff val="40000"/>
                  </a:schemeClr>
                </a:solidFill>
              </a:rPr>
              <a:t>interrupt/exception handler handles </a:t>
            </a:r>
            <a:r>
              <a:rPr lang="en-US" sz="3200" dirty="0" smtClean="0">
                <a:solidFill>
                  <a:schemeClr val="accent5">
                    <a:lumMod val="60000"/>
                    <a:lumOff val="40000"/>
                  </a:schemeClr>
                </a:solidFill>
              </a:rPr>
              <a:t>event</a:t>
            </a:r>
            <a:endParaRPr lang="en-US" sz="3200" dirty="0">
              <a:solidFill>
                <a:schemeClr val="accent5">
                  <a:lumMod val="60000"/>
                  <a:lumOff val="40000"/>
                </a:schemeClr>
              </a:solidFill>
            </a:endParaRPr>
          </a:p>
        </p:txBody>
      </p:sp>
      <p:sp>
        <p:nvSpPr>
          <p:cNvPr id="8" name="Line 7"/>
          <p:cNvSpPr>
            <a:spLocks noChangeShapeType="1"/>
          </p:cNvSpPr>
          <p:nvPr/>
        </p:nvSpPr>
        <p:spPr bwMode="auto">
          <a:xfrm flipV="1">
            <a:off x="1841619" y="2524542"/>
            <a:ext cx="1739781" cy="13799"/>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
        <p:nvSpPr>
          <p:cNvPr id="9" name="Line 7"/>
          <p:cNvSpPr>
            <a:spLocks noChangeShapeType="1"/>
          </p:cNvSpPr>
          <p:nvPr/>
        </p:nvSpPr>
        <p:spPr bwMode="auto">
          <a:xfrm flipV="1">
            <a:off x="3048000" y="2954273"/>
            <a:ext cx="2209800" cy="17527"/>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
        <p:nvSpPr>
          <p:cNvPr id="10" name="Line 7"/>
          <p:cNvSpPr>
            <a:spLocks noChangeShapeType="1"/>
          </p:cNvSpPr>
          <p:nvPr/>
        </p:nvSpPr>
        <p:spPr bwMode="auto">
          <a:xfrm flipV="1">
            <a:off x="1066800" y="3399069"/>
            <a:ext cx="4191000" cy="33241"/>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
        <p:nvSpPr>
          <p:cNvPr id="11" name="Line 7"/>
          <p:cNvSpPr>
            <a:spLocks noChangeShapeType="1"/>
          </p:cNvSpPr>
          <p:nvPr/>
        </p:nvSpPr>
        <p:spPr bwMode="auto">
          <a:xfrm flipV="1">
            <a:off x="1062037" y="4293037"/>
            <a:ext cx="2519363" cy="7022"/>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
        <p:nvSpPr>
          <p:cNvPr id="4" name="Rectangle 3"/>
          <p:cNvSpPr/>
          <p:nvPr/>
        </p:nvSpPr>
        <p:spPr>
          <a:xfrm>
            <a:off x="3611367" y="4073999"/>
            <a:ext cx="663964" cy="584775"/>
          </a:xfrm>
          <a:prstGeom prst="rect">
            <a:avLst/>
          </a:prstGeom>
        </p:spPr>
        <p:txBody>
          <a:bodyPr wrap="none">
            <a:spAutoFit/>
          </a:bodyPr>
          <a:lstStyle/>
          <a:p>
            <a:r>
              <a:rPr lang="en-US" sz="3200" dirty="0">
                <a:solidFill>
                  <a:schemeClr val="accent1"/>
                </a:solidFill>
              </a:rPr>
              <a:t> </a:t>
            </a:r>
            <a:r>
              <a:rPr lang="en-US" sz="3200" dirty="0">
                <a:solidFill>
                  <a:schemeClr val="accent5">
                    <a:lumMod val="60000"/>
                    <a:lumOff val="40000"/>
                  </a:schemeClr>
                </a:solidFill>
              </a:rPr>
              <a:t>all</a:t>
            </a:r>
            <a:endParaRPr lang="en-US" sz="3200" dirty="0"/>
          </a:p>
        </p:txBody>
      </p:sp>
      <p:sp>
        <p:nvSpPr>
          <p:cNvPr id="13" name="Line 7"/>
          <p:cNvSpPr>
            <a:spLocks noChangeShapeType="1"/>
          </p:cNvSpPr>
          <p:nvPr/>
        </p:nvSpPr>
        <p:spPr bwMode="auto">
          <a:xfrm flipV="1">
            <a:off x="2321718" y="4770373"/>
            <a:ext cx="1621631" cy="0"/>
          </a:xfrm>
          <a:prstGeom prst="line">
            <a:avLst/>
          </a:prstGeom>
          <a:noFill/>
          <a:ln w="38100">
            <a:solidFill>
              <a:schemeClr val="accent5">
                <a:lumMod val="60000"/>
                <a:lumOff val="40000"/>
              </a:schemeClr>
            </a:solidFill>
            <a:round/>
            <a:headEnd type="none" w="med" len="med"/>
            <a:tailEnd type="none" w="med" len="med"/>
          </a:ln>
          <a:effectLst/>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42783541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8610" name="Rectangle 2"/>
          <p:cNvSpPr>
            <a:spLocks noGrp="1" noChangeArrowheads="1"/>
          </p:cNvSpPr>
          <p:nvPr>
            <p:ph type="title"/>
          </p:nvPr>
        </p:nvSpPr>
        <p:spPr/>
        <p:txBody>
          <a:bodyPr>
            <a:noAutofit/>
          </a:bodyPr>
          <a:lstStyle/>
          <a:p>
            <a:r>
              <a:rPr lang="en-US" dirty="0" smtClean="0">
                <a:ln>
                  <a:solidFill>
                    <a:schemeClr val="accent1"/>
                  </a:solidFill>
                </a:ln>
                <a:solidFill>
                  <a:schemeClr val="accent1"/>
                </a:solidFill>
              </a:rPr>
              <a:t>Clicker Question</a:t>
            </a:r>
            <a:endParaRPr lang="en-US" dirty="0">
              <a:ln>
                <a:solidFill>
                  <a:schemeClr val="accent1"/>
                </a:solidFill>
              </a:ln>
              <a:solidFill>
                <a:schemeClr val="accent1"/>
              </a:solidFill>
            </a:endParaRPr>
          </a:p>
        </p:txBody>
      </p:sp>
      <p:sp>
        <p:nvSpPr>
          <p:cNvPr id="3908611" name="Rectangle 3"/>
          <p:cNvSpPr>
            <a:spLocks noGrp="1" noChangeArrowheads="1"/>
          </p:cNvSpPr>
          <p:nvPr>
            <p:ph type="body" idx="1"/>
          </p:nvPr>
        </p:nvSpPr>
        <p:spPr/>
        <p:txBody>
          <a:bodyPr>
            <a:normAutofit/>
          </a:bodyPr>
          <a:lstStyle/>
          <a:p>
            <a:r>
              <a:rPr lang="en-US" sz="3600" dirty="0">
                <a:solidFill>
                  <a:schemeClr val="accent5">
                    <a:lumMod val="60000"/>
                    <a:lumOff val="40000"/>
                  </a:schemeClr>
                </a:solidFill>
              </a:rPr>
              <a:t>What else requires both </a:t>
            </a:r>
            <a:r>
              <a:rPr lang="en-US" sz="3600" dirty="0" smtClean="0">
                <a:solidFill>
                  <a:schemeClr val="accent5">
                    <a:lumMod val="60000"/>
                    <a:lumOff val="40000"/>
                  </a:schemeClr>
                </a:solidFill>
              </a:rPr>
              <a:t>Hardware </a:t>
            </a:r>
            <a:r>
              <a:rPr lang="en-US" sz="3600" dirty="0">
                <a:solidFill>
                  <a:schemeClr val="accent5">
                    <a:lumMod val="60000"/>
                    <a:lumOff val="40000"/>
                  </a:schemeClr>
                </a:solidFill>
              </a:rPr>
              <a:t>and </a:t>
            </a:r>
            <a:r>
              <a:rPr lang="en-US" sz="3600" dirty="0" smtClean="0">
                <a:solidFill>
                  <a:schemeClr val="accent5">
                    <a:lumMod val="60000"/>
                    <a:lumOff val="40000"/>
                  </a:schemeClr>
                </a:solidFill>
              </a:rPr>
              <a:t>Software?</a:t>
            </a:r>
            <a:endParaRPr lang="en-US" sz="3600" dirty="0"/>
          </a:p>
          <a:p>
            <a:endParaRPr lang="en-US" sz="3600" dirty="0" smtClean="0"/>
          </a:p>
          <a:p>
            <a:r>
              <a:rPr lang="en-US" sz="3600" dirty="0" smtClean="0">
                <a:solidFill>
                  <a:srgbClr val="00B0F0"/>
                </a:solidFill>
              </a:rPr>
              <a:t>A)</a:t>
            </a:r>
            <a:r>
              <a:rPr lang="en-US" sz="3600" dirty="0" smtClean="0">
                <a:solidFill>
                  <a:schemeClr val="bg1"/>
                </a:solidFill>
              </a:rPr>
              <a:t> Virtual to Physical Address Translation</a:t>
            </a:r>
          </a:p>
          <a:p>
            <a:r>
              <a:rPr lang="en-US" sz="3600" dirty="0" smtClean="0">
                <a:solidFill>
                  <a:srgbClr val="00B0F0"/>
                </a:solidFill>
              </a:rPr>
              <a:t>B)</a:t>
            </a:r>
            <a:r>
              <a:rPr lang="en-US" sz="3600" dirty="0" smtClean="0">
                <a:solidFill>
                  <a:srgbClr val="FFFFFF"/>
                </a:solidFill>
              </a:rPr>
              <a:t> Branching and Jumping</a:t>
            </a:r>
          </a:p>
          <a:p>
            <a:r>
              <a:rPr lang="en-US" sz="3600" dirty="0" smtClean="0">
                <a:solidFill>
                  <a:srgbClr val="00B0F0"/>
                </a:solidFill>
              </a:rPr>
              <a:t>C) </a:t>
            </a:r>
            <a:r>
              <a:rPr lang="en-US" sz="3600" dirty="0" smtClean="0"/>
              <a:t>Clearing the contents of a register</a:t>
            </a:r>
          </a:p>
          <a:p>
            <a:r>
              <a:rPr lang="en-US" sz="3600" dirty="0" smtClean="0">
                <a:solidFill>
                  <a:srgbClr val="00B0F0"/>
                </a:solidFill>
              </a:rPr>
              <a:t>D) </a:t>
            </a:r>
            <a:r>
              <a:rPr lang="en-US" sz="3600" dirty="0" smtClean="0"/>
              <a:t>Pipelining instructions in the CPU</a:t>
            </a:r>
          </a:p>
          <a:p>
            <a:r>
              <a:rPr lang="en-US" sz="3600" dirty="0" smtClean="0">
                <a:solidFill>
                  <a:srgbClr val="00B0F0"/>
                </a:solidFill>
              </a:rPr>
              <a:t>E) </a:t>
            </a:r>
            <a:r>
              <a:rPr lang="en-US" sz="3600" dirty="0" smtClean="0"/>
              <a:t>What are we even talking about?</a:t>
            </a:r>
            <a:endParaRPr lang="en-US" sz="3600" dirty="0"/>
          </a:p>
        </p:txBody>
      </p:sp>
      <p:sp>
        <p:nvSpPr>
          <p:cNvPr id="4" name="Rectangle 3"/>
          <p:cNvSpPr/>
          <p:nvPr/>
        </p:nvSpPr>
        <p:spPr>
          <a:xfrm>
            <a:off x="76200" y="76200"/>
            <a:ext cx="8915400" cy="6705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449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67000"/>
            <a:ext cx="9144000" cy="7620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0066"/>
              </a:solidFill>
            </a:endParaRPr>
          </a:p>
        </p:txBody>
      </p:sp>
      <p:sp>
        <p:nvSpPr>
          <p:cNvPr id="3908610" name="Rectangle 2"/>
          <p:cNvSpPr>
            <a:spLocks noGrp="1" noChangeArrowheads="1"/>
          </p:cNvSpPr>
          <p:nvPr>
            <p:ph type="title"/>
          </p:nvPr>
        </p:nvSpPr>
        <p:spPr/>
        <p:txBody>
          <a:bodyPr>
            <a:noAutofit/>
          </a:bodyPr>
          <a:lstStyle/>
          <a:p>
            <a:r>
              <a:rPr lang="en-US" dirty="0" smtClean="0">
                <a:ln>
                  <a:solidFill>
                    <a:schemeClr val="accent1"/>
                  </a:solidFill>
                </a:ln>
                <a:solidFill>
                  <a:schemeClr val="accent1"/>
                </a:solidFill>
              </a:rPr>
              <a:t>Clicker Question</a:t>
            </a:r>
            <a:endParaRPr lang="en-US" dirty="0">
              <a:ln>
                <a:solidFill>
                  <a:schemeClr val="accent1"/>
                </a:solidFill>
              </a:ln>
              <a:solidFill>
                <a:schemeClr val="accent1"/>
              </a:solidFill>
            </a:endParaRPr>
          </a:p>
        </p:txBody>
      </p:sp>
      <p:sp>
        <p:nvSpPr>
          <p:cNvPr id="3908611" name="Rectangle 3"/>
          <p:cNvSpPr>
            <a:spLocks noGrp="1" noChangeArrowheads="1"/>
          </p:cNvSpPr>
          <p:nvPr>
            <p:ph type="body" idx="1"/>
          </p:nvPr>
        </p:nvSpPr>
        <p:spPr/>
        <p:txBody>
          <a:bodyPr>
            <a:normAutofit/>
          </a:bodyPr>
          <a:lstStyle/>
          <a:p>
            <a:r>
              <a:rPr lang="en-US" sz="3600" dirty="0">
                <a:solidFill>
                  <a:schemeClr val="accent5">
                    <a:lumMod val="60000"/>
                    <a:lumOff val="40000"/>
                  </a:schemeClr>
                </a:solidFill>
              </a:rPr>
              <a:t>What else requires both </a:t>
            </a:r>
            <a:r>
              <a:rPr lang="en-US" sz="3600" dirty="0" smtClean="0">
                <a:solidFill>
                  <a:schemeClr val="accent5">
                    <a:lumMod val="60000"/>
                    <a:lumOff val="40000"/>
                  </a:schemeClr>
                </a:solidFill>
              </a:rPr>
              <a:t>Hardware </a:t>
            </a:r>
            <a:r>
              <a:rPr lang="en-US" sz="3600" dirty="0">
                <a:solidFill>
                  <a:schemeClr val="accent5">
                    <a:lumMod val="60000"/>
                    <a:lumOff val="40000"/>
                  </a:schemeClr>
                </a:solidFill>
              </a:rPr>
              <a:t>and </a:t>
            </a:r>
            <a:r>
              <a:rPr lang="en-US" sz="3600" dirty="0" smtClean="0">
                <a:solidFill>
                  <a:schemeClr val="accent5">
                    <a:lumMod val="60000"/>
                    <a:lumOff val="40000"/>
                  </a:schemeClr>
                </a:solidFill>
              </a:rPr>
              <a:t>Software?</a:t>
            </a:r>
            <a:endParaRPr lang="en-US" sz="3600" dirty="0"/>
          </a:p>
          <a:p>
            <a:endParaRPr lang="en-US" sz="3600" dirty="0" smtClean="0"/>
          </a:p>
          <a:p>
            <a:r>
              <a:rPr lang="en-US" sz="3600" dirty="0" smtClean="0">
                <a:solidFill>
                  <a:srgbClr val="00B0F0"/>
                </a:solidFill>
              </a:rPr>
              <a:t>A)</a:t>
            </a:r>
            <a:r>
              <a:rPr lang="en-US" sz="3600" dirty="0" smtClean="0">
                <a:solidFill>
                  <a:schemeClr val="bg1"/>
                </a:solidFill>
              </a:rPr>
              <a:t> Virtual to Physical Address Translation</a:t>
            </a:r>
          </a:p>
          <a:p>
            <a:r>
              <a:rPr lang="en-US" sz="3600" dirty="0" smtClean="0">
                <a:solidFill>
                  <a:srgbClr val="00B0F0"/>
                </a:solidFill>
              </a:rPr>
              <a:t>B)</a:t>
            </a:r>
            <a:r>
              <a:rPr lang="en-US" sz="3600" dirty="0" smtClean="0">
                <a:solidFill>
                  <a:srgbClr val="FFFFFF"/>
                </a:solidFill>
              </a:rPr>
              <a:t> Branching and Jumping</a:t>
            </a:r>
          </a:p>
          <a:p>
            <a:r>
              <a:rPr lang="en-US" sz="3600" dirty="0" smtClean="0">
                <a:solidFill>
                  <a:srgbClr val="00B0F0"/>
                </a:solidFill>
              </a:rPr>
              <a:t>C) </a:t>
            </a:r>
            <a:r>
              <a:rPr lang="en-US" sz="3600" dirty="0" smtClean="0"/>
              <a:t>Clearing the contents of a register</a:t>
            </a:r>
          </a:p>
          <a:p>
            <a:r>
              <a:rPr lang="en-US" sz="3600" dirty="0" smtClean="0">
                <a:solidFill>
                  <a:srgbClr val="00B0F0"/>
                </a:solidFill>
              </a:rPr>
              <a:t>D) </a:t>
            </a:r>
            <a:r>
              <a:rPr lang="en-US" sz="3600" dirty="0" smtClean="0"/>
              <a:t>Pipelining instructions in the CPU</a:t>
            </a:r>
          </a:p>
          <a:p>
            <a:r>
              <a:rPr lang="en-US" sz="3600" dirty="0" smtClean="0">
                <a:solidFill>
                  <a:srgbClr val="00B0F0"/>
                </a:solidFill>
              </a:rPr>
              <a:t>E) </a:t>
            </a:r>
            <a:r>
              <a:rPr lang="en-US" sz="3600" dirty="0" smtClean="0"/>
              <a:t>What are we even talking about?</a:t>
            </a:r>
            <a:endParaRPr lang="en-US" sz="3600" dirty="0"/>
          </a:p>
        </p:txBody>
      </p:sp>
      <p:sp>
        <p:nvSpPr>
          <p:cNvPr id="5" name="Rectangle 4"/>
          <p:cNvSpPr/>
          <p:nvPr/>
        </p:nvSpPr>
        <p:spPr>
          <a:xfrm>
            <a:off x="76200" y="76200"/>
            <a:ext cx="8915400" cy="6705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0847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7538" name="Rectangle 2"/>
          <p:cNvSpPr>
            <a:spLocks noGrp="1" noChangeArrowheads="1"/>
          </p:cNvSpPr>
          <p:nvPr>
            <p:ph type="title"/>
          </p:nvPr>
        </p:nvSpPr>
        <p:spPr>
          <a:xfrm>
            <a:off x="0" y="152400"/>
            <a:ext cx="9144000" cy="533400"/>
          </a:xfrm>
        </p:spPr>
        <p:txBody>
          <a:bodyPr>
            <a:noAutofit/>
          </a:bodyPr>
          <a:lstStyle/>
          <a:p>
            <a:r>
              <a:rPr lang="en-US" sz="3600" dirty="0" smtClean="0"/>
              <a:t>Address Translation: HW/SW Division of Labor</a:t>
            </a:r>
            <a:endParaRPr lang="en-US" sz="3600" dirty="0"/>
          </a:p>
        </p:txBody>
      </p:sp>
      <p:sp>
        <p:nvSpPr>
          <p:cNvPr id="3777539" name="Rectangle 3"/>
          <p:cNvSpPr>
            <a:spLocks noGrp="1" noChangeArrowheads="1"/>
          </p:cNvSpPr>
          <p:nvPr>
            <p:ph idx="1"/>
          </p:nvPr>
        </p:nvSpPr>
        <p:spPr>
          <a:xfrm>
            <a:off x="152400" y="904875"/>
            <a:ext cx="8839200" cy="5800725"/>
          </a:xfrm>
        </p:spPr>
        <p:txBody>
          <a:bodyPr>
            <a:normAutofit fontScale="85000" lnSpcReduction="10000"/>
          </a:bodyPr>
          <a:lstStyle/>
          <a:p>
            <a:r>
              <a:rPr lang="en-US" dirty="0"/>
              <a:t>Virtual </a:t>
            </a:r>
            <a:r>
              <a:rPr lang="en-US" dirty="0" smtClean="0">
                <a:sym typeface="Wingdings"/>
              </a:rPr>
              <a:t></a:t>
            </a:r>
            <a:r>
              <a:rPr lang="en-US" dirty="0" smtClean="0"/>
              <a:t> </a:t>
            </a:r>
            <a:r>
              <a:rPr lang="en-US" dirty="0"/>
              <a:t>physical address </a:t>
            </a:r>
            <a:r>
              <a:rPr lang="en-US" dirty="0" smtClean="0"/>
              <a:t>translation!</a:t>
            </a:r>
            <a:endParaRPr lang="en-US" dirty="0"/>
          </a:p>
          <a:p>
            <a:r>
              <a:rPr lang="en-US" dirty="0" smtClean="0">
                <a:solidFill>
                  <a:schemeClr val="accent5"/>
                </a:solidFill>
              </a:rPr>
              <a:t>Hardware</a:t>
            </a:r>
          </a:p>
          <a:p>
            <a:pPr marL="457200" indent="-457200">
              <a:buFont typeface="Arial"/>
              <a:buChar char="•"/>
            </a:pPr>
            <a:r>
              <a:rPr lang="en-US" dirty="0" smtClean="0"/>
              <a:t>has a concept of operating in physical or virtual mode</a:t>
            </a:r>
          </a:p>
          <a:p>
            <a:pPr marL="457200" indent="-457200">
              <a:buFont typeface="Arial"/>
              <a:buChar char="•"/>
            </a:pPr>
            <a:r>
              <a:rPr lang="en-US" dirty="0" smtClean="0"/>
              <a:t>helps manage the TLB</a:t>
            </a:r>
          </a:p>
          <a:p>
            <a:pPr marL="457200" indent="-457200">
              <a:buFont typeface="Arial"/>
              <a:buChar char="•"/>
            </a:pPr>
            <a:r>
              <a:rPr lang="en-US" dirty="0" smtClean="0"/>
              <a:t>raises page faults</a:t>
            </a:r>
          </a:p>
          <a:p>
            <a:pPr marL="457200" indent="-457200">
              <a:buFont typeface="Arial"/>
              <a:buChar char="•"/>
            </a:pPr>
            <a:r>
              <a:rPr lang="en-US" dirty="0" smtClean="0"/>
              <a:t>keeps Page Table </a:t>
            </a:r>
            <a:r>
              <a:rPr lang="en-US" dirty="0"/>
              <a:t>B</a:t>
            </a:r>
            <a:r>
              <a:rPr lang="en-US" dirty="0" smtClean="0"/>
              <a:t>ase Register (PTBR) and </a:t>
            </a:r>
            <a:r>
              <a:rPr lang="en-US" dirty="0" err="1" smtClean="0"/>
              <a:t>ProcessID</a:t>
            </a:r>
            <a:endParaRPr lang="en-US" dirty="0" smtClean="0"/>
          </a:p>
          <a:p>
            <a:r>
              <a:rPr lang="en-US" dirty="0" smtClean="0">
                <a:solidFill>
                  <a:srgbClr val="00B0F0"/>
                </a:solidFill>
              </a:rPr>
              <a:t>Software/OS</a:t>
            </a:r>
            <a:endParaRPr lang="en-US" dirty="0">
              <a:solidFill>
                <a:srgbClr val="00B0F0"/>
              </a:solidFill>
            </a:endParaRPr>
          </a:p>
          <a:p>
            <a:pPr marL="457200" indent="-457200">
              <a:buFont typeface="Arial"/>
              <a:buChar char="•"/>
            </a:pPr>
            <a:r>
              <a:rPr lang="en-US" dirty="0" smtClean="0"/>
              <a:t>manages Page Table storage</a:t>
            </a:r>
            <a:endParaRPr lang="en-US" dirty="0"/>
          </a:p>
          <a:p>
            <a:pPr marL="457200" indent="-457200">
              <a:buFont typeface="Arial"/>
              <a:buChar char="•"/>
            </a:pPr>
            <a:r>
              <a:rPr lang="en-US" dirty="0" smtClean="0"/>
              <a:t>handles Page Faults</a:t>
            </a:r>
          </a:p>
          <a:p>
            <a:pPr marL="457200" indent="-457200">
              <a:buFont typeface="Arial"/>
              <a:buChar char="•"/>
            </a:pPr>
            <a:r>
              <a:rPr lang="en-US" dirty="0" smtClean="0"/>
              <a:t>updates Dirty </a:t>
            </a:r>
            <a:r>
              <a:rPr lang="en-US" dirty="0"/>
              <a:t>and Reference bits </a:t>
            </a:r>
            <a:r>
              <a:rPr lang="en-US" dirty="0" smtClean="0"/>
              <a:t>in </a:t>
            </a:r>
            <a:r>
              <a:rPr lang="en-US" dirty="0"/>
              <a:t>the Page </a:t>
            </a:r>
            <a:r>
              <a:rPr lang="en-US" dirty="0" smtClean="0"/>
              <a:t>Tables</a:t>
            </a:r>
          </a:p>
          <a:p>
            <a:pPr marL="457200" indent="-457200">
              <a:buFont typeface="Arial"/>
              <a:buChar char="•"/>
            </a:pPr>
            <a:r>
              <a:rPr lang="en-US" dirty="0" smtClean="0"/>
              <a:t>keeps </a:t>
            </a:r>
            <a:r>
              <a:rPr lang="en-US" dirty="0"/>
              <a:t>TLB valid on context </a:t>
            </a:r>
            <a:r>
              <a:rPr lang="en-US" dirty="0" smtClean="0"/>
              <a:t>switch:</a:t>
            </a:r>
          </a:p>
          <a:p>
            <a:pPr lvl="1">
              <a:lnSpc>
                <a:spcPct val="90000"/>
              </a:lnSpc>
            </a:pPr>
            <a:r>
              <a:rPr lang="en-US" dirty="0" smtClean="0"/>
              <a:t>Flush TLB when new process runs (x86)</a:t>
            </a:r>
          </a:p>
          <a:p>
            <a:pPr lvl="1">
              <a:lnSpc>
                <a:spcPct val="90000"/>
              </a:lnSpc>
            </a:pPr>
            <a:r>
              <a:rPr lang="en-US" dirty="0" smtClean="0"/>
              <a:t>Store process id (MIPS)</a:t>
            </a:r>
          </a:p>
          <a:p>
            <a:pPr marL="457200" indent="-457200">
              <a:buFont typeface="Arial"/>
              <a:buChar char="•"/>
            </a:pPr>
            <a:endParaRPr lang="en-US" dirty="0" smtClean="0"/>
          </a:p>
          <a:p>
            <a:pPr lvl="2"/>
            <a:endParaRPr lang="en-US" dirty="0"/>
          </a:p>
        </p:txBody>
      </p:sp>
      <p:sp>
        <p:nvSpPr>
          <p:cNvPr id="2" name="Slide Number Placeholder 1"/>
          <p:cNvSpPr>
            <a:spLocks noGrp="1"/>
          </p:cNvSpPr>
          <p:nvPr>
            <p:ph type="sldNum" sz="quarter" idx="12"/>
          </p:nvPr>
        </p:nvSpPr>
        <p:spPr/>
        <p:txBody>
          <a:bodyPr/>
          <a:lstStyle/>
          <a:p>
            <a:fld id="{DAD0A56F-BD0F-4BDF-9912-D1E89E9626C0}" type="slidenum">
              <a:rPr lang="en-US" smtClean="0"/>
              <a:t>44</a:t>
            </a:fld>
            <a:endParaRPr lang="en-US"/>
          </a:p>
        </p:txBody>
      </p:sp>
    </p:spTree>
    <p:extLst>
      <p:ext uri="{BB962C8B-B14F-4D97-AF65-F5344CB8AC3E}">
        <p14:creationId xmlns:p14="http://schemas.microsoft.com/office/powerpoint/2010/main" val="1988243874"/>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Paging on MIPS</a:t>
            </a:r>
            <a:endParaRPr lang="en-US" dirty="0"/>
          </a:p>
        </p:txBody>
      </p:sp>
      <p:sp>
        <p:nvSpPr>
          <p:cNvPr id="3" name="Content Placeholder 2"/>
          <p:cNvSpPr>
            <a:spLocks noGrp="1"/>
          </p:cNvSpPr>
          <p:nvPr>
            <p:ph idx="1"/>
          </p:nvPr>
        </p:nvSpPr>
        <p:spPr/>
        <p:txBody>
          <a:bodyPr numCol="2"/>
          <a:lstStyle/>
          <a:p>
            <a:pPr marL="514350" indent="-514350">
              <a:buFont typeface="+mj-lt"/>
              <a:buAutoNum type="arabicPeriod"/>
            </a:pPr>
            <a:r>
              <a:rPr lang="en-US" dirty="0" smtClean="0"/>
              <a:t>TLB miss</a:t>
            </a:r>
          </a:p>
          <a:p>
            <a:pPr marL="514350" indent="-514350">
              <a:buFont typeface="+mj-lt"/>
              <a:buAutoNum type="arabicPeriod"/>
            </a:pPr>
            <a:r>
              <a:rPr lang="en-US" dirty="0" smtClean="0">
                <a:solidFill>
                  <a:schemeClr val="accent2"/>
                </a:solidFill>
              </a:rPr>
              <a:t>Trap to kernel</a:t>
            </a:r>
          </a:p>
          <a:p>
            <a:pPr marL="514350" indent="-514350">
              <a:buFont typeface="+mj-lt"/>
              <a:buAutoNum type="arabicPeriod"/>
            </a:pPr>
            <a:r>
              <a:rPr lang="en-US" dirty="0" smtClean="0"/>
              <a:t>Walk Page Table</a:t>
            </a:r>
          </a:p>
          <a:p>
            <a:pPr marL="514350" indent="-514350">
              <a:buFont typeface="+mj-lt"/>
              <a:buAutoNum type="arabicPeriod"/>
            </a:pPr>
            <a:r>
              <a:rPr lang="en-US" dirty="0" smtClean="0"/>
              <a:t>Find page is invalid</a:t>
            </a:r>
          </a:p>
          <a:p>
            <a:pPr marL="514350" indent="-514350">
              <a:buFont typeface="+mj-lt"/>
              <a:buAutoNum type="arabicPeriod"/>
            </a:pPr>
            <a:r>
              <a:rPr lang="en-US" dirty="0" smtClean="0"/>
              <a:t>Convert virtual address to file + offset</a:t>
            </a:r>
          </a:p>
          <a:p>
            <a:pPr marL="514350" indent="-514350">
              <a:buFont typeface="+mj-lt"/>
              <a:buAutoNum type="arabicPeriod"/>
            </a:pPr>
            <a:r>
              <a:rPr lang="en-US" dirty="0" smtClean="0"/>
              <a:t>Allocate page frame</a:t>
            </a:r>
          </a:p>
          <a:p>
            <a:pPr marL="1257300" lvl="1" indent="-514350"/>
            <a:r>
              <a:rPr lang="en-US" dirty="0" smtClean="0"/>
              <a:t>Evict page if needed</a:t>
            </a:r>
          </a:p>
          <a:p>
            <a:pPr marL="514350" indent="-514350">
              <a:buFont typeface="+mj-lt"/>
              <a:buAutoNum type="arabicPeriod"/>
            </a:pPr>
            <a:r>
              <a:rPr lang="en-US" dirty="0" smtClean="0"/>
              <a:t>Initiate disk block read into page frame</a:t>
            </a:r>
          </a:p>
          <a:p>
            <a:pPr marL="514350" indent="-514350">
              <a:buFont typeface="+mj-lt"/>
              <a:buAutoNum type="arabicPeriod"/>
            </a:pPr>
            <a:r>
              <a:rPr lang="en-US" dirty="0" smtClean="0"/>
              <a:t>Disk interrupt when DMA complete</a:t>
            </a:r>
          </a:p>
          <a:p>
            <a:pPr marL="514350" indent="-514350">
              <a:buFont typeface="+mj-lt"/>
              <a:buAutoNum type="arabicPeriod"/>
            </a:pPr>
            <a:r>
              <a:rPr lang="en-US" dirty="0" smtClean="0"/>
              <a:t>Mark page as valid</a:t>
            </a:r>
          </a:p>
          <a:p>
            <a:pPr marL="514350" indent="-514350">
              <a:buFont typeface="+mj-lt"/>
              <a:buAutoNum type="arabicPeriod"/>
            </a:pPr>
            <a:r>
              <a:rPr lang="en-US" dirty="0"/>
              <a:t> </a:t>
            </a:r>
            <a:r>
              <a:rPr lang="en-US" dirty="0" smtClean="0"/>
              <a:t>Load TLB entry</a:t>
            </a:r>
          </a:p>
          <a:p>
            <a:pPr marL="514350" indent="-514350">
              <a:buFont typeface="+mj-lt"/>
              <a:buAutoNum type="arabicPeriod"/>
            </a:pPr>
            <a:r>
              <a:rPr lang="en-US" dirty="0" smtClean="0">
                <a:solidFill>
                  <a:srgbClr val="92D050"/>
                </a:solidFill>
              </a:rPr>
              <a:t> Resume process at faulting instruction</a:t>
            </a:r>
          </a:p>
          <a:p>
            <a:pPr marL="514350" indent="-514350">
              <a:buFont typeface="+mj-lt"/>
              <a:buAutoNum type="arabicPeriod"/>
            </a:pPr>
            <a:r>
              <a:rPr lang="en-US" dirty="0" smtClean="0"/>
              <a:t> Execute instruction</a:t>
            </a:r>
          </a:p>
        </p:txBody>
      </p:sp>
      <p:sp>
        <p:nvSpPr>
          <p:cNvPr id="4" name="Slide Number Placeholder 3"/>
          <p:cNvSpPr>
            <a:spLocks noGrp="1"/>
          </p:cNvSpPr>
          <p:nvPr>
            <p:ph type="sldNum" sz="quarter" idx="12"/>
          </p:nvPr>
        </p:nvSpPr>
        <p:spPr/>
        <p:txBody>
          <a:bodyPr/>
          <a:lstStyle/>
          <a:p>
            <a:fld id="{DAD0A56F-BD0F-4BDF-9912-D1E89E9626C0}" type="slidenum">
              <a:rPr lang="en-US" smtClean="0"/>
              <a:t>45</a:t>
            </a:fld>
            <a:endParaRPr lang="en-US"/>
          </a:p>
        </p:txBody>
      </p:sp>
    </p:spTree>
    <p:extLst>
      <p:ext uri="{BB962C8B-B14F-4D97-AF65-F5344CB8AC3E}">
        <p14:creationId xmlns:p14="http://schemas.microsoft.com/office/powerpoint/2010/main" val="3214966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417513"/>
            <a:ext cx="8534400" cy="573087"/>
          </a:xfrm>
        </p:spPr>
        <p:txBody>
          <a:bodyPr>
            <a:normAutofit fontScale="90000"/>
          </a:bodyPr>
          <a:lstStyle/>
          <a:p>
            <a:pPr eaLnBrk="1" hangingPunct="1"/>
            <a:r>
              <a:rPr lang="en-US" dirty="0" smtClean="0"/>
              <a:t>November 1988: Internet Worm</a:t>
            </a:r>
          </a:p>
        </p:txBody>
      </p:sp>
      <p:sp>
        <p:nvSpPr>
          <p:cNvPr id="20483" name="Rectangle 3"/>
          <p:cNvSpPr>
            <a:spLocks noGrp="1" noChangeArrowheads="1"/>
          </p:cNvSpPr>
          <p:nvPr>
            <p:ph idx="1"/>
          </p:nvPr>
        </p:nvSpPr>
        <p:spPr>
          <a:xfrm>
            <a:off x="381000" y="1143000"/>
            <a:ext cx="8307388" cy="5029200"/>
          </a:xfrm>
        </p:spPr>
        <p:txBody>
          <a:bodyPr>
            <a:normAutofit lnSpcReduction="10000"/>
          </a:bodyPr>
          <a:lstStyle/>
          <a:p>
            <a:pPr eaLnBrk="1" hangingPunct="1"/>
            <a:r>
              <a:rPr lang="en-US" sz="2800" dirty="0" smtClean="0"/>
              <a:t>Internet Worm attacks thousands of Internet hosts</a:t>
            </a:r>
          </a:p>
          <a:p>
            <a:pPr eaLnBrk="1" hangingPunct="1"/>
            <a:r>
              <a:rPr lang="en-US" dirty="0" smtClean="0"/>
              <a:t>Best Wikipedia quotes:</a:t>
            </a:r>
          </a:p>
          <a:p>
            <a:pPr marL="230188" lvl="1" indent="0" eaLnBrk="1" hangingPunct="1">
              <a:buNone/>
            </a:pPr>
            <a:r>
              <a:rPr lang="en-US" sz="2100" dirty="0" smtClean="0"/>
              <a:t>“</a:t>
            </a:r>
            <a:r>
              <a:rPr lang="en-US" sz="2100" b="0" dirty="0" smtClean="0"/>
              <a:t>According </a:t>
            </a:r>
            <a:r>
              <a:rPr lang="en-US" sz="2100" b="0" dirty="0"/>
              <a:t>to its creator, the Morris worm was not written to cause damage, but to gauge the size of the Internet. The worm was released from MIT to disguise the fact that the worm originally came from Cornell</a:t>
            </a:r>
            <a:r>
              <a:rPr lang="en-US" sz="2100" b="0" dirty="0" smtClean="0"/>
              <a:t>.”</a:t>
            </a:r>
          </a:p>
          <a:p>
            <a:pPr marL="230188" lvl="1" indent="0" eaLnBrk="1" hangingPunct="1">
              <a:buNone/>
            </a:pPr>
            <a:r>
              <a:rPr lang="en-US" sz="2100" dirty="0" smtClean="0"/>
              <a:t>“The </a:t>
            </a:r>
            <a:r>
              <a:rPr lang="en-US" sz="2100" dirty="0"/>
              <a:t>worm </a:t>
            </a:r>
            <a:r>
              <a:rPr lang="en-US" sz="2100" dirty="0" smtClean="0"/>
              <a:t>…determined </a:t>
            </a:r>
            <a:r>
              <a:rPr lang="en-US" sz="2100" dirty="0"/>
              <a:t>whether to invade a new computer by asking whether there was already a copy running. But just doing this would have made it trivially easy to </a:t>
            </a:r>
            <a:r>
              <a:rPr lang="en-US" sz="2100" dirty="0" smtClean="0"/>
              <a:t>kill: </a:t>
            </a:r>
            <a:r>
              <a:rPr lang="en-US" sz="2100" dirty="0"/>
              <a:t>everyone could </a:t>
            </a:r>
            <a:r>
              <a:rPr lang="en-US" sz="2100" dirty="0" smtClean="0"/>
              <a:t>run </a:t>
            </a:r>
            <a:r>
              <a:rPr lang="en-US" sz="2100" dirty="0"/>
              <a:t>a process that would </a:t>
            </a:r>
            <a:r>
              <a:rPr lang="en-US" sz="2100" dirty="0" smtClean="0"/>
              <a:t>always answer </a:t>
            </a:r>
            <a:r>
              <a:rPr lang="en-US" sz="2100" dirty="0"/>
              <a:t>"</a:t>
            </a:r>
            <a:r>
              <a:rPr lang="en-US" sz="2100" dirty="0" smtClean="0"/>
              <a:t>yes”. To compensate for this possibility, </a:t>
            </a:r>
            <a:r>
              <a:rPr lang="en-US" sz="2100" dirty="0"/>
              <a:t>Morris directed the worm to copy itself even if the response is "yes" 1 out of 7 times</a:t>
            </a:r>
            <a:r>
              <a:rPr lang="en-US" sz="2100" dirty="0" smtClean="0"/>
              <a:t>. </a:t>
            </a:r>
            <a:r>
              <a:rPr lang="en-US" sz="2100" dirty="0"/>
              <a:t>This level of replication proved excessive, and the worm spread rapidly, infecting some computers multiple times. Morris remarked, when he heard of the mistake, that he "should have tried it on a simulator </a:t>
            </a:r>
            <a:r>
              <a:rPr lang="en-US" sz="2100" dirty="0" smtClean="0"/>
              <a:t>first”.”</a:t>
            </a:r>
            <a:endParaRPr lang="en-US" sz="2100" b="0" dirty="0" smtClean="0"/>
          </a:p>
        </p:txBody>
      </p:sp>
      <p:pic>
        <p:nvPicPr>
          <p:cNvPr id="13" name="Picture 12"/>
          <p:cNvPicPr>
            <a:picLocks noChangeAspect="1"/>
          </p:cNvPicPr>
          <p:nvPr/>
        </p:nvPicPr>
        <p:blipFill>
          <a:blip r:embed="rId3"/>
          <a:stretch>
            <a:fillRect/>
          </a:stretch>
        </p:blipFill>
        <p:spPr>
          <a:xfrm>
            <a:off x="38101" y="6350000"/>
            <a:ext cx="456182" cy="456182"/>
          </a:xfrm>
          <a:prstGeom prst="rect">
            <a:avLst/>
          </a:prstGeom>
        </p:spPr>
      </p:pic>
      <p:sp>
        <p:nvSpPr>
          <p:cNvPr id="14" name="Rectangle 13"/>
          <p:cNvSpPr/>
          <p:nvPr/>
        </p:nvSpPr>
        <p:spPr>
          <a:xfrm>
            <a:off x="533400" y="6332835"/>
            <a:ext cx="4710244" cy="461665"/>
          </a:xfrm>
          <a:prstGeom prst="rect">
            <a:avLst/>
          </a:prstGeom>
          <a:ln w="19050" cmpd="sng">
            <a:solidFill>
              <a:schemeClr val="accent2"/>
            </a:solidFill>
          </a:ln>
        </p:spPr>
        <p:txBody>
          <a:bodyPr wrap="none">
            <a:spAutoFit/>
          </a:bodyPr>
          <a:lstStyle/>
          <a:p>
            <a:r>
              <a:rPr lang="en-US" dirty="0"/>
              <a:t>Computer Virus TV News Report 1988</a:t>
            </a:r>
          </a:p>
        </p:txBody>
      </p:sp>
      <p:sp>
        <p:nvSpPr>
          <p:cNvPr id="2" name="Slide Number Placeholder 1"/>
          <p:cNvSpPr>
            <a:spLocks noGrp="1"/>
          </p:cNvSpPr>
          <p:nvPr>
            <p:ph type="sldNum" sz="quarter" idx="12"/>
          </p:nvPr>
        </p:nvSpPr>
        <p:spPr/>
        <p:txBody>
          <a:bodyPr/>
          <a:lstStyle/>
          <a:p>
            <a:fld id="{DAD0A56F-BD0F-4BDF-9912-D1E89E9626C0}" type="slidenum">
              <a:rPr lang="en-US" smtClean="0"/>
              <a:t>46</a:t>
            </a:fld>
            <a:endParaRPr lang="en-US"/>
          </a:p>
        </p:txBody>
      </p:sp>
    </p:spTree>
    <p:extLst>
      <p:ext uri="{BB962C8B-B14F-4D97-AF65-F5344CB8AC3E}">
        <p14:creationId xmlns:p14="http://schemas.microsoft.com/office/powerpoint/2010/main" val="3925814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n>
                  <a:solidFill>
                    <a:schemeClr val="accent1"/>
                  </a:solidFill>
                </a:ln>
                <a:solidFill>
                  <a:schemeClr val="accent1"/>
                </a:solidFill>
              </a:rPr>
              <a:t>Clicker Question</a:t>
            </a:r>
            <a:endParaRPr lang="en-US" dirty="0">
              <a:ln>
                <a:solidFill>
                  <a:schemeClr val="accent1"/>
                </a:solidFill>
              </a:ln>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Which of the following is </a:t>
            </a:r>
            <a:r>
              <a:rPr lang="en-US" dirty="0" smtClean="0"/>
              <a:t>not a viable </a:t>
            </a:r>
            <a:r>
              <a:rPr lang="en-US" dirty="0"/>
              <a:t>solution to protect against a </a:t>
            </a:r>
            <a:r>
              <a:rPr lang="en-US" dirty="0" smtClean="0"/>
              <a:t>buffer overflow </a:t>
            </a:r>
            <a:r>
              <a:rPr lang="en-US" dirty="0"/>
              <a:t>attack? </a:t>
            </a:r>
            <a:endParaRPr lang="en-US" dirty="0" smtClean="0"/>
          </a:p>
          <a:p>
            <a:pPr marL="0" indent="0">
              <a:buNone/>
            </a:pPr>
            <a:r>
              <a:rPr lang="en-US" dirty="0" smtClean="0"/>
              <a:t>(There are multiple answers, just pick one of them.) </a:t>
            </a:r>
          </a:p>
          <a:p>
            <a:endParaRPr lang="en-US" dirty="0"/>
          </a:p>
          <a:p>
            <a:pPr marL="514350" indent="-514350">
              <a:buAutoNum type="alphaUcParenBoth"/>
            </a:pPr>
            <a:r>
              <a:rPr lang="en-US" dirty="0" smtClean="0"/>
              <a:t>Prohibit </a:t>
            </a:r>
            <a:r>
              <a:rPr lang="en-US" dirty="0"/>
              <a:t>the execution of anything stored on the Stack. </a:t>
            </a:r>
            <a:endParaRPr lang="en-US" dirty="0" smtClean="0"/>
          </a:p>
          <a:p>
            <a:pPr marL="514350" indent="-514350">
              <a:buAutoNum type="alphaUcParenBoth"/>
            </a:pPr>
            <a:r>
              <a:rPr lang="en-US" dirty="0" smtClean="0"/>
              <a:t>Randomize </a:t>
            </a:r>
            <a:r>
              <a:rPr lang="en-US" dirty="0"/>
              <a:t>the starting location of the Stack. </a:t>
            </a:r>
            <a:endParaRPr lang="en-US" dirty="0" smtClean="0"/>
          </a:p>
          <a:p>
            <a:pPr marL="514350" indent="-514350">
              <a:buAutoNum type="alphaUcParenBoth"/>
            </a:pPr>
            <a:r>
              <a:rPr lang="en-US" dirty="0" smtClean="0"/>
              <a:t>Use </a:t>
            </a:r>
            <a:r>
              <a:rPr lang="en-US" dirty="0"/>
              <a:t>only library code that requires a buffer length to make sure it doesn’t overflow. </a:t>
            </a:r>
            <a:endParaRPr lang="en-US" dirty="0" smtClean="0"/>
          </a:p>
          <a:p>
            <a:pPr marL="514350" indent="-514350">
              <a:buAutoNum type="alphaUcParenBoth"/>
            </a:pPr>
            <a:r>
              <a:rPr lang="en-US" dirty="0" smtClean="0"/>
              <a:t>Write </a:t>
            </a:r>
            <a:r>
              <a:rPr lang="en-US" dirty="0"/>
              <a:t>only to buffers on the OS Stack where they will be protected. </a:t>
            </a:r>
            <a:endParaRPr lang="en-US" dirty="0" smtClean="0"/>
          </a:p>
          <a:p>
            <a:pPr marL="514350" indent="-514350">
              <a:buAutoNum type="alphaUcParenBoth"/>
            </a:pPr>
            <a:r>
              <a:rPr lang="en-US" dirty="0" smtClean="0"/>
              <a:t>Compile </a:t>
            </a:r>
            <a:r>
              <a:rPr lang="en-US" dirty="0"/>
              <a:t>the executable with the highest level of optimization flags.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DAD0A56F-BD0F-4BDF-9912-D1E89E9626C0}" type="slidenum">
              <a:rPr lang="en-US" smtClean="0"/>
              <a:t>47</a:t>
            </a:fld>
            <a:endParaRPr lang="en-US"/>
          </a:p>
        </p:txBody>
      </p:sp>
      <p:sp>
        <p:nvSpPr>
          <p:cNvPr id="5" name="Rectangle 4"/>
          <p:cNvSpPr/>
          <p:nvPr/>
        </p:nvSpPr>
        <p:spPr>
          <a:xfrm>
            <a:off x="76200" y="76200"/>
            <a:ext cx="8915400" cy="6705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24380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13378" name="Rectangle 2"/>
          <p:cNvSpPr>
            <a:spLocks noGrp="1" noChangeArrowheads="1"/>
          </p:cNvSpPr>
          <p:nvPr>
            <p:ph type="title"/>
          </p:nvPr>
        </p:nvSpPr>
        <p:spPr/>
        <p:txBody>
          <a:bodyPr>
            <a:normAutofit fontScale="90000"/>
          </a:bodyPr>
          <a:lstStyle/>
          <a:p>
            <a:r>
              <a:rPr lang="en-US" dirty="0" smtClean="0"/>
              <a:t>Summary</a:t>
            </a:r>
            <a:endParaRPr lang="en-US" dirty="0"/>
          </a:p>
        </p:txBody>
      </p:sp>
      <p:sp>
        <p:nvSpPr>
          <p:cNvPr id="3813379" name="Rectangle 3"/>
          <p:cNvSpPr>
            <a:spLocks noGrp="1" noChangeArrowheads="1"/>
          </p:cNvSpPr>
          <p:nvPr>
            <p:ph type="body" idx="1"/>
          </p:nvPr>
        </p:nvSpPr>
        <p:spPr>
          <a:xfrm>
            <a:off x="152400" y="609600"/>
            <a:ext cx="8763000" cy="6172200"/>
          </a:xfrm>
        </p:spPr>
        <p:txBody>
          <a:bodyPr>
            <a:noAutofit/>
          </a:bodyPr>
          <a:lstStyle/>
          <a:p>
            <a:pPr>
              <a:lnSpc>
                <a:spcPct val="84000"/>
              </a:lnSpc>
            </a:pPr>
            <a:r>
              <a:rPr lang="en-US" dirty="0">
                <a:solidFill>
                  <a:srgbClr val="00B0F0"/>
                </a:solidFill>
              </a:rPr>
              <a:t>Trap</a:t>
            </a:r>
          </a:p>
          <a:p>
            <a:pPr lvl="1">
              <a:lnSpc>
                <a:spcPct val="84000"/>
              </a:lnSpc>
            </a:pPr>
            <a:r>
              <a:rPr lang="en-US" dirty="0"/>
              <a:t>Any kind of a control transfer to the OS</a:t>
            </a:r>
          </a:p>
          <a:p>
            <a:pPr>
              <a:lnSpc>
                <a:spcPct val="84000"/>
              </a:lnSpc>
            </a:pPr>
            <a:r>
              <a:rPr lang="en-US" dirty="0" err="1">
                <a:solidFill>
                  <a:srgbClr val="00B0F0"/>
                </a:solidFill>
              </a:rPr>
              <a:t>Syscall</a:t>
            </a:r>
            <a:endParaRPr lang="en-US" dirty="0">
              <a:solidFill>
                <a:srgbClr val="00B0F0"/>
              </a:solidFill>
            </a:endParaRPr>
          </a:p>
          <a:p>
            <a:pPr lvl="1">
              <a:lnSpc>
                <a:spcPct val="84000"/>
              </a:lnSpc>
            </a:pPr>
            <a:r>
              <a:rPr lang="en-US" u="sng" dirty="0"/>
              <a:t>Synchronous</a:t>
            </a:r>
            <a:r>
              <a:rPr lang="en-US" dirty="0"/>
              <a:t>, </a:t>
            </a:r>
            <a:r>
              <a:rPr lang="en-US" dirty="0" smtClean="0">
                <a:solidFill>
                  <a:schemeClr val="accent5">
                    <a:lumMod val="60000"/>
                    <a:lumOff val="40000"/>
                  </a:schemeClr>
                </a:solidFill>
              </a:rPr>
              <a:t>process-</a:t>
            </a:r>
            <a:r>
              <a:rPr lang="en-US" dirty="0">
                <a:solidFill>
                  <a:schemeClr val="accent5">
                    <a:lumMod val="60000"/>
                    <a:lumOff val="40000"/>
                  </a:schemeClr>
                </a:solidFill>
              </a:rPr>
              <a:t>initiated</a:t>
            </a:r>
            <a:r>
              <a:rPr lang="en-US" dirty="0"/>
              <a:t> control transfer from user to the OS to obtain service from the OS</a:t>
            </a:r>
          </a:p>
          <a:p>
            <a:pPr lvl="1">
              <a:lnSpc>
                <a:spcPct val="84000"/>
              </a:lnSpc>
            </a:pPr>
            <a:r>
              <a:rPr lang="en-US" dirty="0"/>
              <a:t>e.g. SYSCALL</a:t>
            </a:r>
          </a:p>
          <a:p>
            <a:pPr>
              <a:lnSpc>
                <a:spcPct val="84000"/>
              </a:lnSpc>
            </a:pPr>
            <a:r>
              <a:rPr lang="en-US" dirty="0">
                <a:solidFill>
                  <a:srgbClr val="00B0F0"/>
                </a:solidFill>
              </a:rPr>
              <a:t>Exception</a:t>
            </a:r>
          </a:p>
          <a:p>
            <a:pPr lvl="1">
              <a:lnSpc>
                <a:spcPct val="84000"/>
              </a:lnSpc>
            </a:pPr>
            <a:r>
              <a:rPr lang="en-US" u="sng" dirty="0"/>
              <a:t>S</a:t>
            </a:r>
            <a:r>
              <a:rPr lang="en-US" u="sng" dirty="0" smtClean="0"/>
              <a:t>ynchronous</a:t>
            </a:r>
            <a:r>
              <a:rPr lang="en-US" dirty="0"/>
              <a:t>, </a:t>
            </a:r>
            <a:r>
              <a:rPr lang="en-US" dirty="0" smtClean="0">
                <a:solidFill>
                  <a:schemeClr val="accent5"/>
                </a:solidFill>
              </a:rPr>
              <a:t>process-</a:t>
            </a:r>
            <a:r>
              <a:rPr lang="en-US" dirty="0">
                <a:solidFill>
                  <a:schemeClr val="accent5"/>
                </a:solidFill>
              </a:rPr>
              <a:t>initiated</a:t>
            </a:r>
            <a:r>
              <a:rPr lang="en-US" dirty="0"/>
              <a:t> control transfer from user to the OS in </a:t>
            </a:r>
            <a:r>
              <a:rPr lang="en-US" dirty="0">
                <a:solidFill>
                  <a:schemeClr val="bg1"/>
                </a:solidFill>
              </a:rPr>
              <a:t>response to an exceptional event</a:t>
            </a:r>
          </a:p>
          <a:p>
            <a:pPr lvl="1">
              <a:lnSpc>
                <a:spcPct val="84000"/>
              </a:lnSpc>
            </a:pPr>
            <a:r>
              <a:rPr lang="en-US" dirty="0"/>
              <a:t>e.g. Divide by zero, TLB miss, Page fault</a:t>
            </a:r>
          </a:p>
          <a:p>
            <a:pPr>
              <a:lnSpc>
                <a:spcPct val="84000"/>
              </a:lnSpc>
            </a:pPr>
            <a:r>
              <a:rPr lang="en-US" dirty="0">
                <a:solidFill>
                  <a:srgbClr val="00B0F0"/>
                </a:solidFill>
              </a:rPr>
              <a:t>Interrupt</a:t>
            </a:r>
          </a:p>
          <a:p>
            <a:pPr lvl="1">
              <a:lnSpc>
                <a:spcPct val="84000"/>
              </a:lnSpc>
            </a:pPr>
            <a:r>
              <a:rPr lang="en-US" u="sng" dirty="0"/>
              <a:t>Asynchronous</a:t>
            </a:r>
            <a:r>
              <a:rPr lang="en-US" dirty="0"/>
              <a:t>, </a:t>
            </a:r>
            <a:r>
              <a:rPr lang="en-US" dirty="0">
                <a:solidFill>
                  <a:schemeClr val="accent5">
                    <a:lumMod val="60000"/>
                    <a:lumOff val="40000"/>
                  </a:schemeClr>
                </a:solidFill>
              </a:rPr>
              <a:t>device-initiated</a:t>
            </a:r>
            <a:r>
              <a:rPr lang="en-US" dirty="0"/>
              <a:t> control transfer from user to the OS</a:t>
            </a:r>
          </a:p>
          <a:p>
            <a:pPr lvl="1">
              <a:lnSpc>
                <a:spcPct val="84000"/>
              </a:lnSpc>
            </a:pPr>
            <a:r>
              <a:rPr lang="en-US" dirty="0"/>
              <a:t>e.g. Network packet, I/O complete</a:t>
            </a:r>
          </a:p>
        </p:txBody>
      </p:sp>
    </p:spTree>
    <p:extLst>
      <p:ext uri="{BB962C8B-B14F-4D97-AF65-F5344CB8AC3E}">
        <p14:creationId xmlns:p14="http://schemas.microsoft.com/office/powerpoint/2010/main" val="275716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 Clock Interrupt</a:t>
            </a:r>
            <a:endParaRPr lang="en-US" dirty="0"/>
          </a:p>
        </p:txBody>
      </p:sp>
      <p:sp>
        <p:nvSpPr>
          <p:cNvPr id="3" name="Content Placeholder 2"/>
          <p:cNvSpPr>
            <a:spLocks noGrp="1"/>
          </p:cNvSpPr>
          <p:nvPr>
            <p:ph idx="1"/>
            <p:custDataLst>
              <p:tags r:id="rId2"/>
            </p:custDataLst>
          </p:nvPr>
        </p:nvSpPr>
        <p:spPr/>
        <p:txBody>
          <a:bodyPr>
            <a:normAutofit/>
          </a:bodyPr>
          <a:lstStyle/>
          <a:p>
            <a:r>
              <a:rPr lang="en-US" sz="2800" dirty="0" smtClean="0">
                <a:solidFill>
                  <a:schemeClr val="accent5">
                    <a:lumMod val="60000"/>
                    <a:lumOff val="40000"/>
                  </a:schemeClr>
                </a:solidFill>
              </a:rPr>
              <a:t>Example: Clock Interrupt*</a:t>
            </a:r>
          </a:p>
          <a:p>
            <a:pPr lvl="1"/>
            <a:r>
              <a:rPr lang="en-US" sz="2400" dirty="0" smtClean="0"/>
              <a:t>Every N cycles, CPU causes exception with Cause = CLOCK_TICK</a:t>
            </a:r>
          </a:p>
          <a:p>
            <a:pPr lvl="1"/>
            <a:r>
              <a:rPr lang="en-US" sz="2400" dirty="0" smtClean="0"/>
              <a:t>OS can select N to get e.g. 1000 TICKs per second</a:t>
            </a:r>
          </a:p>
          <a:p>
            <a:r>
              <a:rPr lang="en-US" sz="2400" dirty="0" smtClean="0"/>
              <a:t>.</a:t>
            </a:r>
            <a:r>
              <a:rPr lang="en-US" sz="2400" dirty="0" err="1" smtClean="0"/>
              <a:t>ktext</a:t>
            </a:r>
            <a:r>
              <a:rPr lang="en-US" sz="2400" dirty="0" smtClean="0"/>
              <a:t> 0x8000 0180</a:t>
            </a:r>
          </a:p>
          <a:p>
            <a:r>
              <a:rPr lang="en-US" sz="2400" dirty="0" smtClean="0"/>
              <a:t># (step 1) save *everything* but $k0, $k1 to 0xB0000000</a:t>
            </a:r>
          </a:p>
          <a:p>
            <a:r>
              <a:rPr lang="en-US" sz="2400" dirty="0" smtClean="0"/>
              <a:t># (step 2) set up a usable OS context</a:t>
            </a:r>
          </a:p>
          <a:p>
            <a:r>
              <a:rPr lang="en-US" sz="2400" dirty="0" smtClean="0"/>
              <a:t># (step 3) examine Cause register, take action</a:t>
            </a:r>
          </a:p>
          <a:p>
            <a:r>
              <a:rPr lang="en-US" sz="2400" dirty="0" smtClean="0"/>
              <a:t>if (Cause == PAGE_FAULT) </a:t>
            </a:r>
            <a:r>
              <a:rPr lang="en-US" sz="2400" dirty="0" err="1" smtClean="0"/>
              <a:t>handle_pfault</a:t>
            </a:r>
            <a:r>
              <a:rPr lang="en-US" sz="2400" dirty="0" smtClean="0"/>
              <a:t>(</a:t>
            </a:r>
            <a:r>
              <a:rPr lang="en-US" sz="2400" dirty="0" err="1" smtClean="0"/>
              <a:t>BadVaddr</a:t>
            </a:r>
            <a:r>
              <a:rPr lang="en-US" sz="2400" dirty="0" smtClean="0"/>
              <a:t>)</a:t>
            </a:r>
          </a:p>
          <a:p>
            <a:r>
              <a:rPr lang="en-US" sz="2400" dirty="0" smtClean="0"/>
              <a:t>else if (Cause == SYSCALL) </a:t>
            </a:r>
            <a:r>
              <a:rPr lang="en-US" sz="2400" dirty="0" err="1" smtClean="0"/>
              <a:t>dispatch_syscall</a:t>
            </a:r>
            <a:r>
              <a:rPr lang="en-US" sz="2400" dirty="0" smtClean="0"/>
              <a:t>($v0)</a:t>
            </a:r>
          </a:p>
          <a:p>
            <a:r>
              <a:rPr lang="en-US" sz="2400" dirty="0" smtClean="0"/>
              <a:t>else if (Cause == CLOCK_TICK) schedule()</a:t>
            </a:r>
          </a:p>
          <a:p>
            <a:r>
              <a:rPr lang="en-US" sz="2400" dirty="0" smtClean="0"/>
              <a:t># (step 4) restore registers and return to where process left off</a:t>
            </a:r>
          </a:p>
          <a:p>
            <a:endParaRPr lang="en-US" sz="2400" dirty="0" smtClean="0"/>
          </a:p>
          <a:p>
            <a:endParaRPr lang="en-US" sz="2400" dirty="0"/>
          </a:p>
        </p:txBody>
      </p:sp>
      <p:sp>
        <p:nvSpPr>
          <p:cNvPr id="5" name="TextBox 4"/>
          <p:cNvSpPr txBox="1"/>
          <p:nvPr>
            <p:custDataLst>
              <p:tags r:id="rId3"/>
            </p:custDataLst>
          </p:nvPr>
        </p:nvSpPr>
        <p:spPr>
          <a:xfrm>
            <a:off x="111190" y="6248400"/>
            <a:ext cx="7872348" cy="523220"/>
          </a:xfrm>
          <a:prstGeom prst="rect">
            <a:avLst/>
          </a:prstGeom>
          <a:noFill/>
        </p:spPr>
        <p:txBody>
          <a:bodyPr wrap="none" rtlCol="0">
            <a:spAutoFit/>
          </a:bodyPr>
          <a:lstStyle/>
          <a:p>
            <a:r>
              <a:rPr lang="en-US" sz="2800" dirty="0" smtClean="0">
                <a:solidFill>
                  <a:schemeClr val="bg1"/>
                </a:solidFill>
              </a:rPr>
              <a:t>* not the CPU clock, but a programmable timer clock</a:t>
            </a:r>
          </a:p>
        </p:txBody>
      </p:sp>
    </p:spTree>
    <p:extLst>
      <p:ext uri="{BB962C8B-B14F-4D97-AF65-F5344CB8AC3E}">
        <p14:creationId xmlns:p14="http://schemas.microsoft.com/office/powerpoint/2010/main" val="2788946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Meltdown</a:t>
            </a:r>
            <a:r>
              <a:rPr lang="en-US" dirty="0" smtClean="0"/>
              <a:t>  and </a:t>
            </a:r>
            <a:r>
              <a:rPr lang="en-US" dirty="0" err="1" smtClean="0"/>
              <a:t>Spectre</a:t>
            </a:r>
            <a:r>
              <a:rPr lang="en-US" dirty="0" smtClean="0"/>
              <a:t> Security </a:t>
            </a:r>
            <a:r>
              <a:rPr lang="en-US" dirty="0" smtClean="0"/>
              <a:t>Bug</a:t>
            </a:r>
            <a:endParaRPr lang="en-US" dirty="0"/>
          </a:p>
        </p:txBody>
      </p:sp>
      <p:pic>
        <p:nvPicPr>
          <p:cNvPr id="3" name="Picture 2" descr="https://upload.wikimedia.org/wikipedia/commons/thumb/5/56/Meltdown_with_text.svg/150px-Meltdown_with_text.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371600"/>
            <a:ext cx="2266950" cy="44129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2/25/Spectre_with_text.svg/150px-Spectre_with_text.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3796" y="1752600"/>
            <a:ext cx="3448154"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921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Scheduler</a:t>
            </a:r>
            <a:endParaRPr lang="en-US" dirty="0"/>
          </a:p>
        </p:txBody>
      </p:sp>
      <p:sp>
        <p:nvSpPr>
          <p:cNvPr id="3" name="Content Placeholder 2"/>
          <p:cNvSpPr>
            <a:spLocks noGrp="1"/>
          </p:cNvSpPr>
          <p:nvPr>
            <p:ph idx="1"/>
            <p:custDataLst>
              <p:tags r:id="rId2"/>
            </p:custDataLst>
          </p:nvPr>
        </p:nvSpPr>
        <p:spPr/>
        <p:txBody>
          <a:bodyPr>
            <a:normAutofit fontScale="92500" lnSpcReduction="20000"/>
          </a:bodyPr>
          <a:lstStyle/>
          <a:p>
            <a:r>
              <a:rPr lang="en-US" dirty="0" err="1" smtClean="0">
                <a:latin typeface="Consolas" pitchFamily="49" charset="0"/>
              </a:rPr>
              <a:t>struct</a:t>
            </a:r>
            <a:r>
              <a:rPr lang="en-US" dirty="0" smtClean="0">
                <a:latin typeface="Consolas" pitchFamily="49" charset="0"/>
              </a:rPr>
              <a:t> </a:t>
            </a:r>
            <a:r>
              <a:rPr lang="en-US" dirty="0" err="1" smtClean="0">
                <a:latin typeface="Consolas" pitchFamily="49" charset="0"/>
              </a:rPr>
              <a:t>regs</a:t>
            </a:r>
            <a:r>
              <a:rPr lang="en-US" dirty="0" smtClean="0">
                <a:latin typeface="Consolas" pitchFamily="49" charset="0"/>
              </a:rPr>
              <a:t> context[]; </a:t>
            </a:r>
          </a:p>
          <a:p>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ptbr</a:t>
            </a:r>
            <a:r>
              <a:rPr lang="en-US" dirty="0" smtClean="0">
                <a:latin typeface="Consolas" pitchFamily="49" charset="0"/>
              </a:rPr>
              <a:t>[];</a:t>
            </a:r>
          </a:p>
          <a:p>
            <a:r>
              <a:rPr lang="en-US" dirty="0" smtClean="0">
                <a:latin typeface="Consolas" pitchFamily="49" charset="0"/>
              </a:rPr>
              <a:t>schedule() {</a:t>
            </a:r>
          </a:p>
          <a:p>
            <a:r>
              <a:rPr lang="en-US" dirty="0" smtClean="0">
                <a:latin typeface="Consolas" pitchFamily="49" charset="0"/>
              </a:rPr>
              <a:t>	</a:t>
            </a:r>
            <a:r>
              <a:rPr lang="en-US" dirty="0" err="1" smtClean="0">
                <a:latin typeface="Consolas" pitchFamily="49" charset="0"/>
              </a:rPr>
              <a:t>i</a:t>
            </a:r>
            <a:r>
              <a:rPr lang="en-US" dirty="0" smtClean="0">
                <a:latin typeface="Consolas" pitchFamily="49" charset="0"/>
              </a:rPr>
              <a:t> = </a:t>
            </a:r>
            <a:r>
              <a:rPr lang="en-US" dirty="0" err="1" smtClean="0">
                <a:latin typeface="Consolas" pitchFamily="49" charset="0"/>
              </a:rPr>
              <a:t>current_process</a:t>
            </a:r>
            <a:r>
              <a:rPr lang="en-US" dirty="0" smtClean="0">
                <a:latin typeface="Consolas" pitchFamily="49" charset="0"/>
              </a:rPr>
              <a:t>;</a:t>
            </a:r>
          </a:p>
          <a:p>
            <a:r>
              <a:rPr lang="en-US" dirty="0" smtClean="0">
                <a:latin typeface="Consolas" pitchFamily="49" charset="0"/>
              </a:rPr>
              <a:t>	j = </a:t>
            </a:r>
            <a:r>
              <a:rPr lang="en-US" dirty="0" err="1" smtClean="0">
                <a:latin typeface="Consolas" pitchFamily="49" charset="0"/>
              </a:rPr>
              <a:t>pick_some_process</a:t>
            </a:r>
            <a:r>
              <a:rPr lang="en-US" dirty="0" smtClean="0">
                <a:latin typeface="Consolas" pitchFamily="49" charset="0"/>
              </a:rPr>
              <a:t>();</a:t>
            </a:r>
          </a:p>
          <a:p>
            <a:r>
              <a:rPr lang="en-US" dirty="0" smtClean="0">
                <a:latin typeface="Consolas" pitchFamily="49" charset="0"/>
              </a:rPr>
              <a:t>	if (</a:t>
            </a:r>
            <a:r>
              <a:rPr lang="en-US" dirty="0" err="1" smtClean="0">
                <a:latin typeface="Consolas" pitchFamily="49" charset="0"/>
              </a:rPr>
              <a:t>i</a:t>
            </a:r>
            <a:r>
              <a:rPr lang="en-US" dirty="0" smtClean="0">
                <a:latin typeface="Consolas" pitchFamily="49" charset="0"/>
              </a:rPr>
              <a:t> != j) {</a:t>
            </a:r>
          </a:p>
          <a:p>
            <a:r>
              <a:rPr lang="en-US" dirty="0" smtClean="0">
                <a:latin typeface="Consolas" pitchFamily="49" charset="0"/>
              </a:rPr>
              <a:t>		</a:t>
            </a:r>
            <a:r>
              <a:rPr lang="en-US" dirty="0" err="1" smtClean="0">
                <a:latin typeface="Consolas" pitchFamily="49" charset="0"/>
              </a:rPr>
              <a:t>current_process</a:t>
            </a:r>
            <a:r>
              <a:rPr lang="en-US" dirty="0" smtClean="0">
                <a:latin typeface="Consolas" pitchFamily="49" charset="0"/>
              </a:rPr>
              <a:t> = j;</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(context[</a:t>
            </a:r>
            <a:r>
              <a:rPr lang="en-US" dirty="0" err="1" smtClean="0">
                <a:latin typeface="Consolas" pitchFamily="49" charset="0"/>
              </a:rPr>
              <a:t>i</a:t>
            </a:r>
            <a:r>
              <a:rPr lang="en-US" dirty="0" smtClean="0">
                <a:latin typeface="Consolas" pitchFamily="49" charset="0"/>
              </a:rPr>
              <a:t>], 0xB0000000);</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(0xB0000000, context[j]);</a:t>
            </a:r>
          </a:p>
          <a:p>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(“mtc0 Context, </a:t>
            </a:r>
            <a:r>
              <a:rPr lang="en-US" dirty="0" err="1" smtClean="0">
                <a:latin typeface="Consolas" pitchFamily="49" charset="0"/>
              </a:rPr>
              <a:t>ptbr</a:t>
            </a:r>
            <a:r>
              <a:rPr lang="en-US" dirty="0" smtClean="0">
                <a:latin typeface="Consolas" pitchFamily="49" charset="0"/>
              </a:rPr>
              <a:t>[j]”);</a:t>
            </a:r>
          </a:p>
          <a:p>
            <a:r>
              <a:rPr lang="en-US" dirty="0" smtClean="0">
                <a:latin typeface="Consolas" pitchFamily="49" charset="0"/>
              </a:rPr>
              <a:t>     }</a:t>
            </a:r>
          </a:p>
          <a:p>
            <a:r>
              <a:rPr lang="en-US" dirty="0" smtClean="0">
                <a:latin typeface="Consolas" pitchFamily="49" charset="0"/>
              </a:rPr>
              <a:t>}</a:t>
            </a:r>
            <a:endParaRPr lang="en-US" dirty="0">
              <a:latin typeface="Consolas" pitchFamily="49" charset="0"/>
            </a:endParaRPr>
          </a:p>
        </p:txBody>
      </p:sp>
    </p:spTree>
    <p:extLst>
      <p:ext uri="{BB962C8B-B14F-4D97-AF65-F5344CB8AC3E}">
        <p14:creationId xmlns:p14="http://schemas.microsoft.com/office/powerpoint/2010/main" val="1735127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609600"/>
            <a:ext cx="8686800" cy="5638800"/>
          </a:xfrm>
        </p:spPr>
        <p:txBody>
          <a:bodyPr anchor="ctr">
            <a:normAutofit/>
          </a:bodyPr>
          <a:lstStyle/>
          <a:p>
            <a:pPr algn="ctr"/>
            <a:r>
              <a:rPr lang="en-US" sz="4400" dirty="0" smtClean="0">
                <a:solidFill>
                  <a:schemeClr val="accent5">
                    <a:lumMod val="60000"/>
                    <a:lumOff val="40000"/>
                  </a:schemeClr>
                </a:solidFill>
              </a:rPr>
              <a:t>Operating System</a:t>
            </a:r>
          </a:p>
        </p:txBody>
      </p:sp>
    </p:spTree>
    <p:extLst>
      <p:ext uri="{BB962C8B-B14F-4D97-AF65-F5344CB8AC3E}">
        <p14:creationId xmlns:p14="http://schemas.microsoft.com/office/powerpoint/2010/main" val="33247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7234" name="Rectangle 2"/>
          <p:cNvSpPr>
            <a:spLocks noGrp="1" noChangeArrowheads="1"/>
          </p:cNvSpPr>
          <p:nvPr>
            <p:ph type="title"/>
            <p:custDataLst>
              <p:tags r:id="rId1"/>
            </p:custDataLst>
          </p:nvPr>
        </p:nvSpPr>
        <p:spPr/>
        <p:txBody>
          <a:bodyPr>
            <a:noAutofit/>
          </a:bodyPr>
          <a:lstStyle/>
          <a:p>
            <a:r>
              <a:rPr lang="en-US" dirty="0" smtClean="0"/>
              <a:t>Operating System</a:t>
            </a:r>
            <a:endParaRPr lang="en-US" dirty="0"/>
          </a:p>
        </p:txBody>
      </p:sp>
      <p:sp>
        <p:nvSpPr>
          <p:cNvPr id="3807235" name="Rectangle 3"/>
          <p:cNvSpPr>
            <a:spLocks noGrp="1" noChangeArrowheads="1"/>
          </p:cNvSpPr>
          <p:nvPr>
            <p:ph idx="1"/>
            <p:custDataLst>
              <p:tags r:id="rId2"/>
            </p:custDataLst>
          </p:nvPr>
        </p:nvSpPr>
        <p:spPr>
          <a:xfrm>
            <a:off x="228600" y="914400"/>
            <a:ext cx="8686800" cy="5715000"/>
          </a:xfrm>
        </p:spPr>
        <p:txBody>
          <a:bodyPr>
            <a:normAutofit lnSpcReduction="10000"/>
          </a:bodyPr>
          <a:lstStyle/>
          <a:p>
            <a:pPr marL="457200" indent="-457200">
              <a:buFont typeface="Arial"/>
              <a:buChar char="•"/>
            </a:pPr>
            <a:r>
              <a:rPr lang="en-US" sz="3600" dirty="0" smtClean="0"/>
              <a:t>Manages all of the software and hardware on the computer.</a:t>
            </a:r>
          </a:p>
          <a:p>
            <a:pPr marL="457200" indent="-457200">
              <a:buFont typeface="Arial"/>
              <a:buChar char="•"/>
            </a:pPr>
            <a:r>
              <a:rPr lang="en-US" sz="3600" dirty="0" smtClean="0"/>
              <a:t>Many processes running at the same time, requiring resources</a:t>
            </a:r>
          </a:p>
          <a:p>
            <a:pPr marL="1200150" lvl="1" indent="-457200">
              <a:buFont typeface="Arial"/>
              <a:buChar char="•"/>
            </a:pPr>
            <a:r>
              <a:rPr lang="en-US" sz="3200" dirty="0" smtClean="0"/>
              <a:t>CPU, Memory, Storage, etc.</a:t>
            </a:r>
          </a:p>
          <a:p>
            <a:pPr marL="1200150" lvl="1" indent="-457200">
              <a:buFont typeface="Arial"/>
              <a:buChar char="•"/>
            </a:pPr>
            <a:endParaRPr lang="en-US" sz="3200" dirty="0" smtClean="0"/>
          </a:p>
          <a:p>
            <a:pPr marL="457200" indent="-457200">
              <a:buFont typeface="Arial"/>
              <a:buChar char="•"/>
            </a:pPr>
            <a:r>
              <a:rPr lang="en-US" sz="3600" dirty="0" smtClean="0"/>
              <a:t>The Operating System </a:t>
            </a:r>
            <a:r>
              <a:rPr lang="en-US" sz="3600" dirty="0" smtClean="0">
                <a:solidFill>
                  <a:schemeClr val="accent5"/>
                </a:solidFill>
              </a:rPr>
              <a:t>multiplexes</a:t>
            </a:r>
            <a:r>
              <a:rPr lang="en-US" sz="3600" dirty="0" smtClean="0"/>
              <a:t> these resources amongst different processes, and </a:t>
            </a:r>
            <a:r>
              <a:rPr lang="en-US" sz="3600" dirty="0" smtClean="0">
                <a:solidFill>
                  <a:srgbClr val="00B0F0"/>
                </a:solidFill>
              </a:rPr>
              <a:t>isolates</a:t>
            </a:r>
            <a:r>
              <a:rPr lang="en-US" sz="3600" dirty="0" smtClean="0"/>
              <a:t> and </a:t>
            </a:r>
            <a:r>
              <a:rPr lang="en-US" sz="3600" dirty="0" smtClean="0">
                <a:solidFill>
                  <a:srgbClr val="00B0F0"/>
                </a:solidFill>
              </a:rPr>
              <a:t>protects</a:t>
            </a:r>
            <a:r>
              <a:rPr lang="en-US" sz="3600" dirty="0" smtClean="0"/>
              <a:t> processes from one another!</a:t>
            </a:r>
          </a:p>
        </p:txBody>
      </p:sp>
    </p:spTree>
    <p:extLst>
      <p:ext uri="{BB962C8B-B14F-4D97-AF65-F5344CB8AC3E}">
        <p14:creationId xmlns:p14="http://schemas.microsoft.com/office/powerpoint/2010/main" val="144365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7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07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07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072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7234" name="Rectangle 2"/>
          <p:cNvSpPr>
            <a:spLocks noGrp="1" noChangeArrowheads="1"/>
          </p:cNvSpPr>
          <p:nvPr>
            <p:ph type="title"/>
            <p:custDataLst>
              <p:tags r:id="rId1"/>
            </p:custDataLst>
          </p:nvPr>
        </p:nvSpPr>
        <p:spPr/>
        <p:txBody>
          <a:bodyPr>
            <a:noAutofit/>
          </a:bodyPr>
          <a:lstStyle/>
          <a:p>
            <a:r>
              <a:rPr lang="en-US" dirty="0" smtClean="0"/>
              <a:t>Operating System</a:t>
            </a:r>
            <a:endParaRPr lang="en-US" dirty="0"/>
          </a:p>
        </p:txBody>
      </p:sp>
      <p:sp>
        <p:nvSpPr>
          <p:cNvPr id="3807235" name="Rectangle 3"/>
          <p:cNvSpPr>
            <a:spLocks noGrp="1" noChangeArrowheads="1"/>
          </p:cNvSpPr>
          <p:nvPr>
            <p:ph idx="1"/>
            <p:custDataLst>
              <p:tags r:id="rId2"/>
            </p:custDataLst>
          </p:nvPr>
        </p:nvSpPr>
        <p:spPr>
          <a:xfrm>
            <a:off x="228600" y="762000"/>
            <a:ext cx="8686800" cy="1981200"/>
          </a:xfrm>
        </p:spPr>
        <p:txBody>
          <a:bodyPr>
            <a:normAutofit/>
          </a:bodyPr>
          <a:lstStyle/>
          <a:p>
            <a:pPr marL="457200" indent="-457200">
              <a:buFont typeface="Arial"/>
              <a:buChar char="•"/>
            </a:pPr>
            <a:r>
              <a:rPr lang="en-US" dirty="0" smtClean="0">
                <a:solidFill>
                  <a:srgbClr val="FFFFFF"/>
                </a:solidFill>
              </a:rPr>
              <a:t>Operating System (OS) is a trusted mediator:</a:t>
            </a:r>
          </a:p>
          <a:p>
            <a:pPr lvl="1"/>
            <a:r>
              <a:rPr lang="en-US" i="1" dirty="0" smtClean="0">
                <a:solidFill>
                  <a:srgbClr val="FFFFFF"/>
                </a:solidFill>
              </a:rPr>
              <a:t>Safe control transfer between processes</a:t>
            </a:r>
            <a:endParaRPr lang="en-US" dirty="0" smtClean="0">
              <a:solidFill>
                <a:srgbClr val="FFFFFF"/>
              </a:solidFill>
            </a:endParaRPr>
          </a:p>
          <a:p>
            <a:pPr lvl="1"/>
            <a:r>
              <a:rPr lang="en-US" i="1" dirty="0" smtClean="0">
                <a:solidFill>
                  <a:srgbClr val="FFFFFF"/>
                </a:solidFill>
              </a:rPr>
              <a:t>Isolation (memory, registers) of processes</a:t>
            </a:r>
          </a:p>
        </p:txBody>
      </p:sp>
      <p:grpSp>
        <p:nvGrpSpPr>
          <p:cNvPr id="27" name="Group 26"/>
          <p:cNvGrpSpPr/>
          <p:nvPr/>
        </p:nvGrpSpPr>
        <p:grpSpPr>
          <a:xfrm>
            <a:off x="2895600" y="3505200"/>
            <a:ext cx="3429000" cy="457200"/>
            <a:chOff x="2895600" y="3505200"/>
            <a:chExt cx="3429000" cy="457200"/>
          </a:xfrm>
        </p:grpSpPr>
        <p:sp>
          <p:nvSpPr>
            <p:cNvPr id="5" name="Rectangle 4"/>
            <p:cNvSpPr/>
            <p:nvPr>
              <p:custDataLst>
                <p:tags r:id="rId14"/>
              </p:custDataLst>
            </p:nvPr>
          </p:nvSpPr>
          <p:spPr>
            <a:xfrm>
              <a:off x="2895600" y="35052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P1</a:t>
              </a:r>
              <a:endParaRPr lang="en-US" sz="2800" dirty="0"/>
            </a:p>
          </p:txBody>
        </p:sp>
        <p:sp>
          <p:nvSpPr>
            <p:cNvPr id="6" name="Rectangle 5"/>
            <p:cNvSpPr/>
            <p:nvPr>
              <p:custDataLst>
                <p:tags r:id="rId15"/>
              </p:custDataLst>
            </p:nvPr>
          </p:nvSpPr>
          <p:spPr>
            <a:xfrm>
              <a:off x="3810000" y="35052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P2</a:t>
              </a:r>
              <a:endParaRPr lang="en-US" sz="2800" dirty="0"/>
            </a:p>
          </p:txBody>
        </p:sp>
        <p:sp>
          <p:nvSpPr>
            <p:cNvPr id="7" name="Rectangle 6"/>
            <p:cNvSpPr/>
            <p:nvPr>
              <p:custDataLst>
                <p:tags r:id="rId16"/>
              </p:custDataLst>
            </p:nvPr>
          </p:nvSpPr>
          <p:spPr>
            <a:xfrm>
              <a:off x="4724400" y="35052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P3</a:t>
              </a:r>
              <a:endParaRPr lang="en-US" sz="2800" dirty="0"/>
            </a:p>
          </p:txBody>
        </p:sp>
        <p:sp>
          <p:nvSpPr>
            <p:cNvPr id="8" name="Rectangle 7"/>
            <p:cNvSpPr/>
            <p:nvPr>
              <p:custDataLst>
                <p:tags r:id="rId17"/>
              </p:custDataLst>
            </p:nvPr>
          </p:nvSpPr>
          <p:spPr>
            <a:xfrm>
              <a:off x="5638800" y="35052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P4</a:t>
              </a:r>
              <a:endParaRPr lang="en-US" sz="2800" dirty="0"/>
            </a:p>
          </p:txBody>
        </p:sp>
      </p:grpSp>
      <p:grpSp>
        <p:nvGrpSpPr>
          <p:cNvPr id="10" name="Group 9"/>
          <p:cNvGrpSpPr/>
          <p:nvPr/>
        </p:nvGrpSpPr>
        <p:grpSpPr>
          <a:xfrm>
            <a:off x="2971800" y="4191000"/>
            <a:ext cx="3276600" cy="1143000"/>
            <a:chOff x="2971800" y="4191000"/>
            <a:chExt cx="3276600" cy="1143000"/>
          </a:xfrm>
        </p:grpSpPr>
        <p:sp>
          <p:nvSpPr>
            <p:cNvPr id="11" name="TextBox 10"/>
            <p:cNvSpPr txBox="1"/>
            <p:nvPr>
              <p:custDataLst>
                <p:tags r:id="rId9"/>
              </p:custDataLst>
            </p:nvPr>
          </p:nvSpPr>
          <p:spPr>
            <a:xfrm>
              <a:off x="2971800" y="4191000"/>
              <a:ext cx="696024" cy="523220"/>
            </a:xfrm>
            <a:prstGeom prst="rect">
              <a:avLst/>
            </a:prstGeom>
            <a:noFill/>
          </p:spPr>
          <p:txBody>
            <a:bodyPr wrap="none" rtlCol="0">
              <a:spAutoFit/>
            </a:bodyPr>
            <a:lstStyle/>
            <a:p>
              <a:r>
                <a:rPr lang="en-US" sz="2800" dirty="0" smtClean="0">
                  <a:solidFill>
                    <a:schemeClr val="bg1"/>
                  </a:solidFill>
                </a:rPr>
                <a:t>VM</a:t>
              </a:r>
            </a:p>
          </p:txBody>
        </p:sp>
        <p:sp>
          <p:nvSpPr>
            <p:cNvPr id="12" name="TextBox 11"/>
            <p:cNvSpPr txBox="1"/>
            <p:nvPr>
              <p:custDataLst>
                <p:tags r:id="rId10"/>
              </p:custDataLst>
            </p:nvPr>
          </p:nvSpPr>
          <p:spPr>
            <a:xfrm>
              <a:off x="3839859" y="4191000"/>
              <a:ext cx="1664964" cy="523220"/>
            </a:xfrm>
            <a:prstGeom prst="rect">
              <a:avLst/>
            </a:prstGeom>
            <a:noFill/>
          </p:spPr>
          <p:txBody>
            <a:bodyPr wrap="none" rtlCol="0">
              <a:spAutoFit/>
            </a:bodyPr>
            <a:lstStyle/>
            <a:p>
              <a:r>
                <a:rPr lang="en-US" sz="2800" dirty="0" err="1" smtClean="0">
                  <a:solidFill>
                    <a:schemeClr val="bg1"/>
                  </a:solidFill>
                </a:rPr>
                <a:t>filesystem</a:t>
              </a:r>
              <a:endParaRPr lang="en-US" sz="2800" dirty="0" smtClean="0">
                <a:solidFill>
                  <a:schemeClr val="bg1"/>
                </a:solidFill>
              </a:endParaRPr>
            </a:p>
          </p:txBody>
        </p:sp>
        <p:sp>
          <p:nvSpPr>
            <p:cNvPr id="13" name="TextBox 12"/>
            <p:cNvSpPr txBox="1"/>
            <p:nvPr>
              <p:custDataLst>
                <p:tags r:id="rId11"/>
              </p:custDataLst>
            </p:nvPr>
          </p:nvSpPr>
          <p:spPr>
            <a:xfrm>
              <a:off x="5578345" y="4191000"/>
              <a:ext cx="670055" cy="523220"/>
            </a:xfrm>
            <a:prstGeom prst="rect">
              <a:avLst/>
            </a:prstGeom>
            <a:noFill/>
          </p:spPr>
          <p:txBody>
            <a:bodyPr wrap="none" rtlCol="0">
              <a:spAutoFit/>
            </a:bodyPr>
            <a:lstStyle/>
            <a:p>
              <a:r>
                <a:rPr lang="en-US" sz="2800" dirty="0" smtClean="0">
                  <a:solidFill>
                    <a:schemeClr val="bg1"/>
                  </a:solidFill>
                </a:rPr>
                <a:t>net</a:t>
              </a:r>
            </a:p>
          </p:txBody>
        </p:sp>
        <p:sp>
          <p:nvSpPr>
            <p:cNvPr id="14" name="TextBox 13"/>
            <p:cNvSpPr txBox="1"/>
            <p:nvPr>
              <p:custDataLst>
                <p:tags r:id="rId12"/>
              </p:custDataLst>
            </p:nvPr>
          </p:nvSpPr>
          <p:spPr>
            <a:xfrm>
              <a:off x="4210869" y="4810780"/>
              <a:ext cx="1046931" cy="523220"/>
            </a:xfrm>
            <a:prstGeom prst="rect">
              <a:avLst/>
            </a:prstGeom>
            <a:noFill/>
          </p:spPr>
          <p:txBody>
            <a:bodyPr wrap="none" rtlCol="0">
              <a:spAutoFit/>
            </a:bodyPr>
            <a:lstStyle/>
            <a:p>
              <a:r>
                <a:rPr lang="en-US" sz="2800" dirty="0" smtClean="0">
                  <a:solidFill>
                    <a:schemeClr val="bg1"/>
                  </a:solidFill>
                </a:rPr>
                <a:t>driver</a:t>
              </a:r>
            </a:p>
          </p:txBody>
        </p:sp>
        <p:sp>
          <p:nvSpPr>
            <p:cNvPr id="15" name="TextBox 14"/>
            <p:cNvSpPr txBox="1"/>
            <p:nvPr>
              <p:custDataLst>
                <p:tags r:id="rId13"/>
              </p:custDataLst>
            </p:nvPr>
          </p:nvSpPr>
          <p:spPr>
            <a:xfrm>
              <a:off x="5201469" y="4800600"/>
              <a:ext cx="1046931" cy="523220"/>
            </a:xfrm>
            <a:prstGeom prst="rect">
              <a:avLst/>
            </a:prstGeom>
            <a:noFill/>
          </p:spPr>
          <p:txBody>
            <a:bodyPr wrap="none" rtlCol="0">
              <a:spAutoFit/>
            </a:bodyPr>
            <a:lstStyle/>
            <a:p>
              <a:r>
                <a:rPr lang="en-US" sz="2800" dirty="0" smtClean="0">
                  <a:solidFill>
                    <a:schemeClr val="bg1"/>
                  </a:solidFill>
                </a:rPr>
                <a:t>driver</a:t>
              </a:r>
            </a:p>
          </p:txBody>
        </p:sp>
      </p:grpSp>
      <p:sp>
        <p:nvSpPr>
          <p:cNvPr id="4" name="TextBox 3"/>
          <p:cNvSpPr txBox="1"/>
          <p:nvPr/>
        </p:nvSpPr>
        <p:spPr>
          <a:xfrm>
            <a:off x="876703" y="3505200"/>
            <a:ext cx="1409297" cy="461665"/>
          </a:xfrm>
          <a:prstGeom prst="rect">
            <a:avLst/>
          </a:prstGeom>
          <a:noFill/>
        </p:spPr>
        <p:txBody>
          <a:bodyPr wrap="none" rtlCol="0">
            <a:spAutoFit/>
          </a:bodyPr>
          <a:lstStyle/>
          <a:p>
            <a:r>
              <a:rPr lang="en-US" sz="2400" dirty="0" smtClean="0">
                <a:solidFill>
                  <a:srgbClr val="FFFF00"/>
                </a:solidFill>
              </a:rPr>
              <a:t>untrusted</a:t>
            </a:r>
            <a:endParaRPr lang="en-US" sz="2400" dirty="0">
              <a:solidFill>
                <a:srgbClr val="FFFF00"/>
              </a:solidFill>
            </a:endParaRPr>
          </a:p>
        </p:txBody>
      </p:sp>
      <p:grpSp>
        <p:nvGrpSpPr>
          <p:cNvPr id="20" name="Group 19"/>
          <p:cNvGrpSpPr/>
          <p:nvPr/>
        </p:nvGrpSpPr>
        <p:grpSpPr>
          <a:xfrm>
            <a:off x="2895600" y="5486400"/>
            <a:ext cx="3376215" cy="841177"/>
            <a:chOff x="2667000" y="5486400"/>
            <a:chExt cx="3376215" cy="841177"/>
          </a:xfrm>
        </p:grpSpPr>
        <p:sp>
          <p:nvSpPr>
            <p:cNvPr id="16" name="TextBox 15"/>
            <p:cNvSpPr txBox="1"/>
            <p:nvPr>
              <p:custDataLst>
                <p:tags r:id="rId5"/>
              </p:custDataLst>
            </p:nvPr>
          </p:nvSpPr>
          <p:spPr>
            <a:xfrm>
              <a:off x="4419600" y="5486400"/>
              <a:ext cx="760144" cy="523220"/>
            </a:xfrm>
            <a:prstGeom prst="rect">
              <a:avLst/>
            </a:prstGeom>
            <a:noFill/>
            <a:ln>
              <a:noFill/>
            </a:ln>
          </p:spPr>
          <p:txBody>
            <a:bodyPr wrap="none" rtlCol="0">
              <a:spAutoFit/>
            </a:bodyPr>
            <a:lstStyle/>
            <a:p>
              <a:r>
                <a:rPr lang="en-US" sz="2800" dirty="0" smtClean="0">
                  <a:solidFill>
                    <a:schemeClr val="bg1"/>
                  </a:solidFill>
                </a:rPr>
                <a:t>disk</a:t>
              </a:r>
            </a:p>
          </p:txBody>
        </p:sp>
        <p:sp>
          <p:nvSpPr>
            <p:cNvPr id="17" name="TextBox 16"/>
            <p:cNvSpPr txBox="1"/>
            <p:nvPr>
              <p:custDataLst>
                <p:tags r:id="rId6"/>
              </p:custDataLst>
            </p:nvPr>
          </p:nvSpPr>
          <p:spPr>
            <a:xfrm>
              <a:off x="5217348" y="5496580"/>
              <a:ext cx="825867" cy="830997"/>
            </a:xfrm>
            <a:prstGeom prst="rect">
              <a:avLst/>
            </a:prstGeom>
            <a:noFill/>
            <a:ln>
              <a:noFill/>
            </a:ln>
          </p:spPr>
          <p:txBody>
            <a:bodyPr wrap="none" rtlCol="0">
              <a:spAutoFit/>
            </a:bodyPr>
            <a:lstStyle/>
            <a:p>
              <a:pPr algn="ctr"/>
              <a:r>
                <a:rPr lang="en-US" sz="2400" dirty="0" err="1" smtClean="0">
                  <a:solidFill>
                    <a:schemeClr val="bg1"/>
                  </a:solidFill>
                </a:rPr>
                <a:t>netw</a:t>
              </a:r>
              <a:endParaRPr lang="en-US" sz="2400" dirty="0" smtClean="0">
                <a:solidFill>
                  <a:schemeClr val="bg1"/>
                </a:solidFill>
              </a:endParaRPr>
            </a:p>
            <a:p>
              <a:pPr algn="ctr"/>
              <a:r>
                <a:rPr lang="en-US" sz="2400" dirty="0" smtClean="0">
                  <a:solidFill>
                    <a:schemeClr val="bg1"/>
                  </a:solidFill>
                </a:rPr>
                <a:t>card</a:t>
              </a:r>
            </a:p>
          </p:txBody>
        </p:sp>
        <p:sp>
          <p:nvSpPr>
            <p:cNvPr id="18" name="TextBox 17"/>
            <p:cNvSpPr txBox="1"/>
            <p:nvPr>
              <p:custDataLst>
                <p:tags r:id="rId7"/>
              </p:custDataLst>
            </p:nvPr>
          </p:nvSpPr>
          <p:spPr>
            <a:xfrm>
              <a:off x="2667000" y="5496580"/>
              <a:ext cx="1031051" cy="523220"/>
            </a:xfrm>
            <a:prstGeom prst="rect">
              <a:avLst/>
            </a:prstGeom>
            <a:noFill/>
            <a:ln>
              <a:noFill/>
            </a:ln>
          </p:spPr>
          <p:txBody>
            <a:bodyPr wrap="none" rtlCol="0">
              <a:spAutoFit/>
            </a:bodyPr>
            <a:lstStyle/>
            <a:p>
              <a:r>
                <a:rPr lang="en-US" sz="2800" dirty="0" smtClean="0">
                  <a:solidFill>
                    <a:schemeClr val="bg1"/>
                  </a:solidFill>
                </a:rPr>
                <a:t>MMU</a:t>
              </a:r>
            </a:p>
          </p:txBody>
        </p:sp>
        <p:sp>
          <p:nvSpPr>
            <p:cNvPr id="19" name="TextBox 18"/>
            <p:cNvSpPr txBox="1"/>
            <p:nvPr>
              <p:custDataLst>
                <p:tags r:id="rId8"/>
              </p:custDataLst>
            </p:nvPr>
          </p:nvSpPr>
          <p:spPr>
            <a:xfrm>
              <a:off x="3627596" y="5486400"/>
              <a:ext cx="792004" cy="523220"/>
            </a:xfrm>
            <a:prstGeom prst="rect">
              <a:avLst/>
            </a:prstGeom>
            <a:noFill/>
            <a:ln>
              <a:noFill/>
            </a:ln>
          </p:spPr>
          <p:txBody>
            <a:bodyPr wrap="none" rtlCol="0">
              <a:spAutoFit/>
            </a:bodyPr>
            <a:lstStyle/>
            <a:p>
              <a:r>
                <a:rPr lang="en-US" sz="2800" dirty="0" smtClean="0">
                  <a:solidFill>
                    <a:schemeClr val="bg1"/>
                  </a:solidFill>
                </a:rPr>
                <a:t>CPU</a:t>
              </a:r>
            </a:p>
          </p:txBody>
        </p:sp>
      </p:grpSp>
      <p:sp>
        <p:nvSpPr>
          <p:cNvPr id="2" name="Left Brace 1"/>
          <p:cNvSpPr/>
          <p:nvPr/>
        </p:nvSpPr>
        <p:spPr>
          <a:xfrm>
            <a:off x="2438400" y="3505200"/>
            <a:ext cx="304800" cy="457200"/>
          </a:xfrm>
          <a:prstGeom prst="leftBrace">
            <a:avLst/>
          </a:prstGeom>
          <a:ln w="381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a:p>
        </p:txBody>
      </p:sp>
      <p:sp>
        <p:nvSpPr>
          <p:cNvPr id="21" name="Left Brace 20"/>
          <p:cNvSpPr/>
          <p:nvPr/>
        </p:nvSpPr>
        <p:spPr>
          <a:xfrm>
            <a:off x="2438400" y="4114800"/>
            <a:ext cx="304800" cy="1295400"/>
          </a:xfrm>
          <a:prstGeom prst="leftBrace">
            <a:avLst/>
          </a:prstGeom>
          <a:ln w="381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a:p>
        </p:txBody>
      </p:sp>
      <p:sp>
        <p:nvSpPr>
          <p:cNvPr id="22" name="TextBox 21"/>
          <p:cNvSpPr txBox="1"/>
          <p:nvPr/>
        </p:nvSpPr>
        <p:spPr>
          <a:xfrm>
            <a:off x="1114729" y="4491335"/>
            <a:ext cx="1095071" cy="461665"/>
          </a:xfrm>
          <a:prstGeom prst="rect">
            <a:avLst/>
          </a:prstGeom>
          <a:noFill/>
        </p:spPr>
        <p:txBody>
          <a:bodyPr wrap="none" rtlCol="0">
            <a:spAutoFit/>
          </a:bodyPr>
          <a:lstStyle/>
          <a:p>
            <a:r>
              <a:rPr lang="en-US" sz="2400" dirty="0" smtClean="0">
                <a:solidFill>
                  <a:srgbClr val="FFFF00"/>
                </a:solidFill>
              </a:rPr>
              <a:t>trusted</a:t>
            </a:r>
            <a:endParaRPr lang="en-US" sz="2400" dirty="0">
              <a:solidFill>
                <a:srgbClr val="FFFF00"/>
              </a:solidFill>
            </a:endParaRPr>
          </a:p>
        </p:txBody>
      </p:sp>
      <p:sp>
        <p:nvSpPr>
          <p:cNvPr id="23" name="TextBox 22"/>
          <p:cNvSpPr txBox="1"/>
          <p:nvPr/>
        </p:nvSpPr>
        <p:spPr>
          <a:xfrm>
            <a:off x="6820303" y="4114800"/>
            <a:ext cx="1284727" cy="461665"/>
          </a:xfrm>
          <a:prstGeom prst="rect">
            <a:avLst/>
          </a:prstGeom>
          <a:noFill/>
        </p:spPr>
        <p:txBody>
          <a:bodyPr wrap="none" rtlCol="0">
            <a:spAutoFit/>
          </a:bodyPr>
          <a:lstStyle/>
          <a:p>
            <a:r>
              <a:rPr lang="en-US" sz="2400" dirty="0" smtClean="0">
                <a:solidFill>
                  <a:srgbClr val="FFFF00"/>
                </a:solidFill>
              </a:rPr>
              <a:t>software</a:t>
            </a:r>
            <a:endParaRPr lang="en-US" sz="2400" dirty="0">
              <a:solidFill>
                <a:srgbClr val="FFFF00"/>
              </a:solidFill>
            </a:endParaRPr>
          </a:p>
        </p:txBody>
      </p:sp>
      <p:sp>
        <p:nvSpPr>
          <p:cNvPr id="24" name="Left Brace 23"/>
          <p:cNvSpPr/>
          <p:nvPr/>
        </p:nvSpPr>
        <p:spPr>
          <a:xfrm flipH="1">
            <a:off x="6477000" y="5638800"/>
            <a:ext cx="304800" cy="609600"/>
          </a:xfrm>
          <a:prstGeom prst="leftBrace">
            <a:avLst/>
          </a:prstGeom>
          <a:ln w="381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a:p>
        </p:txBody>
      </p:sp>
      <p:sp>
        <p:nvSpPr>
          <p:cNvPr id="25" name="Left Brace 24"/>
          <p:cNvSpPr/>
          <p:nvPr/>
        </p:nvSpPr>
        <p:spPr>
          <a:xfrm flipH="1">
            <a:off x="6477000" y="3505200"/>
            <a:ext cx="304800" cy="1828800"/>
          </a:xfrm>
          <a:prstGeom prst="leftBrace">
            <a:avLst/>
          </a:prstGeom>
          <a:ln w="381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a:p>
        </p:txBody>
      </p:sp>
      <p:sp>
        <p:nvSpPr>
          <p:cNvPr id="26" name="TextBox 25"/>
          <p:cNvSpPr txBox="1"/>
          <p:nvPr/>
        </p:nvSpPr>
        <p:spPr>
          <a:xfrm>
            <a:off x="6829729" y="5710535"/>
            <a:ext cx="1390675" cy="461665"/>
          </a:xfrm>
          <a:prstGeom prst="rect">
            <a:avLst/>
          </a:prstGeom>
          <a:noFill/>
        </p:spPr>
        <p:txBody>
          <a:bodyPr wrap="none" rtlCol="0">
            <a:spAutoFit/>
          </a:bodyPr>
          <a:lstStyle/>
          <a:p>
            <a:r>
              <a:rPr lang="en-US" sz="2400" dirty="0" smtClean="0">
                <a:solidFill>
                  <a:srgbClr val="FFFF00"/>
                </a:solidFill>
              </a:rPr>
              <a:t>hardware</a:t>
            </a:r>
            <a:endParaRPr lang="en-US" sz="2400" dirty="0">
              <a:solidFill>
                <a:srgbClr val="FFFF00"/>
              </a:solidFill>
            </a:endParaRPr>
          </a:p>
        </p:txBody>
      </p:sp>
      <p:grpSp>
        <p:nvGrpSpPr>
          <p:cNvPr id="3" name="Group 2"/>
          <p:cNvGrpSpPr/>
          <p:nvPr/>
        </p:nvGrpSpPr>
        <p:grpSpPr>
          <a:xfrm>
            <a:off x="2819400" y="4114800"/>
            <a:ext cx="3505200" cy="1371600"/>
            <a:chOff x="2819400" y="4114800"/>
            <a:chExt cx="3505200" cy="1371600"/>
          </a:xfrm>
        </p:grpSpPr>
        <p:sp>
          <p:nvSpPr>
            <p:cNvPr id="9" name="Rectangle 8"/>
            <p:cNvSpPr/>
            <p:nvPr>
              <p:custDataLst>
                <p:tags r:id="rId3"/>
              </p:custDataLst>
            </p:nvPr>
          </p:nvSpPr>
          <p:spPr>
            <a:xfrm>
              <a:off x="2895600" y="4114800"/>
              <a:ext cx="3429000" cy="129540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9" name="TextBox 28"/>
            <p:cNvSpPr txBox="1"/>
            <p:nvPr>
              <p:custDataLst>
                <p:tags r:id="rId4"/>
              </p:custDataLst>
            </p:nvPr>
          </p:nvSpPr>
          <p:spPr>
            <a:xfrm>
              <a:off x="2819400" y="4963180"/>
              <a:ext cx="587395" cy="523220"/>
            </a:xfrm>
            <a:prstGeom prst="rect">
              <a:avLst/>
            </a:prstGeom>
            <a:noFill/>
          </p:spPr>
          <p:txBody>
            <a:bodyPr wrap="none" rtlCol="0">
              <a:spAutoFit/>
            </a:bodyPr>
            <a:lstStyle/>
            <a:p>
              <a:r>
                <a:rPr lang="en-US" sz="2800" dirty="0" smtClean="0">
                  <a:solidFill>
                    <a:srgbClr val="00B0F0"/>
                  </a:solidFill>
                </a:rPr>
                <a:t>OS</a:t>
              </a:r>
            </a:p>
          </p:txBody>
        </p:sp>
      </p:grpSp>
    </p:spTree>
    <p:extLst>
      <p:ext uri="{BB962C8B-B14F-4D97-AF65-F5344CB8AC3E}">
        <p14:creationId xmlns:p14="http://schemas.microsoft.com/office/powerpoint/2010/main" val="267217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7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07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07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21" grpId="0" animBg="1"/>
      <p:bldP spid="22" grpId="0"/>
      <p:bldP spid="23" grpId="0"/>
      <p:bldP spid="24" grpId="0" animBg="1"/>
      <p:bldP spid="25" grpId="0"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r>
              <a:rPr lang="en-US" dirty="0" smtClean="0"/>
              <a:t>Outline for Today</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a:buChar char="•"/>
            </a:pPr>
            <a:r>
              <a:rPr lang="en-US" dirty="0">
                <a:solidFill>
                  <a:srgbClr val="6C6C6C"/>
                </a:solidFill>
              </a:rPr>
              <a:t>How do we protect </a:t>
            </a:r>
            <a:r>
              <a:rPr lang="en-US" dirty="0" smtClean="0">
                <a:solidFill>
                  <a:srgbClr val="6C6C6C"/>
                </a:solidFill>
              </a:rPr>
              <a:t>processes from </a:t>
            </a:r>
            <a:r>
              <a:rPr lang="en-US" dirty="0">
                <a:solidFill>
                  <a:srgbClr val="6C6C6C"/>
                </a:solidFill>
              </a:rPr>
              <a:t>one another</a:t>
            </a:r>
            <a:r>
              <a:rPr lang="en-US" dirty="0" smtClean="0">
                <a:solidFill>
                  <a:srgbClr val="6C6C6C"/>
                </a:solidFill>
              </a:rPr>
              <a:t>?</a:t>
            </a:r>
          </a:p>
          <a:p>
            <a:pPr marL="1200150" lvl="1" indent="-457200">
              <a:buFont typeface="Arial"/>
              <a:buChar char="•"/>
            </a:pPr>
            <a:r>
              <a:rPr lang="en-US" dirty="0" smtClean="0">
                <a:solidFill>
                  <a:srgbClr val="6C6C6C"/>
                </a:solidFill>
              </a:rPr>
              <a:t>Skype should not crash Chrome.</a:t>
            </a:r>
          </a:p>
          <a:p>
            <a:pPr marL="457200" indent="-457200">
              <a:buFont typeface="Arial"/>
              <a:buChar char="•"/>
            </a:pPr>
            <a:endParaRPr lang="en-US" dirty="0" smtClean="0">
              <a:solidFill>
                <a:srgbClr val="6C6C6C"/>
              </a:solidFill>
            </a:endParaRPr>
          </a:p>
          <a:p>
            <a:pPr marL="457200" indent="-457200">
              <a:buFont typeface="Arial"/>
              <a:buChar char="•"/>
            </a:pPr>
            <a:r>
              <a:rPr lang="en-US" dirty="0" smtClean="0"/>
              <a:t>How do we protect the operating system (OS) from other processes?  </a:t>
            </a:r>
          </a:p>
          <a:p>
            <a:pPr marL="1200150" lvl="1" indent="-457200">
              <a:buFont typeface="Arial"/>
              <a:buChar char="•"/>
            </a:pPr>
            <a:r>
              <a:rPr lang="en-US" dirty="0" smtClean="0"/>
              <a:t>Chrome should not crash the computer!</a:t>
            </a:r>
          </a:p>
          <a:p>
            <a:pPr marL="457200" indent="-457200">
              <a:buFont typeface="Arial"/>
              <a:buChar char="•"/>
            </a:pPr>
            <a:endParaRPr lang="en-US" dirty="0"/>
          </a:p>
          <a:p>
            <a:pPr marL="457200" indent="-457200">
              <a:buFont typeface="Arial"/>
              <a:buChar char="•"/>
            </a:pPr>
            <a:r>
              <a:rPr lang="en-US" dirty="0" smtClean="0"/>
              <a:t>How does the CPU and OS (software) handle exceptional conditions? </a:t>
            </a:r>
          </a:p>
          <a:p>
            <a:pPr marL="1200150" lvl="1" indent="-457200">
              <a:buFont typeface="Arial"/>
              <a:buChar char="•"/>
            </a:pPr>
            <a:r>
              <a:rPr lang="en-US" dirty="0" smtClean="0"/>
              <a:t>Division by 0, Page Fault, </a:t>
            </a:r>
            <a:r>
              <a:rPr lang="en-US" dirty="0" err="1" smtClean="0"/>
              <a:t>Syscall</a:t>
            </a:r>
            <a:r>
              <a:rPr lang="en-US" dirty="0" smtClean="0"/>
              <a:t>, etc.</a:t>
            </a:r>
            <a:endParaRPr lang="en-US" dirty="0"/>
          </a:p>
        </p:txBody>
      </p:sp>
      <p:sp>
        <p:nvSpPr>
          <p:cNvPr id="4" name="TextBox 3"/>
          <p:cNvSpPr txBox="1"/>
          <p:nvPr/>
        </p:nvSpPr>
        <p:spPr>
          <a:xfrm>
            <a:off x="659779" y="2158424"/>
            <a:ext cx="3583032" cy="584776"/>
          </a:xfrm>
          <a:prstGeom prst="rect">
            <a:avLst/>
          </a:prstGeom>
          <a:noFill/>
        </p:spPr>
        <p:txBody>
          <a:bodyPr wrap="none" rtlCol="0">
            <a:spAutoFit/>
          </a:bodyPr>
          <a:lstStyle/>
          <a:p>
            <a:pPr marL="457200" indent="-457200">
              <a:buFont typeface="Arial"/>
              <a:buChar char="•"/>
            </a:pPr>
            <a:r>
              <a:rPr lang="en-US" sz="3200" dirty="0" smtClean="0">
                <a:solidFill>
                  <a:srgbClr val="6C6C6C"/>
                </a:solidFill>
              </a:rPr>
              <a:t>Operating System</a:t>
            </a:r>
            <a:endParaRPr lang="en-US" sz="3200" dirty="0">
              <a:solidFill>
                <a:srgbClr val="6C6C6C"/>
              </a:solidFill>
            </a:endParaRPr>
          </a:p>
        </p:txBody>
      </p:sp>
      <p:sp>
        <p:nvSpPr>
          <p:cNvPr id="5" name="TextBox 4"/>
          <p:cNvSpPr txBox="1"/>
          <p:nvPr/>
        </p:nvSpPr>
        <p:spPr>
          <a:xfrm>
            <a:off x="609600" y="4191000"/>
            <a:ext cx="3339376" cy="584776"/>
          </a:xfrm>
          <a:prstGeom prst="rect">
            <a:avLst/>
          </a:prstGeom>
          <a:noFill/>
        </p:spPr>
        <p:txBody>
          <a:bodyPr wrap="none" rtlCol="0">
            <a:spAutoFit/>
          </a:bodyPr>
          <a:lstStyle/>
          <a:p>
            <a:pPr marL="457200" indent="-457200">
              <a:buFont typeface="Arial"/>
              <a:buChar char="•"/>
            </a:pPr>
            <a:r>
              <a:rPr lang="en-US" sz="3200" dirty="0" smtClean="0">
                <a:solidFill>
                  <a:schemeClr val="accent1"/>
                </a:solidFill>
              </a:rPr>
              <a:t>Privileged Mode</a:t>
            </a:r>
            <a:endParaRPr lang="en-US" sz="3200" dirty="0">
              <a:solidFill>
                <a:schemeClr val="accent1"/>
              </a:solidFill>
            </a:endParaRPr>
          </a:p>
        </p:txBody>
      </p:sp>
      <p:sp>
        <p:nvSpPr>
          <p:cNvPr id="6" name="TextBox 5"/>
          <p:cNvSpPr txBox="1"/>
          <p:nvPr/>
        </p:nvSpPr>
        <p:spPr>
          <a:xfrm>
            <a:off x="609600" y="6120824"/>
            <a:ext cx="7712368" cy="584776"/>
          </a:xfrm>
          <a:prstGeom prst="rect">
            <a:avLst/>
          </a:prstGeom>
          <a:noFill/>
        </p:spPr>
        <p:txBody>
          <a:bodyPr wrap="none" rtlCol="0">
            <a:spAutoFit/>
          </a:bodyPr>
          <a:lstStyle/>
          <a:p>
            <a:pPr marL="457200" indent="-457200">
              <a:buFont typeface="Arial"/>
              <a:buChar char="•"/>
            </a:pPr>
            <a:r>
              <a:rPr lang="en-US" sz="3200" dirty="0" smtClean="0">
                <a:solidFill>
                  <a:srgbClr val="FFFF00"/>
                </a:solidFill>
              </a:rPr>
              <a:t>Traps</a:t>
            </a:r>
            <a:r>
              <a:rPr lang="en-US" sz="3200" dirty="0">
                <a:solidFill>
                  <a:srgbClr val="FFFF00"/>
                </a:solidFill>
              </a:rPr>
              <a:t>, System </a:t>
            </a:r>
            <a:r>
              <a:rPr lang="en-US" sz="3200" dirty="0" smtClean="0">
                <a:solidFill>
                  <a:srgbClr val="FFFF00"/>
                </a:solidFill>
              </a:rPr>
              <a:t>calls, Exceptions, Interrupts </a:t>
            </a:r>
            <a:endParaRPr lang="en-US" sz="3200" dirty="0">
              <a:solidFill>
                <a:srgbClr val="FFFF00"/>
              </a:solidFill>
            </a:endParaRPr>
          </a:p>
        </p:txBody>
      </p:sp>
    </p:spTree>
    <p:extLst>
      <p:ext uri="{BB962C8B-B14F-4D97-AF65-F5344CB8AC3E}">
        <p14:creationId xmlns:p14="http://schemas.microsoft.com/office/powerpoint/2010/main" val="10207375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9668</TotalTime>
  <Words>3000</Words>
  <Application>Microsoft Office PowerPoint</Application>
  <PresentationFormat>On-screen Show (4:3)</PresentationFormat>
  <Paragraphs>671</Paragraphs>
  <Slides>50</Slides>
  <Notes>31</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.AppleSystemUIFont</vt:lpstr>
      <vt:lpstr>Arial</vt:lpstr>
      <vt:lpstr>Calibri</vt:lpstr>
      <vt:lpstr>Consolas</vt:lpstr>
      <vt:lpstr>Tahoma</vt:lpstr>
      <vt:lpstr>Times New Roman</vt:lpstr>
      <vt:lpstr>Wingdings</vt:lpstr>
      <vt:lpstr>Office Theme</vt:lpstr>
      <vt:lpstr>Syscalls, exceptions, and interrupts, …oh my!</vt:lpstr>
      <vt:lpstr>Announcements</vt:lpstr>
      <vt:lpstr>Outline for Today</vt:lpstr>
      <vt:lpstr>Outline for Today</vt:lpstr>
      <vt:lpstr>Meltdown  and Spectre Security Bug</vt:lpstr>
      <vt:lpstr>PowerPoint Presentation</vt:lpstr>
      <vt:lpstr>Operating System</vt:lpstr>
      <vt:lpstr>Operating System</vt:lpstr>
      <vt:lpstr>Outline for Today</vt:lpstr>
      <vt:lpstr>PowerPoint Presentation</vt:lpstr>
      <vt:lpstr>One Brain, Many Personalities</vt:lpstr>
      <vt:lpstr>Trusted vs. Untrusted</vt:lpstr>
      <vt:lpstr>Privileged Mode</vt:lpstr>
      <vt:lpstr>Privileged Mode at Startup</vt:lpstr>
      <vt:lpstr>Users need access to resources</vt:lpstr>
      <vt:lpstr>System Call Examples</vt:lpstr>
      <vt:lpstr>System Calls</vt:lpstr>
      <vt:lpstr>PowerPoint Presentation</vt:lpstr>
      <vt:lpstr>Libraries and Wrappers</vt:lpstr>
      <vt:lpstr>Invoking System Calls</vt:lpstr>
      <vt:lpstr>Anatomy of a Process, v1</vt:lpstr>
      <vt:lpstr>Where does the OS live?</vt:lpstr>
      <vt:lpstr>Anatomy of a Process</vt:lpstr>
      <vt:lpstr>Full System Layout</vt:lpstr>
      <vt:lpstr>Full System Layout</vt:lpstr>
      <vt:lpstr>Anatomy of a Process, v2</vt:lpstr>
      <vt:lpstr>Clicker Question</vt:lpstr>
      <vt:lpstr>Clicker Question</vt:lpstr>
      <vt:lpstr>Inside the SYSCALL instruction</vt:lpstr>
      <vt:lpstr>Inside the SYSCALL implementation</vt:lpstr>
      <vt:lpstr>Takeaway</vt:lpstr>
      <vt:lpstr>Outline for Today</vt:lpstr>
      <vt:lpstr>Exceptional Control Flow</vt:lpstr>
      <vt:lpstr>Software Exceptions</vt:lpstr>
      <vt:lpstr>Terminology</vt:lpstr>
      <vt:lpstr>Hardware support for exceptions</vt:lpstr>
      <vt:lpstr>Hardware support for exceptions</vt:lpstr>
      <vt:lpstr>Hardware support for exceptions</vt:lpstr>
      <vt:lpstr>Exceptional Control Flow</vt:lpstr>
      <vt:lpstr>Interrupts &amp; Unanticipated Exceptions</vt:lpstr>
      <vt:lpstr>Inside Interrupts &amp; Unanticipated Exceptions</vt:lpstr>
      <vt:lpstr>Clicker Question</vt:lpstr>
      <vt:lpstr>Clicker Question</vt:lpstr>
      <vt:lpstr>Address Translation: HW/SW Division of Labor</vt:lpstr>
      <vt:lpstr>Demand Paging on MIPS</vt:lpstr>
      <vt:lpstr>November 1988: Internet Worm</vt:lpstr>
      <vt:lpstr>Clicker Question</vt:lpstr>
      <vt:lpstr>Summary</vt:lpstr>
      <vt:lpstr>Example: Clock Interrupt</vt:lpstr>
      <vt:lpstr>Scheduler</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736</cp:revision>
  <cp:lastPrinted>2014-04-15T16:56:41Z</cp:lastPrinted>
  <dcterms:created xsi:type="dcterms:W3CDTF">2012-11-28T14:27:55Z</dcterms:created>
  <dcterms:modified xsi:type="dcterms:W3CDTF">2018-04-17T17:57:34Z</dcterms:modified>
</cp:coreProperties>
</file>