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4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5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6.xml" ContentType="application/vnd.openxmlformats-officedocument.presentationml.notesSlide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7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10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notesSlides/notesSlide11.xml" ContentType="application/vnd.openxmlformats-officedocument.presentationml.notesSlide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notesSlides/notesSlide14.xml" ContentType="application/vnd.openxmlformats-officedocument.presentationml.notesSlide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notesSlides/notesSlide24.xml" ContentType="application/vnd.openxmlformats-officedocument.presentationml.notesSlide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notesSlides/notesSlide25.xml" ContentType="application/vnd.openxmlformats-officedocument.presentationml.notesSlide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notesSlides/notesSlide26.xml" ContentType="application/vnd.openxmlformats-officedocument.presentationml.notesSlide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notesSlides/notesSlide27.xml" ContentType="application/vnd.openxmlformats-officedocument.presentationml.notesSlide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notesSlides/notesSlide28.xml" ContentType="application/vnd.openxmlformats-officedocument.presentationml.notesSlide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notesSlides/notesSlide29.xml" ContentType="application/vnd.openxmlformats-officedocument.presentationml.notesSlide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notesSlides/notesSlide30.xml" ContentType="application/vnd.openxmlformats-officedocument.presentationml.notesSlide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</p:sldMasterIdLst>
  <p:notesMasterIdLst>
    <p:notesMasterId r:id="rId61"/>
  </p:notesMasterIdLst>
  <p:handoutMasterIdLst>
    <p:handoutMasterId r:id="rId62"/>
  </p:handoutMasterIdLst>
  <p:sldIdLst>
    <p:sldId id="381" r:id="rId2"/>
    <p:sldId id="383" r:id="rId3"/>
    <p:sldId id="384" r:id="rId4"/>
    <p:sldId id="385" r:id="rId5"/>
    <p:sldId id="386" r:id="rId6"/>
    <p:sldId id="388" r:id="rId7"/>
    <p:sldId id="389" r:id="rId8"/>
    <p:sldId id="390" r:id="rId9"/>
    <p:sldId id="394" r:id="rId10"/>
    <p:sldId id="395" r:id="rId11"/>
    <p:sldId id="396" r:id="rId12"/>
    <p:sldId id="347" r:id="rId13"/>
    <p:sldId id="348" r:id="rId14"/>
    <p:sldId id="346" r:id="rId15"/>
    <p:sldId id="349" r:id="rId16"/>
    <p:sldId id="351" r:id="rId17"/>
    <p:sldId id="352" r:id="rId18"/>
    <p:sldId id="356" r:id="rId19"/>
    <p:sldId id="397" r:id="rId20"/>
    <p:sldId id="398" r:id="rId21"/>
    <p:sldId id="353" r:id="rId22"/>
    <p:sldId id="354" r:id="rId23"/>
    <p:sldId id="355" r:id="rId24"/>
    <p:sldId id="357" r:id="rId25"/>
    <p:sldId id="361" r:id="rId26"/>
    <p:sldId id="363" r:id="rId27"/>
    <p:sldId id="408" r:id="rId28"/>
    <p:sldId id="367" r:id="rId29"/>
    <p:sldId id="291" r:id="rId30"/>
    <p:sldId id="364" r:id="rId31"/>
    <p:sldId id="365" r:id="rId32"/>
    <p:sldId id="359" r:id="rId33"/>
    <p:sldId id="410" r:id="rId34"/>
    <p:sldId id="411" r:id="rId35"/>
    <p:sldId id="412" r:id="rId36"/>
    <p:sldId id="376" r:id="rId37"/>
    <p:sldId id="296" r:id="rId38"/>
    <p:sldId id="368" r:id="rId39"/>
    <p:sldId id="372" r:id="rId40"/>
    <p:sldId id="301" r:id="rId41"/>
    <p:sldId id="377" r:id="rId42"/>
    <p:sldId id="369" r:id="rId43"/>
    <p:sldId id="371" r:id="rId44"/>
    <p:sldId id="413" r:id="rId45"/>
    <p:sldId id="414" r:id="rId46"/>
    <p:sldId id="374" r:id="rId47"/>
    <p:sldId id="345" r:id="rId48"/>
    <p:sldId id="375" r:id="rId49"/>
    <p:sldId id="370" r:id="rId50"/>
    <p:sldId id="400" r:id="rId51"/>
    <p:sldId id="401" r:id="rId52"/>
    <p:sldId id="402" r:id="rId53"/>
    <p:sldId id="403" r:id="rId54"/>
    <p:sldId id="404" r:id="rId55"/>
    <p:sldId id="405" r:id="rId56"/>
    <p:sldId id="406" r:id="rId57"/>
    <p:sldId id="407" r:id="rId58"/>
    <p:sldId id="378" r:id="rId59"/>
    <p:sldId id="297" r:id="rId60"/>
  </p:sldIdLst>
  <p:sldSz cx="9144000" cy="6858000" type="screen4x3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5200"/>
    <a:srgbClr val="000000"/>
    <a:srgbClr val="7DF494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95" autoAdjust="0"/>
    <p:restoredTop sz="78832" autoAdjust="0"/>
  </p:normalViewPr>
  <p:slideViewPr>
    <p:cSldViewPr>
      <p:cViewPr varScale="1">
        <p:scale>
          <a:sx n="56" d="100"/>
          <a:sy n="56" d="100"/>
        </p:scale>
        <p:origin x="45" y="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3" d="100"/>
        <a:sy n="11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04" cy="3521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193" y="0"/>
            <a:ext cx="4033804" cy="3521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2C14C-A42D-B942-9FEE-A0C75EB1A23F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987"/>
            <a:ext cx="4033804" cy="3521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193" y="6670987"/>
            <a:ext cx="4033804" cy="3521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CFA42-6DBF-8B49-A072-167715F30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26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33943" cy="351155"/>
          </a:xfrm>
          <a:prstGeom prst="rect">
            <a:avLst/>
          </a:prstGeom>
        </p:spPr>
        <p:txBody>
          <a:bodyPr vert="horz" lIns="93304" tIns="46653" rIns="93304" bIns="4665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2" y="1"/>
            <a:ext cx="4033943" cy="351155"/>
          </a:xfrm>
          <a:prstGeom prst="rect">
            <a:avLst/>
          </a:prstGeom>
        </p:spPr>
        <p:txBody>
          <a:bodyPr vert="horz" lIns="93304" tIns="46653" rIns="93304" bIns="46653" rtlCol="0"/>
          <a:lstStyle>
            <a:lvl1pPr algn="r">
              <a:defRPr sz="1300"/>
            </a:lvl1pPr>
          </a:lstStyle>
          <a:p>
            <a:fld id="{5670E512-9F9E-4156-953E-8350C511CBA9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527050"/>
            <a:ext cx="3511550" cy="2633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4" tIns="46653" rIns="93304" bIns="4665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35973"/>
            <a:ext cx="7447280" cy="3160395"/>
          </a:xfrm>
          <a:prstGeom prst="rect">
            <a:avLst/>
          </a:prstGeom>
        </p:spPr>
        <p:txBody>
          <a:bodyPr vert="horz" lIns="93304" tIns="46653" rIns="93304" bIns="4665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70728"/>
            <a:ext cx="4033943" cy="351155"/>
          </a:xfrm>
          <a:prstGeom prst="rect">
            <a:avLst/>
          </a:prstGeom>
        </p:spPr>
        <p:txBody>
          <a:bodyPr vert="horz" lIns="93304" tIns="46653" rIns="93304" bIns="4665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2" y="6670728"/>
            <a:ext cx="4033943" cy="351155"/>
          </a:xfrm>
          <a:prstGeom prst="rect">
            <a:avLst/>
          </a:prstGeom>
        </p:spPr>
        <p:txBody>
          <a:bodyPr vert="horz" lIns="93304" tIns="46653" rIns="93304" bIns="46653" rtlCol="0" anchor="b"/>
          <a:lstStyle>
            <a:lvl1pPr algn="r">
              <a:defRPr sz="1300"/>
            </a:lvl1pPr>
          </a:lstStyle>
          <a:p>
            <a:fld id="{7B35C3C1-9691-443C-BBCF-BED84F38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 a class poll</a:t>
            </a:r>
          </a:p>
          <a:p>
            <a:r>
              <a:rPr lang="en-US" dirty="0" smtClean="0"/>
              <a:t>People often have many programs/application running at the same time such as a</a:t>
            </a:r>
            <a:r>
              <a:rPr lang="en-US" baseline="0" dirty="0" smtClean="0"/>
              <a:t> browser, Skype, </a:t>
            </a:r>
            <a:r>
              <a:rPr lang="en-US" baseline="0" dirty="0" err="1" smtClean="0"/>
              <a:t>Facetime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51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8775" y="527050"/>
            <a:ext cx="3513138" cy="26336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0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337" y="3336215"/>
            <a:ext cx="7446436" cy="31596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each </a:t>
            </a:r>
            <a:r>
              <a:rPr lang="en-US" dirty="0" err="1" smtClean="0"/>
              <a:t>mmu</a:t>
            </a:r>
            <a:r>
              <a:rPr lang="en-US" dirty="0" smtClean="0"/>
              <a:t> has own mappings</a:t>
            </a:r>
          </a:p>
          <a:p>
            <a:r>
              <a:rPr lang="en-US" dirty="0" smtClean="0"/>
              <a:t>Easy relocation</a:t>
            </a:r>
          </a:p>
          <a:p>
            <a:r>
              <a:rPr lang="en-US" dirty="0" smtClean="0"/>
              <a:t>Higher memory utilization</a:t>
            </a:r>
          </a:p>
          <a:p>
            <a:r>
              <a:rPr lang="en-US" dirty="0" smtClean="0"/>
              <a:t>Easy sharing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4509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88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0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850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2</a:t>
            </a:r>
            <a:r>
              <a:rPr lang="en-US" baseline="30000" dirty="0" smtClean="0"/>
              <a:t>20</a:t>
            </a:r>
            <a:r>
              <a:rPr lang="en-US" dirty="0" smtClean="0"/>
              <a:t> entries in </a:t>
            </a:r>
            <a:r>
              <a:rPr lang="en-US" dirty="0" err="1" smtClean="0"/>
              <a:t>pagetable</a:t>
            </a:r>
            <a:r>
              <a:rPr lang="en-US" dirty="0" smtClean="0"/>
              <a:t>, so 2</a:t>
            </a:r>
            <a:r>
              <a:rPr lang="en-US" baseline="30000" dirty="0" smtClean="0"/>
              <a:t>22</a:t>
            </a:r>
            <a:r>
              <a:rPr lang="en-US" dirty="0" smtClean="0"/>
              <a:t> bytes = 4MB (w/ 4byte entries), so 40MB (25% of total!)</a:t>
            </a:r>
          </a:p>
          <a:p>
            <a:r>
              <a:rPr lang="en-US" dirty="0" smtClean="0"/>
              <a:t>Q: Can we possibly</a:t>
            </a:r>
            <a:r>
              <a:rPr lang="en-US" baseline="0" dirty="0" smtClean="0"/>
              <a:t> have a “full”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? </a:t>
            </a:r>
          </a:p>
          <a:p>
            <a:r>
              <a:rPr lang="en-US" baseline="0" dirty="0" smtClean="0"/>
              <a:t>A: Not enough physical memory pages – some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 entries will be duplicates!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768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Benefits?</a:t>
            </a:r>
          </a:p>
          <a:p>
            <a:r>
              <a:rPr lang="en-US" baseline="0" dirty="0" smtClean="0"/>
              <a:t>A1: Don’t need 4MB contiguous physical memory</a:t>
            </a:r>
          </a:p>
          <a:p>
            <a:r>
              <a:rPr lang="en-US" baseline="0" dirty="0" smtClean="0"/>
              <a:t>A2: Don’t need to allocate every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, only those containing valid PTEs</a:t>
            </a:r>
          </a:p>
          <a:p>
            <a:r>
              <a:rPr lang="en-US" baseline="0" dirty="0" smtClean="0"/>
              <a:t>Q: Drawbacks?</a:t>
            </a:r>
          </a:p>
          <a:p>
            <a:r>
              <a:rPr lang="en-US" baseline="0" dirty="0" smtClean="0"/>
              <a:t>A: Longer lookups.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696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862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A: can make code read-only, executable;</a:t>
            </a:r>
            <a:r>
              <a:rPr lang="en-US" baseline="0" dirty="0" smtClean="0"/>
              <a:t> make data read-write but </a:t>
            </a:r>
            <a:r>
              <a:rPr lang="en-US" baseline="0" smtClean="0"/>
              <a:t>not executable; etc.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9814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975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</a:t>
            </a:r>
            <a:r>
              <a:rPr lang="en-US" baseline="0" dirty="0" smtClean="0"/>
              <a:t>x slower!</a:t>
            </a:r>
          </a:p>
          <a:p>
            <a:r>
              <a:rPr lang="en-US" baseline="0" dirty="0" smtClean="0"/>
              <a:t>Pipelining? No. Parallelization? No.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33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5863" y="698500"/>
            <a:ext cx="4652962" cy="34909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00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632" y="4422144"/>
            <a:ext cx="5617843" cy="41881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61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175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824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588963"/>
            <a:ext cx="4551362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1" tIns="45365" rIns="90731" bIns="4536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003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945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593725"/>
            <a:ext cx="4589462" cy="3443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70" y="4378335"/>
            <a:ext cx="5974612" cy="41481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82" tIns="45790" rIns="91582" bIns="4579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1403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593725"/>
            <a:ext cx="4589462" cy="3443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70" y="4378335"/>
            <a:ext cx="5974612" cy="41481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82" tIns="45790" rIns="91582" bIns="45790"/>
          <a:lstStyle/>
          <a:p>
            <a:r>
              <a:rPr lang="en-US" dirty="0" smtClean="0"/>
              <a:t>A: have to flush</a:t>
            </a:r>
            <a:r>
              <a:rPr lang="en-US" baseline="0" dirty="0" smtClean="0"/>
              <a:t> entire cache on context switch</a:t>
            </a:r>
          </a:p>
          <a:p>
            <a:r>
              <a:rPr lang="en-US" dirty="0" smtClean="0"/>
              <a:t>A: </a:t>
            </a:r>
          </a:p>
          <a:p>
            <a:r>
              <a:rPr lang="en-US" dirty="0" smtClean="0"/>
              <a:t>Doing </a:t>
            </a:r>
            <a:r>
              <a:rPr lang="en-US" dirty="0"/>
              <a:t>synonym updates requires significant hardware – essentially an associative lookup on the physical address tags to see if you have multiple hits</a:t>
            </a:r>
          </a:p>
        </p:txBody>
      </p:sp>
    </p:spTree>
    <p:extLst>
      <p:ext uri="{BB962C8B-B14F-4D97-AF65-F5344CB8AC3E}">
        <p14:creationId xmlns:p14="http://schemas.microsoft.com/office/powerpoint/2010/main" val="17196219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692150"/>
            <a:ext cx="4610100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7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4982" y="4379912"/>
            <a:ext cx="5079522" cy="414341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45" tIns="45622" rIns="91245" bIns="45622"/>
          <a:lstStyle/>
          <a:p>
            <a:r>
              <a:rPr lang="en-US" dirty="0" smtClean="0"/>
              <a:t>A1:</a:t>
            </a:r>
            <a:r>
              <a:rPr lang="en-US" baseline="0" dirty="0" smtClean="0"/>
              <a:t> </a:t>
            </a:r>
            <a:r>
              <a:rPr lang="en-US" dirty="0" smtClean="0"/>
              <a:t>Physically-addressed: nothing;</a:t>
            </a:r>
            <a:r>
              <a:rPr lang="en-US" baseline="0" dirty="0" smtClean="0"/>
              <a:t> Virtually-addressed: need to flush cache</a:t>
            </a:r>
          </a:p>
          <a:p>
            <a:r>
              <a:rPr lang="en-US" baseline="0" dirty="0" smtClean="0"/>
              <a:t>A2: Physically-addressed: nothing; Virtually-addressed: problems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43584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268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692150"/>
            <a:ext cx="4608512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7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4982" y="4379912"/>
            <a:ext cx="5079522" cy="414341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45" tIns="45622" rIns="91245" bIns="4562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235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593725"/>
            <a:ext cx="4589462" cy="3443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6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70" y="4378335"/>
            <a:ext cx="5974612" cy="41481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6" tIns="45787" rIns="91576" bIns="45787"/>
          <a:lstStyle/>
          <a:p>
            <a:r>
              <a:rPr lang="en-US" dirty="0"/>
              <a:t>Where?</a:t>
            </a:r>
          </a:p>
          <a:p>
            <a:r>
              <a:rPr lang="en-US" dirty="0"/>
              <a:t>Caches: direct/n-way/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VM: </a:t>
            </a:r>
            <a:r>
              <a:rPr lang="en-US" dirty="0" err="1"/>
              <a:t>fa</a:t>
            </a:r>
            <a:r>
              <a:rPr lang="en-US" dirty="0"/>
              <a:t>, but with a table of contents to eliminate searches</a:t>
            </a:r>
          </a:p>
          <a:p>
            <a:r>
              <a:rPr lang="en-US" dirty="0"/>
              <a:t>TLB: 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Replacement?</a:t>
            </a:r>
          </a:p>
          <a:p>
            <a:r>
              <a:rPr lang="en-US" dirty="0"/>
              <a:t>varied</a:t>
            </a:r>
          </a:p>
          <a:p>
            <a:r>
              <a:rPr lang="en-US" dirty="0"/>
              <a:t>Writes?</a:t>
            </a:r>
          </a:p>
          <a:p>
            <a:r>
              <a:rPr lang="en-US" dirty="0"/>
              <a:t>Caches: usually write-back, or maybe write-through, or maybe no-write w/ invalidation</a:t>
            </a:r>
          </a:p>
          <a:p>
            <a:r>
              <a:rPr lang="en-US" dirty="0"/>
              <a:t>VM: write-back </a:t>
            </a:r>
          </a:p>
          <a:p>
            <a:r>
              <a:rPr lang="en-US" dirty="0"/>
              <a:t>TLB: usually no-write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714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52962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2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6840" y="4422142"/>
            <a:ext cx="5144644" cy="41833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243" tIns="46121" rIns="92243" bIns="46121"/>
          <a:lstStyle/>
          <a:p>
            <a:r>
              <a:rPr lang="en-US" dirty="0" smtClean="0"/>
              <a:t>Q: What happens for LW/SW </a:t>
            </a:r>
            <a:br>
              <a:rPr lang="en-US" dirty="0" smtClean="0"/>
            </a:br>
            <a:r>
              <a:rPr lang="en-US" dirty="0" smtClean="0"/>
              <a:t>to an invalid location?</a:t>
            </a:r>
          </a:p>
          <a:p>
            <a:pPr lvl="1"/>
            <a:r>
              <a:rPr lang="en-US" dirty="0" smtClean="0"/>
              <a:t>0x000000000 (NULL)</a:t>
            </a:r>
          </a:p>
          <a:p>
            <a:pPr lvl="1"/>
            <a:r>
              <a:rPr lang="en-US" dirty="0" smtClean="0"/>
              <a:t>uninitialized pointer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A: Need a memory management unit (MMU)</a:t>
            </a:r>
          </a:p>
          <a:p>
            <a:pPr lvl="1"/>
            <a:r>
              <a:rPr lang="en-US" dirty="0" smtClean="0"/>
              <a:t>Throw (and/or handle) an exception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5452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593725"/>
            <a:ext cx="4589462" cy="3443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6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70" y="4378335"/>
            <a:ext cx="5974612" cy="41481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6" tIns="45787" rIns="91576" bIns="45787"/>
          <a:lstStyle/>
          <a:p>
            <a:r>
              <a:rPr lang="en-US" dirty="0"/>
              <a:t>Where?</a:t>
            </a:r>
          </a:p>
          <a:p>
            <a:r>
              <a:rPr lang="en-US" dirty="0"/>
              <a:t>Caches: direct/n-way/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VM: </a:t>
            </a:r>
            <a:r>
              <a:rPr lang="en-US" dirty="0" err="1"/>
              <a:t>fa</a:t>
            </a:r>
            <a:r>
              <a:rPr lang="en-US" dirty="0"/>
              <a:t>, but with a table of contents to eliminate searches</a:t>
            </a:r>
          </a:p>
          <a:p>
            <a:r>
              <a:rPr lang="en-US" dirty="0"/>
              <a:t>TLB: 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Replacement?</a:t>
            </a:r>
          </a:p>
          <a:p>
            <a:r>
              <a:rPr lang="en-US" dirty="0"/>
              <a:t>varied</a:t>
            </a:r>
          </a:p>
          <a:p>
            <a:r>
              <a:rPr lang="en-US" dirty="0"/>
              <a:t>Writes?</a:t>
            </a:r>
          </a:p>
          <a:p>
            <a:r>
              <a:rPr lang="en-US" dirty="0"/>
              <a:t>Caches: usually write-back, or maybe write-through, or maybe no-write w/ invalidation</a:t>
            </a:r>
          </a:p>
          <a:p>
            <a:r>
              <a:rPr lang="en-US" dirty="0"/>
              <a:t>VM: write-back </a:t>
            </a:r>
          </a:p>
          <a:p>
            <a:r>
              <a:rPr lang="en-US" dirty="0"/>
              <a:t>TLB: usually no-write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8598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595313"/>
            <a:ext cx="4587875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70" y="4378335"/>
            <a:ext cx="5974612" cy="41481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82" tIns="45790" rIns="91582" bIns="4579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47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52962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6840" y="4422142"/>
            <a:ext cx="5144644" cy="41833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243" tIns="46121" rIns="92243" bIns="461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64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52962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6840" y="4422142"/>
            <a:ext cx="5144644" cy="41833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243" tIns="46121" rIns="92243" bIns="461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32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87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8775" y="527050"/>
            <a:ext cx="3513138" cy="26336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8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337" y="3336215"/>
            <a:ext cx="7446436" cy="31596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82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8775" y="527050"/>
            <a:ext cx="3513138" cy="26336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0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337" y="3336215"/>
            <a:ext cx="7446436" cy="31596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each </a:t>
            </a:r>
            <a:r>
              <a:rPr lang="en-US" dirty="0" err="1" smtClean="0"/>
              <a:t>mmu</a:t>
            </a:r>
            <a:r>
              <a:rPr lang="en-US" dirty="0" smtClean="0"/>
              <a:t> has own mappings</a:t>
            </a:r>
          </a:p>
          <a:p>
            <a:r>
              <a:rPr lang="en-US" dirty="0" smtClean="0"/>
              <a:t>Easy relocation</a:t>
            </a:r>
          </a:p>
          <a:p>
            <a:r>
              <a:rPr lang="en-US" dirty="0" smtClean="0"/>
              <a:t>Higher memory utilization</a:t>
            </a:r>
          </a:p>
          <a:p>
            <a:r>
              <a:rPr lang="en-US" dirty="0" smtClean="0"/>
              <a:t>Easy sharing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869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2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2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75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4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460500"/>
            <a:ext cx="7770813" cy="1433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74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082675"/>
          </a:xfrm>
        </p:spPr>
        <p:txBody>
          <a:bodyPr anchor="ctr">
            <a:noAutofit/>
          </a:bodyPr>
          <a:lstStyle>
            <a:lvl1pPr algn="ctr">
              <a:defRPr sz="4800" b="0" i="0">
                <a:solidFill>
                  <a:srgbClr val="262626"/>
                </a:solidFill>
                <a:latin typeface="Source Sans Pro Light"/>
                <a:cs typeface="Source Sans Pro 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graphic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9144000" cy="1155700"/>
          </a:xfrm>
          <a:prstGeom prst="rect">
            <a:avLst/>
          </a:prstGeom>
        </p:spPr>
      </p:pic>
      <p:pic>
        <p:nvPicPr>
          <p:cNvPr id="8" name="Picture 7" descr="cis-standard-lockup-with-se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069" y="5022672"/>
            <a:ext cx="3653862" cy="104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41377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65750"/>
          </a:xfrm>
        </p:spPr>
        <p:txBody>
          <a:bodyPr/>
          <a:lstStyle>
            <a:lvl1pPr>
              <a:spcBef>
                <a:spcPts val="200"/>
              </a:spcBef>
              <a:defRPr/>
            </a:lvl1pPr>
            <a:lvl2pPr marL="742950" indent="-285750">
              <a:spcBef>
                <a:spcPts val="200"/>
              </a:spcBef>
              <a:buFont typeface="Wingdings" charset="2"/>
              <a:buChar char="§"/>
              <a:defRPr/>
            </a:lvl2pPr>
            <a:lvl3pPr>
              <a:spcBef>
                <a:spcPts val="200"/>
              </a:spcBef>
              <a:defRPr/>
            </a:lvl3pPr>
            <a:lvl4pPr marL="1600200" indent="-228600">
              <a:spcBef>
                <a:spcPts val="200"/>
              </a:spcBef>
              <a:buFont typeface="Wingdings" charset="2"/>
              <a:buChar char="§"/>
              <a:defRPr/>
            </a:lvl4pPr>
            <a:lvl5pPr>
              <a:spcBef>
                <a:spcPts val="2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79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0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8916"/>
            <a:ext cx="4038600" cy="50381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8916"/>
            <a:ext cx="4038600" cy="50381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933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39093"/>
            <a:ext cx="4040188" cy="4364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933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39093"/>
            <a:ext cx="4041775" cy="4364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6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15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55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0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77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7058"/>
            <a:ext cx="8229600" cy="1022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9992"/>
            <a:ext cx="8229600" cy="5034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32816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42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2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200"/>
        </a:spcBef>
        <a:buSzPct val="80000"/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2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2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2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64.xml"/><Relationship Id="rId18" Type="http://schemas.openxmlformats.org/officeDocument/2006/relationships/tags" Target="../tags/tag69.xml"/><Relationship Id="rId26" Type="http://schemas.openxmlformats.org/officeDocument/2006/relationships/tags" Target="../tags/tag77.xml"/><Relationship Id="rId3" Type="http://schemas.openxmlformats.org/officeDocument/2006/relationships/tags" Target="../tags/tag54.xml"/><Relationship Id="rId21" Type="http://schemas.openxmlformats.org/officeDocument/2006/relationships/tags" Target="../tags/tag72.xml"/><Relationship Id="rId34" Type="http://schemas.openxmlformats.org/officeDocument/2006/relationships/tags" Target="../tags/tag85.xml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5" Type="http://schemas.openxmlformats.org/officeDocument/2006/relationships/tags" Target="../tags/tag76.xml"/><Relationship Id="rId33" Type="http://schemas.openxmlformats.org/officeDocument/2006/relationships/tags" Target="../tags/tag84.xml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20" Type="http://schemas.openxmlformats.org/officeDocument/2006/relationships/tags" Target="../tags/tag71.xml"/><Relationship Id="rId29" Type="http://schemas.openxmlformats.org/officeDocument/2006/relationships/tags" Target="../tags/tag80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24" Type="http://schemas.openxmlformats.org/officeDocument/2006/relationships/tags" Target="../tags/tag75.xml"/><Relationship Id="rId32" Type="http://schemas.openxmlformats.org/officeDocument/2006/relationships/tags" Target="../tags/tag83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23" Type="http://schemas.openxmlformats.org/officeDocument/2006/relationships/tags" Target="../tags/tag74.xml"/><Relationship Id="rId28" Type="http://schemas.openxmlformats.org/officeDocument/2006/relationships/tags" Target="../tags/tag79.xml"/><Relationship Id="rId10" Type="http://schemas.openxmlformats.org/officeDocument/2006/relationships/tags" Target="../tags/tag61.xml"/><Relationship Id="rId19" Type="http://schemas.openxmlformats.org/officeDocument/2006/relationships/tags" Target="../tags/tag70.xml"/><Relationship Id="rId31" Type="http://schemas.openxmlformats.org/officeDocument/2006/relationships/tags" Target="../tags/tag82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Relationship Id="rId22" Type="http://schemas.openxmlformats.org/officeDocument/2006/relationships/tags" Target="../tags/tag73.xml"/><Relationship Id="rId27" Type="http://schemas.openxmlformats.org/officeDocument/2006/relationships/tags" Target="../tags/tag78.xml"/><Relationship Id="rId30" Type="http://schemas.openxmlformats.org/officeDocument/2006/relationships/tags" Target="../tags/tag81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5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93.xml"/><Relationship Id="rId13" Type="http://schemas.openxmlformats.org/officeDocument/2006/relationships/tags" Target="../tags/tag98.xml"/><Relationship Id="rId18" Type="http://schemas.openxmlformats.org/officeDocument/2006/relationships/tags" Target="../tags/tag103.xml"/><Relationship Id="rId3" Type="http://schemas.openxmlformats.org/officeDocument/2006/relationships/tags" Target="../tags/tag88.xml"/><Relationship Id="rId7" Type="http://schemas.openxmlformats.org/officeDocument/2006/relationships/tags" Target="../tags/tag92.xml"/><Relationship Id="rId12" Type="http://schemas.openxmlformats.org/officeDocument/2006/relationships/tags" Target="../tags/tag97.xml"/><Relationship Id="rId17" Type="http://schemas.openxmlformats.org/officeDocument/2006/relationships/tags" Target="../tags/tag102.xml"/><Relationship Id="rId2" Type="http://schemas.openxmlformats.org/officeDocument/2006/relationships/tags" Target="../tags/tag87.xml"/><Relationship Id="rId16" Type="http://schemas.openxmlformats.org/officeDocument/2006/relationships/tags" Target="../tags/tag101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11" Type="http://schemas.openxmlformats.org/officeDocument/2006/relationships/tags" Target="../tags/tag96.xml"/><Relationship Id="rId5" Type="http://schemas.openxmlformats.org/officeDocument/2006/relationships/tags" Target="../tags/tag90.xml"/><Relationship Id="rId15" Type="http://schemas.openxmlformats.org/officeDocument/2006/relationships/tags" Target="../tags/tag100.xml"/><Relationship Id="rId10" Type="http://schemas.openxmlformats.org/officeDocument/2006/relationships/tags" Target="../tags/tag95.xml"/><Relationship Id="rId19" Type="http://schemas.openxmlformats.org/officeDocument/2006/relationships/tags" Target="../tags/tag104.xml"/><Relationship Id="rId4" Type="http://schemas.openxmlformats.org/officeDocument/2006/relationships/tags" Target="../tags/tag89.xml"/><Relationship Id="rId9" Type="http://schemas.openxmlformats.org/officeDocument/2006/relationships/tags" Target="../tags/tag94.xml"/><Relationship Id="rId14" Type="http://schemas.openxmlformats.org/officeDocument/2006/relationships/tags" Target="../tags/tag9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4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14.xml"/><Relationship Id="rId13" Type="http://schemas.openxmlformats.org/officeDocument/2006/relationships/tags" Target="../tags/tag119.xml"/><Relationship Id="rId18" Type="http://schemas.openxmlformats.org/officeDocument/2006/relationships/tags" Target="../tags/tag124.xml"/><Relationship Id="rId3" Type="http://schemas.openxmlformats.org/officeDocument/2006/relationships/tags" Target="../tags/tag109.xml"/><Relationship Id="rId21" Type="http://schemas.openxmlformats.org/officeDocument/2006/relationships/tags" Target="../tags/tag127.xml"/><Relationship Id="rId7" Type="http://schemas.openxmlformats.org/officeDocument/2006/relationships/tags" Target="../tags/tag113.xml"/><Relationship Id="rId12" Type="http://schemas.openxmlformats.org/officeDocument/2006/relationships/tags" Target="../tags/tag118.xml"/><Relationship Id="rId17" Type="http://schemas.openxmlformats.org/officeDocument/2006/relationships/tags" Target="../tags/tag123.xml"/><Relationship Id="rId25" Type="http://schemas.openxmlformats.org/officeDocument/2006/relationships/notesSlide" Target="../notesSlides/notesSlide8.xml"/><Relationship Id="rId2" Type="http://schemas.openxmlformats.org/officeDocument/2006/relationships/tags" Target="../tags/tag108.xml"/><Relationship Id="rId16" Type="http://schemas.openxmlformats.org/officeDocument/2006/relationships/tags" Target="../tags/tag122.xml"/><Relationship Id="rId20" Type="http://schemas.openxmlformats.org/officeDocument/2006/relationships/tags" Target="../tags/tag126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11" Type="http://schemas.openxmlformats.org/officeDocument/2006/relationships/tags" Target="../tags/tag117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11.xml"/><Relationship Id="rId15" Type="http://schemas.openxmlformats.org/officeDocument/2006/relationships/tags" Target="../tags/tag121.xml"/><Relationship Id="rId23" Type="http://schemas.openxmlformats.org/officeDocument/2006/relationships/tags" Target="../tags/tag129.xml"/><Relationship Id="rId10" Type="http://schemas.openxmlformats.org/officeDocument/2006/relationships/tags" Target="../tags/tag116.xml"/><Relationship Id="rId19" Type="http://schemas.openxmlformats.org/officeDocument/2006/relationships/tags" Target="../tags/tag125.xml"/><Relationship Id="rId4" Type="http://schemas.openxmlformats.org/officeDocument/2006/relationships/tags" Target="../tags/tag110.xml"/><Relationship Id="rId9" Type="http://schemas.openxmlformats.org/officeDocument/2006/relationships/tags" Target="../tags/tag115.xml"/><Relationship Id="rId14" Type="http://schemas.openxmlformats.org/officeDocument/2006/relationships/tags" Target="../tags/tag120.xml"/><Relationship Id="rId22" Type="http://schemas.openxmlformats.org/officeDocument/2006/relationships/tags" Target="../tags/tag1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37.xml"/><Relationship Id="rId13" Type="http://schemas.openxmlformats.org/officeDocument/2006/relationships/tags" Target="../tags/tag142.xml"/><Relationship Id="rId18" Type="http://schemas.openxmlformats.org/officeDocument/2006/relationships/tags" Target="../tags/tag147.xml"/><Relationship Id="rId3" Type="http://schemas.openxmlformats.org/officeDocument/2006/relationships/tags" Target="../tags/tag132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136.xml"/><Relationship Id="rId12" Type="http://schemas.openxmlformats.org/officeDocument/2006/relationships/tags" Target="../tags/tag141.xml"/><Relationship Id="rId17" Type="http://schemas.openxmlformats.org/officeDocument/2006/relationships/tags" Target="../tags/tag146.xml"/><Relationship Id="rId2" Type="http://schemas.openxmlformats.org/officeDocument/2006/relationships/tags" Target="../tags/tag131.xml"/><Relationship Id="rId16" Type="http://schemas.openxmlformats.org/officeDocument/2006/relationships/tags" Target="../tags/tag145.xml"/><Relationship Id="rId20" Type="http://schemas.openxmlformats.org/officeDocument/2006/relationships/tags" Target="../tags/tag149.xml"/><Relationship Id="rId1" Type="http://schemas.openxmlformats.org/officeDocument/2006/relationships/tags" Target="../tags/tag130.xml"/><Relationship Id="rId6" Type="http://schemas.openxmlformats.org/officeDocument/2006/relationships/tags" Target="../tags/tag135.xml"/><Relationship Id="rId11" Type="http://schemas.openxmlformats.org/officeDocument/2006/relationships/tags" Target="../tags/tag140.xml"/><Relationship Id="rId5" Type="http://schemas.openxmlformats.org/officeDocument/2006/relationships/tags" Target="../tags/tag134.xml"/><Relationship Id="rId15" Type="http://schemas.openxmlformats.org/officeDocument/2006/relationships/tags" Target="../tags/tag144.xml"/><Relationship Id="rId10" Type="http://schemas.openxmlformats.org/officeDocument/2006/relationships/tags" Target="../tags/tag139.xml"/><Relationship Id="rId19" Type="http://schemas.openxmlformats.org/officeDocument/2006/relationships/tags" Target="../tags/tag148.xml"/><Relationship Id="rId4" Type="http://schemas.openxmlformats.org/officeDocument/2006/relationships/tags" Target="../tags/tag133.xml"/><Relationship Id="rId9" Type="http://schemas.openxmlformats.org/officeDocument/2006/relationships/tags" Target="../tags/tag138.xml"/><Relationship Id="rId14" Type="http://schemas.openxmlformats.org/officeDocument/2006/relationships/tags" Target="../tags/tag143.xml"/><Relationship Id="rId22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57.xml"/><Relationship Id="rId13" Type="http://schemas.openxmlformats.org/officeDocument/2006/relationships/tags" Target="../tags/tag162.xml"/><Relationship Id="rId3" Type="http://schemas.openxmlformats.org/officeDocument/2006/relationships/tags" Target="../tags/tag152.xml"/><Relationship Id="rId7" Type="http://schemas.openxmlformats.org/officeDocument/2006/relationships/tags" Target="../tags/tag156.xml"/><Relationship Id="rId12" Type="http://schemas.openxmlformats.org/officeDocument/2006/relationships/tags" Target="../tags/tag161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6" Type="http://schemas.openxmlformats.org/officeDocument/2006/relationships/tags" Target="../tags/tag155.xml"/><Relationship Id="rId11" Type="http://schemas.openxmlformats.org/officeDocument/2006/relationships/tags" Target="../tags/tag160.xml"/><Relationship Id="rId5" Type="http://schemas.openxmlformats.org/officeDocument/2006/relationships/tags" Target="../tags/tag154.xml"/><Relationship Id="rId15" Type="http://schemas.openxmlformats.org/officeDocument/2006/relationships/notesSlide" Target="../notesSlides/notesSlide11.xml"/><Relationship Id="rId10" Type="http://schemas.openxmlformats.org/officeDocument/2006/relationships/tags" Target="../tags/tag159.xml"/><Relationship Id="rId4" Type="http://schemas.openxmlformats.org/officeDocument/2006/relationships/tags" Target="../tags/tag153.xml"/><Relationship Id="rId9" Type="http://schemas.openxmlformats.org/officeDocument/2006/relationships/tags" Target="../tags/tag158.xml"/><Relationship Id="rId1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70.xml"/><Relationship Id="rId13" Type="http://schemas.openxmlformats.org/officeDocument/2006/relationships/tags" Target="../tags/tag175.xml"/><Relationship Id="rId18" Type="http://schemas.openxmlformats.org/officeDocument/2006/relationships/tags" Target="../tags/tag180.xml"/><Relationship Id="rId26" Type="http://schemas.openxmlformats.org/officeDocument/2006/relationships/tags" Target="../tags/tag188.xml"/><Relationship Id="rId3" Type="http://schemas.openxmlformats.org/officeDocument/2006/relationships/tags" Target="../tags/tag165.xml"/><Relationship Id="rId21" Type="http://schemas.openxmlformats.org/officeDocument/2006/relationships/tags" Target="../tags/tag183.xml"/><Relationship Id="rId7" Type="http://schemas.openxmlformats.org/officeDocument/2006/relationships/tags" Target="../tags/tag169.xml"/><Relationship Id="rId12" Type="http://schemas.openxmlformats.org/officeDocument/2006/relationships/tags" Target="../tags/tag174.xml"/><Relationship Id="rId17" Type="http://schemas.openxmlformats.org/officeDocument/2006/relationships/tags" Target="../tags/tag179.xml"/><Relationship Id="rId25" Type="http://schemas.openxmlformats.org/officeDocument/2006/relationships/tags" Target="../tags/tag187.xml"/><Relationship Id="rId2" Type="http://schemas.openxmlformats.org/officeDocument/2006/relationships/tags" Target="../tags/tag164.xml"/><Relationship Id="rId16" Type="http://schemas.openxmlformats.org/officeDocument/2006/relationships/tags" Target="../tags/tag178.xml"/><Relationship Id="rId20" Type="http://schemas.openxmlformats.org/officeDocument/2006/relationships/tags" Target="../tags/tag182.xml"/><Relationship Id="rId29" Type="http://schemas.openxmlformats.org/officeDocument/2006/relationships/tags" Target="../tags/tag191.xml"/><Relationship Id="rId1" Type="http://schemas.openxmlformats.org/officeDocument/2006/relationships/tags" Target="../tags/tag163.xml"/><Relationship Id="rId6" Type="http://schemas.openxmlformats.org/officeDocument/2006/relationships/tags" Target="../tags/tag168.xml"/><Relationship Id="rId11" Type="http://schemas.openxmlformats.org/officeDocument/2006/relationships/tags" Target="../tags/tag173.xml"/><Relationship Id="rId24" Type="http://schemas.openxmlformats.org/officeDocument/2006/relationships/tags" Target="../tags/tag186.xml"/><Relationship Id="rId5" Type="http://schemas.openxmlformats.org/officeDocument/2006/relationships/tags" Target="../tags/tag167.xml"/><Relationship Id="rId15" Type="http://schemas.openxmlformats.org/officeDocument/2006/relationships/tags" Target="../tags/tag177.xml"/><Relationship Id="rId23" Type="http://schemas.openxmlformats.org/officeDocument/2006/relationships/tags" Target="../tags/tag185.xml"/><Relationship Id="rId28" Type="http://schemas.openxmlformats.org/officeDocument/2006/relationships/tags" Target="../tags/tag190.xml"/><Relationship Id="rId10" Type="http://schemas.openxmlformats.org/officeDocument/2006/relationships/tags" Target="../tags/tag172.xml"/><Relationship Id="rId19" Type="http://schemas.openxmlformats.org/officeDocument/2006/relationships/tags" Target="../tags/tag181.xml"/><Relationship Id="rId4" Type="http://schemas.openxmlformats.org/officeDocument/2006/relationships/tags" Target="../tags/tag166.xml"/><Relationship Id="rId9" Type="http://schemas.openxmlformats.org/officeDocument/2006/relationships/tags" Target="../tags/tag171.xml"/><Relationship Id="rId14" Type="http://schemas.openxmlformats.org/officeDocument/2006/relationships/tags" Target="../tags/tag176.xml"/><Relationship Id="rId22" Type="http://schemas.openxmlformats.org/officeDocument/2006/relationships/tags" Target="../tags/tag184.xml"/><Relationship Id="rId27" Type="http://schemas.openxmlformats.org/officeDocument/2006/relationships/tags" Target="../tags/tag189.xml"/><Relationship Id="rId30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99.xml"/><Relationship Id="rId3" Type="http://schemas.openxmlformats.org/officeDocument/2006/relationships/tags" Target="../tags/tag194.xml"/><Relationship Id="rId7" Type="http://schemas.openxmlformats.org/officeDocument/2006/relationships/tags" Target="../tags/tag198.xm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6" Type="http://schemas.openxmlformats.org/officeDocument/2006/relationships/tags" Target="../tags/tag197.xml"/><Relationship Id="rId5" Type="http://schemas.openxmlformats.org/officeDocument/2006/relationships/tags" Target="../tags/tag196.xml"/><Relationship Id="rId4" Type="http://schemas.openxmlformats.org/officeDocument/2006/relationships/tags" Target="../tags/tag195.xml"/><Relationship Id="rId9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tags" Target="../tags/tag212.xml"/><Relationship Id="rId18" Type="http://schemas.openxmlformats.org/officeDocument/2006/relationships/tags" Target="../tags/tag217.xml"/><Relationship Id="rId26" Type="http://schemas.openxmlformats.org/officeDocument/2006/relationships/tags" Target="../tags/tag225.xml"/><Relationship Id="rId3" Type="http://schemas.openxmlformats.org/officeDocument/2006/relationships/tags" Target="../tags/tag202.xml"/><Relationship Id="rId21" Type="http://schemas.openxmlformats.org/officeDocument/2006/relationships/tags" Target="../tags/tag220.xml"/><Relationship Id="rId7" Type="http://schemas.openxmlformats.org/officeDocument/2006/relationships/tags" Target="../tags/tag206.xml"/><Relationship Id="rId12" Type="http://schemas.openxmlformats.org/officeDocument/2006/relationships/tags" Target="../tags/tag211.xml"/><Relationship Id="rId17" Type="http://schemas.openxmlformats.org/officeDocument/2006/relationships/tags" Target="../tags/tag216.xml"/><Relationship Id="rId25" Type="http://schemas.openxmlformats.org/officeDocument/2006/relationships/tags" Target="../tags/tag224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201.xml"/><Relationship Id="rId16" Type="http://schemas.openxmlformats.org/officeDocument/2006/relationships/tags" Target="../tags/tag215.xml"/><Relationship Id="rId20" Type="http://schemas.openxmlformats.org/officeDocument/2006/relationships/tags" Target="../tags/tag219.xml"/><Relationship Id="rId29" Type="http://schemas.openxmlformats.org/officeDocument/2006/relationships/tags" Target="../tags/tag228.xml"/><Relationship Id="rId1" Type="http://schemas.openxmlformats.org/officeDocument/2006/relationships/tags" Target="../tags/tag200.xml"/><Relationship Id="rId6" Type="http://schemas.openxmlformats.org/officeDocument/2006/relationships/tags" Target="../tags/tag205.xml"/><Relationship Id="rId11" Type="http://schemas.openxmlformats.org/officeDocument/2006/relationships/tags" Target="../tags/tag210.xml"/><Relationship Id="rId24" Type="http://schemas.openxmlformats.org/officeDocument/2006/relationships/tags" Target="../tags/tag223.xml"/><Relationship Id="rId32" Type="http://schemas.openxmlformats.org/officeDocument/2006/relationships/tags" Target="../tags/tag231.xml"/><Relationship Id="rId5" Type="http://schemas.openxmlformats.org/officeDocument/2006/relationships/tags" Target="../tags/tag204.xml"/><Relationship Id="rId15" Type="http://schemas.openxmlformats.org/officeDocument/2006/relationships/tags" Target="../tags/tag214.xml"/><Relationship Id="rId23" Type="http://schemas.openxmlformats.org/officeDocument/2006/relationships/tags" Target="../tags/tag222.xml"/><Relationship Id="rId28" Type="http://schemas.openxmlformats.org/officeDocument/2006/relationships/tags" Target="../tags/tag227.xml"/><Relationship Id="rId10" Type="http://schemas.openxmlformats.org/officeDocument/2006/relationships/tags" Target="../tags/tag209.xml"/><Relationship Id="rId19" Type="http://schemas.openxmlformats.org/officeDocument/2006/relationships/tags" Target="../tags/tag218.xml"/><Relationship Id="rId31" Type="http://schemas.openxmlformats.org/officeDocument/2006/relationships/tags" Target="../tags/tag230.xml"/><Relationship Id="rId4" Type="http://schemas.openxmlformats.org/officeDocument/2006/relationships/tags" Target="../tags/tag203.xml"/><Relationship Id="rId9" Type="http://schemas.openxmlformats.org/officeDocument/2006/relationships/tags" Target="../tags/tag208.xml"/><Relationship Id="rId14" Type="http://schemas.openxmlformats.org/officeDocument/2006/relationships/tags" Target="../tags/tag213.xml"/><Relationship Id="rId22" Type="http://schemas.openxmlformats.org/officeDocument/2006/relationships/tags" Target="../tags/tag221.xml"/><Relationship Id="rId27" Type="http://schemas.openxmlformats.org/officeDocument/2006/relationships/tags" Target="../tags/tag226.xml"/><Relationship Id="rId30" Type="http://schemas.openxmlformats.org/officeDocument/2006/relationships/tags" Target="../tags/tag229.xml"/><Relationship Id="rId8" Type="http://schemas.openxmlformats.org/officeDocument/2006/relationships/tags" Target="../tags/tag20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4.xml"/><Relationship Id="rId1" Type="http://schemas.openxmlformats.org/officeDocument/2006/relationships/tags" Target="../tags/tag233.xml"/><Relationship Id="rId5" Type="http://schemas.openxmlformats.org/officeDocument/2006/relationships/image" Target="../media/image4.jpg"/><Relationship Id="rId4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242.xml"/><Relationship Id="rId13" Type="http://schemas.openxmlformats.org/officeDocument/2006/relationships/tags" Target="../tags/tag247.xml"/><Relationship Id="rId18" Type="http://schemas.openxmlformats.org/officeDocument/2006/relationships/tags" Target="../tags/tag252.xml"/><Relationship Id="rId3" Type="http://schemas.openxmlformats.org/officeDocument/2006/relationships/tags" Target="../tags/tag237.xml"/><Relationship Id="rId7" Type="http://schemas.openxmlformats.org/officeDocument/2006/relationships/tags" Target="../tags/tag241.xml"/><Relationship Id="rId12" Type="http://schemas.openxmlformats.org/officeDocument/2006/relationships/tags" Target="../tags/tag246.xml"/><Relationship Id="rId17" Type="http://schemas.openxmlformats.org/officeDocument/2006/relationships/tags" Target="../tags/tag251.xml"/><Relationship Id="rId2" Type="http://schemas.openxmlformats.org/officeDocument/2006/relationships/tags" Target="../tags/tag236.xml"/><Relationship Id="rId16" Type="http://schemas.openxmlformats.org/officeDocument/2006/relationships/tags" Target="../tags/tag250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35.xml"/><Relationship Id="rId6" Type="http://schemas.openxmlformats.org/officeDocument/2006/relationships/tags" Target="../tags/tag240.xml"/><Relationship Id="rId11" Type="http://schemas.openxmlformats.org/officeDocument/2006/relationships/tags" Target="../tags/tag245.xml"/><Relationship Id="rId5" Type="http://schemas.openxmlformats.org/officeDocument/2006/relationships/tags" Target="../tags/tag239.xml"/><Relationship Id="rId15" Type="http://schemas.openxmlformats.org/officeDocument/2006/relationships/tags" Target="../tags/tag249.xml"/><Relationship Id="rId10" Type="http://schemas.openxmlformats.org/officeDocument/2006/relationships/tags" Target="../tags/tag244.xml"/><Relationship Id="rId19" Type="http://schemas.openxmlformats.org/officeDocument/2006/relationships/tags" Target="../tags/tag253.xml"/><Relationship Id="rId4" Type="http://schemas.openxmlformats.org/officeDocument/2006/relationships/tags" Target="../tags/tag238.xml"/><Relationship Id="rId9" Type="http://schemas.openxmlformats.org/officeDocument/2006/relationships/tags" Target="../tags/tag243.xml"/><Relationship Id="rId14" Type="http://schemas.openxmlformats.org/officeDocument/2006/relationships/tags" Target="../tags/tag24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261.xml"/><Relationship Id="rId13" Type="http://schemas.openxmlformats.org/officeDocument/2006/relationships/tags" Target="../tags/tag266.xml"/><Relationship Id="rId18" Type="http://schemas.openxmlformats.org/officeDocument/2006/relationships/tags" Target="../tags/tag271.xml"/><Relationship Id="rId26" Type="http://schemas.openxmlformats.org/officeDocument/2006/relationships/tags" Target="../tags/tag279.xml"/><Relationship Id="rId3" Type="http://schemas.openxmlformats.org/officeDocument/2006/relationships/tags" Target="../tags/tag256.xml"/><Relationship Id="rId21" Type="http://schemas.openxmlformats.org/officeDocument/2006/relationships/tags" Target="../tags/tag274.xml"/><Relationship Id="rId7" Type="http://schemas.openxmlformats.org/officeDocument/2006/relationships/tags" Target="../tags/tag260.xml"/><Relationship Id="rId12" Type="http://schemas.openxmlformats.org/officeDocument/2006/relationships/tags" Target="../tags/tag265.xml"/><Relationship Id="rId17" Type="http://schemas.openxmlformats.org/officeDocument/2006/relationships/tags" Target="../tags/tag270.xml"/><Relationship Id="rId25" Type="http://schemas.openxmlformats.org/officeDocument/2006/relationships/tags" Target="../tags/tag278.xml"/><Relationship Id="rId2" Type="http://schemas.openxmlformats.org/officeDocument/2006/relationships/tags" Target="../tags/tag255.xml"/><Relationship Id="rId16" Type="http://schemas.openxmlformats.org/officeDocument/2006/relationships/tags" Target="../tags/tag269.xml"/><Relationship Id="rId20" Type="http://schemas.openxmlformats.org/officeDocument/2006/relationships/tags" Target="../tags/tag273.xml"/><Relationship Id="rId29" Type="http://schemas.openxmlformats.org/officeDocument/2006/relationships/tags" Target="../tags/tag282.xml"/><Relationship Id="rId1" Type="http://schemas.openxmlformats.org/officeDocument/2006/relationships/tags" Target="../tags/tag254.xml"/><Relationship Id="rId6" Type="http://schemas.openxmlformats.org/officeDocument/2006/relationships/tags" Target="../tags/tag259.xml"/><Relationship Id="rId11" Type="http://schemas.openxmlformats.org/officeDocument/2006/relationships/tags" Target="../tags/tag264.xml"/><Relationship Id="rId24" Type="http://schemas.openxmlformats.org/officeDocument/2006/relationships/tags" Target="../tags/tag277.xml"/><Relationship Id="rId5" Type="http://schemas.openxmlformats.org/officeDocument/2006/relationships/tags" Target="../tags/tag258.xml"/><Relationship Id="rId15" Type="http://schemas.openxmlformats.org/officeDocument/2006/relationships/tags" Target="../tags/tag268.xml"/><Relationship Id="rId23" Type="http://schemas.openxmlformats.org/officeDocument/2006/relationships/tags" Target="../tags/tag276.xml"/><Relationship Id="rId28" Type="http://schemas.openxmlformats.org/officeDocument/2006/relationships/tags" Target="../tags/tag281.xml"/><Relationship Id="rId10" Type="http://schemas.openxmlformats.org/officeDocument/2006/relationships/tags" Target="../tags/tag263.xml"/><Relationship Id="rId19" Type="http://schemas.openxmlformats.org/officeDocument/2006/relationships/tags" Target="../tags/tag272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257.xml"/><Relationship Id="rId9" Type="http://schemas.openxmlformats.org/officeDocument/2006/relationships/tags" Target="../tags/tag262.xml"/><Relationship Id="rId14" Type="http://schemas.openxmlformats.org/officeDocument/2006/relationships/tags" Target="../tags/tag267.xml"/><Relationship Id="rId22" Type="http://schemas.openxmlformats.org/officeDocument/2006/relationships/tags" Target="../tags/tag275.xml"/><Relationship Id="rId27" Type="http://schemas.openxmlformats.org/officeDocument/2006/relationships/tags" Target="../tags/tag280.xml"/><Relationship Id="rId30" Type="http://schemas.openxmlformats.org/officeDocument/2006/relationships/tags" Target="../tags/tag28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5.xml"/><Relationship Id="rId1" Type="http://schemas.openxmlformats.org/officeDocument/2006/relationships/tags" Target="../tags/tag284.xml"/><Relationship Id="rId4" Type="http://schemas.openxmlformats.org/officeDocument/2006/relationships/notesSlide" Target="../notesSlides/notesSlide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tags" Target="../tags/tag293.xml"/><Relationship Id="rId13" Type="http://schemas.openxmlformats.org/officeDocument/2006/relationships/tags" Target="../tags/tag298.xml"/><Relationship Id="rId18" Type="http://schemas.openxmlformats.org/officeDocument/2006/relationships/tags" Target="../tags/tag303.xml"/><Relationship Id="rId3" Type="http://schemas.openxmlformats.org/officeDocument/2006/relationships/tags" Target="../tags/tag288.xml"/><Relationship Id="rId21" Type="http://schemas.openxmlformats.org/officeDocument/2006/relationships/notesSlide" Target="../notesSlides/notesSlide17.xml"/><Relationship Id="rId7" Type="http://schemas.openxmlformats.org/officeDocument/2006/relationships/tags" Target="../tags/tag292.xml"/><Relationship Id="rId12" Type="http://schemas.openxmlformats.org/officeDocument/2006/relationships/tags" Target="../tags/tag297.xml"/><Relationship Id="rId17" Type="http://schemas.openxmlformats.org/officeDocument/2006/relationships/tags" Target="../tags/tag302.xml"/><Relationship Id="rId2" Type="http://schemas.openxmlformats.org/officeDocument/2006/relationships/tags" Target="../tags/tag287.xml"/><Relationship Id="rId16" Type="http://schemas.openxmlformats.org/officeDocument/2006/relationships/tags" Target="../tags/tag301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86.xml"/><Relationship Id="rId6" Type="http://schemas.openxmlformats.org/officeDocument/2006/relationships/tags" Target="../tags/tag291.xml"/><Relationship Id="rId11" Type="http://schemas.openxmlformats.org/officeDocument/2006/relationships/tags" Target="../tags/tag296.xml"/><Relationship Id="rId5" Type="http://schemas.openxmlformats.org/officeDocument/2006/relationships/tags" Target="../tags/tag290.xml"/><Relationship Id="rId15" Type="http://schemas.openxmlformats.org/officeDocument/2006/relationships/tags" Target="../tags/tag300.xml"/><Relationship Id="rId10" Type="http://schemas.openxmlformats.org/officeDocument/2006/relationships/tags" Target="../tags/tag295.xml"/><Relationship Id="rId19" Type="http://schemas.openxmlformats.org/officeDocument/2006/relationships/tags" Target="../tags/tag304.xml"/><Relationship Id="rId4" Type="http://schemas.openxmlformats.org/officeDocument/2006/relationships/tags" Target="../tags/tag289.xml"/><Relationship Id="rId9" Type="http://schemas.openxmlformats.org/officeDocument/2006/relationships/tags" Target="../tags/tag294.xml"/><Relationship Id="rId14" Type="http://schemas.openxmlformats.org/officeDocument/2006/relationships/tags" Target="../tags/tag29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6.xml"/><Relationship Id="rId1" Type="http://schemas.openxmlformats.org/officeDocument/2006/relationships/tags" Target="../tags/tag305.xml"/><Relationship Id="rId4" Type="http://schemas.openxmlformats.org/officeDocument/2006/relationships/notesSlide" Target="../notesSlides/notesSlide19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8.xml"/><Relationship Id="rId1" Type="http://schemas.openxmlformats.org/officeDocument/2006/relationships/tags" Target="../tags/tag307.xml"/><Relationship Id="rId4" Type="http://schemas.openxmlformats.org/officeDocument/2006/relationships/notesSlide" Target="../notesSlides/notesSlide2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11.xml"/><Relationship Id="rId7" Type="http://schemas.openxmlformats.org/officeDocument/2006/relationships/tags" Target="../tags/tag315.xml"/><Relationship Id="rId2" Type="http://schemas.openxmlformats.org/officeDocument/2006/relationships/tags" Target="../tags/tag310.xml"/><Relationship Id="rId1" Type="http://schemas.openxmlformats.org/officeDocument/2006/relationships/tags" Target="../tags/tag309.xml"/><Relationship Id="rId6" Type="http://schemas.openxmlformats.org/officeDocument/2006/relationships/tags" Target="../tags/tag314.xml"/><Relationship Id="rId5" Type="http://schemas.openxmlformats.org/officeDocument/2006/relationships/tags" Target="../tags/tag313.xml"/><Relationship Id="rId4" Type="http://schemas.openxmlformats.org/officeDocument/2006/relationships/tags" Target="../tags/tag312.xml"/><Relationship Id="rId9" Type="http://schemas.openxmlformats.org/officeDocument/2006/relationships/notesSlide" Target="../notesSlides/notesSlide24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tags" Target="../tags/tag323.xml"/><Relationship Id="rId3" Type="http://schemas.openxmlformats.org/officeDocument/2006/relationships/tags" Target="../tags/tag318.xml"/><Relationship Id="rId7" Type="http://schemas.openxmlformats.org/officeDocument/2006/relationships/tags" Target="../tags/tag322.xml"/><Relationship Id="rId2" Type="http://schemas.openxmlformats.org/officeDocument/2006/relationships/tags" Target="../tags/tag317.xml"/><Relationship Id="rId1" Type="http://schemas.openxmlformats.org/officeDocument/2006/relationships/tags" Target="../tags/tag316.xml"/><Relationship Id="rId6" Type="http://schemas.openxmlformats.org/officeDocument/2006/relationships/tags" Target="../tags/tag321.xml"/><Relationship Id="rId5" Type="http://schemas.openxmlformats.org/officeDocument/2006/relationships/tags" Target="../tags/tag320.xml"/><Relationship Id="rId10" Type="http://schemas.openxmlformats.org/officeDocument/2006/relationships/notesSlide" Target="../notesSlides/notesSlide25.xml"/><Relationship Id="rId4" Type="http://schemas.openxmlformats.org/officeDocument/2006/relationships/tags" Target="../tags/tag319.xml"/><Relationship Id="rId9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tags" Target="../tags/tag331.xml"/><Relationship Id="rId13" Type="http://schemas.openxmlformats.org/officeDocument/2006/relationships/tags" Target="../tags/tag336.xml"/><Relationship Id="rId18" Type="http://schemas.openxmlformats.org/officeDocument/2006/relationships/tags" Target="../tags/tag341.xml"/><Relationship Id="rId26" Type="http://schemas.openxmlformats.org/officeDocument/2006/relationships/tags" Target="../tags/tag349.xml"/><Relationship Id="rId3" Type="http://schemas.openxmlformats.org/officeDocument/2006/relationships/tags" Target="../tags/tag326.xml"/><Relationship Id="rId21" Type="http://schemas.openxmlformats.org/officeDocument/2006/relationships/tags" Target="../tags/tag344.xml"/><Relationship Id="rId7" Type="http://schemas.openxmlformats.org/officeDocument/2006/relationships/tags" Target="../tags/tag330.xml"/><Relationship Id="rId12" Type="http://schemas.openxmlformats.org/officeDocument/2006/relationships/tags" Target="../tags/tag335.xml"/><Relationship Id="rId17" Type="http://schemas.openxmlformats.org/officeDocument/2006/relationships/tags" Target="../tags/tag340.xml"/><Relationship Id="rId25" Type="http://schemas.openxmlformats.org/officeDocument/2006/relationships/tags" Target="../tags/tag348.xml"/><Relationship Id="rId2" Type="http://schemas.openxmlformats.org/officeDocument/2006/relationships/tags" Target="../tags/tag325.xml"/><Relationship Id="rId16" Type="http://schemas.openxmlformats.org/officeDocument/2006/relationships/tags" Target="../tags/tag339.xml"/><Relationship Id="rId20" Type="http://schemas.openxmlformats.org/officeDocument/2006/relationships/tags" Target="../tags/tag343.xml"/><Relationship Id="rId29" Type="http://schemas.openxmlformats.org/officeDocument/2006/relationships/slideLayout" Target="../slideLayouts/slideLayout6.xml"/><Relationship Id="rId1" Type="http://schemas.openxmlformats.org/officeDocument/2006/relationships/tags" Target="../tags/tag324.xml"/><Relationship Id="rId6" Type="http://schemas.openxmlformats.org/officeDocument/2006/relationships/tags" Target="../tags/tag329.xml"/><Relationship Id="rId11" Type="http://schemas.openxmlformats.org/officeDocument/2006/relationships/tags" Target="../tags/tag334.xml"/><Relationship Id="rId24" Type="http://schemas.openxmlformats.org/officeDocument/2006/relationships/tags" Target="../tags/tag347.xml"/><Relationship Id="rId5" Type="http://schemas.openxmlformats.org/officeDocument/2006/relationships/tags" Target="../tags/tag328.xml"/><Relationship Id="rId15" Type="http://schemas.openxmlformats.org/officeDocument/2006/relationships/tags" Target="../tags/tag338.xml"/><Relationship Id="rId23" Type="http://schemas.openxmlformats.org/officeDocument/2006/relationships/tags" Target="../tags/tag346.xml"/><Relationship Id="rId28" Type="http://schemas.openxmlformats.org/officeDocument/2006/relationships/tags" Target="../tags/tag351.xml"/><Relationship Id="rId10" Type="http://schemas.openxmlformats.org/officeDocument/2006/relationships/tags" Target="../tags/tag333.xml"/><Relationship Id="rId19" Type="http://schemas.openxmlformats.org/officeDocument/2006/relationships/tags" Target="../tags/tag342.xml"/><Relationship Id="rId4" Type="http://schemas.openxmlformats.org/officeDocument/2006/relationships/tags" Target="../tags/tag327.xml"/><Relationship Id="rId9" Type="http://schemas.openxmlformats.org/officeDocument/2006/relationships/tags" Target="../tags/tag332.xml"/><Relationship Id="rId14" Type="http://schemas.openxmlformats.org/officeDocument/2006/relationships/tags" Target="../tags/tag337.xml"/><Relationship Id="rId22" Type="http://schemas.openxmlformats.org/officeDocument/2006/relationships/tags" Target="../tags/tag345.xml"/><Relationship Id="rId27" Type="http://schemas.openxmlformats.org/officeDocument/2006/relationships/tags" Target="../tags/tag350.xml"/><Relationship Id="rId30" Type="http://schemas.openxmlformats.org/officeDocument/2006/relationships/notesSlide" Target="../notesSlides/notesSlide2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tags" Target="../tags/tag354.xml"/><Relationship Id="rId2" Type="http://schemas.openxmlformats.org/officeDocument/2006/relationships/tags" Target="../tags/tag353.xml"/><Relationship Id="rId1" Type="http://schemas.openxmlformats.org/officeDocument/2006/relationships/tags" Target="../tags/tag352.xml"/><Relationship Id="rId5" Type="http://schemas.openxmlformats.org/officeDocument/2006/relationships/notesSlide" Target="../notesSlides/notesSlide27.xml"/><Relationship Id="rId4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tags" Target="../tags/tag362.xml"/><Relationship Id="rId13" Type="http://schemas.openxmlformats.org/officeDocument/2006/relationships/tags" Target="../tags/tag367.xml"/><Relationship Id="rId18" Type="http://schemas.openxmlformats.org/officeDocument/2006/relationships/notesSlide" Target="../notesSlides/notesSlide28.xml"/><Relationship Id="rId3" Type="http://schemas.openxmlformats.org/officeDocument/2006/relationships/tags" Target="../tags/tag357.xml"/><Relationship Id="rId7" Type="http://schemas.openxmlformats.org/officeDocument/2006/relationships/tags" Target="../tags/tag361.xml"/><Relationship Id="rId12" Type="http://schemas.openxmlformats.org/officeDocument/2006/relationships/tags" Target="../tags/tag366.xml"/><Relationship Id="rId17" Type="http://schemas.openxmlformats.org/officeDocument/2006/relationships/slideLayout" Target="../slideLayouts/slideLayout6.xml"/><Relationship Id="rId2" Type="http://schemas.openxmlformats.org/officeDocument/2006/relationships/tags" Target="../tags/tag356.xml"/><Relationship Id="rId16" Type="http://schemas.openxmlformats.org/officeDocument/2006/relationships/tags" Target="../tags/tag370.xml"/><Relationship Id="rId1" Type="http://schemas.openxmlformats.org/officeDocument/2006/relationships/tags" Target="../tags/tag355.xml"/><Relationship Id="rId6" Type="http://schemas.openxmlformats.org/officeDocument/2006/relationships/tags" Target="../tags/tag360.xml"/><Relationship Id="rId11" Type="http://schemas.openxmlformats.org/officeDocument/2006/relationships/tags" Target="../tags/tag365.xml"/><Relationship Id="rId5" Type="http://schemas.openxmlformats.org/officeDocument/2006/relationships/tags" Target="../tags/tag359.xml"/><Relationship Id="rId15" Type="http://schemas.openxmlformats.org/officeDocument/2006/relationships/tags" Target="../tags/tag369.xml"/><Relationship Id="rId10" Type="http://schemas.openxmlformats.org/officeDocument/2006/relationships/tags" Target="../tags/tag364.xml"/><Relationship Id="rId4" Type="http://schemas.openxmlformats.org/officeDocument/2006/relationships/tags" Target="../tags/tag358.xml"/><Relationship Id="rId9" Type="http://schemas.openxmlformats.org/officeDocument/2006/relationships/tags" Target="../tags/tag363.xml"/><Relationship Id="rId14" Type="http://schemas.openxmlformats.org/officeDocument/2006/relationships/tags" Target="../tags/tag368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2.xml"/><Relationship Id="rId1" Type="http://schemas.openxmlformats.org/officeDocument/2006/relationships/tags" Target="../tags/tag371.xml"/><Relationship Id="rId4" Type="http://schemas.openxmlformats.org/officeDocument/2006/relationships/notesSlide" Target="../notesSlides/notesSlide29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4.xml"/><Relationship Id="rId1" Type="http://schemas.openxmlformats.org/officeDocument/2006/relationships/tags" Target="../tags/tag373.xml"/><Relationship Id="rId4" Type="http://schemas.openxmlformats.org/officeDocument/2006/relationships/notesSlide" Target="../notesSlides/notesSlide30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76.xml"/><Relationship Id="rId1" Type="http://schemas.openxmlformats.org/officeDocument/2006/relationships/tags" Target="../tags/tag375.xml"/><Relationship Id="rId4" Type="http://schemas.openxmlformats.org/officeDocument/2006/relationships/notesSlide" Target="../notesSlides/notesSlide3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notesSlide" Target="../notesSlides/notesSlide3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tags" Target="../tags/tag31.xml"/><Relationship Id="rId2" Type="http://schemas.openxmlformats.org/officeDocument/2006/relationships/tags" Target="../tags/tag16.xml"/><Relationship Id="rId16" Type="http://schemas.openxmlformats.org/officeDocument/2006/relationships/tags" Target="../tags/tag30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5" Type="http://schemas.openxmlformats.org/officeDocument/2006/relationships/tags" Target="../tags/tag29.xml"/><Relationship Id="rId10" Type="http://schemas.openxmlformats.org/officeDocument/2006/relationships/tags" Target="../tags/tag24.xml"/><Relationship Id="rId19" Type="http://schemas.openxmlformats.org/officeDocument/2006/relationships/notesSlide" Target="../notesSlides/notesSlide4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tags" Target="../tags/tag44.xml"/><Relationship Id="rId18" Type="http://schemas.openxmlformats.org/officeDocument/2006/relationships/tags" Target="../tags/tag49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" Type="http://schemas.openxmlformats.org/officeDocument/2006/relationships/tags" Target="../tags/tag33.xml"/><Relationship Id="rId16" Type="http://schemas.openxmlformats.org/officeDocument/2006/relationships/tags" Target="../tags/tag47.xml"/><Relationship Id="rId20" Type="http://schemas.openxmlformats.org/officeDocument/2006/relationships/notesSlide" Target="../notesSlides/notesSlide5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5" Type="http://schemas.openxmlformats.org/officeDocument/2006/relationships/tags" Target="../tags/tag36.xml"/><Relationship Id="rId15" Type="http://schemas.openxmlformats.org/officeDocument/2006/relationships/tags" Target="../tags/tag46.xml"/><Relationship Id="rId10" Type="http://schemas.openxmlformats.org/officeDocument/2006/relationships/tags" Target="../tags/tag41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tags" Target="../tags/tag4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.xml"/><Relationship Id="rId1" Type="http://schemas.openxmlformats.org/officeDocument/2006/relationships/tags" Target="../tags/tag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" y="1295400"/>
            <a:ext cx="8610600" cy="1600200"/>
          </a:xfrm>
        </p:spPr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3733800"/>
            <a:ext cx="8077200" cy="106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CS </a:t>
            </a:r>
            <a:r>
              <a:rPr lang="en-US" sz="2800" dirty="0" smtClean="0"/>
              <a:t>3410</a:t>
            </a:r>
          </a:p>
          <a:p>
            <a:pPr marL="0" indent="0" algn="ctr">
              <a:buNone/>
            </a:pPr>
            <a:r>
              <a:rPr lang="en-US" sz="2800" dirty="0" smtClean="0"/>
              <a:t>Computer </a:t>
            </a:r>
            <a:r>
              <a:rPr lang="en-US" sz="2800" dirty="0"/>
              <a:t>System Organization </a:t>
            </a:r>
            <a:r>
              <a:rPr lang="en-US" sz="2800" dirty="0" smtClean="0"/>
              <a:t>&amp; Programming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266700" y="632460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00"/>
              </a:spcBef>
              <a:buClr>
                <a:srgbClr val="6F89F7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chemeClr val="accent4"/>
                </a:solidFill>
                <a:latin typeface="Calibri" charset="0"/>
                <a:ea typeface="Calibri" charset="0"/>
                <a:cs typeface="Calibri" charset="0"/>
              </a:rPr>
              <a:t>These </a:t>
            </a:r>
            <a:r>
              <a:rPr lang="en-US" sz="1400" dirty="0">
                <a:solidFill>
                  <a:schemeClr val="accent4"/>
                </a:solidFill>
                <a:latin typeface="Calibri" charset="0"/>
                <a:ea typeface="Calibri" charset="0"/>
                <a:cs typeface="Calibri" charset="0"/>
              </a:rPr>
              <a:t>slides are the product of many rounds of teaching CS </a:t>
            </a:r>
            <a:r>
              <a:rPr lang="en-US" sz="1400" dirty="0" smtClean="0">
                <a:solidFill>
                  <a:schemeClr val="accent4"/>
                </a:solidFill>
                <a:latin typeface="Calibri" charset="0"/>
                <a:ea typeface="Calibri" charset="0"/>
                <a:cs typeface="Calibri" charset="0"/>
              </a:rPr>
              <a:t>3410 </a:t>
            </a:r>
            <a:r>
              <a:rPr lang="en-US" sz="1400" dirty="0">
                <a:solidFill>
                  <a:schemeClr val="accent4"/>
                </a:solidFill>
                <a:latin typeface="Calibri" charset="0"/>
                <a:ea typeface="Calibri" charset="0"/>
                <a:cs typeface="Calibri" charset="0"/>
              </a:rPr>
              <a:t>by Professors </a:t>
            </a:r>
            <a:r>
              <a:rPr lang="en-US" sz="1400" dirty="0" smtClean="0">
                <a:solidFill>
                  <a:schemeClr val="accent4"/>
                </a:solidFill>
                <a:latin typeface="Calibri" charset="0"/>
                <a:ea typeface="Calibri" charset="0"/>
                <a:cs typeface="Calibri" charset="0"/>
              </a:rPr>
              <a:t>Weatherspoon, </a:t>
            </a:r>
            <a:r>
              <a:rPr lang="en-US" sz="1400" dirty="0" err="1" smtClean="0">
                <a:solidFill>
                  <a:schemeClr val="accent4"/>
                </a:solidFill>
                <a:latin typeface="Calibri" charset="0"/>
                <a:ea typeface="Calibri" charset="0"/>
                <a:cs typeface="Calibri" charset="0"/>
              </a:rPr>
              <a:t>Bala</a:t>
            </a:r>
            <a:r>
              <a:rPr lang="en-US" sz="1400" dirty="0" smtClean="0">
                <a:solidFill>
                  <a:schemeClr val="accent4"/>
                </a:solidFill>
                <a:latin typeface="Calibri" charset="0"/>
                <a:ea typeface="Calibri" charset="0"/>
                <a:cs typeface="Calibri" charset="0"/>
              </a:rPr>
              <a:t>, Bracy</a:t>
            </a:r>
            <a:r>
              <a:rPr lang="en-US" sz="1400" dirty="0">
                <a:solidFill>
                  <a:schemeClr val="accent4"/>
                </a:solidFill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1400" dirty="0" smtClean="0">
                <a:solidFill>
                  <a:schemeClr val="accent4"/>
                </a:solidFill>
                <a:latin typeface="Calibri" charset="0"/>
                <a:ea typeface="Calibri" charset="0"/>
                <a:cs typeface="Calibri" charset="0"/>
              </a:rPr>
              <a:t>and </a:t>
            </a:r>
            <a:r>
              <a:rPr lang="en-US" sz="1400" dirty="0" err="1" smtClean="0">
                <a:solidFill>
                  <a:schemeClr val="accent4"/>
                </a:solidFill>
                <a:latin typeface="Calibri" charset="0"/>
                <a:ea typeface="Calibri" charset="0"/>
                <a:cs typeface="Calibri" charset="0"/>
              </a:rPr>
              <a:t>Sirer</a:t>
            </a:r>
            <a:r>
              <a:rPr lang="en-US" sz="1400" dirty="0" smtClean="0">
                <a:solidFill>
                  <a:schemeClr val="accent4"/>
                </a:solidFill>
                <a:latin typeface="Calibri" charset="0"/>
                <a:ea typeface="Calibri" charset="0"/>
                <a:cs typeface="Calibri" charset="0"/>
              </a:rPr>
              <a:t>.</a:t>
            </a:r>
            <a:endParaRPr lang="en-US" sz="1400" dirty="0">
              <a:solidFill>
                <a:schemeClr val="accent4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8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Big Picture: (Virtual) Memory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execute </a:t>
            </a:r>
            <a:r>
              <a:rPr lang="en-US" b="1" i="1" dirty="0" smtClean="0"/>
              <a:t>more than one</a:t>
            </a:r>
            <a:r>
              <a:rPr lang="en-US" dirty="0" smtClean="0"/>
              <a:t> program at a time?</a:t>
            </a:r>
          </a:p>
          <a:p>
            <a:endParaRPr lang="en-US" dirty="0"/>
          </a:p>
          <a:p>
            <a:r>
              <a:rPr lang="en-US" dirty="0" smtClean="0"/>
              <a:t>A: Abstraction – Virtual Memory</a:t>
            </a:r>
          </a:p>
          <a:p>
            <a:pPr lvl="1"/>
            <a:r>
              <a:rPr lang="en-US" dirty="0"/>
              <a:t>Memory that </a:t>
            </a:r>
            <a:r>
              <a:rPr lang="en-US" b="1" i="1" dirty="0"/>
              <a:t>appears</a:t>
            </a:r>
            <a:r>
              <a:rPr lang="en-US" dirty="0"/>
              <a:t> to exist as main </a:t>
            </a:r>
            <a:r>
              <a:rPr lang="en-US" dirty="0" smtClean="0"/>
              <a:t>memory </a:t>
            </a:r>
          </a:p>
          <a:p>
            <a:pPr marL="731520" lvl="1" indent="0">
              <a:buNone/>
            </a:pPr>
            <a:r>
              <a:rPr lang="en-US" dirty="0" smtClean="0"/>
              <a:t>(although </a:t>
            </a:r>
            <a:r>
              <a:rPr lang="en-US" dirty="0"/>
              <a:t>most of it </a:t>
            </a:r>
            <a:r>
              <a:rPr lang="en-US" dirty="0" smtClean="0"/>
              <a:t>is </a:t>
            </a:r>
            <a:r>
              <a:rPr lang="en-US" dirty="0"/>
              <a:t>supported by data held in secondary storage, transfer between </a:t>
            </a:r>
            <a:r>
              <a:rPr lang="en-US" dirty="0" smtClean="0"/>
              <a:t>the</a:t>
            </a:r>
            <a:r>
              <a:rPr lang="en-US" dirty="0"/>
              <a:t> </a:t>
            </a:r>
            <a:r>
              <a:rPr lang="en-US" dirty="0" smtClean="0"/>
              <a:t>two being made automatically as required—i.e. ”paging”)</a:t>
            </a:r>
          </a:p>
          <a:p>
            <a:pPr lvl="1"/>
            <a:r>
              <a:rPr lang="en-US" dirty="0" smtClean="0"/>
              <a:t>Abstraction that supports multi-tasking---the ability to run more than one process at a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70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Virtual Memory work?</a:t>
            </a:r>
          </a:p>
          <a:p>
            <a:endParaRPr lang="en-US" dirty="0" smtClean="0"/>
          </a:p>
          <a:p>
            <a:r>
              <a:rPr lang="en-US" dirty="0" smtClean="0"/>
              <a:t>i.e. How do we create the “map” that maps a </a:t>
            </a:r>
            <a:r>
              <a:rPr lang="en-US" dirty="0" smtClean="0">
                <a:solidFill>
                  <a:srgbClr val="0070C0"/>
                </a:solidFill>
              </a:rPr>
              <a:t>virtual address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generated by the CPU to a    </a:t>
            </a:r>
            <a:r>
              <a:rPr lang="en-US" dirty="0" smtClean="0">
                <a:solidFill>
                  <a:srgbClr val="0070C0"/>
                </a:solidFill>
              </a:rPr>
              <a:t>physical address</a:t>
            </a:r>
            <a:r>
              <a:rPr lang="en-US" dirty="0" smtClean="0"/>
              <a:t> used by main memory?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19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Point Star 2"/>
          <p:cNvSpPr/>
          <p:nvPr/>
        </p:nvSpPr>
        <p:spPr>
          <a:xfrm rot="20994549">
            <a:off x="6033295" y="496769"/>
            <a:ext cx="895372" cy="895372"/>
          </a:xfrm>
          <a:prstGeom prst="star5">
            <a:avLst>
              <a:gd name="adj" fmla="val 2757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560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Picture Memory as</a:t>
            </a:r>
            <a:r>
              <a:rPr lang="is-IS" dirty="0" smtClean="0"/>
              <a:t>… ?</a:t>
            </a:r>
            <a:endParaRPr lang="en-US" dirty="0"/>
          </a:p>
        </p:txBody>
      </p:sp>
      <p:graphicFrame>
        <p:nvGraphicFramePr>
          <p:cNvPr id="7" name="Content Placeholder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3961496"/>
              </p:ext>
            </p:extLst>
          </p:nvPr>
        </p:nvGraphicFramePr>
        <p:xfrm>
          <a:off x="48540" y="1219200"/>
          <a:ext cx="2466060" cy="5224780"/>
        </p:xfrm>
        <a:graphic>
          <a:graphicData uri="http://schemas.openxmlformats.org/drawingml/2006/table">
            <a:tbl>
              <a:tblPr firstRow="1" bandRow="1"/>
              <a:tblGrid>
                <a:gridCol w="1551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14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addr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2000" dirty="0" smtClean="0"/>
                        <a:t>data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4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0xffffffff</a:t>
                      </a:r>
                      <a:endParaRPr lang="en-US" sz="18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2000" dirty="0" err="1" smtClean="0"/>
                        <a:t>xaa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4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is-IS" sz="2000" b="1" dirty="0" smtClean="0"/>
                        <a:t>… 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4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is-IS" sz="2000" b="1" dirty="0" smtClean="0"/>
                        <a:t>…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4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2000" dirty="0" smtClean="0"/>
                        <a:t>x00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4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lnSpc>
                          <a:spcPts val="1700"/>
                        </a:lnSpc>
                      </a:pPr>
                      <a:endParaRPr lang="en-US" sz="18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</a:pP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4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</a:pP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4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</a:pP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14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</a:pP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14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lnSpc>
                          <a:spcPts val="1700"/>
                        </a:lnSpc>
                      </a:pPr>
                      <a:endParaRPr lang="en-US" sz="18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</a:pP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14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</a:pP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14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2000" dirty="0" smtClean="0"/>
                        <a:t>x00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14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2000" dirty="0" err="1" smtClean="0"/>
                        <a:t>xef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14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lnSpc>
                          <a:spcPts val="1700"/>
                        </a:lnSpc>
                      </a:pPr>
                      <a:endParaRPr lang="en-US" sz="18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2000" dirty="0" err="1" smtClean="0"/>
                        <a:t>xcd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14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2000" dirty="0" err="1" smtClean="0"/>
                        <a:t>xab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14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2000" dirty="0" err="1" smtClean="0"/>
                        <a:t>xff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14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0x00000000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2000" dirty="0" smtClean="0"/>
                        <a:t>x00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85800" y="685800"/>
            <a:ext cx="16225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>
                <a:solidFill>
                  <a:srgbClr val="FF0000"/>
                </a:solidFill>
              </a:rPr>
              <a:t>B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yte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lang="en-US" sz="2400" b="1" kern="0" dirty="0" smtClean="0">
                <a:solidFill>
                  <a:srgbClr val="FF0000"/>
                </a:solidFill>
              </a:rPr>
              <a:t>A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rray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:</a:t>
            </a:r>
          </a:p>
        </p:txBody>
      </p:sp>
      <p:grpSp>
        <p:nvGrpSpPr>
          <p:cNvPr id="111" name="Group 110"/>
          <p:cNvGrpSpPr/>
          <p:nvPr/>
        </p:nvGrpSpPr>
        <p:grpSpPr>
          <a:xfrm>
            <a:off x="2948354" y="685800"/>
            <a:ext cx="2614246" cy="5789712"/>
            <a:chOff x="2948354" y="685800"/>
            <a:chExt cx="2614246" cy="5789712"/>
          </a:xfrm>
        </p:grpSpPr>
        <p:sp>
          <p:nvSpPr>
            <p:cNvPr id="56" name="Rectangle 55"/>
            <p:cNvSpPr/>
            <p:nvPr>
              <p:custDataLst>
                <p:tags r:id="rId22"/>
              </p:custDataLst>
            </p:nvPr>
          </p:nvSpPr>
          <p:spPr>
            <a:xfrm>
              <a:off x="4305300" y="1230923"/>
              <a:ext cx="1255113" cy="521305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TextBox 56"/>
            <p:cNvSpPr txBox="1"/>
            <p:nvPr>
              <p:custDataLst>
                <p:tags r:id="rId23"/>
              </p:custDataLst>
            </p:nvPr>
          </p:nvSpPr>
          <p:spPr>
            <a:xfrm>
              <a:off x="2948354" y="1226605"/>
              <a:ext cx="1451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  <a:latin typeface="Consolas" pitchFamily="49" charset="0"/>
                </a:rPr>
                <a:t>0xfffffffc</a:t>
              </a:r>
            </a:p>
          </p:txBody>
        </p:sp>
        <p:sp>
          <p:nvSpPr>
            <p:cNvPr id="58" name="TextBox 57"/>
            <p:cNvSpPr txBox="1"/>
            <p:nvPr>
              <p:custDataLst>
                <p:tags r:id="rId24"/>
              </p:custDataLst>
            </p:nvPr>
          </p:nvSpPr>
          <p:spPr>
            <a:xfrm>
              <a:off x="2948354" y="6106180"/>
              <a:ext cx="1451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  <a:latin typeface="Consolas" pitchFamily="49" charset="0"/>
                </a:rPr>
                <a:t>0x00000000</a:t>
              </a:r>
            </a:p>
          </p:txBody>
        </p:sp>
        <p:sp>
          <p:nvSpPr>
            <p:cNvPr id="61" name="TextBox 60"/>
            <p:cNvSpPr txBox="1"/>
            <p:nvPr>
              <p:custDataLst>
                <p:tags r:id="rId25"/>
              </p:custDataLst>
            </p:nvPr>
          </p:nvSpPr>
          <p:spPr>
            <a:xfrm>
              <a:off x="2948354" y="2071586"/>
              <a:ext cx="1451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  <a:latin typeface="Consolas" pitchFamily="49" charset="0"/>
                </a:rPr>
                <a:t>0x7ffffffc</a:t>
              </a:r>
            </a:p>
          </p:txBody>
        </p:sp>
        <p:sp>
          <p:nvSpPr>
            <p:cNvPr id="62" name="TextBox 61"/>
            <p:cNvSpPr txBox="1"/>
            <p:nvPr>
              <p:custDataLst>
                <p:tags r:id="rId26"/>
              </p:custDataLst>
            </p:nvPr>
          </p:nvSpPr>
          <p:spPr>
            <a:xfrm>
              <a:off x="2948354" y="1787678"/>
              <a:ext cx="1451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  <a:latin typeface="Consolas" pitchFamily="49" charset="0"/>
                </a:rPr>
                <a:t>0x80000000</a:t>
              </a:r>
            </a:p>
          </p:txBody>
        </p:sp>
        <p:sp>
          <p:nvSpPr>
            <p:cNvPr id="63" name="TextBox 62"/>
            <p:cNvSpPr txBox="1"/>
            <p:nvPr>
              <p:custDataLst>
                <p:tags r:id="rId27"/>
              </p:custDataLst>
            </p:nvPr>
          </p:nvSpPr>
          <p:spPr>
            <a:xfrm>
              <a:off x="2948354" y="4354324"/>
              <a:ext cx="1451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  <a:latin typeface="Consolas" pitchFamily="49" charset="0"/>
                </a:rPr>
                <a:t>0x10000000</a:t>
              </a:r>
            </a:p>
          </p:txBody>
        </p:sp>
        <p:sp>
          <p:nvSpPr>
            <p:cNvPr id="64" name="TextBox 63"/>
            <p:cNvSpPr txBox="1"/>
            <p:nvPr>
              <p:custDataLst>
                <p:tags r:id="rId28"/>
              </p:custDataLst>
            </p:nvPr>
          </p:nvSpPr>
          <p:spPr>
            <a:xfrm>
              <a:off x="2948354" y="5420996"/>
              <a:ext cx="1451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  <a:latin typeface="Consolas" pitchFamily="49" charset="0"/>
                </a:rPr>
                <a:t>0x00400000</a:t>
              </a:r>
            </a:p>
          </p:txBody>
        </p:sp>
        <p:sp>
          <p:nvSpPr>
            <p:cNvPr id="65" name="Rectangle 7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305300" y="1219200"/>
              <a:ext cx="1257300" cy="884652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system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reserved</a:t>
              </a:r>
            </a:p>
          </p:txBody>
        </p:sp>
        <p:sp>
          <p:nvSpPr>
            <p:cNvPr id="66" name="Rectangle 7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4305300" y="2103852"/>
              <a:ext cx="1257300" cy="563148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stack</a:t>
              </a:r>
            </a:p>
          </p:txBody>
        </p:sp>
        <p:sp>
          <p:nvSpPr>
            <p:cNvPr id="67" name="Rectangle 7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305300" y="5710535"/>
              <a:ext cx="1257300" cy="737763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vl="0" algn="ctr"/>
              <a:r>
                <a:rPr lang="en-US" sz="2400" kern="0" dirty="0"/>
                <a:t>system</a:t>
              </a:r>
              <a:endPara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reserved</a:t>
              </a:r>
            </a:p>
          </p:txBody>
        </p:sp>
        <p:sp>
          <p:nvSpPr>
            <p:cNvPr id="68" name="Rectangle 7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305300" y="4800600"/>
              <a:ext cx="1257300" cy="914400"/>
            </a:xfrm>
            <a:prstGeom prst="rect">
              <a:avLst/>
            </a:prstGeom>
            <a:solidFill>
              <a:srgbClr val="00FB9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D8D8D8">
                      <a:lumMod val="10000"/>
                    </a:srgbClr>
                  </a:solidFill>
                  <a:effectLst/>
                  <a:uLnTx/>
                  <a:uFillTx/>
                </a:rPr>
                <a:t>text</a:t>
              </a:r>
            </a:p>
          </p:txBody>
        </p:sp>
        <p:sp>
          <p:nvSpPr>
            <p:cNvPr id="69" name="Rectangle 7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305300" y="4343400"/>
              <a:ext cx="1257300" cy="45720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D8D8D8">
                      <a:lumMod val="10000"/>
                    </a:srgbClr>
                  </a:solidFill>
                  <a:effectLst/>
                  <a:uLnTx/>
                  <a:uFillTx/>
                </a:rPr>
                <a:t>data</a:t>
              </a:r>
            </a:p>
          </p:txBody>
        </p:sp>
        <p:sp>
          <p:nvSpPr>
            <p:cNvPr id="70" name="Rectangle 7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305300" y="3657600"/>
              <a:ext cx="1257300" cy="6858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D8D8D8">
                      <a:lumMod val="10000"/>
                    </a:srgbClr>
                  </a:solidFill>
                  <a:effectLst/>
                  <a:uLnTx/>
                  <a:uFillTx/>
                </a:rPr>
                <a:t>heap</a:t>
              </a:r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>
              <a:off x="4956302" y="2667000"/>
              <a:ext cx="0" cy="304800"/>
            </a:xfrm>
            <a:prstGeom prst="straightConnector1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>
            <a:xfrm flipV="1">
              <a:off x="4956302" y="3276600"/>
              <a:ext cx="0" cy="381000"/>
            </a:xfrm>
            <a:prstGeom prst="straightConnector1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79" name="Rectangle 78"/>
            <p:cNvSpPr/>
            <p:nvPr/>
          </p:nvSpPr>
          <p:spPr>
            <a:xfrm>
              <a:off x="3505200" y="685800"/>
              <a:ext cx="15183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b="1" kern="0" dirty="0" smtClean="0">
                  <a:solidFill>
                    <a:srgbClr val="7030A0"/>
                  </a:solidFill>
                </a:rPr>
                <a:t>Segments:</a:t>
              </a:r>
              <a:endPara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5614127" y="685800"/>
            <a:ext cx="3289550" cy="5867400"/>
            <a:chOff x="5614127" y="685800"/>
            <a:chExt cx="3289550" cy="5867400"/>
          </a:xfrm>
        </p:grpSpPr>
        <p:sp>
          <p:nvSpPr>
            <p:cNvPr id="81" name="Rectangle 80"/>
            <p:cNvSpPr/>
            <p:nvPr>
              <p:custDataLst>
                <p:tags r:id="rId1"/>
              </p:custDataLst>
            </p:nvPr>
          </p:nvSpPr>
          <p:spPr>
            <a:xfrm>
              <a:off x="7646377" y="1323200"/>
              <a:ext cx="1255113" cy="5120779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83" name="TextBox 82"/>
            <p:cNvSpPr txBox="1"/>
            <p:nvPr>
              <p:custDataLst>
                <p:tags r:id="rId2"/>
              </p:custDataLst>
            </p:nvPr>
          </p:nvSpPr>
          <p:spPr>
            <a:xfrm>
              <a:off x="6289431" y="6183868"/>
              <a:ext cx="1451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  <a:latin typeface="Consolas" pitchFamily="49" charset="0"/>
                </a:rPr>
                <a:t>0x00000000</a:t>
              </a:r>
            </a:p>
          </p:txBody>
        </p:sp>
        <p:sp>
          <p:nvSpPr>
            <p:cNvPr id="84" name="TextBox 83"/>
            <p:cNvSpPr txBox="1"/>
            <p:nvPr>
              <p:custDataLst>
                <p:tags r:id="rId3"/>
              </p:custDataLst>
            </p:nvPr>
          </p:nvSpPr>
          <p:spPr>
            <a:xfrm>
              <a:off x="6289431" y="2071586"/>
              <a:ext cx="1451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002060"/>
                  </a:solidFill>
                  <a:latin typeface="Consolas" pitchFamily="49" charset="0"/>
                </a:rPr>
                <a:t>0xffffe000</a:t>
              </a:r>
              <a:endParaRPr lang="en-US" dirty="0">
                <a:solidFill>
                  <a:srgbClr val="002060"/>
                </a:solidFill>
                <a:latin typeface="Consolas" pitchFamily="49" charset="0"/>
              </a:endParaRPr>
            </a:p>
          </p:txBody>
        </p:sp>
        <p:sp>
          <p:nvSpPr>
            <p:cNvPr id="85" name="TextBox 84"/>
            <p:cNvSpPr txBox="1"/>
            <p:nvPr>
              <p:custDataLst>
                <p:tags r:id="rId4"/>
              </p:custDataLst>
            </p:nvPr>
          </p:nvSpPr>
          <p:spPr>
            <a:xfrm>
              <a:off x="6289431" y="1516623"/>
              <a:ext cx="1451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  <a:latin typeface="Consolas" pitchFamily="49" charset="0"/>
                </a:rPr>
                <a:t>0xfffff000</a:t>
              </a:r>
              <a:endParaRPr lang="en-US" dirty="0">
                <a:solidFill>
                  <a:srgbClr val="002060"/>
                </a:solidFill>
                <a:latin typeface="Consolas" pitchFamily="49" charset="0"/>
              </a:endParaRPr>
            </a:p>
          </p:txBody>
        </p:sp>
        <p:sp>
          <p:nvSpPr>
            <p:cNvPr id="86" name="TextBox 85"/>
            <p:cNvSpPr txBox="1"/>
            <p:nvPr>
              <p:custDataLst>
                <p:tags r:id="rId5"/>
              </p:custDataLst>
            </p:nvPr>
          </p:nvSpPr>
          <p:spPr>
            <a:xfrm>
              <a:off x="6289431" y="4592971"/>
              <a:ext cx="1451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002060"/>
                  </a:solidFill>
                  <a:latin typeface="Consolas" pitchFamily="49" charset="0"/>
                </a:rPr>
                <a:t>0x00003000</a:t>
              </a:r>
              <a:endParaRPr lang="en-US" dirty="0">
                <a:solidFill>
                  <a:srgbClr val="002060"/>
                </a:solidFill>
                <a:latin typeface="Consolas" pitchFamily="49" charset="0"/>
              </a:endParaRPr>
            </a:p>
          </p:txBody>
        </p:sp>
        <p:sp>
          <p:nvSpPr>
            <p:cNvPr id="87" name="TextBox 86"/>
            <p:cNvSpPr txBox="1"/>
            <p:nvPr>
              <p:custDataLst>
                <p:tags r:id="rId6"/>
              </p:custDataLst>
            </p:nvPr>
          </p:nvSpPr>
          <p:spPr>
            <a:xfrm>
              <a:off x="6289431" y="5638800"/>
              <a:ext cx="1451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  <a:latin typeface="Consolas" pitchFamily="49" charset="0"/>
                </a:rPr>
                <a:t>0x00001000</a:t>
              </a:r>
            </a:p>
          </p:txBody>
        </p:sp>
        <p:sp>
          <p:nvSpPr>
            <p:cNvPr id="90" name="Rectangle 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646377" y="5933420"/>
              <a:ext cx="1257300" cy="51487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vl="0" algn="ctr">
                <a:defRPr/>
              </a:pPr>
              <a:r>
                <a:rPr lang="en-US" sz="2400" kern="0" dirty="0" smtClean="0"/>
                <a:t>page 0</a:t>
              </a:r>
              <a:endParaRPr lang="en-US" sz="2400" kern="0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846277" y="685800"/>
              <a:ext cx="165782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b="1" kern="0" dirty="0" smtClean="0">
                  <a:solidFill>
                    <a:srgbClr val="00B050"/>
                  </a:solidFill>
                </a:rPr>
                <a:t>Page Array:</a:t>
              </a:r>
              <a:endPara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endParaRPr>
            </a:p>
          </p:txBody>
        </p:sp>
        <p:sp>
          <p:nvSpPr>
            <p:cNvPr id="97" name="Rectangle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646377" y="5420996"/>
              <a:ext cx="1257300" cy="514878"/>
            </a:xfrm>
            <a:prstGeom prst="rect">
              <a:avLst/>
            </a:prstGeom>
            <a:solidFill>
              <a:srgbClr val="7DF494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page 1</a:t>
              </a:r>
            </a:p>
          </p:txBody>
        </p:sp>
        <p:sp>
          <p:nvSpPr>
            <p:cNvPr id="98" name="Rectangle 7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646377" y="4904360"/>
              <a:ext cx="1257300" cy="514878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page 2</a:t>
              </a:r>
            </a:p>
          </p:txBody>
        </p:sp>
        <p:sp>
          <p:nvSpPr>
            <p:cNvPr id="99" name="Rectangle 7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646377" y="4387915"/>
              <a:ext cx="1257300" cy="514878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s-IS" sz="240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. . .</a:t>
              </a:r>
              <a:endPara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100" name="Rectangle 7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646377" y="3875491"/>
              <a:ext cx="1257300" cy="514878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101" name="Rectangle 7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644190" y="3361441"/>
              <a:ext cx="1257300" cy="51487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102" name="Rectangle 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644190" y="2844886"/>
              <a:ext cx="1257300" cy="51487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s-IS" sz="240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. . .</a:t>
              </a:r>
              <a:endPara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103" name="Rectangle 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644190" y="2333193"/>
              <a:ext cx="1257300" cy="514878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104" name="Rectangle 7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644190" y="1821902"/>
              <a:ext cx="1257300" cy="51487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105" name="Rectangle 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644190" y="1313922"/>
              <a:ext cx="1257300" cy="51487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vl="0" algn="ctr">
                <a:defRPr/>
              </a:pPr>
              <a:r>
                <a:rPr lang="en-US" sz="2400" kern="0" dirty="0" smtClean="0"/>
                <a:t>page n</a:t>
              </a:r>
              <a:endParaRPr lang="en-US" sz="2400" kern="0" dirty="0"/>
            </a:p>
          </p:txBody>
        </p:sp>
        <p:sp>
          <p:nvSpPr>
            <p:cNvPr id="106" name="TextBox 105"/>
            <p:cNvSpPr txBox="1"/>
            <p:nvPr>
              <p:custDataLst>
                <p:tags r:id="rId17"/>
              </p:custDataLst>
            </p:nvPr>
          </p:nvSpPr>
          <p:spPr>
            <a:xfrm>
              <a:off x="6289431" y="5138039"/>
              <a:ext cx="1451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  <a:latin typeface="Consolas" pitchFamily="49" charset="0"/>
                </a:rPr>
                <a:t>0x00002000</a:t>
              </a:r>
            </a:p>
          </p:txBody>
        </p:sp>
        <p:sp>
          <p:nvSpPr>
            <p:cNvPr id="107" name="TextBox 106"/>
            <p:cNvSpPr txBox="1"/>
            <p:nvPr>
              <p:custDataLst>
                <p:tags r:id="rId18"/>
              </p:custDataLst>
            </p:nvPr>
          </p:nvSpPr>
          <p:spPr>
            <a:xfrm>
              <a:off x="6289431" y="4117702"/>
              <a:ext cx="1451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  <a:latin typeface="Consolas" pitchFamily="49" charset="0"/>
                </a:rPr>
                <a:t>0x00004000</a:t>
              </a:r>
              <a:endParaRPr lang="en-US" dirty="0">
                <a:solidFill>
                  <a:srgbClr val="002060"/>
                </a:solidFill>
                <a:latin typeface="Consolas" pitchFamily="49" charset="0"/>
              </a:endParaRPr>
            </a:p>
          </p:txBody>
        </p:sp>
        <p:sp>
          <p:nvSpPr>
            <p:cNvPr id="108" name="TextBox 107"/>
            <p:cNvSpPr txBox="1"/>
            <p:nvPr>
              <p:custDataLst>
                <p:tags r:id="rId19"/>
              </p:custDataLst>
            </p:nvPr>
          </p:nvSpPr>
          <p:spPr>
            <a:xfrm>
              <a:off x="6289431" y="2514600"/>
              <a:ext cx="1451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  <a:latin typeface="Consolas" pitchFamily="49" charset="0"/>
                </a:rPr>
                <a:t>0xffffd000</a:t>
              </a:r>
              <a:endParaRPr lang="en-US" dirty="0">
                <a:solidFill>
                  <a:srgbClr val="002060"/>
                </a:solidFill>
                <a:latin typeface="Consolas" pitchFamily="49" charset="0"/>
              </a:endParaRPr>
            </a:p>
          </p:txBody>
        </p:sp>
        <p:sp>
          <p:nvSpPr>
            <p:cNvPr id="110" name="TextBox 109"/>
            <p:cNvSpPr txBox="1"/>
            <p:nvPr>
              <p:custDataLst>
                <p:tags r:id="rId20"/>
              </p:custDataLst>
            </p:nvPr>
          </p:nvSpPr>
          <p:spPr>
            <a:xfrm rot="21092483">
              <a:off x="5886066" y="3015893"/>
              <a:ext cx="17038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rgbClr val="00B050"/>
                  </a:solidFill>
                  <a:latin typeface="Arial" charset="0"/>
                  <a:ea typeface="Arial" charset="0"/>
                  <a:cs typeface="Arial" charset="0"/>
                </a:rPr>
                <a:t>each segment uses some # of pages</a:t>
              </a:r>
              <a:endParaRPr lang="en-US" i="1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5" name="TextBox 44"/>
            <p:cNvSpPr txBox="1"/>
            <p:nvPr>
              <p:custDataLst>
                <p:tags r:id="rId21"/>
              </p:custDataLst>
            </p:nvPr>
          </p:nvSpPr>
          <p:spPr>
            <a:xfrm rot="21092483">
              <a:off x="5614127" y="762772"/>
              <a:ext cx="17038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charset="0"/>
                  <a:ea typeface="Arial" charset="0"/>
                  <a:cs typeface="Arial" charset="0"/>
                </a:rPr>
                <a:t>New!</a:t>
              </a:r>
              <a:endParaRPr lang="en-US" i="1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7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24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Little More About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990599"/>
            <a:ext cx="5715000" cy="5453379"/>
          </a:xfrm>
        </p:spPr>
        <p:txBody>
          <a:bodyPr>
            <a:normAutofit fontScale="925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Suppose each page = 4KB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alibri" charset="0"/>
              <a:ea typeface="Calibri" charset="0"/>
              <a:cs typeface="Calibri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Anything in page 2 has address: </a:t>
            </a:r>
            <a:r>
              <a:rPr lang="en-US" sz="28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0x00002</a:t>
            </a:r>
            <a:r>
              <a:rPr lang="en-US" sz="2800" dirty="0" smtClean="0">
                <a:solidFill>
                  <a:srgbClr val="002060"/>
                </a:solidFill>
                <a:latin typeface="Consolas" charset="0"/>
                <a:ea typeface="Consolas" charset="0"/>
                <a:cs typeface="Consolas" charset="0"/>
              </a:rPr>
              <a:t>xxx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00206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Lower 12 bits specify which byte you are in the page: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sz="2600" dirty="0">
                <a:solidFill>
                  <a:srgbClr val="00206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600" dirty="0" smtClean="0">
                <a:solidFill>
                  <a:srgbClr val="00206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6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0x00002</a:t>
            </a:r>
            <a:r>
              <a:rPr lang="en-US" sz="2600" dirty="0" smtClean="0">
                <a:solidFill>
                  <a:srgbClr val="002060"/>
                </a:solidFill>
                <a:latin typeface="Consolas" charset="0"/>
                <a:ea typeface="Consolas" charset="0"/>
                <a:cs typeface="Consolas" charset="0"/>
              </a:rPr>
              <a:t>200	= </a:t>
            </a:r>
            <a:r>
              <a:rPr lang="en-US" sz="2600" dirty="0">
                <a:solidFill>
                  <a:srgbClr val="002060"/>
                </a:solidFill>
                <a:latin typeface="Consolas" charset="0"/>
                <a:ea typeface="Consolas" charset="0"/>
                <a:cs typeface="Consolas" charset="0"/>
              </a:rPr>
              <a:t>0010 0000 </a:t>
            </a:r>
            <a:r>
              <a:rPr lang="en-US" sz="2600" dirty="0" smtClean="0">
                <a:solidFill>
                  <a:srgbClr val="002060"/>
                </a:solidFill>
                <a:latin typeface="Consolas" charset="0"/>
                <a:ea typeface="Consolas" charset="0"/>
                <a:cs typeface="Consolas" charset="0"/>
              </a:rPr>
              <a:t>0000 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sz="2600" dirty="0">
                <a:solidFill>
                  <a:srgbClr val="00206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600" dirty="0" smtClean="0">
                <a:solidFill>
                  <a:srgbClr val="002060"/>
                </a:solidFill>
                <a:latin typeface="Consolas" charset="0"/>
                <a:ea typeface="Consolas" charset="0"/>
                <a:cs typeface="Consolas" charset="0"/>
              </a:rPr>
              <a:t>   		    	= byte 512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Calibri" charset="0"/>
              <a:ea typeface="Calibri" charset="0"/>
              <a:cs typeface="Calibri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upper bits = page number</a:t>
            </a:r>
            <a:endParaRPr lang="en-US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lower bits =  page offset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alibri" charset="0"/>
              <a:ea typeface="Calibri" charset="0"/>
              <a:cs typeface="Calibri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>
                <a:latin typeface="Calibri" charset="0"/>
                <a:ea typeface="Calibri" charset="0"/>
                <a:cs typeface="Calibri" charset="0"/>
              </a:rPr>
              <a:t>Sound familiar?</a:t>
            </a:r>
            <a:endParaRPr lang="en-US" i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" name="Rectangle 80"/>
          <p:cNvSpPr/>
          <p:nvPr>
            <p:custDataLst>
              <p:tags r:id="rId1"/>
            </p:custDataLst>
          </p:nvPr>
        </p:nvSpPr>
        <p:spPr>
          <a:xfrm>
            <a:off x="1509346" y="1323200"/>
            <a:ext cx="1255113" cy="512077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3" name="TextBox 82"/>
          <p:cNvSpPr txBox="1"/>
          <p:nvPr>
            <p:custDataLst>
              <p:tags r:id="rId2"/>
            </p:custDataLst>
          </p:nvPr>
        </p:nvSpPr>
        <p:spPr>
          <a:xfrm>
            <a:off x="152400" y="6183868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 pitchFamily="49" charset="0"/>
              </a:rPr>
              <a:t>0x00000000</a:t>
            </a:r>
          </a:p>
        </p:txBody>
      </p:sp>
      <p:sp>
        <p:nvSpPr>
          <p:cNvPr id="84" name="TextBox 83"/>
          <p:cNvSpPr txBox="1"/>
          <p:nvPr>
            <p:custDataLst>
              <p:tags r:id="rId3"/>
            </p:custDataLst>
          </p:nvPr>
        </p:nvSpPr>
        <p:spPr>
          <a:xfrm>
            <a:off x="152400" y="2071586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Consolas" pitchFamily="49" charset="0"/>
              </a:rPr>
              <a:t>0xffffe000</a:t>
            </a:r>
            <a:endParaRPr lang="en-US" dirty="0">
              <a:latin typeface="Consolas" pitchFamily="49" charset="0"/>
            </a:endParaRPr>
          </a:p>
        </p:txBody>
      </p:sp>
      <p:sp>
        <p:nvSpPr>
          <p:cNvPr id="85" name="TextBox 84"/>
          <p:cNvSpPr txBox="1"/>
          <p:nvPr>
            <p:custDataLst>
              <p:tags r:id="rId4"/>
            </p:custDataLst>
          </p:nvPr>
        </p:nvSpPr>
        <p:spPr>
          <a:xfrm>
            <a:off x="152400" y="1516623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 pitchFamily="49" charset="0"/>
              </a:rPr>
              <a:t>0xfffff000</a:t>
            </a:r>
            <a:endParaRPr lang="en-US" dirty="0">
              <a:latin typeface="Consolas" pitchFamily="49" charset="0"/>
            </a:endParaRPr>
          </a:p>
        </p:txBody>
      </p:sp>
      <p:sp>
        <p:nvSpPr>
          <p:cNvPr id="86" name="TextBox 85"/>
          <p:cNvSpPr txBox="1"/>
          <p:nvPr>
            <p:custDataLst>
              <p:tags r:id="rId5"/>
            </p:custDataLst>
          </p:nvPr>
        </p:nvSpPr>
        <p:spPr>
          <a:xfrm>
            <a:off x="152400" y="4592971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Consolas" pitchFamily="49" charset="0"/>
              </a:rPr>
              <a:t>0x00003000</a:t>
            </a:r>
            <a:endParaRPr lang="en-US" dirty="0">
              <a:latin typeface="Consolas" pitchFamily="49" charset="0"/>
            </a:endParaRPr>
          </a:p>
        </p:txBody>
      </p:sp>
      <p:sp>
        <p:nvSpPr>
          <p:cNvPr id="87" name="TextBox 86"/>
          <p:cNvSpPr txBox="1"/>
          <p:nvPr>
            <p:custDataLst>
              <p:tags r:id="rId6"/>
            </p:custDataLst>
          </p:nvPr>
        </p:nvSpPr>
        <p:spPr>
          <a:xfrm>
            <a:off x="152400" y="5638800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 pitchFamily="49" charset="0"/>
              </a:rPr>
              <a:t>0x00001000</a:t>
            </a:r>
          </a:p>
        </p:txBody>
      </p:sp>
      <p:sp>
        <p:nvSpPr>
          <p:cNvPr id="90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509346" y="5933420"/>
            <a:ext cx="1257300" cy="514878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0" algn="ctr">
              <a:defRPr/>
            </a:pPr>
            <a:endParaRPr lang="en-US" sz="2400" kern="0" dirty="0"/>
          </a:p>
        </p:txBody>
      </p:sp>
      <p:sp>
        <p:nvSpPr>
          <p:cNvPr id="96" name="Rectangle 95"/>
          <p:cNvSpPr/>
          <p:nvPr/>
        </p:nvSpPr>
        <p:spPr>
          <a:xfrm>
            <a:off x="709246" y="833735"/>
            <a:ext cx="1657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srgbClr val="00B050"/>
                </a:solidFill>
              </a:rPr>
              <a:t>Page Array: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</p:txBody>
      </p:sp>
      <p:sp>
        <p:nvSpPr>
          <p:cNvPr id="97" name="Rectangle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09346" y="5420996"/>
            <a:ext cx="1257300" cy="514878"/>
          </a:xfrm>
          <a:prstGeom prst="rect">
            <a:avLst/>
          </a:prstGeom>
          <a:solidFill>
            <a:srgbClr val="7DF494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98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09346" y="4904360"/>
            <a:ext cx="1257300" cy="51487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99" name="Rectangle 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09346" y="4387915"/>
            <a:ext cx="1257300" cy="514878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00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509346" y="3875491"/>
            <a:ext cx="1257300" cy="514878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01" name="Rectangle 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507159" y="3361441"/>
            <a:ext cx="1257300" cy="51487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02" name="Rectangle 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507159" y="2844886"/>
            <a:ext cx="1257300" cy="51487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…</a:t>
            </a:r>
            <a:endParaRPr kumimoji="0" lang="en-US" sz="24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03" name="Rectangle 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07159" y="2333193"/>
            <a:ext cx="1257300" cy="514878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04" name="Rectangle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07159" y="1821902"/>
            <a:ext cx="1257300" cy="514878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05" name="Rectangle 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507159" y="1313922"/>
            <a:ext cx="1257300" cy="514878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0" algn="ctr">
              <a:defRPr/>
            </a:pPr>
            <a:r>
              <a:rPr lang="en-US" sz="2400" kern="0" dirty="0" smtClean="0"/>
              <a:t>4KB</a:t>
            </a:r>
            <a:endParaRPr lang="en-US" sz="2400" kern="0" dirty="0"/>
          </a:p>
        </p:txBody>
      </p:sp>
      <p:sp>
        <p:nvSpPr>
          <p:cNvPr id="106" name="TextBox 105"/>
          <p:cNvSpPr txBox="1"/>
          <p:nvPr>
            <p:custDataLst>
              <p:tags r:id="rId17"/>
            </p:custDataLst>
          </p:nvPr>
        </p:nvSpPr>
        <p:spPr>
          <a:xfrm>
            <a:off x="152400" y="5138039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 pitchFamily="49" charset="0"/>
              </a:rPr>
              <a:t>0x00002000</a:t>
            </a:r>
          </a:p>
        </p:txBody>
      </p:sp>
      <p:sp>
        <p:nvSpPr>
          <p:cNvPr id="107" name="TextBox 106"/>
          <p:cNvSpPr txBox="1"/>
          <p:nvPr>
            <p:custDataLst>
              <p:tags r:id="rId18"/>
            </p:custDataLst>
          </p:nvPr>
        </p:nvSpPr>
        <p:spPr>
          <a:xfrm>
            <a:off x="152400" y="4117702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 pitchFamily="49" charset="0"/>
              </a:rPr>
              <a:t>0x00004000</a:t>
            </a:r>
            <a:endParaRPr lang="en-US" dirty="0">
              <a:latin typeface="Consolas" pitchFamily="49" charset="0"/>
            </a:endParaRPr>
          </a:p>
        </p:txBody>
      </p:sp>
      <p:sp>
        <p:nvSpPr>
          <p:cNvPr id="108" name="TextBox 107"/>
          <p:cNvSpPr txBox="1"/>
          <p:nvPr>
            <p:custDataLst>
              <p:tags r:id="rId19"/>
            </p:custDataLst>
          </p:nvPr>
        </p:nvSpPr>
        <p:spPr>
          <a:xfrm>
            <a:off x="152400" y="2514600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 pitchFamily="49" charset="0"/>
              </a:rPr>
              <a:t>0xffffd000</a:t>
            </a:r>
            <a:endParaRPr lang="en-US" dirty="0">
              <a:latin typeface="Consolas" pitchFamily="49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2362200" y="2209800"/>
            <a:ext cx="1064614" cy="30480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5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22934"/>
          </a:xfrm>
        </p:spPr>
        <p:txBody>
          <a:bodyPr/>
          <a:lstStyle/>
          <a:p>
            <a:r>
              <a:rPr lang="en-US" dirty="0" smtClean="0"/>
              <a:t>Data Granularity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25608"/>
          </a:xfrm>
          <a:ln w="38100"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ISA:</a:t>
            </a:r>
            <a:r>
              <a:rPr lang="en-US" dirty="0"/>
              <a:t> </a:t>
            </a:r>
            <a:r>
              <a:rPr lang="en-US" dirty="0" smtClean="0"/>
              <a:t>instruction specific: LB</a:t>
            </a:r>
            <a:r>
              <a:rPr lang="en-US" dirty="0"/>
              <a:t>, LH, </a:t>
            </a:r>
            <a:r>
              <a:rPr lang="en-US" dirty="0" smtClean="0"/>
              <a:t>LW (MIPS)</a:t>
            </a:r>
          </a:p>
          <a:p>
            <a:pPr marL="0" indent="0">
              <a:buNone/>
            </a:pPr>
            <a:r>
              <a:rPr lang="en-US" b="1" dirty="0" smtClean="0"/>
              <a:t>Registers:</a:t>
            </a:r>
            <a:r>
              <a:rPr lang="en-US" dirty="0" smtClean="0"/>
              <a:t> 32 bits (MIPS)</a:t>
            </a:r>
          </a:p>
          <a:p>
            <a:pPr marL="0" indent="0">
              <a:buNone/>
            </a:pPr>
            <a:r>
              <a:rPr lang="en-US" b="1" dirty="0" smtClean="0"/>
              <a:t>Caches:</a:t>
            </a:r>
            <a:r>
              <a:rPr lang="en-US" dirty="0" smtClean="0"/>
              <a:t> cache line/block</a:t>
            </a:r>
          </a:p>
          <a:p>
            <a:pPr marL="0" indent="0">
              <a:buNone/>
            </a:pPr>
            <a:r>
              <a:rPr lang="en-US" i="1" dirty="0" smtClean="0"/>
              <a:t>	Address bits divided into: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index:</a:t>
            </a:r>
            <a:r>
              <a:rPr lang="en-US" dirty="0" smtClean="0"/>
              <a:t> which entry in the cache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	tag:</a:t>
            </a:r>
            <a:r>
              <a:rPr lang="en-US" dirty="0" smtClean="0"/>
              <a:t> sanity check for address match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offset: </a:t>
            </a:r>
            <a:r>
              <a:rPr lang="en-US" dirty="0" smtClean="0"/>
              <a:t>which byte in the line</a:t>
            </a:r>
          </a:p>
          <a:p>
            <a:pPr marL="0" indent="0">
              <a:buNone/>
            </a:pPr>
            <a:r>
              <a:rPr lang="en-US" b="1" dirty="0" smtClean="0"/>
              <a:t>Memory:</a:t>
            </a:r>
            <a:r>
              <a:rPr lang="en-US" dirty="0" smtClean="0"/>
              <a:t> page</a:t>
            </a:r>
            <a:endParaRPr lang="en-US" dirty="0"/>
          </a:p>
          <a:p>
            <a:pPr marL="0" indent="0">
              <a:buNone/>
            </a:pPr>
            <a:r>
              <a:rPr lang="en-US" i="1" dirty="0" smtClean="0"/>
              <a:t>	Address bits divided into: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page number:</a:t>
            </a:r>
            <a:r>
              <a:rPr lang="en-US" dirty="0" smtClean="0"/>
              <a:t> which page in memory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index: </a:t>
            </a:r>
            <a:r>
              <a:rPr lang="en-US" dirty="0" smtClean="0"/>
              <a:t>which byte in the page</a:t>
            </a:r>
          </a:p>
        </p:txBody>
      </p:sp>
      <p:sp>
        <p:nvSpPr>
          <p:cNvPr id="4" name="Rectangle 62"/>
          <p:cNvSpPr>
            <a:spLocks noChangeArrowheads="1"/>
          </p:cNvSpPr>
          <p:nvPr/>
        </p:nvSpPr>
        <p:spPr bwMode="auto">
          <a:xfrm>
            <a:off x="6400800" y="2667000"/>
            <a:ext cx="2560320" cy="1524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Rectangle 62"/>
          <p:cNvSpPr>
            <a:spLocks noChangeArrowheads="1"/>
          </p:cNvSpPr>
          <p:nvPr/>
        </p:nvSpPr>
        <p:spPr bwMode="auto">
          <a:xfrm>
            <a:off x="6400800" y="2819400"/>
            <a:ext cx="2560320" cy="152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Rectangle 62"/>
          <p:cNvSpPr>
            <a:spLocks noChangeArrowheads="1"/>
          </p:cNvSpPr>
          <p:nvPr/>
        </p:nvSpPr>
        <p:spPr bwMode="auto">
          <a:xfrm>
            <a:off x="6400800" y="2971800"/>
            <a:ext cx="2560320" cy="152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Rectangle 62"/>
          <p:cNvSpPr>
            <a:spLocks noChangeArrowheads="1"/>
          </p:cNvSpPr>
          <p:nvPr/>
        </p:nvSpPr>
        <p:spPr bwMode="auto">
          <a:xfrm>
            <a:off x="6400800" y="3124200"/>
            <a:ext cx="2560320" cy="152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Rectangle 62"/>
          <p:cNvSpPr>
            <a:spLocks noChangeArrowheads="1"/>
          </p:cNvSpPr>
          <p:nvPr/>
        </p:nvSpPr>
        <p:spPr bwMode="auto">
          <a:xfrm>
            <a:off x="6400800" y="2057400"/>
            <a:ext cx="2560320" cy="152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Rectangle 62"/>
          <p:cNvSpPr>
            <a:spLocks noChangeArrowheads="1"/>
          </p:cNvSpPr>
          <p:nvPr/>
        </p:nvSpPr>
        <p:spPr bwMode="auto">
          <a:xfrm>
            <a:off x="6400800" y="2209800"/>
            <a:ext cx="2560320" cy="152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Rectangle 62"/>
          <p:cNvSpPr>
            <a:spLocks noChangeArrowheads="1"/>
          </p:cNvSpPr>
          <p:nvPr/>
        </p:nvSpPr>
        <p:spPr bwMode="auto">
          <a:xfrm>
            <a:off x="6400800" y="2362200"/>
            <a:ext cx="2560320" cy="152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Rectangle 62"/>
          <p:cNvSpPr>
            <a:spLocks noChangeArrowheads="1"/>
          </p:cNvSpPr>
          <p:nvPr/>
        </p:nvSpPr>
        <p:spPr bwMode="auto">
          <a:xfrm>
            <a:off x="6400800" y="2514600"/>
            <a:ext cx="2560320" cy="152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Rectangle 62"/>
          <p:cNvSpPr>
            <a:spLocks noChangeArrowheads="1"/>
          </p:cNvSpPr>
          <p:nvPr/>
        </p:nvSpPr>
        <p:spPr bwMode="auto">
          <a:xfrm>
            <a:off x="8618220" y="2667000"/>
            <a:ext cx="320040" cy="152400"/>
          </a:xfrm>
          <a:prstGeom prst="rect">
            <a:avLst/>
          </a:prstGeom>
          <a:solidFill>
            <a:srgbClr val="0070C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2" name="Rectangle 62"/>
          <p:cNvSpPr>
            <a:spLocks noChangeArrowheads="1"/>
          </p:cNvSpPr>
          <p:nvPr/>
        </p:nvSpPr>
        <p:spPr bwMode="auto">
          <a:xfrm>
            <a:off x="7780020" y="6046501"/>
            <a:ext cx="838200" cy="659099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" name="Rectangle 62"/>
          <p:cNvSpPr>
            <a:spLocks noChangeArrowheads="1"/>
          </p:cNvSpPr>
          <p:nvPr/>
        </p:nvSpPr>
        <p:spPr bwMode="auto">
          <a:xfrm>
            <a:off x="7780020" y="5430367"/>
            <a:ext cx="838200" cy="659099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4" name="Rectangle 62"/>
          <p:cNvSpPr>
            <a:spLocks noChangeArrowheads="1"/>
          </p:cNvSpPr>
          <p:nvPr/>
        </p:nvSpPr>
        <p:spPr bwMode="auto">
          <a:xfrm>
            <a:off x="7780020" y="4771268"/>
            <a:ext cx="838200" cy="659099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5" name="Rectangle 62"/>
          <p:cNvSpPr>
            <a:spLocks noChangeArrowheads="1"/>
          </p:cNvSpPr>
          <p:nvPr/>
        </p:nvSpPr>
        <p:spPr bwMode="auto">
          <a:xfrm>
            <a:off x="7780020" y="4114800"/>
            <a:ext cx="838200" cy="659099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8" name="Rectangle 62"/>
          <p:cNvSpPr>
            <a:spLocks noChangeArrowheads="1"/>
          </p:cNvSpPr>
          <p:nvPr/>
        </p:nvSpPr>
        <p:spPr bwMode="auto">
          <a:xfrm>
            <a:off x="7780020" y="4562835"/>
            <a:ext cx="838200" cy="69354"/>
          </a:xfrm>
          <a:prstGeom prst="rect">
            <a:avLst/>
          </a:prstGeom>
          <a:solidFill>
            <a:srgbClr val="0070C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6400800" y="3352800"/>
            <a:ext cx="2217420" cy="0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31" name="Straight Arrow Connector 30"/>
          <p:cNvCxnSpPr/>
          <p:nvPr/>
        </p:nvCxnSpPr>
        <p:spPr>
          <a:xfrm flipH="1" flipV="1">
            <a:off x="6248400" y="2819400"/>
            <a:ext cx="11724" cy="533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32" name="Straight Arrow Connector 31"/>
          <p:cNvCxnSpPr/>
          <p:nvPr/>
        </p:nvCxnSpPr>
        <p:spPr>
          <a:xfrm flipV="1">
            <a:off x="7696200" y="4562836"/>
            <a:ext cx="0" cy="237764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33" name="Straight Arrow Connector 32"/>
          <p:cNvCxnSpPr/>
          <p:nvPr/>
        </p:nvCxnSpPr>
        <p:spPr>
          <a:xfrm flipH="1" flipV="1">
            <a:off x="7467600" y="4771268"/>
            <a:ext cx="11724" cy="193834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8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895600" y="4644380"/>
            <a:ext cx="6352695" cy="2214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2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200"/>
              </a:spcBef>
              <a:buSzPct val="80000"/>
              <a:buFont typeface="Wingdings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2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2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2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spcBef>
                <a:spcPts val="0"/>
              </a:spcBef>
              <a:buFontTx/>
              <a:buNone/>
              <a:defRPr/>
            </a:pPr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These assumptions are embedded </a:t>
            </a:r>
          </a:p>
          <a:p>
            <a:pPr marL="0" indent="0" algn="ctr" defTabSz="914400">
              <a:spcBef>
                <a:spcPts val="0"/>
              </a:spcBef>
              <a:buFontTx/>
              <a:buNone/>
              <a:defRPr/>
            </a:pPr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in the executable!</a:t>
            </a:r>
          </a:p>
          <a:p>
            <a:pPr marL="0" indent="0" algn="ctr" defTabSz="914400">
              <a:spcBef>
                <a:spcPts val="0"/>
              </a:spcBef>
              <a:buFont typeface="Arial"/>
              <a:buNone/>
            </a:pPr>
            <a:r>
              <a:rPr lang="en-US" i="1" dirty="0" smtClean="0">
                <a:latin typeface="Calibri" charset="0"/>
                <a:ea typeface="Calibri" charset="0"/>
                <a:cs typeface="Calibri" charset="0"/>
              </a:rPr>
              <a:t>If they are wrong, things will break!</a:t>
            </a:r>
            <a:endParaRPr lang="en-US" dirty="0" smtClean="0">
              <a:latin typeface="Calibri" charset="0"/>
              <a:ea typeface="Calibri" charset="0"/>
              <a:cs typeface="Calibri" charset="0"/>
            </a:endParaRPr>
          </a:p>
          <a:p>
            <a:pPr marL="0" indent="0" algn="ctr" defTabSz="914400">
              <a:spcBef>
                <a:spcPts val="0"/>
              </a:spcBef>
              <a:buFontTx/>
              <a:buNone/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Recompile? Relink?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22934"/>
          </a:xfrm>
        </p:spPr>
        <p:txBody>
          <a:bodyPr>
            <a:normAutofit/>
          </a:bodyPr>
          <a:lstStyle/>
          <a:p>
            <a:r>
              <a:rPr lang="en-US" dirty="0" smtClean="0"/>
              <a:t>Program’s View of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32-bit machine: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	0x00000000 – 0xffffffff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to play with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	(modulo system reserved)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 smtClean="0">
              <a:latin typeface="Calibri" charset="0"/>
              <a:ea typeface="Calibri" charset="0"/>
              <a:cs typeface="Calibri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2 Interesting/Dubious Assumptions:</a:t>
            </a:r>
            <a:endParaRPr lang="en-US" b="1" i="1" dirty="0" smtClean="0">
              <a:latin typeface="Calibri" charset="0"/>
              <a:ea typeface="Calibri" charset="0"/>
              <a:cs typeface="Calibri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The machine I’m running on has 4GB of DRAM.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I am the only one using this DRAM.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267200" y="6324600"/>
            <a:ext cx="3657600" cy="15240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4267200"/>
            <a:ext cx="2799393" cy="2438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21244640">
            <a:off x="7514914" y="2037534"/>
            <a:ext cx="158408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2800" i="1" dirty="0" smtClean="0">
                <a:latin typeface="Calibri" charset="0"/>
                <a:ea typeface="Calibri" charset="0"/>
                <a:cs typeface="Calibri" charset="0"/>
              </a:rPr>
              <a:t>64-bits:</a:t>
            </a:r>
            <a:endParaRPr lang="en-US" sz="2800" i="1" dirty="0">
              <a:latin typeface="Calibri" charset="0"/>
              <a:ea typeface="Calibri" charset="0"/>
              <a:cs typeface="Calibri" charset="0"/>
            </a:endParaRPr>
          </a:p>
          <a:p>
            <a:pPr lvl="0" algn="ctr">
              <a:defRPr/>
            </a:pPr>
            <a:r>
              <a:rPr lang="en-US" sz="2800" i="1" dirty="0" smtClean="0">
                <a:latin typeface="Calibri" charset="0"/>
                <a:ea typeface="Calibri" charset="0"/>
                <a:cs typeface="Calibri" charset="0"/>
              </a:rPr>
              <a:t>16 EB ???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6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7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Indirection* to the Rescue!</a:t>
            </a:r>
            <a:endParaRPr lang="en-US" dirty="0"/>
          </a:p>
        </p:txBody>
      </p:sp>
      <p:sp>
        <p:nvSpPr>
          <p:cNvPr id="36075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Virtual </a:t>
            </a:r>
            <a:r>
              <a:rPr lang="en-US" b="1" dirty="0" smtClean="0">
                <a:solidFill>
                  <a:srgbClr val="FF0000"/>
                </a:solidFill>
              </a:rPr>
              <a:t>Memory: </a:t>
            </a:r>
            <a:r>
              <a:rPr lang="en-US" dirty="0"/>
              <a:t>a</a:t>
            </a:r>
            <a:r>
              <a:rPr lang="en-US" dirty="0" smtClean="0"/>
              <a:t> Solution for All Problems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 smtClean="0">
                <a:solidFill>
                  <a:srgbClr val="7030A0"/>
                </a:solidFill>
              </a:rPr>
              <a:t>process</a:t>
            </a:r>
            <a:r>
              <a:rPr lang="en-US" dirty="0" smtClean="0"/>
              <a:t> has its own </a:t>
            </a:r>
            <a:r>
              <a:rPr lang="en-US" dirty="0" smtClean="0">
                <a:solidFill>
                  <a:srgbClr val="7030A0"/>
                </a:solidFill>
              </a:rPr>
              <a:t>virtual address space</a:t>
            </a:r>
          </a:p>
          <a:p>
            <a:pPr lvl="1"/>
            <a:r>
              <a:rPr lang="en-US" dirty="0"/>
              <a:t>Program/CPU can access any address from 0…2</a:t>
            </a:r>
            <a:r>
              <a:rPr lang="en-US" baseline="30000" dirty="0"/>
              <a:t>N</a:t>
            </a:r>
            <a:endParaRPr lang="en-US" dirty="0" smtClean="0"/>
          </a:p>
          <a:p>
            <a:pPr lvl="1"/>
            <a:r>
              <a:rPr lang="en-US" dirty="0" smtClean="0"/>
              <a:t>A process is a program being executed</a:t>
            </a:r>
          </a:p>
          <a:p>
            <a:pPr lvl="1"/>
            <a:r>
              <a:rPr lang="en-US" dirty="0" smtClean="0"/>
              <a:t>Programmer can code as if they own all of memory</a:t>
            </a:r>
          </a:p>
          <a:p>
            <a:endParaRPr lang="en-US" dirty="0" smtClean="0"/>
          </a:p>
          <a:p>
            <a:r>
              <a:rPr lang="en-US" dirty="0" smtClean="0"/>
              <a:t>On-the-fly at runtime, for each memory access</a:t>
            </a:r>
          </a:p>
          <a:p>
            <a:pPr lvl="1"/>
            <a:r>
              <a:rPr lang="en-US" dirty="0" smtClean="0"/>
              <a:t>all accesses are </a:t>
            </a:r>
            <a:r>
              <a:rPr lang="en-US" i="1" dirty="0" smtClean="0"/>
              <a:t>indirect</a:t>
            </a:r>
            <a:r>
              <a:rPr lang="en-US" dirty="0" smtClean="0"/>
              <a:t> through a virtual address</a:t>
            </a:r>
          </a:p>
          <a:p>
            <a:pPr lvl="1"/>
            <a:r>
              <a:rPr lang="en-US" dirty="0" smtClean="0"/>
              <a:t>translate fake </a:t>
            </a:r>
            <a:r>
              <a:rPr lang="en-US" dirty="0" smtClean="0">
                <a:solidFill>
                  <a:srgbClr val="0070C0"/>
                </a:solidFill>
              </a:rPr>
              <a:t>virtual address </a:t>
            </a:r>
            <a:r>
              <a:rPr lang="en-US" dirty="0" smtClean="0"/>
              <a:t>to a real </a:t>
            </a:r>
            <a:r>
              <a:rPr lang="en-US" dirty="0" smtClean="0">
                <a:solidFill>
                  <a:srgbClr val="0070C0"/>
                </a:solidFill>
              </a:rPr>
              <a:t>physical address</a:t>
            </a:r>
          </a:p>
          <a:p>
            <a:pPr lvl="1"/>
            <a:r>
              <a:rPr lang="en-US" dirty="0" smtClean="0"/>
              <a:t>redirect load/store to the physical address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sz="2200" dirty="0" smtClean="0"/>
              <a:t>*google </a:t>
            </a:r>
            <a:r>
              <a:rPr lang="en-US" sz="2200" dirty="0"/>
              <a:t>David </a:t>
            </a:r>
            <a:r>
              <a:rPr lang="en-US" sz="2200" dirty="0" smtClean="0"/>
              <a:t>Wheeler, Butler Lampson, Leslie </a:t>
            </a:r>
            <a:r>
              <a:rPr lang="en-US" sz="2200" dirty="0" err="1" smtClean="0"/>
              <a:t>Lamport</a:t>
            </a:r>
            <a:r>
              <a:rPr lang="en-US" sz="2200" dirty="0" smtClean="0"/>
              <a:t>, and Steve </a:t>
            </a:r>
            <a:r>
              <a:rPr lang="en-US" sz="2200" dirty="0" err="1"/>
              <a:t>Bellovin</a:t>
            </a:r>
            <a:endParaRPr lang="en-US" sz="2200" dirty="0"/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4343400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map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5800" y="4767590"/>
            <a:ext cx="8001000" cy="41401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9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 vs. Physical Address Spaces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6724" y="914400"/>
            <a:ext cx="1371600" cy="16764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990600"/>
            <a:ext cx="1371600" cy="30480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6724" y="1371601"/>
            <a:ext cx="1371600" cy="3048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latin typeface="Calibri"/>
              </a:rPr>
              <a:t>A</a:t>
            </a:r>
            <a:endParaRPr lang="en-US" sz="2400" dirty="0">
              <a:latin typeface="Calibri"/>
            </a:endParaRP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6724" y="1676400"/>
            <a:ext cx="13716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latin typeface="Calibri"/>
              </a:rPr>
              <a:t>B</a:t>
            </a:r>
            <a:endParaRPr lang="en-US" sz="2400" dirty="0">
              <a:latin typeface="Calibri"/>
            </a:endParaRPr>
          </a:p>
        </p:txBody>
      </p:sp>
      <p:sp>
        <p:nvSpPr>
          <p:cNvPr id="16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6724" y="1981200"/>
            <a:ext cx="1371600" cy="304800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latin typeface="Calibri"/>
              </a:rPr>
              <a:t>C</a:t>
            </a:r>
            <a:endParaRPr lang="en-US" sz="2400" dirty="0">
              <a:latin typeface="Calibri"/>
            </a:endParaRPr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2209800"/>
            <a:ext cx="1371600" cy="304800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latin typeface="Calibri"/>
              </a:rPr>
              <a:t>C</a:t>
            </a:r>
            <a:endParaRPr lang="en-US" sz="2400" dirty="0">
              <a:latin typeface="Calibri"/>
            </a:endParaRPr>
          </a:p>
        </p:txBody>
      </p:sp>
      <p:sp>
        <p:nvSpPr>
          <p:cNvPr id="28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86200" y="2514600"/>
            <a:ext cx="13716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latin typeface="Calibri"/>
              </a:rPr>
              <a:t>B</a:t>
            </a:r>
            <a:endParaRPr lang="en-US" sz="2400" dirty="0">
              <a:latin typeface="Calibri"/>
            </a:endParaRPr>
          </a:p>
        </p:txBody>
      </p:sp>
      <p:sp>
        <p:nvSpPr>
          <p:cNvPr id="29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86200" y="3429000"/>
            <a:ext cx="1371600" cy="3048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latin typeface="Calibri"/>
              </a:rPr>
              <a:t>A</a:t>
            </a:r>
            <a:endParaRPr lang="en-US" sz="2400" dirty="0"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2514600"/>
            <a:ext cx="20973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Program #1’s</a:t>
            </a:r>
            <a:endParaRPr lang="en-US" sz="2400" i="1" dirty="0"/>
          </a:p>
          <a:p>
            <a:pPr algn="ctr"/>
            <a:r>
              <a:rPr lang="en-US" sz="2400" i="1" dirty="0" smtClean="0"/>
              <a:t>Virtual Address</a:t>
            </a:r>
          </a:p>
          <a:p>
            <a:pPr algn="ctr"/>
            <a:r>
              <a:rPr lang="en-US" sz="2400" i="1" dirty="0" smtClean="0"/>
              <a:t>Space</a:t>
            </a:r>
            <a:endParaRPr lang="en-US" sz="2400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3962400" y="4114800"/>
            <a:ext cx="129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Physical Address Space</a:t>
            </a:r>
          </a:p>
          <a:p>
            <a:pPr algn="ctr"/>
            <a:r>
              <a:rPr lang="en-US" sz="2400" b="1" dirty="0" smtClean="0"/>
              <a:t>Memory (DRAM)</a:t>
            </a:r>
            <a:endParaRPr lang="en-US" sz="2400" b="1" dirty="0"/>
          </a:p>
        </p:txBody>
      </p:sp>
      <p:sp>
        <p:nvSpPr>
          <p:cNvPr id="43" name="Flowchart: Magnetic Disk 42"/>
          <p:cNvSpPr/>
          <p:nvPr>
            <p:custDataLst>
              <p:tags r:id="rId10"/>
            </p:custDataLst>
          </p:nvPr>
        </p:nvSpPr>
        <p:spPr>
          <a:xfrm>
            <a:off x="6324600" y="1752600"/>
            <a:ext cx="2590800" cy="1871405"/>
          </a:xfrm>
          <a:prstGeom prst="flowChartMagneticDisk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81891" y="3066871"/>
            <a:ext cx="685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latin typeface="Calibri"/>
            </a:endParaRPr>
          </a:p>
        </p:txBody>
      </p:sp>
      <p:sp>
        <p:nvSpPr>
          <p:cNvPr id="45" name="Rectangle 1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467600" y="2709605"/>
            <a:ext cx="685800" cy="30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latin typeface="Calibri"/>
              </a:rPr>
              <a:t>D</a:t>
            </a:r>
          </a:p>
        </p:txBody>
      </p:sp>
      <p:sp>
        <p:nvSpPr>
          <p:cNvPr id="46" name="Rectangle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36724" y="2286000"/>
            <a:ext cx="1371600" cy="30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latin typeface="Calibri"/>
              </a:rPr>
              <a:t>D</a:t>
            </a:r>
          </a:p>
        </p:txBody>
      </p:sp>
      <p:cxnSp>
        <p:nvCxnSpPr>
          <p:cNvPr id="34" name="Straight Arrow Connector 33"/>
          <p:cNvCxnSpPr>
            <a:stCxn id="14" idx="3"/>
            <a:endCxn id="29" idx="1"/>
          </p:cNvCxnSpPr>
          <p:nvPr/>
        </p:nvCxnSpPr>
        <p:spPr>
          <a:xfrm>
            <a:off x="1908324" y="1524001"/>
            <a:ext cx="1977876" cy="2057399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5" idx="3"/>
            <a:endCxn id="28" idx="1"/>
          </p:cNvCxnSpPr>
          <p:nvPr/>
        </p:nvCxnSpPr>
        <p:spPr>
          <a:xfrm>
            <a:off x="1908324" y="1828800"/>
            <a:ext cx="1977876" cy="83820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6" idx="3"/>
            <a:endCxn id="27" idx="1"/>
          </p:cNvCxnSpPr>
          <p:nvPr/>
        </p:nvCxnSpPr>
        <p:spPr>
          <a:xfrm>
            <a:off x="1908324" y="2133600"/>
            <a:ext cx="1977876" cy="22860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6" idx="3"/>
            <a:endCxn id="45" idx="1"/>
          </p:cNvCxnSpPr>
          <p:nvPr/>
        </p:nvCxnSpPr>
        <p:spPr>
          <a:xfrm>
            <a:off x="1908324" y="2438400"/>
            <a:ext cx="5559276" cy="423605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133600" y="914400"/>
            <a:ext cx="1371600" cy="5334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0" rIns="0" anchor="ctr">
            <a:no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Address Translation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24791" y="3695740"/>
            <a:ext cx="1261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/>
              <a:t>DISK</a:t>
            </a:r>
            <a:endParaRPr lang="en-US" sz="24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76200" y="3810000"/>
            <a:ext cx="2097374" cy="2895600"/>
            <a:chOff x="-58087" y="3813879"/>
            <a:chExt cx="2097374" cy="2895600"/>
          </a:xfrm>
        </p:grpSpPr>
        <p:sp>
          <p:nvSpPr>
            <p:cNvPr id="30" name="Rectangle 29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02437" y="3813879"/>
              <a:ext cx="1371600" cy="1676400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31" name="Rectangle 10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02437" y="4267201"/>
              <a:ext cx="1371600" cy="304800"/>
            </a:xfrm>
            <a:prstGeom prst="rect">
              <a:avLst/>
            </a:prstGeom>
            <a:pattFill prst="wdDnDiag">
              <a:fgClr>
                <a:schemeClr val="accent3"/>
              </a:fgClr>
              <a:bgClr>
                <a:schemeClr val="bg1"/>
              </a:bgClr>
            </a:patt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anchor="ctr">
              <a:noAutofit/>
            </a:bodyPr>
            <a:lstStyle/>
            <a:p>
              <a:pPr algn="ctr" eaLnBrk="1" hangingPunct="1">
                <a:lnSpc>
                  <a:spcPct val="134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400" dirty="0" smtClean="0">
                  <a:latin typeface="Calibri"/>
                </a:rPr>
                <a:t>A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32" name="Rectangle 10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02437" y="4572000"/>
              <a:ext cx="1371600" cy="304800"/>
            </a:xfrm>
            <a:prstGeom prst="rect">
              <a:avLst/>
            </a:prstGeom>
            <a:pattFill prst="wdDnDiag">
              <a:fgClr>
                <a:srgbClr val="7030A0"/>
              </a:fgClr>
              <a:bgClr>
                <a:schemeClr val="bg1"/>
              </a:bgClr>
            </a:patt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anchor="ctr">
              <a:noAutofit/>
            </a:bodyPr>
            <a:lstStyle/>
            <a:p>
              <a:pPr algn="ctr" eaLnBrk="1" hangingPunct="1">
                <a:lnSpc>
                  <a:spcPct val="134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400" dirty="0" smtClean="0">
                  <a:latin typeface="Calibri"/>
                </a:rPr>
                <a:t>B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33" name="Rectangle 10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02437" y="4876800"/>
              <a:ext cx="1371600" cy="304800"/>
            </a:xfrm>
            <a:prstGeom prst="rect">
              <a:avLst/>
            </a:prstGeom>
            <a:pattFill prst="wdDnDiag">
              <a:fgClr>
                <a:srgbClr val="FFFF00"/>
              </a:fgClr>
              <a:bgClr>
                <a:schemeClr val="bg1"/>
              </a:bgClr>
            </a:patt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anchor="ctr">
              <a:noAutofit/>
            </a:bodyPr>
            <a:lstStyle/>
            <a:p>
              <a:pPr algn="ctr" eaLnBrk="1" hangingPunct="1">
                <a:lnSpc>
                  <a:spcPct val="134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400" dirty="0" smtClean="0">
                  <a:latin typeface="Calibri"/>
                </a:rPr>
                <a:t>C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36" name="Rectangle 1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02437" y="5181600"/>
              <a:ext cx="1371600" cy="304800"/>
            </a:xfrm>
            <a:prstGeom prst="rect">
              <a:avLst/>
            </a:prstGeom>
            <a:pattFill prst="wdDnDiag">
              <a:fgClr>
                <a:schemeClr val="accent6">
                  <a:lumMod val="75000"/>
                </a:schemeClr>
              </a:fgClr>
              <a:bgClr>
                <a:schemeClr val="bg1"/>
              </a:bgClr>
            </a:patt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anchor="ctr">
              <a:noAutofit/>
            </a:bodyPr>
            <a:lstStyle/>
            <a:p>
              <a:pPr algn="ctr" eaLnBrk="1" hangingPunct="1">
                <a:lnSpc>
                  <a:spcPct val="134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400" dirty="0">
                  <a:latin typeface="Calibri"/>
                </a:rPr>
                <a:t>D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-58087" y="5509150"/>
              <a:ext cx="209737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/>
                <a:t>Program #2’s</a:t>
              </a:r>
              <a:endParaRPr lang="en-US" sz="2400" i="1" dirty="0"/>
            </a:p>
            <a:p>
              <a:pPr algn="ctr"/>
              <a:r>
                <a:rPr lang="en-US" sz="2400" i="1" dirty="0" smtClean="0"/>
                <a:t>Virtual Address</a:t>
              </a:r>
            </a:p>
            <a:p>
              <a:pPr algn="ctr"/>
              <a:r>
                <a:rPr lang="en-US" sz="2400" i="1" dirty="0" smtClean="0"/>
                <a:t>Space</a:t>
              </a:r>
              <a:endParaRPr lang="en-US" sz="2400" i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886200" y="1277287"/>
            <a:ext cx="3994870" cy="2151713"/>
            <a:chOff x="3886200" y="1277287"/>
            <a:chExt cx="3994870" cy="2151713"/>
          </a:xfrm>
        </p:grpSpPr>
        <p:sp>
          <p:nvSpPr>
            <p:cNvPr id="38" name="Rectangle 1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267691" y="1943099"/>
              <a:ext cx="613379" cy="304801"/>
            </a:xfrm>
            <a:prstGeom prst="rect">
              <a:avLst/>
            </a:prstGeom>
            <a:pattFill prst="wdDnDiag">
              <a:fgClr>
                <a:schemeClr val="accent3"/>
              </a:fgClr>
              <a:bgClr>
                <a:schemeClr val="bg1"/>
              </a:bgClr>
            </a:patt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anchor="ctr">
              <a:noAutofit/>
            </a:bodyPr>
            <a:lstStyle/>
            <a:p>
              <a:pPr algn="ctr" eaLnBrk="1" hangingPunct="1">
                <a:lnSpc>
                  <a:spcPct val="134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400" dirty="0" smtClean="0">
                  <a:latin typeface="Calibri"/>
                </a:rPr>
                <a:t>A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40" name="Rectangle 1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886200" y="1905000"/>
              <a:ext cx="1371600" cy="304800"/>
            </a:xfrm>
            <a:prstGeom prst="rect">
              <a:avLst/>
            </a:prstGeom>
            <a:pattFill prst="wdDnDiag">
              <a:fgClr>
                <a:srgbClr val="7030A0"/>
              </a:fgClr>
              <a:bgClr>
                <a:schemeClr val="bg1"/>
              </a:bgClr>
            </a:patt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anchor="ctr">
              <a:noAutofit/>
            </a:bodyPr>
            <a:lstStyle/>
            <a:p>
              <a:pPr algn="ctr" eaLnBrk="1" hangingPunct="1">
                <a:lnSpc>
                  <a:spcPct val="134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400" dirty="0" smtClean="0">
                  <a:latin typeface="Calibri"/>
                </a:rPr>
                <a:t>B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42" name="Rectangle 1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886200" y="1277287"/>
              <a:ext cx="1371600" cy="304800"/>
            </a:xfrm>
            <a:prstGeom prst="rect">
              <a:avLst/>
            </a:prstGeom>
            <a:pattFill prst="wdDnDiag">
              <a:fgClr>
                <a:srgbClr val="FFFF00"/>
              </a:fgClr>
              <a:bgClr>
                <a:schemeClr val="bg1"/>
              </a:bgClr>
            </a:patt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anchor="ctr">
              <a:noAutofit/>
            </a:bodyPr>
            <a:lstStyle/>
            <a:p>
              <a:pPr algn="ctr" eaLnBrk="1" hangingPunct="1">
                <a:lnSpc>
                  <a:spcPct val="134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400" dirty="0" smtClean="0">
                  <a:latin typeface="Calibri"/>
                </a:rPr>
                <a:t>C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47" name="Rectangle 10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886200" y="3124200"/>
              <a:ext cx="1371600" cy="304800"/>
            </a:xfrm>
            <a:prstGeom prst="rect">
              <a:avLst/>
            </a:prstGeom>
            <a:pattFill prst="wdDnDiag">
              <a:fgClr>
                <a:schemeClr val="accent6">
                  <a:lumMod val="75000"/>
                </a:schemeClr>
              </a:fgClr>
              <a:bgClr>
                <a:schemeClr val="bg1"/>
              </a:bgClr>
            </a:patt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anchor="ctr">
              <a:noAutofit/>
            </a:bodyPr>
            <a:lstStyle/>
            <a:p>
              <a:pPr algn="ctr" eaLnBrk="1" hangingPunct="1">
                <a:lnSpc>
                  <a:spcPct val="134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400" dirty="0">
                  <a:latin typeface="Calibri"/>
                </a:rPr>
                <a:t>D</a:t>
              </a: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5471239" y="5628382"/>
            <a:ext cx="35929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3200" smtClean="0"/>
              <a:t>Not </a:t>
            </a:r>
            <a:r>
              <a:rPr lang="en-US" sz="3200" dirty="0" smtClean="0"/>
              <a:t>contiguous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dirty="0" smtClean="0"/>
              <a:t>Page vs. Address?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231714" y="1343561"/>
            <a:ext cx="31451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3</a:t>
            </a:r>
          </a:p>
          <a:p>
            <a:r>
              <a:rPr lang="en-US" sz="2000" dirty="0" smtClean="0"/>
              <a:t>2</a:t>
            </a:r>
          </a:p>
          <a:p>
            <a:r>
              <a:rPr lang="en-US" sz="2000" dirty="0" smtClean="0"/>
              <a:t>1</a:t>
            </a:r>
          </a:p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3583193" y="944701"/>
            <a:ext cx="314510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9</a:t>
            </a:r>
          </a:p>
          <a:p>
            <a:r>
              <a:rPr lang="en-US" sz="2000" dirty="0" smtClean="0"/>
              <a:t>8</a:t>
            </a:r>
          </a:p>
          <a:p>
            <a:r>
              <a:rPr lang="en-US" sz="2000" dirty="0" smtClean="0"/>
              <a:t>7</a:t>
            </a:r>
          </a:p>
          <a:p>
            <a:r>
              <a:rPr lang="en-US" sz="2000" dirty="0" smtClean="0"/>
              <a:t>6</a:t>
            </a:r>
          </a:p>
          <a:p>
            <a:r>
              <a:rPr lang="en-US" sz="2000" dirty="0" smtClean="0"/>
              <a:t>5</a:t>
            </a:r>
          </a:p>
          <a:p>
            <a:r>
              <a:rPr lang="en-US" sz="2000" dirty="0" smtClean="0"/>
              <a:t>4</a:t>
            </a:r>
          </a:p>
          <a:p>
            <a:r>
              <a:rPr lang="en-US" sz="2000" dirty="0" smtClean="0"/>
              <a:t>3</a:t>
            </a:r>
          </a:p>
          <a:p>
            <a:r>
              <a:rPr lang="en-US" sz="2000" dirty="0" smtClean="0"/>
              <a:t>2</a:t>
            </a:r>
          </a:p>
          <a:p>
            <a:r>
              <a:rPr lang="en-US" sz="2000" dirty="0" smtClean="0"/>
              <a:t>1</a:t>
            </a:r>
          </a:p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52" name="Rectangle 51"/>
          <p:cNvSpPr/>
          <p:nvPr/>
        </p:nvSpPr>
        <p:spPr>
          <a:xfrm>
            <a:off x="231714" y="4230072"/>
            <a:ext cx="31451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3</a:t>
            </a:r>
          </a:p>
          <a:p>
            <a:r>
              <a:rPr lang="en-US" sz="2000" dirty="0" smtClean="0"/>
              <a:t>2</a:t>
            </a:r>
          </a:p>
          <a:p>
            <a:r>
              <a:rPr lang="en-US" sz="2000" dirty="0" smtClean="0"/>
              <a:t>1</a:t>
            </a:r>
          </a:p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54" name="Rectangle 53"/>
          <p:cNvSpPr/>
          <p:nvPr/>
        </p:nvSpPr>
        <p:spPr>
          <a:xfrm>
            <a:off x="-73108" y="550570"/>
            <a:ext cx="6891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smtClean="0"/>
              <a:t>page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3320630" y="662273"/>
            <a:ext cx="6891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page</a:t>
            </a:r>
            <a:endParaRPr lang="en-US" sz="2000" dirty="0"/>
          </a:p>
        </p:txBody>
      </p:sp>
      <p:sp>
        <p:nvSpPr>
          <p:cNvPr id="56" name="Rectangle 55"/>
          <p:cNvSpPr/>
          <p:nvPr/>
        </p:nvSpPr>
        <p:spPr>
          <a:xfrm>
            <a:off x="-73108" y="3541360"/>
            <a:ext cx="6891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page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7" grpId="0" animBg="1"/>
      <p:bldP spid="28" grpId="0" animBg="1"/>
      <p:bldP spid="29" grpId="0" animBg="1"/>
      <p:bldP spid="41" grpId="0"/>
      <p:bldP spid="43" grpId="0" animBg="1"/>
      <p:bldP spid="44" grpId="0" animBg="1"/>
      <p:bldP spid="45" grpId="0" animBg="1"/>
      <p:bldP spid="53" grpId="0"/>
      <p:bldP spid="25" grpId="0"/>
      <p:bldP spid="49" grpId="0"/>
      <p:bldP spid="51" grpId="0"/>
      <p:bldP spid="52" grpId="0"/>
      <p:bldP spid="55" grpId="0"/>
      <p:bldP spid="5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Advantages of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35050"/>
            <a:ext cx="8458200" cy="53657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500" b="1" dirty="0"/>
              <a:t>Easy relocation</a:t>
            </a:r>
          </a:p>
          <a:p>
            <a:r>
              <a:rPr lang="en-US" dirty="0"/>
              <a:t>Loader puts code anywhere in physical memory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Virtual </a:t>
            </a:r>
            <a:r>
              <a:rPr lang="en-US" dirty="0">
                <a:solidFill>
                  <a:srgbClr val="0070C0"/>
                </a:solidFill>
              </a:rPr>
              <a:t>mappings </a:t>
            </a:r>
            <a:r>
              <a:rPr lang="en-US" dirty="0"/>
              <a:t>to give illusion of correct layout</a:t>
            </a:r>
          </a:p>
          <a:p>
            <a:pPr marL="0" indent="0">
              <a:buNone/>
            </a:pPr>
            <a:r>
              <a:rPr lang="en-US" sz="3500" b="1" dirty="0"/>
              <a:t>Higher memory utilization</a:t>
            </a:r>
          </a:p>
          <a:p>
            <a:r>
              <a:rPr lang="en-US" dirty="0"/>
              <a:t>Provide illusion of contiguous memory</a:t>
            </a:r>
          </a:p>
          <a:p>
            <a:r>
              <a:rPr lang="en-US" dirty="0"/>
              <a:t>Use all physical memory, even physical address 0x0</a:t>
            </a:r>
          </a:p>
          <a:p>
            <a:pPr marL="0" indent="0">
              <a:buNone/>
            </a:pPr>
            <a:r>
              <a:rPr lang="en-US" sz="3500" b="1" dirty="0"/>
              <a:t>Easy sharing</a:t>
            </a:r>
          </a:p>
          <a:p>
            <a:r>
              <a:rPr lang="en-US" dirty="0"/>
              <a:t>Different mappings for different programs / cores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 </a:t>
            </a:r>
            <a:r>
              <a:rPr lang="en-US" dirty="0"/>
              <a:t>more to come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7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839200" cy="5365750"/>
          </a:xfrm>
        </p:spPr>
        <p:txBody>
          <a:bodyPr/>
          <a:lstStyle/>
          <a:p>
            <a:r>
              <a:rPr lang="en-US" dirty="0"/>
              <a:t>All problems in computer science can be solved by another level of indirection.</a:t>
            </a:r>
          </a:p>
          <a:p>
            <a:r>
              <a:rPr lang="en-US" dirty="0" smtClean="0"/>
              <a:t>Need a </a:t>
            </a:r>
            <a:r>
              <a:rPr lang="en-US" dirty="0" smtClean="0">
                <a:solidFill>
                  <a:srgbClr val="0070C0"/>
                </a:solidFill>
              </a:rPr>
              <a:t>map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to translate </a:t>
            </a:r>
            <a:r>
              <a:rPr lang="en-US" dirty="0"/>
              <a:t>a </a:t>
            </a:r>
            <a:r>
              <a:rPr lang="en-US" dirty="0" smtClean="0"/>
              <a:t>“fake” virtual address </a:t>
            </a:r>
            <a:r>
              <a:rPr lang="en-US" dirty="0"/>
              <a:t>(generated by CPU</a:t>
            </a:r>
            <a:r>
              <a:rPr lang="en-US" dirty="0" smtClean="0"/>
              <a:t>) to a “real” physical </a:t>
            </a:r>
            <a:r>
              <a:rPr lang="en-US" dirty="0"/>
              <a:t>Address (in memory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Virtual memory is implemented via a “Map”, a </a:t>
            </a:r>
            <a:r>
              <a:rPr lang="en-US" b="1" i="1" dirty="0" err="1" smtClean="0">
                <a:solidFill>
                  <a:srgbClr val="0070C0"/>
                </a:solidFill>
              </a:rPr>
              <a:t>PageTage</a:t>
            </a:r>
            <a:r>
              <a:rPr lang="en-US" b="1" i="1" dirty="0" smtClean="0">
                <a:solidFill>
                  <a:srgbClr val="0070C0"/>
                </a:solidFill>
              </a:rPr>
              <a:t>,</a:t>
            </a:r>
            <a:r>
              <a:rPr lang="en-US" dirty="0" smtClean="0">
                <a:solidFill>
                  <a:srgbClr val="0070C0"/>
                </a:solidFill>
              </a:rPr>
              <a:t> that maps a </a:t>
            </a:r>
            <a:r>
              <a:rPr lang="en-US" b="1" i="1" dirty="0" err="1" smtClean="0">
                <a:solidFill>
                  <a:srgbClr val="0070C0"/>
                </a:solidFill>
              </a:rPr>
              <a:t>vaddr</a:t>
            </a:r>
            <a:r>
              <a:rPr lang="en-US" dirty="0" smtClean="0">
                <a:solidFill>
                  <a:srgbClr val="0070C0"/>
                </a:solidFill>
              </a:rPr>
              <a:t> (a virtual address) to a </a:t>
            </a:r>
            <a:r>
              <a:rPr lang="en-US" b="1" i="1" dirty="0" err="1" smtClean="0">
                <a:solidFill>
                  <a:srgbClr val="0070C0"/>
                </a:solidFill>
              </a:rPr>
              <a:t>paddr</a:t>
            </a:r>
            <a:r>
              <a:rPr lang="en-US" dirty="0" smtClean="0">
                <a:solidFill>
                  <a:srgbClr val="0070C0"/>
                </a:solidFill>
              </a:rPr>
              <a:t> (physical address):</a:t>
            </a:r>
          </a:p>
          <a:p>
            <a:r>
              <a:rPr lang="en-US" b="1" i="1" dirty="0" err="1">
                <a:solidFill>
                  <a:srgbClr val="0070C0"/>
                </a:solidFill>
              </a:rPr>
              <a:t>paddr</a:t>
            </a:r>
            <a:r>
              <a:rPr lang="en-US" b="1" i="1" dirty="0">
                <a:solidFill>
                  <a:srgbClr val="0070C0"/>
                </a:solidFill>
              </a:rPr>
              <a:t> = </a:t>
            </a:r>
            <a:r>
              <a:rPr lang="en-US" b="1" i="1" dirty="0" err="1">
                <a:solidFill>
                  <a:srgbClr val="0070C0"/>
                </a:solidFill>
              </a:rPr>
              <a:t>PageTable</a:t>
            </a:r>
            <a:r>
              <a:rPr lang="en-US" b="1" i="1" dirty="0">
                <a:solidFill>
                  <a:srgbClr val="0070C0"/>
                </a:solidFill>
              </a:rPr>
              <a:t>[</a:t>
            </a:r>
            <a:r>
              <a:rPr lang="en-US" b="1" i="1" dirty="0" err="1">
                <a:solidFill>
                  <a:srgbClr val="0070C0"/>
                </a:solidFill>
              </a:rPr>
              <a:t>vaddr</a:t>
            </a:r>
            <a:r>
              <a:rPr lang="en-US" b="1" i="1" dirty="0">
                <a:solidFill>
                  <a:srgbClr val="0070C0"/>
                </a:solidFill>
              </a:rPr>
              <a:t>]</a:t>
            </a:r>
            <a:endParaRPr lang="en-US" b="1" i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77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533400"/>
            <a:ext cx="92964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Next five weeks</a:t>
            </a:r>
          </a:p>
          <a:p>
            <a:pPr lvl="1"/>
            <a:r>
              <a:rPr lang="en-US" dirty="0" smtClean="0"/>
              <a:t>Week 10  (Apr </a:t>
            </a:r>
            <a:r>
              <a:rPr lang="en-US" dirty="0"/>
              <a:t>9</a:t>
            </a:r>
            <a:r>
              <a:rPr lang="en-US" dirty="0" smtClean="0"/>
              <a:t>): </a:t>
            </a:r>
            <a:r>
              <a:rPr lang="en-US" b="1" dirty="0" smtClean="0"/>
              <a:t>Proj4</a:t>
            </a:r>
            <a:r>
              <a:rPr lang="en-US" dirty="0" smtClean="0"/>
              <a:t> (Buffer Overflow/calling convention) release, due week later</a:t>
            </a:r>
          </a:p>
          <a:p>
            <a:pPr lvl="1"/>
            <a:r>
              <a:rPr lang="en-US" dirty="0" smtClean="0"/>
              <a:t>Week 11  (Apr 16):  </a:t>
            </a:r>
            <a:r>
              <a:rPr lang="en-US" b="1" dirty="0" smtClean="0"/>
              <a:t>Proj5</a:t>
            </a:r>
            <a:r>
              <a:rPr lang="en-US" dirty="0" smtClean="0"/>
              <a:t> (caches) release, due week and half later on Fri</a:t>
            </a:r>
          </a:p>
          <a:p>
            <a:pPr lvl="1"/>
            <a:r>
              <a:rPr lang="en-US" dirty="0" smtClean="0"/>
              <a:t>Week 12 (Apr 23):  </a:t>
            </a:r>
            <a:r>
              <a:rPr lang="en-US" b="1" dirty="0" smtClean="0"/>
              <a:t>C assignment 2</a:t>
            </a:r>
            <a:r>
              <a:rPr lang="en-US" dirty="0" smtClean="0"/>
              <a:t> due Mon</a:t>
            </a:r>
            <a:endParaRPr lang="en-US" b="1" dirty="0" smtClean="0"/>
          </a:p>
          <a:p>
            <a:pPr lvl="1"/>
            <a:r>
              <a:rPr lang="en-US" dirty="0" smtClean="0"/>
              <a:t>Week 13 (Apr 30):  </a:t>
            </a:r>
            <a:r>
              <a:rPr lang="en-US" b="1" dirty="0" smtClean="0"/>
              <a:t>Proj6</a:t>
            </a:r>
            <a:r>
              <a:rPr lang="en-US" dirty="0" smtClean="0"/>
              <a:t> (multi-core/parallelism) release </a:t>
            </a:r>
            <a:r>
              <a:rPr lang="en-US" b="1" dirty="0" smtClean="0"/>
              <a:t>Prelim2 </a:t>
            </a:r>
            <a:r>
              <a:rPr lang="en-US" dirty="0" smtClean="0"/>
              <a:t>on </a:t>
            </a:r>
            <a:r>
              <a:rPr lang="en-US" dirty="0" err="1" smtClean="0"/>
              <a:t>Thur</a:t>
            </a:r>
            <a:r>
              <a:rPr lang="en-US" dirty="0" smtClean="0"/>
              <a:t>, May 3</a:t>
            </a:r>
          </a:p>
          <a:p>
            <a:pPr lvl="1"/>
            <a:r>
              <a:rPr lang="en-US" dirty="0" smtClean="0"/>
              <a:t>Week 14 (May </a:t>
            </a:r>
            <a:r>
              <a:rPr lang="en-US" dirty="0"/>
              <a:t>7</a:t>
            </a:r>
            <a:r>
              <a:rPr lang="en-US" dirty="0" smtClean="0"/>
              <a:t>): </a:t>
            </a:r>
            <a:r>
              <a:rPr lang="en-US" b="1" dirty="0" smtClean="0"/>
              <a:t>Proj5 Tournament, Monday, May 7</a:t>
            </a:r>
            <a:r>
              <a:rPr lang="en-US" dirty="0" smtClean="0"/>
              <a:t> Proj6 design doc due</a:t>
            </a:r>
          </a:p>
          <a:p>
            <a:endParaRPr lang="en-US" dirty="0" smtClean="0"/>
          </a:p>
          <a:p>
            <a:r>
              <a:rPr lang="en-US" dirty="0" smtClean="0"/>
              <a:t>Final Project for class</a:t>
            </a:r>
          </a:p>
          <a:p>
            <a:pPr lvl="1"/>
            <a:r>
              <a:rPr lang="en-US" dirty="0" smtClean="0"/>
              <a:t>Week 15 (May 15): Proj6 due Tue May 15 at 4:30pm</a:t>
            </a:r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241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9144000" cy="5638800"/>
          </a:xfrm>
        </p:spPr>
        <p:txBody>
          <a:bodyPr/>
          <a:lstStyle/>
          <a:p>
            <a:r>
              <a:rPr lang="en-US" dirty="0" smtClean="0"/>
              <a:t>How do we implement that translation from a virtual address (</a:t>
            </a:r>
            <a:r>
              <a:rPr lang="en-US" dirty="0" err="1" smtClean="0"/>
              <a:t>vaddr</a:t>
            </a:r>
            <a:r>
              <a:rPr lang="en-US" dirty="0" smtClean="0"/>
              <a:t>) to a physical address (</a:t>
            </a:r>
            <a:r>
              <a:rPr lang="en-US" dirty="0" err="1" smtClean="0"/>
              <a:t>paddr</a:t>
            </a:r>
            <a:r>
              <a:rPr lang="en-US" dirty="0" smtClean="0"/>
              <a:t>)?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paddr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PageTable</a:t>
            </a:r>
            <a:r>
              <a:rPr lang="en-US" dirty="0"/>
              <a:t>[</a:t>
            </a:r>
            <a:r>
              <a:rPr lang="en-US" dirty="0" err="1"/>
              <a:t>vaddr</a:t>
            </a:r>
            <a:r>
              <a:rPr lang="en-US" dirty="0" smtClean="0"/>
              <a:t>]</a:t>
            </a:r>
          </a:p>
          <a:p>
            <a:endParaRPr lang="en-US" dirty="0"/>
          </a:p>
          <a:p>
            <a:r>
              <a:rPr lang="en-US" dirty="0" smtClean="0"/>
              <a:t>i.e. How do we implement the </a:t>
            </a:r>
            <a:r>
              <a:rPr lang="en-US" dirty="0" err="1" smtClean="0"/>
              <a:t>PageTable</a:t>
            </a:r>
            <a:r>
              <a:rPr lang="en-US" dirty="0" smtClean="0"/>
              <a:t>??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2209800"/>
            <a:ext cx="4724400" cy="6096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1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 Memory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Virtual Memory?</a:t>
            </a:r>
          </a:p>
          <a:p>
            <a:pPr marL="0" indent="0">
              <a:buNone/>
            </a:pPr>
            <a:r>
              <a:rPr lang="en-US" dirty="0" smtClean="0"/>
              <a:t>How does Virtual memory Work?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Address Translation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Overhead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Paging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Performance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Virtual Memory &amp; Caches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2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9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Address Translator: MMU</a:t>
            </a:r>
            <a:endParaRPr lang="en-US" dirty="0"/>
          </a:p>
        </p:txBody>
      </p:sp>
      <p:sp>
        <p:nvSpPr>
          <p:cNvPr id="360960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5143500" y="914400"/>
            <a:ext cx="39243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Programs use virtual addresses</a:t>
            </a:r>
          </a:p>
          <a:p>
            <a:r>
              <a:rPr lang="en-US" dirty="0" smtClean="0"/>
              <a:t>Actual memory uses physical addresses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Memory Management Unit (MMU)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HW structure</a:t>
            </a:r>
          </a:p>
          <a:p>
            <a:r>
              <a:rPr lang="en-US" dirty="0" smtClean="0"/>
              <a:t>Translates virtual </a:t>
            </a:r>
            <a:r>
              <a:rPr lang="en-US" dirty="0" smtClean="0">
                <a:sym typeface="Wingdings"/>
              </a:rPr>
              <a:t> physical</a:t>
            </a:r>
            <a:r>
              <a:rPr lang="en-US" dirty="0" smtClean="0"/>
              <a:t> address    on the fly</a:t>
            </a:r>
          </a:p>
        </p:txBody>
      </p:sp>
      <p:sp>
        <p:nvSpPr>
          <p:cNvPr id="37" name="Rectangle 3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7462" y="914400"/>
            <a:ext cx="1371600" cy="16764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8" name="Rectangle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7462" y="1371601"/>
            <a:ext cx="1371600" cy="3048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latin typeface="Calibri"/>
              </a:rPr>
              <a:t>A</a:t>
            </a:r>
            <a:endParaRPr lang="en-US" sz="2400" dirty="0">
              <a:latin typeface="Calibri"/>
            </a:endParaRPr>
          </a:p>
        </p:txBody>
      </p:sp>
      <p:sp>
        <p:nvSpPr>
          <p:cNvPr id="39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87462" y="1676400"/>
            <a:ext cx="13716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latin typeface="Calibri"/>
              </a:rPr>
              <a:t>B</a:t>
            </a:r>
            <a:endParaRPr lang="en-US" sz="2400" dirty="0">
              <a:latin typeface="Calibri"/>
            </a:endParaRPr>
          </a:p>
        </p:txBody>
      </p:sp>
      <p:sp>
        <p:nvSpPr>
          <p:cNvPr id="43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7462" y="1981200"/>
            <a:ext cx="1371600" cy="304800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latin typeface="Calibri"/>
              </a:rPr>
              <a:t>C</a:t>
            </a:r>
            <a:endParaRPr lang="en-US" sz="2400" dirty="0">
              <a:latin typeface="Calibri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3876" y="2692955"/>
            <a:ext cx="1832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Program </a:t>
            </a:r>
            <a:r>
              <a:rPr lang="en-US" sz="2400" i="1" smtClean="0"/>
              <a:t>#1</a:t>
            </a:r>
            <a:endParaRPr lang="en-US" sz="2400" i="1" dirty="0"/>
          </a:p>
        </p:txBody>
      </p:sp>
      <p:sp>
        <p:nvSpPr>
          <p:cNvPr id="45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7462" y="2286000"/>
            <a:ext cx="1371600" cy="30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latin typeface="Calibri"/>
              </a:rPr>
              <a:t>D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453876" y="3810000"/>
            <a:ext cx="1832124" cy="2145268"/>
            <a:chOff x="168851" y="3810000"/>
            <a:chExt cx="1832124" cy="2145268"/>
          </a:xfrm>
        </p:grpSpPr>
        <p:sp>
          <p:nvSpPr>
            <p:cNvPr id="47" name="Rectangle 46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02437" y="3810000"/>
              <a:ext cx="1371600" cy="1676400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48" name="Rectangle 1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02437" y="4267201"/>
              <a:ext cx="1371600" cy="304800"/>
            </a:xfrm>
            <a:prstGeom prst="rect">
              <a:avLst/>
            </a:prstGeom>
            <a:pattFill prst="wdDnDiag">
              <a:fgClr>
                <a:schemeClr val="accent3"/>
              </a:fgClr>
              <a:bgClr>
                <a:schemeClr val="bg1"/>
              </a:bgClr>
            </a:patt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anchor="ctr">
              <a:noAutofit/>
            </a:bodyPr>
            <a:lstStyle/>
            <a:p>
              <a:pPr algn="ctr" eaLnBrk="1" hangingPunct="1">
                <a:lnSpc>
                  <a:spcPct val="134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400" dirty="0" smtClean="0">
                  <a:latin typeface="Calibri"/>
                </a:rPr>
                <a:t>A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02437" y="4572000"/>
              <a:ext cx="1371600" cy="304800"/>
            </a:xfrm>
            <a:prstGeom prst="rect">
              <a:avLst/>
            </a:prstGeom>
            <a:pattFill prst="wdDnDiag">
              <a:fgClr>
                <a:srgbClr val="7030A0"/>
              </a:fgClr>
              <a:bgClr>
                <a:schemeClr val="bg1"/>
              </a:bgClr>
            </a:patt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anchor="ctr">
              <a:noAutofit/>
            </a:bodyPr>
            <a:lstStyle/>
            <a:p>
              <a:pPr algn="ctr" eaLnBrk="1" hangingPunct="1">
                <a:lnSpc>
                  <a:spcPct val="134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400" dirty="0" smtClean="0">
                  <a:latin typeface="Calibri"/>
                </a:rPr>
                <a:t>B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50" name="Rectangle 1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02437" y="4876800"/>
              <a:ext cx="1371600" cy="304800"/>
            </a:xfrm>
            <a:prstGeom prst="rect">
              <a:avLst/>
            </a:prstGeom>
            <a:pattFill prst="wdDnDiag">
              <a:fgClr>
                <a:srgbClr val="FFFF00"/>
              </a:fgClr>
              <a:bgClr>
                <a:schemeClr val="bg1"/>
              </a:bgClr>
            </a:patt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anchor="ctr">
              <a:noAutofit/>
            </a:bodyPr>
            <a:lstStyle/>
            <a:p>
              <a:pPr algn="ctr" eaLnBrk="1" hangingPunct="1">
                <a:lnSpc>
                  <a:spcPct val="134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400" dirty="0" smtClean="0">
                  <a:latin typeface="Calibri"/>
                </a:rPr>
                <a:t>C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51" name="Rectangle 10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02437" y="5181600"/>
              <a:ext cx="1371600" cy="304800"/>
            </a:xfrm>
            <a:prstGeom prst="rect">
              <a:avLst/>
            </a:prstGeom>
            <a:pattFill prst="wdDnDiag">
              <a:fgClr>
                <a:schemeClr val="accent6">
                  <a:lumMod val="75000"/>
                </a:schemeClr>
              </a:fgClr>
              <a:bgClr>
                <a:schemeClr val="bg1"/>
              </a:bgClr>
            </a:patt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anchor="ctr">
              <a:noAutofit/>
            </a:bodyPr>
            <a:lstStyle/>
            <a:p>
              <a:pPr algn="ctr" eaLnBrk="1" hangingPunct="1">
                <a:lnSpc>
                  <a:spcPct val="134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400" dirty="0">
                  <a:latin typeface="Calibri"/>
                </a:rPr>
                <a:t>D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68851" y="5493603"/>
              <a:ext cx="18321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/>
                <a:t>Program #2</a:t>
              </a:r>
              <a:endParaRPr lang="en-US" sz="2400" i="1" dirty="0"/>
            </a:p>
          </p:txBody>
        </p:sp>
      </p:grpSp>
      <p:sp>
        <p:nvSpPr>
          <p:cNvPr id="55" name="Rectangle 5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1413808"/>
            <a:ext cx="1371600" cy="30480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56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29000" y="2633008"/>
            <a:ext cx="1371600" cy="304800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latin typeface="Calibri"/>
              </a:rPr>
              <a:t>C</a:t>
            </a:r>
            <a:endParaRPr lang="en-US" sz="2400" dirty="0">
              <a:latin typeface="Calibri"/>
            </a:endParaRPr>
          </a:p>
        </p:txBody>
      </p:sp>
      <p:sp>
        <p:nvSpPr>
          <p:cNvPr id="57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429000" y="2937808"/>
            <a:ext cx="13716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latin typeface="Calibri"/>
              </a:rPr>
              <a:t>B</a:t>
            </a:r>
            <a:endParaRPr lang="en-US" sz="2400" dirty="0">
              <a:latin typeface="Calibri"/>
            </a:endParaRPr>
          </a:p>
        </p:txBody>
      </p:sp>
      <p:sp>
        <p:nvSpPr>
          <p:cNvPr id="58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429000" y="3852208"/>
            <a:ext cx="1371600" cy="3048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latin typeface="Calibri"/>
              </a:rPr>
              <a:t>A</a:t>
            </a:r>
            <a:endParaRPr lang="en-US" sz="2400" dirty="0">
              <a:latin typeface="Calibri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05200" y="4538008"/>
            <a:ext cx="129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Physical Address Space</a:t>
            </a:r>
          </a:p>
          <a:p>
            <a:pPr algn="ctr"/>
            <a:r>
              <a:rPr lang="en-US" sz="2400" b="1" dirty="0" smtClean="0"/>
              <a:t>Memory (DRAM)</a:t>
            </a:r>
            <a:endParaRPr lang="en-US" sz="2400" b="1" dirty="0"/>
          </a:p>
        </p:txBody>
      </p:sp>
      <p:sp>
        <p:nvSpPr>
          <p:cNvPr id="60" name="Rectangle 1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3124200"/>
            <a:ext cx="1028700" cy="567899"/>
          </a:xfrm>
          <a:prstGeom prst="rect">
            <a:avLst/>
          </a:prstGeom>
          <a:solidFill>
            <a:srgbClr val="0070C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latin typeface="Calibri"/>
              </a:rPr>
              <a:t>MMU</a:t>
            </a:r>
            <a:endParaRPr lang="en-US" sz="2400" dirty="0">
              <a:latin typeface="Calibri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1948721" y="1828800"/>
            <a:ext cx="386551" cy="1199213"/>
          </a:xfrm>
          <a:custGeom>
            <a:avLst/>
            <a:gdLst>
              <a:gd name="connsiteX0" fmla="*/ 0 w 386551"/>
              <a:gd name="connsiteY0" fmla="*/ 0 h 1199213"/>
              <a:gd name="connsiteX1" fmla="*/ 374754 w 386551"/>
              <a:gd name="connsiteY1" fmla="*/ 434715 h 1199213"/>
              <a:gd name="connsiteX2" fmla="*/ 299804 w 386551"/>
              <a:gd name="connsiteY2" fmla="*/ 1199213 h 119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6551" h="1199213">
                <a:moveTo>
                  <a:pt x="0" y="0"/>
                </a:moveTo>
                <a:cubicBezTo>
                  <a:pt x="162393" y="117423"/>
                  <a:pt x="324787" y="234846"/>
                  <a:pt x="374754" y="434715"/>
                </a:cubicBezTo>
                <a:cubicBezTo>
                  <a:pt x="424721" y="634584"/>
                  <a:pt x="299804" y="1199213"/>
                  <a:pt x="299804" y="1199213"/>
                </a:cubicBezTo>
              </a:path>
            </a:pathLst>
          </a:custGeom>
          <a:noFill/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833141" y="2488296"/>
            <a:ext cx="554636" cy="539717"/>
          </a:xfrm>
          <a:custGeom>
            <a:avLst/>
            <a:gdLst>
              <a:gd name="connsiteX0" fmla="*/ 0 w 554636"/>
              <a:gd name="connsiteY0" fmla="*/ 509737 h 539717"/>
              <a:gd name="connsiteX1" fmla="*/ 269823 w 554636"/>
              <a:gd name="connsiteY1" fmla="*/ 71 h 539717"/>
              <a:gd name="connsiteX2" fmla="*/ 554636 w 554636"/>
              <a:gd name="connsiteY2" fmla="*/ 539717 h 539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4636" h="539717">
                <a:moveTo>
                  <a:pt x="0" y="509737"/>
                </a:moveTo>
                <a:cubicBezTo>
                  <a:pt x="88692" y="252405"/>
                  <a:pt x="177384" y="-4926"/>
                  <a:pt x="269823" y="71"/>
                </a:cubicBezTo>
                <a:cubicBezTo>
                  <a:pt x="362262" y="5068"/>
                  <a:pt x="554636" y="539717"/>
                  <a:pt x="554636" y="539717"/>
                </a:cubicBezTo>
              </a:path>
            </a:pathLst>
          </a:custGeom>
          <a:noFill/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3429000" y="1734487"/>
            <a:ext cx="1371600" cy="2151713"/>
            <a:chOff x="3886200" y="1277287"/>
            <a:chExt cx="1371600" cy="2151713"/>
          </a:xfrm>
        </p:grpSpPr>
        <p:sp>
          <p:nvSpPr>
            <p:cNvPr id="63" name="Rectangle 10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886200" y="1905000"/>
              <a:ext cx="1371600" cy="304800"/>
            </a:xfrm>
            <a:prstGeom prst="rect">
              <a:avLst/>
            </a:prstGeom>
            <a:pattFill prst="wdDnDiag">
              <a:fgClr>
                <a:srgbClr val="7030A0"/>
              </a:fgClr>
              <a:bgClr>
                <a:schemeClr val="bg1"/>
              </a:bgClr>
            </a:patt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anchor="ctr">
              <a:noAutofit/>
            </a:bodyPr>
            <a:lstStyle/>
            <a:p>
              <a:pPr algn="ctr" eaLnBrk="1" hangingPunct="1">
                <a:lnSpc>
                  <a:spcPct val="134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400" dirty="0" smtClean="0">
                  <a:latin typeface="Calibri"/>
                </a:rPr>
                <a:t>B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64" name="Rectangle 10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886200" y="1277287"/>
              <a:ext cx="1371600" cy="304800"/>
            </a:xfrm>
            <a:prstGeom prst="rect">
              <a:avLst/>
            </a:prstGeom>
            <a:pattFill prst="wdDnDiag">
              <a:fgClr>
                <a:srgbClr val="FFFF00"/>
              </a:fgClr>
              <a:bgClr>
                <a:schemeClr val="bg1"/>
              </a:bgClr>
            </a:patt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anchor="ctr">
              <a:noAutofit/>
            </a:bodyPr>
            <a:lstStyle/>
            <a:p>
              <a:pPr algn="ctr" eaLnBrk="1" hangingPunct="1">
                <a:lnSpc>
                  <a:spcPct val="134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400" dirty="0" smtClean="0">
                  <a:latin typeface="Calibri"/>
                </a:rPr>
                <a:t>C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65" name="Rectangle 1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886200" y="3124200"/>
              <a:ext cx="1371600" cy="304800"/>
            </a:xfrm>
            <a:prstGeom prst="rect">
              <a:avLst/>
            </a:prstGeom>
            <a:pattFill prst="wdDnDiag">
              <a:fgClr>
                <a:schemeClr val="accent6">
                  <a:lumMod val="75000"/>
                </a:schemeClr>
              </a:fgClr>
              <a:bgClr>
                <a:schemeClr val="bg1"/>
              </a:bgClr>
            </a:patt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anchor="ctr">
              <a:noAutofit/>
            </a:bodyPr>
            <a:lstStyle/>
            <a:p>
              <a:pPr algn="ctr" eaLnBrk="1" hangingPunct="1">
                <a:lnSpc>
                  <a:spcPct val="134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400" dirty="0">
                  <a:latin typeface="Calibri"/>
                </a:rPr>
                <a:t>D</a:t>
              </a:r>
            </a:p>
          </p:txBody>
        </p:sp>
      </p:grpSp>
      <p:sp>
        <p:nvSpPr>
          <p:cNvPr id="22" name="Freeform 21"/>
          <p:cNvSpPr/>
          <p:nvPr/>
        </p:nvSpPr>
        <p:spPr>
          <a:xfrm>
            <a:off x="1963711" y="3792511"/>
            <a:ext cx="558879" cy="915651"/>
          </a:xfrm>
          <a:custGeom>
            <a:avLst/>
            <a:gdLst>
              <a:gd name="connsiteX0" fmla="*/ 0 w 558879"/>
              <a:gd name="connsiteY0" fmla="*/ 899410 h 915651"/>
              <a:gd name="connsiteX1" fmla="*/ 524656 w 558879"/>
              <a:gd name="connsiteY1" fmla="*/ 794479 h 915651"/>
              <a:gd name="connsiteX2" fmla="*/ 509666 w 558879"/>
              <a:gd name="connsiteY2" fmla="*/ 0 h 91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8879" h="915651">
                <a:moveTo>
                  <a:pt x="0" y="899410"/>
                </a:moveTo>
                <a:cubicBezTo>
                  <a:pt x="219856" y="921895"/>
                  <a:pt x="439712" y="944381"/>
                  <a:pt x="524656" y="794479"/>
                </a:cubicBezTo>
                <a:cubicBezTo>
                  <a:pt x="609600" y="644577"/>
                  <a:pt x="509666" y="0"/>
                  <a:pt x="509666" y="0"/>
                </a:cubicBezTo>
              </a:path>
            </a:pathLst>
          </a:custGeom>
          <a:noFill/>
          <a:ln w="3810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2546242" y="2048024"/>
            <a:ext cx="841535" cy="977341"/>
          </a:xfrm>
          <a:custGeom>
            <a:avLst/>
            <a:gdLst>
              <a:gd name="connsiteX0" fmla="*/ 1442 w 586059"/>
              <a:gd name="connsiteY0" fmla="*/ 1958824 h 1958824"/>
              <a:gd name="connsiteX1" fmla="*/ 91383 w 586059"/>
              <a:gd name="connsiteY1" fmla="*/ 40083 h 1958824"/>
              <a:gd name="connsiteX2" fmla="*/ 586059 w 586059"/>
              <a:gd name="connsiteY2" fmla="*/ 609709 h 1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059" h="1958824">
                <a:moveTo>
                  <a:pt x="1442" y="1958824"/>
                </a:moveTo>
                <a:cubicBezTo>
                  <a:pt x="-2306" y="1111879"/>
                  <a:pt x="-6053" y="264935"/>
                  <a:pt x="91383" y="40083"/>
                </a:cubicBezTo>
                <a:cubicBezTo>
                  <a:pt x="188819" y="-184769"/>
                  <a:pt x="586059" y="609709"/>
                  <a:pt x="586059" y="609709"/>
                </a:cubicBezTo>
              </a:path>
            </a:pathLst>
          </a:custGeom>
          <a:noFill/>
          <a:ln w="3810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71290" y="1343561"/>
            <a:ext cx="31451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3</a:t>
            </a:r>
          </a:p>
          <a:p>
            <a:r>
              <a:rPr lang="en-US" sz="2000" dirty="0" smtClean="0"/>
              <a:t>2</a:t>
            </a:r>
          </a:p>
          <a:p>
            <a:r>
              <a:rPr lang="en-US" sz="2000" dirty="0" smtClean="0"/>
              <a:t>1</a:t>
            </a:r>
          </a:p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4775200" y="1401901"/>
            <a:ext cx="314510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smtClean="0"/>
              <a:t>9</a:t>
            </a:r>
          </a:p>
          <a:p>
            <a:r>
              <a:rPr lang="en-US" sz="2000" dirty="0" smtClean="0"/>
              <a:t>8</a:t>
            </a:r>
          </a:p>
          <a:p>
            <a:r>
              <a:rPr lang="en-US" sz="2000" dirty="0" smtClean="0"/>
              <a:t>7</a:t>
            </a:r>
          </a:p>
          <a:p>
            <a:r>
              <a:rPr lang="en-US" sz="2000" dirty="0" smtClean="0"/>
              <a:t>6</a:t>
            </a:r>
          </a:p>
          <a:p>
            <a:r>
              <a:rPr lang="en-US" sz="2000" dirty="0" smtClean="0"/>
              <a:t>5</a:t>
            </a:r>
          </a:p>
          <a:p>
            <a:r>
              <a:rPr lang="en-US" sz="2000" dirty="0" smtClean="0"/>
              <a:t>4</a:t>
            </a:r>
          </a:p>
          <a:p>
            <a:r>
              <a:rPr lang="en-US" sz="2000" dirty="0" smtClean="0"/>
              <a:t>3</a:t>
            </a:r>
          </a:p>
          <a:p>
            <a:r>
              <a:rPr lang="en-US" sz="2000" dirty="0" smtClean="0"/>
              <a:t>2</a:t>
            </a:r>
          </a:p>
          <a:p>
            <a:r>
              <a:rPr lang="en-US" sz="2000" dirty="0" smtClean="0"/>
              <a:t>1</a:t>
            </a:r>
          </a:p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36" name="Rectangle 35"/>
          <p:cNvSpPr/>
          <p:nvPr/>
        </p:nvSpPr>
        <p:spPr>
          <a:xfrm>
            <a:off x="371290" y="4230072"/>
            <a:ext cx="31451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3</a:t>
            </a:r>
          </a:p>
          <a:p>
            <a:r>
              <a:rPr lang="en-US" sz="2000" dirty="0" smtClean="0"/>
              <a:t>2</a:t>
            </a:r>
          </a:p>
          <a:p>
            <a:r>
              <a:rPr lang="en-US" sz="2000" dirty="0" smtClean="0"/>
              <a:t>1</a:t>
            </a:r>
          </a:p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1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20" grpId="0" animBg="1"/>
      <p:bldP spid="21" grpId="0" animBg="1"/>
      <p:bldP spid="22" grpId="0" animBg="1"/>
      <p:bldP spid="3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Address Translation: in Page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OS-Managed</a:t>
            </a:r>
            <a:r>
              <a:rPr lang="en-US" dirty="0" smtClean="0"/>
              <a:t> Mapping of Virtual </a:t>
            </a:r>
            <a:r>
              <a:rPr lang="en-US" dirty="0" smtClean="0">
                <a:sym typeface="Wingdings"/>
              </a:rPr>
              <a:t> Physical Pages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  <a:sym typeface="Wingdings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  <a:sym typeface="Wingdings"/>
              </a:rPr>
              <a:t>int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  <a:sym typeface="Wingdings"/>
              </a:rPr>
              <a:t>page_table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  <a:sym typeface="Wingdings"/>
              </a:rPr>
              <a:t>[2</a:t>
            </a:r>
            <a:r>
              <a:rPr lang="en-US" baseline="30000" dirty="0" smtClean="0">
                <a:latin typeface="Consolas" charset="0"/>
                <a:ea typeface="Consolas" charset="0"/>
                <a:cs typeface="Consolas" charset="0"/>
                <a:sym typeface="Wingdings"/>
              </a:rPr>
              <a:t>20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  <a:sym typeface="Wingdings"/>
              </a:rPr>
              <a:t>] = </a:t>
            </a:r>
            <a:r>
              <a:rPr lang="en-US" dirty="0" smtClean="0">
                <a:sym typeface="Wingdings"/>
              </a:rPr>
              <a:t> { </a:t>
            </a:r>
            <a:r>
              <a:rPr lang="en-US" dirty="0">
                <a:sym typeface="Wingdings"/>
              </a:rPr>
              <a:t>0</a:t>
            </a:r>
            <a:r>
              <a:rPr lang="en-US" dirty="0" smtClean="0">
                <a:sym typeface="Wingdings"/>
              </a:rPr>
              <a:t>, </a:t>
            </a:r>
            <a:r>
              <a:rPr lang="en-US" dirty="0">
                <a:sym typeface="Wingdings"/>
              </a:rPr>
              <a:t>5, </a:t>
            </a:r>
            <a:r>
              <a:rPr lang="en-US" dirty="0" smtClean="0">
                <a:sym typeface="Wingdings"/>
              </a:rPr>
              <a:t>4, 1, </a:t>
            </a:r>
            <a:r>
              <a:rPr lang="is-IS" dirty="0" smtClean="0">
                <a:sym typeface="Wingdings"/>
              </a:rPr>
              <a:t>…</a:t>
            </a:r>
            <a:r>
              <a:rPr lang="en-US" dirty="0" smtClean="0">
                <a:sym typeface="Wingdings"/>
              </a:rPr>
              <a:t> </a:t>
            </a:r>
            <a:r>
              <a:rPr lang="en-US" dirty="0">
                <a:sym typeface="Wingdings"/>
              </a:rPr>
              <a:t>};</a:t>
            </a:r>
            <a:endParaRPr lang="en-US" dirty="0" smtClean="0">
              <a:sym typeface="Wingdings"/>
            </a:endParaRPr>
          </a:p>
          <a:p>
            <a:pPr marL="0" indent="0">
              <a:buNone/>
            </a:pPr>
            <a:r>
              <a:rPr lang="en-US" sz="2800" dirty="0" smtClean="0">
                <a:latin typeface="Consolas" charset="0"/>
                <a:ea typeface="Consolas" charset="0"/>
                <a:cs typeface="Consolas" charset="0"/>
                <a:sym typeface="Wingdings"/>
              </a:rPr>
              <a:t>. . .</a:t>
            </a:r>
          </a:p>
          <a:p>
            <a:pPr marL="0" indent="0">
              <a:buNone/>
            </a:pPr>
            <a:r>
              <a:rPr lang="en-US" sz="2800" dirty="0">
                <a:latin typeface="Consolas" charset="0"/>
                <a:ea typeface="Consolas" charset="0"/>
                <a:cs typeface="Consolas" charset="0"/>
                <a:sym typeface="Wingdings"/>
              </a:rPr>
              <a:t>	</a:t>
            </a:r>
            <a:r>
              <a:rPr lang="en-US" sz="2800" dirty="0" err="1" smtClean="0">
                <a:latin typeface="Consolas" charset="0"/>
                <a:ea typeface="Consolas" charset="0"/>
                <a:cs typeface="Consolas" charset="0"/>
                <a:sym typeface="Wingdings"/>
              </a:rPr>
              <a:t>ppn</a:t>
            </a:r>
            <a:r>
              <a:rPr lang="en-US" sz="2800" dirty="0" smtClean="0">
                <a:latin typeface="Consolas" charset="0"/>
                <a:ea typeface="Consolas" charset="0"/>
                <a:cs typeface="Consolas" charset="0"/>
                <a:sym typeface="Wingdings"/>
              </a:rPr>
              <a:t> = </a:t>
            </a:r>
            <a:r>
              <a:rPr lang="en-US" sz="2800" dirty="0" err="1" smtClean="0">
                <a:latin typeface="Consolas" charset="0"/>
                <a:ea typeface="Consolas" charset="0"/>
                <a:cs typeface="Consolas" charset="0"/>
                <a:sym typeface="Wingdings"/>
              </a:rPr>
              <a:t>page_table</a:t>
            </a:r>
            <a:r>
              <a:rPr lang="en-US" sz="2800" dirty="0" smtClean="0">
                <a:latin typeface="Consolas" charset="0"/>
                <a:ea typeface="Consolas" charset="0"/>
                <a:cs typeface="Consolas" charset="0"/>
                <a:sym typeface="Wingdings"/>
              </a:rPr>
              <a:t>[</a:t>
            </a:r>
            <a:r>
              <a:rPr lang="en-US" sz="2800" dirty="0" err="1" smtClean="0">
                <a:latin typeface="Consolas" charset="0"/>
                <a:ea typeface="Consolas" charset="0"/>
                <a:cs typeface="Consolas" charset="0"/>
                <a:sym typeface="Wingdings"/>
              </a:rPr>
              <a:t>vpn</a:t>
            </a:r>
            <a:r>
              <a:rPr lang="en-US" sz="2800" dirty="0" smtClean="0">
                <a:latin typeface="Consolas" charset="0"/>
                <a:ea typeface="Consolas" charset="0"/>
                <a:cs typeface="Consolas" charset="0"/>
                <a:sym typeface="Wingdings"/>
              </a:rPr>
              <a:t>];</a:t>
            </a:r>
          </a:p>
          <a:p>
            <a:pPr marL="0" indent="0">
              <a:buNone/>
            </a:pPr>
            <a:endParaRPr lang="en-US" b="1" dirty="0" smtClean="0">
              <a:solidFill>
                <a:schemeClr val="accent6">
                  <a:lumMod val="75000"/>
                </a:schemeClr>
              </a:solidFill>
              <a:latin typeface="Calibri" charset="0"/>
              <a:ea typeface="Calibri" charset="0"/>
              <a:cs typeface="Calibri" charset="0"/>
              <a:sym typeface="Wingdings"/>
            </a:endParaRPr>
          </a:p>
          <a:p>
            <a:pPr marL="0" indent="0">
              <a:buNone/>
            </a:pPr>
            <a:r>
              <a:rPr lang="en-US" b="1" dirty="0" smtClean="0">
                <a:latin typeface="Calibri" charset="0"/>
                <a:ea typeface="Calibri" charset="0"/>
                <a:cs typeface="Calibri" charset="0"/>
                <a:sym typeface="Wingdings"/>
              </a:rPr>
              <a:t>Remember: </a:t>
            </a:r>
          </a:p>
          <a:p>
            <a:pPr marL="0" indent="0">
              <a:buNone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  <a:sym typeface="Wingdings"/>
              </a:rPr>
              <a:t>any address </a:t>
            </a:r>
            <a:r>
              <a:rPr lang="en-US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  <a:sym typeface="Wingdings"/>
              </a:rPr>
              <a:t>0x00001</a:t>
            </a:r>
            <a:r>
              <a:rPr lang="en-US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  <a:sym typeface="Wingdings"/>
              </a:rPr>
              <a:t>234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  <a:sym typeface="Wingdings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alibri" charset="0"/>
                <a:ea typeface="Calibri" charset="0"/>
                <a:cs typeface="Calibri" charset="0"/>
                <a:sym typeface="Wingdings"/>
              </a:rPr>
              <a:t>i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  <a:sym typeface="Wingdings"/>
              </a:rPr>
              <a:t>s </a:t>
            </a:r>
            <a:r>
              <a:rPr lang="en-US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  <a:sym typeface="Wingdings"/>
              </a:rPr>
              <a:t>x234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  <a:sym typeface="Wingdings"/>
              </a:rPr>
              <a:t> bytes into Page C</a:t>
            </a:r>
          </a:p>
          <a:p>
            <a:pPr marL="0" indent="0">
              <a:buNone/>
            </a:pPr>
            <a:r>
              <a:rPr lang="en-US" i="1" dirty="0">
                <a:latin typeface="Calibri" charset="0"/>
                <a:ea typeface="Calibri" charset="0"/>
                <a:cs typeface="Calibri" charset="0"/>
                <a:sym typeface="Wingdings"/>
              </a:rPr>
              <a:t>b</a:t>
            </a:r>
            <a:r>
              <a:rPr lang="en-US" i="1" dirty="0" smtClean="0">
                <a:latin typeface="Calibri" charset="0"/>
                <a:ea typeface="Calibri" charset="0"/>
                <a:cs typeface="Calibri" charset="0"/>
                <a:sym typeface="Wingdings"/>
              </a:rPr>
              <a:t>oth virtual &amp; physical</a:t>
            </a:r>
          </a:p>
          <a:p>
            <a:pPr marL="0" indent="0">
              <a:buNone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  <a:sym typeface="Wingdings"/>
              </a:rPr>
              <a:t>VP 1  PP 5</a:t>
            </a:r>
          </a:p>
          <a:p>
            <a:pPr marL="0" indent="0">
              <a:buNone/>
            </a:pPr>
            <a:endParaRPr lang="en-US" dirty="0" smtClean="0">
              <a:latin typeface="Calibri" charset="0"/>
              <a:ea typeface="Calibri" charset="0"/>
              <a:cs typeface="Calibri" charset="0"/>
              <a:sym typeface="Wingdings"/>
            </a:endParaRPr>
          </a:p>
        </p:txBody>
      </p:sp>
      <p:sp>
        <p:nvSpPr>
          <p:cNvPr id="53" name="Rectangle 5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43800" y="2514600"/>
            <a:ext cx="1371600" cy="30480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54" name="Rectangle 1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43800" y="3733800"/>
            <a:ext cx="1371600" cy="304800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latin typeface="Calibri"/>
              </a:rPr>
              <a:t>C</a:t>
            </a:r>
            <a:endParaRPr lang="en-US" sz="2400" dirty="0">
              <a:latin typeface="Calibri"/>
            </a:endParaRPr>
          </a:p>
        </p:txBody>
      </p:sp>
      <p:sp>
        <p:nvSpPr>
          <p:cNvPr id="55" name="Rectangle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43800" y="4038600"/>
            <a:ext cx="13716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latin typeface="Calibri"/>
              </a:rPr>
              <a:t>B</a:t>
            </a:r>
            <a:endParaRPr lang="en-US" sz="2400" dirty="0">
              <a:latin typeface="Calibri"/>
            </a:endParaRPr>
          </a:p>
        </p:txBody>
      </p:sp>
      <p:sp>
        <p:nvSpPr>
          <p:cNvPr id="56" name="Rectangle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543800" y="4953000"/>
            <a:ext cx="1371600" cy="3048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latin typeface="Calibri"/>
              </a:rPr>
              <a:t>A</a:t>
            </a:r>
            <a:endParaRPr lang="en-US" sz="2400" dirty="0">
              <a:latin typeface="Calibri"/>
            </a:endParaRPr>
          </a:p>
        </p:txBody>
      </p:sp>
      <p:sp>
        <p:nvSpPr>
          <p:cNvPr id="57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543800" y="4343400"/>
            <a:ext cx="1371600" cy="3048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latin typeface="Calibri"/>
            </a:endParaRPr>
          </a:p>
        </p:txBody>
      </p:sp>
      <p:sp>
        <p:nvSpPr>
          <p:cNvPr id="58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543800" y="3429000"/>
            <a:ext cx="1371600" cy="3048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latin typeface="Calibri"/>
            </a:endParaRPr>
          </a:p>
        </p:txBody>
      </p:sp>
      <p:sp>
        <p:nvSpPr>
          <p:cNvPr id="59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543800" y="3124200"/>
            <a:ext cx="1371600" cy="3048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latin typeface="Calibri"/>
            </a:endParaRPr>
          </a:p>
        </p:txBody>
      </p:sp>
      <p:sp>
        <p:nvSpPr>
          <p:cNvPr id="60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2819400"/>
            <a:ext cx="1371600" cy="3048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latin typeface="Calibri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617331" y="5583382"/>
            <a:ext cx="1224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Physical</a:t>
            </a:r>
            <a:endParaRPr lang="en-US" sz="2400" i="1" dirty="0"/>
          </a:p>
          <a:p>
            <a:pPr algn="ctr"/>
            <a:r>
              <a:rPr lang="en-US" sz="2400" i="1" dirty="0" smtClean="0"/>
              <a:t>Address</a:t>
            </a:r>
          </a:p>
          <a:p>
            <a:pPr algn="ctr"/>
            <a:r>
              <a:rPr lang="en-US" sz="2400" i="1" dirty="0" smtClean="0"/>
              <a:t>Space</a:t>
            </a:r>
            <a:endParaRPr lang="en-US" sz="2400" i="1" dirty="0"/>
          </a:p>
        </p:txBody>
      </p:sp>
      <p:sp>
        <p:nvSpPr>
          <p:cNvPr id="62" name="Rectangle 6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504513" y="3837709"/>
            <a:ext cx="1371600" cy="16764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3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04513" y="4294910"/>
            <a:ext cx="1371600" cy="3048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latin typeface="Calibri"/>
              </a:rPr>
              <a:t>A</a:t>
            </a:r>
            <a:endParaRPr lang="en-US" sz="2400" dirty="0">
              <a:latin typeface="Calibri"/>
            </a:endParaRPr>
          </a:p>
        </p:txBody>
      </p:sp>
      <p:sp>
        <p:nvSpPr>
          <p:cNvPr id="64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04513" y="4599709"/>
            <a:ext cx="13716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latin typeface="Calibri"/>
              </a:rPr>
              <a:t>B</a:t>
            </a:r>
            <a:endParaRPr lang="en-US" sz="2400" dirty="0">
              <a:latin typeface="Calibri"/>
            </a:endParaRPr>
          </a:p>
        </p:txBody>
      </p:sp>
      <p:sp>
        <p:nvSpPr>
          <p:cNvPr id="65" name="Rectangle 1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504513" y="4904509"/>
            <a:ext cx="1371600" cy="304800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latin typeface="Calibri"/>
              </a:rPr>
              <a:t>C</a:t>
            </a:r>
            <a:endParaRPr lang="en-US" sz="2400" dirty="0">
              <a:latin typeface="Calibri"/>
            </a:endParaRPr>
          </a:p>
        </p:txBody>
      </p:sp>
      <p:sp>
        <p:nvSpPr>
          <p:cNvPr id="66" name="Rectangle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504513" y="5209309"/>
            <a:ext cx="1371600" cy="30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latin typeface="Calibri"/>
              </a:rPr>
              <a:t>D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188341" y="4266870"/>
            <a:ext cx="31451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3</a:t>
            </a:r>
          </a:p>
          <a:p>
            <a:r>
              <a:rPr lang="en-US" sz="2000" dirty="0" smtClean="0"/>
              <a:t>2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68" name="TextBox 67"/>
          <p:cNvSpPr txBox="1"/>
          <p:nvPr/>
        </p:nvSpPr>
        <p:spPr>
          <a:xfrm>
            <a:off x="5141626" y="5588866"/>
            <a:ext cx="20973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smtClean="0"/>
              <a:t>Program’s</a:t>
            </a:r>
            <a:endParaRPr lang="en-US" sz="2400" i="1" dirty="0"/>
          </a:p>
          <a:p>
            <a:pPr algn="ctr"/>
            <a:r>
              <a:rPr lang="en-US" sz="2400" i="1" dirty="0" smtClean="0"/>
              <a:t>Virtual Address</a:t>
            </a:r>
          </a:p>
          <a:p>
            <a:pPr algn="ctr"/>
            <a:r>
              <a:rPr lang="en-US" sz="2400" i="1" dirty="0" smtClean="0"/>
              <a:t>Space</a:t>
            </a:r>
            <a:endParaRPr lang="en-US" sz="2400" i="1" dirty="0"/>
          </a:p>
        </p:txBody>
      </p:sp>
      <p:sp>
        <p:nvSpPr>
          <p:cNvPr id="70" name="Rectangle 69"/>
          <p:cNvSpPr/>
          <p:nvPr/>
        </p:nvSpPr>
        <p:spPr>
          <a:xfrm>
            <a:off x="7222992" y="2438400"/>
            <a:ext cx="314510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9</a:t>
            </a:r>
          </a:p>
          <a:p>
            <a:r>
              <a:rPr lang="en-US" sz="2000" dirty="0" smtClean="0"/>
              <a:t>8</a:t>
            </a:r>
          </a:p>
          <a:p>
            <a:r>
              <a:rPr lang="en-US" sz="2000" dirty="0" smtClean="0"/>
              <a:t>7</a:t>
            </a:r>
          </a:p>
          <a:p>
            <a:r>
              <a:rPr lang="en-US" sz="2000" dirty="0" smtClean="0"/>
              <a:t>6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5</a:t>
            </a:r>
          </a:p>
          <a:p>
            <a:r>
              <a:rPr lang="en-US" sz="2000" dirty="0" smtClean="0"/>
              <a:t>4</a:t>
            </a:r>
          </a:p>
          <a:p>
            <a:r>
              <a:rPr lang="en-US" sz="2000" dirty="0" smtClean="0"/>
              <a:t>3</a:t>
            </a:r>
          </a:p>
          <a:p>
            <a:r>
              <a:rPr lang="en-US" sz="2000" dirty="0" smtClean="0"/>
              <a:t>2</a:t>
            </a:r>
          </a:p>
          <a:p>
            <a:r>
              <a:rPr lang="en-US" sz="2000" dirty="0" smtClean="0"/>
              <a:t>1</a:t>
            </a:r>
          </a:p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73" name="Rectangle 72"/>
          <p:cNvSpPr/>
          <p:nvPr/>
        </p:nvSpPr>
        <p:spPr>
          <a:xfrm>
            <a:off x="0" y="6488668"/>
            <a:ext cx="2677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i="1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Assuming each </a:t>
            </a:r>
            <a:r>
              <a:rPr lang="en-US" i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page = 4KB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504513" y="5129784"/>
            <a:ext cx="1371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537502" y="3962400"/>
            <a:ext cx="1371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4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3152722" y="3881826"/>
            <a:ext cx="4162478" cy="1175083"/>
            <a:chOff x="3152722" y="3881826"/>
            <a:chExt cx="4162478" cy="1175083"/>
          </a:xfrm>
        </p:grpSpPr>
        <p:sp>
          <p:nvSpPr>
            <p:cNvPr id="71" name="Line 6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152722" y="4192111"/>
              <a:ext cx="4162478" cy="864798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72" name="Line 6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 flipV="1">
              <a:off x="3200400" y="4192110"/>
              <a:ext cx="4114800" cy="303689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73" name="Line 6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 flipV="1">
              <a:off x="3200400" y="3881826"/>
              <a:ext cx="4038600" cy="921411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Table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657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 Page Table </a:t>
            </a:r>
            <a:r>
              <a:rPr lang="en-US" i="1" dirty="0" smtClean="0"/>
              <a:t>per process</a:t>
            </a:r>
          </a:p>
          <a:p>
            <a:pPr marL="0" indent="0">
              <a:buNone/>
            </a:pPr>
            <a:r>
              <a:rPr lang="en-US" dirty="0" smtClean="0"/>
              <a:t>Lives in Memory, </a:t>
            </a:r>
            <a:r>
              <a:rPr lang="en-US" i="1" dirty="0" smtClean="0"/>
              <a:t>i.e. in a page (or more</a:t>
            </a:r>
            <a:r>
              <a:rPr lang="is-IS" i="1" dirty="0" smtClean="0"/>
              <a:t>…</a:t>
            </a:r>
            <a:r>
              <a:rPr lang="en-US" i="1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Location stored in </a:t>
            </a:r>
            <a:r>
              <a:rPr lang="en-US" b="1" dirty="0" smtClean="0"/>
              <a:t>Page Table Base Register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sz="2400" i="1" dirty="0" smtClean="0">
                <a:solidFill>
                  <a:srgbClr val="7030A0"/>
                </a:solidFill>
              </a:rPr>
              <a:t>Part of program state (like PC)</a:t>
            </a:r>
          </a:p>
        </p:txBody>
      </p:sp>
      <p:sp>
        <p:nvSpPr>
          <p:cNvPr id="32" name="Rectangle 3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43800" y="2514600"/>
            <a:ext cx="1371600" cy="30480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" name="Rectangle 1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43800" y="3733800"/>
            <a:ext cx="1371600" cy="304800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latin typeface="Calibri"/>
              </a:rPr>
              <a:t>C</a:t>
            </a:r>
            <a:endParaRPr lang="en-US" sz="2400" dirty="0">
              <a:latin typeface="Calibri"/>
            </a:endParaRPr>
          </a:p>
        </p:txBody>
      </p:sp>
      <p:sp>
        <p:nvSpPr>
          <p:cNvPr id="34" name="Rectangle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43800" y="4038600"/>
            <a:ext cx="13716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latin typeface="Calibri"/>
              </a:rPr>
              <a:t>B</a:t>
            </a:r>
            <a:endParaRPr lang="en-US" sz="2400" dirty="0">
              <a:latin typeface="Calibri"/>
            </a:endParaRPr>
          </a:p>
        </p:txBody>
      </p:sp>
      <p:sp>
        <p:nvSpPr>
          <p:cNvPr id="35" name="Rectangle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543800" y="4953000"/>
            <a:ext cx="1371600" cy="3048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latin typeface="Calibri"/>
              </a:rPr>
              <a:t>A</a:t>
            </a:r>
            <a:endParaRPr lang="en-US" sz="2400" dirty="0">
              <a:latin typeface="Calibri"/>
            </a:endParaRPr>
          </a:p>
        </p:txBody>
      </p:sp>
      <p:sp>
        <p:nvSpPr>
          <p:cNvPr id="3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543800" y="4343400"/>
            <a:ext cx="1371600" cy="3048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latin typeface="Calibri"/>
            </a:endParaRPr>
          </a:p>
        </p:txBody>
      </p:sp>
      <p:sp>
        <p:nvSpPr>
          <p:cNvPr id="37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543800" y="3429000"/>
            <a:ext cx="1371600" cy="3048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latin typeface="Calibri"/>
            </a:endParaRPr>
          </a:p>
        </p:txBody>
      </p:sp>
      <p:sp>
        <p:nvSpPr>
          <p:cNvPr id="38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543800" y="3124200"/>
            <a:ext cx="1371600" cy="3048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latin typeface="Calibri"/>
            </a:endParaRPr>
          </a:p>
        </p:txBody>
      </p:sp>
      <p:sp>
        <p:nvSpPr>
          <p:cNvPr id="39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2819400"/>
            <a:ext cx="1371600" cy="304800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latin typeface="Calibri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17331" y="5583382"/>
            <a:ext cx="1224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Physical</a:t>
            </a:r>
            <a:endParaRPr lang="en-US" sz="2400" i="1" dirty="0"/>
          </a:p>
          <a:p>
            <a:pPr algn="ctr"/>
            <a:r>
              <a:rPr lang="en-US" sz="2400" i="1" dirty="0" smtClean="0"/>
              <a:t>Address</a:t>
            </a:r>
          </a:p>
          <a:p>
            <a:pPr algn="ctr"/>
            <a:r>
              <a:rPr lang="en-US" sz="2400" i="1" dirty="0" smtClean="0"/>
              <a:t>Space</a:t>
            </a:r>
            <a:endParaRPr lang="en-US" sz="2400" i="1" dirty="0"/>
          </a:p>
        </p:txBody>
      </p:sp>
      <p:sp>
        <p:nvSpPr>
          <p:cNvPr id="41" name="Rectangle 4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504513" y="3837709"/>
            <a:ext cx="1371600" cy="16764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42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04513" y="4294910"/>
            <a:ext cx="1371600" cy="3048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latin typeface="Calibri"/>
              </a:rPr>
              <a:t>A</a:t>
            </a:r>
            <a:endParaRPr lang="en-US" sz="2400" dirty="0">
              <a:latin typeface="Calibri"/>
            </a:endParaRPr>
          </a:p>
        </p:txBody>
      </p:sp>
      <p:sp>
        <p:nvSpPr>
          <p:cNvPr id="43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04513" y="4599709"/>
            <a:ext cx="13716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latin typeface="Calibri"/>
              </a:rPr>
              <a:t>B</a:t>
            </a:r>
            <a:endParaRPr lang="en-US" sz="2400" dirty="0">
              <a:latin typeface="Calibri"/>
            </a:endParaRPr>
          </a:p>
        </p:txBody>
      </p:sp>
      <p:sp>
        <p:nvSpPr>
          <p:cNvPr id="44" name="Rectangle 1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504513" y="4904509"/>
            <a:ext cx="1371600" cy="304800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latin typeface="Calibri"/>
              </a:rPr>
              <a:t>C</a:t>
            </a:r>
            <a:endParaRPr lang="en-US" sz="2400" dirty="0">
              <a:latin typeface="Calibri"/>
            </a:endParaRPr>
          </a:p>
        </p:txBody>
      </p:sp>
      <p:sp>
        <p:nvSpPr>
          <p:cNvPr id="45" name="Rectangle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504513" y="5209309"/>
            <a:ext cx="1371600" cy="30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latin typeface="Calibri"/>
              </a:rPr>
              <a:t>D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188341" y="4266870"/>
            <a:ext cx="31451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3</a:t>
            </a:r>
          </a:p>
          <a:p>
            <a:r>
              <a:rPr lang="en-US" sz="2000" dirty="0" smtClean="0"/>
              <a:t>2</a:t>
            </a:r>
          </a:p>
          <a:p>
            <a:r>
              <a:rPr lang="en-US" sz="2000" dirty="0" smtClean="0"/>
              <a:t>1</a:t>
            </a:r>
          </a:p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5141626" y="5588866"/>
            <a:ext cx="20973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smtClean="0"/>
              <a:t>Program’s</a:t>
            </a:r>
            <a:endParaRPr lang="en-US" sz="2400" i="1" dirty="0"/>
          </a:p>
          <a:p>
            <a:pPr algn="ctr"/>
            <a:r>
              <a:rPr lang="en-US" sz="2400" i="1" dirty="0" smtClean="0"/>
              <a:t>Virtual Address</a:t>
            </a:r>
          </a:p>
          <a:p>
            <a:pPr algn="ctr"/>
            <a:r>
              <a:rPr lang="en-US" sz="2400" i="1" dirty="0" smtClean="0"/>
              <a:t>Space</a:t>
            </a:r>
            <a:endParaRPr lang="en-US" sz="2400" i="1" dirty="0"/>
          </a:p>
        </p:txBody>
      </p:sp>
      <p:sp>
        <p:nvSpPr>
          <p:cNvPr id="48" name="Rectangle 47"/>
          <p:cNvSpPr/>
          <p:nvPr/>
        </p:nvSpPr>
        <p:spPr>
          <a:xfrm>
            <a:off x="7222992" y="2438400"/>
            <a:ext cx="314510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9</a:t>
            </a:r>
          </a:p>
          <a:p>
            <a:r>
              <a:rPr lang="en-US" sz="2000" dirty="0" smtClean="0"/>
              <a:t>8</a:t>
            </a:r>
          </a:p>
          <a:p>
            <a:r>
              <a:rPr lang="en-US" sz="2000" dirty="0" smtClean="0"/>
              <a:t>7</a:t>
            </a:r>
          </a:p>
          <a:p>
            <a:r>
              <a:rPr lang="en-US" sz="2000" dirty="0" smtClean="0"/>
              <a:t>6</a:t>
            </a:r>
          </a:p>
          <a:p>
            <a:r>
              <a:rPr lang="en-US" sz="2000" dirty="0" smtClean="0"/>
              <a:t>5</a:t>
            </a:r>
          </a:p>
          <a:p>
            <a:r>
              <a:rPr lang="en-US" sz="2000" dirty="0" smtClean="0"/>
              <a:t>4</a:t>
            </a:r>
          </a:p>
          <a:p>
            <a:r>
              <a:rPr lang="en-US" sz="2000" dirty="0" smtClean="0"/>
              <a:t>3</a:t>
            </a:r>
          </a:p>
          <a:p>
            <a:r>
              <a:rPr lang="en-US" sz="2000" dirty="0" smtClean="0"/>
              <a:t>2</a:t>
            </a:r>
          </a:p>
          <a:p>
            <a:r>
              <a:rPr lang="en-US" sz="2000" dirty="0" smtClean="0"/>
              <a:t>1</a:t>
            </a:r>
          </a:p>
          <a:p>
            <a:r>
              <a:rPr lang="en-US" sz="2000" dirty="0" smtClean="0"/>
              <a:t>0</a:t>
            </a:r>
            <a:endParaRPr lang="en-US" sz="2000" dirty="0"/>
          </a:p>
        </p:txBody>
      </p:sp>
      <p:grpSp>
        <p:nvGrpSpPr>
          <p:cNvPr id="50" name="Group 49"/>
          <p:cNvGrpSpPr/>
          <p:nvPr/>
        </p:nvGrpSpPr>
        <p:grpSpPr>
          <a:xfrm>
            <a:off x="152400" y="5867400"/>
            <a:ext cx="3282898" cy="533400"/>
            <a:chOff x="152400" y="6172200"/>
            <a:chExt cx="3282898" cy="533400"/>
          </a:xfrm>
        </p:grpSpPr>
        <p:sp>
          <p:nvSpPr>
            <p:cNvPr id="25" name="Rectangle 24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52400" y="6172200"/>
              <a:ext cx="1066800" cy="53340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square" anchor="ctr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rgbClr val="7030A0"/>
                  </a:solidFill>
                </a:rPr>
                <a:t>PTBR</a:t>
              </a:r>
              <a:endParaRPr lang="en-US" sz="2800" dirty="0">
                <a:solidFill>
                  <a:srgbClr val="7030A0"/>
                </a:solidFill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225498" y="6172200"/>
              <a:ext cx="2209800" cy="533400"/>
            </a:xfrm>
            <a:prstGeom prst="rect">
              <a:avLst/>
            </a:prstGeom>
            <a:noFill/>
            <a:ln w="28575" algn="ctr">
              <a:solidFill>
                <a:srgbClr val="7030A0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rgbClr val="FF0000"/>
                  </a:solidFill>
                </a:rPr>
                <a:t>0x00008</a:t>
              </a:r>
              <a:r>
                <a:rPr lang="en-US" sz="2800" dirty="0" smtClean="0">
                  <a:solidFill>
                    <a:schemeClr val="accent1"/>
                  </a:solidFill>
                </a:rPr>
                <a:t>000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59" name="Rectangle 58"/>
          <p:cNvSpPr/>
          <p:nvPr/>
        </p:nvSpPr>
        <p:spPr>
          <a:xfrm>
            <a:off x="0" y="6488668"/>
            <a:ext cx="2677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i="1" smtClean="0">
                <a:latin typeface="Calibri" charset="0"/>
                <a:ea typeface="Calibri" charset="0"/>
                <a:cs typeface="Calibri" charset="0"/>
              </a:rPr>
              <a:t>Assuming each </a:t>
            </a:r>
            <a:r>
              <a:rPr lang="en-US" i="1" dirty="0">
                <a:latin typeface="Calibri" charset="0"/>
                <a:ea typeface="Calibri" charset="0"/>
                <a:cs typeface="Calibri" charset="0"/>
              </a:rPr>
              <a:t>page = 4KB</a:t>
            </a:r>
          </a:p>
        </p:txBody>
      </p:sp>
      <p:sp>
        <p:nvSpPr>
          <p:cNvPr id="60" name="Freeform 59"/>
          <p:cNvSpPr/>
          <p:nvPr/>
        </p:nvSpPr>
        <p:spPr>
          <a:xfrm>
            <a:off x="3338286" y="3068718"/>
            <a:ext cx="4093028" cy="3384617"/>
          </a:xfrm>
          <a:custGeom>
            <a:avLst/>
            <a:gdLst>
              <a:gd name="connsiteX0" fmla="*/ 0 w 4093028"/>
              <a:gd name="connsiteY0" fmla="*/ 3056311 h 3384617"/>
              <a:gd name="connsiteX1" fmla="*/ 1146628 w 4093028"/>
              <a:gd name="connsiteY1" fmla="*/ 3143396 h 3384617"/>
              <a:gd name="connsiteX2" fmla="*/ 1567543 w 4093028"/>
              <a:gd name="connsiteY2" fmla="*/ 356653 h 3384617"/>
              <a:gd name="connsiteX3" fmla="*/ 4093028 w 4093028"/>
              <a:gd name="connsiteY3" fmla="*/ 37339 h 3384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93028" h="3384617">
                <a:moveTo>
                  <a:pt x="0" y="3056311"/>
                </a:moveTo>
                <a:cubicBezTo>
                  <a:pt x="442685" y="3324825"/>
                  <a:pt x="885371" y="3593339"/>
                  <a:pt x="1146628" y="3143396"/>
                </a:cubicBezTo>
                <a:cubicBezTo>
                  <a:pt x="1407885" y="2693453"/>
                  <a:pt x="1076476" y="874329"/>
                  <a:pt x="1567543" y="356653"/>
                </a:cubicBezTo>
                <a:cubicBezTo>
                  <a:pt x="2058610" y="-161023"/>
                  <a:pt x="4093028" y="37339"/>
                  <a:pt x="4093028" y="37339"/>
                </a:cubicBezTo>
              </a:path>
            </a:pathLst>
          </a:custGeom>
          <a:noFill/>
          <a:ln w="25400">
            <a:solidFill>
              <a:srgbClr val="7030A0"/>
            </a:solidFill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457200" y="2514600"/>
            <a:ext cx="7080302" cy="2772827"/>
            <a:chOff x="457200" y="2514600"/>
            <a:chExt cx="7080302" cy="2772827"/>
          </a:xfrm>
        </p:grpSpPr>
        <p:sp>
          <p:nvSpPr>
            <p:cNvPr id="51" name="Rectangle 10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781122" y="2816761"/>
              <a:ext cx="1371600" cy="304800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anchor="ctr">
              <a:noAutofit/>
            </a:bodyPr>
            <a:lstStyle/>
            <a:p>
              <a:pPr algn="ctr" eaLnBrk="1" hangingPunct="1">
                <a:lnSpc>
                  <a:spcPct val="134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sz="2400" dirty="0">
                <a:latin typeface="Calibri"/>
              </a:endParaRPr>
            </a:p>
          </p:txBody>
        </p:sp>
        <p:sp>
          <p:nvSpPr>
            <p:cNvPr id="52" name="Rectangle 1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781122" y="3121561"/>
              <a:ext cx="1371600" cy="304800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anchor="ctr">
              <a:noAutofit/>
            </a:bodyPr>
            <a:lstStyle/>
            <a:p>
              <a:pPr algn="ctr" eaLnBrk="1" hangingPunct="1">
                <a:lnSpc>
                  <a:spcPct val="134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sz="2400" dirty="0">
                <a:latin typeface="Calibri"/>
              </a:endParaRPr>
            </a:p>
          </p:txBody>
        </p:sp>
        <p:sp>
          <p:nvSpPr>
            <p:cNvPr id="53" name="Rectangle 1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781122" y="3426361"/>
              <a:ext cx="1371600" cy="304800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anchor="ctr">
              <a:noAutofit/>
            </a:bodyPr>
            <a:lstStyle/>
            <a:p>
              <a:pPr algn="ctr" eaLnBrk="1" hangingPunct="1">
                <a:lnSpc>
                  <a:spcPct val="134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400" dirty="0" smtClean="0">
                  <a:latin typeface="Calibri"/>
                </a:rPr>
                <a:t>. . .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54" name="Rectangle 1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781122" y="3731161"/>
              <a:ext cx="1371600" cy="304800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anchor="ctr">
              <a:noAutofit/>
            </a:bodyPr>
            <a:lstStyle/>
            <a:p>
              <a:pPr algn="ctr" eaLnBrk="1" hangingPunct="1">
                <a:lnSpc>
                  <a:spcPct val="134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sz="2400" dirty="0">
                <a:latin typeface="Calibri"/>
              </a:endParaRPr>
            </a:p>
          </p:txBody>
        </p:sp>
        <p:sp>
          <p:nvSpPr>
            <p:cNvPr id="55" name="Rectangle 10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781122" y="4035961"/>
              <a:ext cx="1371600" cy="304800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anchor="ctr">
              <a:noAutofit/>
            </a:bodyPr>
            <a:lstStyle/>
            <a:p>
              <a:pPr algn="ctr">
                <a:lnSpc>
                  <a:spcPct val="134000"/>
                </a:lnSpc>
                <a:buClr>
                  <a:srgbClr val="40458C"/>
                </a:buClr>
                <a:buSzPct val="100000"/>
              </a:pPr>
              <a:r>
                <a:rPr lang="en-US" sz="2000" dirty="0" smtClean="0">
                  <a:latin typeface="Consolas" charset="0"/>
                  <a:ea typeface="Consolas" charset="0"/>
                  <a:cs typeface="Consolas" charset="0"/>
                </a:rPr>
                <a:t>00000001</a:t>
              </a:r>
              <a:endParaRPr lang="en-US" sz="2000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56" name="Rectangle 1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781122" y="4340761"/>
              <a:ext cx="1371600" cy="304800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anchor="ctr">
              <a:noAutofit/>
            </a:bodyPr>
            <a:lstStyle/>
            <a:p>
              <a:pPr algn="ctr">
                <a:lnSpc>
                  <a:spcPct val="134000"/>
                </a:lnSpc>
                <a:buClr>
                  <a:srgbClr val="40458C"/>
                </a:buClr>
                <a:buSzPct val="100000"/>
              </a:pPr>
              <a:r>
                <a:rPr lang="en-US" sz="2000" dirty="0" smtClean="0">
                  <a:latin typeface="Consolas" charset="0"/>
                  <a:ea typeface="Consolas" charset="0"/>
                  <a:cs typeface="Consolas" charset="0"/>
                </a:rPr>
                <a:t>00000004</a:t>
              </a:r>
              <a:endParaRPr lang="en-US" sz="2000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57" name="Rectangle 10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781122" y="4645561"/>
              <a:ext cx="1371600" cy="304800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anchor="ctr">
              <a:noAutofit/>
            </a:bodyPr>
            <a:lstStyle/>
            <a:p>
              <a:pPr algn="ctr" eaLnBrk="1" hangingPunct="1">
                <a:lnSpc>
                  <a:spcPct val="134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smtClean="0">
                  <a:latin typeface="Consolas" charset="0"/>
                  <a:ea typeface="Consolas" charset="0"/>
                  <a:cs typeface="Consolas" charset="0"/>
                </a:rPr>
                <a:t>00000005</a:t>
              </a:r>
              <a:endParaRPr lang="en-US" sz="2000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58" name="Rectangle 10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781122" y="4950361"/>
              <a:ext cx="1371600" cy="304800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anchor="ctr">
              <a:noAutofit/>
            </a:bodyPr>
            <a:lstStyle/>
            <a:p>
              <a:pPr algn="ctr" eaLnBrk="1" hangingPunct="1">
                <a:lnSpc>
                  <a:spcPct val="134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smtClean="0">
                  <a:latin typeface="Consolas" charset="0"/>
                  <a:ea typeface="Consolas" charset="0"/>
                  <a:cs typeface="Consolas" charset="0"/>
                </a:rPr>
                <a:t>00000000</a:t>
              </a:r>
              <a:endParaRPr lang="en-US" sz="2000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61" name="Line 6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200400" y="2514600"/>
              <a:ext cx="4337102" cy="29952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62" name="Rectangle 1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782696" y="2517239"/>
              <a:ext cx="1371600" cy="304800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anchor="ctr">
              <a:noAutofit/>
            </a:bodyPr>
            <a:lstStyle/>
            <a:p>
              <a:pPr algn="ctr" eaLnBrk="1" hangingPunct="1">
                <a:lnSpc>
                  <a:spcPct val="134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sz="2400" dirty="0">
                <a:latin typeface="Calibri"/>
              </a:endParaRPr>
            </a:p>
          </p:txBody>
        </p:sp>
        <p:sp>
          <p:nvSpPr>
            <p:cNvPr id="63" name="Line 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V="1">
              <a:off x="3152722" y="3121560"/>
              <a:ext cx="4384780" cy="215702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57200" y="4918095"/>
              <a:ext cx="13372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0x00008</a:t>
              </a:r>
              <a:r>
                <a:rPr lang="en-US" dirty="0">
                  <a:solidFill>
                    <a:schemeClr val="accent1"/>
                  </a:solidFill>
                </a:rPr>
                <a:t>000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57200" y="4615062"/>
              <a:ext cx="13372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0x00008</a:t>
              </a:r>
              <a:r>
                <a:rPr lang="en-US" dirty="0" smtClean="0">
                  <a:solidFill>
                    <a:schemeClr val="accent1"/>
                  </a:solidFill>
                </a:rPr>
                <a:t>004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57200" y="4309938"/>
              <a:ext cx="13372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0x00008</a:t>
              </a:r>
              <a:r>
                <a:rPr lang="en-US" dirty="0" smtClean="0">
                  <a:solidFill>
                    <a:schemeClr val="accent1"/>
                  </a:solidFill>
                </a:rPr>
                <a:t>008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66818" y="4002252"/>
              <a:ext cx="131799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0x00008</a:t>
              </a:r>
              <a:r>
                <a:rPr lang="en-US" dirty="0" smtClean="0">
                  <a:solidFill>
                    <a:schemeClr val="accent1"/>
                  </a:solidFill>
                </a:rPr>
                <a:t>00c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74031" y="2514600"/>
              <a:ext cx="130356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0x00008</a:t>
              </a:r>
              <a:r>
                <a:rPr lang="en-US" dirty="0" smtClean="0">
                  <a:solidFill>
                    <a:schemeClr val="accent1"/>
                  </a:solidFill>
                </a:rPr>
                <a:t>FFF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0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Address Translation</a:t>
            </a:r>
            <a:endParaRPr lang="en-US" dirty="0"/>
          </a:p>
        </p:txBody>
      </p:sp>
      <p:sp>
        <p:nvSpPr>
          <p:cNvPr id="44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014663"/>
            <a:ext cx="6858000" cy="457200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2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1111 1010 1111 0000 1111 </a:t>
            </a:r>
            <a:r>
              <a:rPr lang="en-US" sz="22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0000 1111 0000</a:t>
            </a:r>
            <a:endParaRPr lang="en-US" sz="2200" dirty="0">
              <a:solidFill>
                <a:srgbClr val="0070C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0" y="6488668"/>
            <a:ext cx="2677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i="1" dirty="0" smtClean="0">
                <a:latin typeface="Calibri" charset="0"/>
                <a:ea typeface="Calibri" charset="0"/>
                <a:cs typeface="Calibri" charset="0"/>
              </a:rPr>
              <a:t>Assuming each </a:t>
            </a:r>
            <a:r>
              <a:rPr lang="en-US" i="1" dirty="0">
                <a:latin typeface="Calibri" charset="0"/>
                <a:ea typeface="Calibri" charset="0"/>
                <a:cs typeface="Calibri" charset="0"/>
              </a:rPr>
              <a:t>page = 4KB</a:t>
            </a:r>
          </a:p>
        </p:txBody>
      </p:sp>
      <p:sp>
        <p:nvSpPr>
          <p:cNvPr id="47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38800" y="1495926"/>
            <a:ext cx="184447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Calibri"/>
              </a:rPr>
              <a:t>Page Offset</a:t>
            </a:r>
            <a:endParaRPr lang="en-US" sz="2800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48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1495926"/>
            <a:ext cx="321511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Calibri"/>
              </a:rPr>
              <a:t>Virtual Page 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Number</a:t>
            </a:r>
            <a:endParaRPr lang="en-US" sz="28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49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581400" y="2057400"/>
            <a:ext cx="0" cy="640080"/>
          </a:xfrm>
          <a:prstGeom prst="line">
            <a:avLst/>
          </a:prstGeom>
          <a:noFill/>
          <a:ln w="76200">
            <a:solidFill>
              <a:schemeClr val="accent6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183101" y="2727713"/>
            <a:ext cx="27965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i="1" dirty="0">
                <a:solidFill>
                  <a:schemeClr val="accent6"/>
                </a:solidFill>
              </a:rPr>
              <a:t>Lookup in </a:t>
            </a:r>
            <a:r>
              <a:rPr lang="en-US" sz="2400" i="1" dirty="0" smtClean="0">
                <a:solidFill>
                  <a:schemeClr val="accent6"/>
                </a:solidFill>
              </a:rPr>
              <a:t>Page Table</a:t>
            </a:r>
            <a:endParaRPr lang="en-US" sz="2400" i="1" dirty="0">
              <a:solidFill>
                <a:schemeClr val="accent6"/>
              </a:solidFill>
            </a:endParaRPr>
          </a:p>
        </p:txBody>
      </p:sp>
      <p:sp>
        <p:nvSpPr>
          <p:cNvPr id="51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561347" y="3189378"/>
            <a:ext cx="0" cy="640080"/>
          </a:xfrm>
          <a:prstGeom prst="line">
            <a:avLst/>
          </a:prstGeom>
          <a:noFill/>
          <a:ln w="76200">
            <a:solidFill>
              <a:schemeClr val="accent6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2" name="Rectangl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143000" y="4025307"/>
            <a:ext cx="6858000" cy="457200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200" dirty="0">
                <a:solidFill>
                  <a:schemeClr val="accent6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200" dirty="0" smtClean="0">
                <a:solidFill>
                  <a:schemeClr val="accent6"/>
                </a:solidFill>
                <a:latin typeface="Consolas" charset="0"/>
                <a:ea typeface="Consolas" charset="0"/>
                <a:cs typeface="Consolas" charset="0"/>
              </a:rPr>
              <a:t> 0000 0101 1100 0011 0000 </a:t>
            </a:r>
            <a:r>
              <a:rPr lang="en-US" sz="22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0000 </a:t>
            </a:r>
            <a:r>
              <a:rPr lang="en-US" sz="22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1111 0000</a:t>
            </a:r>
          </a:p>
        </p:txBody>
      </p:sp>
      <p:sp>
        <p:nvSpPr>
          <p:cNvPr id="53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28800" y="4482507"/>
            <a:ext cx="339490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6"/>
                </a:solidFill>
                <a:latin typeface="Calibri"/>
              </a:rPr>
              <a:t>Physical Page Number</a:t>
            </a:r>
            <a:endParaRPr lang="en-US" sz="2800" dirty="0">
              <a:solidFill>
                <a:schemeClr val="accent6"/>
              </a:solidFill>
              <a:latin typeface="Calibri"/>
            </a:endParaRPr>
          </a:p>
        </p:txBody>
      </p:sp>
      <p:sp>
        <p:nvSpPr>
          <p:cNvPr id="55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638800" y="4482507"/>
            <a:ext cx="184447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Calibri"/>
              </a:rPr>
              <a:t>Page Offset</a:t>
            </a:r>
            <a:endParaRPr lang="en-US" sz="2800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1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Page Table Translation</a:t>
            </a:r>
            <a:endParaRPr lang="en-US" dirty="0"/>
          </a:p>
        </p:txBody>
      </p:sp>
      <p:sp>
        <p:nvSpPr>
          <p:cNvPr id="38" name="Rectangle 1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44933" y="995878"/>
            <a:ext cx="1371600" cy="511751"/>
          </a:xfrm>
          <a:prstGeom prst="rect">
            <a:avLst/>
          </a:prstGeom>
          <a:solidFill>
            <a:schemeClr val="accent6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latin typeface="Calibri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16878" y="6322367"/>
            <a:ext cx="1272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smtClean="0"/>
              <a:t>Memory</a:t>
            </a:r>
            <a:endParaRPr lang="en-US" sz="2400" i="1" dirty="0"/>
          </a:p>
        </p:txBody>
      </p:sp>
      <p:grpSp>
        <p:nvGrpSpPr>
          <p:cNvPr id="50" name="Group 49"/>
          <p:cNvGrpSpPr/>
          <p:nvPr/>
        </p:nvGrpSpPr>
        <p:grpSpPr>
          <a:xfrm>
            <a:off x="152400" y="5867400"/>
            <a:ext cx="3282898" cy="533400"/>
            <a:chOff x="152400" y="6172200"/>
            <a:chExt cx="3282898" cy="533400"/>
          </a:xfrm>
        </p:grpSpPr>
        <p:sp>
          <p:nvSpPr>
            <p:cNvPr id="25" name="Rectangle 24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152400" y="6172200"/>
              <a:ext cx="1066800" cy="53340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square" anchor="ctr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rgbClr val="7030A0"/>
                  </a:solidFill>
                </a:rPr>
                <a:t>PTBR</a:t>
              </a:r>
              <a:endParaRPr lang="en-US" sz="2800" dirty="0">
                <a:solidFill>
                  <a:srgbClr val="7030A0"/>
                </a:solidFill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225498" y="6172200"/>
              <a:ext cx="2209800" cy="533400"/>
            </a:xfrm>
            <a:prstGeom prst="rect">
              <a:avLst/>
            </a:prstGeom>
            <a:noFill/>
            <a:ln w="28575" algn="ctr">
              <a:solidFill>
                <a:srgbClr val="7030A0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accent6">
                      <a:lumMod val="75000"/>
                    </a:schemeClr>
                  </a:solidFill>
                </a:rPr>
                <a:t>0x90000</a:t>
              </a:r>
              <a:r>
                <a:rPr lang="en-US" sz="2800" dirty="0" smtClean="0">
                  <a:solidFill>
                    <a:schemeClr val="accent1"/>
                  </a:solidFill>
                </a:rPr>
                <a:t>000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59" name="Rectangle 58"/>
          <p:cNvSpPr/>
          <p:nvPr/>
        </p:nvSpPr>
        <p:spPr>
          <a:xfrm>
            <a:off x="0" y="6488668"/>
            <a:ext cx="2677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i="1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Assuming each </a:t>
            </a:r>
            <a:r>
              <a:rPr lang="en-US" i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page = 4KB</a:t>
            </a:r>
          </a:p>
        </p:txBody>
      </p:sp>
      <p:sp>
        <p:nvSpPr>
          <p:cNvPr id="60" name="Freeform 59"/>
          <p:cNvSpPr/>
          <p:nvPr/>
        </p:nvSpPr>
        <p:spPr>
          <a:xfrm>
            <a:off x="3338286" y="3039691"/>
            <a:ext cx="4107542" cy="3344148"/>
          </a:xfrm>
          <a:custGeom>
            <a:avLst/>
            <a:gdLst>
              <a:gd name="connsiteX0" fmla="*/ 0 w 4093028"/>
              <a:gd name="connsiteY0" fmla="*/ 3056311 h 3384617"/>
              <a:gd name="connsiteX1" fmla="*/ 1146628 w 4093028"/>
              <a:gd name="connsiteY1" fmla="*/ 3143396 h 3384617"/>
              <a:gd name="connsiteX2" fmla="*/ 1567543 w 4093028"/>
              <a:gd name="connsiteY2" fmla="*/ 356653 h 3384617"/>
              <a:gd name="connsiteX3" fmla="*/ 4093028 w 4093028"/>
              <a:gd name="connsiteY3" fmla="*/ 37339 h 3384617"/>
              <a:gd name="connsiteX0" fmla="*/ 0 w 4093028"/>
              <a:gd name="connsiteY0" fmla="*/ 3068703 h 3399118"/>
              <a:gd name="connsiteX1" fmla="*/ 1146628 w 4093028"/>
              <a:gd name="connsiteY1" fmla="*/ 3155788 h 3399118"/>
              <a:gd name="connsiteX2" fmla="*/ 2728686 w 4093028"/>
              <a:gd name="connsiteY2" fmla="*/ 340017 h 3399118"/>
              <a:gd name="connsiteX3" fmla="*/ 4093028 w 4093028"/>
              <a:gd name="connsiteY3" fmla="*/ 49731 h 3399118"/>
              <a:gd name="connsiteX0" fmla="*/ 0 w 4093028"/>
              <a:gd name="connsiteY0" fmla="*/ 3068703 h 3327512"/>
              <a:gd name="connsiteX1" fmla="*/ 2569028 w 4093028"/>
              <a:gd name="connsiteY1" fmla="*/ 3039674 h 3327512"/>
              <a:gd name="connsiteX2" fmla="*/ 2728686 w 4093028"/>
              <a:gd name="connsiteY2" fmla="*/ 340017 h 3327512"/>
              <a:gd name="connsiteX3" fmla="*/ 4093028 w 4093028"/>
              <a:gd name="connsiteY3" fmla="*/ 49731 h 3327512"/>
              <a:gd name="connsiteX0" fmla="*/ 0 w 4093028"/>
              <a:gd name="connsiteY0" fmla="*/ 3060913 h 3319722"/>
              <a:gd name="connsiteX1" fmla="*/ 2569028 w 4093028"/>
              <a:gd name="connsiteY1" fmla="*/ 3031884 h 3319722"/>
              <a:gd name="connsiteX2" fmla="*/ 2728686 w 4093028"/>
              <a:gd name="connsiteY2" fmla="*/ 332227 h 3319722"/>
              <a:gd name="connsiteX3" fmla="*/ 4093028 w 4093028"/>
              <a:gd name="connsiteY3" fmla="*/ 56455 h 3319722"/>
              <a:gd name="connsiteX0" fmla="*/ 0 w 4107542"/>
              <a:gd name="connsiteY0" fmla="*/ 3085339 h 3344148"/>
              <a:gd name="connsiteX1" fmla="*/ 2569028 w 4107542"/>
              <a:gd name="connsiteY1" fmla="*/ 3056310 h 3344148"/>
              <a:gd name="connsiteX2" fmla="*/ 2728686 w 4107542"/>
              <a:gd name="connsiteY2" fmla="*/ 356653 h 3344148"/>
              <a:gd name="connsiteX3" fmla="*/ 4107542 w 4107542"/>
              <a:gd name="connsiteY3" fmla="*/ 37338 h 3344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07542" h="3344148">
                <a:moveTo>
                  <a:pt x="0" y="3085339"/>
                </a:moveTo>
                <a:cubicBezTo>
                  <a:pt x="442685" y="3353853"/>
                  <a:pt x="2114247" y="3511091"/>
                  <a:pt x="2569028" y="3056310"/>
                </a:cubicBezTo>
                <a:cubicBezTo>
                  <a:pt x="3023809" y="2601529"/>
                  <a:pt x="2237619" y="874329"/>
                  <a:pt x="2728686" y="356653"/>
                </a:cubicBezTo>
                <a:cubicBezTo>
                  <a:pt x="3219753" y="-161023"/>
                  <a:pt x="4107542" y="37338"/>
                  <a:pt x="4107542" y="37338"/>
                </a:cubicBezTo>
              </a:path>
            </a:pathLst>
          </a:custGeom>
          <a:noFill/>
          <a:ln w="25400">
            <a:solidFill>
              <a:srgbClr val="7030A0"/>
            </a:solidFill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457200" y="1307068"/>
            <a:ext cx="7087733" cy="2502932"/>
            <a:chOff x="457200" y="2784495"/>
            <a:chExt cx="7087733" cy="2502932"/>
          </a:xfrm>
        </p:grpSpPr>
        <p:sp>
          <p:nvSpPr>
            <p:cNvPr id="51" name="Rectangle 10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781122" y="2816761"/>
              <a:ext cx="1371600" cy="304800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anchor="ctr">
              <a:noAutofit/>
            </a:bodyPr>
            <a:lstStyle/>
            <a:p>
              <a:pPr>
                <a:lnSpc>
                  <a:spcPct val="134000"/>
                </a:lnSpc>
                <a:buClr>
                  <a:srgbClr val="40458C"/>
                </a:buClr>
                <a:buSzPct val="100000"/>
              </a:pPr>
              <a:r>
                <a:rPr lang="en-US" sz="2000" dirty="0" smtClean="0">
                  <a:latin typeface="Consolas" charset="0"/>
                  <a:ea typeface="Consolas" charset="0"/>
                  <a:cs typeface="Consolas" charset="0"/>
                </a:rPr>
                <a:t>0x10045</a:t>
              </a:r>
              <a:endParaRPr lang="en-US" sz="2000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52" name="Rectangle 10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781122" y="3121561"/>
              <a:ext cx="1371600" cy="304800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anchor="ctr">
              <a:noAutofit/>
            </a:bodyPr>
            <a:lstStyle/>
            <a:p>
              <a:pPr algn="ctr" eaLnBrk="1" hangingPunct="1">
                <a:lnSpc>
                  <a:spcPct val="134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sz="2400" dirty="0">
                <a:latin typeface="Calibri"/>
              </a:endParaRPr>
            </a:p>
          </p:txBody>
        </p:sp>
        <p:sp>
          <p:nvSpPr>
            <p:cNvPr id="53" name="Rectangle 1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781122" y="3426361"/>
              <a:ext cx="1371600" cy="304800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anchor="ctr">
              <a:noAutofit/>
            </a:bodyPr>
            <a:lstStyle/>
            <a:p>
              <a:pPr algn="ctr" eaLnBrk="1" hangingPunct="1">
                <a:lnSpc>
                  <a:spcPct val="134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400" dirty="0" smtClean="0">
                  <a:latin typeface="Calibri"/>
                </a:rPr>
                <a:t>. . .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54" name="Rectangle 10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781122" y="3731161"/>
              <a:ext cx="1371600" cy="304800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anchor="ctr">
              <a:noAutofit/>
            </a:bodyPr>
            <a:lstStyle/>
            <a:p>
              <a:pPr algn="ctr" eaLnBrk="1" hangingPunct="1">
                <a:lnSpc>
                  <a:spcPct val="134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sz="2400" dirty="0">
                <a:latin typeface="Calibri"/>
              </a:endParaRPr>
            </a:p>
          </p:txBody>
        </p:sp>
        <p:sp>
          <p:nvSpPr>
            <p:cNvPr id="55" name="Rectangle 10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781122" y="4035961"/>
              <a:ext cx="1371600" cy="304800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anchor="ctr">
              <a:noAutofit/>
            </a:bodyPr>
            <a:lstStyle/>
            <a:p>
              <a:pPr>
                <a:lnSpc>
                  <a:spcPct val="134000"/>
                </a:lnSpc>
                <a:buClr>
                  <a:srgbClr val="40458C"/>
                </a:buClr>
                <a:buSzPct val="100000"/>
              </a:pPr>
              <a:r>
                <a:rPr lang="en-US" sz="2000" dirty="0">
                  <a:latin typeface="Consolas" charset="0"/>
                  <a:ea typeface="Consolas" charset="0"/>
                  <a:cs typeface="Consolas" charset="0"/>
                </a:rPr>
                <a:t>0xC20A3</a:t>
              </a:r>
            </a:p>
          </p:txBody>
        </p:sp>
        <p:sp>
          <p:nvSpPr>
            <p:cNvPr id="56" name="Rectangle 10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781122" y="4340761"/>
              <a:ext cx="1371600" cy="304800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anchor="ctr">
              <a:noAutofit/>
            </a:bodyPr>
            <a:lstStyle/>
            <a:p>
              <a:pPr>
                <a:defRPr/>
              </a:pPr>
              <a:r>
                <a:rPr lang="en-US" sz="2000" dirty="0">
                  <a:latin typeface="Consolas" charset="0"/>
                  <a:ea typeface="Consolas" charset="0"/>
                  <a:cs typeface="Consolas" charset="0"/>
                </a:rPr>
                <a:t>0x4123B</a:t>
              </a:r>
            </a:p>
          </p:txBody>
        </p:sp>
        <p:sp>
          <p:nvSpPr>
            <p:cNvPr id="57" name="Rectangle 10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781122" y="4645561"/>
              <a:ext cx="1371600" cy="304800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anchor="ctr">
              <a:noAutofit/>
            </a:bodyPr>
            <a:lstStyle/>
            <a:p>
              <a:r>
                <a:rPr lang="en-US" sz="2000" dirty="0">
                  <a:latin typeface="Consolas" charset="0"/>
                  <a:ea typeface="Consolas" charset="0"/>
                  <a:cs typeface="Consolas" charset="0"/>
                </a:rPr>
                <a:t>0x10044</a:t>
              </a:r>
            </a:p>
          </p:txBody>
        </p:sp>
        <p:sp>
          <p:nvSpPr>
            <p:cNvPr id="58" name="Rectangle 10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781122" y="4950361"/>
              <a:ext cx="1371600" cy="304800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0" anchor="ctr">
              <a:noAutofit/>
            </a:bodyPr>
            <a:lstStyle/>
            <a:p>
              <a:pPr eaLnBrk="1" hangingPunct="1">
                <a:lnSpc>
                  <a:spcPct val="134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smtClean="0">
                  <a:latin typeface="Consolas" charset="0"/>
                  <a:ea typeface="Consolas" charset="0"/>
                  <a:cs typeface="Consolas" charset="0"/>
                </a:rPr>
                <a:t>0x00000</a:t>
              </a:r>
              <a:endParaRPr lang="en-US" sz="2000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61" name="Line 6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152722" y="2793587"/>
              <a:ext cx="4390637" cy="70519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63" name="Line 6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3152722" y="4508955"/>
              <a:ext cx="4392211" cy="7696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57200" y="4918095"/>
              <a:ext cx="13372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0x90000</a:t>
              </a:r>
              <a:r>
                <a:rPr lang="en-US" dirty="0" smtClean="0">
                  <a:solidFill>
                    <a:schemeClr val="accent1"/>
                  </a:solidFill>
                </a:rPr>
                <a:t>000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57200" y="4615062"/>
              <a:ext cx="13372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0x90000</a:t>
              </a:r>
              <a:r>
                <a:rPr lang="en-US" dirty="0" smtClean="0">
                  <a:solidFill>
                    <a:schemeClr val="accent1"/>
                  </a:solidFill>
                </a:rPr>
                <a:t>004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57200" y="4309938"/>
              <a:ext cx="13372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0x90000</a:t>
              </a:r>
              <a:r>
                <a:rPr lang="en-US" dirty="0" smtClean="0">
                  <a:solidFill>
                    <a:schemeClr val="accent1"/>
                  </a:solidFill>
                </a:rPr>
                <a:t>008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66818" y="4002252"/>
              <a:ext cx="131799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0x90000</a:t>
              </a:r>
              <a:r>
                <a:rPr lang="en-US" dirty="0" smtClean="0">
                  <a:solidFill>
                    <a:schemeClr val="accent1"/>
                  </a:solidFill>
                </a:rPr>
                <a:t>00c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74031" y="2784495"/>
              <a:ext cx="130356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0x00008</a:t>
              </a:r>
              <a:r>
                <a:rPr lang="en-US" dirty="0" smtClean="0">
                  <a:solidFill>
                    <a:schemeClr val="accent1"/>
                  </a:solidFill>
                </a:rPr>
                <a:t>FFF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65" name="Rectangle 1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44933" y="1509610"/>
            <a:ext cx="1371600" cy="511751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latin typeface="Calibri"/>
            </a:endParaRPr>
          </a:p>
        </p:txBody>
      </p:sp>
      <p:sp>
        <p:nvSpPr>
          <p:cNvPr id="75" name="Rectangle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44933" y="2023342"/>
            <a:ext cx="1371600" cy="511751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latin typeface="Calibri"/>
            </a:endParaRPr>
          </a:p>
        </p:txBody>
      </p:sp>
      <p:sp>
        <p:nvSpPr>
          <p:cNvPr id="76" name="Rectangle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544933" y="2537074"/>
            <a:ext cx="1371600" cy="511751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latin typeface="Calibri"/>
            </a:endParaRPr>
          </a:p>
        </p:txBody>
      </p:sp>
      <p:sp>
        <p:nvSpPr>
          <p:cNvPr id="77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544933" y="3050806"/>
            <a:ext cx="1371600" cy="511751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latin typeface="Calibri"/>
            </a:endParaRPr>
          </a:p>
        </p:txBody>
      </p:sp>
      <p:sp>
        <p:nvSpPr>
          <p:cNvPr id="78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544933" y="3562557"/>
            <a:ext cx="1371600" cy="511751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latin typeface="Calibri"/>
            </a:endParaRPr>
          </a:p>
        </p:txBody>
      </p:sp>
      <p:sp>
        <p:nvSpPr>
          <p:cNvPr id="79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544933" y="4076289"/>
            <a:ext cx="1371600" cy="511751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latin typeface="Calibri"/>
            </a:endParaRPr>
          </a:p>
        </p:txBody>
      </p:sp>
      <p:sp>
        <p:nvSpPr>
          <p:cNvPr id="80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4933" y="4582078"/>
            <a:ext cx="1371600" cy="511751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latin typeface="Calibri"/>
            </a:endParaRPr>
          </a:p>
        </p:txBody>
      </p:sp>
      <p:sp>
        <p:nvSpPr>
          <p:cNvPr id="81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544933" y="5095810"/>
            <a:ext cx="1371600" cy="511751"/>
          </a:xfrm>
          <a:prstGeom prst="rect">
            <a:avLst/>
          </a:prstGeom>
          <a:solidFill>
            <a:srgbClr val="92D05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latin typeface="Calibri"/>
            </a:endParaRPr>
          </a:p>
        </p:txBody>
      </p:sp>
      <p:sp>
        <p:nvSpPr>
          <p:cNvPr id="82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544933" y="5609543"/>
            <a:ext cx="1371600" cy="511751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latin typeface="Calibri"/>
            </a:endParaRPr>
          </a:p>
        </p:txBody>
      </p:sp>
      <p:sp>
        <p:nvSpPr>
          <p:cNvPr id="89" name="TextBox 88"/>
          <p:cNvSpPr txBox="1"/>
          <p:nvPr>
            <p:custDataLst>
              <p:tags r:id="rId11"/>
            </p:custDataLst>
          </p:nvPr>
        </p:nvSpPr>
        <p:spPr>
          <a:xfrm>
            <a:off x="6130490" y="58482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0x00000</a:t>
            </a:r>
            <a:r>
              <a:rPr lang="en-US" sz="2000" dirty="0" smtClean="0">
                <a:solidFill>
                  <a:srgbClr val="0070C0"/>
                </a:solidFill>
              </a:rPr>
              <a:t>000</a:t>
            </a:r>
          </a:p>
        </p:txBody>
      </p:sp>
      <p:sp>
        <p:nvSpPr>
          <p:cNvPr id="90" name="TextBox 89"/>
          <p:cNvSpPr txBox="1"/>
          <p:nvPr>
            <p:custDataLst>
              <p:tags r:id="rId12"/>
            </p:custDataLst>
          </p:nvPr>
        </p:nvSpPr>
        <p:spPr>
          <a:xfrm>
            <a:off x="6114428" y="27240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0x90000</a:t>
            </a:r>
            <a:r>
              <a:rPr lang="en-US" sz="2000" dirty="0" smtClean="0">
                <a:solidFill>
                  <a:srgbClr val="0070C0"/>
                </a:solidFill>
              </a:rPr>
              <a:t>000</a:t>
            </a:r>
          </a:p>
        </p:txBody>
      </p:sp>
      <p:sp>
        <p:nvSpPr>
          <p:cNvPr id="91" name="TextBox 90"/>
          <p:cNvSpPr txBox="1"/>
          <p:nvPr>
            <p:custDataLst>
              <p:tags r:id="rId13"/>
            </p:custDataLst>
          </p:nvPr>
        </p:nvSpPr>
        <p:spPr>
          <a:xfrm>
            <a:off x="6130490" y="47814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0x10045</a:t>
            </a:r>
            <a:r>
              <a:rPr lang="en-US" sz="2000" dirty="0" smtClean="0">
                <a:solidFill>
                  <a:srgbClr val="0070C0"/>
                </a:solidFill>
              </a:rPr>
              <a:t>000</a:t>
            </a:r>
          </a:p>
        </p:txBody>
      </p:sp>
      <p:sp>
        <p:nvSpPr>
          <p:cNvPr id="92" name="TextBox 91"/>
          <p:cNvSpPr txBox="1"/>
          <p:nvPr>
            <p:custDataLst>
              <p:tags r:id="rId14"/>
            </p:custDataLst>
          </p:nvPr>
        </p:nvSpPr>
        <p:spPr>
          <a:xfrm>
            <a:off x="6130490" y="12192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0xC20A3</a:t>
            </a:r>
            <a:r>
              <a:rPr lang="en-US" sz="2000" dirty="0" smtClean="0">
                <a:solidFill>
                  <a:srgbClr val="0070C0"/>
                </a:solidFill>
              </a:rPr>
              <a:t>000</a:t>
            </a:r>
          </a:p>
        </p:txBody>
      </p:sp>
      <p:sp>
        <p:nvSpPr>
          <p:cNvPr id="93" name="TextBox 92"/>
          <p:cNvSpPr txBox="1"/>
          <p:nvPr>
            <p:custDataLst>
              <p:tags r:id="rId15"/>
            </p:custDataLst>
          </p:nvPr>
        </p:nvSpPr>
        <p:spPr>
          <a:xfrm>
            <a:off x="6130490" y="53148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0x10044</a:t>
            </a:r>
            <a:r>
              <a:rPr lang="en-US" sz="2000" dirty="0" smtClean="0">
                <a:solidFill>
                  <a:srgbClr val="0070C0"/>
                </a:solidFill>
              </a:rPr>
              <a:t>000</a:t>
            </a:r>
          </a:p>
        </p:txBody>
      </p:sp>
      <p:sp>
        <p:nvSpPr>
          <p:cNvPr id="94" name="TextBox 93"/>
          <p:cNvSpPr txBox="1"/>
          <p:nvPr>
            <p:custDataLst>
              <p:tags r:id="rId16"/>
            </p:custDataLst>
          </p:nvPr>
        </p:nvSpPr>
        <p:spPr>
          <a:xfrm>
            <a:off x="6104810" y="37146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0x4123B</a:t>
            </a:r>
            <a:r>
              <a:rPr lang="en-US" sz="2000" dirty="0" smtClean="0">
                <a:solidFill>
                  <a:srgbClr val="0070C0"/>
                </a:solidFill>
              </a:rPr>
              <a:t>000</a:t>
            </a:r>
          </a:p>
        </p:txBody>
      </p:sp>
      <p:graphicFrame>
        <p:nvGraphicFramePr>
          <p:cNvPr id="100" name="Table 99"/>
          <p:cNvGraphicFramePr>
            <a:graphicFrameLocks noGrp="1"/>
          </p:cNvGraphicFramePr>
          <p:nvPr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221017217"/>
              </p:ext>
            </p:extLst>
          </p:nvPr>
        </p:nvGraphicFramePr>
        <p:xfrm>
          <a:off x="1102981" y="4426453"/>
          <a:ext cx="231655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2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B050"/>
                          </a:solidFill>
                        </a:rPr>
                        <a:t>0x00002</a:t>
                      </a:r>
                      <a:endParaRPr lang="en-US" sz="2400" b="0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70C0"/>
                          </a:solidFill>
                        </a:rPr>
                        <a:t>0xABC</a:t>
                      </a:r>
                      <a:endParaRPr lang="en-US" sz="2400" b="0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1" name="TextBox 100"/>
          <p:cNvSpPr txBox="1"/>
          <p:nvPr>
            <p:custDataLst>
              <p:tags r:id="rId18"/>
            </p:custDataLst>
          </p:nvPr>
        </p:nvSpPr>
        <p:spPr>
          <a:xfrm>
            <a:off x="152400" y="4353580"/>
            <a:ext cx="1016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vaddr</a:t>
            </a:r>
            <a:endParaRPr lang="en-US" sz="2800" dirty="0" smtClean="0"/>
          </a:p>
        </p:txBody>
      </p:sp>
      <p:grpSp>
        <p:nvGrpSpPr>
          <p:cNvPr id="102" name="Group 101"/>
          <p:cNvGrpSpPr/>
          <p:nvPr/>
        </p:nvGrpSpPr>
        <p:grpSpPr>
          <a:xfrm>
            <a:off x="152400" y="3039691"/>
            <a:ext cx="440965" cy="1575499"/>
            <a:chOff x="1083035" y="3408176"/>
            <a:chExt cx="440965" cy="1575499"/>
          </a:xfrm>
        </p:grpSpPr>
        <p:cxnSp>
          <p:nvCxnSpPr>
            <p:cNvPr id="103" name="Straight Connector 102"/>
            <p:cNvCxnSpPr>
              <a:endCxn id="101" idx="1"/>
            </p:cNvCxnSpPr>
            <p:nvPr/>
          </p:nvCxnSpPr>
          <p:spPr>
            <a:xfrm>
              <a:off x="1083035" y="3408176"/>
              <a:ext cx="0" cy="1575499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 flipV="1">
              <a:off x="1083035" y="3408176"/>
              <a:ext cx="440965" cy="913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3352358" y="3743377"/>
            <a:ext cx="4222083" cy="1509232"/>
            <a:chOff x="3048000" y="4038600"/>
            <a:chExt cx="4191000" cy="914400"/>
          </a:xfrm>
        </p:grpSpPr>
        <p:cxnSp>
          <p:nvCxnSpPr>
            <p:cNvPr id="106" name="Straight Connector 105"/>
            <p:cNvCxnSpPr/>
            <p:nvPr/>
          </p:nvCxnSpPr>
          <p:spPr>
            <a:xfrm>
              <a:off x="3048000" y="4945380"/>
              <a:ext cx="2209800" cy="762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V="1">
              <a:off x="5257800" y="4057590"/>
              <a:ext cx="0" cy="89541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 flipV="1">
              <a:off x="5257800" y="4038600"/>
              <a:ext cx="1981200" cy="1899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TextBox 108"/>
          <p:cNvSpPr txBox="1"/>
          <p:nvPr/>
        </p:nvSpPr>
        <p:spPr>
          <a:xfrm>
            <a:off x="3355671" y="4114800"/>
            <a:ext cx="1170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2476653" y="4142601"/>
            <a:ext cx="2340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2171853" y="4142601"/>
            <a:ext cx="2340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1105053" y="4142601"/>
            <a:ext cx="2340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  <p:graphicFrame>
        <p:nvGraphicFramePr>
          <p:cNvPr id="113" name="Table 112"/>
          <p:cNvGraphicFramePr>
            <a:graphicFrameLocks noGrp="1"/>
          </p:cNvGraphicFramePr>
          <p:nvPr>
            <p:custDataLst>
              <p:tags r:id="rId19"/>
            </p:custDataLst>
            <p:extLst>
              <p:ext uri="{D42A27DB-BD31-4B8C-83A1-F6EECF244321}">
                <p14:modId xmlns:p14="http://schemas.microsoft.com/office/powerpoint/2010/main" val="780611722"/>
              </p:ext>
            </p:extLst>
          </p:nvPr>
        </p:nvGraphicFramePr>
        <p:xfrm>
          <a:off x="1155968" y="5057620"/>
          <a:ext cx="22198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0x4123B</a:t>
                      </a:r>
                      <a:endParaRPr lang="en-US" sz="2400" b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70C0"/>
                          </a:solidFill>
                        </a:rPr>
                        <a:t>0xABC</a:t>
                      </a:r>
                      <a:endParaRPr lang="en-US" sz="2400" b="0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4" name="TextBox 113"/>
          <p:cNvSpPr txBox="1"/>
          <p:nvPr>
            <p:custDataLst>
              <p:tags r:id="rId20"/>
            </p:custDataLst>
          </p:nvPr>
        </p:nvSpPr>
        <p:spPr>
          <a:xfrm>
            <a:off x="76200" y="4985234"/>
            <a:ext cx="1048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p</a:t>
            </a:r>
            <a:r>
              <a:rPr lang="en-US" sz="2800" dirty="0" err="1" smtClean="0"/>
              <a:t>addr</a:t>
            </a:r>
            <a:endParaRPr lang="en-US" sz="2800" dirty="0" smtClean="0"/>
          </a:p>
        </p:txBody>
      </p:sp>
      <p:cxnSp>
        <p:nvCxnSpPr>
          <p:cNvPr id="115" name="Straight Connector 114"/>
          <p:cNvCxnSpPr/>
          <p:nvPr/>
        </p:nvCxnSpPr>
        <p:spPr>
          <a:xfrm>
            <a:off x="7543800" y="3733800"/>
            <a:ext cx="1371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9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Address Translation</a:t>
            </a:r>
            <a:endParaRPr lang="en-US" dirty="0"/>
          </a:p>
        </p:txBody>
      </p:sp>
      <p:sp>
        <p:nvSpPr>
          <p:cNvPr id="13" name="Content Placeholder 24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if the page size is not 4KB?</a:t>
            </a:r>
          </a:p>
          <a:p>
            <a:pPr marL="0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Page offset is no longer 12 bits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  <a:sym typeface="Wingdings"/>
              </a:rPr>
              <a:t>					</a:t>
            </a:r>
            <a:endParaRPr lang="en-US" dirty="0" smtClean="0"/>
          </a:p>
          <a:p>
            <a:r>
              <a:rPr lang="en-US" dirty="0" smtClean="0"/>
              <a:t>What if Main Memory is not 4GB?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	 Physical page number is no longer 20 bits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  <a:sym typeface="Wingdings"/>
              </a:rPr>
              <a:t>	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7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 Memory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Virtual Memory?</a:t>
            </a:r>
          </a:p>
          <a:p>
            <a:pPr marL="0" indent="0">
              <a:buNone/>
            </a:pPr>
            <a:r>
              <a:rPr lang="en-US" dirty="0" smtClean="0"/>
              <a:t>How does Virtual memory Work?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Address Translation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Overhead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Paging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Performance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Virtual Memory &amp; Caches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7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Page Table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large is </a:t>
            </a:r>
            <a:r>
              <a:rPr lang="en-US" dirty="0" err="1" smtClean="0"/>
              <a:t>PageTable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Virtual address space (for each process):</a:t>
            </a:r>
          </a:p>
          <a:p>
            <a:pPr lvl="1"/>
            <a:r>
              <a:rPr lang="en-US" dirty="0" smtClean="0"/>
              <a:t>Given: total virtual memory: 2</a:t>
            </a:r>
            <a:r>
              <a:rPr lang="en-US" baseline="30000" dirty="0" smtClean="0"/>
              <a:t>32</a:t>
            </a:r>
            <a:r>
              <a:rPr lang="en-US" dirty="0" smtClean="0"/>
              <a:t> bytes = 4GB</a:t>
            </a:r>
          </a:p>
          <a:p>
            <a:pPr lvl="1"/>
            <a:r>
              <a:rPr lang="en-US" dirty="0" smtClean="0"/>
              <a:t>Given: page size: 2</a:t>
            </a:r>
            <a:r>
              <a:rPr lang="en-US" baseline="30000" dirty="0" smtClean="0"/>
              <a:t>12</a:t>
            </a:r>
            <a:r>
              <a:rPr lang="en-US" dirty="0" smtClean="0"/>
              <a:t> bytes = 4KB</a:t>
            </a:r>
          </a:p>
          <a:p>
            <a:pPr lvl="1"/>
            <a:r>
              <a:rPr lang="en-US" b="1" dirty="0" smtClean="0"/>
              <a:t># entries in </a:t>
            </a:r>
            <a:r>
              <a:rPr lang="en-US" b="1" dirty="0" err="1" smtClean="0"/>
              <a:t>PageTable</a:t>
            </a:r>
            <a:r>
              <a:rPr lang="en-US" b="1" dirty="0" smtClean="0"/>
              <a:t>?</a:t>
            </a:r>
          </a:p>
          <a:p>
            <a:pPr lvl="1"/>
            <a:r>
              <a:rPr lang="en-US" b="1" dirty="0" smtClean="0"/>
              <a:t>size of </a:t>
            </a:r>
            <a:r>
              <a:rPr lang="en-US" b="1" dirty="0" err="1" smtClean="0"/>
              <a:t>PageTable</a:t>
            </a:r>
            <a:r>
              <a:rPr lang="en-US" b="1" dirty="0" smtClean="0"/>
              <a:t>?</a:t>
            </a:r>
          </a:p>
          <a:p>
            <a:pPr lvl="1"/>
            <a:r>
              <a:rPr lang="en-US" i="1" dirty="0" smtClean="0"/>
              <a:t>This is one, big contiguous array, by the way!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Physical address space:</a:t>
            </a:r>
          </a:p>
          <a:p>
            <a:pPr lvl="1"/>
            <a:r>
              <a:rPr lang="en-US" dirty="0" smtClean="0"/>
              <a:t>Given: total physical memory: 2</a:t>
            </a:r>
            <a:r>
              <a:rPr lang="en-US" baseline="30000" dirty="0" smtClean="0"/>
              <a:t>29</a:t>
            </a:r>
            <a:r>
              <a:rPr lang="en-US" dirty="0" smtClean="0"/>
              <a:t> bytes = 512MB</a:t>
            </a:r>
          </a:p>
          <a:p>
            <a:pPr lvl="1"/>
            <a:r>
              <a:rPr lang="en-US" dirty="0" smtClean="0"/>
              <a:t>overhead for 10 processes?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1" y="6032247"/>
            <a:ext cx="766378" cy="76637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2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programs do you run at once?</a:t>
            </a:r>
          </a:p>
          <a:p>
            <a:endParaRPr lang="en-US" dirty="0"/>
          </a:p>
          <a:p>
            <a:r>
              <a:rPr lang="en-US" dirty="0"/>
              <a:t>a) 1</a:t>
            </a:r>
          </a:p>
          <a:p>
            <a:r>
              <a:rPr lang="en-US" dirty="0"/>
              <a:t>b) 2</a:t>
            </a:r>
          </a:p>
          <a:p>
            <a:r>
              <a:rPr lang="en-US" dirty="0"/>
              <a:t>c) 3-5</a:t>
            </a:r>
          </a:p>
          <a:p>
            <a:r>
              <a:rPr lang="en-US" dirty="0"/>
              <a:t>d) 6-10</a:t>
            </a:r>
          </a:p>
          <a:p>
            <a:r>
              <a:rPr lang="en-US" dirty="0"/>
              <a:t>e) 11+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76200"/>
            <a:ext cx="8686800" cy="533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Where are we now and where are we going?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7751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Wait... There’s more!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Table Entry won’t be just an integer</a:t>
            </a:r>
          </a:p>
          <a:p>
            <a:r>
              <a:rPr lang="en-US" dirty="0" smtClean="0"/>
              <a:t>Meta-Data</a:t>
            </a:r>
          </a:p>
          <a:p>
            <a:pPr lvl="1"/>
            <a:r>
              <a:rPr lang="en-US" dirty="0" smtClean="0"/>
              <a:t>Valid Bits</a:t>
            </a:r>
            <a:endParaRPr lang="en-US" b="1" dirty="0" smtClean="0"/>
          </a:p>
          <a:p>
            <a:pPr lvl="2"/>
            <a:r>
              <a:rPr lang="en-US" i="1" dirty="0" smtClean="0">
                <a:solidFill>
                  <a:srgbClr val="0070C0"/>
                </a:solidFill>
              </a:rPr>
              <a:t>What PPN means “not mapped”?</a:t>
            </a:r>
            <a:r>
              <a:rPr lang="en-US" b="1" dirty="0" smtClean="0"/>
              <a:t>   </a:t>
            </a:r>
            <a:r>
              <a:rPr lang="en-US" dirty="0" smtClean="0"/>
              <a:t>No such number</a:t>
            </a:r>
            <a:r>
              <a:rPr lang="is-IS" dirty="0" smtClean="0"/>
              <a:t>…</a:t>
            </a:r>
            <a:endParaRPr lang="en-US" dirty="0" smtClean="0"/>
          </a:p>
          <a:p>
            <a:pPr lvl="2"/>
            <a:r>
              <a:rPr lang="en-US" b="1" dirty="0" smtClean="0"/>
              <a:t>At first:</a:t>
            </a:r>
            <a:r>
              <a:rPr lang="en-US" dirty="0" smtClean="0"/>
              <a:t> not all virtual pages will be in physical memory</a:t>
            </a:r>
          </a:p>
          <a:p>
            <a:pPr lvl="2"/>
            <a:r>
              <a:rPr lang="en-US" b="1" dirty="0" smtClean="0"/>
              <a:t>Later:</a:t>
            </a:r>
            <a:r>
              <a:rPr lang="en-US" dirty="0" smtClean="0"/>
              <a:t> might </a:t>
            </a:r>
            <a:r>
              <a:rPr lang="en-US" dirty="0"/>
              <a:t>not have enough physical memory to map all virtual </a:t>
            </a:r>
            <a:r>
              <a:rPr lang="en-US" dirty="0" smtClean="0"/>
              <a:t>pages</a:t>
            </a:r>
          </a:p>
          <a:p>
            <a:pPr lvl="1"/>
            <a:r>
              <a:rPr lang="en-US" dirty="0" smtClean="0"/>
              <a:t>Page Permissions</a:t>
            </a:r>
          </a:p>
          <a:p>
            <a:pPr lvl="2"/>
            <a:r>
              <a:rPr lang="en-US" dirty="0" smtClean="0"/>
              <a:t>R/W/X permission bits for each PTE</a:t>
            </a:r>
          </a:p>
          <a:p>
            <a:pPr lvl="2"/>
            <a:r>
              <a:rPr lang="en-US" b="1" dirty="0" smtClean="0"/>
              <a:t>Code:</a:t>
            </a:r>
            <a:r>
              <a:rPr lang="en-US" dirty="0" smtClean="0"/>
              <a:t> read-only, executable</a:t>
            </a:r>
          </a:p>
          <a:p>
            <a:pPr lvl="2"/>
            <a:r>
              <a:rPr lang="en-US" b="1" dirty="0" smtClean="0"/>
              <a:t>Data:</a:t>
            </a:r>
            <a:r>
              <a:rPr lang="en-US" dirty="0" smtClean="0"/>
              <a:t> writeable, not executable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 Simple Page Table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04291791"/>
              </p:ext>
            </p:extLst>
          </p:nvPr>
        </p:nvGraphicFramePr>
        <p:xfrm>
          <a:off x="304800" y="838200"/>
          <a:ext cx="281940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Physical Page Number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0x10044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239000" y="990600"/>
            <a:ext cx="1371600" cy="54864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239000" y="1066800"/>
            <a:ext cx="1371600" cy="533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3886200"/>
            <a:ext cx="13716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4876800"/>
            <a:ext cx="1371600" cy="533400"/>
          </a:xfrm>
          <a:prstGeom prst="rect">
            <a:avLst/>
          </a:prstGeom>
          <a:solidFill>
            <a:schemeClr val="accent6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1828800"/>
            <a:ext cx="1371600" cy="1295400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5791200" y="62292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5775138" y="28194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9"/>
            </p:custDataLst>
          </p:nvPr>
        </p:nvSpPr>
        <p:spPr>
          <a:xfrm>
            <a:off x="5791200" y="51624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5765520" y="41718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1"/>
            </p:custDataLst>
          </p:nvPr>
        </p:nvSpPr>
        <p:spPr>
          <a:xfrm>
            <a:off x="5791200" y="12954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0xC20A3000</a:t>
            </a:r>
          </a:p>
        </p:txBody>
      </p:sp>
      <p:cxnSp>
        <p:nvCxnSpPr>
          <p:cNvPr id="15" name="Straight Connector 14"/>
          <p:cNvCxnSpPr/>
          <p:nvPr>
            <p:custDataLst>
              <p:tags r:id="rId12"/>
            </p:custDataLst>
          </p:nvPr>
        </p:nvCxnSpPr>
        <p:spPr>
          <a:xfrm>
            <a:off x="3124200" y="1600200"/>
            <a:ext cx="4114800" cy="2286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>
            <p:custDataLst>
              <p:tags r:id="rId13"/>
            </p:custDataLst>
          </p:nvPr>
        </p:nvCxnSpPr>
        <p:spPr>
          <a:xfrm flipV="1">
            <a:off x="3124200" y="3124200"/>
            <a:ext cx="4114800" cy="141224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5410200"/>
            <a:ext cx="1371600" cy="533400"/>
          </a:xfrm>
          <a:prstGeom prst="rect">
            <a:avLst/>
          </a:prstGeom>
          <a:solidFill>
            <a:srgbClr val="92D05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TextBox 17"/>
          <p:cNvSpPr txBox="1"/>
          <p:nvPr>
            <p:custDataLst>
              <p:tags r:id="rId15"/>
            </p:custDataLst>
          </p:nvPr>
        </p:nvSpPr>
        <p:spPr>
          <a:xfrm>
            <a:off x="5791200" y="56958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0x10044000</a:t>
            </a:r>
          </a:p>
        </p:txBody>
      </p:sp>
      <p:cxnSp>
        <p:nvCxnSpPr>
          <p:cNvPr id="19" name="Straight Connector 18"/>
          <p:cNvCxnSpPr/>
          <p:nvPr>
            <p:custDataLst>
              <p:tags r:id="rId16"/>
            </p:custDataLst>
          </p:nvPr>
        </p:nvCxnSpPr>
        <p:spPr>
          <a:xfrm flipV="1">
            <a:off x="2971800" y="1600202"/>
            <a:ext cx="4267200" cy="1619308"/>
          </a:xfrm>
          <a:prstGeom prst="line">
            <a:avLst/>
          </a:prstGeom>
          <a:ln w="28575">
            <a:solidFill>
              <a:schemeClr val="tx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>
            <p:custDataLst>
              <p:tags r:id="rId17"/>
            </p:custDataLst>
          </p:nvPr>
        </p:nvCxnSpPr>
        <p:spPr>
          <a:xfrm flipV="1">
            <a:off x="2971800" y="1600200"/>
            <a:ext cx="4267200" cy="533400"/>
          </a:xfrm>
          <a:prstGeom prst="line">
            <a:avLst/>
          </a:prstGeom>
          <a:ln w="28575">
            <a:solidFill>
              <a:schemeClr val="tx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ontent Placeholder 2"/>
          <p:cNvSpPr>
            <a:spLocks noGrp="1"/>
          </p:cNvSpPr>
          <p:nvPr>
            <p:ph idx="1"/>
            <p:custDataLst>
              <p:tags r:id="rId18"/>
            </p:custDataLst>
          </p:nvPr>
        </p:nvSpPr>
        <p:spPr>
          <a:xfrm rot="20295927">
            <a:off x="3319359" y="2394375"/>
            <a:ext cx="4038600" cy="10261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Aliasing: </a:t>
            </a:r>
            <a:r>
              <a:rPr lang="en-US" dirty="0" smtClean="0"/>
              <a:t>mapping </a:t>
            </a:r>
            <a:r>
              <a:rPr lang="en-US" dirty="0"/>
              <a:t>several virtual addresses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same physical page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7" name="Content Placeholder 2"/>
          <p:cNvSpPr txBox="1">
            <a:spLocks/>
          </p:cNvSpPr>
          <p:nvPr>
            <p:custDataLst>
              <p:tags r:id="rId19"/>
            </p:custDataLst>
          </p:nvPr>
        </p:nvSpPr>
        <p:spPr>
          <a:xfrm>
            <a:off x="228600" y="4572000"/>
            <a:ext cx="5562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2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200"/>
              </a:spcBef>
              <a:buSzPct val="80000"/>
              <a:buFont typeface="Wingdings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2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2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2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/>
              <a:t>Process tries to access a page without proper permissions</a:t>
            </a:r>
          </a:p>
          <a:p>
            <a:pPr marL="0" indent="0">
              <a:buFont typeface="Arial"/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Segmentation Fault</a:t>
            </a:r>
          </a:p>
          <a:p>
            <a:pPr marL="0" indent="0">
              <a:buFont typeface="Arial"/>
              <a:buNone/>
            </a:pPr>
            <a:r>
              <a:rPr lang="en-US" dirty="0" smtClean="0"/>
              <a:t>Example:</a:t>
            </a:r>
          </a:p>
          <a:p>
            <a:pPr marL="0" indent="0">
              <a:buFont typeface="Arial"/>
              <a:buNone/>
            </a:pPr>
            <a:r>
              <a:rPr lang="en-US" dirty="0" smtClean="0"/>
              <a:t>Write to read-only? </a:t>
            </a:r>
            <a:r>
              <a:rPr lang="en-US" dirty="0" smtClean="0">
                <a:sym typeface="Wingdings"/>
              </a:rPr>
              <a:t> process killed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Now how big is this Page Table?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  <a:sym typeface="Wingdings"/>
              </a:rPr>
              <a:t>s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  <a:sym typeface="Wingdings"/>
              </a:rPr>
              <a:t>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  <a:sym typeface="Wingdings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  <a:sym typeface="Wingdings"/>
              </a:rPr>
              <a:t>pte_t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  <a:sym typeface="Wingdings"/>
              </a:rPr>
              <a:t>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  <a:sym typeface="Wingdings"/>
              </a:rPr>
              <a:t>page_table</a:t>
            </a:r>
            <a:r>
              <a:rPr lang="en-US" dirty="0">
                <a:latin typeface="Consolas" charset="0"/>
                <a:ea typeface="Consolas" charset="0"/>
                <a:cs typeface="Consolas" charset="0"/>
                <a:sym typeface="Wingdings"/>
              </a:rPr>
              <a:t>[2</a:t>
            </a:r>
            <a:r>
              <a:rPr lang="en-US" baseline="30000" dirty="0">
                <a:latin typeface="Consolas" charset="0"/>
                <a:ea typeface="Consolas" charset="0"/>
                <a:cs typeface="Consolas" charset="0"/>
                <a:sym typeface="Wingdings"/>
              </a:rPr>
              <a:t>20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  <a:sym typeface="Wingdings"/>
              </a:rPr>
              <a:t>]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  <a:sym typeface="Wingdings"/>
              </a:rPr>
              <a:t>Each PTE = 8 bytes</a:t>
            </a:r>
            <a:endParaRPr lang="en-US" dirty="0">
              <a:latin typeface="Consolas" charset="0"/>
              <a:ea typeface="Consolas" charset="0"/>
              <a:cs typeface="Consolas" charset="0"/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  <a:sym typeface="Wingdings"/>
              </a:rPr>
              <a:t>How many pages in memory will the page table take up?</a:t>
            </a:r>
          </a:p>
          <a:p>
            <a:pPr marL="0" indent="0">
              <a:buNone/>
            </a:pPr>
            <a:endParaRPr lang="en-US" dirty="0">
              <a:latin typeface="Calibri" charset="0"/>
              <a:ea typeface="Calibri" charset="0"/>
              <a:cs typeface="Calibri" charset="0"/>
              <a:sym typeface="Wingding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88668"/>
            <a:ext cx="2677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i="1" smtClean="0">
                <a:latin typeface="Calibri" charset="0"/>
                <a:ea typeface="Calibri" charset="0"/>
                <a:cs typeface="Calibri" charset="0"/>
              </a:rPr>
              <a:t>Assuming each </a:t>
            </a:r>
            <a:r>
              <a:rPr lang="en-US" i="1" dirty="0">
                <a:latin typeface="Calibri" charset="0"/>
                <a:ea typeface="Calibri" charset="0"/>
                <a:cs typeface="Calibri" charset="0"/>
              </a:rPr>
              <a:t>page = 4KB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All problems in computer science can be solved by another level of indirection.</a:t>
            </a:r>
          </a:p>
          <a:p>
            <a:r>
              <a:rPr lang="en-US" dirty="0" smtClean="0"/>
              <a:t>Need a </a:t>
            </a:r>
            <a:r>
              <a:rPr lang="en-US" dirty="0" smtClean="0">
                <a:solidFill>
                  <a:srgbClr val="0070C0"/>
                </a:solidFill>
              </a:rPr>
              <a:t>map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to translate </a:t>
            </a:r>
            <a:r>
              <a:rPr lang="en-US" dirty="0"/>
              <a:t>a </a:t>
            </a:r>
            <a:r>
              <a:rPr lang="en-US" dirty="0" smtClean="0"/>
              <a:t>“fake” virtual address </a:t>
            </a:r>
            <a:r>
              <a:rPr lang="en-US" dirty="0"/>
              <a:t>(generated by CPU</a:t>
            </a:r>
            <a:r>
              <a:rPr lang="en-US" dirty="0" smtClean="0"/>
              <a:t>) to a “real” physical </a:t>
            </a:r>
            <a:r>
              <a:rPr lang="en-US" dirty="0"/>
              <a:t>Address (in memory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Virtual memory is implemented via a “Map”, a </a:t>
            </a:r>
            <a:r>
              <a:rPr lang="en-US" b="1" i="1" dirty="0" err="1" smtClean="0"/>
              <a:t>PageTage</a:t>
            </a:r>
            <a:r>
              <a:rPr lang="en-US" b="1" i="1" dirty="0" smtClean="0"/>
              <a:t>,</a:t>
            </a:r>
            <a:r>
              <a:rPr lang="en-US" dirty="0" smtClean="0"/>
              <a:t> that maps a </a:t>
            </a:r>
            <a:r>
              <a:rPr lang="en-US" b="1" i="1" dirty="0" err="1" smtClean="0"/>
              <a:t>vaddr</a:t>
            </a:r>
            <a:r>
              <a:rPr lang="en-US" dirty="0" smtClean="0"/>
              <a:t> (a virtual address) to a </a:t>
            </a:r>
            <a:r>
              <a:rPr lang="en-US" b="1" i="1" dirty="0" err="1" smtClean="0"/>
              <a:t>paddr</a:t>
            </a:r>
            <a:r>
              <a:rPr lang="en-US" dirty="0" smtClean="0"/>
              <a:t> (physical address):</a:t>
            </a:r>
          </a:p>
          <a:p>
            <a:r>
              <a:rPr lang="en-US" b="1" i="1" dirty="0" err="1"/>
              <a:t>paddr</a:t>
            </a:r>
            <a:r>
              <a:rPr lang="en-US" b="1" i="1" dirty="0"/>
              <a:t> = </a:t>
            </a:r>
            <a:r>
              <a:rPr lang="en-US" b="1" i="1" dirty="0" err="1"/>
              <a:t>PageTable</a:t>
            </a:r>
            <a:r>
              <a:rPr lang="en-US" b="1" i="1" dirty="0"/>
              <a:t>[</a:t>
            </a:r>
            <a:r>
              <a:rPr lang="en-US" b="1" i="1" dirty="0" err="1"/>
              <a:t>vaddr</a:t>
            </a:r>
            <a:r>
              <a:rPr lang="en-US" b="1" i="1" dirty="0" smtClean="0"/>
              <a:t>]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page is constant size block of virtual memory.  Often, the page size will be around 4kB to reduce the number of entries in a </a:t>
            </a:r>
            <a:r>
              <a:rPr lang="en-US" dirty="0" err="1" smtClean="0"/>
              <a:t>PageTable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We can use the </a:t>
            </a:r>
            <a:r>
              <a:rPr lang="en-US" dirty="0" err="1" smtClean="0">
                <a:solidFill>
                  <a:srgbClr val="0070C0"/>
                </a:solidFill>
              </a:rPr>
              <a:t>PageTable</a:t>
            </a:r>
            <a:r>
              <a:rPr lang="en-US" dirty="0" smtClean="0">
                <a:solidFill>
                  <a:srgbClr val="0070C0"/>
                </a:solidFill>
              </a:rPr>
              <a:t> to set Read/Write/Execute permission on a per page basis.  Can allocate memory on a per page basis.  Need a valid bit, as well as Read/Write/Execute and other bits.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But, overhead due to </a:t>
            </a:r>
            <a:r>
              <a:rPr lang="en-US" dirty="0" err="1" smtClean="0">
                <a:solidFill>
                  <a:srgbClr val="0070C0"/>
                </a:solidFill>
              </a:rPr>
              <a:t>PageTable</a:t>
            </a:r>
            <a:r>
              <a:rPr lang="en-US" dirty="0" smtClean="0">
                <a:solidFill>
                  <a:srgbClr val="0070C0"/>
                </a:solidFill>
              </a:rPr>
              <a:t> is significant.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06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reduce the size (overhead) of the </a:t>
            </a:r>
            <a:r>
              <a:rPr lang="en-US" dirty="0" err="1" smtClean="0"/>
              <a:t>PageTable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36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reduce the size (overhead) of the </a:t>
            </a:r>
            <a:r>
              <a:rPr lang="en-US" dirty="0" err="1" smtClean="0"/>
              <a:t>PageTable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A: Another level of indirection!!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80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Page Table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381000" y="1143000"/>
            <a:ext cx="1981200" cy="38100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10 bits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152400" y="5648980"/>
            <a:ext cx="838200" cy="38100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PTBR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2362200" y="1143000"/>
            <a:ext cx="1981200" cy="38100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10 bits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4343400" y="1143000"/>
            <a:ext cx="1981200" cy="38100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7030A0"/>
                </a:solidFill>
              </a:rPr>
              <a:t>10 bits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756224" y="1066800"/>
            <a:ext cx="1016176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vaddr</a:t>
            </a:r>
            <a:endParaRPr lang="en-US" sz="2800" dirty="0" smtClean="0"/>
          </a:p>
        </p:txBody>
      </p:sp>
      <p:cxnSp>
        <p:nvCxnSpPr>
          <p:cNvPr id="9" name="Straight Arrow Connector 8"/>
          <p:cNvCxnSpPr/>
          <p:nvPr>
            <p:custDataLst>
              <p:tags r:id="rId6"/>
            </p:custDataLst>
          </p:nvPr>
        </p:nvCxnSpPr>
        <p:spPr>
          <a:xfrm flipV="1">
            <a:off x="990600" y="5791200"/>
            <a:ext cx="609600" cy="101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>
            <p:custDataLst>
              <p:tags r:id="rId7"/>
            </p:custDataLst>
          </p:nvPr>
        </p:nvCxnSpPr>
        <p:spPr>
          <a:xfrm>
            <a:off x="1219200" y="5105400"/>
            <a:ext cx="3810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>
            <p:custDataLst>
              <p:tags r:id="rId8"/>
            </p:custDataLst>
          </p:nvPr>
        </p:nvCxnSpPr>
        <p:spPr>
          <a:xfrm flipV="1">
            <a:off x="1219200" y="1524000"/>
            <a:ext cx="0" cy="35814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1676400" y="4963180"/>
            <a:ext cx="1600200" cy="30480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PDEntry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1371600" y="5801380"/>
            <a:ext cx="2294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Page Directory</a:t>
            </a:r>
          </a:p>
        </p:txBody>
      </p:sp>
      <p:cxnSp>
        <p:nvCxnSpPr>
          <p:cNvPr id="14" name="Straight Arrow Connector 13"/>
          <p:cNvCxnSpPr/>
          <p:nvPr>
            <p:custDataLst>
              <p:tags r:id="rId11"/>
            </p:custDataLst>
          </p:nvPr>
        </p:nvCxnSpPr>
        <p:spPr>
          <a:xfrm>
            <a:off x="3657600" y="4038600"/>
            <a:ext cx="38100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>
            <p:custDataLst>
              <p:tags r:id="rId12"/>
            </p:custDataLst>
          </p:nvPr>
        </p:nvCxnSpPr>
        <p:spPr>
          <a:xfrm flipV="1">
            <a:off x="3657600" y="1524000"/>
            <a:ext cx="0" cy="25146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>
            <p:custDataLst>
              <p:tags r:id="rId13"/>
            </p:custDataLst>
          </p:nvPr>
        </p:nvSpPr>
        <p:spPr>
          <a:xfrm>
            <a:off x="4060091" y="5115580"/>
            <a:ext cx="1774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Page Table</a:t>
            </a:r>
          </a:p>
        </p:txBody>
      </p:sp>
      <p:sp>
        <p:nvSpPr>
          <p:cNvPr id="17" name="Rectangle 16"/>
          <p:cNvSpPr/>
          <p:nvPr>
            <p:custDataLst>
              <p:tags r:id="rId14"/>
            </p:custDataLst>
          </p:nvPr>
        </p:nvSpPr>
        <p:spPr>
          <a:xfrm>
            <a:off x="4136291" y="3896380"/>
            <a:ext cx="1600200" cy="30480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PTEntry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>
            <p:custDataLst>
              <p:tags r:id="rId15"/>
            </p:custDataLst>
          </p:nvPr>
        </p:nvCxnSpPr>
        <p:spPr>
          <a:xfrm>
            <a:off x="3276600" y="5105400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6"/>
            </p:custDataLst>
          </p:nvPr>
        </p:nvCxnSpPr>
        <p:spPr>
          <a:xfrm>
            <a:off x="6096000" y="3581400"/>
            <a:ext cx="304800" cy="158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>
            <p:custDataLst>
              <p:tags r:id="rId17"/>
            </p:custDataLst>
          </p:nvPr>
        </p:nvCxnSpPr>
        <p:spPr>
          <a:xfrm flipV="1">
            <a:off x="6096000" y="1524000"/>
            <a:ext cx="0" cy="20574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>
            <p:custDataLst>
              <p:tags r:id="rId18"/>
            </p:custDataLst>
          </p:nvPr>
        </p:nvSpPr>
        <p:spPr>
          <a:xfrm>
            <a:off x="6400800" y="4038600"/>
            <a:ext cx="177409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Page</a:t>
            </a:r>
          </a:p>
        </p:txBody>
      </p:sp>
      <p:sp>
        <p:nvSpPr>
          <p:cNvPr id="22" name="Rectangle 21"/>
          <p:cNvSpPr/>
          <p:nvPr>
            <p:custDataLst>
              <p:tags r:id="rId19"/>
            </p:custDataLst>
          </p:nvPr>
        </p:nvSpPr>
        <p:spPr>
          <a:xfrm>
            <a:off x="6477000" y="2438400"/>
            <a:ext cx="1600200" cy="161038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>
            <p:custDataLst>
              <p:tags r:id="rId20"/>
            </p:custDataLst>
          </p:nvPr>
        </p:nvSpPr>
        <p:spPr>
          <a:xfrm>
            <a:off x="6477000" y="3429000"/>
            <a:ext cx="16002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Word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>
            <p:custDataLst>
              <p:tags r:id="rId21"/>
            </p:custDataLst>
          </p:nvPr>
        </p:nvSpPr>
        <p:spPr>
          <a:xfrm>
            <a:off x="6324600" y="1143000"/>
            <a:ext cx="381000" cy="38100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/>
          <p:nvPr>
            <p:custDataLst>
              <p:tags r:id="rId22"/>
            </p:custDataLst>
          </p:nvPr>
        </p:nvCxnSpPr>
        <p:spPr>
          <a:xfrm>
            <a:off x="5715000" y="4037012"/>
            <a:ext cx="685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>
            <p:custDataLst>
              <p:tags r:id="rId23"/>
            </p:custDataLst>
          </p:nvPr>
        </p:nvSpPr>
        <p:spPr>
          <a:xfrm>
            <a:off x="4136291" y="3505200"/>
            <a:ext cx="1600200" cy="161038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>
            <p:custDataLst>
              <p:tags r:id="rId24"/>
            </p:custDataLst>
          </p:nvPr>
        </p:nvSpPr>
        <p:spPr>
          <a:xfrm>
            <a:off x="1676400" y="4191000"/>
            <a:ext cx="1600200" cy="161038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>
            <p:custDataLst>
              <p:tags r:id="rId25"/>
            </p:custDataLst>
          </p:nvPr>
        </p:nvSpPr>
        <p:spPr>
          <a:xfrm>
            <a:off x="381000" y="1143000"/>
            <a:ext cx="3962400" cy="381000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>
            <p:custDataLst>
              <p:tags r:id="rId26"/>
            </p:custDataLst>
          </p:nvPr>
        </p:nvSpPr>
        <p:spPr>
          <a:xfrm>
            <a:off x="76200" y="6334780"/>
            <a:ext cx="5271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 </a:t>
            </a:r>
            <a:r>
              <a:rPr lang="en-US" sz="2800" i="1" dirty="0"/>
              <a:t>Indirection to the Rescue, AGAIN!</a:t>
            </a:r>
            <a:endParaRPr lang="en-US" sz="28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266590" y="1443335"/>
            <a:ext cx="6824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31                    22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21                  12  </a:t>
            </a:r>
            <a:r>
              <a:rPr lang="en-US" sz="2400" dirty="0" smtClean="0">
                <a:solidFill>
                  <a:srgbClr val="7030A0"/>
                </a:solidFill>
              </a:rPr>
              <a:t>11                     2 </a:t>
            </a:r>
            <a:r>
              <a:rPr lang="en-US" sz="2400" dirty="0" smtClean="0">
                <a:solidFill>
                  <a:srgbClr val="002060"/>
                </a:solidFill>
              </a:rPr>
              <a:t>1 0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5" name="TextBox 34"/>
          <p:cNvSpPr txBox="1"/>
          <p:nvPr>
            <p:custDataLst>
              <p:tags r:id="rId27"/>
            </p:custDataLst>
          </p:nvPr>
        </p:nvSpPr>
        <p:spPr>
          <a:xfrm>
            <a:off x="5761802" y="4014182"/>
            <a:ext cx="863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PPN</a:t>
            </a:r>
          </a:p>
        </p:txBody>
      </p:sp>
      <p:sp>
        <p:nvSpPr>
          <p:cNvPr id="36" name="TextBox 35"/>
          <p:cNvSpPr txBox="1"/>
          <p:nvPr>
            <p:custDataLst>
              <p:tags r:id="rId28"/>
            </p:custDataLst>
          </p:nvPr>
        </p:nvSpPr>
        <p:spPr>
          <a:xfrm rot="20708594">
            <a:off x="1360410" y="3090384"/>
            <a:ext cx="19892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0070C0"/>
                </a:solidFill>
              </a:rPr>
              <a:t>Where is my translation?</a:t>
            </a:r>
          </a:p>
        </p:txBody>
      </p:sp>
      <p:sp>
        <p:nvSpPr>
          <p:cNvPr id="37" name="TextBox 36"/>
          <p:cNvSpPr txBox="1"/>
          <p:nvPr>
            <p:custDataLst>
              <p:tags r:id="rId29"/>
            </p:custDataLst>
          </p:nvPr>
        </p:nvSpPr>
        <p:spPr>
          <a:xfrm rot="20708594">
            <a:off x="3910292" y="2093892"/>
            <a:ext cx="19892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00B050"/>
                </a:solidFill>
              </a:rPr>
              <a:t>Where is my physical page?</a:t>
            </a:r>
          </a:p>
        </p:txBody>
      </p:sp>
      <p:sp>
        <p:nvSpPr>
          <p:cNvPr id="38" name="TextBox 37"/>
          <p:cNvSpPr txBox="1"/>
          <p:nvPr>
            <p:custDataLst>
              <p:tags r:id="rId30"/>
            </p:custDataLst>
          </p:nvPr>
        </p:nvSpPr>
        <p:spPr>
          <a:xfrm>
            <a:off x="6096000" y="5357862"/>
            <a:ext cx="29813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smtClean="0"/>
              <a:t>Also referred </a:t>
            </a:r>
            <a:r>
              <a:rPr lang="en-US" sz="2800" i="1" dirty="0" smtClean="0"/>
              <a:t>to as Level 1 </a:t>
            </a:r>
            <a:r>
              <a:rPr lang="en-US" sz="2800" i="1" smtClean="0"/>
              <a:t>and Level </a:t>
            </a:r>
            <a:r>
              <a:rPr lang="en-US" sz="2800" i="1" dirty="0" smtClean="0"/>
              <a:t>2 Page Tables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1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/>
      <p:bldP spid="16" grpId="0"/>
      <p:bldP spid="17" grpId="0" animBg="1"/>
      <p:bldP spid="21" grpId="0"/>
      <p:bldP spid="22" grpId="0" animBg="1"/>
      <p:bldP spid="23" grpId="0" animBg="1"/>
      <p:bldP spid="26" grpId="0" animBg="1"/>
      <p:bldP spid="27" grpId="0" animBg="1"/>
      <p:bldP spid="31" grpId="0"/>
      <p:bldP spid="35" grpId="0"/>
      <p:bldP spid="36" grpId="0"/>
      <p:bldP spid="3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Multi-Level Page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Doesn’t this take up more memory than before?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Benefits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Don’t </a:t>
            </a:r>
            <a:r>
              <a:rPr lang="en-US" dirty="0"/>
              <a:t>need 4MB contiguous physical memory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Don’t </a:t>
            </a:r>
            <a:r>
              <a:rPr lang="en-US" dirty="0"/>
              <a:t>need to allocate every </a:t>
            </a:r>
            <a:r>
              <a:rPr lang="en-US" dirty="0" err="1"/>
              <a:t>PageTable</a:t>
            </a:r>
            <a:r>
              <a:rPr lang="en-US" dirty="0"/>
              <a:t>, only those containing valid </a:t>
            </a:r>
            <a:r>
              <a:rPr lang="en-US" dirty="0" smtClean="0"/>
              <a:t>PTEs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Drawbacks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Performance: Longer lookups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1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 Memory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Virtual Memory?</a:t>
            </a:r>
          </a:p>
          <a:p>
            <a:pPr marL="0" indent="0">
              <a:buNone/>
            </a:pPr>
            <a:r>
              <a:rPr lang="en-US" dirty="0" smtClean="0"/>
              <a:t>How does Virtual memory Work?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Address Translation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Overhead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Paging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Performance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Virtual Memory &amp; Caches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What if process requirements &gt; physical memory?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Virtual starts earning its name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Memory acts as a cache for secondary storage (disk)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Swap</a:t>
            </a:r>
            <a:r>
              <a:rPr lang="en-US" dirty="0" smtClean="0"/>
              <a:t> memory pages out to disk when not in use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Page</a:t>
            </a:r>
            <a:r>
              <a:rPr lang="en-US" dirty="0" smtClean="0"/>
              <a:t> them back in when needed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Courtesy of Temporal &amp; Spatial Locality (again!)</a:t>
            </a:r>
          </a:p>
          <a:p>
            <a:pPr lvl="1"/>
            <a:r>
              <a:rPr lang="en-US" dirty="0" smtClean="0"/>
              <a:t>Pages used recently mostly likely to be used again</a:t>
            </a:r>
          </a:p>
          <a:p>
            <a:pPr lvl="1"/>
            <a:endParaRPr lang="en-US" dirty="0"/>
          </a:p>
          <a:p>
            <a:pPr marL="57150" indent="0">
              <a:buNone/>
            </a:pPr>
            <a:r>
              <a:rPr lang="en-US" dirty="0" smtClean="0"/>
              <a:t>More Meta-Data:</a:t>
            </a:r>
          </a:p>
          <a:p>
            <a:pPr marL="514350" indent="-457200"/>
            <a:r>
              <a:rPr lang="en-US" dirty="0" smtClean="0"/>
              <a:t>Dirty Bit, Recently Used, </a:t>
            </a:r>
            <a:r>
              <a:rPr lang="en-US" i="1" dirty="0" smtClean="0"/>
              <a:t>etc.</a:t>
            </a:r>
          </a:p>
          <a:p>
            <a:pPr marL="514350" indent="-457200"/>
            <a:r>
              <a:rPr lang="en-US" dirty="0" smtClean="0"/>
              <a:t>OS may access this meta-data to choose a victim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0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Big Picture: Multiple Processes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365750"/>
          </a:xfrm>
        </p:spPr>
        <p:txBody>
          <a:bodyPr>
            <a:normAutofit/>
          </a:bodyPr>
          <a:lstStyle/>
          <a:p>
            <a:r>
              <a:rPr lang="en-US" dirty="0" smtClean="0"/>
              <a:t>Can we execute </a:t>
            </a:r>
            <a:r>
              <a:rPr lang="en-US" b="1" i="1" dirty="0" smtClean="0"/>
              <a:t>more than one</a:t>
            </a:r>
            <a:r>
              <a:rPr lang="en-US" dirty="0" smtClean="0"/>
              <a:t> program at a time with our current MIPS processor?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23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Paging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4817050"/>
            <a:ext cx="5536920" cy="20409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Example: accessing address beginning with </a:t>
            </a:r>
            <a:r>
              <a:rPr lang="en-US" dirty="0" smtClean="0">
                <a:solidFill>
                  <a:srgbClr val="945200"/>
                </a:solidFill>
              </a:rPr>
              <a:t>0x00003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945200"/>
                </a:solidFill>
              </a:rPr>
              <a:t>PageTable</a:t>
            </a:r>
            <a:r>
              <a:rPr lang="en-US" dirty="0" smtClean="0">
                <a:solidFill>
                  <a:srgbClr val="945200"/>
                </a:solidFill>
              </a:rPr>
              <a:t>[3]</a:t>
            </a:r>
            <a:r>
              <a:rPr lang="en-US" dirty="0" smtClean="0"/>
              <a:t>) results in a Page Fault which will page the data in from disk sector 200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04153164"/>
              </p:ext>
            </p:extLst>
          </p:nvPr>
        </p:nvGraphicFramePr>
        <p:xfrm>
          <a:off x="457200" y="955040"/>
          <a:ext cx="3505200" cy="369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W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D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>
                          <a:solidFill>
                            <a:srgbClr val="000000"/>
                          </a:solidFill>
                        </a:rPr>
                        <a:t>Physical Page Number</a:t>
                      </a:r>
                      <a:endParaRPr lang="en-US" sz="2400" b="0" i="1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--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--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--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disk sector 200</a:t>
                      </a:r>
                      <a:endParaRPr lang="en-US" sz="2400" b="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disk sector 25</a:t>
                      </a:r>
                      <a:endParaRPr lang="en-US" sz="2400" b="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/>
                          </a:solidFill>
                        </a:rPr>
                        <a:t>0x00000</a:t>
                      </a:r>
                      <a:endParaRPr lang="en-US" sz="2400" b="0" dirty="0">
                        <a:solidFill>
                          <a:schemeClr val="accent5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--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239000" y="990600"/>
            <a:ext cx="1371600" cy="39624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1066800"/>
            <a:ext cx="13716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3886200"/>
            <a:ext cx="1371600" cy="381000"/>
          </a:xfrm>
          <a:prstGeom prst="rect">
            <a:avLst/>
          </a:prstGeom>
          <a:solidFill>
            <a:schemeClr val="accent6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1676400"/>
            <a:ext cx="1371600" cy="914400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5791200" y="46482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5775138" y="22860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9"/>
            </p:custDataLst>
          </p:nvPr>
        </p:nvSpPr>
        <p:spPr>
          <a:xfrm>
            <a:off x="5791200" y="39624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5765520" y="297180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1"/>
            </p:custDataLst>
          </p:nvPr>
        </p:nvSpPr>
        <p:spPr>
          <a:xfrm>
            <a:off x="5791200" y="11430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0xC20A3000</a:t>
            </a: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4572000"/>
            <a:ext cx="1371600" cy="381000"/>
          </a:xfrm>
          <a:prstGeom prst="rect">
            <a:avLst/>
          </a:prstGeom>
          <a:solidFill>
            <a:schemeClr val="accent5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Rectangle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2895600"/>
            <a:ext cx="1371600" cy="381000"/>
          </a:xfrm>
          <a:prstGeom prst="rect">
            <a:avLst/>
          </a:prstGeom>
          <a:solidFill>
            <a:srgbClr val="92D05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6019800"/>
            <a:ext cx="685800" cy="304800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25</a:t>
            </a:r>
            <a:endParaRPr lang="en-US" sz="24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Rectangle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962900" y="5807650"/>
            <a:ext cx="685800" cy="304800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200</a:t>
            </a:r>
            <a:endParaRPr lang="en-US" sz="2400" dirty="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20" name="Straight Connector 19"/>
          <p:cNvCxnSpPr/>
          <p:nvPr>
            <p:custDataLst>
              <p:tags r:id="rId16"/>
            </p:custDataLst>
          </p:nvPr>
        </p:nvCxnSpPr>
        <p:spPr>
          <a:xfrm>
            <a:off x="3962400" y="1676400"/>
            <a:ext cx="32766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17"/>
            </p:custDataLst>
          </p:nvPr>
        </p:nvCxnSpPr>
        <p:spPr>
          <a:xfrm flipV="1">
            <a:off x="3962400" y="2590800"/>
            <a:ext cx="3276600" cy="20574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Magnetic Disk 15"/>
          <p:cNvSpPr/>
          <p:nvPr>
            <p:custDataLst>
              <p:tags r:id="rId18"/>
            </p:custDataLst>
          </p:nvPr>
        </p:nvSpPr>
        <p:spPr>
          <a:xfrm>
            <a:off x="7162800" y="5257800"/>
            <a:ext cx="1524000" cy="1295400"/>
          </a:xfrm>
          <a:prstGeom prst="flowChartMagneticDisk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>
            <p:custDataLst>
              <p:tags r:id="rId19"/>
            </p:custDataLst>
          </p:nvPr>
        </p:nvCxnSpPr>
        <p:spPr>
          <a:xfrm>
            <a:off x="76200" y="3371910"/>
            <a:ext cx="381000" cy="1588"/>
          </a:xfrm>
          <a:prstGeom prst="straightConnector1">
            <a:avLst/>
          </a:prstGeom>
          <a:ln w="57150">
            <a:solidFill>
              <a:srgbClr val="9452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7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Page Fault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Valid bit in Page Table = 0 </a:t>
            </a:r>
          </a:p>
          <a:p>
            <a:pPr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 means </a:t>
            </a:r>
            <a:r>
              <a:rPr lang="en-US" dirty="0" smtClean="0"/>
              <a:t>page is not </a:t>
            </a:r>
            <a:r>
              <a:rPr lang="en-US" dirty="0"/>
              <a:t>in </a:t>
            </a:r>
            <a:r>
              <a:rPr lang="en-US" dirty="0" smtClean="0"/>
              <a:t>memory</a:t>
            </a:r>
          </a:p>
          <a:p>
            <a:pPr>
              <a:buNone/>
            </a:pPr>
            <a:endParaRPr lang="en-US" b="1" dirty="0">
              <a:solidFill>
                <a:srgbClr val="FF0909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1F497D"/>
                </a:solidFill>
              </a:rPr>
              <a:t>OS </a:t>
            </a:r>
            <a:r>
              <a:rPr lang="en-US" b="1" dirty="0" smtClean="0">
                <a:solidFill>
                  <a:srgbClr val="1F497D"/>
                </a:solidFill>
              </a:rPr>
              <a:t>takes over</a:t>
            </a:r>
            <a:r>
              <a:rPr lang="en-US" dirty="0" smtClean="0">
                <a:solidFill>
                  <a:srgbClr val="1F497D"/>
                </a:solidFill>
              </a:rPr>
              <a:t>:</a:t>
            </a:r>
            <a:endParaRPr lang="en-US" b="1" dirty="0">
              <a:solidFill>
                <a:srgbClr val="1F497D"/>
              </a:solidFill>
            </a:endParaRPr>
          </a:p>
          <a:p>
            <a:r>
              <a:rPr lang="en-US" dirty="0"/>
              <a:t>Choose a physical page to replace</a:t>
            </a:r>
          </a:p>
          <a:p>
            <a:pPr lvl="1"/>
            <a:r>
              <a:rPr lang="en-US" b="1" dirty="0">
                <a:solidFill>
                  <a:srgbClr val="1F497D"/>
                </a:solidFill>
              </a:rPr>
              <a:t>“Working set”</a:t>
            </a:r>
            <a:r>
              <a:rPr lang="en-US" dirty="0"/>
              <a:t>: refined LRU, tracks </a:t>
            </a:r>
            <a:r>
              <a:rPr lang="en-US" dirty="0" smtClean="0"/>
              <a:t>page </a:t>
            </a:r>
            <a:r>
              <a:rPr lang="en-US" dirty="0"/>
              <a:t>usage</a:t>
            </a:r>
            <a:endParaRPr lang="en-US" b="1" dirty="0"/>
          </a:p>
          <a:p>
            <a:r>
              <a:rPr lang="en-US" dirty="0"/>
              <a:t>If dirty, write to disk</a:t>
            </a:r>
          </a:p>
          <a:p>
            <a:r>
              <a:rPr lang="en-US" dirty="0"/>
              <a:t>Read missing page from disk</a:t>
            </a:r>
          </a:p>
          <a:p>
            <a:pPr lvl="1"/>
            <a:r>
              <a:rPr lang="en-US" dirty="0"/>
              <a:t>Takes so long (~10ms), OS schedules another </a:t>
            </a:r>
            <a:r>
              <a:rPr lang="en-US" dirty="0" smtClean="0"/>
              <a:t>task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Performance-wise page faults are </a:t>
            </a:r>
            <a:r>
              <a:rPr lang="en-US" b="1" i="1" dirty="0" smtClean="0"/>
              <a:t>really </a:t>
            </a:r>
            <a:r>
              <a:rPr lang="en-US" b="1" dirty="0" smtClean="0"/>
              <a:t>bad!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3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 Memory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Virtual Memory?</a:t>
            </a:r>
          </a:p>
          <a:p>
            <a:pPr marL="0" indent="0">
              <a:buNone/>
            </a:pPr>
            <a:r>
              <a:rPr lang="en-US" dirty="0" smtClean="0"/>
              <a:t>How does Virtual memory Work?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Address Translation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Overhead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Paging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Performance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Virtual Memory &amp; Caches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2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Watch Your Performance Tank!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For </a:t>
            </a:r>
            <a:r>
              <a:rPr lang="en-US" i="1" dirty="0" smtClean="0">
                <a:solidFill>
                  <a:srgbClr val="FF0000"/>
                </a:solidFill>
              </a:rPr>
              <a:t>every instruction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MMU translates address (virtual </a:t>
            </a:r>
            <a:r>
              <a:rPr lang="en-US" dirty="0" smtClean="0">
                <a:sym typeface="Wingdings"/>
              </a:rPr>
              <a:t> physical)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Uses PTBR to find Page Table in memory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Looks up entry for that virtual page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Fetch the instruction using physical address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Access Memory Hierarchy (I$ </a:t>
            </a:r>
            <a:r>
              <a:rPr lang="en-US" dirty="0" smtClean="0">
                <a:sym typeface="Wingdings"/>
              </a:rPr>
              <a:t> L2  Memory)</a:t>
            </a:r>
          </a:p>
          <a:p>
            <a:pPr lvl="1" defTabSz="914400">
              <a:spcBef>
                <a:spcPts val="0"/>
              </a:spcBef>
            </a:pPr>
            <a:endParaRPr lang="en-US" dirty="0">
              <a:sym typeface="Wingdings"/>
            </a:endParaRPr>
          </a:p>
          <a:p>
            <a:pPr defTabSz="914400">
              <a:spcBef>
                <a:spcPts val="0"/>
              </a:spcBef>
            </a:pPr>
            <a:r>
              <a:rPr lang="en-US" dirty="0" smtClean="0">
                <a:sym typeface="Wingdings"/>
              </a:rPr>
              <a:t>Repeat at Memory stage for load/store </a:t>
            </a:r>
            <a:r>
              <a:rPr lang="en-US" dirty="0" err="1" smtClean="0">
                <a:sym typeface="Wingdings"/>
              </a:rPr>
              <a:t>insns</a:t>
            </a:r>
            <a:endParaRPr lang="en-US" dirty="0" smtClean="0">
              <a:sym typeface="Wingdings"/>
            </a:endParaRPr>
          </a:p>
          <a:p>
            <a:pPr lvl="1" defTabSz="914400">
              <a:spcBef>
                <a:spcPts val="0"/>
              </a:spcBef>
            </a:pPr>
            <a:r>
              <a:rPr lang="en-US" dirty="0" smtClean="0">
                <a:sym typeface="Wingdings"/>
              </a:rPr>
              <a:t>Translate address</a:t>
            </a:r>
          </a:p>
          <a:p>
            <a:pPr lvl="1" defTabSz="914400">
              <a:spcBef>
                <a:spcPts val="0"/>
              </a:spcBef>
            </a:pPr>
            <a:r>
              <a:rPr lang="en-US" b="1" dirty="0" smtClean="0">
                <a:sym typeface="Wingdings"/>
              </a:rPr>
              <a:t>Now </a:t>
            </a:r>
            <a:r>
              <a:rPr lang="en-US" dirty="0" smtClean="0">
                <a:sym typeface="Wingdings"/>
              </a:rPr>
              <a:t>you perform the load/store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95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763000" cy="6248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Virtual Memory Summary</a:t>
            </a:r>
          </a:p>
          <a:p>
            <a:r>
              <a:rPr lang="en-US" dirty="0" err="1" smtClean="0"/>
              <a:t>PageTable</a:t>
            </a:r>
            <a:r>
              <a:rPr lang="en-US" dirty="0" smtClean="0"/>
              <a:t> for each process:</a:t>
            </a:r>
          </a:p>
          <a:p>
            <a:pPr lvl="1"/>
            <a:r>
              <a:rPr lang="en-US" dirty="0" smtClean="0"/>
              <a:t>Page</a:t>
            </a:r>
          </a:p>
          <a:p>
            <a:pPr lvl="2"/>
            <a:r>
              <a:rPr lang="en-US" dirty="0"/>
              <a:t>Single-level (e.g. 4MB contiguous in physical memory) </a:t>
            </a:r>
          </a:p>
          <a:p>
            <a:pPr lvl="2"/>
            <a:r>
              <a:rPr lang="en-US" dirty="0"/>
              <a:t>or multi-level (e.g. less </a:t>
            </a:r>
            <a:r>
              <a:rPr lang="en-US" dirty="0" err="1"/>
              <a:t>mem</a:t>
            </a:r>
            <a:r>
              <a:rPr lang="en-US" dirty="0"/>
              <a:t> overhead due to page table), </a:t>
            </a:r>
          </a:p>
          <a:p>
            <a:pPr lvl="2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every load/store translated to physical addresses</a:t>
            </a:r>
          </a:p>
          <a:p>
            <a:pPr lvl="1"/>
            <a:r>
              <a:rPr lang="en-US" dirty="0" smtClean="0"/>
              <a:t>page table miss: load a swapped-out page and retry instruction, or kill program</a:t>
            </a:r>
          </a:p>
          <a:p>
            <a:r>
              <a:rPr lang="en-US" dirty="0" smtClean="0"/>
              <a:t>Performance?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Solution?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89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speedup address translation?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02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Translation </a:t>
            </a:r>
            <a:r>
              <a:rPr lang="en-US" dirty="0" err="1"/>
              <a:t>Lookaside</a:t>
            </a:r>
            <a:r>
              <a:rPr lang="en-US" dirty="0"/>
              <a:t> </a:t>
            </a:r>
            <a:r>
              <a:rPr lang="en-US" dirty="0" smtClean="0"/>
              <a:t>Buffer (TLB)</a:t>
            </a:r>
            <a:endParaRPr lang="en-US" dirty="0"/>
          </a:p>
        </p:txBody>
      </p:sp>
      <p:sp>
        <p:nvSpPr>
          <p:cNvPr id="3482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990599"/>
            <a:ext cx="8229600" cy="3109139"/>
          </a:xfrm>
        </p:spPr>
        <p:txBody>
          <a:bodyPr>
            <a:normAutofit/>
          </a:bodyPr>
          <a:lstStyle/>
          <a:p>
            <a:r>
              <a:rPr lang="en-US" dirty="0" smtClean="0"/>
              <a:t>Small, fast cache </a:t>
            </a:r>
          </a:p>
          <a:p>
            <a:r>
              <a:rPr lang="en-US" dirty="0"/>
              <a:t>H</a:t>
            </a:r>
            <a:r>
              <a:rPr lang="en-US" dirty="0" smtClean="0"/>
              <a:t>olds VPN</a:t>
            </a:r>
            <a:r>
              <a:rPr lang="en-US" dirty="0" smtClean="0">
                <a:sym typeface="Wingdings"/>
              </a:rPr>
              <a:t>PPN translations</a:t>
            </a:r>
          </a:p>
          <a:p>
            <a:r>
              <a:rPr lang="en-US" dirty="0" smtClean="0"/>
              <a:t>Exploits temporal </a:t>
            </a:r>
            <a:r>
              <a:rPr lang="en-US" dirty="0"/>
              <a:t>locality in </a:t>
            </a:r>
            <a:r>
              <a:rPr lang="en-US" dirty="0" err="1"/>
              <a:t>pagetable</a:t>
            </a:r>
            <a:endParaRPr lang="en-US" dirty="0"/>
          </a:p>
          <a:p>
            <a:r>
              <a:rPr lang="en-US" dirty="0"/>
              <a:t>TLB Hit: huge performance savings</a:t>
            </a:r>
          </a:p>
          <a:p>
            <a:r>
              <a:rPr lang="en-US" dirty="0"/>
              <a:t>TLB Miss: invoke TLB miss handler</a:t>
            </a:r>
          </a:p>
          <a:p>
            <a:pPr lvl="2"/>
            <a:r>
              <a:rPr lang="en-US" i="1" dirty="0"/>
              <a:t>Put translation in TLB for later</a:t>
            </a:r>
          </a:p>
          <a:p>
            <a:endParaRPr lang="en-US" dirty="0" smtClean="0"/>
          </a:p>
        </p:txBody>
      </p:sp>
      <p:sp>
        <p:nvSpPr>
          <p:cNvPr id="34822" name="Rectangle 4"/>
          <p:cNvSpPr>
            <a:spLocks noChangeArrowheads="1"/>
          </p:cNvSpPr>
          <p:nvPr/>
        </p:nvSpPr>
        <p:spPr bwMode="auto">
          <a:xfrm>
            <a:off x="5639417" y="4995069"/>
            <a:ext cx="1219200" cy="304800"/>
          </a:xfrm>
          <a:prstGeom prst="rect">
            <a:avLst/>
          </a:prstGeom>
          <a:solidFill>
            <a:schemeClr val="hlink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VPN</a:t>
            </a:r>
          </a:p>
        </p:txBody>
      </p:sp>
      <p:sp>
        <p:nvSpPr>
          <p:cNvPr id="34823" name="Rectangle 5"/>
          <p:cNvSpPr>
            <a:spLocks noChangeArrowheads="1"/>
          </p:cNvSpPr>
          <p:nvPr/>
        </p:nvSpPr>
        <p:spPr bwMode="auto">
          <a:xfrm>
            <a:off x="6858617" y="4995069"/>
            <a:ext cx="914400" cy="304800"/>
          </a:xfrm>
          <a:prstGeom prst="rect">
            <a:avLst/>
          </a:prstGeom>
          <a:solidFill>
            <a:srgbClr val="DDCCA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PPN</a:t>
            </a:r>
          </a:p>
        </p:txBody>
      </p:sp>
      <p:sp>
        <p:nvSpPr>
          <p:cNvPr id="34824" name="Rectangle 6"/>
          <p:cNvSpPr>
            <a:spLocks noChangeArrowheads="1"/>
          </p:cNvSpPr>
          <p:nvPr/>
        </p:nvSpPr>
        <p:spPr bwMode="auto">
          <a:xfrm>
            <a:off x="5487017" y="4995069"/>
            <a:ext cx="152400" cy="304800"/>
          </a:xfrm>
          <a:prstGeom prst="rect">
            <a:avLst/>
          </a:prstGeom>
          <a:solidFill>
            <a:schemeClr val="hlink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5" name="Rectangle 7"/>
          <p:cNvSpPr>
            <a:spLocks noChangeArrowheads="1"/>
          </p:cNvSpPr>
          <p:nvPr/>
        </p:nvSpPr>
        <p:spPr bwMode="auto">
          <a:xfrm>
            <a:off x="5639417" y="5299869"/>
            <a:ext cx="1219200" cy="304800"/>
          </a:xfrm>
          <a:prstGeom prst="rect">
            <a:avLst/>
          </a:prstGeom>
          <a:solidFill>
            <a:schemeClr val="hlink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VPN</a:t>
            </a:r>
          </a:p>
        </p:txBody>
      </p:sp>
      <p:sp>
        <p:nvSpPr>
          <p:cNvPr id="34826" name="Rectangle 8"/>
          <p:cNvSpPr>
            <a:spLocks noChangeArrowheads="1"/>
          </p:cNvSpPr>
          <p:nvPr/>
        </p:nvSpPr>
        <p:spPr bwMode="auto">
          <a:xfrm>
            <a:off x="6858617" y="5299869"/>
            <a:ext cx="914400" cy="304800"/>
          </a:xfrm>
          <a:prstGeom prst="rect">
            <a:avLst/>
          </a:prstGeom>
          <a:solidFill>
            <a:srgbClr val="DDCCA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000000"/>
                </a:solidFill>
              </a:rPr>
              <a:t>PPN</a:t>
            </a:r>
          </a:p>
        </p:txBody>
      </p:sp>
      <p:sp>
        <p:nvSpPr>
          <p:cNvPr id="34827" name="Rectangle 9"/>
          <p:cNvSpPr>
            <a:spLocks noChangeArrowheads="1"/>
          </p:cNvSpPr>
          <p:nvPr/>
        </p:nvSpPr>
        <p:spPr bwMode="auto">
          <a:xfrm>
            <a:off x="5487017" y="5299869"/>
            <a:ext cx="152400" cy="304800"/>
          </a:xfrm>
          <a:prstGeom prst="rect">
            <a:avLst/>
          </a:prstGeom>
          <a:solidFill>
            <a:schemeClr val="hlink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8" name="Rectangle 10"/>
          <p:cNvSpPr>
            <a:spLocks noChangeArrowheads="1"/>
          </p:cNvSpPr>
          <p:nvPr/>
        </p:nvSpPr>
        <p:spPr bwMode="auto">
          <a:xfrm>
            <a:off x="5639417" y="5604669"/>
            <a:ext cx="1219200" cy="304800"/>
          </a:xfrm>
          <a:prstGeom prst="rect">
            <a:avLst/>
          </a:prstGeom>
          <a:solidFill>
            <a:schemeClr val="hlink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VPN</a:t>
            </a:r>
          </a:p>
        </p:txBody>
      </p:sp>
      <p:sp>
        <p:nvSpPr>
          <p:cNvPr id="34829" name="Rectangle 11"/>
          <p:cNvSpPr>
            <a:spLocks noChangeArrowheads="1"/>
          </p:cNvSpPr>
          <p:nvPr/>
        </p:nvSpPr>
        <p:spPr bwMode="auto">
          <a:xfrm>
            <a:off x="6858617" y="5604669"/>
            <a:ext cx="914400" cy="304800"/>
          </a:xfrm>
          <a:prstGeom prst="rect">
            <a:avLst/>
          </a:prstGeom>
          <a:solidFill>
            <a:srgbClr val="DDCCA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000000"/>
                </a:solidFill>
              </a:rPr>
              <a:t>PPN</a:t>
            </a:r>
          </a:p>
        </p:txBody>
      </p:sp>
      <p:sp>
        <p:nvSpPr>
          <p:cNvPr id="34830" name="Rectangle 12"/>
          <p:cNvSpPr>
            <a:spLocks noChangeArrowheads="1"/>
          </p:cNvSpPr>
          <p:nvPr/>
        </p:nvSpPr>
        <p:spPr bwMode="auto">
          <a:xfrm>
            <a:off x="5487017" y="5604669"/>
            <a:ext cx="152400" cy="304800"/>
          </a:xfrm>
          <a:prstGeom prst="rect">
            <a:avLst/>
          </a:prstGeom>
          <a:solidFill>
            <a:schemeClr val="hlink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1" name="Rectangle 13"/>
          <p:cNvSpPr>
            <a:spLocks noChangeArrowheads="1"/>
          </p:cNvSpPr>
          <p:nvPr/>
        </p:nvSpPr>
        <p:spPr bwMode="auto">
          <a:xfrm>
            <a:off x="5639417" y="4690269"/>
            <a:ext cx="12192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0909"/>
                </a:solidFill>
              </a:rPr>
              <a:t>“tag”</a:t>
            </a:r>
          </a:p>
        </p:txBody>
      </p:sp>
      <p:sp>
        <p:nvSpPr>
          <p:cNvPr id="34832" name="Rectangle 14"/>
          <p:cNvSpPr>
            <a:spLocks noChangeArrowheads="1"/>
          </p:cNvSpPr>
          <p:nvPr/>
        </p:nvSpPr>
        <p:spPr bwMode="auto">
          <a:xfrm>
            <a:off x="6858617" y="4690269"/>
            <a:ext cx="9144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0909"/>
                </a:solidFill>
              </a:rPr>
              <a:t>“data”</a:t>
            </a:r>
          </a:p>
        </p:txBody>
      </p:sp>
      <p:sp>
        <p:nvSpPr>
          <p:cNvPr id="34833" name="Rectangle 15"/>
          <p:cNvSpPr>
            <a:spLocks noChangeArrowheads="1"/>
          </p:cNvSpPr>
          <p:nvPr/>
        </p:nvSpPr>
        <p:spPr bwMode="auto">
          <a:xfrm>
            <a:off x="5487017" y="4690269"/>
            <a:ext cx="1524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4" name="Line 16"/>
          <p:cNvSpPr>
            <a:spLocks noChangeShapeType="1"/>
          </p:cNvSpPr>
          <p:nvPr/>
        </p:nvSpPr>
        <p:spPr bwMode="auto">
          <a:xfrm>
            <a:off x="7315817" y="5909469"/>
            <a:ext cx="0" cy="30480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 type="arrow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6" name="Rectangle 18"/>
          <p:cNvSpPr>
            <a:spLocks noChangeArrowheads="1"/>
          </p:cNvSpPr>
          <p:nvPr/>
        </p:nvSpPr>
        <p:spPr bwMode="auto">
          <a:xfrm>
            <a:off x="152400" y="4191000"/>
            <a:ext cx="3276600" cy="2514600"/>
          </a:xfrm>
          <a:prstGeom prst="rect">
            <a:avLst/>
          </a:prstGeom>
          <a:solidFill>
            <a:srgbClr val="D5D5D5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7" name="Rectangle 19"/>
          <p:cNvSpPr>
            <a:spLocks noChangeArrowheads="1"/>
          </p:cNvSpPr>
          <p:nvPr/>
        </p:nvSpPr>
        <p:spPr bwMode="auto">
          <a:xfrm>
            <a:off x="304800" y="4329112"/>
            <a:ext cx="1219200" cy="776288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CPU</a:t>
            </a:r>
          </a:p>
        </p:txBody>
      </p:sp>
      <p:sp>
        <p:nvSpPr>
          <p:cNvPr id="34851" name="Text Box 36"/>
          <p:cNvSpPr txBox="1">
            <a:spLocks noChangeArrowheads="1"/>
          </p:cNvSpPr>
          <p:nvPr/>
        </p:nvSpPr>
        <p:spPr bwMode="auto">
          <a:xfrm>
            <a:off x="190280" y="5105400"/>
            <a:ext cx="49552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7030A0"/>
                </a:solidFill>
              </a:rPr>
              <a:t>VA</a:t>
            </a:r>
          </a:p>
        </p:txBody>
      </p:sp>
      <p:sp>
        <p:nvSpPr>
          <p:cNvPr id="34853" name="Line 39"/>
          <p:cNvSpPr>
            <a:spLocks noChangeShapeType="1"/>
          </p:cNvSpPr>
          <p:nvPr/>
        </p:nvSpPr>
        <p:spPr bwMode="auto">
          <a:xfrm flipH="1" flipV="1">
            <a:off x="1568450" y="6056947"/>
            <a:ext cx="365760" cy="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 type="arrow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4" name="Text Box 40"/>
          <p:cNvSpPr txBox="1">
            <a:spLocks noChangeArrowheads="1"/>
          </p:cNvSpPr>
          <p:nvPr/>
        </p:nvSpPr>
        <p:spPr bwMode="auto">
          <a:xfrm>
            <a:off x="1568450" y="6019800"/>
            <a:ext cx="48895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00B050"/>
                </a:solidFill>
              </a:rPr>
              <a:t>PA</a:t>
            </a:r>
          </a:p>
        </p:txBody>
      </p:sp>
      <p:sp>
        <p:nvSpPr>
          <p:cNvPr id="34856" name="Line 42"/>
          <p:cNvSpPr>
            <a:spLocks noChangeShapeType="1"/>
          </p:cNvSpPr>
          <p:nvPr/>
        </p:nvSpPr>
        <p:spPr bwMode="auto">
          <a:xfrm>
            <a:off x="1597151" y="5897403"/>
            <a:ext cx="415799" cy="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 type="arrow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8" name="Line 44"/>
          <p:cNvSpPr>
            <a:spLocks noChangeShapeType="1"/>
          </p:cNvSpPr>
          <p:nvPr/>
        </p:nvSpPr>
        <p:spPr bwMode="auto">
          <a:xfrm flipV="1">
            <a:off x="3276600" y="5909468"/>
            <a:ext cx="2243137" cy="289739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9" name="Line 45"/>
          <p:cNvSpPr>
            <a:spLocks noChangeShapeType="1"/>
          </p:cNvSpPr>
          <p:nvPr/>
        </p:nvSpPr>
        <p:spPr bwMode="auto">
          <a:xfrm flipV="1">
            <a:off x="3276600" y="5010131"/>
            <a:ext cx="2210417" cy="628667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Text Box 36"/>
          <p:cNvSpPr txBox="1">
            <a:spLocks noChangeArrowheads="1"/>
          </p:cNvSpPr>
          <p:nvPr/>
        </p:nvSpPr>
        <p:spPr bwMode="auto">
          <a:xfrm>
            <a:off x="1565165" y="5497652"/>
            <a:ext cx="49552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7030A0"/>
                </a:solidFill>
              </a:rPr>
              <a:t>VA</a:t>
            </a:r>
          </a:p>
        </p:txBody>
      </p:sp>
      <p:sp>
        <p:nvSpPr>
          <p:cNvPr id="48" name="Text Box 40"/>
          <p:cNvSpPr txBox="1">
            <a:spLocks noChangeArrowheads="1"/>
          </p:cNvSpPr>
          <p:nvPr/>
        </p:nvSpPr>
        <p:spPr bwMode="auto">
          <a:xfrm>
            <a:off x="7284067" y="6035001"/>
            <a:ext cx="48895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00B050"/>
                </a:solidFill>
              </a:rPr>
              <a:t>PA</a:t>
            </a:r>
          </a:p>
        </p:txBody>
      </p:sp>
      <p:sp>
        <p:nvSpPr>
          <p:cNvPr id="49" name="Rectangle 19"/>
          <p:cNvSpPr>
            <a:spLocks noChangeArrowheads="1"/>
          </p:cNvSpPr>
          <p:nvPr/>
        </p:nvSpPr>
        <p:spPr bwMode="auto">
          <a:xfrm>
            <a:off x="304800" y="5638800"/>
            <a:ext cx="1219200" cy="6096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smtClean="0">
                <a:solidFill>
                  <a:srgbClr val="000000"/>
                </a:solidFill>
              </a:rPr>
              <a:t>MMU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0" name="Line 42"/>
          <p:cNvSpPr>
            <a:spLocks noChangeShapeType="1"/>
          </p:cNvSpPr>
          <p:nvPr/>
        </p:nvSpPr>
        <p:spPr bwMode="auto">
          <a:xfrm>
            <a:off x="685800" y="5136812"/>
            <a:ext cx="0" cy="45720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 type="arrow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Rectangle 19"/>
          <p:cNvSpPr>
            <a:spLocks noChangeArrowheads="1"/>
          </p:cNvSpPr>
          <p:nvPr/>
        </p:nvSpPr>
        <p:spPr bwMode="auto">
          <a:xfrm>
            <a:off x="2057400" y="5638800"/>
            <a:ext cx="1219200" cy="6096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TLB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52" name="Text Box 36"/>
          <p:cNvSpPr txBox="1">
            <a:spLocks noChangeArrowheads="1"/>
          </p:cNvSpPr>
          <p:nvPr/>
        </p:nvSpPr>
        <p:spPr bwMode="auto">
          <a:xfrm>
            <a:off x="5257800" y="4464388"/>
            <a:ext cx="49552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7030A0"/>
                </a:solidFill>
              </a:rPr>
              <a:t>VA</a:t>
            </a: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>
            <a:off x="5753320" y="4495800"/>
            <a:ext cx="0" cy="45720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 type="arrow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6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6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TLB Parameters</a:t>
            </a:r>
            <a:endParaRPr lang="en-US" dirty="0"/>
          </a:p>
        </p:txBody>
      </p:sp>
      <p:sp>
        <p:nvSpPr>
          <p:cNvPr id="36362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Typical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/>
              <a:t>very small (64 – 256 entries) </a:t>
            </a:r>
            <a:r>
              <a:rPr lang="en-US" dirty="0" smtClean="0">
                <a:sym typeface="Wingdings"/>
              </a:rPr>
              <a:t> </a:t>
            </a:r>
            <a:r>
              <a:rPr lang="en-US" i="1" dirty="0" smtClean="0"/>
              <a:t>very fast</a:t>
            </a:r>
          </a:p>
          <a:p>
            <a:r>
              <a:rPr lang="en-US" dirty="0" smtClean="0"/>
              <a:t>fully associative, or at least set associative</a:t>
            </a:r>
          </a:p>
          <a:p>
            <a:r>
              <a:rPr lang="en-US" dirty="0" smtClean="0"/>
              <a:t>tiny block size: why?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Example: Intel Nehalem TLB</a:t>
            </a:r>
          </a:p>
          <a:p>
            <a:r>
              <a:rPr lang="en-US" dirty="0" smtClean="0"/>
              <a:t>128-entry L1 Instruction TLB, 4-way LRU</a:t>
            </a:r>
          </a:p>
          <a:p>
            <a:r>
              <a:rPr lang="en-US" dirty="0" smtClean="0"/>
              <a:t>64-entry L1 Data TLB, 4-way LRU</a:t>
            </a:r>
          </a:p>
          <a:p>
            <a:r>
              <a:rPr lang="en-US" dirty="0" smtClean="0"/>
              <a:t>512-entry L2 Unified TLB, 4-way LRU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207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TLB</a:t>
            </a:r>
            <a:r>
              <a:rPr lang="en-US" i="1" dirty="0" smtClean="0"/>
              <a:t> to the Rescue!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 every instruction: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Translate the address (virtual </a:t>
            </a:r>
            <a:r>
              <a:rPr lang="en-US" dirty="0" smtClean="0">
                <a:sym typeface="Wingdings"/>
              </a:rPr>
              <a:t> physical)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>
                <a:solidFill>
                  <a:srgbClr val="FF0000"/>
                </a:solidFill>
                <a:sym typeface="Wingdings"/>
              </a:rPr>
              <a:t>CPU checks TLB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That failing, walk the Page Table</a:t>
            </a:r>
          </a:p>
          <a:p>
            <a:pPr lvl="2" defTabSz="914400">
              <a:spcBef>
                <a:spcPts val="0"/>
              </a:spcBef>
            </a:pPr>
            <a:r>
              <a:rPr lang="en-US" dirty="0" smtClean="0"/>
              <a:t>Use PTBR to find Page Table in memory</a:t>
            </a:r>
          </a:p>
          <a:p>
            <a:pPr lvl="2" defTabSz="914400">
              <a:spcBef>
                <a:spcPts val="0"/>
              </a:spcBef>
            </a:pPr>
            <a:r>
              <a:rPr lang="en-US" dirty="0" smtClean="0"/>
              <a:t>Look up entry for that virtual page</a:t>
            </a:r>
          </a:p>
          <a:p>
            <a:pPr lvl="2" defTabSz="914400">
              <a:spcBef>
                <a:spcPts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Cache the result in the TLB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Fetch the instruction using physical address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Access Memory Hierarchy (I$ </a:t>
            </a:r>
            <a:r>
              <a:rPr lang="en-US" dirty="0" smtClean="0">
                <a:sym typeface="Wingdings"/>
              </a:rPr>
              <a:t> L2  Memory)</a:t>
            </a:r>
          </a:p>
          <a:p>
            <a:pPr defTabSz="914400">
              <a:spcBef>
                <a:spcPts val="0"/>
              </a:spcBef>
            </a:pPr>
            <a:endParaRPr lang="en-US" dirty="0">
              <a:sym typeface="Wingdings"/>
            </a:endParaRPr>
          </a:p>
          <a:p>
            <a:pPr defTabSz="914400">
              <a:spcBef>
                <a:spcPts val="0"/>
              </a:spcBef>
            </a:pPr>
            <a:r>
              <a:rPr lang="en-US" dirty="0" smtClean="0">
                <a:sym typeface="Wingdings"/>
              </a:rPr>
              <a:t>Repeat at Memory stage for load/store </a:t>
            </a:r>
            <a:r>
              <a:rPr lang="en-US" dirty="0" err="1" smtClean="0">
                <a:sym typeface="Wingdings"/>
              </a:rPr>
              <a:t>insns</a:t>
            </a:r>
            <a:endParaRPr lang="en-US" dirty="0" smtClean="0">
              <a:sym typeface="Wingdings"/>
            </a:endParaRPr>
          </a:p>
          <a:p>
            <a:pPr lvl="1" defTabSz="914400"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  <a:sym typeface="Wingdings"/>
              </a:rPr>
              <a:t>CPU checks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TLB, </a:t>
            </a:r>
            <a:r>
              <a:rPr lang="en-US" dirty="0" smtClean="0">
                <a:sym typeface="Wingdings"/>
              </a:rPr>
              <a:t>translate if necessary</a:t>
            </a:r>
          </a:p>
          <a:p>
            <a:pPr lvl="1" defTabSz="914400">
              <a:spcBef>
                <a:spcPts val="0"/>
              </a:spcBef>
            </a:pPr>
            <a:r>
              <a:rPr lang="en-US" b="1" dirty="0" smtClean="0">
                <a:sym typeface="Wingdings"/>
              </a:rPr>
              <a:t>Now </a:t>
            </a:r>
            <a:r>
              <a:rPr lang="en-US" dirty="0" smtClean="0">
                <a:sym typeface="Wingdings"/>
              </a:rPr>
              <a:t>perform load/store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6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 Memory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Virtual Memory?</a:t>
            </a:r>
          </a:p>
          <a:p>
            <a:pPr marL="0" indent="0">
              <a:buNone/>
            </a:pPr>
            <a:r>
              <a:rPr lang="en-US" dirty="0" smtClean="0"/>
              <a:t>How does Virtual memory Work?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Address Translation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Overhead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Paging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Performance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Virtual Memory &amp; Caches</a:t>
            </a:r>
          </a:p>
          <a:p>
            <a:pPr marL="973138" lvl="2" indent="-457200"/>
            <a:r>
              <a:rPr lang="en-US" dirty="0" smtClean="0">
                <a:sym typeface="Wingdings" pitchFamily="2" charset="2"/>
              </a:rPr>
              <a:t>Caches use physical addresses</a:t>
            </a:r>
          </a:p>
          <a:p>
            <a:pPr marL="973138" lvl="2" indent="-457200"/>
            <a:r>
              <a:rPr lang="en-US" dirty="0" smtClean="0">
                <a:sym typeface="Wingdings" pitchFamily="2" charset="2"/>
              </a:rPr>
              <a:t>Prevents sharing except when intended</a:t>
            </a:r>
          </a:p>
          <a:p>
            <a:pPr marL="973138" lvl="2" indent="-457200"/>
            <a:r>
              <a:rPr lang="en-US" i="1" dirty="0" smtClean="0">
                <a:sym typeface="Wingdings" pitchFamily="2" charset="2"/>
              </a:rPr>
              <a:t>Works beautifully!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8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97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Big Picture: Multiple Processes</a:t>
            </a:r>
            <a:endParaRPr lang="en-US" dirty="0"/>
          </a:p>
        </p:txBody>
      </p:sp>
      <p:sp>
        <p:nvSpPr>
          <p:cNvPr id="36997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839200" cy="5365750"/>
          </a:xfrm>
        </p:spPr>
        <p:txBody>
          <a:bodyPr/>
          <a:lstStyle/>
          <a:p>
            <a:r>
              <a:rPr lang="en-US" dirty="0" smtClean="0"/>
              <a:t>How to run multiple processes?</a:t>
            </a:r>
          </a:p>
          <a:p>
            <a:r>
              <a:rPr lang="en-US" i="1" dirty="0" smtClean="0"/>
              <a:t>Time-multiplex </a:t>
            </a:r>
            <a:r>
              <a:rPr lang="en-US" dirty="0" smtClean="0"/>
              <a:t>a single CPU core (</a:t>
            </a:r>
            <a:r>
              <a:rPr lang="en-US" dirty="0" smtClean="0">
                <a:solidFill>
                  <a:srgbClr val="0070C0"/>
                </a:solidFill>
              </a:rPr>
              <a:t>multi-tasking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Web browser, </a:t>
            </a:r>
            <a:r>
              <a:rPr lang="en-US" dirty="0" err="1" smtClean="0"/>
              <a:t>skype</a:t>
            </a:r>
            <a:r>
              <a:rPr lang="en-US" dirty="0" smtClean="0"/>
              <a:t>, office, … all must co-exist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Many cores per processor (</a:t>
            </a:r>
            <a:r>
              <a:rPr lang="en-US" dirty="0" smtClean="0">
                <a:solidFill>
                  <a:srgbClr val="0070C0"/>
                </a:solidFill>
              </a:rPr>
              <a:t>multi-core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or many processors (</a:t>
            </a:r>
            <a:r>
              <a:rPr lang="en-US" dirty="0" smtClean="0">
                <a:solidFill>
                  <a:srgbClr val="0070C0"/>
                </a:solidFill>
              </a:rPr>
              <a:t>multi-processor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Multiple programs run </a:t>
            </a:r>
            <a:r>
              <a:rPr lang="en-US" i="1" dirty="0" smtClean="0"/>
              <a:t>simultaneously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6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8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Recall TLB in the Memory Hierarchy</a:t>
            </a:r>
            <a:endParaRPr lang="en-US" dirty="0"/>
          </a:p>
        </p:txBody>
      </p:sp>
      <p:sp>
        <p:nvSpPr>
          <p:cNvPr id="36" name="Rectangle 35"/>
          <p:cNvSpPr/>
          <p:nvPr>
            <p:custDataLst>
              <p:tags r:id="rId2"/>
            </p:custDataLst>
          </p:nvPr>
        </p:nvSpPr>
        <p:spPr>
          <a:xfrm>
            <a:off x="228600" y="1371600"/>
            <a:ext cx="1066800" cy="9906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CPU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>
            <p:custDataLst>
              <p:tags r:id="rId3"/>
            </p:custDataLst>
          </p:nvPr>
        </p:nvSpPr>
        <p:spPr>
          <a:xfrm>
            <a:off x="2057400" y="1143000"/>
            <a:ext cx="1371600" cy="9906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TLB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Lookup</a:t>
            </a:r>
          </a:p>
        </p:txBody>
      </p:sp>
      <p:sp>
        <p:nvSpPr>
          <p:cNvPr id="38" name="Rectangle 37"/>
          <p:cNvSpPr/>
          <p:nvPr>
            <p:custDataLst>
              <p:tags r:id="rId4"/>
            </p:custDataLst>
          </p:nvPr>
        </p:nvSpPr>
        <p:spPr>
          <a:xfrm>
            <a:off x="4267200" y="1143000"/>
            <a:ext cx="1143000" cy="9906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Cache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>
            <p:custDataLst>
              <p:tags r:id="rId5"/>
            </p:custDataLst>
          </p:nvPr>
        </p:nvSpPr>
        <p:spPr>
          <a:xfrm>
            <a:off x="6019800" y="1371600"/>
            <a:ext cx="1143000" cy="9906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Mem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0" name="Flowchart: Magnetic Disk 39"/>
          <p:cNvSpPr/>
          <p:nvPr>
            <p:custDataLst>
              <p:tags r:id="rId6"/>
            </p:custDataLst>
          </p:nvPr>
        </p:nvSpPr>
        <p:spPr>
          <a:xfrm>
            <a:off x="7696200" y="1371600"/>
            <a:ext cx="1219200" cy="990600"/>
          </a:xfrm>
          <a:prstGeom prst="flowChartMagneticDisk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Disk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>
            <p:custDataLst>
              <p:tags r:id="rId7"/>
            </p:custDataLst>
          </p:nvPr>
        </p:nvSpPr>
        <p:spPr>
          <a:xfrm>
            <a:off x="3124200" y="2286000"/>
            <a:ext cx="1676400" cy="9906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PageTable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Lookup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4191000"/>
            <a:ext cx="712591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TLB is passing a physical address so we can load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rom memory.</a:t>
            </a:r>
          </a:p>
          <a:p>
            <a:endParaRPr lang="en-US" sz="2800" dirty="0"/>
          </a:p>
          <a:p>
            <a:r>
              <a:rPr lang="en-US" sz="2800" dirty="0" smtClean="0"/>
              <a:t>What if the data is in the cache?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7133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4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Virtually Addressed Caching</a:t>
            </a:r>
            <a:endParaRPr lang="en-US" dirty="0"/>
          </a:p>
        </p:txBody>
      </p:sp>
      <p:sp>
        <p:nvSpPr>
          <p:cNvPr id="36444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685800"/>
            <a:ext cx="8686800" cy="1371600"/>
          </a:xfrm>
        </p:spPr>
        <p:txBody>
          <a:bodyPr/>
          <a:lstStyle/>
          <a:p>
            <a:r>
              <a:rPr lang="en-US" dirty="0" smtClean="0"/>
              <a:t>Q: Can we remove the TLB from the critical path?</a:t>
            </a:r>
          </a:p>
          <a:p>
            <a:r>
              <a:rPr lang="en-US" dirty="0" smtClean="0"/>
              <a:t>A: Virtually-Addressed Caches</a:t>
            </a:r>
          </a:p>
          <a:p>
            <a:endParaRPr lang="en-US" dirty="0"/>
          </a:p>
        </p:txBody>
      </p:sp>
      <p:sp>
        <p:nvSpPr>
          <p:cNvPr id="54" name="Rectangle 53"/>
          <p:cNvSpPr/>
          <p:nvPr>
            <p:custDataLst>
              <p:tags r:id="rId3"/>
            </p:custDataLst>
          </p:nvPr>
        </p:nvSpPr>
        <p:spPr>
          <a:xfrm>
            <a:off x="228600" y="2057400"/>
            <a:ext cx="1066800" cy="9906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CPU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>
            <p:custDataLst>
              <p:tags r:id="rId4"/>
            </p:custDataLst>
          </p:nvPr>
        </p:nvSpPr>
        <p:spPr>
          <a:xfrm>
            <a:off x="2057400" y="1981200"/>
            <a:ext cx="2057400" cy="10668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TLB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Lookup</a:t>
            </a:r>
          </a:p>
        </p:txBody>
      </p:sp>
      <p:sp>
        <p:nvSpPr>
          <p:cNvPr id="56" name="Rectangle 55"/>
          <p:cNvSpPr/>
          <p:nvPr>
            <p:custDataLst>
              <p:tags r:id="rId5"/>
            </p:custDataLst>
          </p:nvPr>
        </p:nvSpPr>
        <p:spPr>
          <a:xfrm>
            <a:off x="2057400" y="3276600"/>
            <a:ext cx="2057400" cy="1295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Virtually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Addressed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Cache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>
            <p:custDataLst>
              <p:tags r:id="rId6"/>
            </p:custDataLst>
          </p:nvPr>
        </p:nvSpPr>
        <p:spPr>
          <a:xfrm>
            <a:off x="6019800" y="2057400"/>
            <a:ext cx="1143000" cy="9906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Mem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8" name="Flowchart: Magnetic Disk 57"/>
          <p:cNvSpPr/>
          <p:nvPr>
            <p:custDataLst>
              <p:tags r:id="rId7"/>
            </p:custDataLst>
          </p:nvPr>
        </p:nvSpPr>
        <p:spPr>
          <a:xfrm>
            <a:off x="7696200" y="2057400"/>
            <a:ext cx="1219200" cy="990600"/>
          </a:xfrm>
          <a:prstGeom prst="flowChartMagneticDisk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Disk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>
            <p:custDataLst>
              <p:tags r:id="rId8"/>
            </p:custDataLst>
          </p:nvPr>
        </p:nvSpPr>
        <p:spPr>
          <a:xfrm>
            <a:off x="4419600" y="3276600"/>
            <a:ext cx="1676400" cy="9906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PageTable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Lookup</a:t>
            </a:r>
          </a:p>
        </p:txBody>
      </p:sp>
    </p:spTree>
    <p:extLst>
      <p:ext uri="{BB962C8B-B14F-4D97-AF65-F5344CB8AC3E}">
        <p14:creationId xmlns:p14="http://schemas.microsoft.com/office/powerpoint/2010/main" val="23872640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6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228600"/>
            <a:ext cx="8229600" cy="1022934"/>
          </a:xfrm>
        </p:spPr>
        <p:txBody>
          <a:bodyPr>
            <a:normAutofit/>
          </a:bodyPr>
          <a:lstStyle/>
          <a:p>
            <a:r>
              <a:rPr lang="en-US" dirty="0" smtClean="0"/>
              <a:t>Virtual vs. Physical Caches</a:t>
            </a:r>
            <a:endParaRPr lang="en-US" dirty="0"/>
          </a:p>
        </p:txBody>
      </p:sp>
      <p:sp>
        <p:nvSpPr>
          <p:cNvPr id="364646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588962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CPU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64646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581025"/>
            <a:ext cx="1676400" cy="10191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chemeClr val="bg1"/>
                </a:solidFill>
                <a:latin typeface="Calibri"/>
              </a:rPr>
              <a:t>Cache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SRAM</a:t>
            </a:r>
          </a:p>
        </p:txBody>
      </p:sp>
      <p:sp>
        <p:nvSpPr>
          <p:cNvPr id="364647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457200"/>
            <a:ext cx="1676400" cy="19177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latin typeface="Calibri"/>
            </a:endParaRPr>
          </a:p>
        </p:txBody>
      </p:sp>
      <p:sp>
        <p:nvSpPr>
          <p:cNvPr id="3646471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35150" y="987425"/>
            <a:ext cx="755650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2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6553200" y="9906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3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835150" y="1292225"/>
            <a:ext cx="755650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4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553200" y="12954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47431" y="457200"/>
            <a:ext cx="667170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latin typeface="Calibri"/>
              </a:rPr>
              <a:t>addr</a:t>
            </a:r>
            <a:endParaRPr lang="en-US" sz="2000" dirty="0">
              <a:latin typeface="Calibri"/>
            </a:endParaRPr>
          </a:p>
        </p:txBody>
      </p:sp>
      <p:sp>
        <p:nvSpPr>
          <p:cNvPr id="364647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864546" y="1216025"/>
            <a:ext cx="647228" cy="504754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latin typeface="Calibri"/>
              </a:rPr>
              <a:t>data</a:t>
            </a:r>
          </a:p>
        </p:txBody>
      </p:sp>
      <p:sp>
        <p:nvSpPr>
          <p:cNvPr id="3646477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838200"/>
            <a:ext cx="1676400" cy="569913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latin typeface="Calibri"/>
              </a:rPr>
              <a:t>MMU</a:t>
            </a:r>
          </a:p>
        </p:txBody>
      </p:sp>
      <p:sp>
        <p:nvSpPr>
          <p:cNvPr id="364647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267200" y="9906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267200" y="12954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0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90800" y="2819400"/>
            <a:ext cx="1676400" cy="10191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chemeClr val="bg1"/>
                </a:solidFill>
                <a:latin typeface="Calibri"/>
              </a:rPr>
              <a:t>Cache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SRAM</a:t>
            </a:r>
          </a:p>
        </p:txBody>
      </p:sp>
      <p:sp>
        <p:nvSpPr>
          <p:cNvPr id="3646481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876800" y="3048000"/>
            <a:ext cx="1676400" cy="569913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latin typeface="Calibri"/>
              </a:rPr>
              <a:t>MMU</a:t>
            </a:r>
          </a:p>
        </p:txBody>
      </p:sp>
      <p:sp>
        <p:nvSpPr>
          <p:cNvPr id="364648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267200" y="32004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267200" y="35052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4" name="Rectangle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52400" y="2819400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chemeClr val="bg1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chemeClr val="bg1"/>
                </a:solidFill>
                <a:latin typeface="Calibri"/>
              </a:rPr>
              <a:t>CPU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646485" name="Rectangle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162800" y="2667000"/>
            <a:ext cx="1676400" cy="19177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latin typeface="Calibri"/>
            </a:endParaRPr>
          </a:p>
        </p:txBody>
      </p:sp>
      <p:sp>
        <p:nvSpPr>
          <p:cNvPr id="364648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835150" y="3197225"/>
            <a:ext cx="755650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8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6553200" y="3167063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835150" y="3502025"/>
            <a:ext cx="755650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8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553200" y="3471863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90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847431" y="2667000"/>
            <a:ext cx="667170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latin typeface="Calibri"/>
              </a:rPr>
              <a:t>addr</a:t>
            </a:r>
            <a:endParaRPr lang="en-US" sz="2000" dirty="0">
              <a:latin typeface="Calibri"/>
            </a:endParaRPr>
          </a:p>
        </p:txBody>
      </p:sp>
      <p:sp>
        <p:nvSpPr>
          <p:cNvPr id="3646491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864546" y="3425825"/>
            <a:ext cx="647228" cy="504754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latin typeface="Calibri"/>
              </a:rPr>
              <a:t>data</a:t>
            </a:r>
          </a:p>
        </p:txBody>
      </p:sp>
      <p:sp>
        <p:nvSpPr>
          <p:cNvPr id="3646492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121185" y="1600200"/>
            <a:ext cx="4517455" cy="5872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latin typeface="Calibri"/>
              </a:rPr>
              <a:t>Cache works on physical addresses</a:t>
            </a:r>
          </a:p>
        </p:txBody>
      </p:sp>
      <p:sp>
        <p:nvSpPr>
          <p:cNvPr id="3646493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143572" y="3886200"/>
            <a:ext cx="4326634" cy="5872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latin typeface="Calibri"/>
              </a:rPr>
              <a:t>Cache works on virtual addresses</a:t>
            </a:r>
          </a:p>
        </p:txBody>
      </p:sp>
      <p:sp>
        <p:nvSpPr>
          <p:cNvPr id="30" name="TextBox 29"/>
          <p:cNvSpPr txBox="1"/>
          <p:nvPr>
            <p:custDataLst>
              <p:tags r:id="rId28"/>
            </p:custDataLst>
          </p:nvPr>
        </p:nvSpPr>
        <p:spPr>
          <a:xfrm>
            <a:off x="304800" y="48006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Q: What happens on context switch?</a:t>
            </a:r>
          </a:p>
          <a:p>
            <a:r>
              <a:rPr lang="en-US" sz="2800" dirty="0" smtClean="0"/>
              <a:t>Q: What about virtual memory aliasing?</a:t>
            </a:r>
          </a:p>
          <a:p>
            <a:r>
              <a:rPr lang="en-US" sz="2800" dirty="0" smtClean="0"/>
              <a:t>Q: So what’s wrong with physically addressed caches?</a:t>
            </a:r>
          </a:p>
        </p:txBody>
      </p:sp>
    </p:spTree>
    <p:extLst>
      <p:ext uri="{BB962C8B-B14F-4D97-AF65-F5344CB8AC3E}">
        <p14:creationId xmlns:p14="http://schemas.microsoft.com/office/powerpoint/2010/main" val="82814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Indexing vs. Tagging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534400" cy="536575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Physically-Addressed</a:t>
            </a:r>
            <a:r>
              <a:rPr lang="en-US" dirty="0" smtClean="0"/>
              <a:t> Cache</a:t>
            </a:r>
          </a:p>
          <a:p>
            <a:pPr lvl="1"/>
            <a:r>
              <a:rPr lang="en-US" dirty="0" smtClean="0"/>
              <a:t>slow: requires TLB (and maybe </a:t>
            </a:r>
            <a:r>
              <a:rPr lang="en-US" dirty="0" err="1" smtClean="0"/>
              <a:t>PageTable</a:t>
            </a:r>
            <a:r>
              <a:rPr lang="en-US" dirty="0" smtClean="0"/>
              <a:t>) lookup first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Virtually-Indexed, Virtually Tagged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fast: start TLB lookup before cache lookup finishes</a:t>
            </a:r>
          </a:p>
          <a:p>
            <a:pPr lvl="1"/>
            <a:r>
              <a:rPr lang="en-US" dirty="0" err="1" smtClean="0"/>
              <a:t>PageTable</a:t>
            </a:r>
            <a:r>
              <a:rPr lang="en-US" dirty="0" smtClean="0"/>
              <a:t> changes (paging, context switch, etc.)</a:t>
            </a:r>
          </a:p>
          <a:p>
            <a:pPr lvl="2">
              <a:buNone/>
            </a:pP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need to purge stale cache lines (how?)</a:t>
            </a:r>
          </a:p>
          <a:p>
            <a:pPr lvl="1"/>
            <a:r>
              <a:rPr lang="en-US" dirty="0" smtClean="0"/>
              <a:t>Synonyms </a:t>
            </a:r>
            <a:r>
              <a:rPr lang="en-US" dirty="0" smtClean="0">
                <a:sym typeface="Wingdings" pitchFamily="2" charset="2"/>
              </a:rPr>
              <a:t>(two virtual mappings for one physical page)</a:t>
            </a:r>
          </a:p>
          <a:p>
            <a:pPr lvl="2">
              <a:buNone/>
            </a:pPr>
            <a:r>
              <a:rPr lang="en-US" dirty="0" smtClean="0">
                <a:sym typeface="Wingdings" pitchFamily="2" charset="2"/>
              </a:rPr>
              <a:t> could end up in cache twice (very bad!)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Virtually-Indexed, Physically Tagged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~fast: TLB lookup in parallel with cache lookup</a:t>
            </a:r>
          </a:p>
          <a:p>
            <a:pPr lvl="1"/>
            <a:r>
              <a:rPr lang="en-US" dirty="0" err="1" smtClean="0"/>
              <a:t>PageTable</a:t>
            </a:r>
            <a:r>
              <a:rPr lang="en-US" dirty="0" smtClean="0"/>
              <a:t> changes </a:t>
            </a:r>
            <a:r>
              <a:rPr lang="en-US" dirty="0" smtClean="0">
                <a:sym typeface="Wingdings" pitchFamily="2" charset="2"/>
              </a:rPr>
              <a:t> no problem: phys. tag mismatch</a:t>
            </a:r>
          </a:p>
          <a:p>
            <a:pPr lvl="1"/>
            <a:r>
              <a:rPr lang="en-US" dirty="0" smtClean="0"/>
              <a:t>Synonyms </a:t>
            </a:r>
            <a:r>
              <a:rPr lang="en-US" dirty="0" smtClean="0">
                <a:sym typeface="Wingdings" pitchFamily="2" charset="2"/>
              </a:rPr>
              <a:t> search and evict lines with same phys. tag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889000" y="1936750"/>
            <a:ext cx="7772400" cy="46166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3000" dirty="0" smtClean="0">
                <a:solidFill>
                  <a:srgbClr val="0070C0"/>
                </a:solidFill>
              </a:rPr>
              <a:t>Virtually-Addressed</a:t>
            </a:r>
            <a:r>
              <a:rPr lang="en-US" sz="3000" dirty="0" smtClean="0"/>
              <a:t> Cache</a:t>
            </a:r>
          </a:p>
        </p:txBody>
      </p:sp>
    </p:spTree>
    <p:extLst>
      <p:ext uri="{BB962C8B-B14F-4D97-AF65-F5344CB8AC3E}">
        <p14:creationId xmlns:p14="http://schemas.microsoft.com/office/powerpoint/2010/main" val="393606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6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Typical Cache Setup</a:t>
            </a:r>
            <a:endParaRPr lang="en-US" dirty="0"/>
          </a:p>
        </p:txBody>
      </p:sp>
      <p:sp>
        <p:nvSpPr>
          <p:cNvPr id="364646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762000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t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CPU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6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1038225"/>
            <a:ext cx="1676400" cy="10191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L2 Cache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364647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457200"/>
            <a:ext cx="1676400" cy="19177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latin typeface="Calibri"/>
            </a:endParaRPr>
          </a:p>
        </p:txBody>
      </p:sp>
      <p:sp>
        <p:nvSpPr>
          <p:cNvPr id="3646471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35150" y="1444625"/>
            <a:ext cx="755650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2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6553200" y="14478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3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835150" y="1749425"/>
            <a:ext cx="755650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4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553200" y="17526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47431" y="914400"/>
            <a:ext cx="667170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latin typeface="Calibri"/>
              </a:rPr>
              <a:t>addr</a:t>
            </a:r>
            <a:endParaRPr lang="en-US" sz="2000" dirty="0">
              <a:latin typeface="Calibri"/>
            </a:endParaRPr>
          </a:p>
        </p:txBody>
      </p:sp>
      <p:sp>
        <p:nvSpPr>
          <p:cNvPr id="364647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864546" y="1673225"/>
            <a:ext cx="647228" cy="504754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latin typeface="Calibri"/>
              </a:rPr>
              <a:t>data</a:t>
            </a:r>
          </a:p>
        </p:txBody>
      </p:sp>
      <p:sp>
        <p:nvSpPr>
          <p:cNvPr id="3646477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295400"/>
            <a:ext cx="1676400" cy="569913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latin typeface="Calibri"/>
              </a:rPr>
              <a:t>MMU</a:t>
            </a:r>
          </a:p>
        </p:txBody>
      </p:sp>
      <p:sp>
        <p:nvSpPr>
          <p:cNvPr id="364647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267200" y="14478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267200" y="17526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92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6963" y="2590800"/>
            <a:ext cx="8400826" cy="18245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latin typeface="Calibri"/>
              </a:rPr>
              <a:t>Typical L1: On-chip </a:t>
            </a:r>
            <a:r>
              <a:rPr lang="en-US" sz="2800" dirty="0" smtClean="0">
                <a:solidFill>
                  <a:srgbClr val="0070C0"/>
                </a:solidFill>
                <a:latin typeface="Calibri"/>
              </a:rPr>
              <a:t>virtually</a:t>
            </a:r>
            <a:r>
              <a:rPr lang="en-US" sz="2800" dirty="0" smtClean="0">
                <a:latin typeface="Calibri"/>
              </a:rPr>
              <a:t> addressed, </a:t>
            </a:r>
            <a:r>
              <a:rPr lang="en-US" sz="2800" dirty="0" smtClean="0">
                <a:solidFill>
                  <a:srgbClr val="0070C0"/>
                </a:solidFill>
                <a:latin typeface="Calibri"/>
              </a:rPr>
              <a:t>physically</a:t>
            </a:r>
            <a:r>
              <a:rPr lang="en-US" sz="2800" dirty="0" smtClean="0">
                <a:latin typeface="Calibri"/>
              </a:rPr>
              <a:t> tagged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latin typeface="Calibri"/>
              </a:rPr>
              <a:t>Typical L2: On-chip </a:t>
            </a:r>
            <a:r>
              <a:rPr lang="en-US" sz="2800" dirty="0" smtClean="0">
                <a:solidFill>
                  <a:srgbClr val="0070C0"/>
                </a:solidFill>
                <a:latin typeface="Calibri"/>
              </a:rPr>
              <a:t>physically</a:t>
            </a:r>
            <a:r>
              <a:rPr lang="en-US" sz="2800" dirty="0" smtClean="0">
                <a:latin typeface="Calibri"/>
              </a:rPr>
              <a:t> addressed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latin typeface="Calibri"/>
              </a:rPr>
              <a:t>Typical L3: On-chip … </a:t>
            </a:r>
            <a:endParaRPr lang="en-US" sz="2800" dirty="0">
              <a:latin typeface="Calibri"/>
            </a:endParaRPr>
          </a:p>
        </p:txBody>
      </p:sp>
      <p:sp>
        <p:nvSpPr>
          <p:cNvPr id="29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57200" y="1295400"/>
            <a:ext cx="1295400" cy="8667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L1 Cache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17" name="Rectangle 1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0800" y="1905000"/>
            <a:ext cx="1676400" cy="569913"/>
          </a:xfrm>
          <a:prstGeom prst="rect">
            <a:avLst/>
          </a:prstGeom>
          <a:noFill/>
          <a:ln w="28575" algn="ctr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latin typeface="Calibri"/>
              </a:rPr>
              <a:t>TLB SRAM</a:t>
            </a:r>
          </a:p>
        </p:txBody>
      </p:sp>
    </p:spTree>
    <p:extLst>
      <p:ext uri="{BB962C8B-B14F-4D97-AF65-F5344CB8AC3E}">
        <p14:creationId xmlns:p14="http://schemas.microsoft.com/office/powerpoint/2010/main" val="10358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5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Decisions of Caches/TLBs/VM</a:t>
            </a:r>
            <a:endParaRPr lang="en-US" dirty="0"/>
          </a:p>
        </p:txBody>
      </p:sp>
      <p:sp>
        <p:nvSpPr>
          <p:cNvPr id="37754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0070C0"/>
                </a:solidFill>
              </a:rPr>
              <a:t>Caches, Virtual Memory, &amp; TLBs</a:t>
            </a:r>
          </a:p>
          <a:p>
            <a:r>
              <a:rPr lang="en-US" sz="3000" dirty="0" smtClean="0"/>
              <a:t>Where can block be placed?</a:t>
            </a:r>
          </a:p>
          <a:p>
            <a:pPr lvl="1"/>
            <a:r>
              <a:rPr lang="en-US" sz="2600" dirty="0" smtClean="0"/>
              <a:t>Direct, n-way, fully associative</a:t>
            </a:r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  <a:p>
            <a:r>
              <a:rPr lang="en-US" sz="3000" dirty="0" smtClean="0"/>
              <a:t>What block is replaced on miss?</a:t>
            </a:r>
          </a:p>
          <a:p>
            <a:pPr lvl="1"/>
            <a:r>
              <a:rPr lang="en-US" sz="2600" dirty="0" smtClean="0"/>
              <a:t>LRU, Random, LFU, … </a:t>
            </a:r>
          </a:p>
          <a:p>
            <a:r>
              <a:rPr lang="en-US" sz="3000" dirty="0" smtClean="0"/>
              <a:t>How are writes handled?</a:t>
            </a:r>
          </a:p>
          <a:p>
            <a:pPr lvl="1"/>
            <a:r>
              <a:rPr lang="en-US" sz="2600" dirty="0" smtClean="0"/>
              <a:t>No-write (w/ or w/o automatic invalidation)</a:t>
            </a:r>
          </a:p>
          <a:p>
            <a:pPr lvl="1"/>
            <a:r>
              <a:rPr lang="en-US" sz="2600" dirty="0" smtClean="0"/>
              <a:t>Write-back (fast, block at time)</a:t>
            </a:r>
          </a:p>
          <a:p>
            <a:pPr lvl="1"/>
            <a:r>
              <a:rPr lang="en-US" sz="2600" dirty="0" smtClean="0"/>
              <a:t>Write-through (simple, reason about consistency)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0848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5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of Caches/TLBs/VM</a:t>
            </a:r>
            <a:endParaRPr lang="en-US" dirty="0"/>
          </a:p>
        </p:txBody>
      </p:sp>
      <p:sp>
        <p:nvSpPr>
          <p:cNvPr id="37754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Caches, Virtual Memory, &amp; TLBs</a:t>
            </a:r>
          </a:p>
          <a:p>
            <a:r>
              <a:rPr lang="en-US" dirty="0" smtClean="0"/>
              <a:t>Where can block be placed?</a:t>
            </a:r>
          </a:p>
          <a:p>
            <a:pPr lvl="1"/>
            <a:r>
              <a:rPr lang="en-US" dirty="0"/>
              <a:t>Caches: </a:t>
            </a:r>
            <a:r>
              <a:rPr lang="en-US" dirty="0" smtClean="0"/>
              <a:t>direct/n-way/fully associative (</a:t>
            </a:r>
            <a:r>
              <a:rPr lang="en-US" dirty="0" err="1" smtClean="0"/>
              <a:t>fa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VM: </a:t>
            </a:r>
            <a:r>
              <a:rPr lang="en-US" dirty="0" err="1"/>
              <a:t>fa</a:t>
            </a:r>
            <a:r>
              <a:rPr lang="en-US" dirty="0"/>
              <a:t>, but with a table of contents to eliminate searches</a:t>
            </a:r>
          </a:p>
          <a:p>
            <a:pPr lvl="1"/>
            <a:r>
              <a:rPr lang="en-US" dirty="0"/>
              <a:t>TLB: </a:t>
            </a:r>
            <a:r>
              <a:rPr lang="en-US" dirty="0" err="1" smtClean="0"/>
              <a:t>fa</a:t>
            </a:r>
            <a:endParaRPr lang="en-US" dirty="0"/>
          </a:p>
          <a:p>
            <a:r>
              <a:rPr lang="en-US" dirty="0" smtClean="0"/>
              <a:t>What block is replaced on miss?</a:t>
            </a:r>
          </a:p>
          <a:p>
            <a:pPr lvl="1"/>
            <a:r>
              <a:rPr lang="en-US" dirty="0" smtClean="0"/>
              <a:t>varied</a:t>
            </a:r>
          </a:p>
          <a:p>
            <a:r>
              <a:rPr lang="en-US" dirty="0" smtClean="0"/>
              <a:t>How are writes handled?</a:t>
            </a:r>
          </a:p>
          <a:p>
            <a:pPr lvl="1"/>
            <a:r>
              <a:rPr lang="en-US" dirty="0"/>
              <a:t>Caches: usually write-back, or maybe write-through, or maybe no-write w/ invalidation</a:t>
            </a:r>
          </a:p>
          <a:p>
            <a:pPr lvl="1"/>
            <a:r>
              <a:rPr lang="en-US" dirty="0"/>
              <a:t>VM: write-back </a:t>
            </a:r>
          </a:p>
          <a:p>
            <a:pPr lvl="1"/>
            <a:r>
              <a:rPr lang="en-US" dirty="0"/>
              <a:t>TLB: usually no-write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528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-152400" y="0"/>
            <a:ext cx="91440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 of Cache Design Parameters</a:t>
            </a:r>
            <a:endParaRPr lang="en-US" dirty="0"/>
          </a:p>
        </p:txBody>
      </p:sp>
      <p:graphicFrame>
        <p:nvGraphicFramePr>
          <p:cNvPr id="3901543" name="Group 103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73683570"/>
              </p:ext>
            </p:extLst>
          </p:nvPr>
        </p:nvGraphicFramePr>
        <p:xfrm>
          <a:off x="381000" y="762000"/>
          <a:ext cx="8378825" cy="5473701"/>
        </p:xfrm>
        <a:graphic>
          <a:graphicData uri="http://schemas.openxmlformats.org/drawingml/2006/table">
            <a:tbl>
              <a:tblPr/>
              <a:tblGrid>
                <a:gridCol w="1577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3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Helvetica" pitchFamily="34" charset="0"/>
                        </a:rPr>
                        <a:t>L1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Helvetica" pitchFamily="34" charset="0"/>
                        </a:rPr>
                        <a:t>Paged 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Helvetica" pitchFamily="34" charset="0"/>
                        </a:rPr>
                        <a:t>TLB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Helvetica" pitchFamily="34" charset="0"/>
                        </a:rPr>
                        <a:t>Size (blocks)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1/4k to 4k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16k to 1M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64 to 4k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Helvetica" pitchFamily="34" charset="0"/>
                        </a:rPr>
                        <a:t>Size (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Helvetica" pitchFamily="34" charset="0"/>
                        </a:rPr>
                        <a:t>kB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16 to 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1M to 4G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 to 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Helvetica" pitchFamily="34" charset="0"/>
                        </a:rPr>
                        <a:t>Block size 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16-64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4k to 64k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4-32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Helvetica" pitchFamily="34" charset="0"/>
                        </a:rPr>
                        <a:t>Miss rates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2%-5%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-4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to 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-5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0.01% to 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Helvetica" pitchFamily="34" charset="0"/>
                        </a:rPr>
                        <a:t>Miss penalty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10-25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10M-100M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100-1000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260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3629821" y="2388513"/>
            <a:ext cx="561179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dirty="0" smtClean="0"/>
              <a:t>yes</a:t>
            </a:r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211"/>
          </a:xfrm>
        </p:spPr>
        <p:txBody>
          <a:bodyPr>
            <a:normAutofit/>
          </a:bodyPr>
          <a:lstStyle/>
          <a:p>
            <a:r>
              <a:rPr lang="en-US" dirty="0" smtClean="0"/>
              <a:t>Translation in Action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285" y="5816116"/>
            <a:ext cx="38535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smtClean="0">
                <a:solidFill>
                  <a:srgbClr val="FF0000"/>
                </a:solidFill>
                <a:ea typeface="Times New Roman" charset="0"/>
                <a:cs typeface="ITCFranklinGothicStd-Hvy" charset="0"/>
              </a:rPr>
              <a:t>Next Topic:</a:t>
            </a:r>
            <a:r>
              <a:rPr lang="en-US" altLang="en-US" sz="2800" smtClean="0">
                <a:solidFill>
                  <a:srgbClr val="FF0000"/>
                </a:solidFill>
                <a:ea typeface="Times New Roman" charset="0"/>
                <a:cs typeface="MinionPro-Regular" charset="0"/>
              </a:rPr>
              <a:t> </a:t>
            </a:r>
          </a:p>
          <a:p>
            <a:pPr algn="ctr"/>
            <a:r>
              <a:rPr lang="en-US" altLang="en-US" sz="2800" smtClean="0">
                <a:solidFill>
                  <a:srgbClr val="FF0000"/>
                </a:solidFill>
                <a:ea typeface="Times New Roman" charset="0"/>
                <a:cs typeface="ITCFranklinGothicStd-Hvy" charset="0"/>
              </a:rPr>
              <a:t>Exceptional Control Flow</a:t>
            </a:r>
            <a:endParaRPr lang="en-US" altLang="en-US" sz="2800" dirty="0" smtClean="0">
              <a:solidFill>
                <a:srgbClr val="FF0000"/>
              </a:solidFill>
              <a:ea typeface="Times New Roman" charset="0"/>
              <a:cs typeface="ITCFranklinGothicStd-Hvy" charset="0"/>
            </a:endParaRPr>
          </a:p>
        </p:txBody>
      </p:sp>
      <p:sp>
        <p:nvSpPr>
          <p:cNvPr id="12" name="Text Box 36"/>
          <p:cNvSpPr txBox="1">
            <a:spLocks noChangeArrowheads="1"/>
          </p:cNvSpPr>
          <p:nvPr/>
        </p:nvSpPr>
        <p:spPr bwMode="auto">
          <a:xfrm>
            <a:off x="1886917" y="856372"/>
            <a:ext cx="1980157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 dirty="0" smtClean="0">
                <a:solidFill>
                  <a:srgbClr val="7030A0"/>
                </a:solidFill>
              </a:rPr>
              <a:t>Virtual Address</a:t>
            </a:r>
            <a:endParaRPr lang="en-US" sz="2200" b="1" dirty="0">
              <a:solidFill>
                <a:srgbClr val="7030A0"/>
              </a:solidFill>
            </a:endParaRPr>
          </a:p>
        </p:txBody>
      </p:sp>
      <p:sp>
        <p:nvSpPr>
          <p:cNvPr id="13" name="Text Box 36"/>
          <p:cNvSpPr txBox="1">
            <a:spLocks noChangeArrowheads="1"/>
          </p:cNvSpPr>
          <p:nvPr/>
        </p:nvSpPr>
        <p:spPr bwMode="auto">
          <a:xfrm>
            <a:off x="2165905" y="1600200"/>
            <a:ext cx="1422184" cy="430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dirty="0" smtClean="0"/>
              <a:t>TLB Access</a:t>
            </a:r>
            <a:endParaRPr lang="en-US" sz="2200" dirty="0"/>
          </a:p>
        </p:txBody>
      </p:sp>
      <p:cxnSp>
        <p:nvCxnSpPr>
          <p:cNvPr id="15" name="Straight Arrow Connector 14"/>
          <p:cNvCxnSpPr>
            <a:stCxn id="12" idx="2"/>
            <a:endCxn id="13" idx="0"/>
          </p:cNvCxnSpPr>
          <p:nvPr/>
        </p:nvCxnSpPr>
        <p:spPr>
          <a:xfrm>
            <a:off x="2876996" y="1287259"/>
            <a:ext cx="1" cy="312941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2267396" y="2383721"/>
            <a:ext cx="1219200" cy="892879"/>
          </a:xfrm>
          <a:prstGeom prst="diamond">
            <a:avLst/>
          </a:prstGeom>
          <a:noFill/>
          <a:ln w="28575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6"/>
                </a:solidFill>
              </a:rPr>
              <a:t>TLB Hit?</a:t>
            </a:r>
            <a:endParaRPr lang="en-US" sz="2000" dirty="0">
              <a:solidFill>
                <a:schemeClr val="accent6"/>
              </a:solidFill>
            </a:endParaRPr>
          </a:p>
        </p:txBody>
      </p:sp>
      <p:cxnSp>
        <p:nvCxnSpPr>
          <p:cNvPr id="18" name="Straight Arrow Connector 17"/>
          <p:cNvCxnSpPr>
            <a:stCxn id="13" idx="2"/>
            <a:endCxn id="17" idx="0"/>
          </p:cNvCxnSpPr>
          <p:nvPr/>
        </p:nvCxnSpPr>
        <p:spPr>
          <a:xfrm flipH="1">
            <a:off x="2876996" y="2031087"/>
            <a:ext cx="1" cy="352634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 Box 36"/>
          <p:cNvSpPr txBox="1">
            <a:spLocks noChangeArrowheads="1"/>
          </p:cNvSpPr>
          <p:nvPr/>
        </p:nvSpPr>
        <p:spPr bwMode="auto">
          <a:xfrm flipH="1">
            <a:off x="1732013" y="2438400"/>
            <a:ext cx="577242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 dirty="0"/>
              <a:t>n</a:t>
            </a:r>
            <a:r>
              <a:rPr lang="en-US" sz="2200" dirty="0" smtClean="0"/>
              <a:t>o</a:t>
            </a:r>
            <a:endParaRPr lang="en-US" sz="2200" dirty="0"/>
          </a:p>
        </p:txBody>
      </p:sp>
      <p:cxnSp>
        <p:nvCxnSpPr>
          <p:cNvPr id="32" name="Straight Arrow Connector 31"/>
          <p:cNvCxnSpPr>
            <a:stCxn id="17" idx="3"/>
            <a:endCxn id="40" idx="1"/>
          </p:cNvCxnSpPr>
          <p:nvPr/>
        </p:nvCxnSpPr>
        <p:spPr>
          <a:xfrm>
            <a:off x="3486596" y="2830161"/>
            <a:ext cx="990154" cy="203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 Box 36"/>
          <p:cNvSpPr txBox="1">
            <a:spLocks noChangeArrowheads="1"/>
          </p:cNvSpPr>
          <p:nvPr/>
        </p:nvSpPr>
        <p:spPr bwMode="auto">
          <a:xfrm>
            <a:off x="3243795" y="2908074"/>
            <a:ext cx="1371600" cy="769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 b="1" dirty="0" smtClean="0">
                <a:solidFill>
                  <a:srgbClr val="00B050"/>
                </a:solidFill>
              </a:rPr>
              <a:t>Physical Address</a:t>
            </a:r>
            <a:endParaRPr lang="en-US" sz="2200" b="1" dirty="0">
              <a:solidFill>
                <a:srgbClr val="00B050"/>
              </a:solidFill>
            </a:endParaRPr>
          </a:p>
        </p:txBody>
      </p:sp>
      <p:sp>
        <p:nvSpPr>
          <p:cNvPr id="40" name="Text Box 36"/>
          <p:cNvSpPr txBox="1">
            <a:spLocks noChangeArrowheads="1"/>
          </p:cNvSpPr>
          <p:nvPr/>
        </p:nvSpPr>
        <p:spPr bwMode="auto">
          <a:xfrm>
            <a:off x="4476750" y="2614920"/>
            <a:ext cx="1154483" cy="430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dirty="0" smtClean="0"/>
              <a:t>$ Access</a:t>
            </a:r>
            <a:endParaRPr lang="en-US" sz="2200" dirty="0"/>
          </a:p>
        </p:txBody>
      </p:sp>
      <p:sp>
        <p:nvSpPr>
          <p:cNvPr id="43" name="Diamond 42"/>
          <p:cNvSpPr/>
          <p:nvPr/>
        </p:nvSpPr>
        <p:spPr>
          <a:xfrm>
            <a:off x="4444391" y="3352800"/>
            <a:ext cx="1219200" cy="928042"/>
          </a:xfrm>
          <a:prstGeom prst="diamond">
            <a:avLst/>
          </a:prstGeom>
          <a:noFill/>
          <a:ln w="28575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6"/>
                </a:solidFill>
              </a:rPr>
              <a:t>$</a:t>
            </a:r>
          </a:p>
          <a:p>
            <a:pPr algn="ctr"/>
            <a:r>
              <a:rPr lang="en-US" sz="2000" dirty="0">
                <a:solidFill>
                  <a:schemeClr val="accent6"/>
                </a:solidFill>
              </a:rPr>
              <a:t>H</a:t>
            </a:r>
            <a:r>
              <a:rPr lang="en-US" sz="2000" dirty="0" smtClean="0">
                <a:solidFill>
                  <a:schemeClr val="accent6"/>
                </a:solidFill>
              </a:rPr>
              <a:t>it?</a:t>
            </a:r>
            <a:endParaRPr lang="en-US" sz="2000" dirty="0">
              <a:solidFill>
                <a:schemeClr val="accent6"/>
              </a:solidFill>
            </a:endParaRPr>
          </a:p>
        </p:txBody>
      </p:sp>
      <p:cxnSp>
        <p:nvCxnSpPr>
          <p:cNvPr id="44" name="Straight Arrow Connector 43"/>
          <p:cNvCxnSpPr>
            <a:stCxn id="40" idx="2"/>
            <a:endCxn id="43" idx="0"/>
          </p:cNvCxnSpPr>
          <p:nvPr/>
        </p:nvCxnSpPr>
        <p:spPr>
          <a:xfrm flipH="1">
            <a:off x="5053991" y="3045807"/>
            <a:ext cx="1" cy="306993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 Box 36"/>
          <p:cNvSpPr txBox="1">
            <a:spLocks noChangeArrowheads="1"/>
          </p:cNvSpPr>
          <p:nvPr/>
        </p:nvSpPr>
        <p:spPr bwMode="auto">
          <a:xfrm>
            <a:off x="5783314" y="3447464"/>
            <a:ext cx="561179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dirty="0" smtClean="0"/>
              <a:t>yes</a:t>
            </a:r>
            <a:endParaRPr lang="en-US" sz="2200" dirty="0"/>
          </a:p>
        </p:txBody>
      </p:sp>
      <p:sp>
        <p:nvSpPr>
          <p:cNvPr id="49" name="Text Box 36"/>
          <p:cNvSpPr txBox="1">
            <a:spLocks noChangeArrowheads="1"/>
          </p:cNvSpPr>
          <p:nvPr/>
        </p:nvSpPr>
        <p:spPr bwMode="auto">
          <a:xfrm>
            <a:off x="4600107" y="4269257"/>
            <a:ext cx="481222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dirty="0" smtClean="0"/>
              <a:t>no</a:t>
            </a:r>
            <a:endParaRPr lang="en-US" sz="2200" dirty="0"/>
          </a:p>
        </p:txBody>
      </p:sp>
      <p:cxnSp>
        <p:nvCxnSpPr>
          <p:cNvPr id="54" name="Elbow Connector 53"/>
          <p:cNvCxnSpPr>
            <a:stCxn id="43" idx="3"/>
          </p:cNvCxnSpPr>
          <p:nvPr/>
        </p:nvCxnSpPr>
        <p:spPr>
          <a:xfrm flipV="1">
            <a:off x="5663591" y="2209800"/>
            <a:ext cx="1062927" cy="1607021"/>
          </a:xfrm>
          <a:prstGeom prst="bentConnector2">
            <a:avLst/>
          </a:prstGeom>
          <a:ln>
            <a:solidFill>
              <a:srgbClr val="0070C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 Box 36"/>
          <p:cNvSpPr txBox="1">
            <a:spLocks noChangeArrowheads="1"/>
          </p:cNvSpPr>
          <p:nvPr/>
        </p:nvSpPr>
        <p:spPr bwMode="auto">
          <a:xfrm>
            <a:off x="6218822" y="1178004"/>
            <a:ext cx="1371600" cy="11079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 dirty="0">
                <a:solidFill>
                  <a:srgbClr val="0070C0"/>
                </a:solidFill>
              </a:rPr>
              <a:t>d</a:t>
            </a:r>
            <a:r>
              <a:rPr lang="en-US" sz="2200" dirty="0" smtClean="0">
                <a:solidFill>
                  <a:srgbClr val="0070C0"/>
                </a:solidFill>
              </a:rPr>
              <a:t>eliver </a:t>
            </a:r>
            <a:r>
              <a:rPr lang="en-US" sz="2200" b="1" dirty="0" smtClean="0">
                <a:solidFill>
                  <a:srgbClr val="0070C0"/>
                </a:solidFill>
              </a:rPr>
              <a:t>Data </a:t>
            </a:r>
            <a:r>
              <a:rPr lang="en-US" sz="2200" dirty="0" smtClean="0">
                <a:solidFill>
                  <a:srgbClr val="0070C0"/>
                </a:solidFill>
              </a:rPr>
              <a:t>back to CPU</a:t>
            </a:r>
            <a:endParaRPr lang="en-US" sz="2200" dirty="0">
              <a:solidFill>
                <a:srgbClr val="0070C0"/>
              </a:solidFill>
            </a:endParaRPr>
          </a:p>
        </p:txBody>
      </p:sp>
      <p:sp>
        <p:nvSpPr>
          <p:cNvPr id="57" name="Text Box 36"/>
          <p:cNvSpPr txBox="1">
            <a:spLocks noChangeArrowheads="1"/>
          </p:cNvSpPr>
          <p:nvPr/>
        </p:nvSpPr>
        <p:spPr bwMode="auto">
          <a:xfrm>
            <a:off x="4564113" y="4716959"/>
            <a:ext cx="979755" cy="769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 dirty="0" smtClean="0"/>
              <a:t>DRAM </a:t>
            </a:r>
          </a:p>
          <a:p>
            <a:pPr algn="ctr"/>
            <a:r>
              <a:rPr lang="en-US" sz="2200" dirty="0" smtClean="0"/>
              <a:t>Access</a:t>
            </a:r>
            <a:endParaRPr lang="en-US" sz="2200" dirty="0"/>
          </a:p>
        </p:txBody>
      </p:sp>
      <p:cxnSp>
        <p:nvCxnSpPr>
          <p:cNvPr id="58" name="Straight Arrow Connector 57"/>
          <p:cNvCxnSpPr>
            <a:stCxn id="43" idx="2"/>
            <a:endCxn id="57" idx="0"/>
          </p:cNvCxnSpPr>
          <p:nvPr/>
        </p:nvCxnSpPr>
        <p:spPr>
          <a:xfrm>
            <a:off x="5053991" y="4280842"/>
            <a:ext cx="0" cy="436117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 Box 36"/>
          <p:cNvSpPr txBox="1">
            <a:spLocks noChangeArrowheads="1"/>
          </p:cNvSpPr>
          <p:nvPr/>
        </p:nvSpPr>
        <p:spPr bwMode="auto">
          <a:xfrm rot="20895949">
            <a:off x="196174" y="2315289"/>
            <a:ext cx="1503120" cy="11079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0000"/>
                </a:solidFill>
              </a:rPr>
              <a:t>TLB miss handler</a:t>
            </a:r>
          </a:p>
          <a:p>
            <a:pPr algn="ctr"/>
            <a:r>
              <a:rPr lang="en-US" sz="2200" b="1" dirty="0" smtClean="0">
                <a:solidFill>
                  <a:srgbClr val="FF0000"/>
                </a:solidFill>
              </a:rPr>
              <a:t>(HW or OS)</a:t>
            </a:r>
            <a:endParaRPr lang="en-US" sz="2200" b="1" dirty="0">
              <a:solidFill>
                <a:srgbClr val="FF0000"/>
              </a:solidFill>
            </a:endParaRPr>
          </a:p>
        </p:txBody>
      </p:sp>
      <p:cxnSp>
        <p:nvCxnSpPr>
          <p:cNvPr id="71" name="Elbow Connector 70"/>
          <p:cNvCxnSpPr>
            <a:stCxn id="105" idx="3"/>
            <a:endCxn id="56" idx="2"/>
          </p:cNvCxnSpPr>
          <p:nvPr/>
        </p:nvCxnSpPr>
        <p:spPr>
          <a:xfrm flipV="1">
            <a:off x="5663591" y="2286000"/>
            <a:ext cx="1241031" cy="3969221"/>
          </a:xfrm>
          <a:prstGeom prst="bentConnector2">
            <a:avLst/>
          </a:prstGeom>
          <a:ln>
            <a:solidFill>
              <a:srgbClr val="0070C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1502780" y="2830160"/>
            <a:ext cx="796600" cy="1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Diamond 104"/>
          <p:cNvSpPr/>
          <p:nvPr/>
        </p:nvSpPr>
        <p:spPr>
          <a:xfrm>
            <a:off x="4444391" y="5791200"/>
            <a:ext cx="1219200" cy="928042"/>
          </a:xfrm>
          <a:prstGeom prst="diamond">
            <a:avLst/>
          </a:prstGeom>
          <a:noFill/>
          <a:ln w="28575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DRAM</a:t>
            </a:r>
          </a:p>
          <a:p>
            <a:pPr algn="ctr"/>
            <a:r>
              <a:rPr lang="en-US" sz="2000" dirty="0">
                <a:solidFill>
                  <a:schemeClr val="accent6"/>
                </a:solidFill>
              </a:rPr>
              <a:t>H</a:t>
            </a:r>
            <a:r>
              <a:rPr lang="en-US" sz="2000" dirty="0" smtClean="0">
                <a:solidFill>
                  <a:schemeClr val="accent6"/>
                </a:solidFill>
              </a:rPr>
              <a:t>it?</a:t>
            </a:r>
            <a:endParaRPr lang="en-US" sz="2000" dirty="0">
              <a:solidFill>
                <a:schemeClr val="accent6"/>
              </a:solidFill>
            </a:endParaRPr>
          </a:p>
        </p:txBody>
      </p:sp>
      <p:sp>
        <p:nvSpPr>
          <p:cNvPr id="113" name="Text Box 36"/>
          <p:cNvSpPr txBox="1">
            <a:spLocks noChangeArrowheads="1"/>
          </p:cNvSpPr>
          <p:nvPr/>
        </p:nvSpPr>
        <p:spPr bwMode="auto">
          <a:xfrm>
            <a:off x="5901259" y="5862283"/>
            <a:ext cx="561179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dirty="0" smtClean="0"/>
              <a:t>yes</a:t>
            </a:r>
            <a:endParaRPr lang="en-US" sz="2200" dirty="0"/>
          </a:p>
        </p:txBody>
      </p:sp>
      <p:cxnSp>
        <p:nvCxnSpPr>
          <p:cNvPr id="117" name="Straight Arrow Connector 116"/>
          <p:cNvCxnSpPr>
            <a:stCxn id="57" idx="2"/>
            <a:endCxn id="105" idx="0"/>
          </p:cNvCxnSpPr>
          <p:nvPr/>
        </p:nvCxnSpPr>
        <p:spPr>
          <a:xfrm>
            <a:off x="5053991" y="5486400"/>
            <a:ext cx="0" cy="30480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1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Need a map to translate </a:t>
            </a:r>
            <a:r>
              <a:rPr lang="en-US" dirty="0"/>
              <a:t>a </a:t>
            </a:r>
            <a:r>
              <a:rPr lang="en-US" dirty="0" smtClean="0"/>
              <a:t>“fake” virtual address (from process) to a “real” physical </a:t>
            </a:r>
            <a:r>
              <a:rPr lang="en-US" dirty="0"/>
              <a:t>Address (in memory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map is a </a:t>
            </a:r>
            <a:r>
              <a:rPr lang="en-US" b="1" dirty="0" smtClean="0"/>
              <a:t>Page Table</a:t>
            </a:r>
            <a:r>
              <a:rPr lang="en-US" b="1" i="1" dirty="0" smtClean="0"/>
              <a:t>:</a:t>
            </a:r>
            <a:r>
              <a:rPr lang="en-US" dirty="0"/>
              <a:t>	</a:t>
            </a:r>
            <a:r>
              <a:rPr lang="en-US" dirty="0" smtClean="0"/>
              <a:t>    </a:t>
            </a:r>
            <a:r>
              <a:rPr lang="en-US" b="1" dirty="0" err="1" smtClean="0">
                <a:latin typeface="Consolas" charset="0"/>
                <a:ea typeface="Consolas" charset="0"/>
                <a:cs typeface="Consolas" charset="0"/>
              </a:rPr>
              <a:t>ppn</a:t>
            </a:r>
            <a:r>
              <a:rPr lang="en-US" b="1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b="1" dirty="0" err="1" smtClean="0">
                <a:latin typeface="Consolas" charset="0"/>
                <a:ea typeface="Consolas" charset="0"/>
                <a:cs typeface="Consolas" charset="0"/>
              </a:rPr>
              <a:t>PageTable</a:t>
            </a:r>
            <a:r>
              <a:rPr lang="en-US" b="1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b="1" dirty="0" err="1" smtClean="0">
                <a:latin typeface="Consolas" charset="0"/>
                <a:ea typeface="Consolas" charset="0"/>
                <a:cs typeface="Consolas" charset="0"/>
              </a:rPr>
              <a:t>vpn</a:t>
            </a:r>
            <a:r>
              <a:rPr lang="en-US" b="1" dirty="0" smtClean="0">
                <a:latin typeface="Consolas" charset="0"/>
                <a:ea typeface="Consolas" charset="0"/>
                <a:cs typeface="Consolas" charset="0"/>
              </a:rPr>
              <a:t>]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page is constant size block of virtual memory.  Often ~4KB to reduce the number of entries in a </a:t>
            </a:r>
            <a:r>
              <a:rPr lang="en-US" dirty="0" err="1" smtClean="0"/>
              <a:t>PageTable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Page Table can enforce Read/Write/Execute permissions on a per page basis.  Can allocate memory on a per page basis.  Also need a valid bit, and a few others.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Space </a:t>
            </a:r>
            <a:r>
              <a:rPr lang="en-US" dirty="0"/>
              <a:t>o</a:t>
            </a:r>
            <a:r>
              <a:rPr lang="en-US" dirty="0" smtClean="0"/>
              <a:t>verhead due to Page Table is significant. </a:t>
            </a:r>
          </a:p>
          <a:p>
            <a:pPr marL="0" indent="0">
              <a:buNone/>
            </a:pPr>
            <a:r>
              <a:rPr lang="en-US" dirty="0" smtClean="0"/>
              <a:t>Solution: another level of indirection!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Two-level of Page Table</a:t>
            </a:r>
            <a:r>
              <a:rPr lang="en-US" dirty="0" smtClean="0"/>
              <a:t> significantly reduces overhead.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Time overhead due to Address Translations also significant.</a:t>
            </a:r>
          </a:p>
          <a:p>
            <a:pPr marL="0" indent="0">
              <a:buNone/>
            </a:pPr>
            <a:r>
              <a:rPr lang="en-US" dirty="0" smtClean="0"/>
              <a:t>Solution: caching!  </a:t>
            </a:r>
            <a:r>
              <a:rPr lang="en-US" b="1" dirty="0" smtClean="0">
                <a:solidFill>
                  <a:srgbClr val="0070C0"/>
                </a:solidFill>
              </a:rPr>
              <a:t>Translation </a:t>
            </a:r>
            <a:r>
              <a:rPr lang="en-US" b="1" dirty="0" err="1" smtClean="0">
                <a:solidFill>
                  <a:srgbClr val="0070C0"/>
                </a:solidFill>
              </a:rPr>
              <a:t>Lookaside</a:t>
            </a:r>
            <a:r>
              <a:rPr lang="en-US" b="1" dirty="0" smtClean="0">
                <a:solidFill>
                  <a:srgbClr val="0070C0"/>
                </a:solidFill>
              </a:rPr>
              <a:t> Buffer (TLB) </a:t>
            </a:r>
            <a:r>
              <a:rPr lang="en-US" dirty="0" smtClean="0"/>
              <a:t>acts as a cache for the Page Table and significantly improves performance.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1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1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Processor &amp; Memory</a:t>
            </a:r>
            <a:endParaRPr lang="en-US" dirty="0"/>
          </a:p>
        </p:txBody>
      </p:sp>
      <p:sp>
        <p:nvSpPr>
          <p:cNvPr id="3601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609600"/>
            <a:ext cx="6096000" cy="6400800"/>
          </a:xfrm>
        </p:spPr>
        <p:txBody>
          <a:bodyPr>
            <a:normAutofit/>
          </a:bodyPr>
          <a:lstStyle/>
          <a:p>
            <a:r>
              <a:rPr lang="en-US" dirty="0" smtClean="0"/>
              <a:t>CPU address/data bus...</a:t>
            </a:r>
          </a:p>
          <a:p>
            <a:r>
              <a:rPr lang="en-US" dirty="0" smtClean="0"/>
              <a:t>	… routed through caches</a:t>
            </a:r>
          </a:p>
          <a:p>
            <a:r>
              <a:rPr lang="en-US" dirty="0" smtClean="0"/>
              <a:t>	… to main memory</a:t>
            </a:r>
          </a:p>
          <a:p>
            <a:pPr lvl="1"/>
            <a:r>
              <a:rPr lang="en-US" dirty="0" smtClean="0"/>
              <a:t>Simple, fast, but…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60141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24400" y="1818230"/>
            <a:ext cx="1219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60141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1894430"/>
            <a:ext cx="1371600" cy="403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0141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66030"/>
            <a:ext cx="1828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60141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257800" y="2580230"/>
            <a:ext cx="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601417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4790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3601418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86600" y="423758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601419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86600" y="2504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601420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86600" y="3667668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601421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23064" y="5856830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latin typeface="Calibri"/>
              </a:rPr>
              <a:t>Memory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19800" y="5715000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0x000…0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00460" y="2450068"/>
            <a:ext cx="88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0x7ff…f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00460" y="1828800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0xfff…f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53000" y="274320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$$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94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1412" grpId="0" animBg="1"/>
      <p:bldP spid="3601414" grpId="0" animBg="1"/>
      <p:bldP spid="3601415" grpId="0" animBg="1"/>
      <p:bldP spid="3601421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3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Processes </a:t>
            </a:r>
            <a:endParaRPr lang="en-US" dirty="0"/>
          </a:p>
        </p:txBody>
      </p:sp>
      <p:sp>
        <p:nvSpPr>
          <p:cNvPr id="3603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838200"/>
            <a:ext cx="8229600" cy="5943600"/>
          </a:xfrm>
        </p:spPr>
        <p:txBody>
          <a:bodyPr/>
          <a:lstStyle/>
          <a:p>
            <a:r>
              <a:rPr lang="en-US" dirty="0" smtClean="0"/>
              <a:t>Q: What happens when another program is executed concurrently on </a:t>
            </a:r>
            <a:r>
              <a:rPr lang="en-US" dirty="0" smtClean="0">
                <a:solidFill>
                  <a:srgbClr val="0070C0"/>
                </a:solidFill>
              </a:rPr>
              <a:t>another</a:t>
            </a:r>
            <a:r>
              <a:rPr lang="en-US" dirty="0" smtClean="0"/>
              <a:t> processor?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24400" y="1818230"/>
            <a:ext cx="1219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1894430"/>
            <a:ext cx="1371600" cy="403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66030"/>
            <a:ext cx="1828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257800" y="2580230"/>
            <a:ext cx="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6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4790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86600" y="423758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28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86600" y="2504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29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86600" y="3667668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0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23064" y="5856830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latin typeface="Calibri"/>
              </a:rPr>
              <a:t>Memory</a:t>
            </a:r>
          </a:p>
        </p:txBody>
      </p:sp>
      <p:sp>
        <p:nvSpPr>
          <p:cNvPr id="31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24400" y="3962400"/>
            <a:ext cx="1219200" cy="762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6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494243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37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438998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8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265643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9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3820068"/>
            <a:ext cx="1371600" cy="569912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40" name="Line 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257800" y="3276600"/>
            <a:ext cx="0" cy="62017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019800" y="5706059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0x000…0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00460" y="2441127"/>
            <a:ext cx="88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0x7ff…f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00460" y="1819859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0xfff…f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953000" y="2734259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$$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53000" y="3216284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$$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21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086600" y="1894430"/>
            <a:ext cx="1371600" cy="4038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0345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Processes </a:t>
            </a:r>
            <a:endParaRPr lang="en-US" dirty="0"/>
          </a:p>
        </p:txBody>
      </p:sp>
      <p:sp>
        <p:nvSpPr>
          <p:cNvPr id="3603459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Q: Can </a:t>
            </a:r>
            <a:r>
              <a:rPr lang="en-US" dirty="0"/>
              <a:t>we relocate second program?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2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1818230"/>
            <a:ext cx="1219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86600" y="3729064"/>
            <a:ext cx="1371600" cy="369332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257800" y="3266030"/>
            <a:ext cx="1828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5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257800" y="2580230"/>
            <a:ext cx="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6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86600" y="4790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86600" y="423758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28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86600" y="2504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29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86600" y="3667668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0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23064" y="5856830"/>
            <a:ext cx="1435136" cy="66973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latin typeface="Calibri"/>
              </a:rPr>
              <a:t>Memory</a:t>
            </a:r>
          </a:p>
        </p:txBody>
      </p:sp>
      <p:sp>
        <p:nvSpPr>
          <p:cNvPr id="31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724400" y="3962400"/>
            <a:ext cx="1219200" cy="762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6" name="Rectangle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494243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37" name="Rectangle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438998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8" name="Rectangle 1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265643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9" name="Rectangle 1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239000" y="3820068"/>
            <a:ext cx="1371600" cy="569912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40" name="Line 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257800" y="3276600"/>
            <a:ext cx="0" cy="62017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019800" y="5706059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0x000…0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00460" y="2441127"/>
            <a:ext cx="88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0x7ff…f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00460" y="1819859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0xfff…f</a:t>
            </a:r>
          </a:p>
        </p:txBody>
      </p:sp>
    </p:spTree>
    <p:extLst>
      <p:ext uri="{BB962C8B-B14F-4D97-AF65-F5344CB8AC3E}">
        <p14:creationId xmlns:p14="http://schemas.microsoft.com/office/powerpoint/2010/main" val="390710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i="1" dirty="0" smtClean="0"/>
          </a:p>
          <a:p>
            <a:r>
              <a:rPr lang="en-US" i="1" dirty="0" smtClean="0"/>
              <a:t>All problems in computer science can be solved by another level of indirection. </a:t>
            </a:r>
          </a:p>
          <a:p>
            <a:pPr algn="r"/>
            <a:r>
              <a:rPr lang="en-US" i="1" dirty="0" smtClean="0"/>
              <a:t>–  David Wheeler</a:t>
            </a:r>
          </a:p>
          <a:p>
            <a:pPr algn="r"/>
            <a:r>
              <a:rPr lang="en-US" i="1" dirty="0" smtClean="0"/>
              <a:t>– or, Butler Lampson</a:t>
            </a:r>
          </a:p>
          <a:p>
            <a:pPr algn="r"/>
            <a:r>
              <a:rPr lang="en-US" i="1" dirty="0" smtClean="0"/>
              <a:t>–  or, Leslie </a:t>
            </a:r>
            <a:r>
              <a:rPr lang="en-US" i="1" dirty="0" err="1" smtClean="0"/>
              <a:t>Lamport</a:t>
            </a:r>
            <a:endParaRPr lang="en-US" i="1" dirty="0" smtClean="0"/>
          </a:p>
          <a:p>
            <a:pPr algn="r"/>
            <a:r>
              <a:rPr lang="en-US" i="1" dirty="0" smtClean="0"/>
              <a:t>–  or, Steve </a:t>
            </a:r>
            <a:r>
              <a:rPr lang="en-US" i="1" dirty="0" err="1" smtClean="0"/>
              <a:t>Bellovin</a:t>
            </a:r>
            <a:endParaRPr lang="en-US" i="1" dirty="0" smtClean="0"/>
          </a:p>
          <a:p>
            <a:pPr algn="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668" y="5288340"/>
            <a:ext cx="77871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Solution: Need a </a:t>
            </a:r>
            <a:r>
              <a:rPr lang="en-US" sz="3200" b="1" i="1" dirty="0" smtClean="0">
                <a:solidFill>
                  <a:srgbClr val="0070C0"/>
                </a:solidFill>
              </a:rPr>
              <a:t>MAP</a:t>
            </a:r>
            <a:endParaRPr lang="en-US" sz="3200" dirty="0" smtClean="0">
              <a:solidFill>
                <a:srgbClr val="0070C0"/>
              </a:solidFill>
            </a:endParaRPr>
          </a:p>
          <a:p>
            <a:r>
              <a:rPr lang="en-US" sz="3200" dirty="0" smtClean="0">
                <a:solidFill>
                  <a:srgbClr val="0070C0"/>
                </a:solidFill>
              </a:rPr>
              <a:t>To map a </a:t>
            </a:r>
            <a:r>
              <a:rPr lang="en-US" sz="3200" b="1" i="1" dirty="0" smtClean="0">
                <a:solidFill>
                  <a:srgbClr val="0070C0"/>
                </a:solidFill>
              </a:rPr>
              <a:t>Virtual Address (generated by CPU)</a:t>
            </a:r>
          </a:p>
          <a:p>
            <a:r>
              <a:rPr lang="en-US" sz="3200" dirty="0">
                <a:solidFill>
                  <a:srgbClr val="0070C0"/>
                </a:solidFill>
              </a:rPr>
              <a:t>t</a:t>
            </a:r>
            <a:r>
              <a:rPr lang="en-US" sz="3200" dirty="0" smtClean="0">
                <a:solidFill>
                  <a:srgbClr val="0070C0"/>
                </a:solidFill>
              </a:rPr>
              <a:t>o a</a:t>
            </a:r>
            <a:r>
              <a:rPr lang="en-US" sz="3200" b="1" i="1" dirty="0" smtClean="0">
                <a:solidFill>
                  <a:srgbClr val="0070C0"/>
                </a:solidFill>
              </a:rPr>
              <a:t> Physical Address (in memory)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4376" y="5364540"/>
            <a:ext cx="7863332" cy="141726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85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14450</TotalTime>
  <Words>3241</Words>
  <Application>Microsoft Office PowerPoint</Application>
  <PresentationFormat>On-screen Show (4:3)</PresentationFormat>
  <Paragraphs>1032</Paragraphs>
  <Slides>59</Slides>
  <Notes>31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9" baseType="lpstr">
      <vt:lpstr>Arial</vt:lpstr>
      <vt:lpstr>Calibri</vt:lpstr>
      <vt:lpstr>Consolas</vt:lpstr>
      <vt:lpstr>Helvetica</vt:lpstr>
      <vt:lpstr>ITCFranklinGothicStd-Hvy</vt:lpstr>
      <vt:lpstr>MinionPro-Regular</vt:lpstr>
      <vt:lpstr>Source Sans Pro Light</vt:lpstr>
      <vt:lpstr>Times New Roman</vt:lpstr>
      <vt:lpstr>Wingdings</vt:lpstr>
      <vt:lpstr>Default Theme</vt:lpstr>
      <vt:lpstr>Virtual Memory</vt:lpstr>
      <vt:lpstr>Announcements</vt:lpstr>
      <vt:lpstr>Where are we now and where are we going?</vt:lpstr>
      <vt:lpstr>Big Picture: Multiple Processes</vt:lpstr>
      <vt:lpstr>Big Picture: Multiple Processes</vt:lpstr>
      <vt:lpstr>Processor &amp; Memory</vt:lpstr>
      <vt:lpstr>Multiple Processes </vt:lpstr>
      <vt:lpstr>Multiple Processes </vt:lpstr>
      <vt:lpstr>Takeaway</vt:lpstr>
      <vt:lpstr>Big Picture: (Virtual) Memory</vt:lpstr>
      <vt:lpstr>Next Goal</vt:lpstr>
      <vt:lpstr>Picture Memory as… ?</vt:lpstr>
      <vt:lpstr>A Little More About Pages</vt:lpstr>
      <vt:lpstr>Data Granularity</vt:lpstr>
      <vt:lpstr>Program’s View of Memory</vt:lpstr>
      <vt:lpstr>Indirection* to the Rescue!</vt:lpstr>
      <vt:lpstr>Virtual vs. Physical Address Spaces</vt:lpstr>
      <vt:lpstr>Advantages of Virtual Memory</vt:lpstr>
      <vt:lpstr>Takeaway</vt:lpstr>
      <vt:lpstr>Next Goal</vt:lpstr>
      <vt:lpstr>Virtual Memory Agenda</vt:lpstr>
      <vt:lpstr>Address Translator: MMU</vt:lpstr>
      <vt:lpstr>Address Translation: in Page Table</vt:lpstr>
      <vt:lpstr>Page Table Basics</vt:lpstr>
      <vt:lpstr>Simple Address Translation</vt:lpstr>
      <vt:lpstr>Simple Page Table Translation</vt:lpstr>
      <vt:lpstr>General Address Translation</vt:lpstr>
      <vt:lpstr>Virtual Memory Agenda</vt:lpstr>
      <vt:lpstr>Page Table Overhead</vt:lpstr>
      <vt:lpstr>But Wait... There’s more!</vt:lpstr>
      <vt:lpstr>Less Simple Page Table</vt:lpstr>
      <vt:lpstr>Now how big is this Page Table?</vt:lpstr>
      <vt:lpstr>Takeaway</vt:lpstr>
      <vt:lpstr>Next Goal</vt:lpstr>
      <vt:lpstr>Next Goal</vt:lpstr>
      <vt:lpstr>Multi-Level Page Table</vt:lpstr>
      <vt:lpstr>Multi-Level Page Table</vt:lpstr>
      <vt:lpstr>Virtual Memory Agenda</vt:lpstr>
      <vt:lpstr>Paging </vt:lpstr>
      <vt:lpstr>Paging</vt:lpstr>
      <vt:lpstr>Page Fault</vt:lpstr>
      <vt:lpstr>Virtual Memory Agenda</vt:lpstr>
      <vt:lpstr>Watch Your Performance Tank!</vt:lpstr>
      <vt:lpstr>Performance</vt:lpstr>
      <vt:lpstr>Next Goal</vt:lpstr>
      <vt:lpstr>Translation Lookaside Buffer (TLB)</vt:lpstr>
      <vt:lpstr>TLB Parameters</vt:lpstr>
      <vt:lpstr>TLB to the Rescue!</vt:lpstr>
      <vt:lpstr>Virtual Memory Agenda</vt:lpstr>
      <vt:lpstr>Recall TLB in the Memory Hierarchy</vt:lpstr>
      <vt:lpstr>Virtually Addressed Caching</vt:lpstr>
      <vt:lpstr>Virtual vs. Physical Caches</vt:lpstr>
      <vt:lpstr>Indexing vs. Tagging</vt:lpstr>
      <vt:lpstr>Typical Cache Setup</vt:lpstr>
      <vt:lpstr>Design Decisions of Caches/TLBs/VM</vt:lpstr>
      <vt:lpstr>Summary of Caches/TLBs/VM</vt:lpstr>
      <vt:lpstr>Summary of Cache Design Parameters</vt:lpstr>
      <vt:lpstr>Translation in Action</vt:lpstr>
      <vt:lpstr>Takeaways</vt:lpstr>
    </vt:vector>
  </TitlesOfParts>
  <Company>Cornell University Computing and Information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820</cp:revision>
  <cp:lastPrinted>2016-11-01T13:47:50Z</cp:lastPrinted>
  <dcterms:created xsi:type="dcterms:W3CDTF">2012-11-28T14:27:55Z</dcterms:created>
  <dcterms:modified xsi:type="dcterms:W3CDTF">2018-04-10T14:22:25Z</dcterms:modified>
</cp:coreProperties>
</file>