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7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8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notesSlides/notesSlide9.xml" ContentType="application/vnd.openxmlformats-officedocument.presentationml.notesSlide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10.xml" ContentType="application/vnd.openxmlformats-officedocument.presentationml.notesSlide+xml"/>
  <Override PartName="/ppt/tags/tag37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13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14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notesSlides/notesSlide15.xml" ContentType="application/vnd.openxmlformats-officedocument.presentationml.notesSlide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16.xml" ContentType="application/vnd.openxmlformats-officedocument.presentationml.notesSlid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notesSlides/notesSlide17.xml" ContentType="application/vnd.openxmlformats-officedocument.presentationml.notesSlide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notesSlides/notesSlide18.xml" ContentType="application/vnd.openxmlformats-officedocument.presentationml.notesSlide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62"/>
  </p:notesMasterIdLst>
  <p:handoutMasterIdLst>
    <p:handoutMasterId r:id="rId63"/>
  </p:handoutMasterIdLst>
  <p:sldIdLst>
    <p:sldId id="381" r:id="rId2"/>
    <p:sldId id="384" r:id="rId3"/>
    <p:sldId id="386" r:id="rId4"/>
    <p:sldId id="388" r:id="rId5"/>
    <p:sldId id="389" r:id="rId6"/>
    <p:sldId id="390" r:id="rId7"/>
    <p:sldId id="391" r:id="rId8"/>
    <p:sldId id="395" r:id="rId9"/>
    <p:sldId id="416" r:id="rId10"/>
    <p:sldId id="430" r:id="rId11"/>
    <p:sldId id="421" r:id="rId12"/>
    <p:sldId id="417" r:id="rId13"/>
    <p:sldId id="431" r:id="rId14"/>
    <p:sldId id="423" r:id="rId15"/>
    <p:sldId id="415" r:id="rId16"/>
    <p:sldId id="426" r:id="rId17"/>
    <p:sldId id="425" r:id="rId18"/>
    <p:sldId id="427" r:id="rId19"/>
    <p:sldId id="396" r:id="rId20"/>
    <p:sldId id="367" r:id="rId21"/>
    <p:sldId id="347" r:id="rId22"/>
    <p:sldId id="348" r:id="rId23"/>
    <p:sldId id="357" r:id="rId24"/>
    <p:sldId id="354" r:id="rId25"/>
    <p:sldId id="363" r:id="rId26"/>
    <p:sldId id="362" r:id="rId27"/>
    <p:sldId id="351" r:id="rId28"/>
    <p:sldId id="356" r:id="rId29"/>
    <p:sldId id="397" r:id="rId30"/>
    <p:sldId id="429" r:id="rId31"/>
    <p:sldId id="399" r:id="rId32"/>
    <p:sldId id="436" r:id="rId33"/>
    <p:sldId id="320" r:id="rId34"/>
    <p:sldId id="364" r:id="rId35"/>
    <p:sldId id="365" r:id="rId36"/>
    <p:sldId id="359" r:id="rId37"/>
    <p:sldId id="409" r:id="rId38"/>
    <p:sldId id="360" r:id="rId39"/>
    <p:sldId id="410" r:id="rId40"/>
    <p:sldId id="411" r:id="rId41"/>
    <p:sldId id="412" r:id="rId42"/>
    <p:sldId id="376" r:id="rId43"/>
    <p:sldId id="433" r:id="rId44"/>
    <p:sldId id="434" r:id="rId45"/>
    <p:sldId id="435" r:id="rId46"/>
    <p:sldId id="432" r:id="rId47"/>
    <p:sldId id="296" r:id="rId48"/>
    <p:sldId id="368" r:id="rId49"/>
    <p:sldId id="372" r:id="rId50"/>
    <p:sldId id="301" r:id="rId51"/>
    <p:sldId id="377" r:id="rId52"/>
    <p:sldId id="369" r:id="rId53"/>
    <p:sldId id="371" r:id="rId54"/>
    <p:sldId id="413" r:id="rId55"/>
    <p:sldId id="414" r:id="rId56"/>
    <p:sldId id="374" r:id="rId57"/>
    <p:sldId id="345" r:id="rId58"/>
    <p:sldId id="375" r:id="rId59"/>
    <p:sldId id="378" r:id="rId60"/>
    <p:sldId id="297" r:id="rId61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F494"/>
    <a:srgbClr val="945200"/>
    <a:srgbClr val="0000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9" autoAdjust="0"/>
    <p:restoredTop sz="78846" autoAdjust="0"/>
  </p:normalViewPr>
  <p:slideViewPr>
    <p:cSldViewPr>
      <p:cViewPr varScale="1">
        <p:scale>
          <a:sx n="98" d="100"/>
          <a:sy n="98" d="100"/>
        </p:scale>
        <p:origin x="25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3" d="100"/>
        <a:sy n="11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193" y="0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2C14C-A42D-B942-9FEE-A0C75EB1A23F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987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193" y="6670987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CFA42-6DBF-8B49-A072-167715F30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26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3943" cy="351155"/>
          </a:xfrm>
          <a:prstGeom prst="rect">
            <a:avLst/>
          </a:prstGeom>
        </p:spPr>
        <p:txBody>
          <a:bodyPr vert="horz" lIns="93304" tIns="46653" rIns="93304" bIns="4665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2" y="1"/>
            <a:ext cx="4033943" cy="351155"/>
          </a:xfrm>
          <a:prstGeom prst="rect">
            <a:avLst/>
          </a:prstGeom>
        </p:spPr>
        <p:txBody>
          <a:bodyPr vert="horz" lIns="93304" tIns="46653" rIns="93304" bIns="46653" rtlCol="0"/>
          <a:lstStyle>
            <a:lvl1pPr algn="r">
              <a:defRPr sz="1300"/>
            </a:lvl1pPr>
          </a:lstStyle>
          <a:p>
            <a:fld id="{5670E512-9F9E-4156-953E-8350C511CBA9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4" tIns="46653" rIns="93304" bIns="466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04" tIns="46653" rIns="93304" bIns="466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8"/>
            <a:ext cx="4033943" cy="351155"/>
          </a:xfrm>
          <a:prstGeom prst="rect">
            <a:avLst/>
          </a:prstGeom>
        </p:spPr>
        <p:txBody>
          <a:bodyPr vert="horz" lIns="93304" tIns="46653" rIns="93304" bIns="4665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2" y="6670728"/>
            <a:ext cx="4033943" cy="351155"/>
          </a:xfrm>
          <a:prstGeom prst="rect">
            <a:avLst/>
          </a:prstGeom>
        </p:spPr>
        <p:txBody>
          <a:bodyPr vert="horz" lIns="93304" tIns="46653" rIns="93304" bIns="46653" rtlCol="0" anchor="b"/>
          <a:lstStyle>
            <a:lvl1pPr algn="r">
              <a:defRPr sz="13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class poll</a:t>
            </a:r>
          </a:p>
          <a:p>
            <a:r>
              <a:rPr lang="en-US" dirty="0"/>
              <a:t>People often have many programs/application running at the same time such as a</a:t>
            </a:r>
            <a:r>
              <a:rPr lang="en-US" baseline="0" dirty="0"/>
              <a:t> browser, Skype, </a:t>
            </a:r>
            <a:r>
              <a:rPr lang="en-US" baseline="0" dirty="0" err="1"/>
              <a:t>Facetime</a:t>
            </a:r>
            <a:r>
              <a:rPr lang="en-US" baseline="0" dirty="0"/>
              <a:t>, </a:t>
            </a:r>
            <a:r>
              <a:rPr lang="en-US" baseline="0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51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8775" y="527050"/>
            <a:ext cx="3513138" cy="26336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7" y="3336215"/>
            <a:ext cx="7446436" cy="3159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2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733425"/>
            <a:ext cx="4886325" cy="36655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463" y="4643241"/>
            <a:ext cx="5992395" cy="43975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589" tIns="49293" rIns="98589" bIns="49293"/>
          <a:lstStyle/>
          <a:p>
            <a:r>
              <a:rPr lang="en-US" dirty="0"/>
              <a:t>Need to finish</a:t>
            </a:r>
            <a:r>
              <a:rPr lang="en-US" baseline="0" dirty="0"/>
              <a:t> project1!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94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75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2</a:t>
            </a:r>
            <a:r>
              <a:rPr lang="en-US" baseline="30000" dirty="0"/>
              <a:t>20</a:t>
            </a:r>
            <a:r>
              <a:rPr lang="en-US" dirty="0"/>
              <a:t> entries in </a:t>
            </a:r>
            <a:r>
              <a:rPr lang="en-US" dirty="0" err="1"/>
              <a:t>pagetable</a:t>
            </a:r>
            <a:r>
              <a:rPr lang="en-US" dirty="0"/>
              <a:t>, so 2</a:t>
            </a:r>
            <a:r>
              <a:rPr lang="en-US" baseline="30000" dirty="0"/>
              <a:t>22</a:t>
            </a:r>
            <a:r>
              <a:rPr lang="en-US" dirty="0"/>
              <a:t> bytes = 4MB (w/ 4byte entries), so 40MB (25% of total!)</a:t>
            </a:r>
          </a:p>
          <a:p>
            <a:r>
              <a:rPr lang="en-US" dirty="0"/>
              <a:t>Q: Can we possibly</a:t>
            </a:r>
            <a:r>
              <a:rPr lang="en-US" baseline="0" dirty="0"/>
              <a:t> have a “full” </a:t>
            </a:r>
            <a:r>
              <a:rPr lang="en-US" baseline="0" dirty="0" err="1"/>
              <a:t>pagetable</a:t>
            </a:r>
            <a:r>
              <a:rPr lang="en-US" baseline="0" dirty="0"/>
              <a:t>? </a:t>
            </a:r>
          </a:p>
          <a:p>
            <a:r>
              <a:rPr lang="en-US" baseline="0" dirty="0"/>
              <a:t>A: Not enough physical memory pages – some </a:t>
            </a:r>
            <a:r>
              <a:rPr lang="en-US" baseline="0" dirty="0" err="1"/>
              <a:t>pagetable</a:t>
            </a:r>
            <a:r>
              <a:rPr lang="en-US" baseline="0" dirty="0"/>
              <a:t> entries will be duplicates!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8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98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1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61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6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Q: Benefits?</a:t>
            </a:r>
          </a:p>
          <a:p>
            <a:r>
              <a:rPr lang="en-US" baseline="0" dirty="0"/>
              <a:t>A1: Don’t need 4MB contiguous physical memory</a:t>
            </a:r>
          </a:p>
          <a:p>
            <a:r>
              <a:rPr lang="en-US" baseline="0" dirty="0"/>
              <a:t>A2: Don’t need to allocate every </a:t>
            </a:r>
            <a:r>
              <a:rPr lang="en-US" baseline="0" dirty="0" err="1"/>
              <a:t>PageTable</a:t>
            </a:r>
            <a:r>
              <a:rPr lang="en-US" baseline="0" dirty="0"/>
              <a:t>, only those containing valid PTEs</a:t>
            </a:r>
          </a:p>
          <a:p>
            <a:r>
              <a:rPr lang="en-US" baseline="0" dirty="0"/>
              <a:t>Q: Drawbacks?</a:t>
            </a:r>
          </a:p>
          <a:p>
            <a:r>
              <a:rPr lang="en-US" baseline="0" dirty="0"/>
              <a:t>A: Longer lookups.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6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698500"/>
            <a:ext cx="4652962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32" y="4422144"/>
            <a:ext cx="5617843" cy="41881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1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86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A: can make code read-only, executable;</a:t>
            </a:r>
            <a:r>
              <a:rPr lang="en-US" baseline="0" dirty="0"/>
              <a:t> make data read-write but </a:t>
            </a:r>
            <a:r>
              <a:rPr lang="en-US" baseline="0"/>
              <a:t>not executable; etc.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81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97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baseline="0" dirty="0"/>
              <a:t>x slower!</a:t>
            </a:r>
          </a:p>
          <a:p>
            <a:r>
              <a:rPr lang="en-US" baseline="0" dirty="0"/>
              <a:t>Pipelining? No. Parallelization? 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33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17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82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588963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30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1" tIns="45365" rIns="90731" bIns="4536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840" y="4422142"/>
            <a:ext cx="5144644" cy="41833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43" tIns="46121" rIns="92243" bIns="46121"/>
          <a:lstStyle/>
          <a:p>
            <a:r>
              <a:rPr lang="en-US" dirty="0"/>
              <a:t>Q: What happens for LW/SW </a:t>
            </a:r>
            <a:br>
              <a:rPr lang="en-US" dirty="0"/>
            </a:br>
            <a:r>
              <a:rPr lang="en-US" dirty="0"/>
              <a:t>to an invalid location?</a:t>
            </a:r>
          </a:p>
          <a:p>
            <a:pPr lvl="1"/>
            <a:r>
              <a:rPr lang="en-US" dirty="0"/>
              <a:t>0x000000000 (NULL)</a:t>
            </a:r>
          </a:p>
          <a:p>
            <a:pPr lvl="1"/>
            <a:r>
              <a:rPr lang="en-US" dirty="0"/>
              <a:t>uninitialized pointer</a:t>
            </a:r>
          </a:p>
          <a:p>
            <a:pPr lvl="1"/>
            <a:endParaRPr lang="en-US" dirty="0"/>
          </a:p>
          <a:p>
            <a:r>
              <a:rPr lang="en-US" dirty="0"/>
              <a:t>A: Need a memory management unit (MMU)</a:t>
            </a:r>
          </a:p>
          <a:p>
            <a:pPr lvl="1"/>
            <a:r>
              <a:rPr lang="en-US" dirty="0"/>
              <a:t>Throw (and/or handle) an exception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45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840" y="4422142"/>
            <a:ext cx="5144644" cy="41833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43" tIns="46121" rIns="92243" bIns="461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6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840" y="4422142"/>
            <a:ext cx="5144644" cy="41833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43" tIns="46121" rIns="92243" bIns="461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2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840" y="4422142"/>
            <a:ext cx="5144644" cy="41833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43" tIns="46121" rIns="92243" bIns="461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76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85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8775" y="527050"/>
            <a:ext cx="3513138" cy="26336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7" y="3336215"/>
            <a:ext cx="7446436" cy="3159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each </a:t>
            </a:r>
            <a:r>
              <a:rPr lang="en-US" dirty="0" err="1"/>
              <a:t>mmu</a:t>
            </a:r>
            <a:r>
              <a:rPr lang="en-US" dirty="0"/>
              <a:t> has own mappings</a:t>
            </a:r>
          </a:p>
          <a:p>
            <a:r>
              <a:rPr lang="en-US" dirty="0"/>
              <a:t>Easy relocation</a:t>
            </a:r>
          </a:p>
          <a:p>
            <a:r>
              <a:rPr lang="en-US" dirty="0"/>
              <a:t>Higher memory utilization</a:t>
            </a:r>
          </a:p>
          <a:p>
            <a:r>
              <a:rPr lang="en-US" dirty="0"/>
              <a:t>Easy sharing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50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7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2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7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4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460500"/>
            <a:ext cx="7770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74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 anchor="ctr">
            <a:noAutofit/>
          </a:bodyPr>
          <a:lstStyle>
            <a:lvl1pPr algn="ctr">
              <a:defRPr sz="4800" b="0" i="0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1155700"/>
          </a:xfrm>
          <a:prstGeom prst="rect">
            <a:avLst/>
          </a:prstGeom>
        </p:spPr>
      </p:pic>
      <p:pic>
        <p:nvPicPr>
          <p:cNvPr id="8" name="Picture 7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69" y="5022672"/>
            <a:ext cx="3653862" cy="104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137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/>
          <a:lstStyle>
            <a:lvl1pPr>
              <a:spcBef>
                <a:spcPts val="200"/>
              </a:spcBef>
              <a:defRPr/>
            </a:lvl1pPr>
            <a:lvl2pPr marL="742950" indent="-285750">
              <a:spcBef>
                <a:spcPts val="200"/>
              </a:spcBef>
              <a:buFont typeface="Wingdings" charset="2"/>
              <a:buChar char="§"/>
              <a:defRPr/>
            </a:lvl2pPr>
            <a:lvl3pPr>
              <a:spcBef>
                <a:spcPts val="200"/>
              </a:spcBef>
              <a:defRPr/>
            </a:lvl3pPr>
            <a:lvl4pPr marL="1600200" indent="-228600">
              <a:spcBef>
                <a:spcPts val="200"/>
              </a:spcBef>
              <a:buFont typeface="Wingdings" charset="2"/>
              <a:buChar char="§"/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7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8916"/>
            <a:ext cx="4038600" cy="5038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8916"/>
            <a:ext cx="4038600" cy="5038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933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9093"/>
            <a:ext cx="4040188" cy="4364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933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9093"/>
            <a:ext cx="4041775" cy="4364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1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5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7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7058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9992"/>
            <a:ext cx="8229600" cy="5034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328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4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2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200"/>
        </a:spcBef>
        <a:buSzPct val="80000"/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2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2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2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3" Type="http://schemas.openxmlformats.org/officeDocument/2006/relationships/tags" Target="../tags/tag119.xml"/><Relationship Id="rId21" Type="http://schemas.openxmlformats.org/officeDocument/2006/relationships/tags" Target="../tags/tag137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tags" Target="../tags/tag139.xml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tags" Target="../tags/tag13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3" Type="http://schemas.openxmlformats.org/officeDocument/2006/relationships/tags" Target="../tags/tag142.xml"/><Relationship Id="rId21" Type="http://schemas.openxmlformats.org/officeDocument/2006/relationships/tags" Target="../tags/tag160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3" Type="http://schemas.openxmlformats.org/officeDocument/2006/relationships/tags" Target="../tags/tag165.xml"/><Relationship Id="rId21" Type="http://schemas.openxmlformats.org/officeDocument/2006/relationships/tags" Target="../tags/tag183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3" Type="http://schemas.openxmlformats.org/officeDocument/2006/relationships/tags" Target="../tags/tag188.xml"/><Relationship Id="rId21" Type="http://schemas.openxmlformats.org/officeDocument/2006/relationships/tags" Target="../tags/tag206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12.xml"/><Relationship Id="rId9" Type="http://schemas.openxmlformats.org/officeDocument/2006/relationships/tags" Target="../tags/tag2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1.xml"/><Relationship Id="rId9" Type="http://schemas.openxmlformats.org/officeDocument/2006/relationships/tags" Target="../tags/tag2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30.xml"/><Relationship Id="rId9" Type="http://schemas.openxmlformats.org/officeDocument/2006/relationships/tags" Target="../tags/tag23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39.xml"/><Relationship Id="rId9" Type="http://schemas.openxmlformats.org/officeDocument/2006/relationships/tags" Target="../tags/tag2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26" Type="http://schemas.openxmlformats.org/officeDocument/2006/relationships/tags" Target="../tags/tag270.xml"/><Relationship Id="rId3" Type="http://schemas.openxmlformats.org/officeDocument/2006/relationships/tags" Target="../tags/tag247.xml"/><Relationship Id="rId21" Type="http://schemas.openxmlformats.org/officeDocument/2006/relationships/tags" Target="../tags/tag265.xml"/><Relationship Id="rId34" Type="http://schemas.openxmlformats.org/officeDocument/2006/relationships/tags" Target="../tags/tag278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tags" Target="../tags/tag269.xml"/><Relationship Id="rId33" Type="http://schemas.openxmlformats.org/officeDocument/2006/relationships/tags" Target="../tags/tag277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tags" Target="../tags/tag264.xml"/><Relationship Id="rId29" Type="http://schemas.openxmlformats.org/officeDocument/2006/relationships/tags" Target="../tags/tag273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tags" Target="../tags/tag268.xml"/><Relationship Id="rId32" Type="http://schemas.openxmlformats.org/officeDocument/2006/relationships/tags" Target="../tags/tag276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tags" Target="../tags/tag267.xml"/><Relationship Id="rId28" Type="http://schemas.openxmlformats.org/officeDocument/2006/relationships/tags" Target="../tags/tag272.xml"/><Relationship Id="rId10" Type="http://schemas.openxmlformats.org/officeDocument/2006/relationships/tags" Target="../tags/tag254.xml"/><Relationship Id="rId19" Type="http://schemas.openxmlformats.org/officeDocument/2006/relationships/tags" Target="../tags/tag263.xml"/><Relationship Id="rId31" Type="http://schemas.openxmlformats.org/officeDocument/2006/relationships/tags" Target="../tags/tag275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tags" Target="../tags/tag266.xml"/><Relationship Id="rId27" Type="http://schemas.openxmlformats.org/officeDocument/2006/relationships/tags" Target="../tags/tag271.xml"/><Relationship Id="rId30" Type="http://schemas.openxmlformats.org/officeDocument/2006/relationships/tags" Target="../tags/tag274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25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10" Type="http://schemas.openxmlformats.org/officeDocument/2006/relationships/tags" Target="../tags/tag288.xml"/><Relationship Id="rId19" Type="http://schemas.openxmlformats.org/officeDocument/2006/relationships/tags" Target="../tags/tag297.xml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3" Type="http://schemas.openxmlformats.org/officeDocument/2006/relationships/tags" Target="../tags/tag300.xml"/><Relationship Id="rId21" Type="http://schemas.openxmlformats.org/officeDocument/2006/relationships/tags" Target="../tags/tag318.xml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tags" Target="../tags/tag317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tags" Target="../tags/tag321.xml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tags" Target="../tags/tag320.xml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tags" Target="../tags/tag3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tags" Target="../tags/tag334.xml"/><Relationship Id="rId18" Type="http://schemas.openxmlformats.org/officeDocument/2006/relationships/tags" Target="../tags/tag339.xml"/><Relationship Id="rId3" Type="http://schemas.openxmlformats.org/officeDocument/2006/relationships/tags" Target="../tags/tag324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28.xml"/><Relationship Id="rId12" Type="http://schemas.openxmlformats.org/officeDocument/2006/relationships/tags" Target="../tags/tag333.xml"/><Relationship Id="rId17" Type="http://schemas.openxmlformats.org/officeDocument/2006/relationships/tags" Target="../tags/tag338.xml"/><Relationship Id="rId2" Type="http://schemas.openxmlformats.org/officeDocument/2006/relationships/tags" Target="../tags/tag323.xml"/><Relationship Id="rId16" Type="http://schemas.openxmlformats.org/officeDocument/2006/relationships/tags" Target="../tags/tag337.xml"/><Relationship Id="rId20" Type="http://schemas.openxmlformats.org/officeDocument/2006/relationships/tags" Target="../tags/tag341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5" Type="http://schemas.openxmlformats.org/officeDocument/2006/relationships/tags" Target="../tags/tag326.xml"/><Relationship Id="rId15" Type="http://schemas.openxmlformats.org/officeDocument/2006/relationships/tags" Target="../tags/tag336.xml"/><Relationship Id="rId10" Type="http://schemas.openxmlformats.org/officeDocument/2006/relationships/tags" Target="../tags/tag331.xml"/><Relationship Id="rId19" Type="http://schemas.openxmlformats.org/officeDocument/2006/relationships/tags" Target="../tags/tag340.xml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tags" Target="../tags/tag335.xml"/><Relationship Id="rId2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354.xml"/><Relationship Id="rId18" Type="http://schemas.openxmlformats.org/officeDocument/2006/relationships/tags" Target="../tags/tag359.xml"/><Relationship Id="rId26" Type="http://schemas.openxmlformats.org/officeDocument/2006/relationships/tags" Target="../tags/tag367.xml"/><Relationship Id="rId3" Type="http://schemas.openxmlformats.org/officeDocument/2006/relationships/tags" Target="../tags/tag344.xml"/><Relationship Id="rId21" Type="http://schemas.openxmlformats.org/officeDocument/2006/relationships/tags" Target="../tags/tag362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348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5" Type="http://schemas.openxmlformats.org/officeDocument/2006/relationships/tags" Target="../tags/tag366.xml"/><Relationship Id="rId33" Type="http://schemas.openxmlformats.org/officeDocument/2006/relationships/tags" Target="../tags/tag374.xml"/><Relationship Id="rId2" Type="http://schemas.openxmlformats.org/officeDocument/2006/relationships/tags" Target="../tags/tag343.xml"/><Relationship Id="rId16" Type="http://schemas.openxmlformats.org/officeDocument/2006/relationships/tags" Target="../tags/tag357.xml"/><Relationship Id="rId20" Type="http://schemas.openxmlformats.org/officeDocument/2006/relationships/tags" Target="../tags/tag361.xml"/><Relationship Id="rId29" Type="http://schemas.openxmlformats.org/officeDocument/2006/relationships/tags" Target="../tags/tag370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24" Type="http://schemas.openxmlformats.org/officeDocument/2006/relationships/tags" Target="../tags/tag365.xml"/><Relationship Id="rId32" Type="http://schemas.openxmlformats.org/officeDocument/2006/relationships/tags" Target="../tags/tag373.xml"/><Relationship Id="rId5" Type="http://schemas.openxmlformats.org/officeDocument/2006/relationships/tags" Target="../tags/tag346.xml"/><Relationship Id="rId15" Type="http://schemas.openxmlformats.org/officeDocument/2006/relationships/tags" Target="../tags/tag356.xml"/><Relationship Id="rId23" Type="http://schemas.openxmlformats.org/officeDocument/2006/relationships/tags" Target="../tags/tag364.xml"/><Relationship Id="rId28" Type="http://schemas.openxmlformats.org/officeDocument/2006/relationships/tags" Target="../tags/tag369.xml"/><Relationship Id="rId10" Type="http://schemas.openxmlformats.org/officeDocument/2006/relationships/tags" Target="../tags/tag351.xml"/><Relationship Id="rId19" Type="http://schemas.openxmlformats.org/officeDocument/2006/relationships/tags" Target="../tags/tag360.xml"/><Relationship Id="rId31" Type="http://schemas.openxmlformats.org/officeDocument/2006/relationships/tags" Target="../tags/tag372.xml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Relationship Id="rId22" Type="http://schemas.openxmlformats.org/officeDocument/2006/relationships/tags" Target="../tags/tag363.xml"/><Relationship Id="rId27" Type="http://schemas.openxmlformats.org/officeDocument/2006/relationships/tags" Target="../tags/tag368.xml"/><Relationship Id="rId30" Type="http://schemas.openxmlformats.org/officeDocument/2006/relationships/tags" Target="../tags/tag371.xml"/><Relationship Id="rId8" Type="http://schemas.openxmlformats.org/officeDocument/2006/relationships/tags" Target="../tags/tag3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4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8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tags" Target="../tags/tag393.xml"/><Relationship Id="rId18" Type="http://schemas.openxmlformats.org/officeDocument/2006/relationships/tags" Target="../tags/tag398.xml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tags" Target="../tags/tag392.xml"/><Relationship Id="rId17" Type="http://schemas.openxmlformats.org/officeDocument/2006/relationships/tags" Target="../tags/tag397.xml"/><Relationship Id="rId2" Type="http://schemas.openxmlformats.org/officeDocument/2006/relationships/tags" Target="../tags/tag382.xml"/><Relationship Id="rId16" Type="http://schemas.openxmlformats.org/officeDocument/2006/relationships/tags" Target="../tags/tag39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5" Type="http://schemas.openxmlformats.org/officeDocument/2006/relationships/tags" Target="../tags/tag385.xml"/><Relationship Id="rId15" Type="http://schemas.openxmlformats.org/officeDocument/2006/relationships/tags" Target="../tags/tag395.xml"/><Relationship Id="rId10" Type="http://schemas.openxmlformats.org/officeDocument/2006/relationships/tags" Target="../tags/tag390.xml"/><Relationship Id="rId19" Type="http://schemas.openxmlformats.org/officeDocument/2006/relationships/tags" Target="../tags/tag399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13" Type="http://schemas.openxmlformats.org/officeDocument/2006/relationships/tags" Target="../tags/tag412.xml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12" Type="http://schemas.openxmlformats.org/officeDocument/2006/relationships/tags" Target="../tags/tag411.xml"/><Relationship Id="rId2" Type="http://schemas.openxmlformats.org/officeDocument/2006/relationships/tags" Target="../tags/tag401.xml"/><Relationship Id="rId16" Type="http://schemas.openxmlformats.org/officeDocument/2006/relationships/notesSlide" Target="../notesSlides/notesSlide14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5" Type="http://schemas.openxmlformats.org/officeDocument/2006/relationships/tags" Target="../tags/tag404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09.xml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tags" Target="../tags/tag426.xml"/><Relationship Id="rId18" Type="http://schemas.openxmlformats.org/officeDocument/2006/relationships/tags" Target="../tags/tag431.xml"/><Relationship Id="rId26" Type="http://schemas.openxmlformats.org/officeDocument/2006/relationships/notesSlide" Target="../notesSlides/notesSlide15.xml"/><Relationship Id="rId3" Type="http://schemas.openxmlformats.org/officeDocument/2006/relationships/tags" Target="../tags/tag416.xml"/><Relationship Id="rId21" Type="http://schemas.openxmlformats.org/officeDocument/2006/relationships/tags" Target="../tags/tag434.xml"/><Relationship Id="rId7" Type="http://schemas.openxmlformats.org/officeDocument/2006/relationships/tags" Target="../tags/tag420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0" Type="http://schemas.openxmlformats.org/officeDocument/2006/relationships/tags" Target="../tags/tag433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24" Type="http://schemas.openxmlformats.org/officeDocument/2006/relationships/tags" Target="../tags/tag437.xml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23" Type="http://schemas.openxmlformats.org/officeDocument/2006/relationships/tags" Target="../tags/tag436.xml"/><Relationship Id="rId10" Type="http://schemas.openxmlformats.org/officeDocument/2006/relationships/tags" Target="../tags/tag423.xml"/><Relationship Id="rId19" Type="http://schemas.openxmlformats.org/officeDocument/2006/relationships/tags" Target="../tags/tag432.xml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Relationship Id="rId22" Type="http://schemas.openxmlformats.org/officeDocument/2006/relationships/tags" Target="../tags/tag43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445.xml"/><Relationship Id="rId13" Type="http://schemas.openxmlformats.org/officeDocument/2006/relationships/tags" Target="../tags/tag450.xml"/><Relationship Id="rId18" Type="http://schemas.openxmlformats.org/officeDocument/2006/relationships/tags" Target="../tags/tag455.xml"/><Relationship Id="rId26" Type="http://schemas.openxmlformats.org/officeDocument/2006/relationships/notesSlide" Target="../notesSlides/notesSlide16.xml"/><Relationship Id="rId3" Type="http://schemas.openxmlformats.org/officeDocument/2006/relationships/tags" Target="../tags/tag440.xml"/><Relationship Id="rId21" Type="http://schemas.openxmlformats.org/officeDocument/2006/relationships/tags" Target="../tags/tag458.xml"/><Relationship Id="rId7" Type="http://schemas.openxmlformats.org/officeDocument/2006/relationships/tags" Target="../tags/tag444.xml"/><Relationship Id="rId12" Type="http://schemas.openxmlformats.org/officeDocument/2006/relationships/tags" Target="../tags/tag449.xml"/><Relationship Id="rId17" Type="http://schemas.openxmlformats.org/officeDocument/2006/relationships/tags" Target="../tags/tag454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39.xml"/><Relationship Id="rId16" Type="http://schemas.openxmlformats.org/officeDocument/2006/relationships/tags" Target="../tags/tag453.xml"/><Relationship Id="rId20" Type="http://schemas.openxmlformats.org/officeDocument/2006/relationships/tags" Target="../tags/tag457.xml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11" Type="http://schemas.openxmlformats.org/officeDocument/2006/relationships/tags" Target="../tags/tag448.xml"/><Relationship Id="rId24" Type="http://schemas.openxmlformats.org/officeDocument/2006/relationships/tags" Target="../tags/tag461.xml"/><Relationship Id="rId5" Type="http://schemas.openxmlformats.org/officeDocument/2006/relationships/tags" Target="../tags/tag442.xml"/><Relationship Id="rId15" Type="http://schemas.openxmlformats.org/officeDocument/2006/relationships/tags" Target="../tags/tag452.xml"/><Relationship Id="rId23" Type="http://schemas.openxmlformats.org/officeDocument/2006/relationships/tags" Target="../tags/tag460.xml"/><Relationship Id="rId10" Type="http://schemas.openxmlformats.org/officeDocument/2006/relationships/tags" Target="../tags/tag447.xml"/><Relationship Id="rId19" Type="http://schemas.openxmlformats.org/officeDocument/2006/relationships/tags" Target="../tags/tag456.xml"/><Relationship Id="rId4" Type="http://schemas.openxmlformats.org/officeDocument/2006/relationships/tags" Target="../tags/tag441.xml"/><Relationship Id="rId9" Type="http://schemas.openxmlformats.org/officeDocument/2006/relationships/tags" Target="../tags/tag446.xml"/><Relationship Id="rId14" Type="http://schemas.openxmlformats.org/officeDocument/2006/relationships/tags" Target="../tags/tag451.xml"/><Relationship Id="rId22" Type="http://schemas.openxmlformats.org/officeDocument/2006/relationships/tags" Target="../tags/tag45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26" Type="http://schemas.openxmlformats.org/officeDocument/2006/relationships/notesSlide" Target="../notesSlides/notesSlide17.xml"/><Relationship Id="rId3" Type="http://schemas.openxmlformats.org/officeDocument/2006/relationships/tags" Target="../tags/tag464.xml"/><Relationship Id="rId21" Type="http://schemas.openxmlformats.org/officeDocument/2006/relationships/tags" Target="../tags/tag482.xml"/><Relationship Id="rId7" Type="http://schemas.openxmlformats.org/officeDocument/2006/relationships/tags" Target="../tags/tag468.xml"/><Relationship Id="rId12" Type="http://schemas.openxmlformats.org/officeDocument/2006/relationships/tags" Target="../tags/tag473.xml"/><Relationship Id="rId17" Type="http://schemas.openxmlformats.org/officeDocument/2006/relationships/tags" Target="../tags/tag478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63.xml"/><Relationship Id="rId16" Type="http://schemas.openxmlformats.org/officeDocument/2006/relationships/tags" Target="../tags/tag477.xml"/><Relationship Id="rId20" Type="http://schemas.openxmlformats.org/officeDocument/2006/relationships/tags" Target="../tags/tag481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tags" Target="../tags/tag472.xml"/><Relationship Id="rId24" Type="http://schemas.openxmlformats.org/officeDocument/2006/relationships/tags" Target="../tags/tag485.xml"/><Relationship Id="rId5" Type="http://schemas.openxmlformats.org/officeDocument/2006/relationships/tags" Target="../tags/tag466.xml"/><Relationship Id="rId15" Type="http://schemas.openxmlformats.org/officeDocument/2006/relationships/tags" Target="../tags/tag476.xml"/><Relationship Id="rId23" Type="http://schemas.openxmlformats.org/officeDocument/2006/relationships/tags" Target="../tags/tag484.xml"/><Relationship Id="rId10" Type="http://schemas.openxmlformats.org/officeDocument/2006/relationships/tags" Target="../tags/tag471.xml"/><Relationship Id="rId19" Type="http://schemas.openxmlformats.org/officeDocument/2006/relationships/tags" Target="../tags/tag480.xml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4" Type="http://schemas.openxmlformats.org/officeDocument/2006/relationships/tags" Target="../tags/tag475.xml"/><Relationship Id="rId22" Type="http://schemas.openxmlformats.org/officeDocument/2006/relationships/tags" Target="../tags/tag48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13" Type="http://schemas.openxmlformats.org/officeDocument/2006/relationships/tags" Target="../tags/tag498.xml"/><Relationship Id="rId18" Type="http://schemas.openxmlformats.org/officeDocument/2006/relationships/tags" Target="../tags/tag503.xml"/><Relationship Id="rId3" Type="http://schemas.openxmlformats.org/officeDocument/2006/relationships/tags" Target="../tags/tag488.xml"/><Relationship Id="rId21" Type="http://schemas.openxmlformats.org/officeDocument/2006/relationships/tags" Target="../tags/tag506.xml"/><Relationship Id="rId7" Type="http://schemas.openxmlformats.org/officeDocument/2006/relationships/tags" Target="../tags/tag492.xml"/><Relationship Id="rId12" Type="http://schemas.openxmlformats.org/officeDocument/2006/relationships/tags" Target="../tags/tag497.xml"/><Relationship Id="rId17" Type="http://schemas.openxmlformats.org/officeDocument/2006/relationships/tags" Target="../tags/tag502.xml"/><Relationship Id="rId2" Type="http://schemas.openxmlformats.org/officeDocument/2006/relationships/tags" Target="../tags/tag487.xml"/><Relationship Id="rId16" Type="http://schemas.openxmlformats.org/officeDocument/2006/relationships/tags" Target="../tags/tag501.xml"/><Relationship Id="rId20" Type="http://schemas.openxmlformats.org/officeDocument/2006/relationships/tags" Target="../tags/tag505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tags" Target="../tags/tag496.xml"/><Relationship Id="rId24" Type="http://schemas.openxmlformats.org/officeDocument/2006/relationships/notesSlide" Target="../notesSlides/notesSlide18.xml"/><Relationship Id="rId5" Type="http://schemas.openxmlformats.org/officeDocument/2006/relationships/tags" Target="../tags/tag490.xml"/><Relationship Id="rId15" Type="http://schemas.openxmlformats.org/officeDocument/2006/relationships/tags" Target="../tags/tag500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495.xml"/><Relationship Id="rId19" Type="http://schemas.openxmlformats.org/officeDocument/2006/relationships/tags" Target="../tags/tag504.xml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4" Type="http://schemas.openxmlformats.org/officeDocument/2006/relationships/tags" Target="../tags/tag499.xml"/><Relationship Id="rId22" Type="http://schemas.openxmlformats.org/officeDocument/2006/relationships/tags" Target="../tags/tag50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9.xml"/><Relationship Id="rId1" Type="http://schemas.openxmlformats.org/officeDocument/2006/relationships/tags" Target="../tags/tag508.xml"/><Relationship Id="rId4" Type="http://schemas.openxmlformats.org/officeDocument/2006/relationships/notesSlide" Target="../notesSlides/notesSlide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13" Type="http://schemas.openxmlformats.org/officeDocument/2006/relationships/tags" Target="../tags/tag522.xml"/><Relationship Id="rId18" Type="http://schemas.openxmlformats.org/officeDocument/2006/relationships/tags" Target="../tags/tag527.xml"/><Relationship Id="rId3" Type="http://schemas.openxmlformats.org/officeDocument/2006/relationships/tags" Target="../tags/tag512.xml"/><Relationship Id="rId21" Type="http://schemas.openxmlformats.org/officeDocument/2006/relationships/notesSlide" Target="../notesSlides/notesSlide21.xml"/><Relationship Id="rId7" Type="http://schemas.openxmlformats.org/officeDocument/2006/relationships/tags" Target="../tags/tag516.xml"/><Relationship Id="rId12" Type="http://schemas.openxmlformats.org/officeDocument/2006/relationships/tags" Target="../tags/tag521.xml"/><Relationship Id="rId17" Type="http://schemas.openxmlformats.org/officeDocument/2006/relationships/tags" Target="../tags/tag526.xml"/><Relationship Id="rId2" Type="http://schemas.openxmlformats.org/officeDocument/2006/relationships/tags" Target="../tags/tag511.xml"/><Relationship Id="rId16" Type="http://schemas.openxmlformats.org/officeDocument/2006/relationships/tags" Target="../tags/tag52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tags" Target="../tags/tag520.xml"/><Relationship Id="rId5" Type="http://schemas.openxmlformats.org/officeDocument/2006/relationships/tags" Target="../tags/tag514.xml"/><Relationship Id="rId15" Type="http://schemas.openxmlformats.org/officeDocument/2006/relationships/tags" Target="../tags/tag524.xml"/><Relationship Id="rId10" Type="http://schemas.openxmlformats.org/officeDocument/2006/relationships/tags" Target="../tags/tag519.xml"/><Relationship Id="rId19" Type="http://schemas.openxmlformats.org/officeDocument/2006/relationships/tags" Target="../tags/tag528.xml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4" Type="http://schemas.openxmlformats.org/officeDocument/2006/relationships/tags" Target="../tags/tag5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4" Type="http://schemas.openxmlformats.org/officeDocument/2006/relationships/notesSlide" Target="../notesSlides/notesSlide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4" Type="http://schemas.openxmlformats.org/officeDocument/2006/relationships/notesSlide" Target="../notesSlides/notesSlide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10" Type="http://schemas.openxmlformats.org/officeDocument/2006/relationships/tags" Target="../tags/tag4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10" Type="http://schemas.openxmlformats.org/officeDocument/2006/relationships/tags" Target="../tags/tag59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295400"/>
            <a:ext cx="8610600" cy="1600200"/>
          </a:xfrm>
        </p:spPr>
        <p:txBody>
          <a:bodyPr/>
          <a:lstStyle/>
          <a:p>
            <a:r>
              <a:rPr lang="en-US" dirty="0"/>
              <a:t>Virtual Memory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3352800"/>
            <a:ext cx="8077200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Vishal Shrivastav</a:t>
            </a:r>
          </a:p>
          <a:p>
            <a:pPr marL="0" indent="0" algn="ctr">
              <a:buNone/>
            </a:pPr>
            <a:r>
              <a:rPr lang="en-US" sz="2800" dirty="0"/>
              <a:t>CS 3410</a:t>
            </a:r>
          </a:p>
          <a:p>
            <a:pPr marL="0" indent="0" algn="ctr">
              <a:buNone/>
            </a:pPr>
            <a:r>
              <a:rPr lang="en-US" sz="2800" dirty="0"/>
              <a:t>Computer System Organization &amp;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" y="63246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These slides are the product of many rounds of teaching CS 3410 by Professors Weatherspoon, </a:t>
            </a:r>
            <a:r>
              <a:rPr lang="en-US" sz="1400" dirty="0" err="1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Bala</a:t>
            </a:r>
            <a:r>
              <a:rPr lang="en-US" sz="1400" dirty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, Bracy, and </a:t>
            </a:r>
            <a:r>
              <a:rPr lang="en-US" sz="1400" dirty="0" err="1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Sirer</a:t>
            </a:r>
            <a:r>
              <a:rPr lang="en-US" sz="1400" dirty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8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create the illusion?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F99E3-F2A5-B34B-AD36-C5BBD37B37A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828800"/>
            <a:ext cx="15621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 1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9FDC178B-BDBB-D74F-8509-35B5AA6B0CEB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43100" y="2198132"/>
            <a:ext cx="495300" cy="116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3E31E-0CFD-7542-A3C8-85467600A05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1465832"/>
            <a:ext cx="1371600" cy="1676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DF7BC2EC-0F14-634B-8A6A-03AECBD1B67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23033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A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B7601BF-401A-F449-9497-025E7D239A7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227832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B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3AD5453E-DCD5-7C47-A32C-69035D752DA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532632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C31ACAD9-CFA9-E847-A266-63AD483EE5D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2837432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F3CE52-B2AB-A541-A451-0B1C14C5E017}"/>
              </a:ext>
            </a:extLst>
          </p:cNvPr>
          <p:cNvSpPr/>
          <p:nvPr/>
        </p:nvSpPr>
        <p:spPr>
          <a:xfrm>
            <a:off x="2361990" y="1894993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347D42-5D23-4440-A4BD-56A6B0A8C974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4198926"/>
            <a:ext cx="15621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 2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F0B24AD5-8D25-7546-8B39-9FB919396AD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43100" y="4568258"/>
            <a:ext cx="495300" cy="116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2FB673-4C68-8F44-84F1-8BE1AA20327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810000"/>
            <a:ext cx="1371600" cy="1676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BCDC4CCF-84BB-BA4E-A2C4-6EA33A30B49C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4267201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E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AC17E22F-D351-3C46-AF8A-E29C00D68CD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4572000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F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00413AC6-3990-0245-99F0-FD49D35C5651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876800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G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F995114E-A174-D341-BA16-A63417DDF54A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5181600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C3553E-46A3-674F-B7CD-90F036C550FD}"/>
              </a:ext>
            </a:extLst>
          </p:cNvPr>
          <p:cNvSpPr/>
          <p:nvPr/>
        </p:nvSpPr>
        <p:spPr>
          <a:xfrm>
            <a:off x="2361990" y="4239161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7B8FA3-3C1F-6044-B447-1B2DCA360DD0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934200" y="990600"/>
            <a:ext cx="1371600" cy="51816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0950BCDD-DFD5-F741-9A9F-67DF721F737C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34200" y="2750343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8B698E48-C139-854A-A674-2EE03913CD25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34200" y="3352800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B</a:t>
            </a: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0EAA5D69-7802-8140-BA69-79D08AC55E07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34200" y="4724400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A</a:t>
            </a:r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28F60909-5FFB-8845-A2BF-249093A94CE3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1329537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D</a:t>
            </a: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E5CBC864-429D-9640-97DF-3C7D2B7C14FF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34200" y="2019300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E</a:t>
            </a: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4F55F00F-5125-6447-87A3-8D1C297F637E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4200" y="5487965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F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2D238D72-F0AA-2B48-8103-F6FAD9FECCE5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34200" y="3665526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G</a:t>
            </a: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103CA4F8-DDD4-8343-BD87-E1A12552931E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934200" y="3978252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83F79-B589-AD4C-BC5C-82039A59EDC1}"/>
              </a:ext>
            </a:extLst>
          </p:cNvPr>
          <p:cNvSpPr txBox="1"/>
          <p:nvPr/>
        </p:nvSpPr>
        <p:spPr>
          <a:xfrm>
            <a:off x="6728954" y="6320373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Physical Memory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3ABFC5-45BF-0B4E-BC9D-5284A4B37ECE}"/>
              </a:ext>
            </a:extLst>
          </p:cNvPr>
          <p:cNvSpPr txBox="1"/>
          <p:nvPr/>
        </p:nvSpPr>
        <p:spPr>
          <a:xfrm>
            <a:off x="8324886" y="5802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760535-A1FB-F54F-A040-224C2C9A4A8C}"/>
              </a:ext>
            </a:extLst>
          </p:cNvPr>
          <p:cNvSpPr txBox="1"/>
          <p:nvPr/>
        </p:nvSpPr>
        <p:spPr>
          <a:xfrm>
            <a:off x="8324886" y="5487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804653-ED4F-0E4A-9D37-8BF27AF9D832}"/>
              </a:ext>
            </a:extLst>
          </p:cNvPr>
          <p:cNvSpPr txBox="1"/>
          <p:nvPr/>
        </p:nvSpPr>
        <p:spPr>
          <a:xfrm>
            <a:off x="8318863" y="50519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E88B6A-8F2A-6548-B260-9B3B06435393}"/>
              </a:ext>
            </a:extLst>
          </p:cNvPr>
          <p:cNvSpPr txBox="1"/>
          <p:nvPr/>
        </p:nvSpPr>
        <p:spPr>
          <a:xfrm>
            <a:off x="8305800" y="4676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0824DE-88BB-9E41-92E2-5329863D3E5F}"/>
              </a:ext>
            </a:extLst>
          </p:cNvPr>
          <p:cNvSpPr txBox="1"/>
          <p:nvPr/>
        </p:nvSpPr>
        <p:spPr>
          <a:xfrm>
            <a:off x="8305800" y="4321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71639B-C2A8-D04E-8DFC-F91808CE6CF5}"/>
              </a:ext>
            </a:extLst>
          </p:cNvPr>
          <p:cNvSpPr txBox="1"/>
          <p:nvPr/>
        </p:nvSpPr>
        <p:spPr>
          <a:xfrm>
            <a:off x="8306268" y="3955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D69A763-937B-4749-99F6-AD38FA2B487D}"/>
              </a:ext>
            </a:extLst>
          </p:cNvPr>
          <p:cNvSpPr txBox="1"/>
          <p:nvPr/>
        </p:nvSpPr>
        <p:spPr>
          <a:xfrm>
            <a:off x="8305800" y="3618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F995A6-1A89-F94B-9A3A-48BDA2D7D102}"/>
              </a:ext>
            </a:extLst>
          </p:cNvPr>
          <p:cNvSpPr txBox="1"/>
          <p:nvPr/>
        </p:nvSpPr>
        <p:spPr>
          <a:xfrm>
            <a:off x="8318863" y="32771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1FD214-38BD-7445-99F7-365B4407F6F1}"/>
              </a:ext>
            </a:extLst>
          </p:cNvPr>
          <p:cNvSpPr txBox="1"/>
          <p:nvPr/>
        </p:nvSpPr>
        <p:spPr>
          <a:xfrm>
            <a:off x="8318863" y="2989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465A69-2833-394C-BB36-85EE6D2ACBD6}"/>
              </a:ext>
            </a:extLst>
          </p:cNvPr>
          <p:cNvSpPr txBox="1"/>
          <p:nvPr/>
        </p:nvSpPr>
        <p:spPr>
          <a:xfrm>
            <a:off x="8318863" y="2702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C12081-FB68-1E4A-BA47-879957F1951E}"/>
              </a:ext>
            </a:extLst>
          </p:cNvPr>
          <p:cNvSpPr txBox="1"/>
          <p:nvPr/>
        </p:nvSpPr>
        <p:spPr>
          <a:xfrm>
            <a:off x="8305800" y="23635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FE09BF2-6DD3-D04E-95E5-505324EDEC69}"/>
              </a:ext>
            </a:extLst>
          </p:cNvPr>
          <p:cNvSpPr txBox="1"/>
          <p:nvPr/>
        </p:nvSpPr>
        <p:spPr>
          <a:xfrm>
            <a:off x="8318863" y="19970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2B685DE-BDFB-404D-A18B-BE4011BF748F}"/>
              </a:ext>
            </a:extLst>
          </p:cNvPr>
          <p:cNvSpPr txBox="1"/>
          <p:nvPr/>
        </p:nvSpPr>
        <p:spPr>
          <a:xfrm>
            <a:off x="8305800" y="16058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343B29E-B176-6847-AD23-98721C0F09F0}"/>
              </a:ext>
            </a:extLst>
          </p:cNvPr>
          <p:cNvSpPr txBox="1"/>
          <p:nvPr/>
        </p:nvSpPr>
        <p:spPr>
          <a:xfrm>
            <a:off x="8318863" y="12914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B6FA59-3B47-F54B-A8B9-D8C17E7F78F4}"/>
              </a:ext>
            </a:extLst>
          </p:cNvPr>
          <p:cNvSpPr txBox="1"/>
          <p:nvPr/>
        </p:nvSpPr>
        <p:spPr>
          <a:xfrm>
            <a:off x="8305800" y="9780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70115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create the illusion?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F99E3-F2A5-B34B-AD36-C5BBD37B37A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828800"/>
            <a:ext cx="15621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 1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9FDC178B-BDBB-D74F-8509-35B5AA6B0CEB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43100" y="2198132"/>
            <a:ext cx="495300" cy="116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3E31E-0CFD-7542-A3C8-85467600A05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1465832"/>
            <a:ext cx="1371600" cy="1676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DF7BC2EC-0F14-634B-8A6A-03AECBD1B67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23033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A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B7601BF-401A-F449-9497-025E7D239A7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227832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B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3AD5453E-DCD5-7C47-A32C-69035D752DA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532632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C31ACAD9-CFA9-E847-A266-63AD483EE5D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2837432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F3CE52-B2AB-A541-A451-0B1C14C5E017}"/>
              </a:ext>
            </a:extLst>
          </p:cNvPr>
          <p:cNvSpPr/>
          <p:nvPr/>
        </p:nvSpPr>
        <p:spPr>
          <a:xfrm>
            <a:off x="2361990" y="1894993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347D42-5D23-4440-A4BD-56A6B0A8C974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4198926"/>
            <a:ext cx="15621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 2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F0B24AD5-8D25-7546-8B39-9FB919396AD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43100" y="4568258"/>
            <a:ext cx="495300" cy="116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2FB673-4C68-8F44-84F1-8BE1AA20327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810000"/>
            <a:ext cx="1371600" cy="1676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BCDC4CCF-84BB-BA4E-A2C4-6EA33A30B49C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4267201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E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AC17E22F-D351-3C46-AF8A-E29C00D68CD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4572000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F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00413AC6-3990-0245-99F0-FD49D35C5651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876800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G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F995114E-A174-D341-BA16-A63417DDF54A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5181600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C3553E-46A3-674F-B7CD-90F036C550FD}"/>
              </a:ext>
            </a:extLst>
          </p:cNvPr>
          <p:cNvSpPr/>
          <p:nvPr/>
        </p:nvSpPr>
        <p:spPr>
          <a:xfrm>
            <a:off x="2361990" y="4239161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7B8FA3-3C1F-6044-B447-1B2DCA360DD0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934200" y="990600"/>
            <a:ext cx="1371600" cy="51816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0950BCDD-DFD5-F741-9A9F-67DF721F737C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34200" y="2750343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8B698E48-C139-854A-A674-2EE03913CD25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34200" y="3352800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B</a:t>
            </a: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0EAA5D69-7802-8140-BA69-79D08AC55E07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34200" y="4724400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A</a:t>
            </a:r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28F60909-5FFB-8845-A2BF-249093A94CE3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1329537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D</a:t>
            </a: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E5CBC864-429D-9640-97DF-3C7D2B7C14FF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34200" y="2019300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E</a:t>
            </a: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4F55F00F-5125-6447-87A3-8D1C297F637E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4200" y="5487965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F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2D238D72-F0AA-2B48-8103-F6FAD9FECCE5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34200" y="3665526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G</a:t>
            </a: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103CA4F8-DDD4-8343-BD87-E1A12552931E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934200" y="4086761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83F79-B589-AD4C-BC5C-82039A59EDC1}"/>
              </a:ext>
            </a:extLst>
          </p:cNvPr>
          <p:cNvSpPr txBox="1"/>
          <p:nvPr/>
        </p:nvSpPr>
        <p:spPr>
          <a:xfrm>
            <a:off x="6728954" y="6320373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Physical Memory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CF330A-D482-484E-AD33-6A7D57BBB1AF}"/>
              </a:ext>
            </a:extLst>
          </p:cNvPr>
          <p:cNvSpPr/>
          <p:nvPr/>
        </p:nvSpPr>
        <p:spPr>
          <a:xfrm>
            <a:off x="1085375" y="2702866"/>
            <a:ext cx="7672845" cy="13644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/>
              <a:t>All problems in computer science can be solved by another level of indirection.</a:t>
            </a:r>
            <a:endParaRPr lang="en-US" i="1" dirty="0"/>
          </a:p>
          <a:p>
            <a:pPr algn="r"/>
            <a:r>
              <a:rPr lang="en-US" sz="2400" i="1" dirty="0"/>
              <a:t>–  David Wheeler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8563D0-B4F5-AB42-A2F3-1EBDA3B0D236}"/>
              </a:ext>
            </a:extLst>
          </p:cNvPr>
          <p:cNvSpPr txBox="1"/>
          <p:nvPr/>
        </p:nvSpPr>
        <p:spPr>
          <a:xfrm>
            <a:off x="8324886" y="5802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B851B1-5CC1-2A4B-B019-49A2D0DF115F}"/>
              </a:ext>
            </a:extLst>
          </p:cNvPr>
          <p:cNvSpPr txBox="1"/>
          <p:nvPr/>
        </p:nvSpPr>
        <p:spPr>
          <a:xfrm>
            <a:off x="8324886" y="5487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8209CC-565F-5D48-8BF1-80634A150400}"/>
              </a:ext>
            </a:extLst>
          </p:cNvPr>
          <p:cNvSpPr txBox="1"/>
          <p:nvPr/>
        </p:nvSpPr>
        <p:spPr>
          <a:xfrm>
            <a:off x="8318863" y="50519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51800A-3677-BD48-B71C-A5AF5717924F}"/>
              </a:ext>
            </a:extLst>
          </p:cNvPr>
          <p:cNvSpPr txBox="1"/>
          <p:nvPr/>
        </p:nvSpPr>
        <p:spPr>
          <a:xfrm>
            <a:off x="8305800" y="4676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C7F0D6-9501-E141-B7C2-2C8A0F3C6BC5}"/>
              </a:ext>
            </a:extLst>
          </p:cNvPr>
          <p:cNvSpPr txBox="1"/>
          <p:nvPr/>
        </p:nvSpPr>
        <p:spPr>
          <a:xfrm>
            <a:off x="8305800" y="4321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D67CC4-695F-4043-AA5A-842DA309AFB9}"/>
              </a:ext>
            </a:extLst>
          </p:cNvPr>
          <p:cNvSpPr txBox="1"/>
          <p:nvPr/>
        </p:nvSpPr>
        <p:spPr>
          <a:xfrm>
            <a:off x="8306268" y="3955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53CECF2-299D-BD42-B5C9-3FBAFE3EC4DC}"/>
              </a:ext>
            </a:extLst>
          </p:cNvPr>
          <p:cNvSpPr txBox="1"/>
          <p:nvPr/>
        </p:nvSpPr>
        <p:spPr>
          <a:xfrm>
            <a:off x="8305800" y="3618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794C93-DFC0-2D40-A02B-B111C7FC2BBF}"/>
              </a:ext>
            </a:extLst>
          </p:cNvPr>
          <p:cNvSpPr txBox="1"/>
          <p:nvPr/>
        </p:nvSpPr>
        <p:spPr>
          <a:xfrm>
            <a:off x="8318863" y="32771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ED9E4D-A729-6E40-8595-3E036B70A43C}"/>
              </a:ext>
            </a:extLst>
          </p:cNvPr>
          <p:cNvSpPr txBox="1"/>
          <p:nvPr/>
        </p:nvSpPr>
        <p:spPr>
          <a:xfrm>
            <a:off x="8318863" y="2989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FC1A5F-033F-FF43-B3DA-3D6BC0EB818E}"/>
              </a:ext>
            </a:extLst>
          </p:cNvPr>
          <p:cNvSpPr txBox="1"/>
          <p:nvPr/>
        </p:nvSpPr>
        <p:spPr>
          <a:xfrm>
            <a:off x="8318863" y="2702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349A605-6848-3348-89BA-A84D8C407D92}"/>
              </a:ext>
            </a:extLst>
          </p:cNvPr>
          <p:cNvSpPr txBox="1"/>
          <p:nvPr/>
        </p:nvSpPr>
        <p:spPr>
          <a:xfrm>
            <a:off x="8305800" y="23635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AC2624-94D7-C748-B013-1D63CA237E75}"/>
              </a:ext>
            </a:extLst>
          </p:cNvPr>
          <p:cNvSpPr txBox="1"/>
          <p:nvPr/>
        </p:nvSpPr>
        <p:spPr>
          <a:xfrm>
            <a:off x="8318863" y="19970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E4275EC-C284-E143-B3D7-253125947813}"/>
              </a:ext>
            </a:extLst>
          </p:cNvPr>
          <p:cNvSpPr txBox="1"/>
          <p:nvPr/>
        </p:nvSpPr>
        <p:spPr>
          <a:xfrm>
            <a:off x="8305800" y="16058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1421C6-4F4F-FD41-A230-8804E3593D54}"/>
              </a:ext>
            </a:extLst>
          </p:cNvPr>
          <p:cNvSpPr txBox="1"/>
          <p:nvPr/>
        </p:nvSpPr>
        <p:spPr>
          <a:xfrm>
            <a:off x="8318863" y="12914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EC487A-9F03-3D46-915E-D8AEC2275E8C}"/>
              </a:ext>
            </a:extLst>
          </p:cNvPr>
          <p:cNvSpPr txBox="1"/>
          <p:nvPr/>
        </p:nvSpPr>
        <p:spPr>
          <a:xfrm>
            <a:off x="8305800" y="9780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4272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create the illusion?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F99E3-F2A5-B34B-AD36-C5BBD37B37A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828800"/>
            <a:ext cx="15621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 1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9FDC178B-BDBB-D74F-8509-35B5AA6B0CEB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43100" y="2198132"/>
            <a:ext cx="495300" cy="116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3E31E-0CFD-7542-A3C8-85467600A05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1465832"/>
            <a:ext cx="1371600" cy="1676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DF7BC2EC-0F14-634B-8A6A-03AECBD1B67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23033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A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B7601BF-401A-F449-9497-025E7D239A7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227832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B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3AD5453E-DCD5-7C47-A32C-69035D752DA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532632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C31ACAD9-CFA9-E847-A266-63AD483EE5D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2837432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F3CE52-B2AB-A541-A451-0B1C14C5E017}"/>
              </a:ext>
            </a:extLst>
          </p:cNvPr>
          <p:cNvSpPr/>
          <p:nvPr/>
        </p:nvSpPr>
        <p:spPr>
          <a:xfrm>
            <a:off x="2361990" y="1894993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347D42-5D23-4440-A4BD-56A6B0A8C974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4198926"/>
            <a:ext cx="15621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 2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F0B24AD5-8D25-7546-8B39-9FB919396AD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43100" y="4568258"/>
            <a:ext cx="495300" cy="116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2FB673-4C68-8F44-84F1-8BE1AA20327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810000"/>
            <a:ext cx="1371600" cy="1676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BCDC4CCF-84BB-BA4E-A2C4-6EA33A30B49C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4267201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E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AC17E22F-D351-3C46-AF8A-E29C00D68CD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4572000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F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00413AC6-3990-0245-99F0-FD49D35C5651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876800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G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F995114E-A174-D341-BA16-A63417DDF54A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5181600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C3553E-46A3-674F-B7CD-90F036C550FD}"/>
              </a:ext>
            </a:extLst>
          </p:cNvPr>
          <p:cNvSpPr/>
          <p:nvPr/>
        </p:nvSpPr>
        <p:spPr>
          <a:xfrm>
            <a:off x="2361990" y="4239161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7B8FA3-3C1F-6044-B447-1B2DCA360DD0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934200" y="990600"/>
            <a:ext cx="1371600" cy="51816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0950BCDD-DFD5-F741-9A9F-67DF721F737C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34200" y="2750343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8B698E48-C139-854A-A674-2EE03913CD25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34200" y="3352800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B</a:t>
            </a: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0EAA5D69-7802-8140-BA69-79D08AC55E07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34200" y="4724400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A</a:t>
            </a:r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28F60909-5FFB-8845-A2BF-249093A94CE3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1329537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D</a:t>
            </a: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E5CBC864-429D-9640-97DF-3C7D2B7C14FF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34200" y="2019300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E</a:t>
            </a: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4F55F00F-5125-6447-87A3-8D1C297F637E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4200" y="5487965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F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2D238D72-F0AA-2B48-8103-F6FAD9FECCE5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34200" y="3665526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G</a:t>
            </a: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103CA4F8-DDD4-8343-BD87-E1A12552931E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934200" y="3978420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H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1C25FB7-8C3F-394B-B189-F4F8413F7CF2}"/>
              </a:ext>
            </a:extLst>
          </p:cNvPr>
          <p:cNvCxnSpPr>
            <a:stCxn id="19" idx="3"/>
            <a:endCxn id="39" idx="1"/>
          </p:cNvCxnSpPr>
          <p:nvPr/>
        </p:nvCxnSpPr>
        <p:spPr>
          <a:xfrm>
            <a:off x="4038600" y="2075433"/>
            <a:ext cx="2895600" cy="2801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DC97329-9892-7346-BDAC-1F2650ABC3A0}"/>
              </a:ext>
            </a:extLst>
          </p:cNvPr>
          <p:cNvCxnSpPr>
            <a:stCxn id="20" idx="3"/>
            <a:endCxn id="38" idx="1"/>
          </p:cNvCxnSpPr>
          <p:nvPr/>
        </p:nvCxnSpPr>
        <p:spPr>
          <a:xfrm>
            <a:off x="4038600" y="2380232"/>
            <a:ext cx="2895600" cy="11249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2F6A620-A337-2E4A-ACA2-DCB1C2F1DA2A}"/>
              </a:ext>
            </a:extLst>
          </p:cNvPr>
          <p:cNvCxnSpPr>
            <a:stCxn id="21" idx="3"/>
            <a:endCxn id="37" idx="1"/>
          </p:cNvCxnSpPr>
          <p:nvPr/>
        </p:nvCxnSpPr>
        <p:spPr>
          <a:xfrm>
            <a:off x="4038600" y="2685032"/>
            <a:ext cx="2895600" cy="2177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4B52DFB-4951-FE41-91AE-1D30092001D0}"/>
              </a:ext>
            </a:extLst>
          </p:cNvPr>
          <p:cNvCxnSpPr>
            <a:stCxn id="22" idx="3"/>
            <a:endCxn id="41" idx="1"/>
          </p:cNvCxnSpPr>
          <p:nvPr/>
        </p:nvCxnSpPr>
        <p:spPr>
          <a:xfrm flipV="1">
            <a:off x="4038600" y="1481937"/>
            <a:ext cx="2895600" cy="15078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B78F7CF-7F7F-404C-9C05-6BD91C049685}"/>
              </a:ext>
            </a:extLst>
          </p:cNvPr>
          <p:cNvCxnSpPr>
            <a:stCxn id="27" idx="3"/>
          </p:cNvCxnSpPr>
          <p:nvPr/>
        </p:nvCxnSpPr>
        <p:spPr>
          <a:xfrm flipV="1">
            <a:off x="4038600" y="2198132"/>
            <a:ext cx="2895600" cy="22214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408B7ED-B0AA-D84A-A77B-3E2628A051CC}"/>
              </a:ext>
            </a:extLst>
          </p:cNvPr>
          <p:cNvCxnSpPr>
            <a:stCxn id="28" idx="3"/>
            <a:endCxn id="43" idx="1"/>
          </p:cNvCxnSpPr>
          <p:nvPr/>
        </p:nvCxnSpPr>
        <p:spPr>
          <a:xfrm>
            <a:off x="4038600" y="4724400"/>
            <a:ext cx="2895600" cy="9159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1277312-850E-B846-A6F1-A69C3E8C3ED3}"/>
              </a:ext>
            </a:extLst>
          </p:cNvPr>
          <p:cNvCxnSpPr>
            <a:stCxn id="29" idx="3"/>
            <a:endCxn id="44" idx="1"/>
          </p:cNvCxnSpPr>
          <p:nvPr/>
        </p:nvCxnSpPr>
        <p:spPr>
          <a:xfrm flipV="1">
            <a:off x="4038600" y="3817926"/>
            <a:ext cx="2895600" cy="1211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B157890-9FAC-1B4D-AD38-4D3AD4633E02}"/>
              </a:ext>
            </a:extLst>
          </p:cNvPr>
          <p:cNvCxnSpPr>
            <a:stCxn id="30" idx="3"/>
            <a:endCxn id="45" idx="1"/>
          </p:cNvCxnSpPr>
          <p:nvPr/>
        </p:nvCxnSpPr>
        <p:spPr>
          <a:xfrm flipV="1">
            <a:off x="4038600" y="4130820"/>
            <a:ext cx="2895600" cy="1203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01328F8-98F4-074A-AA6A-3B73EF5843F7}"/>
              </a:ext>
            </a:extLst>
          </p:cNvPr>
          <p:cNvSpPr txBox="1"/>
          <p:nvPr/>
        </p:nvSpPr>
        <p:spPr>
          <a:xfrm>
            <a:off x="6728954" y="6320373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Physical Memory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18492D-85E2-F94B-BBDA-2438A74AF4FC}"/>
              </a:ext>
            </a:extLst>
          </p:cNvPr>
          <p:cNvSpPr txBox="1"/>
          <p:nvPr/>
        </p:nvSpPr>
        <p:spPr>
          <a:xfrm>
            <a:off x="2556547" y="5682733"/>
            <a:ext cx="4088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Virtual Memory</a:t>
            </a:r>
          </a:p>
          <a:p>
            <a:r>
              <a:rPr lang="en-US" b="1" dirty="0">
                <a:solidFill>
                  <a:srgbClr val="C00000"/>
                </a:solidFill>
              </a:rPr>
              <a:t>(just a concept; does not exist physically)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60BEA9-A4D5-DD47-82EC-5A1D235683AD}"/>
              </a:ext>
            </a:extLst>
          </p:cNvPr>
          <p:cNvSpPr/>
          <p:nvPr/>
        </p:nvSpPr>
        <p:spPr>
          <a:xfrm>
            <a:off x="2403861" y="1793615"/>
            <a:ext cx="228600" cy="1389632"/>
          </a:xfrm>
          <a:prstGeom prst="ellipse">
            <a:avLst/>
          </a:prstGeom>
          <a:solidFill>
            <a:schemeClr val="bg1">
              <a:alpha val="4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CE20580-5E34-744C-92B2-FB4E853F0AA6}"/>
              </a:ext>
            </a:extLst>
          </p:cNvPr>
          <p:cNvSpPr/>
          <p:nvPr/>
        </p:nvSpPr>
        <p:spPr>
          <a:xfrm>
            <a:off x="2395550" y="4096768"/>
            <a:ext cx="228600" cy="1389632"/>
          </a:xfrm>
          <a:prstGeom prst="ellipse">
            <a:avLst/>
          </a:prstGeom>
          <a:solidFill>
            <a:schemeClr val="bg1">
              <a:alpha val="4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19598-290A-D24C-A0EA-98922D78832E}"/>
              </a:ext>
            </a:extLst>
          </p:cNvPr>
          <p:cNvSpPr txBox="1"/>
          <p:nvPr/>
        </p:nvSpPr>
        <p:spPr>
          <a:xfrm>
            <a:off x="457200" y="3284568"/>
            <a:ext cx="159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address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D8C021-757D-CA46-91CB-9C7E92CB048A}"/>
              </a:ext>
            </a:extLst>
          </p:cNvPr>
          <p:cNvCxnSpPr>
            <a:stCxn id="9" idx="3"/>
          </p:cNvCxnSpPr>
          <p:nvPr/>
        </p:nvCxnSpPr>
        <p:spPr>
          <a:xfrm flipV="1">
            <a:off x="2047892" y="2793887"/>
            <a:ext cx="390508" cy="6753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D83A6C-D495-EB43-9A90-762E6B943CCA}"/>
              </a:ext>
            </a:extLst>
          </p:cNvPr>
          <p:cNvCxnSpPr>
            <a:stCxn id="9" idx="3"/>
            <a:endCxn id="48" idx="1"/>
          </p:cNvCxnSpPr>
          <p:nvPr/>
        </p:nvCxnSpPr>
        <p:spPr>
          <a:xfrm>
            <a:off x="2047892" y="3469234"/>
            <a:ext cx="381136" cy="8310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5F12666-4CB0-1745-9329-4546B8D88495}"/>
              </a:ext>
            </a:extLst>
          </p:cNvPr>
          <p:cNvSpPr/>
          <p:nvPr/>
        </p:nvSpPr>
        <p:spPr>
          <a:xfrm>
            <a:off x="4414454" y="3509605"/>
            <a:ext cx="1981200" cy="11249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 management unit (MMU) takes care of the mapping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9BEB70F-A4BF-864D-A90F-8403B3DC9D6D}"/>
              </a:ext>
            </a:extLst>
          </p:cNvPr>
          <p:cNvSpPr/>
          <p:nvPr/>
        </p:nvSpPr>
        <p:spPr>
          <a:xfrm>
            <a:off x="4410100" y="2367956"/>
            <a:ext cx="1981200" cy="11249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 virtual address to physical address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F74027-D7E5-974E-A2B3-301506B3B2F9}"/>
              </a:ext>
            </a:extLst>
          </p:cNvPr>
          <p:cNvSpPr txBox="1"/>
          <p:nvPr/>
        </p:nvSpPr>
        <p:spPr>
          <a:xfrm>
            <a:off x="8324886" y="5802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F54E4D-B7D1-5646-8A59-7D66FD2404DF}"/>
              </a:ext>
            </a:extLst>
          </p:cNvPr>
          <p:cNvSpPr txBox="1"/>
          <p:nvPr/>
        </p:nvSpPr>
        <p:spPr>
          <a:xfrm>
            <a:off x="8324886" y="5487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9709A79-52EB-FC4D-8E88-9384F39C6E80}"/>
              </a:ext>
            </a:extLst>
          </p:cNvPr>
          <p:cNvSpPr txBox="1"/>
          <p:nvPr/>
        </p:nvSpPr>
        <p:spPr>
          <a:xfrm>
            <a:off x="8318863" y="50519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B069C69-D10F-7240-9056-7217D3B0E73C}"/>
              </a:ext>
            </a:extLst>
          </p:cNvPr>
          <p:cNvSpPr txBox="1"/>
          <p:nvPr/>
        </p:nvSpPr>
        <p:spPr>
          <a:xfrm>
            <a:off x="8305800" y="4676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A12BCE-5EC8-724F-8DD8-928C13DE0537}"/>
              </a:ext>
            </a:extLst>
          </p:cNvPr>
          <p:cNvSpPr txBox="1"/>
          <p:nvPr/>
        </p:nvSpPr>
        <p:spPr>
          <a:xfrm>
            <a:off x="8305800" y="4321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CFFBDD-AF08-1546-B0A1-5AD75D33E2E6}"/>
              </a:ext>
            </a:extLst>
          </p:cNvPr>
          <p:cNvSpPr txBox="1"/>
          <p:nvPr/>
        </p:nvSpPr>
        <p:spPr>
          <a:xfrm>
            <a:off x="8306268" y="3955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3EE1B10-92D0-1343-B0AF-D0CB2D261AFA}"/>
              </a:ext>
            </a:extLst>
          </p:cNvPr>
          <p:cNvSpPr txBox="1"/>
          <p:nvPr/>
        </p:nvSpPr>
        <p:spPr>
          <a:xfrm>
            <a:off x="8305800" y="3618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64FFAA8-7CD0-FF42-BB54-1CB36D691EBD}"/>
              </a:ext>
            </a:extLst>
          </p:cNvPr>
          <p:cNvSpPr txBox="1"/>
          <p:nvPr/>
        </p:nvSpPr>
        <p:spPr>
          <a:xfrm>
            <a:off x="8318863" y="32771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B44EF4-4062-1B45-9209-F7DD3545AA53}"/>
              </a:ext>
            </a:extLst>
          </p:cNvPr>
          <p:cNvSpPr txBox="1"/>
          <p:nvPr/>
        </p:nvSpPr>
        <p:spPr>
          <a:xfrm>
            <a:off x="8318863" y="2989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4E0D6B-44EB-694A-B11B-F44663C8334E}"/>
              </a:ext>
            </a:extLst>
          </p:cNvPr>
          <p:cNvSpPr txBox="1"/>
          <p:nvPr/>
        </p:nvSpPr>
        <p:spPr>
          <a:xfrm>
            <a:off x="8318863" y="2702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04D0D17-7CCD-CD4B-8BD3-080812D1BA03}"/>
              </a:ext>
            </a:extLst>
          </p:cNvPr>
          <p:cNvSpPr txBox="1"/>
          <p:nvPr/>
        </p:nvSpPr>
        <p:spPr>
          <a:xfrm>
            <a:off x="8305800" y="23635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D9492B-759D-904F-8225-6501C6654D4B}"/>
              </a:ext>
            </a:extLst>
          </p:cNvPr>
          <p:cNvSpPr txBox="1"/>
          <p:nvPr/>
        </p:nvSpPr>
        <p:spPr>
          <a:xfrm>
            <a:off x="8318863" y="19970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2BC6499-097E-0543-BDC6-7EB88D141CDC}"/>
              </a:ext>
            </a:extLst>
          </p:cNvPr>
          <p:cNvSpPr txBox="1"/>
          <p:nvPr/>
        </p:nvSpPr>
        <p:spPr>
          <a:xfrm>
            <a:off x="8305800" y="16058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3158A55-2559-B94A-BB77-12B997223DCF}"/>
              </a:ext>
            </a:extLst>
          </p:cNvPr>
          <p:cNvSpPr txBox="1"/>
          <p:nvPr/>
        </p:nvSpPr>
        <p:spPr>
          <a:xfrm>
            <a:off x="8318863" y="12914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828D24C-9419-DD4E-90DF-1EAC784D4284}"/>
              </a:ext>
            </a:extLst>
          </p:cNvPr>
          <p:cNvSpPr txBox="1"/>
          <p:nvPr/>
        </p:nvSpPr>
        <p:spPr>
          <a:xfrm>
            <a:off x="8305800" y="9780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A14CF91-27C6-BB42-8673-A3078B894964}"/>
              </a:ext>
            </a:extLst>
          </p:cNvPr>
          <p:cNvSpPr/>
          <p:nvPr/>
        </p:nvSpPr>
        <p:spPr>
          <a:xfrm>
            <a:off x="8346945" y="769396"/>
            <a:ext cx="390622" cy="5471607"/>
          </a:xfrm>
          <a:prstGeom prst="ellipse">
            <a:avLst/>
          </a:prstGeom>
          <a:solidFill>
            <a:schemeClr val="bg1">
              <a:alpha val="4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04C4F-357C-714E-99EE-4F64E4393251}"/>
              </a:ext>
            </a:extLst>
          </p:cNvPr>
          <p:cNvSpPr txBox="1"/>
          <p:nvPr/>
        </p:nvSpPr>
        <p:spPr>
          <a:xfrm rot="16200000">
            <a:off x="8079137" y="3320533"/>
            <a:ext cx="170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address</a:t>
            </a:r>
          </a:p>
        </p:txBody>
      </p:sp>
    </p:spTree>
    <p:extLst>
      <p:ext uri="{BB962C8B-B14F-4D97-AF65-F5344CB8AC3E}">
        <p14:creationId xmlns:p14="http://schemas.microsoft.com/office/powerpoint/2010/main" val="35657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8" grpId="0" animBg="1"/>
      <p:bldP spid="9" grpId="0"/>
      <p:bldP spid="50" grpId="0" animBg="1"/>
      <p:bldP spid="52" grpId="0" animBg="1"/>
      <p:bldP spid="73" grpId="0" animBg="1"/>
      <p:bldP spid="73" grpId="1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create the illusion?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F99E3-F2A5-B34B-AD36-C5BBD37B37A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828800"/>
            <a:ext cx="15621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 1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9FDC178B-BDBB-D74F-8509-35B5AA6B0CEB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43100" y="2198132"/>
            <a:ext cx="495300" cy="116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3E31E-0CFD-7542-A3C8-85467600A05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1465832"/>
            <a:ext cx="1371600" cy="1676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DF7BC2EC-0F14-634B-8A6A-03AECBD1B67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23033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A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B7601BF-401A-F449-9497-025E7D239A7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227832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B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3AD5453E-DCD5-7C47-A32C-69035D752DA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532632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C31ACAD9-CFA9-E847-A266-63AD483EE5D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2837432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F3CE52-B2AB-A541-A451-0B1C14C5E017}"/>
              </a:ext>
            </a:extLst>
          </p:cNvPr>
          <p:cNvSpPr/>
          <p:nvPr/>
        </p:nvSpPr>
        <p:spPr>
          <a:xfrm>
            <a:off x="2361990" y="1894993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347D42-5D23-4440-A4BD-56A6B0A8C974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4198926"/>
            <a:ext cx="15621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 2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F0B24AD5-8D25-7546-8B39-9FB919396AD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43100" y="4568258"/>
            <a:ext cx="495300" cy="116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2FB673-4C68-8F44-84F1-8BE1AA20327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810000"/>
            <a:ext cx="1371600" cy="1676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BCDC4CCF-84BB-BA4E-A2C4-6EA33A30B49C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4267201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E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AC17E22F-D351-3C46-AF8A-E29C00D68CD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4572000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F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00413AC6-3990-0245-99F0-FD49D35C5651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876800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G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F995114E-A174-D341-BA16-A63417DDF54A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5181600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C3553E-46A3-674F-B7CD-90F036C550FD}"/>
              </a:ext>
            </a:extLst>
          </p:cNvPr>
          <p:cNvSpPr/>
          <p:nvPr/>
        </p:nvSpPr>
        <p:spPr>
          <a:xfrm>
            <a:off x="2361990" y="4239161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7B8FA3-3C1F-6044-B447-1B2DCA360DD0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934200" y="990600"/>
            <a:ext cx="1371600" cy="51816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0950BCDD-DFD5-F741-9A9F-67DF721F737C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34200" y="2750343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8B698E48-C139-854A-A674-2EE03913CD25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34200" y="3352800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B</a:t>
            </a: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0EAA5D69-7802-8140-BA69-79D08AC55E07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34200" y="4724400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A</a:t>
            </a:r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28F60909-5FFB-8845-A2BF-249093A94CE3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1329537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D</a:t>
            </a: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E5CBC864-429D-9640-97DF-3C7D2B7C14FF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34200" y="2019300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E</a:t>
            </a: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4F55F00F-5125-6447-87A3-8D1C297F637E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4200" y="5487965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F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2D238D72-F0AA-2B48-8103-F6FAD9FECCE5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34200" y="3665526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G</a:t>
            </a: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103CA4F8-DDD4-8343-BD87-E1A12552931E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934200" y="3978420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H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1C25FB7-8C3F-394B-B189-F4F8413F7CF2}"/>
              </a:ext>
            </a:extLst>
          </p:cNvPr>
          <p:cNvCxnSpPr>
            <a:stCxn id="19" idx="3"/>
            <a:endCxn id="39" idx="1"/>
          </p:cNvCxnSpPr>
          <p:nvPr/>
        </p:nvCxnSpPr>
        <p:spPr>
          <a:xfrm>
            <a:off x="4038600" y="2075433"/>
            <a:ext cx="2895600" cy="2801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DC97329-9892-7346-BDAC-1F2650ABC3A0}"/>
              </a:ext>
            </a:extLst>
          </p:cNvPr>
          <p:cNvCxnSpPr>
            <a:stCxn id="20" idx="3"/>
            <a:endCxn id="38" idx="1"/>
          </p:cNvCxnSpPr>
          <p:nvPr/>
        </p:nvCxnSpPr>
        <p:spPr>
          <a:xfrm>
            <a:off x="4038600" y="2380232"/>
            <a:ext cx="2895600" cy="11249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2F6A620-A337-2E4A-ACA2-DCB1C2F1DA2A}"/>
              </a:ext>
            </a:extLst>
          </p:cNvPr>
          <p:cNvCxnSpPr>
            <a:stCxn id="21" idx="3"/>
            <a:endCxn id="37" idx="1"/>
          </p:cNvCxnSpPr>
          <p:nvPr/>
        </p:nvCxnSpPr>
        <p:spPr>
          <a:xfrm>
            <a:off x="4038600" y="2685032"/>
            <a:ext cx="2895600" cy="2177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4B52DFB-4951-FE41-91AE-1D30092001D0}"/>
              </a:ext>
            </a:extLst>
          </p:cNvPr>
          <p:cNvCxnSpPr>
            <a:stCxn id="22" idx="3"/>
            <a:endCxn id="41" idx="1"/>
          </p:cNvCxnSpPr>
          <p:nvPr/>
        </p:nvCxnSpPr>
        <p:spPr>
          <a:xfrm flipV="1">
            <a:off x="4038600" y="1481937"/>
            <a:ext cx="2895600" cy="15078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B78F7CF-7F7F-404C-9C05-6BD91C049685}"/>
              </a:ext>
            </a:extLst>
          </p:cNvPr>
          <p:cNvCxnSpPr>
            <a:stCxn id="27" idx="3"/>
          </p:cNvCxnSpPr>
          <p:nvPr/>
        </p:nvCxnSpPr>
        <p:spPr>
          <a:xfrm flipV="1">
            <a:off x="4038600" y="2198132"/>
            <a:ext cx="2895600" cy="22214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408B7ED-B0AA-D84A-A77B-3E2628A051CC}"/>
              </a:ext>
            </a:extLst>
          </p:cNvPr>
          <p:cNvCxnSpPr>
            <a:stCxn id="28" idx="3"/>
            <a:endCxn id="43" idx="1"/>
          </p:cNvCxnSpPr>
          <p:nvPr/>
        </p:nvCxnSpPr>
        <p:spPr>
          <a:xfrm>
            <a:off x="4038600" y="4724400"/>
            <a:ext cx="2895600" cy="9159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1277312-850E-B846-A6F1-A69C3E8C3ED3}"/>
              </a:ext>
            </a:extLst>
          </p:cNvPr>
          <p:cNvCxnSpPr>
            <a:stCxn id="29" idx="3"/>
            <a:endCxn id="44" idx="1"/>
          </p:cNvCxnSpPr>
          <p:nvPr/>
        </p:nvCxnSpPr>
        <p:spPr>
          <a:xfrm flipV="1">
            <a:off x="4038600" y="3817926"/>
            <a:ext cx="2895600" cy="1211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B157890-9FAC-1B4D-AD38-4D3AD4633E02}"/>
              </a:ext>
            </a:extLst>
          </p:cNvPr>
          <p:cNvCxnSpPr>
            <a:stCxn id="30" idx="3"/>
            <a:endCxn id="45" idx="1"/>
          </p:cNvCxnSpPr>
          <p:nvPr/>
        </p:nvCxnSpPr>
        <p:spPr>
          <a:xfrm flipV="1">
            <a:off x="4038600" y="4130820"/>
            <a:ext cx="2895600" cy="1203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01328F8-98F4-074A-AA6A-3B73EF5843F7}"/>
              </a:ext>
            </a:extLst>
          </p:cNvPr>
          <p:cNvSpPr txBox="1"/>
          <p:nvPr/>
        </p:nvSpPr>
        <p:spPr>
          <a:xfrm>
            <a:off x="6728954" y="6320373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Physical Memory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18492D-85E2-F94B-BBDA-2438A74AF4FC}"/>
              </a:ext>
            </a:extLst>
          </p:cNvPr>
          <p:cNvSpPr txBox="1"/>
          <p:nvPr/>
        </p:nvSpPr>
        <p:spPr>
          <a:xfrm>
            <a:off x="2556547" y="5682733"/>
            <a:ext cx="4088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Virtual Memory</a:t>
            </a:r>
          </a:p>
          <a:p>
            <a:r>
              <a:rPr lang="en-US" b="1" dirty="0">
                <a:solidFill>
                  <a:srgbClr val="C00000"/>
                </a:solidFill>
              </a:rPr>
              <a:t>(just a concept; does not exist physically)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60BEA9-A4D5-DD47-82EC-5A1D235683AD}"/>
              </a:ext>
            </a:extLst>
          </p:cNvPr>
          <p:cNvSpPr/>
          <p:nvPr/>
        </p:nvSpPr>
        <p:spPr>
          <a:xfrm>
            <a:off x="2403861" y="1793615"/>
            <a:ext cx="228600" cy="1389632"/>
          </a:xfrm>
          <a:prstGeom prst="ellipse">
            <a:avLst/>
          </a:prstGeom>
          <a:solidFill>
            <a:schemeClr val="bg1">
              <a:alpha val="4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CE20580-5E34-744C-92B2-FB4E853F0AA6}"/>
              </a:ext>
            </a:extLst>
          </p:cNvPr>
          <p:cNvSpPr/>
          <p:nvPr/>
        </p:nvSpPr>
        <p:spPr>
          <a:xfrm>
            <a:off x="2395550" y="4096768"/>
            <a:ext cx="228600" cy="1389632"/>
          </a:xfrm>
          <a:prstGeom prst="ellipse">
            <a:avLst/>
          </a:prstGeom>
          <a:solidFill>
            <a:schemeClr val="bg1">
              <a:alpha val="4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19598-290A-D24C-A0EA-98922D78832E}"/>
              </a:ext>
            </a:extLst>
          </p:cNvPr>
          <p:cNvSpPr txBox="1"/>
          <p:nvPr/>
        </p:nvSpPr>
        <p:spPr>
          <a:xfrm>
            <a:off x="457200" y="3284568"/>
            <a:ext cx="159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address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D8C021-757D-CA46-91CB-9C7E92CB048A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047892" y="2793887"/>
            <a:ext cx="390508" cy="6753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D83A6C-D495-EB43-9A90-762E6B943CCA}"/>
              </a:ext>
            </a:extLst>
          </p:cNvPr>
          <p:cNvCxnSpPr>
            <a:cxnSpLocks/>
            <a:stCxn id="9" idx="3"/>
            <a:endCxn id="48" idx="1"/>
          </p:cNvCxnSpPr>
          <p:nvPr/>
        </p:nvCxnSpPr>
        <p:spPr>
          <a:xfrm>
            <a:off x="2047892" y="3469234"/>
            <a:ext cx="381136" cy="8310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9BEB70F-A4BF-864D-A90F-8403B3DC9D6D}"/>
              </a:ext>
            </a:extLst>
          </p:cNvPr>
          <p:cNvSpPr/>
          <p:nvPr/>
        </p:nvSpPr>
        <p:spPr>
          <a:xfrm>
            <a:off x="4410100" y="1258828"/>
            <a:ext cx="1981200" cy="5347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1 wants to access data 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F74027-D7E5-974E-A2B3-301506B3B2F9}"/>
              </a:ext>
            </a:extLst>
          </p:cNvPr>
          <p:cNvSpPr txBox="1"/>
          <p:nvPr/>
        </p:nvSpPr>
        <p:spPr>
          <a:xfrm>
            <a:off x="8324886" y="5802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F54E4D-B7D1-5646-8A59-7D66FD2404DF}"/>
              </a:ext>
            </a:extLst>
          </p:cNvPr>
          <p:cNvSpPr txBox="1"/>
          <p:nvPr/>
        </p:nvSpPr>
        <p:spPr>
          <a:xfrm>
            <a:off x="8324886" y="5487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9709A79-52EB-FC4D-8E88-9384F39C6E80}"/>
              </a:ext>
            </a:extLst>
          </p:cNvPr>
          <p:cNvSpPr txBox="1"/>
          <p:nvPr/>
        </p:nvSpPr>
        <p:spPr>
          <a:xfrm>
            <a:off x="8318863" y="50519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B069C69-D10F-7240-9056-7217D3B0E73C}"/>
              </a:ext>
            </a:extLst>
          </p:cNvPr>
          <p:cNvSpPr txBox="1"/>
          <p:nvPr/>
        </p:nvSpPr>
        <p:spPr>
          <a:xfrm>
            <a:off x="8305800" y="4676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A12BCE-5EC8-724F-8DD8-928C13DE0537}"/>
              </a:ext>
            </a:extLst>
          </p:cNvPr>
          <p:cNvSpPr txBox="1"/>
          <p:nvPr/>
        </p:nvSpPr>
        <p:spPr>
          <a:xfrm>
            <a:off x="8305800" y="4321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CFFBDD-AF08-1546-B0A1-5AD75D33E2E6}"/>
              </a:ext>
            </a:extLst>
          </p:cNvPr>
          <p:cNvSpPr txBox="1"/>
          <p:nvPr/>
        </p:nvSpPr>
        <p:spPr>
          <a:xfrm>
            <a:off x="8306268" y="3955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3EE1B10-92D0-1343-B0AF-D0CB2D261AFA}"/>
              </a:ext>
            </a:extLst>
          </p:cNvPr>
          <p:cNvSpPr txBox="1"/>
          <p:nvPr/>
        </p:nvSpPr>
        <p:spPr>
          <a:xfrm>
            <a:off x="8305800" y="3618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64FFAA8-7CD0-FF42-BB54-1CB36D691EBD}"/>
              </a:ext>
            </a:extLst>
          </p:cNvPr>
          <p:cNvSpPr txBox="1"/>
          <p:nvPr/>
        </p:nvSpPr>
        <p:spPr>
          <a:xfrm>
            <a:off x="8318863" y="32771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B44EF4-4062-1B45-9209-F7DD3545AA53}"/>
              </a:ext>
            </a:extLst>
          </p:cNvPr>
          <p:cNvSpPr txBox="1"/>
          <p:nvPr/>
        </p:nvSpPr>
        <p:spPr>
          <a:xfrm>
            <a:off x="8318863" y="2989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4E0D6B-44EB-694A-B11B-F44663C8334E}"/>
              </a:ext>
            </a:extLst>
          </p:cNvPr>
          <p:cNvSpPr txBox="1"/>
          <p:nvPr/>
        </p:nvSpPr>
        <p:spPr>
          <a:xfrm>
            <a:off x="8318863" y="2702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04D0D17-7CCD-CD4B-8BD3-080812D1BA03}"/>
              </a:ext>
            </a:extLst>
          </p:cNvPr>
          <p:cNvSpPr txBox="1"/>
          <p:nvPr/>
        </p:nvSpPr>
        <p:spPr>
          <a:xfrm>
            <a:off x="8305800" y="23635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D9492B-759D-904F-8225-6501C6654D4B}"/>
              </a:ext>
            </a:extLst>
          </p:cNvPr>
          <p:cNvSpPr txBox="1"/>
          <p:nvPr/>
        </p:nvSpPr>
        <p:spPr>
          <a:xfrm>
            <a:off x="8318863" y="19970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2BC6499-097E-0543-BDC6-7EB88D141CDC}"/>
              </a:ext>
            </a:extLst>
          </p:cNvPr>
          <p:cNvSpPr txBox="1"/>
          <p:nvPr/>
        </p:nvSpPr>
        <p:spPr>
          <a:xfrm>
            <a:off x="8305800" y="16058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3158A55-2559-B94A-BB77-12B997223DCF}"/>
              </a:ext>
            </a:extLst>
          </p:cNvPr>
          <p:cNvSpPr txBox="1"/>
          <p:nvPr/>
        </p:nvSpPr>
        <p:spPr>
          <a:xfrm>
            <a:off x="8318863" y="12914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828D24C-9419-DD4E-90DF-1EAC784D4284}"/>
              </a:ext>
            </a:extLst>
          </p:cNvPr>
          <p:cNvSpPr txBox="1"/>
          <p:nvPr/>
        </p:nvSpPr>
        <p:spPr>
          <a:xfrm>
            <a:off x="8305800" y="9780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A14CF91-27C6-BB42-8673-A3078B894964}"/>
              </a:ext>
            </a:extLst>
          </p:cNvPr>
          <p:cNvSpPr/>
          <p:nvPr/>
        </p:nvSpPr>
        <p:spPr>
          <a:xfrm>
            <a:off x="8346945" y="769396"/>
            <a:ext cx="390622" cy="5471607"/>
          </a:xfrm>
          <a:prstGeom prst="ellipse">
            <a:avLst/>
          </a:prstGeom>
          <a:solidFill>
            <a:schemeClr val="bg1">
              <a:alpha val="4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04C4F-357C-714E-99EE-4F64E4393251}"/>
              </a:ext>
            </a:extLst>
          </p:cNvPr>
          <p:cNvSpPr txBox="1"/>
          <p:nvPr/>
        </p:nvSpPr>
        <p:spPr>
          <a:xfrm rot="16200000">
            <a:off x="8079137" y="3320533"/>
            <a:ext cx="170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address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D3B33899-F41E-164D-B219-908BD00021C8}"/>
              </a:ext>
            </a:extLst>
          </p:cNvPr>
          <p:cNvSpPr/>
          <p:nvPr/>
        </p:nvSpPr>
        <p:spPr>
          <a:xfrm>
            <a:off x="4419600" y="1828800"/>
            <a:ext cx="1981200" cy="5347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1 thinks it is stored at </a:t>
            </a:r>
            <a:r>
              <a:rPr lang="en-US" dirty="0" err="1"/>
              <a:t>addr</a:t>
            </a:r>
            <a:r>
              <a:rPr lang="en-US" dirty="0"/>
              <a:t> 1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9B93AB5B-2F32-AA4F-8DF6-D7B96B4692DA}"/>
              </a:ext>
            </a:extLst>
          </p:cNvPr>
          <p:cNvSpPr/>
          <p:nvPr/>
        </p:nvSpPr>
        <p:spPr>
          <a:xfrm>
            <a:off x="4419600" y="2403654"/>
            <a:ext cx="1981200" cy="5347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 CPU generates </a:t>
            </a:r>
            <a:r>
              <a:rPr lang="en-US" dirty="0" err="1"/>
              <a:t>addr</a:t>
            </a:r>
            <a:r>
              <a:rPr lang="en-US" dirty="0"/>
              <a:t> 1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00CFD923-D80C-2646-A904-55F1016F1A9C}"/>
              </a:ext>
            </a:extLst>
          </p:cNvPr>
          <p:cNvSpPr/>
          <p:nvPr/>
        </p:nvSpPr>
        <p:spPr>
          <a:xfrm>
            <a:off x="4419600" y="2973783"/>
            <a:ext cx="1981200" cy="8017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</a:t>
            </a:r>
            <a:r>
              <a:rPr lang="en-US" dirty="0" err="1"/>
              <a:t>addr</a:t>
            </a:r>
            <a:r>
              <a:rPr lang="en-US" dirty="0"/>
              <a:t> is intercepted by MMU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329B9D1B-19BD-6B46-BCE3-659B31AD0D96}"/>
              </a:ext>
            </a:extLst>
          </p:cNvPr>
          <p:cNvSpPr/>
          <p:nvPr/>
        </p:nvSpPr>
        <p:spPr>
          <a:xfrm>
            <a:off x="4414454" y="3817927"/>
            <a:ext cx="1981200" cy="5038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MMU knows this is a virtual </a:t>
            </a:r>
            <a:r>
              <a:rPr lang="en-US" dirty="0" err="1"/>
              <a:t>addr</a:t>
            </a:r>
            <a:endParaRPr lang="en-US" dirty="0"/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605D555A-FA93-EA41-ADE5-899FE2DD518B}"/>
              </a:ext>
            </a:extLst>
          </p:cNvPr>
          <p:cNvSpPr/>
          <p:nvPr/>
        </p:nvSpPr>
        <p:spPr>
          <a:xfrm>
            <a:off x="4419600" y="4361283"/>
            <a:ext cx="1981200" cy="5038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MMU looks at the mapping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93822DBF-44C6-4749-BB87-8304E3EFCFBF}"/>
              </a:ext>
            </a:extLst>
          </p:cNvPr>
          <p:cNvSpPr/>
          <p:nvPr/>
        </p:nvSpPr>
        <p:spPr>
          <a:xfrm>
            <a:off x="4419600" y="4909357"/>
            <a:ext cx="1981200" cy="5038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</a:t>
            </a:r>
            <a:r>
              <a:rPr lang="en-US" dirty="0" err="1"/>
              <a:t>addr</a:t>
            </a:r>
            <a:r>
              <a:rPr lang="en-US" dirty="0"/>
              <a:t> 1 -&gt; Physical </a:t>
            </a:r>
            <a:r>
              <a:rPr lang="en-US" dirty="0" err="1"/>
              <a:t>addr</a:t>
            </a:r>
            <a:r>
              <a:rPr lang="en-US" dirty="0"/>
              <a:t> 9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51F1DFC-D10C-214A-869D-6BE6D87FEF55}"/>
              </a:ext>
            </a:extLst>
          </p:cNvPr>
          <p:cNvSpPr/>
          <p:nvPr/>
        </p:nvSpPr>
        <p:spPr>
          <a:xfrm>
            <a:off x="4423954" y="5441344"/>
            <a:ext cx="1981200" cy="7308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at Physical </a:t>
            </a:r>
            <a:r>
              <a:rPr lang="en-US" dirty="0" err="1"/>
              <a:t>addr</a:t>
            </a:r>
            <a:r>
              <a:rPr lang="en-US" dirty="0"/>
              <a:t> 9 is sent to CPU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86D4F0D9-61CC-6049-9104-714ACFF3F7CB}"/>
              </a:ext>
            </a:extLst>
          </p:cNvPr>
          <p:cNvSpPr/>
          <p:nvPr/>
        </p:nvSpPr>
        <p:spPr>
          <a:xfrm>
            <a:off x="4419600" y="6224588"/>
            <a:ext cx="1981200" cy="5022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that data is indeed C!!!</a:t>
            </a:r>
          </a:p>
        </p:txBody>
      </p:sp>
    </p:spTree>
    <p:extLst>
      <p:ext uri="{BB962C8B-B14F-4D97-AF65-F5344CB8AC3E}">
        <p14:creationId xmlns:p14="http://schemas.microsoft.com/office/powerpoint/2010/main" val="338211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create the illusion?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F99E3-F2A5-B34B-AD36-C5BBD37B37A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828800"/>
            <a:ext cx="15621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 1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9FDC178B-BDBB-D74F-8509-35B5AA6B0CEB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43100" y="2198132"/>
            <a:ext cx="495300" cy="116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3E31E-0CFD-7542-A3C8-85467600A05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1465832"/>
            <a:ext cx="1371600" cy="1676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DF7BC2EC-0F14-634B-8A6A-03AECBD1B67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23033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A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B7601BF-401A-F449-9497-025E7D239A7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227832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B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3AD5453E-DCD5-7C47-A32C-69035D752DA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532632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C31ACAD9-CFA9-E847-A266-63AD483EE5D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2837432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F3CE52-B2AB-A541-A451-0B1C14C5E017}"/>
              </a:ext>
            </a:extLst>
          </p:cNvPr>
          <p:cNvSpPr/>
          <p:nvPr/>
        </p:nvSpPr>
        <p:spPr>
          <a:xfrm>
            <a:off x="2361990" y="1894993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347D42-5D23-4440-A4BD-56A6B0A8C974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4198926"/>
            <a:ext cx="15621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 2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F0B24AD5-8D25-7546-8B39-9FB919396AD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43100" y="4568258"/>
            <a:ext cx="495300" cy="116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2FB673-4C68-8F44-84F1-8BE1AA20327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810000"/>
            <a:ext cx="1371600" cy="1676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BCDC4CCF-84BB-BA4E-A2C4-6EA33A30B49C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4267201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E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AC17E22F-D351-3C46-AF8A-E29C00D68CD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4572000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F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00413AC6-3990-0245-99F0-FD49D35C5651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876800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G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F995114E-A174-D341-BA16-A63417DDF54A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5181600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C3553E-46A3-674F-B7CD-90F036C550FD}"/>
              </a:ext>
            </a:extLst>
          </p:cNvPr>
          <p:cNvSpPr/>
          <p:nvPr/>
        </p:nvSpPr>
        <p:spPr>
          <a:xfrm>
            <a:off x="2361990" y="4239161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7B8FA3-3C1F-6044-B447-1B2DCA360DD0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934200" y="990600"/>
            <a:ext cx="1371600" cy="51816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0950BCDD-DFD5-F741-9A9F-67DF721F737C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34200" y="2750343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8B698E48-C139-854A-A674-2EE03913CD25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34200" y="3352800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B</a:t>
            </a:r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28F60909-5FFB-8845-A2BF-249093A94CE3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34200" y="1329537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D</a:t>
            </a: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E5CBC864-429D-9640-97DF-3C7D2B7C14FF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2019300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E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2D238D72-F0AA-2B48-8103-F6FAD9FECCE5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34200" y="3665526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G</a:t>
            </a: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103CA4F8-DDD4-8343-BD87-E1A12552931E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4200" y="3968320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H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1C25FB7-8C3F-394B-B189-F4F8413F7CF2}"/>
              </a:ext>
            </a:extLst>
          </p:cNvPr>
          <p:cNvCxnSpPr>
            <a:cxnSpLocks/>
            <a:stCxn id="19" idx="3"/>
            <a:endCxn id="48" idx="0"/>
          </p:cNvCxnSpPr>
          <p:nvPr/>
        </p:nvCxnSpPr>
        <p:spPr>
          <a:xfrm>
            <a:off x="4038600" y="2075433"/>
            <a:ext cx="931365" cy="40336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DC97329-9892-7346-BDAC-1F2650ABC3A0}"/>
              </a:ext>
            </a:extLst>
          </p:cNvPr>
          <p:cNvCxnSpPr>
            <a:stCxn id="20" idx="3"/>
            <a:endCxn id="38" idx="1"/>
          </p:cNvCxnSpPr>
          <p:nvPr/>
        </p:nvCxnSpPr>
        <p:spPr>
          <a:xfrm>
            <a:off x="4038600" y="2380232"/>
            <a:ext cx="2895600" cy="11249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2F6A620-A337-2E4A-ACA2-DCB1C2F1DA2A}"/>
              </a:ext>
            </a:extLst>
          </p:cNvPr>
          <p:cNvCxnSpPr>
            <a:stCxn id="21" idx="3"/>
            <a:endCxn id="37" idx="1"/>
          </p:cNvCxnSpPr>
          <p:nvPr/>
        </p:nvCxnSpPr>
        <p:spPr>
          <a:xfrm>
            <a:off x="4038600" y="2685032"/>
            <a:ext cx="2895600" cy="2177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4B52DFB-4951-FE41-91AE-1D30092001D0}"/>
              </a:ext>
            </a:extLst>
          </p:cNvPr>
          <p:cNvCxnSpPr>
            <a:stCxn id="22" idx="3"/>
            <a:endCxn id="41" idx="1"/>
          </p:cNvCxnSpPr>
          <p:nvPr/>
        </p:nvCxnSpPr>
        <p:spPr>
          <a:xfrm flipV="1">
            <a:off x="4038600" y="1481937"/>
            <a:ext cx="2895600" cy="15078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B78F7CF-7F7F-404C-9C05-6BD91C049685}"/>
              </a:ext>
            </a:extLst>
          </p:cNvPr>
          <p:cNvCxnSpPr>
            <a:stCxn id="27" idx="3"/>
          </p:cNvCxnSpPr>
          <p:nvPr/>
        </p:nvCxnSpPr>
        <p:spPr>
          <a:xfrm flipV="1">
            <a:off x="4038600" y="2198132"/>
            <a:ext cx="2895600" cy="22214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408B7ED-B0AA-D84A-A77B-3E2628A051CC}"/>
              </a:ext>
            </a:extLst>
          </p:cNvPr>
          <p:cNvCxnSpPr>
            <a:cxnSpLocks/>
            <a:stCxn id="28" idx="3"/>
            <a:endCxn id="50" idx="0"/>
          </p:cNvCxnSpPr>
          <p:nvPr/>
        </p:nvCxnSpPr>
        <p:spPr>
          <a:xfrm>
            <a:off x="4038600" y="4724400"/>
            <a:ext cx="1599903" cy="1384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1277312-850E-B846-A6F1-A69C3E8C3ED3}"/>
              </a:ext>
            </a:extLst>
          </p:cNvPr>
          <p:cNvCxnSpPr>
            <a:stCxn id="29" idx="3"/>
            <a:endCxn id="44" idx="1"/>
          </p:cNvCxnSpPr>
          <p:nvPr/>
        </p:nvCxnSpPr>
        <p:spPr>
          <a:xfrm flipV="1">
            <a:off x="4038600" y="3817926"/>
            <a:ext cx="2895600" cy="1211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B157890-9FAC-1B4D-AD38-4D3AD4633E02}"/>
              </a:ext>
            </a:extLst>
          </p:cNvPr>
          <p:cNvCxnSpPr>
            <a:stCxn id="30" idx="3"/>
            <a:endCxn id="45" idx="1"/>
          </p:cNvCxnSpPr>
          <p:nvPr/>
        </p:nvCxnSpPr>
        <p:spPr>
          <a:xfrm flipV="1">
            <a:off x="4038600" y="4120720"/>
            <a:ext cx="2895600" cy="12132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01328F8-98F4-074A-AA6A-3B73EF5843F7}"/>
              </a:ext>
            </a:extLst>
          </p:cNvPr>
          <p:cNvSpPr txBox="1"/>
          <p:nvPr/>
        </p:nvSpPr>
        <p:spPr>
          <a:xfrm>
            <a:off x="6728954" y="6320373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Physical Memory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18492D-85E2-F94B-BBDA-2438A74AF4FC}"/>
              </a:ext>
            </a:extLst>
          </p:cNvPr>
          <p:cNvSpPr txBox="1"/>
          <p:nvPr/>
        </p:nvSpPr>
        <p:spPr>
          <a:xfrm>
            <a:off x="2556547" y="5682733"/>
            <a:ext cx="170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Virtual Memory</a:t>
            </a: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4525FBB8-7FE6-8441-A1C5-D88A6DD30950}"/>
              </a:ext>
            </a:extLst>
          </p:cNvPr>
          <p:cNvSpPr/>
          <p:nvPr/>
        </p:nvSpPr>
        <p:spPr>
          <a:xfrm>
            <a:off x="4536416" y="5417166"/>
            <a:ext cx="1524000" cy="1371600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658F8443-D703-874D-AE03-4AC93F4B5004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758330" y="6109100"/>
            <a:ext cx="423270" cy="3679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A</a:t>
            </a: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C5B3C29E-E95D-484C-9500-BD8CF1DD0C58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26868" y="6109100"/>
            <a:ext cx="423270" cy="367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FD33CF-AA62-254B-A8DD-6AD92384F172}"/>
              </a:ext>
            </a:extLst>
          </p:cNvPr>
          <p:cNvSpPr txBox="1"/>
          <p:nvPr/>
        </p:nvSpPr>
        <p:spPr>
          <a:xfrm>
            <a:off x="3915659" y="642182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Disk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2C8A5A1-C0C1-3849-867D-9D3B0882E1F3}"/>
              </a:ext>
            </a:extLst>
          </p:cNvPr>
          <p:cNvSpPr/>
          <p:nvPr/>
        </p:nvSpPr>
        <p:spPr>
          <a:xfrm>
            <a:off x="4414454" y="3509605"/>
            <a:ext cx="1981200" cy="11249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 management unit (MMU) takes care of the mapping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5FD3FA78-894D-BA4C-9CC1-95860744032A}"/>
              </a:ext>
            </a:extLst>
          </p:cNvPr>
          <p:cNvSpPr/>
          <p:nvPr/>
        </p:nvSpPr>
        <p:spPr>
          <a:xfrm>
            <a:off x="4410100" y="2367956"/>
            <a:ext cx="1981200" cy="11249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 virtual address to physical address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D0BE90E-B8D9-044E-A879-5D8E59A8AF92}"/>
              </a:ext>
            </a:extLst>
          </p:cNvPr>
          <p:cNvSpPr txBox="1"/>
          <p:nvPr/>
        </p:nvSpPr>
        <p:spPr>
          <a:xfrm>
            <a:off x="8324886" y="5802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4A9776-38FC-8F44-B7CF-D9EE63428438}"/>
              </a:ext>
            </a:extLst>
          </p:cNvPr>
          <p:cNvSpPr txBox="1"/>
          <p:nvPr/>
        </p:nvSpPr>
        <p:spPr>
          <a:xfrm>
            <a:off x="8324886" y="5487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C15C53-47C8-E743-98AA-6FFFCAB4B323}"/>
              </a:ext>
            </a:extLst>
          </p:cNvPr>
          <p:cNvSpPr txBox="1"/>
          <p:nvPr/>
        </p:nvSpPr>
        <p:spPr>
          <a:xfrm>
            <a:off x="8318863" y="50519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4BA7922-4806-334C-A2EC-AB16C1F9C8D4}"/>
              </a:ext>
            </a:extLst>
          </p:cNvPr>
          <p:cNvSpPr txBox="1"/>
          <p:nvPr/>
        </p:nvSpPr>
        <p:spPr>
          <a:xfrm>
            <a:off x="8305800" y="4676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5E1ABE0-DD78-7446-9734-BE190FC7799F}"/>
              </a:ext>
            </a:extLst>
          </p:cNvPr>
          <p:cNvSpPr txBox="1"/>
          <p:nvPr/>
        </p:nvSpPr>
        <p:spPr>
          <a:xfrm>
            <a:off x="8305800" y="4321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B4AEE2B-88E0-584E-AB15-FEE9584A5371}"/>
              </a:ext>
            </a:extLst>
          </p:cNvPr>
          <p:cNvSpPr txBox="1"/>
          <p:nvPr/>
        </p:nvSpPr>
        <p:spPr>
          <a:xfrm>
            <a:off x="8306268" y="3955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44AFB12-1CDE-E242-872D-D4EDC68312C8}"/>
              </a:ext>
            </a:extLst>
          </p:cNvPr>
          <p:cNvSpPr txBox="1"/>
          <p:nvPr/>
        </p:nvSpPr>
        <p:spPr>
          <a:xfrm>
            <a:off x="8305800" y="3618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B2C224-CA39-7748-8058-EF33EAC97658}"/>
              </a:ext>
            </a:extLst>
          </p:cNvPr>
          <p:cNvSpPr txBox="1"/>
          <p:nvPr/>
        </p:nvSpPr>
        <p:spPr>
          <a:xfrm>
            <a:off x="8318863" y="32771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0BBC18-B569-9E43-B937-1B04E2AB2EFB}"/>
              </a:ext>
            </a:extLst>
          </p:cNvPr>
          <p:cNvSpPr txBox="1"/>
          <p:nvPr/>
        </p:nvSpPr>
        <p:spPr>
          <a:xfrm>
            <a:off x="8318863" y="2989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E87714F-ABAD-F842-B4E6-A83C8E1BE341}"/>
              </a:ext>
            </a:extLst>
          </p:cNvPr>
          <p:cNvSpPr txBox="1"/>
          <p:nvPr/>
        </p:nvSpPr>
        <p:spPr>
          <a:xfrm>
            <a:off x="8318863" y="2702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09CBC6D-2A25-7640-8933-BA6D2F11BA5D}"/>
              </a:ext>
            </a:extLst>
          </p:cNvPr>
          <p:cNvSpPr txBox="1"/>
          <p:nvPr/>
        </p:nvSpPr>
        <p:spPr>
          <a:xfrm>
            <a:off x="8305800" y="23635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48F2E11-2CCD-2642-A496-EA9676D899DF}"/>
              </a:ext>
            </a:extLst>
          </p:cNvPr>
          <p:cNvSpPr txBox="1"/>
          <p:nvPr/>
        </p:nvSpPr>
        <p:spPr>
          <a:xfrm>
            <a:off x="8318863" y="19970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7BECDCF-A5DD-6443-933A-6AA4558A4FE2}"/>
              </a:ext>
            </a:extLst>
          </p:cNvPr>
          <p:cNvSpPr txBox="1"/>
          <p:nvPr/>
        </p:nvSpPr>
        <p:spPr>
          <a:xfrm>
            <a:off x="8305800" y="16058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6433D51-E77B-9241-92D1-1FEA1EAB9F4C}"/>
              </a:ext>
            </a:extLst>
          </p:cNvPr>
          <p:cNvSpPr txBox="1"/>
          <p:nvPr/>
        </p:nvSpPr>
        <p:spPr>
          <a:xfrm>
            <a:off x="8318863" y="12914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4BB1E6-CD14-264F-8E9E-55B67FC00FC5}"/>
              </a:ext>
            </a:extLst>
          </p:cNvPr>
          <p:cNvSpPr txBox="1"/>
          <p:nvPr/>
        </p:nvSpPr>
        <p:spPr>
          <a:xfrm>
            <a:off x="8305800" y="9780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20920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Picture: (Virtual) Memory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a process’s perspective –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Process only sees the virtual memory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Contiguous memory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5353D-FB08-DF47-A775-5E8D88773FB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039367"/>
            <a:ext cx="15621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 1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9795F18E-8F10-9C43-8AF8-83BAF9E51E61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086100" y="2408699"/>
            <a:ext cx="495300" cy="116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0F954-694F-9744-B289-60BCF34C94D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0" y="1676399"/>
            <a:ext cx="1371600" cy="1676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78282BD-E448-964B-B53E-50899CD5262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0" y="2133600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A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683F56DB-332F-4F45-9420-A64C977887C8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0" y="2438399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B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A400A04-88F9-864C-A478-0EF7FBA0F828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0" y="2743199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3369C-BD68-4E43-B11C-11313F77B29B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0" y="3047999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F13736-3B94-BA4D-B46A-707AD12B9EFC}"/>
              </a:ext>
            </a:extLst>
          </p:cNvPr>
          <p:cNvSpPr/>
          <p:nvPr/>
        </p:nvSpPr>
        <p:spPr>
          <a:xfrm>
            <a:off x="3504990" y="2105560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DBA68-D7E7-4442-B7AE-5E15E4866E44}"/>
              </a:ext>
            </a:extLst>
          </p:cNvPr>
          <p:cNvSpPr txBox="1"/>
          <p:nvPr/>
        </p:nvSpPr>
        <p:spPr>
          <a:xfrm>
            <a:off x="3643130" y="3376485"/>
            <a:ext cx="170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Virtual Memory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61102A-B112-D541-8C2D-24625FA76CBE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23852" y="1676399"/>
            <a:ext cx="1371600" cy="15705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035BAF6B-8650-CF4D-9ABA-71BB2D84661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23852" y="2637299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3B4B9A-652E-B441-A2BA-A5B31731EFAA}"/>
              </a:ext>
            </a:extLst>
          </p:cNvPr>
          <p:cNvCxnSpPr>
            <a:stCxn id="10" idx="3"/>
            <a:endCxn id="17" idx="1"/>
          </p:cNvCxnSpPr>
          <p:nvPr/>
        </p:nvCxnSpPr>
        <p:spPr>
          <a:xfrm flipV="1">
            <a:off x="5181600" y="2789699"/>
            <a:ext cx="1442252" cy="105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0E09268-EF91-244A-BC4F-4830598C70AB}"/>
              </a:ext>
            </a:extLst>
          </p:cNvPr>
          <p:cNvSpPr txBox="1"/>
          <p:nvPr/>
        </p:nvSpPr>
        <p:spPr>
          <a:xfrm>
            <a:off x="6399563" y="3302676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Physical Memory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5FFC72-C578-BF42-B981-85DB9D0882BA}"/>
              </a:ext>
            </a:extLst>
          </p:cNvPr>
          <p:cNvSpPr/>
          <p:nvPr/>
        </p:nvSpPr>
        <p:spPr>
          <a:xfrm>
            <a:off x="5305320" y="1500830"/>
            <a:ext cx="3114341" cy="2148008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19E68A-60E5-4245-BF7B-E23E31C500CA}"/>
              </a:ext>
            </a:extLst>
          </p:cNvPr>
          <p:cNvSpPr txBox="1"/>
          <p:nvPr/>
        </p:nvSpPr>
        <p:spPr>
          <a:xfrm rot="16200000">
            <a:off x="4410942" y="2398527"/>
            <a:ext cx="21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Hidden from Process</a:t>
            </a:r>
          </a:p>
        </p:txBody>
      </p:sp>
    </p:spTree>
    <p:extLst>
      <p:ext uri="{BB962C8B-B14F-4D97-AF65-F5344CB8AC3E}">
        <p14:creationId xmlns:p14="http://schemas.microsoft.com/office/powerpoint/2010/main" val="1804327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Picture: (Virtual) Memory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a process’s perspective –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Process only sees the virtual memory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Contiguous memory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No need to recompile - only mappings need to be updated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5353D-FB08-DF47-A775-5E8D88773FB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039367"/>
            <a:ext cx="15621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 1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9795F18E-8F10-9C43-8AF8-83BAF9E51E61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086100" y="2408699"/>
            <a:ext cx="495300" cy="116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0F954-694F-9744-B289-60BCF34C94D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0" y="1676399"/>
            <a:ext cx="1371600" cy="1676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78282BD-E448-964B-B53E-50899CD5262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0" y="2133600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A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683F56DB-332F-4F45-9420-A64C977887C8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0" y="2438399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B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A400A04-88F9-864C-A478-0EF7FBA0F828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0" y="2743199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3369C-BD68-4E43-B11C-11313F77B29B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0" y="3047999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F13736-3B94-BA4D-B46A-707AD12B9EFC}"/>
              </a:ext>
            </a:extLst>
          </p:cNvPr>
          <p:cNvSpPr/>
          <p:nvPr/>
        </p:nvSpPr>
        <p:spPr>
          <a:xfrm>
            <a:off x="3504990" y="2105560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DBA68-D7E7-4442-B7AE-5E15E4866E44}"/>
              </a:ext>
            </a:extLst>
          </p:cNvPr>
          <p:cNvSpPr txBox="1"/>
          <p:nvPr/>
        </p:nvSpPr>
        <p:spPr>
          <a:xfrm>
            <a:off x="3643130" y="3376485"/>
            <a:ext cx="170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Virtual Memory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61102A-B112-D541-8C2D-24625FA76CBE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23852" y="1676399"/>
            <a:ext cx="1371600" cy="15705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035BAF6B-8650-CF4D-9ABA-71BB2D84661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23852" y="2637299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3B4B9A-652E-B441-A2BA-A5B31731EFAA}"/>
              </a:ext>
            </a:extLst>
          </p:cNvPr>
          <p:cNvCxnSpPr>
            <a:stCxn id="10" idx="3"/>
            <a:endCxn id="17" idx="1"/>
          </p:cNvCxnSpPr>
          <p:nvPr/>
        </p:nvCxnSpPr>
        <p:spPr>
          <a:xfrm flipV="1">
            <a:off x="5181600" y="2789699"/>
            <a:ext cx="1442252" cy="105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C1B9FA9-1FF7-7C47-A6D5-39761B96C2F2}"/>
              </a:ext>
            </a:extLst>
          </p:cNvPr>
          <p:cNvSpPr txBox="1"/>
          <p:nvPr/>
        </p:nvSpPr>
        <p:spPr>
          <a:xfrm>
            <a:off x="6399563" y="3304143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Physical Memory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46D49B-CDB0-CE43-B48B-492B1EF4479D}"/>
              </a:ext>
            </a:extLst>
          </p:cNvPr>
          <p:cNvSpPr/>
          <p:nvPr/>
        </p:nvSpPr>
        <p:spPr>
          <a:xfrm>
            <a:off x="5305320" y="1500830"/>
            <a:ext cx="3114341" cy="2148008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6F0C6E-0433-A848-8822-86B87B63D0FC}"/>
              </a:ext>
            </a:extLst>
          </p:cNvPr>
          <p:cNvSpPr txBox="1"/>
          <p:nvPr/>
        </p:nvSpPr>
        <p:spPr>
          <a:xfrm rot="16200000">
            <a:off x="4410942" y="2398527"/>
            <a:ext cx="21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Hidden from Process</a:t>
            </a:r>
          </a:p>
        </p:txBody>
      </p:sp>
    </p:spTree>
    <p:extLst>
      <p:ext uri="{BB962C8B-B14F-4D97-AF65-F5344CB8AC3E}">
        <p14:creationId xmlns:p14="http://schemas.microsoft.com/office/powerpoint/2010/main" val="3004075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Picture: (Virtual) Memory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a process’s perspective –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Process only sees the virtual memory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Contiguous memory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No need to recompile - only mappings need to be updated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5353D-FB08-DF47-A775-5E8D88773FB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039367"/>
            <a:ext cx="15621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 1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9795F18E-8F10-9C43-8AF8-83BAF9E51E61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086100" y="2408699"/>
            <a:ext cx="495300" cy="116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0F954-694F-9744-B289-60BCF34C94D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0" y="1676399"/>
            <a:ext cx="1371600" cy="1676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78282BD-E448-964B-B53E-50899CD5262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0" y="2133600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A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683F56DB-332F-4F45-9420-A64C977887C8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0" y="2438399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B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A400A04-88F9-864C-A478-0EF7FBA0F828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0" y="2743199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3369C-BD68-4E43-B11C-11313F77B29B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0" y="3047999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F13736-3B94-BA4D-B46A-707AD12B9EFC}"/>
              </a:ext>
            </a:extLst>
          </p:cNvPr>
          <p:cNvSpPr/>
          <p:nvPr/>
        </p:nvSpPr>
        <p:spPr>
          <a:xfrm>
            <a:off x="3504990" y="2105560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DBA68-D7E7-4442-B7AE-5E15E4866E44}"/>
              </a:ext>
            </a:extLst>
          </p:cNvPr>
          <p:cNvSpPr txBox="1"/>
          <p:nvPr/>
        </p:nvSpPr>
        <p:spPr>
          <a:xfrm>
            <a:off x="3643130" y="3376485"/>
            <a:ext cx="170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Virtual Memory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61102A-B112-D541-8C2D-24625FA76CBE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23852" y="1676399"/>
            <a:ext cx="1371600" cy="15705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035BAF6B-8650-CF4D-9ABA-71BB2D84661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23852" y="1953160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3B4B9A-652E-B441-A2BA-A5B31731EFAA}"/>
              </a:ext>
            </a:extLst>
          </p:cNvPr>
          <p:cNvCxnSpPr>
            <a:stCxn id="10" idx="3"/>
            <a:endCxn id="17" idx="1"/>
          </p:cNvCxnSpPr>
          <p:nvPr/>
        </p:nvCxnSpPr>
        <p:spPr>
          <a:xfrm flipV="1">
            <a:off x="5181600" y="2105560"/>
            <a:ext cx="1442252" cy="7900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B1BF66F-E6EA-4A40-86AE-65E96F7998BE}"/>
              </a:ext>
            </a:extLst>
          </p:cNvPr>
          <p:cNvSpPr txBox="1"/>
          <p:nvPr/>
        </p:nvSpPr>
        <p:spPr>
          <a:xfrm>
            <a:off x="6399563" y="3290833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Physical Memory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057B56-B1FF-EF49-A71E-BBF2C97C99B9}"/>
              </a:ext>
            </a:extLst>
          </p:cNvPr>
          <p:cNvSpPr/>
          <p:nvPr/>
        </p:nvSpPr>
        <p:spPr>
          <a:xfrm>
            <a:off x="5305320" y="1500830"/>
            <a:ext cx="3114341" cy="2148008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96653D-0079-0644-8612-B3D91DBBB434}"/>
              </a:ext>
            </a:extLst>
          </p:cNvPr>
          <p:cNvSpPr txBox="1"/>
          <p:nvPr/>
        </p:nvSpPr>
        <p:spPr>
          <a:xfrm rot="16200000">
            <a:off x="4410942" y="2398527"/>
            <a:ext cx="21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Hidden from Process</a:t>
            </a:r>
          </a:p>
        </p:txBody>
      </p:sp>
    </p:spTree>
    <p:extLst>
      <p:ext uri="{BB962C8B-B14F-4D97-AF65-F5344CB8AC3E}">
        <p14:creationId xmlns:p14="http://schemas.microsoft.com/office/powerpoint/2010/main" val="396804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Picture: (Virtual) Memory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/>
              <a:t>From a process’s perspective –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Process only sees the virtual memory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Contiguous memory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No need to recompile - only mappings need to be updated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When run out of memory, MMU maps data on disk in a transparent manner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5353D-FB08-DF47-A775-5E8D88773FB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039367"/>
            <a:ext cx="15621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 1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9795F18E-8F10-9C43-8AF8-83BAF9E51E61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086100" y="2408699"/>
            <a:ext cx="495300" cy="116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0F954-694F-9744-B289-60BCF34C94D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0" y="1676399"/>
            <a:ext cx="1371600" cy="1676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78282BD-E448-964B-B53E-50899CD5262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0" y="2133600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A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683F56DB-332F-4F45-9420-A64C977887C8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0" y="2438399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B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A400A04-88F9-864C-A478-0EF7FBA0F828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0" y="2743199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3369C-BD68-4E43-B11C-11313F77B29B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0" y="3047999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F13736-3B94-BA4D-B46A-707AD12B9EFC}"/>
              </a:ext>
            </a:extLst>
          </p:cNvPr>
          <p:cNvSpPr/>
          <p:nvPr/>
        </p:nvSpPr>
        <p:spPr>
          <a:xfrm>
            <a:off x="3504990" y="2105560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DBA68-D7E7-4442-B7AE-5E15E4866E44}"/>
              </a:ext>
            </a:extLst>
          </p:cNvPr>
          <p:cNvSpPr txBox="1"/>
          <p:nvPr/>
        </p:nvSpPr>
        <p:spPr>
          <a:xfrm>
            <a:off x="3643130" y="3376485"/>
            <a:ext cx="170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Virtual Memory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61102A-B112-D541-8C2D-24625FA76CBE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23852" y="1676399"/>
            <a:ext cx="1371600" cy="15705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035BAF6B-8650-CF4D-9ABA-71BB2D84661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51606" y="4137790"/>
            <a:ext cx="382237" cy="358009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3B4B9A-652E-B441-A2BA-A5B31731EFAA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>
            <a:off x="5181600" y="2895599"/>
            <a:ext cx="2170006" cy="1421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7F06C47-471A-A740-BB63-AA981CD4C232}"/>
              </a:ext>
            </a:extLst>
          </p:cNvPr>
          <p:cNvSpPr txBox="1"/>
          <p:nvPr/>
        </p:nvSpPr>
        <p:spPr>
          <a:xfrm>
            <a:off x="6399563" y="3290833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Physical Memory</a:t>
            </a:r>
          </a:p>
        </p:txBody>
      </p:sp>
      <p:sp>
        <p:nvSpPr>
          <p:cNvPr id="2" name="Can 1">
            <a:extLst>
              <a:ext uri="{FF2B5EF4-FFF2-40B4-BE49-F238E27FC236}">
                <a16:creationId xmlns:a16="http://schemas.microsoft.com/office/drawing/2014/main" id="{F1CD1EA8-F60D-8542-B585-8DAFBDFE4C87}"/>
              </a:ext>
            </a:extLst>
          </p:cNvPr>
          <p:cNvSpPr/>
          <p:nvPr/>
        </p:nvSpPr>
        <p:spPr>
          <a:xfrm>
            <a:off x="7080069" y="3894599"/>
            <a:ext cx="838200" cy="685800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10C383-B893-CE46-BA62-A89EAB7F5FC5}"/>
              </a:ext>
            </a:extLst>
          </p:cNvPr>
          <p:cNvSpPr txBox="1"/>
          <p:nvPr/>
        </p:nvSpPr>
        <p:spPr>
          <a:xfrm>
            <a:off x="7916010" y="412646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Disk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58EE84-97AB-8A41-AE84-E0957DB65AA0}"/>
              </a:ext>
            </a:extLst>
          </p:cNvPr>
          <p:cNvSpPr/>
          <p:nvPr/>
        </p:nvSpPr>
        <p:spPr>
          <a:xfrm>
            <a:off x="5305320" y="1500830"/>
            <a:ext cx="3114341" cy="3147370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F3E2B7-211D-FA40-B1D6-E05BC252729A}"/>
              </a:ext>
            </a:extLst>
          </p:cNvPr>
          <p:cNvSpPr txBox="1"/>
          <p:nvPr/>
        </p:nvSpPr>
        <p:spPr>
          <a:xfrm rot="16200000">
            <a:off x="4362452" y="2447017"/>
            <a:ext cx="222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Hidden from Process</a:t>
            </a:r>
          </a:p>
        </p:txBody>
      </p:sp>
    </p:spTree>
    <p:extLst>
      <p:ext uri="{BB962C8B-B14F-4D97-AF65-F5344CB8AC3E}">
        <p14:creationId xmlns:p14="http://schemas.microsoft.com/office/powerpoint/2010/main" val="1617705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Virtual Memory work?</a:t>
            </a:r>
          </a:p>
          <a:p>
            <a:endParaRPr lang="en-US" dirty="0"/>
          </a:p>
          <a:p>
            <a:r>
              <a:rPr lang="en-US" dirty="0"/>
              <a:t>i.e. How do we create the “map” that maps a </a:t>
            </a:r>
            <a:r>
              <a:rPr lang="en-US" dirty="0">
                <a:solidFill>
                  <a:srgbClr val="0070C0"/>
                </a:solidFill>
              </a:rPr>
              <a:t>virtual address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generated by the CPU to a    </a:t>
            </a:r>
            <a:r>
              <a:rPr lang="en-US" dirty="0">
                <a:solidFill>
                  <a:srgbClr val="0070C0"/>
                </a:solidFill>
              </a:rPr>
              <a:t>physical address</a:t>
            </a:r>
            <a:r>
              <a:rPr lang="en-US" dirty="0"/>
              <a:t> used by main memory?</a:t>
            </a:r>
          </a:p>
        </p:txBody>
      </p:sp>
    </p:spTree>
    <p:extLst>
      <p:ext uri="{BB962C8B-B14F-4D97-AF65-F5344CB8AC3E}">
        <p14:creationId xmlns:p14="http://schemas.microsoft.com/office/powerpoint/2010/main" val="20251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programs do you run at once?</a:t>
            </a:r>
          </a:p>
          <a:p>
            <a:endParaRPr lang="en-US" dirty="0"/>
          </a:p>
          <a:p>
            <a:r>
              <a:rPr lang="en-US" dirty="0"/>
              <a:t>a) 1</a:t>
            </a:r>
          </a:p>
          <a:p>
            <a:r>
              <a:rPr lang="en-US" dirty="0"/>
              <a:t>b) 2</a:t>
            </a:r>
          </a:p>
          <a:p>
            <a:r>
              <a:rPr lang="en-US" dirty="0"/>
              <a:t>c) 3-5</a:t>
            </a:r>
          </a:p>
          <a:p>
            <a:r>
              <a:rPr lang="en-US" dirty="0"/>
              <a:t>d) 6-10</a:t>
            </a:r>
          </a:p>
          <a:p>
            <a:r>
              <a:rPr lang="en-US" dirty="0"/>
              <a:t>e) 11+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533400"/>
          </a:xfrm>
        </p:spPr>
        <p:txBody>
          <a:bodyPr>
            <a:noAutofit/>
          </a:bodyPr>
          <a:lstStyle/>
          <a:p>
            <a:r>
              <a:rPr lang="en-US" sz="3600" dirty="0"/>
              <a:t>Where are we now and where are we going?</a:t>
            </a:r>
          </a:p>
        </p:txBody>
      </p:sp>
    </p:spTree>
    <p:extLst>
      <p:ext uri="{BB962C8B-B14F-4D97-AF65-F5344CB8AC3E}">
        <p14:creationId xmlns:p14="http://schemas.microsoft.com/office/powerpoint/2010/main" val="7775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Memory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Virtual Memory?</a:t>
            </a:r>
          </a:p>
          <a:p>
            <a:pPr marL="0" indent="0">
              <a:buNone/>
            </a:pPr>
            <a:r>
              <a:rPr lang="en-US" dirty="0"/>
              <a:t>How does Virtual memory Work?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Address Translation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Overhead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Paging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72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 rot="20994549">
            <a:off x="6033295" y="496769"/>
            <a:ext cx="895372" cy="895372"/>
          </a:xfrm>
          <a:prstGeom prst="star5">
            <a:avLst>
              <a:gd name="adj" fmla="val 2757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6052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Memory as</a:t>
            </a:r>
            <a:r>
              <a:rPr lang="is-IS" dirty="0"/>
              <a:t>… ?</a:t>
            </a:r>
            <a:endParaRPr lang="en-US" dirty="0"/>
          </a:p>
        </p:txBody>
      </p:sp>
      <p:graphicFrame>
        <p:nvGraphicFramePr>
          <p:cNvPr id="7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961496"/>
              </p:ext>
            </p:extLst>
          </p:nvPr>
        </p:nvGraphicFramePr>
        <p:xfrm>
          <a:off x="48540" y="1219200"/>
          <a:ext cx="2466060" cy="5447157"/>
        </p:xfrm>
        <a:graphic>
          <a:graphicData uri="http://schemas.openxmlformats.org/drawingml/2006/table">
            <a:tbl>
              <a:tblPr firstRow="1" bandRow="1"/>
              <a:tblGrid>
                <a:gridCol w="155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addr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dirty="0"/>
                        <a:t>data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ts val="1700"/>
                        </a:lnSpc>
                      </a:pPr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0xffffffff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dirty="0" err="1"/>
                        <a:t>xaa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is-IS" sz="2000" b="1" dirty="0"/>
                        <a:t>… 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is-IS" sz="2000" b="1" dirty="0"/>
                        <a:t>…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dirty="0"/>
                        <a:t>x00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ts val="1700"/>
                        </a:lnSpc>
                      </a:pP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ts val="1700"/>
                        </a:lnSpc>
                      </a:pP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dirty="0"/>
                        <a:t>x00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dirty="0" err="1"/>
                        <a:t>xef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ts val="1700"/>
                        </a:lnSpc>
                      </a:pP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dirty="0" err="1"/>
                        <a:t>xcd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dirty="0" err="1"/>
                        <a:t>xab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dirty="0" err="1"/>
                        <a:t>xff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0x00000000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dirty="0"/>
                        <a:t>x00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685800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0000"/>
                </a:solidFill>
              </a:rPr>
              <a:t>B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yte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lang="en-US" sz="2400" b="1" kern="0" dirty="0">
                <a:solidFill>
                  <a:srgbClr val="FF0000"/>
                </a:solidFill>
              </a:rPr>
              <a:t>A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rray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2948354" y="685800"/>
            <a:ext cx="2614246" cy="5789712"/>
            <a:chOff x="2948354" y="685800"/>
            <a:chExt cx="2614246" cy="5789712"/>
          </a:xfrm>
        </p:grpSpPr>
        <p:sp>
          <p:nvSpPr>
            <p:cNvPr id="56" name="Rectangle 55"/>
            <p:cNvSpPr/>
            <p:nvPr>
              <p:custDataLst>
                <p:tags r:id="rId22"/>
              </p:custDataLst>
            </p:nvPr>
          </p:nvSpPr>
          <p:spPr>
            <a:xfrm>
              <a:off x="4305300" y="1230923"/>
              <a:ext cx="1255113" cy="521305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Box 56"/>
            <p:cNvSpPr txBox="1"/>
            <p:nvPr>
              <p:custDataLst>
                <p:tags r:id="rId23"/>
              </p:custDataLst>
            </p:nvPr>
          </p:nvSpPr>
          <p:spPr>
            <a:xfrm>
              <a:off x="2948354" y="1226605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nsolas" pitchFamily="49" charset="0"/>
                </a:rPr>
                <a:t>0xfffffffc</a:t>
              </a:r>
            </a:p>
          </p:txBody>
        </p:sp>
        <p:sp>
          <p:nvSpPr>
            <p:cNvPr id="58" name="TextBox 57"/>
            <p:cNvSpPr txBox="1"/>
            <p:nvPr>
              <p:custDataLst>
                <p:tags r:id="rId24"/>
              </p:custDataLst>
            </p:nvPr>
          </p:nvSpPr>
          <p:spPr>
            <a:xfrm>
              <a:off x="2948354" y="6106180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nsolas" pitchFamily="49" charset="0"/>
                </a:rPr>
                <a:t>0x00000000</a:t>
              </a:r>
            </a:p>
          </p:txBody>
        </p:sp>
        <p:sp>
          <p:nvSpPr>
            <p:cNvPr id="61" name="TextBox 60"/>
            <p:cNvSpPr txBox="1"/>
            <p:nvPr>
              <p:custDataLst>
                <p:tags r:id="rId25"/>
              </p:custDataLst>
            </p:nvPr>
          </p:nvSpPr>
          <p:spPr>
            <a:xfrm>
              <a:off x="2948354" y="2071586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nsolas" pitchFamily="49" charset="0"/>
                </a:rPr>
                <a:t>0x7ffffffc</a:t>
              </a:r>
            </a:p>
          </p:txBody>
        </p:sp>
        <p:sp>
          <p:nvSpPr>
            <p:cNvPr id="62" name="TextBox 61"/>
            <p:cNvSpPr txBox="1"/>
            <p:nvPr>
              <p:custDataLst>
                <p:tags r:id="rId26"/>
              </p:custDataLst>
            </p:nvPr>
          </p:nvSpPr>
          <p:spPr>
            <a:xfrm>
              <a:off x="2948354" y="1787678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nsolas" pitchFamily="49" charset="0"/>
                </a:rPr>
                <a:t>0x80000000</a:t>
              </a:r>
            </a:p>
          </p:txBody>
        </p:sp>
        <p:sp>
          <p:nvSpPr>
            <p:cNvPr id="63" name="TextBox 62"/>
            <p:cNvSpPr txBox="1"/>
            <p:nvPr>
              <p:custDataLst>
                <p:tags r:id="rId27"/>
              </p:custDataLst>
            </p:nvPr>
          </p:nvSpPr>
          <p:spPr>
            <a:xfrm>
              <a:off x="2948354" y="4354324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nsolas" pitchFamily="49" charset="0"/>
                </a:rPr>
                <a:t>0x10000000</a:t>
              </a:r>
            </a:p>
          </p:txBody>
        </p:sp>
        <p:sp>
          <p:nvSpPr>
            <p:cNvPr id="64" name="TextBox 63"/>
            <p:cNvSpPr txBox="1"/>
            <p:nvPr>
              <p:custDataLst>
                <p:tags r:id="rId28"/>
              </p:custDataLst>
            </p:nvPr>
          </p:nvSpPr>
          <p:spPr>
            <a:xfrm>
              <a:off x="2948354" y="5420996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nsolas" pitchFamily="49" charset="0"/>
                </a:rPr>
                <a:t>0x00400000</a:t>
              </a:r>
            </a:p>
          </p:txBody>
        </p:sp>
        <p:sp>
          <p:nvSpPr>
            <p:cNvPr id="65" name="Rectangle 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05300" y="1219200"/>
              <a:ext cx="1257300" cy="88465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system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reserved</a:t>
              </a:r>
            </a:p>
          </p:txBody>
        </p:sp>
        <p:sp>
          <p:nvSpPr>
            <p:cNvPr id="66" name="Rectangle 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305300" y="2103852"/>
              <a:ext cx="1257300" cy="563148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stack</a:t>
              </a:r>
            </a:p>
          </p:txBody>
        </p:sp>
        <p:sp>
          <p:nvSpPr>
            <p:cNvPr id="67" name="Rectangle 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305300" y="5710535"/>
              <a:ext cx="1257300" cy="73776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400" kern="0" dirty="0"/>
                <a:t>system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reserved</a:t>
              </a:r>
            </a:p>
          </p:txBody>
        </p:sp>
        <p:sp>
          <p:nvSpPr>
            <p:cNvPr id="68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305300" y="4800600"/>
              <a:ext cx="1257300" cy="914400"/>
            </a:xfrm>
            <a:prstGeom prst="rect">
              <a:avLst/>
            </a:prstGeom>
            <a:solidFill>
              <a:srgbClr val="00FB9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</a:rPr>
                <a:t>text</a:t>
              </a:r>
            </a:p>
          </p:txBody>
        </p:sp>
        <p:sp>
          <p:nvSpPr>
            <p:cNvPr id="69" name="Rectangle 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05300" y="4343400"/>
              <a:ext cx="1257300" cy="4572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</a:rPr>
                <a:t>data</a:t>
              </a:r>
            </a:p>
          </p:txBody>
        </p:sp>
        <p:sp>
          <p:nvSpPr>
            <p:cNvPr id="70" name="Rectangle 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305300" y="3657600"/>
              <a:ext cx="1257300" cy="6858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</a:rPr>
                <a:t>heap</a:t>
              </a: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4956302" y="2667000"/>
              <a:ext cx="0" cy="304800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>
            <a:xfrm flipV="1">
              <a:off x="4956302" y="3276600"/>
              <a:ext cx="0" cy="381000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9" name="Rectangle 78"/>
            <p:cNvSpPr/>
            <p:nvPr/>
          </p:nvSpPr>
          <p:spPr>
            <a:xfrm>
              <a:off x="3505200" y="685800"/>
              <a:ext cx="15183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srgbClr val="7030A0"/>
                  </a:solidFill>
                </a:rPr>
                <a:t>Segments: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614127" y="685800"/>
            <a:ext cx="3289550" cy="5867400"/>
            <a:chOff x="5614127" y="685800"/>
            <a:chExt cx="3289550" cy="5867400"/>
          </a:xfrm>
        </p:grpSpPr>
        <p:sp>
          <p:nvSpPr>
            <p:cNvPr id="81" name="Rectangle 80"/>
            <p:cNvSpPr/>
            <p:nvPr>
              <p:custDataLst>
                <p:tags r:id="rId1"/>
              </p:custDataLst>
            </p:nvPr>
          </p:nvSpPr>
          <p:spPr>
            <a:xfrm>
              <a:off x="7646377" y="1323200"/>
              <a:ext cx="1255113" cy="512077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TextBox 82"/>
            <p:cNvSpPr txBox="1"/>
            <p:nvPr>
              <p:custDataLst>
                <p:tags r:id="rId2"/>
              </p:custDataLst>
            </p:nvPr>
          </p:nvSpPr>
          <p:spPr>
            <a:xfrm>
              <a:off x="6289431" y="6183868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nsolas" pitchFamily="49" charset="0"/>
                </a:rPr>
                <a:t>0x00000000</a:t>
              </a:r>
            </a:p>
          </p:txBody>
        </p:sp>
        <p:sp>
          <p:nvSpPr>
            <p:cNvPr id="84" name="TextBox 83"/>
            <p:cNvSpPr txBox="1"/>
            <p:nvPr>
              <p:custDataLst>
                <p:tags r:id="rId3"/>
              </p:custDataLst>
            </p:nvPr>
          </p:nvSpPr>
          <p:spPr>
            <a:xfrm>
              <a:off x="6289431" y="2071586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  <a:latin typeface="Consolas" pitchFamily="49" charset="0"/>
                </a:rPr>
                <a:t>0xffffe000</a:t>
              </a:r>
              <a:endParaRPr lang="en-US" dirty="0">
                <a:solidFill>
                  <a:srgbClr val="002060"/>
                </a:solidFill>
                <a:latin typeface="Consolas" pitchFamily="49" charset="0"/>
              </a:endParaRPr>
            </a:p>
          </p:txBody>
        </p:sp>
        <p:sp>
          <p:nvSpPr>
            <p:cNvPr id="85" name="TextBox 84"/>
            <p:cNvSpPr txBox="1"/>
            <p:nvPr>
              <p:custDataLst>
                <p:tags r:id="rId4"/>
              </p:custDataLst>
            </p:nvPr>
          </p:nvSpPr>
          <p:spPr>
            <a:xfrm>
              <a:off x="6289431" y="1516623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nsolas" pitchFamily="49" charset="0"/>
                </a:rPr>
                <a:t>0xfffff000</a:t>
              </a:r>
            </a:p>
          </p:txBody>
        </p:sp>
        <p:sp>
          <p:nvSpPr>
            <p:cNvPr id="86" name="TextBox 85"/>
            <p:cNvSpPr txBox="1"/>
            <p:nvPr>
              <p:custDataLst>
                <p:tags r:id="rId5"/>
              </p:custDataLst>
            </p:nvPr>
          </p:nvSpPr>
          <p:spPr>
            <a:xfrm>
              <a:off x="6289431" y="4592971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  <a:latin typeface="Consolas" pitchFamily="49" charset="0"/>
                </a:rPr>
                <a:t>0x00003000</a:t>
              </a:r>
              <a:endParaRPr lang="en-US" dirty="0">
                <a:solidFill>
                  <a:srgbClr val="002060"/>
                </a:solidFill>
                <a:latin typeface="Consolas" pitchFamily="49" charset="0"/>
              </a:endParaRPr>
            </a:p>
          </p:txBody>
        </p:sp>
        <p:sp>
          <p:nvSpPr>
            <p:cNvPr id="87" name="TextBox 86"/>
            <p:cNvSpPr txBox="1"/>
            <p:nvPr>
              <p:custDataLst>
                <p:tags r:id="rId6"/>
              </p:custDataLst>
            </p:nvPr>
          </p:nvSpPr>
          <p:spPr>
            <a:xfrm>
              <a:off x="6289431" y="5638800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nsolas" pitchFamily="49" charset="0"/>
                </a:rPr>
                <a:t>0x00001000</a:t>
              </a:r>
            </a:p>
          </p:txBody>
        </p:sp>
        <p:sp>
          <p:nvSpPr>
            <p:cNvPr id="90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646377" y="5933420"/>
              <a:ext cx="1257300" cy="51487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>
                <a:defRPr/>
              </a:pPr>
              <a:r>
                <a:rPr lang="en-US" sz="2400" kern="0" dirty="0"/>
                <a:t>page 0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846277" y="685800"/>
              <a:ext cx="16578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srgbClr val="00B050"/>
                  </a:solidFill>
                </a:rPr>
                <a:t>Page Array: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646377" y="5420996"/>
              <a:ext cx="1257300" cy="514878"/>
            </a:xfrm>
            <a:prstGeom prst="rect">
              <a:avLst/>
            </a:prstGeom>
            <a:solidFill>
              <a:srgbClr val="7DF49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page 1</a:t>
              </a:r>
            </a:p>
          </p:txBody>
        </p:sp>
        <p:sp>
          <p:nvSpPr>
            <p:cNvPr id="98" name="Rectangl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646377" y="4904360"/>
              <a:ext cx="1257300" cy="51487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page 2</a:t>
              </a:r>
            </a:p>
          </p:txBody>
        </p:sp>
        <p:sp>
          <p:nvSpPr>
            <p:cNvPr id="99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646377" y="4387915"/>
              <a:ext cx="1257300" cy="51487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. . .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00" name="Rectangle 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646377" y="3875491"/>
              <a:ext cx="1257300" cy="51487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01" name="Rectangle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44190" y="3361441"/>
              <a:ext cx="1257300" cy="5148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02" name="Rectangl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644190" y="2844886"/>
              <a:ext cx="1257300" cy="5148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. . .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03" name="Rectangle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644190" y="2333193"/>
              <a:ext cx="1257300" cy="514878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04" name="Rectangle 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644190" y="1821902"/>
              <a:ext cx="1257300" cy="51487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05" name="Rectangle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644190" y="1313922"/>
              <a:ext cx="1257300" cy="51487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>
                <a:defRPr/>
              </a:pPr>
              <a:r>
                <a:rPr lang="en-US" sz="2400" kern="0" dirty="0"/>
                <a:t>page n</a:t>
              </a:r>
            </a:p>
          </p:txBody>
        </p:sp>
        <p:sp>
          <p:nvSpPr>
            <p:cNvPr id="106" name="TextBox 105"/>
            <p:cNvSpPr txBox="1"/>
            <p:nvPr>
              <p:custDataLst>
                <p:tags r:id="rId17"/>
              </p:custDataLst>
            </p:nvPr>
          </p:nvSpPr>
          <p:spPr>
            <a:xfrm>
              <a:off x="6289431" y="5138039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nsolas" pitchFamily="49" charset="0"/>
                </a:rPr>
                <a:t>0x00002000</a:t>
              </a:r>
            </a:p>
          </p:txBody>
        </p:sp>
        <p:sp>
          <p:nvSpPr>
            <p:cNvPr id="107" name="TextBox 106"/>
            <p:cNvSpPr txBox="1"/>
            <p:nvPr>
              <p:custDataLst>
                <p:tags r:id="rId18"/>
              </p:custDataLst>
            </p:nvPr>
          </p:nvSpPr>
          <p:spPr>
            <a:xfrm>
              <a:off x="6289431" y="4117702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nsolas" pitchFamily="49" charset="0"/>
                </a:rPr>
                <a:t>0x00004000</a:t>
              </a:r>
            </a:p>
          </p:txBody>
        </p:sp>
        <p:sp>
          <p:nvSpPr>
            <p:cNvPr id="108" name="TextBox 107"/>
            <p:cNvSpPr txBox="1"/>
            <p:nvPr>
              <p:custDataLst>
                <p:tags r:id="rId19"/>
              </p:custDataLst>
            </p:nvPr>
          </p:nvSpPr>
          <p:spPr>
            <a:xfrm>
              <a:off x="6289431" y="2514600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nsolas" pitchFamily="49" charset="0"/>
                </a:rPr>
                <a:t>0xffffd000</a:t>
              </a:r>
            </a:p>
          </p:txBody>
        </p:sp>
        <p:sp>
          <p:nvSpPr>
            <p:cNvPr id="110" name="TextBox 109"/>
            <p:cNvSpPr txBox="1"/>
            <p:nvPr>
              <p:custDataLst>
                <p:tags r:id="rId20"/>
              </p:custDataLst>
            </p:nvPr>
          </p:nvSpPr>
          <p:spPr>
            <a:xfrm rot="21092483">
              <a:off x="5886066" y="3015893"/>
              <a:ext cx="17038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each segment uses some # of pages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21"/>
              </p:custDataLst>
            </p:nvPr>
          </p:nvSpPr>
          <p:spPr>
            <a:xfrm rot="21092483">
              <a:off x="5614127" y="762772"/>
              <a:ext cx="1703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New!</a:t>
              </a:r>
              <a:endParaRPr lang="en-US" i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2483"/>
          </a:xfrm>
        </p:spPr>
        <p:txBody>
          <a:bodyPr>
            <a:normAutofit fontScale="90000"/>
          </a:bodyPr>
          <a:lstStyle/>
          <a:p>
            <a:r>
              <a:rPr lang="en-US" dirty="0"/>
              <a:t>A Little More About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990599"/>
            <a:ext cx="5715000" cy="5453379"/>
          </a:xfrm>
        </p:spPr>
        <p:txBody>
          <a:bodyPr>
            <a:normAutofit fontScale="77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Memory size = depends on system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                          say 4GB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Page size = 4KB (by default)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Then, # of pages = 2^20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Any data in a page # 2 has address of the form: </a:t>
            </a:r>
            <a:r>
              <a:rPr lang="en-US" sz="28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0x00002</a:t>
            </a:r>
            <a:r>
              <a:rPr lang="en-US" sz="2800" dirty="0">
                <a:solidFill>
                  <a:srgbClr val="002060"/>
                </a:solidFill>
                <a:latin typeface="Consolas" charset="0"/>
                <a:ea typeface="Consolas" charset="0"/>
                <a:cs typeface="Consolas" charset="0"/>
              </a:rPr>
              <a:t>xxx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Lower 12 bits specify which byte you are in the page: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600" dirty="0">
                <a:solidFill>
                  <a:srgbClr val="002060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sz="26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0x00002</a:t>
            </a:r>
            <a:r>
              <a:rPr lang="en-US" sz="2600" dirty="0">
                <a:solidFill>
                  <a:srgbClr val="002060"/>
                </a:solidFill>
                <a:latin typeface="Consolas" charset="0"/>
                <a:ea typeface="Consolas" charset="0"/>
                <a:cs typeface="Consolas" charset="0"/>
              </a:rPr>
              <a:t>200	= 0010 0000 0000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600" dirty="0">
                <a:solidFill>
                  <a:srgbClr val="002060"/>
                </a:solidFill>
                <a:latin typeface="Consolas" charset="0"/>
                <a:ea typeface="Consolas" charset="0"/>
                <a:cs typeface="Consolas" charset="0"/>
              </a:rPr>
              <a:t>    		    	= byte 512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upper bits = page number (PPN)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lower bits =  page offset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1" name="Rectangle 80"/>
          <p:cNvSpPr/>
          <p:nvPr>
            <p:custDataLst>
              <p:tags r:id="rId1"/>
            </p:custDataLst>
          </p:nvPr>
        </p:nvSpPr>
        <p:spPr>
          <a:xfrm>
            <a:off x="1509346" y="1323200"/>
            <a:ext cx="1255113" cy="512077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3" name="TextBox 82"/>
          <p:cNvSpPr txBox="1"/>
          <p:nvPr>
            <p:custDataLst>
              <p:tags r:id="rId2"/>
            </p:custDataLst>
          </p:nvPr>
        </p:nvSpPr>
        <p:spPr>
          <a:xfrm>
            <a:off x="152400" y="618386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itchFamily="49" charset="0"/>
              </a:rPr>
              <a:t>0x00000000</a:t>
            </a:r>
          </a:p>
        </p:txBody>
      </p:sp>
      <p:sp>
        <p:nvSpPr>
          <p:cNvPr id="84" name="TextBox 83"/>
          <p:cNvSpPr txBox="1"/>
          <p:nvPr>
            <p:custDataLst>
              <p:tags r:id="rId3"/>
            </p:custDataLst>
          </p:nvPr>
        </p:nvSpPr>
        <p:spPr>
          <a:xfrm>
            <a:off x="152400" y="207158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nsolas" pitchFamily="49" charset="0"/>
              </a:rPr>
              <a:t>0xffffe000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4"/>
            </p:custDataLst>
          </p:nvPr>
        </p:nvSpPr>
        <p:spPr>
          <a:xfrm>
            <a:off x="152400" y="1516623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itchFamily="49" charset="0"/>
              </a:rPr>
              <a:t>0xfffff000</a:t>
            </a:r>
          </a:p>
        </p:txBody>
      </p:sp>
      <p:sp>
        <p:nvSpPr>
          <p:cNvPr id="86" name="TextBox 85"/>
          <p:cNvSpPr txBox="1"/>
          <p:nvPr>
            <p:custDataLst>
              <p:tags r:id="rId5"/>
            </p:custDataLst>
          </p:nvPr>
        </p:nvSpPr>
        <p:spPr>
          <a:xfrm>
            <a:off x="152400" y="4592971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nsolas" pitchFamily="49" charset="0"/>
              </a:rPr>
              <a:t>0x00003000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6"/>
            </p:custDataLst>
          </p:nvPr>
        </p:nvSpPr>
        <p:spPr>
          <a:xfrm>
            <a:off x="152400" y="563880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itchFamily="49" charset="0"/>
              </a:rPr>
              <a:t>0x00001000</a:t>
            </a:r>
          </a:p>
        </p:txBody>
      </p:sp>
      <p:sp>
        <p:nvSpPr>
          <p:cNvPr id="90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09346" y="5933420"/>
            <a:ext cx="1257300" cy="51487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defRPr/>
            </a:pPr>
            <a:endParaRPr lang="en-US" sz="2400" kern="0" dirty="0"/>
          </a:p>
        </p:txBody>
      </p:sp>
      <p:sp>
        <p:nvSpPr>
          <p:cNvPr id="96" name="Rectangle 95"/>
          <p:cNvSpPr/>
          <p:nvPr/>
        </p:nvSpPr>
        <p:spPr>
          <a:xfrm>
            <a:off x="709246" y="833735"/>
            <a:ext cx="1657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B050"/>
                </a:solidFill>
              </a:rPr>
              <a:t>Page Array: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97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09346" y="5420996"/>
            <a:ext cx="1257300" cy="514878"/>
          </a:xfrm>
          <a:prstGeom prst="rect">
            <a:avLst/>
          </a:prstGeom>
          <a:solidFill>
            <a:srgbClr val="7DF494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8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09346" y="4904360"/>
            <a:ext cx="1257300" cy="51487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9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09346" y="4387915"/>
            <a:ext cx="1257300" cy="51487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0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09346" y="3875491"/>
            <a:ext cx="1257300" cy="51487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1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07159" y="3361441"/>
            <a:ext cx="1257300" cy="5148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2" name="Rectangle 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7159" y="2844886"/>
            <a:ext cx="1257300" cy="5148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…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3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07159" y="2333193"/>
            <a:ext cx="1257300" cy="51487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4" name="Rectangle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07159" y="1821902"/>
            <a:ext cx="1257300" cy="51487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5" name="Rectangle 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07159" y="1313922"/>
            <a:ext cx="1257300" cy="51487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defRPr/>
            </a:pPr>
            <a:r>
              <a:rPr lang="en-US" sz="2400" kern="0" dirty="0"/>
              <a:t>4KB</a:t>
            </a:r>
          </a:p>
        </p:txBody>
      </p:sp>
      <p:sp>
        <p:nvSpPr>
          <p:cNvPr id="106" name="TextBox 105"/>
          <p:cNvSpPr txBox="1"/>
          <p:nvPr>
            <p:custDataLst>
              <p:tags r:id="rId17"/>
            </p:custDataLst>
          </p:nvPr>
        </p:nvSpPr>
        <p:spPr>
          <a:xfrm>
            <a:off x="152400" y="5138039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itchFamily="49" charset="0"/>
              </a:rPr>
              <a:t>0x00002000</a:t>
            </a:r>
          </a:p>
        </p:txBody>
      </p:sp>
      <p:sp>
        <p:nvSpPr>
          <p:cNvPr id="107" name="TextBox 106"/>
          <p:cNvSpPr txBox="1"/>
          <p:nvPr>
            <p:custDataLst>
              <p:tags r:id="rId18"/>
            </p:custDataLst>
          </p:nvPr>
        </p:nvSpPr>
        <p:spPr>
          <a:xfrm>
            <a:off x="152400" y="411770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itchFamily="49" charset="0"/>
              </a:rPr>
              <a:t>0x00004000</a:t>
            </a:r>
          </a:p>
        </p:txBody>
      </p:sp>
      <p:sp>
        <p:nvSpPr>
          <p:cNvPr id="108" name="TextBox 107"/>
          <p:cNvSpPr txBox="1"/>
          <p:nvPr>
            <p:custDataLst>
              <p:tags r:id="rId19"/>
            </p:custDataLst>
          </p:nvPr>
        </p:nvSpPr>
        <p:spPr>
          <a:xfrm>
            <a:off x="152400" y="251460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itchFamily="49" charset="0"/>
              </a:rPr>
              <a:t>0xffffd000</a:t>
            </a:r>
          </a:p>
        </p:txBody>
      </p:sp>
      <p:cxnSp>
        <p:nvCxnSpPr>
          <p:cNvPr id="42" name="Straight Arrow Connector 41"/>
          <p:cNvCxnSpPr>
            <a:cxnSpLocks/>
          </p:cNvCxnSpPr>
          <p:nvPr/>
        </p:nvCxnSpPr>
        <p:spPr>
          <a:xfrm flipH="1">
            <a:off x="2362200" y="3359764"/>
            <a:ext cx="1066800" cy="189803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52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3152722" y="3881826"/>
            <a:ext cx="4162478" cy="1175083"/>
            <a:chOff x="3152722" y="3881826"/>
            <a:chExt cx="4162478" cy="1175083"/>
          </a:xfrm>
        </p:grpSpPr>
        <p:sp>
          <p:nvSpPr>
            <p:cNvPr id="71" name="Line 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152722" y="4192111"/>
              <a:ext cx="4162478" cy="864798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72" name="Line 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3200400" y="4192110"/>
              <a:ext cx="4114800" cy="303689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73" name="Line 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200400" y="3881826"/>
              <a:ext cx="4038600" cy="921411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Page </a:t>
            </a:r>
            <a:r>
              <a:rPr lang="en-US" dirty="0" err="1"/>
              <a:t>Table:Datastructure</a:t>
            </a:r>
            <a:r>
              <a:rPr lang="en-US" dirty="0"/>
              <a:t> to store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6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 Page Table </a:t>
            </a:r>
            <a:r>
              <a:rPr lang="en-US" i="1" dirty="0"/>
              <a:t>per process</a:t>
            </a:r>
          </a:p>
          <a:p>
            <a:pPr marL="0" indent="0">
              <a:buNone/>
            </a:pPr>
            <a:r>
              <a:rPr lang="en-US" dirty="0"/>
              <a:t>Lives in Memory, </a:t>
            </a:r>
            <a:r>
              <a:rPr lang="en-US" i="1" dirty="0"/>
              <a:t>i.e. in a page (or more</a:t>
            </a:r>
            <a:r>
              <a:rPr lang="is-IS" i="1" dirty="0"/>
              <a:t>…</a:t>
            </a:r>
            <a:r>
              <a:rPr lang="en-US" i="1" dirty="0"/>
              <a:t>)</a:t>
            </a:r>
          </a:p>
          <a:p>
            <a:pPr marL="0" indent="0">
              <a:buNone/>
            </a:pPr>
            <a:r>
              <a:rPr lang="en-US" dirty="0"/>
              <a:t>Location stored in </a:t>
            </a:r>
            <a:r>
              <a:rPr lang="en-US" b="1" dirty="0"/>
              <a:t>Page Table Base Register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400" i="1" dirty="0">
                <a:solidFill>
                  <a:srgbClr val="7030A0"/>
                </a:solidFill>
              </a:rPr>
              <a:t>Part of program state (like PC)</a:t>
            </a:r>
          </a:p>
        </p:txBody>
      </p:sp>
      <p:sp>
        <p:nvSpPr>
          <p:cNvPr id="32" name="Rectangle 3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43800" y="2514600"/>
            <a:ext cx="1371600" cy="30480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43800" y="3733800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sp>
        <p:nvSpPr>
          <p:cNvPr id="34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43800" y="4038600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B</a:t>
            </a:r>
          </a:p>
        </p:txBody>
      </p:sp>
      <p:sp>
        <p:nvSpPr>
          <p:cNvPr id="35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43800" y="4953000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A</a:t>
            </a:r>
          </a:p>
        </p:txBody>
      </p:sp>
      <p:sp>
        <p:nvSpPr>
          <p:cNvPr id="3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43800" y="4343400"/>
            <a:ext cx="1371600" cy="3048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latin typeface="Calibri"/>
            </a:endParaRP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3800" y="3429000"/>
            <a:ext cx="1371600" cy="3048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latin typeface="Calibri"/>
            </a:endParaRPr>
          </a:p>
        </p:txBody>
      </p:sp>
      <p:sp>
        <p:nvSpPr>
          <p:cNvPr id="3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43800" y="3124200"/>
            <a:ext cx="1371600" cy="3048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latin typeface="Calibri"/>
            </a:endParaRPr>
          </a:p>
        </p:txBody>
      </p:sp>
      <p:sp>
        <p:nvSpPr>
          <p:cNvPr id="39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43800" y="2819400"/>
            <a:ext cx="1371600" cy="304800"/>
          </a:xfrm>
          <a:prstGeom prst="rect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17331" y="5583382"/>
            <a:ext cx="1224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Physical</a:t>
            </a:r>
          </a:p>
          <a:p>
            <a:pPr algn="ctr"/>
            <a:r>
              <a:rPr lang="en-US" sz="2400" i="1" dirty="0"/>
              <a:t>Address</a:t>
            </a:r>
          </a:p>
          <a:p>
            <a:pPr algn="ctr"/>
            <a:r>
              <a:rPr lang="en-US" sz="2400" i="1" dirty="0"/>
              <a:t>Space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222992" y="2438400"/>
            <a:ext cx="31451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9</a:t>
            </a:r>
          </a:p>
          <a:p>
            <a:r>
              <a:rPr lang="en-US" sz="2000" dirty="0"/>
              <a:t>8</a:t>
            </a:r>
          </a:p>
          <a:p>
            <a:r>
              <a:rPr lang="en-US" sz="2000" dirty="0"/>
              <a:t>7</a:t>
            </a:r>
          </a:p>
          <a:p>
            <a:r>
              <a:rPr lang="en-US" sz="2000" dirty="0"/>
              <a:t>6</a:t>
            </a:r>
          </a:p>
          <a:p>
            <a:r>
              <a:rPr lang="en-US" sz="2000" dirty="0"/>
              <a:t>5</a:t>
            </a:r>
          </a:p>
          <a:p>
            <a:r>
              <a:rPr lang="en-US" sz="2000" dirty="0"/>
              <a:t>4</a:t>
            </a:r>
          </a:p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52400" y="5867400"/>
            <a:ext cx="3282898" cy="533400"/>
            <a:chOff x="152400" y="6172200"/>
            <a:chExt cx="3282898" cy="533400"/>
          </a:xfrm>
        </p:grpSpPr>
        <p:sp>
          <p:nvSpPr>
            <p:cNvPr id="25" name="Rectangle 2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52400" y="6172200"/>
              <a:ext cx="1066800" cy="5334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rgbClr val="7030A0"/>
                  </a:solidFill>
                </a:rPr>
                <a:t>PTBR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225498" y="6172200"/>
              <a:ext cx="2209800" cy="533400"/>
            </a:xfrm>
            <a:prstGeom prst="rect">
              <a:avLst/>
            </a:prstGeom>
            <a:noFill/>
            <a:ln w="28575" algn="ctr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0x00008</a:t>
              </a:r>
              <a:r>
                <a:rPr lang="en-US" sz="2800" dirty="0">
                  <a:solidFill>
                    <a:schemeClr val="accent1"/>
                  </a:solidFill>
                </a:rPr>
                <a:t>000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0" y="6488668"/>
            <a:ext cx="2677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i="1">
                <a:latin typeface="Calibri" charset="0"/>
                <a:ea typeface="Calibri" charset="0"/>
                <a:cs typeface="Calibri" charset="0"/>
              </a:rPr>
              <a:t>Assuming each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page = 4KB</a:t>
            </a:r>
          </a:p>
        </p:txBody>
      </p:sp>
      <p:sp>
        <p:nvSpPr>
          <p:cNvPr id="60" name="Freeform 59"/>
          <p:cNvSpPr/>
          <p:nvPr/>
        </p:nvSpPr>
        <p:spPr>
          <a:xfrm>
            <a:off x="3338286" y="3068718"/>
            <a:ext cx="4093028" cy="3384617"/>
          </a:xfrm>
          <a:custGeom>
            <a:avLst/>
            <a:gdLst>
              <a:gd name="connsiteX0" fmla="*/ 0 w 4093028"/>
              <a:gd name="connsiteY0" fmla="*/ 3056311 h 3384617"/>
              <a:gd name="connsiteX1" fmla="*/ 1146628 w 4093028"/>
              <a:gd name="connsiteY1" fmla="*/ 3143396 h 3384617"/>
              <a:gd name="connsiteX2" fmla="*/ 1567543 w 4093028"/>
              <a:gd name="connsiteY2" fmla="*/ 356653 h 3384617"/>
              <a:gd name="connsiteX3" fmla="*/ 4093028 w 4093028"/>
              <a:gd name="connsiteY3" fmla="*/ 37339 h 338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3028" h="3384617">
                <a:moveTo>
                  <a:pt x="0" y="3056311"/>
                </a:moveTo>
                <a:cubicBezTo>
                  <a:pt x="442685" y="3324825"/>
                  <a:pt x="885371" y="3593339"/>
                  <a:pt x="1146628" y="3143396"/>
                </a:cubicBezTo>
                <a:cubicBezTo>
                  <a:pt x="1407885" y="2693453"/>
                  <a:pt x="1076476" y="874329"/>
                  <a:pt x="1567543" y="356653"/>
                </a:cubicBezTo>
                <a:cubicBezTo>
                  <a:pt x="2058610" y="-161023"/>
                  <a:pt x="4093028" y="37339"/>
                  <a:pt x="4093028" y="37339"/>
                </a:cubicBezTo>
              </a:path>
            </a:pathLst>
          </a:custGeom>
          <a:noFill/>
          <a:ln w="25400">
            <a:solidFill>
              <a:srgbClr val="7030A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457200" y="2514600"/>
            <a:ext cx="7080302" cy="2772827"/>
            <a:chOff x="457200" y="2514600"/>
            <a:chExt cx="7080302" cy="2772827"/>
          </a:xfrm>
        </p:grpSpPr>
        <p:sp>
          <p:nvSpPr>
            <p:cNvPr id="51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781122" y="28167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algn="ctr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sz="2400" dirty="0">
                <a:latin typeface="Calibri"/>
              </a:endParaRPr>
            </a:p>
          </p:txBody>
        </p:sp>
        <p:sp>
          <p:nvSpPr>
            <p:cNvPr id="52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781122" y="31215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algn="ctr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sz="2400" dirty="0">
                <a:latin typeface="Calibri"/>
              </a:endParaRPr>
            </a:p>
          </p:txBody>
        </p:sp>
        <p:sp>
          <p:nvSpPr>
            <p:cNvPr id="53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781122" y="34263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algn="ctr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400" dirty="0">
                  <a:latin typeface="Calibri"/>
                </a:rPr>
                <a:t>. . .</a:t>
              </a:r>
            </a:p>
          </p:txBody>
        </p:sp>
        <p:sp>
          <p:nvSpPr>
            <p:cNvPr id="54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81122" y="37311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algn="ctr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sz="2400" dirty="0">
                <a:latin typeface="Calibri"/>
              </a:endParaRPr>
            </a:p>
          </p:txBody>
        </p:sp>
        <p:sp>
          <p:nvSpPr>
            <p:cNvPr id="55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781122" y="40359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algn="ctr">
                <a:lnSpc>
                  <a:spcPct val="134000"/>
                </a:lnSpc>
                <a:buClr>
                  <a:srgbClr val="40458C"/>
                </a:buClr>
                <a:buSzPct val="100000"/>
              </a:pPr>
              <a:r>
                <a:rPr lang="en-US" sz="2000" dirty="0">
                  <a:latin typeface="Consolas" charset="0"/>
                  <a:ea typeface="Consolas" charset="0"/>
                  <a:cs typeface="Consolas" charset="0"/>
                </a:rPr>
                <a:t>00000001</a:t>
              </a:r>
            </a:p>
          </p:txBody>
        </p:sp>
        <p:sp>
          <p:nvSpPr>
            <p:cNvPr id="56" name="Rectangle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781122" y="43407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algn="ctr">
                <a:lnSpc>
                  <a:spcPct val="134000"/>
                </a:lnSpc>
                <a:buClr>
                  <a:srgbClr val="40458C"/>
                </a:buClr>
                <a:buSzPct val="100000"/>
              </a:pPr>
              <a:r>
                <a:rPr lang="en-US" sz="2000" dirty="0">
                  <a:latin typeface="Consolas" charset="0"/>
                  <a:ea typeface="Consolas" charset="0"/>
                  <a:cs typeface="Consolas" charset="0"/>
                </a:rPr>
                <a:t>00000004</a:t>
              </a:r>
            </a:p>
          </p:txBody>
        </p:sp>
        <p:sp>
          <p:nvSpPr>
            <p:cNvPr id="57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781122" y="46455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algn="ctr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>
                  <a:latin typeface="Consolas" charset="0"/>
                  <a:ea typeface="Consolas" charset="0"/>
                  <a:cs typeface="Consolas" charset="0"/>
                </a:rPr>
                <a:t>00000005</a:t>
              </a:r>
            </a:p>
          </p:txBody>
        </p:sp>
        <p:sp>
          <p:nvSpPr>
            <p:cNvPr id="58" name="Rectangle 1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781122" y="49503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algn="ctr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>
                  <a:latin typeface="Consolas" charset="0"/>
                  <a:ea typeface="Consolas" charset="0"/>
                  <a:cs typeface="Consolas" charset="0"/>
                </a:rPr>
                <a:t>00000000</a:t>
              </a:r>
            </a:p>
          </p:txBody>
        </p:sp>
        <p:sp>
          <p:nvSpPr>
            <p:cNvPr id="61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200400" y="2514600"/>
              <a:ext cx="4337102" cy="29952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62" name="Rectangle 1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782696" y="2517239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algn="ctr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sz="2400" dirty="0">
                <a:latin typeface="Calibri"/>
              </a:endParaRPr>
            </a:p>
          </p:txBody>
        </p:sp>
        <p:sp>
          <p:nvSpPr>
            <p:cNvPr id="63" name="Line 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3152722" y="3121560"/>
              <a:ext cx="4384780" cy="21570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7200" y="4918095"/>
              <a:ext cx="13372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0x00008</a:t>
              </a:r>
              <a:r>
                <a:rPr lang="en-US" dirty="0">
                  <a:solidFill>
                    <a:schemeClr val="accent1"/>
                  </a:solidFill>
                </a:rPr>
                <a:t>000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57200" y="4615062"/>
              <a:ext cx="13372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0x00008</a:t>
              </a:r>
              <a:r>
                <a:rPr lang="en-US" dirty="0">
                  <a:solidFill>
                    <a:schemeClr val="accent1"/>
                  </a:solidFill>
                </a:rPr>
                <a:t>004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57200" y="4309938"/>
              <a:ext cx="13372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0x00008</a:t>
              </a:r>
              <a:r>
                <a:rPr lang="en-US" dirty="0">
                  <a:solidFill>
                    <a:schemeClr val="accent1"/>
                  </a:solidFill>
                </a:rPr>
                <a:t>008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66818" y="4002252"/>
              <a:ext cx="1317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0x00008</a:t>
              </a:r>
              <a:r>
                <a:rPr lang="en-US" dirty="0">
                  <a:solidFill>
                    <a:schemeClr val="accent1"/>
                  </a:solidFill>
                </a:rPr>
                <a:t>00c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74031" y="2514600"/>
              <a:ext cx="13035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0x00008</a:t>
              </a:r>
              <a:r>
                <a:rPr lang="en-US" dirty="0">
                  <a:solidFill>
                    <a:schemeClr val="accent1"/>
                  </a:solidFill>
                </a:rPr>
                <a:t>FFF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0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Address Translator: MMU</a:t>
            </a:r>
          </a:p>
        </p:txBody>
      </p:sp>
      <p:sp>
        <p:nvSpPr>
          <p:cNvPr id="36096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143500" y="914400"/>
            <a:ext cx="3924300" cy="5791200"/>
          </a:xfrm>
        </p:spPr>
        <p:txBody>
          <a:bodyPr>
            <a:normAutofit/>
          </a:bodyPr>
          <a:lstStyle/>
          <a:p>
            <a:r>
              <a:rPr lang="en-US" dirty="0"/>
              <a:t>Programs use virtual addresses</a:t>
            </a:r>
          </a:p>
          <a:p>
            <a:r>
              <a:rPr lang="en-US" dirty="0"/>
              <a:t>Actual memory uses physical addresses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Memory Management Unit (MMU)</a:t>
            </a:r>
          </a:p>
          <a:p>
            <a:r>
              <a:rPr lang="en-US" dirty="0"/>
              <a:t>HW structure</a:t>
            </a:r>
          </a:p>
          <a:p>
            <a:r>
              <a:rPr lang="en-US" dirty="0"/>
              <a:t>Translates virtual </a:t>
            </a:r>
            <a:r>
              <a:rPr lang="en-US" dirty="0">
                <a:sym typeface="Wingdings"/>
              </a:rPr>
              <a:t> physical</a:t>
            </a:r>
            <a:r>
              <a:rPr lang="en-US" dirty="0"/>
              <a:t> address    on the fly</a:t>
            </a:r>
          </a:p>
        </p:txBody>
      </p:sp>
      <p:sp>
        <p:nvSpPr>
          <p:cNvPr id="37" name="Rectangle 3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7462" y="914400"/>
            <a:ext cx="1371600" cy="1676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8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7462" y="1371601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A</a:t>
            </a:r>
          </a:p>
        </p:txBody>
      </p:sp>
      <p:sp>
        <p:nvSpPr>
          <p:cNvPr id="39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7462" y="1676400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B</a:t>
            </a: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7462" y="1981200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3876" y="2692955"/>
            <a:ext cx="183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Program </a:t>
            </a:r>
            <a:r>
              <a:rPr lang="en-US" sz="2400" i="1"/>
              <a:t>#1</a:t>
            </a:r>
            <a:endParaRPr lang="en-US" sz="2400" i="1" dirty="0"/>
          </a:p>
        </p:txBody>
      </p:sp>
      <p:sp>
        <p:nvSpPr>
          <p:cNvPr id="45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7462" y="2286000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D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53876" y="3810000"/>
            <a:ext cx="1832124" cy="2145268"/>
            <a:chOff x="168851" y="3810000"/>
            <a:chExt cx="1832124" cy="2145268"/>
          </a:xfrm>
        </p:grpSpPr>
        <p:sp>
          <p:nvSpPr>
            <p:cNvPr id="47" name="Rectangle 4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2437" y="3810000"/>
              <a:ext cx="1371600" cy="167640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48" name="Rectangle 1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2437" y="4267201"/>
              <a:ext cx="1371600" cy="304800"/>
            </a:xfrm>
            <a:prstGeom prst="rect">
              <a:avLst/>
            </a:prstGeom>
            <a:pattFill prst="wdDnDiag">
              <a:fgClr>
                <a:schemeClr val="accent3"/>
              </a:fgClr>
              <a:bgClr>
                <a:schemeClr val="bg1"/>
              </a:bgClr>
            </a:patt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algn="ctr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400" dirty="0">
                  <a:latin typeface="Calibri"/>
                </a:rPr>
                <a:t>A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437" y="4572000"/>
              <a:ext cx="1371600" cy="304800"/>
            </a:xfrm>
            <a:prstGeom prst="rect">
              <a:avLst/>
            </a:prstGeom>
            <a:pattFill prst="wdDnDiag">
              <a:fgClr>
                <a:srgbClr val="7030A0"/>
              </a:fgClr>
              <a:bgClr>
                <a:schemeClr val="bg1"/>
              </a:bgClr>
            </a:patt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algn="ctr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400" dirty="0">
                  <a:latin typeface="Calibri"/>
                </a:rPr>
                <a:t>B</a:t>
              </a:r>
            </a:p>
          </p:txBody>
        </p:sp>
        <p:sp>
          <p:nvSpPr>
            <p:cNvPr id="50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2437" y="4876800"/>
              <a:ext cx="1371600" cy="304800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chemeClr val="bg1"/>
              </a:bgClr>
            </a:patt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algn="ctr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400" dirty="0">
                  <a:latin typeface="Calibri"/>
                </a:rPr>
                <a:t>C</a:t>
              </a:r>
            </a:p>
          </p:txBody>
        </p:sp>
        <p:sp>
          <p:nvSpPr>
            <p:cNvPr id="51" name="Rectangle 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02437" y="5181600"/>
              <a:ext cx="1371600" cy="3048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algn="ctr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400" dirty="0">
                  <a:latin typeface="Calibri"/>
                </a:rPr>
                <a:t>D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8851" y="5493603"/>
              <a:ext cx="1832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Program #2</a:t>
              </a:r>
            </a:p>
          </p:txBody>
        </p:sp>
      </p:grpSp>
      <p:sp>
        <p:nvSpPr>
          <p:cNvPr id="55" name="Rectangle 5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9000" y="1413808"/>
            <a:ext cx="1371600" cy="30480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6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9000" y="2633008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sp>
        <p:nvSpPr>
          <p:cNvPr id="57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29000" y="2937808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B</a:t>
            </a:r>
          </a:p>
        </p:txBody>
      </p:sp>
      <p:sp>
        <p:nvSpPr>
          <p:cNvPr id="58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29000" y="3852208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05200" y="4538008"/>
            <a:ext cx="129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Physical Address Space</a:t>
            </a:r>
          </a:p>
          <a:p>
            <a:pPr algn="ctr"/>
            <a:r>
              <a:rPr lang="en-US" sz="2400" b="1" dirty="0"/>
              <a:t>Memory (DRAM)</a:t>
            </a:r>
          </a:p>
        </p:txBody>
      </p:sp>
      <p:sp>
        <p:nvSpPr>
          <p:cNvPr id="60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3124200"/>
            <a:ext cx="1028700" cy="567899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MMU</a:t>
            </a:r>
          </a:p>
        </p:txBody>
      </p:sp>
      <p:sp>
        <p:nvSpPr>
          <p:cNvPr id="20" name="Freeform 19"/>
          <p:cNvSpPr/>
          <p:nvPr/>
        </p:nvSpPr>
        <p:spPr>
          <a:xfrm>
            <a:off x="1948721" y="1828800"/>
            <a:ext cx="386551" cy="1199213"/>
          </a:xfrm>
          <a:custGeom>
            <a:avLst/>
            <a:gdLst>
              <a:gd name="connsiteX0" fmla="*/ 0 w 386551"/>
              <a:gd name="connsiteY0" fmla="*/ 0 h 1199213"/>
              <a:gd name="connsiteX1" fmla="*/ 374754 w 386551"/>
              <a:gd name="connsiteY1" fmla="*/ 434715 h 1199213"/>
              <a:gd name="connsiteX2" fmla="*/ 299804 w 386551"/>
              <a:gd name="connsiteY2" fmla="*/ 1199213 h 119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551" h="1199213">
                <a:moveTo>
                  <a:pt x="0" y="0"/>
                </a:moveTo>
                <a:cubicBezTo>
                  <a:pt x="162393" y="117423"/>
                  <a:pt x="324787" y="234846"/>
                  <a:pt x="374754" y="434715"/>
                </a:cubicBezTo>
                <a:cubicBezTo>
                  <a:pt x="424721" y="634584"/>
                  <a:pt x="299804" y="1199213"/>
                  <a:pt x="299804" y="1199213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833141" y="2488296"/>
            <a:ext cx="554636" cy="539717"/>
          </a:xfrm>
          <a:custGeom>
            <a:avLst/>
            <a:gdLst>
              <a:gd name="connsiteX0" fmla="*/ 0 w 554636"/>
              <a:gd name="connsiteY0" fmla="*/ 509737 h 539717"/>
              <a:gd name="connsiteX1" fmla="*/ 269823 w 554636"/>
              <a:gd name="connsiteY1" fmla="*/ 71 h 539717"/>
              <a:gd name="connsiteX2" fmla="*/ 554636 w 554636"/>
              <a:gd name="connsiteY2" fmla="*/ 539717 h 53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636" h="539717">
                <a:moveTo>
                  <a:pt x="0" y="509737"/>
                </a:moveTo>
                <a:cubicBezTo>
                  <a:pt x="88692" y="252405"/>
                  <a:pt x="177384" y="-4926"/>
                  <a:pt x="269823" y="71"/>
                </a:cubicBezTo>
                <a:cubicBezTo>
                  <a:pt x="362262" y="5068"/>
                  <a:pt x="554636" y="539717"/>
                  <a:pt x="554636" y="539717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3429000" y="1734487"/>
            <a:ext cx="1371600" cy="2151713"/>
            <a:chOff x="3886200" y="1277287"/>
            <a:chExt cx="1371600" cy="2151713"/>
          </a:xfrm>
        </p:grpSpPr>
        <p:sp>
          <p:nvSpPr>
            <p:cNvPr id="63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886200" y="1905000"/>
              <a:ext cx="1371600" cy="304800"/>
            </a:xfrm>
            <a:prstGeom prst="rect">
              <a:avLst/>
            </a:prstGeom>
            <a:pattFill prst="wdDnDiag">
              <a:fgClr>
                <a:srgbClr val="7030A0"/>
              </a:fgClr>
              <a:bgClr>
                <a:schemeClr val="bg1"/>
              </a:bgClr>
            </a:patt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algn="ctr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400" dirty="0">
                  <a:latin typeface="Calibri"/>
                </a:rPr>
                <a:t>B</a:t>
              </a:r>
            </a:p>
          </p:txBody>
        </p:sp>
        <p:sp>
          <p:nvSpPr>
            <p:cNvPr id="64" name="Rectangle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886200" y="1277287"/>
              <a:ext cx="1371600" cy="304800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chemeClr val="bg1"/>
              </a:bgClr>
            </a:patt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algn="ctr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400" dirty="0">
                  <a:latin typeface="Calibri"/>
                </a:rPr>
                <a:t>C</a:t>
              </a:r>
            </a:p>
          </p:txBody>
        </p:sp>
        <p:sp>
          <p:nvSpPr>
            <p:cNvPr id="65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886200" y="3124200"/>
              <a:ext cx="1371600" cy="3048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algn="ctr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400" dirty="0">
                  <a:latin typeface="Calibri"/>
                </a:rPr>
                <a:t>D</a:t>
              </a:r>
            </a:p>
          </p:txBody>
        </p:sp>
      </p:grpSp>
      <p:sp>
        <p:nvSpPr>
          <p:cNvPr id="22" name="Freeform 21"/>
          <p:cNvSpPr/>
          <p:nvPr/>
        </p:nvSpPr>
        <p:spPr>
          <a:xfrm>
            <a:off x="1963711" y="3792511"/>
            <a:ext cx="558879" cy="915651"/>
          </a:xfrm>
          <a:custGeom>
            <a:avLst/>
            <a:gdLst>
              <a:gd name="connsiteX0" fmla="*/ 0 w 558879"/>
              <a:gd name="connsiteY0" fmla="*/ 899410 h 915651"/>
              <a:gd name="connsiteX1" fmla="*/ 524656 w 558879"/>
              <a:gd name="connsiteY1" fmla="*/ 794479 h 915651"/>
              <a:gd name="connsiteX2" fmla="*/ 509666 w 558879"/>
              <a:gd name="connsiteY2" fmla="*/ 0 h 91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79" h="915651">
                <a:moveTo>
                  <a:pt x="0" y="899410"/>
                </a:moveTo>
                <a:cubicBezTo>
                  <a:pt x="219856" y="921895"/>
                  <a:pt x="439712" y="944381"/>
                  <a:pt x="524656" y="794479"/>
                </a:cubicBezTo>
                <a:cubicBezTo>
                  <a:pt x="609600" y="644577"/>
                  <a:pt x="509666" y="0"/>
                  <a:pt x="509666" y="0"/>
                </a:cubicBezTo>
              </a:path>
            </a:pathLst>
          </a:custGeom>
          <a:noFill/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546242" y="2048024"/>
            <a:ext cx="841535" cy="977341"/>
          </a:xfrm>
          <a:custGeom>
            <a:avLst/>
            <a:gdLst>
              <a:gd name="connsiteX0" fmla="*/ 1442 w 586059"/>
              <a:gd name="connsiteY0" fmla="*/ 1958824 h 1958824"/>
              <a:gd name="connsiteX1" fmla="*/ 91383 w 586059"/>
              <a:gd name="connsiteY1" fmla="*/ 40083 h 1958824"/>
              <a:gd name="connsiteX2" fmla="*/ 586059 w 586059"/>
              <a:gd name="connsiteY2" fmla="*/ 609709 h 195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059" h="1958824">
                <a:moveTo>
                  <a:pt x="1442" y="1958824"/>
                </a:moveTo>
                <a:cubicBezTo>
                  <a:pt x="-2306" y="1111879"/>
                  <a:pt x="-6053" y="264935"/>
                  <a:pt x="91383" y="40083"/>
                </a:cubicBezTo>
                <a:cubicBezTo>
                  <a:pt x="188819" y="-184769"/>
                  <a:pt x="586059" y="609709"/>
                  <a:pt x="586059" y="609709"/>
                </a:cubicBezTo>
              </a:path>
            </a:pathLst>
          </a:custGeom>
          <a:noFill/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71290" y="1343561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75200" y="1401901"/>
            <a:ext cx="31451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  <a:p>
            <a:r>
              <a:rPr lang="en-US" sz="2000" dirty="0"/>
              <a:t>8</a:t>
            </a:r>
          </a:p>
          <a:p>
            <a:r>
              <a:rPr lang="en-US" sz="2000" dirty="0"/>
              <a:t>7</a:t>
            </a:r>
          </a:p>
          <a:p>
            <a:r>
              <a:rPr lang="en-US" sz="2000" dirty="0"/>
              <a:t>6</a:t>
            </a:r>
          </a:p>
          <a:p>
            <a:r>
              <a:rPr lang="en-US" sz="2000" dirty="0"/>
              <a:t>5</a:t>
            </a:r>
          </a:p>
          <a:p>
            <a:r>
              <a:rPr lang="en-US" sz="2000" dirty="0"/>
              <a:t>4</a:t>
            </a:r>
          </a:p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71290" y="4230072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0" grpId="0" animBg="1"/>
      <p:bldP spid="21" grpId="0" animBg="1"/>
      <p:bldP spid="22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Page Table Translation</a:t>
            </a:r>
          </a:p>
        </p:txBody>
      </p:sp>
      <p:sp>
        <p:nvSpPr>
          <p:cNvPr id="38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44933" y="995878"/>
            <a:ext cx="1371600" cy="511751"/>
          </a:xfrm>
          <a:prstGeom prst="rect">
            <a:avLst/>
          </a:prstGeom>
          <a:solidFill>
            <a:schemeClr val="accent6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16878" y="6322367"/>
            <a:ext cx="127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Memory</a:t>
            </a:r>
            <a:endParaRPr lang="en-US" sz="2400" i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152400" y="5867400"/>
            <a:ext cx="3282898" cy="533400"/>
            <a:chOff x="152400" y="6172200"/>
            <a:chExt cx="3282898" cy="533400"/>
          </a:xfrm>
        </p:grpSpPr>
        <p:sp>
          <p:nvSpPr>
            <p:cNvPr id="25" name="Rectangle 2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52400" y="6172200"/>
              <a:ext cx="1066800" cy="5334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rgbClr val="7030A0"/>
                  </a:solidFill>
                </a:rPr>
                <a:t>PTBR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225498" y="6172200"/>
              <a:ext cx="2209800" cy="533400"/>
            </a:xfrm>
            <a:prstGeom prst="rect">
              <a:avLst/>
            </a:prstGeom>
            <a:noFill/>
            <a:ln w="28575" algn="ctr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0x90000</a:t>
              </a:r>
              <a:r>
                <a:rPr lang="en-US" sz="2800" dirty="0">
                  <a:solidFill>
                    <a:schemeClr val="accent1"/>
                  </a:solidFill>
                </a:rPr>
                <a:t>000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0" y="6488668"/>
            <a:ext cx="2677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i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Assuming each page = 4KB</a:t>
            </a:r>
          </a:p>
        </p:txBody>
      </p:sp>
      <p:sp>
        <p:nvSpPr>
          <p:cNvPr id="60" name="Freeform 59"/>
          <p:cNvSpPr/>
          <p:nvPr/>
        </p:nvSpPr>
        <p:spPr>
          <a:xfrm>
            <a:off x="3338286" y="3039691"/>
            <a:ext cx="4107542" cy="3344148"/>
          </a:xfrm>
          <a:custGeom>
            <a:avLst/>
            <a:gdLst>
              <a:gd name="connsiteX0" fmla="*/ 0 w 4093028"/>
              <a:gd name="connsiteY0" fmla="*/ 3056311 h 3384617"/>
              <a:gd name="connsiteX1" fmla="*/ 1146628 w 4093028"/>
              <a:gd name="connsiteY1" fmla="*/ 3143396 h 3384617"/>
              <a:gd name="connsiteX2" fmla="*/ 1567543 w 4093028"/>
              <a:gd name="connsiteY2" fmla="*/ 356653 h 3384617"/>
              <a:gd name="connsiteX3" fmla="*/ 4093028 w 4093028"/>
              <a:gd name="connsiteY3" fmla="*/ 37339 h 3384617"/>
              <a:gd name="connsiteX0" fmla="*/ 0 w 4093028"/>
              <a:gd name="connsiteY0" fmla="*/ 3068703 h 3399118"/>
              <a:gd name="connsiteX1" fmla="*/ 1146628 w 4093028"/>
              <a:gd name="connsiteY1" fmla="*/ 3155788 h 3399118"/>
              <a:gd name="connsiteX2" fmla="*/ 2728686 w 4093028"/>
              <a:gd name="connsiteY2" fmla="*/ 340017 h 3399118"/>
              <a:gd name="connsiteX3" fmla="*/ 4093028 w 4093028"/>
              <a:gd name="connsiteY3" fmla="*/ 49731 h 3399118"/>
              <a:gd name="connsiteX0" fmla="*/ 0 w 4093028"/>
              <a:gd name="connsiteY0" fmla="*/ 3068703 h 3327512"/>
              <a:gd name="connsiteX1" fmla="*/ 2569028 w 4093028"/>
              <a:gd name="connsiteY1" fmla="*/ 3039674 h 3327512"/>
              <a:gd name="connsiteX2" fmla="*/ 2728686 w 4093028"/>
              <a:gd name="connsiteY2" fmla="*/ 340017 h 3327512"/>
              <a:gd name="connsiteX3" fmla="*/ 4093028 w 4093028"/>
              <a:gd name="connsiteY3" fmla="*/ 49731 h 3327512"/>
              <a:gd name="connsiteX0" fmla="*/ 0 w 4093028"/>
              <a:gd name="connsiteY0" fmla="*/ 3060913 h 3319722"/>
              <a:gd name="connsiteX1" fmla="*/ 2569028 w 4093028"/>
              <a:gd name="connsiteY1" fmla="*/ 3031884 h 3319722"/>
              <a:gd name="connsiteX2" fmla="*/ 2728686 w 4093028"/>
              <a:gd name="connsiteY2" fmla="*/ 332227 h 3319722"/>
              <a:gd name="connsiteX3" fmla="*/ 4093028 w 4093028"/>
              <a:gd name="connsiteY3" fmla="*/ 56455 h 3319722"/>
              <a:gd name="connsiteX0" fmla="*/ 0 w 4107542"/>
              <a:gd name="connsiteY0" fmla="*/ 3085339 h 3344148"/>
              <a:gd name="connsiteX1" fmla="*/ 2569028 w 4107542"/>
              <a:gd name="connsiteY1" fmla="*/ 3056310 h 3344148"/>
              <a:gd name="connsiteX2" fmla="*/ 2728686 w 4107542"/>
              <a:gd name="connsiteY2" fmla="*/ 356653 h 3344148"/>
              <a:gd name="connsiteX3" fmla="*/ 4107542 w 4107542"/>
              <a:gd name="connsiteY3" fmla="*/ 37338 h 334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7542" h="3344148">
                <a:moveTo>
                  <a:pt x="0" y="3085339"/>
                </a:moveTo>
                <a:cubicBezTo>
                  <a:pt x="442685" y="3353853"/>
                  <a:pt x="2114247" y="3511091"/>
                  <a:pt x="2569028" y="3056310"/>
                </a:cubicBezTo>
                <a:cubicBezTo>
                  <a:pt x="3023809" y="2601529"/>
                  <a:pt x="2237619" y="874329"/>
                  <a:pt x="2728686" y="356653"/>
                </a:cubicBezTo>
                <a:cubicBezTo>
                  <a:pt x="3219753" y="-161023"/>
                  <a:pt x="4107542" y="37338"/>
                  <a:pt x="4107542" y="37338"/>
                </a:cubicBezTo>
              </a:path>
            </a:pathLst>
          </a:custGeom>
          <a:noFill/>
          <a:ln w="25400">
            <a:solidFill>
              <a:srgbClr val="7030A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457200" y="1307068"/>
            <a:ext cx="7087733" cy="2502932"/>
            <a:chOff x="457200" y="2784495"/>
            <a:chExt cx="7087733" cy="2502932"/>
          </a:xfrm>
        </p:grpSpPr>
        <p:sp>
          <p:nvSpPr>
            <p:cNvPr id="51" name="Rectangle 1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781122" y="28167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>
                <a:lnSpc>
                  <a:spcPct val="134000"/>
                </a:lnSpc>
                <a:buClr>
                  <a:srgbClr val="40458C"/>
                </a:buClr>
                <a:buSzPct val="100000"/>
              </a:pPr>
              <a:r>
                <a:rPr lang="en-US" sz="2000" dirty="0">
                  <a:latin typeface="Consolas" charset="0"/>
                  <a:ea typeface="Consolas" charset="0"/>
                  <a:cs typeface="Consolas" charset="0"/>
                </a:rPr>
                <a:t>0x10045</a:t>
              </a:r>
            </a:p>
          </p:txBody>
        </p:sp>
        <p:sp>
          <p:nvSpPr>
            <p:cNvPr id="52" name="Rectangle 1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781122" y="31215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algn="ctr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sz="2400" dirty="0">
                <a:latin typeface="Calibri"/>
              </a:endParaRPr>
            </a:p>
          </p:txBody>
        </p:sp>
        <p:sp>
          <p:nvSpPr>
            <p:cNvPr id="53" name="Rectangle 1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781122" y="34263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algn="ctr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400" dirty="0">
                  <a:latin typeface="Calibri"/>
                </a:rPr>
                <a:t>. . .</a:t>
              </a:r>
            </a:p>
          </p:txBody>
        </p:sp>
        <p:sp>
          <p:nvSpPr>
            <p:cNvPr id="54" name="Rectangle 1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781122" y="37311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algn="ctr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sz="2400" dirty="0">
                <a:latin typeface="Calibri"/>
              </a:endParaRPr>
            </a:p>
          </p:txBody>
        </p:sp>
        <p:sp>
          <p:nvSpPr>
            <p:cNvPr id="55" name="Rectangle 1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781122" y="40359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>
                <a:lnSpc>
                  <a:spcPct val="134000"/>
                </a:lnSpc>
                <a:buClr>
                  <a:srgbClr val="40458C"/>
                </a:buClr>
                <a:buSzPct val="100000"/>
              </a:pPr>
              <a:r>
                <a:rPr lang="en-US" sz="2000" dirty="0">
                  <a:latin typeface="Consolas" charset="0"/>
                  <a:ea typeface="Consolas" charset="0"/>
                  <a:cs typeface="Consolas" charset="0"/>
                </a:rPr>
                <a:t>0xC20A3</a:t>
              </a:r>
            </a:p>
          </p:txBody>
        </p:sp>
        <p:sp>
          <p:nvSpPr>
            <p:cNvPr id="56" name="Rectangle 1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781122" y="43407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>
                <a:defRPr/>
              </a:pPr>
              <a:r>
                <a:rPr lang="en-US" sz="2000" dirty="0">
                  <a:latin typeface="Consolas" charset="0"/>
                  <a:ea typeface="Consolas" charset="0"/>
                  <a:cs typeface="Consolas" charset="0"/>
                </a:rPr>
                <a:t>0x4123B</a:t>
              </a:r>
            </a:p>
          </p:txBody>
        </p:sp>
        <p:sp>
          <p:nvSpPr>
            <p:cNvPr id="57" name="Rectangle 1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781122" y="46455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r>
                <a:rPr lang="en-US" sz="2000" dirty="0">
                  <a:latin typeface="Consolas" charset="0"/>
                  <a:ea typeface="Consolas" charset="0"/>
                  <a:cs typeface="Consolas" charset="0"/>
                </a:rPr>
                <a:t>0x10044</a:t>
              </a:r>
            </a:p>
          </p:txBody>
        </p:sp>
        <p:sp>
          <p:nvSpPr>
            <p:cNvPr id="58" name="Rectangle 1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781122" y="49503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>
                  <a:latin typeface="Consolas" charset="0"/>
                  <a:ea typeface="Consolas" charset="0"/>
                  <a:cs typeface="Consolas" charset="0"/>
                </a:rPr>
                <a:t>0x00000</a:t>
              </a:r>
            </a:p>
          </p:txBody>
        </p:sp>
        <p:sp>
          <p:nvSpPr>
            <p:cNvPr id="61" name="Line 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152722" y="2793587"/>
              <a:ext cx="4390637" cy="70519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63" name="Line 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152722" y="4508955"/>
              <a:ext cx="4392211" cy="7696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7200" y="4918095"/>
              <a:ext cx="13372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0x90000</a:t>
              </a:r>
              <a:r>
                <a:rPr lang="en-US" dirty="0">
                  <a:solidFill>
                    <a:schemeClr val="accent1"/>
                  </a:solidFill>
                </a:rPr>
                <a:t>000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57200" y="4615062"/>
              <a:ext cx="13372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0x90000</a:t>
              </a:r>
              <a:r>
                <a:rPr lang="en-US" dirty="0">
                  <a:solidFill>
                    <a:schemeClr val="accent1"/>
                  </a:solidFill>
                </a:rPr>
                <a:t>004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57200" y="4309938"/>
              <a:ext cx="13372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0x90000</a:t>
              </a:r>
              <a:r>
                <a:rPr lang="en-US" dirty="0">
                  <a:solidFill>
                    <a:schemeClr val="accent1"/>
                  </a:solidFill>
                </a:rPr>
                <a:t>008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66818" y="4002252"/>
              <a:ext cx="1317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0x90000</a:t>
              </a:r>
              <a:r>
                <a:rPr lang="en-US" dirty="0">
                  <a:solidFill>
                    <a:schemeClr val="accent1"/>
                  </a:solidFill>
                </a:rPr>
                <a:t>00c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74031" y="2784495"/>
              <a:ext cx="13035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0x00008</a:t>
              </a:r>
              <a:r>
                <a:rPr lang="en-US" dirty="0">
                  <a:solidFill>
                    <a:schemeClr val="accent1"/>
                  </a:solidFill>
                </a:rPr>
                <a:t>FFF</a:t>
              </a:r>
            </a:p>
          </p:txBody>
        </p:sp>
      </p:grpSp>
      <p:sp>
        <p:nvSpPr>
          <p:cNvPr id="65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44933" y="1509610"/>
            <a:ext cx="1371600" cy="511751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latin typeface="Calibri"/>
            </a:endParaRPr>
          </a:p>
        </p:txBody>
      </p:sp>
      <p:sp>
        <p:nvSpPr>
          <p:cNvPr id="75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44933" y="2023342"/>
            <a:ext cx="1371600" cy="511751"/>
          </a:xfrm>
          <a:prstGeom prst="rect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latin typeface="Calibri"/>
            </a:endParaRPr>
          </a:p>
        </p:txBody>
      </p:sp>
      <p:sp>
        <p:nvSpPr>
          <p:cNvPr id="7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44933" y="2537074"/>
            <a:ext cx="1371600" cy="511751"/>
          </a:xfrm>
          <a:prstGeom prst="rect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latin typeface="Calibri"/>
            </a:endParaRPr>
          </a:p>
        </p:txBody>
      </p:sp>
      <p:sp>
        <p:nvSpPr>
          <p:cNvPr id="77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44933" y="3050806"/>
            <a:ext cx="1371600" cy="511751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latin typeface="Calibri"/>
            </a:endParaRPr>
          </a:p>
        </p:txBody>
      </p:sp>
      <p:sp>
        <p:nvSpPr>
          <p:cNvPr id="78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4933" y="3562557"/>
            <a:ext cx="1371600" cy="511751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latin typeface="Calibri"/>
            </a:endParaRPr>
          </a:p>
        </p:txBody>
      </p:sp>
      <p:sp>
        <p:nvSpPr>
          <p:cNvPr id="79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44933" y="4076289"/>
            <a:ext cx="1371600" cy="511751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latin typeface="Calibri"/>
            </a:endParaRPr>
          </a:p>
        </p:txBody>
      </p:sp>
      <p:sp>
        <p:nvSpPr>
          <p:cNvPr id="80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44933" y="4582078"/>
            <a:ext cx="1371600" cy="511751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latin typeface="Calibri"/>
            </a:endParaRPr>
          </a:p>
        </p:txBody>
      </p:sp>
      <p:sp>
        <p:nvSpPr>
          <p:cNvPr id="81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44933" y="5095810"/>
            <a:ext cx="1371600" cy="511751"/>
          </a:xfrm>
          <a:prstGeom prst="rect">
            <a:avLst/>
          </a:prstGeom>
          <a:solidFill>
            <a:srgbClr val="92D05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latin typeface="Calibri"/>
            </a:endParaRPr>
          </a:p>
        </p:txBody>
      </p:sp>
      <p:sp>
        <p:nvSpPr>
          <p:cNvPr id="82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544933" y="5609543"/>
            <a:ext cx="1371600" cy="511751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latin typeface="Calibri"/>
            </a:endParaRPr>
          </a:p>
        </p:txBody>
      </p:sp>
      <p:sp>
        <p:nvSpPr>
          <p:cNvPr id="89" name="TextBox 88"/>
          <p:cNvSpPr txBox="1"/>
          <p:nvPr>
            <p:custDataLst>
              <p:tags r:id="rId11"/>
            </p:custDataLst>
          </p:nvPr>
        </p:nvSpPr>
        <p:spPr>
          <a:xfrm>
            <a:off x="6130490" y="5901202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0x00000</a:t>
            </a:r>
            <a:r>
              <a:rPr lang="en-US" sz="2000" dirty="0">
                <a:solidFill>
                  <a:srgbClr val="0070C0"/>
                </a:solidFill>
              </a:rPr>
              <a:t>000</a:t>
            </a:r>
          </a:p>
        </p:txBody>
      </p:sp>
      <p:sp>
        <p:nvSpPr>
          <p:cNvPr id="90" name="TextBox 89"/>
          <p:cNvSpPr txBox="1"/>
          <p:nvPr>
            <p:custDataLst>
              <p:tags r:id="rId12"/>
            </p:custDataLst>
          </p:nvPr>
        </p:nvSpPr>
        <p:spPr>
          <a:xfrm>
            <a:off x="6114428" y="2762221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0x90000</a:t>
            </a:r>
            <a:r>
              <a:rPr lang="en-US" sz="2000" dirty="0">
                <a:solidFill>
                  <a:srgbClr val="0070C0"/>
                </a:solidFill>
              </a:rPr>
              <a:t>000</a:t>
            </a:r>
          </a:p>
        </p:txBody>
      </p:sp>
      <p:sp>
        <p:nvSpPr>
          <p:cNvPr id="91" name="TextBox 90"/>
          <p:cNvSpPr txBox="1"/>
          <p:nvPr>
            <p:custDataLst>
              <p:tags r:id="rId13"/>
            </p:custDataLst>
          </p:nvPr>
        </p:nvSpPr>
        <p:spPr>
          <a:xfrm>
            <a:off x="6156138" y="4885386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0x10045</a:t>
            </a:r>
            <a:r>
              <a:rPr lang="en-US" sz="2000" dirty="0">
                <a:solidFill>
                  <a:srgbClr val="0070C0"/>
                </a:solidFill>
              </a:rPr>
              <a:t>000</a:t>
            </a:r>
          </a:p>
        </p:txBody>
      </p:sp>
      <p:sp>
        <p:nvSpPr>
          <p:cNvPr id="92" name="TextBox 91"/>
          <p:cNvSpPr txBox="1"/>
          <p:nvPr>
            <p:custDataLst>
              <p:tags r:id="rId14"/>
            </p:custDataLst>
          </p:nvPr>
        </p:nvSpPr>
        <p:spPr>
          <a:xfrm>
            <a:off x="6130490" y="1310882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0xC20A3</a:t>
            </a:r>
            <a:r>
              <a:rPr lang="en-US" sz="2000" dirty="0">
                <a:solidFill>
                  <a:srgbClr val="0070C0"/>
                </a:solidFill>
              </a:rPr>
              <a:t>000</a:t>
            </a:r>
          </a:p>
        </p:txBody>
      </p:sp>
      <p:sp>
        <p:nvSpPr>
          <p:cNvPr id="93" name="TextBox 92"/>
          <p:cNvSpPr txBox="1"/>
          <p:nvPr>
            <p:custDataLst>
              <p:tags r:id="rId15"/>
            </p:custDataLst>
          </p:nvPr>
        </p:nvSpPr>
        <p:spPr>
          <a:xfrm>
            <a:off x="6120872" y="5405407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0x10044</a:t>
            </a:r>
            <a:r>
              <a:rPr lang="en-US" sz="2000" dirty="0">
                <a:solidFill>
                  <a:srgbClr val="0070C0"/>
                </a:solidFill>
              </a:rPr>
              <a:t>000</a:t>
            </a:r>
          </a:p>
        </p:txBody>
      </p:sp>
      <p:sp>
        <p:nvSpPr>
          <p:cNvPr id="94" name="TextBox 93"/>
          <p:cNvSpPr txBox="1"/>
          <p:nvPr>
            <p:custDataLst>
              <p:tags r:id="rId16"/>
            </p:custDataLst>
          </p:nvPr>
        </p:nvSpPr>
        <p:spPr>
          <a:xfrm>
            <a:off x="6109619" y="3858939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0x4123B</a:t>
            </a:r>
            <a:r>
              <a:rPr lang="en-US" sz="2000" dirty="0">
                <a:solidFill>
                  <a:srgbClr val="0070C0"/>
                </a:solidFill>
              </a:rPr>
              <a:t>000</a:t>
            </a:r>
          </a:p>
        </p:txBody>
      </p:sp>
      <p:graphicFrame>
        <p:nvGraphicFramePr>
          <p:cNvPr id="100" name="Table 99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21017217"/>
              </p:ext>
            </p:extLst>
          </p:nvPr>
        </p:nvGraphicFramePr>
        <p:xfrm>
          <a:off x="1102981" y="4426453"/>
          <a:ext cx="231655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</a:rPr>
                        <a:t>0x00002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0xABC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1" name="TextBox 100"/>
          <p:cNvSpPr txBox="1"/>
          <p:nvPr>
            <p:custDataLst>
              <p:tags r:id="rId18"/>
            </p:custDataLst>
          </p:nvPr>
        </p:nvSpPr>
        <p:spPr>
          <a:xfrm>
            <a:off x="164356" y="4317246"/>
            <a:ext cx="101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vaddr</a:t>
            </a:r>
            <a:endParaRPr lang="en-US" sz="2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355671" y="4114800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476653" y="4142601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171853" y="4142601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105053" y="4142601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31</a:t>
            </a:r>
          </a:p>
        </p:txBody>
      </p:sp>
      <p:graphicFrame>
        <p:nvGraphicFramePr>
          <p:cNvPr id="113" name="Table 112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75804910"/>
              </p:ext>
            </p:extLst>
          </p:nvPr>
        </p:nvGraphicFramePr>
        <p:xfrm>
          <a:off x="3708984" y="2388038"/>
          <a:ext cx="22198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0x4123B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0xABC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4" name="TextBox 113"/>
          <p:cNvSpPr txBox="1"/>
          <p:nvPr>
            <p:custDataLst>
              <p:tags r:id="rId20"/>
            </p:custDataLst>
          </p:nvPr>
        </p:nvSpPr>
        <p:spPr>
          <a:xfrm>
            <a:off x="4224159" y="1875937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paddr</a:t>
            </a:r>
            <a:endParaRPr lang="en-US" sz="2800" dirty="0"/>
          </a:p>
        </p:txBody>
      </p:sp>
      <p:cxnSp>
        <p:nvCxnSpPr>
          <p:cNvPr id="115" name="Straight Connector 114"/>
          <p:cNvCxnSpPr/>
          <p:nvPr/>
        </p:nvCxnSpPr>
        <p:spPr>
          <a:xfrm>
            <a:off x="7543800" y="3733800"/>
            <a:ext cx="1371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25</a:t>
            </a:fld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995D82-426B-9342-87B0-3FAE1E7D6A11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6071009" y="3437785"/>
            <a:ext cx="1506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0x4123B</a:t>
            </a:r>
            <a:r>
              <a:rPr lang="en-US" sz="2000" dirty="0">
                <a:solidFill>
                  <a:srgbClr val="0070C0"/>
                </a:solidFill>
              </a:rPr>
              <a:t>ABC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4C57A0BF-3DCD-544A-BD9E-37AB83735F70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3152722" y="2753798"/>
            <a:ext cx="1202722" cy="261936"/>
          </a:xfrm>
          <a:prstGeom prst="bentConnector3">
            <a:avLst>
              <a:gd name="adj1" fmla="val 10104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84032F77-D329-DA45-9713-87C8574CCF97}"/>
              </a:ext>
            </a:extLst>
          </p:cNvPr>
          <p:cNvCxnSpPr/>
          <p:nvPr/>
        </p:nvCxnSpPr>
        <p:spPr>
          <a:xfrm flipV="1">
            <a:off x="3419539" y="2758994"/>
            <a:ext cx="2143061" cy="1823084"/>
          </a:xfrm>
          <a:prstGeom prst="bentConnector3">
            <a:avLst>
              <a:gd name="adj1" fmla="val 9998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B26C3929-E559-D545-9F44-2AEE4D3FC815}"/>
              </a:ext>
            </a:extLst>
          </p:cNvPr>
          <p:cNvCxnSpPr>
            <a:endCxn id="67" idx="1"/>
          </p:cNvCxnSpPr>
          <p:nvPr/>
        </p:nvCxnSpPr>
        <p:spPr>
          <a:xfrm rot="16200000" flipV="1">
            <a:off x="416186" y="3058192"/>
            <a:ext cx="1402423" cy="1320394"/>
          </a:xfrm>
          <a:prstGeom prst="bentConnector4">
            <a:avLst>
              <a:gd name="adj1" fmla="val 43416"/>
              <a:gd name="adj2" fmla="val 11731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CD425023-0B62-FE49-82A9-C49E76F833B3}"/>
              </a:ext>
            </a:extLst>
          </p:cNvPr>
          <p:cNvCxnSpPr/>
          <p:nvPr/>
        </p:nvCxnSpPr>
        <p:spPr>
          <a:xfrm>
            <a:off x="5928864" y="2558534"/>
            <a:ext cx="1614495" cy="1175266"/>
          </a:xfrm>
          <a:prstGeom prst="bentConnector3">
            <a:avLst>
              <a:gd name="adj1" fmla="val 630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C4C123D-E066-814F-B128-1618EB7767B0}"/>
              </a:ext>
            </a:extLst>
          </p:cNvPr>
          <p:cNvSpPr txBox="1"/>
          <p:nvPr/>
        </p:nvSpPr>
        <p:spPr>
          <a:xfrm>
            <a:off x="131049" y="5203422"/>
            <a:ext cx="2522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index into the page 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83858F-FA2A-B340-9C96-537173AB9521}"/>
              </a:ext>
            </a:extLst>
          </p:cNvPr>
          <p:cNvSpPr txBox="1"/>
          <p:nvPr/>
        </p:nvSpPr>
        <p:spPr>
          <a:xfrm>
            <a:off x="2752255" y="5167019"/>
            <a:ext cx="123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offset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C88BFA-1C87-DA47-B35E-AA79D1261476}"/>
              </a:ext>
            </a:extLst>
          </p:cNvPr>
          <p:cNvCxnSpPr/>
          <p:nvPr/>
        </p:nvCxnSpPr>
        <p:spPr>
          <a:xfrm flipH="1">
            <a:off x="1219200" y="4776365"/>
            <a:ext cx="565608" cy="509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434AE6-7282-F54C-918D-9B42222E6765}"/>
              </a:ext>
            </a:extLst>
          </p:cNvPr>
          <p:cNvCxnSpPr>
            <a:cxnSpLocks/>
          </p:cNvCxnSpPr>
          <p:nvPr/>
        </p:nvCxnSpPr>
        <p:spPr>
          <a:xfrm>
            <a:off x="2962700" y="4782556"/>
            <a:ext cx="322936" cy="5029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89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9" grpId="0"/>
      <p:bldP spid="110" grpId="0"/>
      <p:bldP spid="111" grpId="0"/>
      <p:bldP spid="112" grpId="0"/>
      <p:bldP spid="114" grpId="0"/>
      <p:bldP spid="62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Address Translation</a:t>
            </a:r>
          </a:p>
        </p:txBody>
      </p:sp>
      <p:sp>
        <p:nvSpPr>
          <p:cNvPr id="13" name="Content Placeholder 2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if the page size is not 4KB?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 </a:t>
            </a:r>
            <a:r>
              <a:rPr lang="en-US" dirty="0"/>
              <a:t>Page offset is no longer 12 bits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Clicker Question: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Page size is 16KB </a:t>
            </a:r>
            <a:r>
              <a:rPr lang="en-US" dirty="0">
                <a:solidFill>
                  <a:srgbClr val="0070C0"/>
                </a:solidFill>
                <a:sym typeface="Wingdings"/>
              </a:rPr>
              <a:t> </a:t>
            </a:r>
            <a:r>
              <a:rPr lang="en-US" dirty="0">
                <a:solidFill>
                  <a:srgbClr val="0070C0"/>
                </a:solidFill>
              </a:rPr>
              <a:t>how many bits is page offset?</a:t>
            </a:r>
            <a:endParaRPr lang="en-US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Wingding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(a) 12 	(b) 13		(c) 14		(d) 15		(e) 16	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					</a:t>
            </a:r>
            <a:endParaRPr lang="en-US" dirty="0"/>
          </a:p>
          <a:p>
            <a:r>
              <a:rPr lang="en-US" dirty="0"/>
              <a:t>What if Main Memory is not 4GB?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 Physical page number is no longer 20 bits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Clicker Question: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Page size 4KB, Main Memory 512 MB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sym typeface="Wingdings"/>
              </a:rPr>
              <a:t>						 </a:t>
            </a:r>
            <a:r>
              <a:rPr lang="en-US" dirty="0">
                <a:solidFill>
                  <a:srgbClr val="0070C0"/>
                </a:solidFill>
              </a:rPr>
              <a:t>how many bits is PPN?</a:t>
            </a:r>
            <a:endParaRPr lang="en-US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Wingding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(a) 15 	(b) 16		(c) 17		(d) 18		(e) 19	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00400" y="2895600"/>
            <a:ext cx="1295400" cy="533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5638800"/>
            <a:ext cx="1295400" cy="533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Memory: Summary</a:t>
            </a:r>
          </a:p>
        </p:txBody>
      </p:sp>
      <p:sp>
        <p:nvSpPr>
          <p:cNvPr id="36075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Virtual Memory: </a:t>
            </a:r>
            <a:r>
              <a:rPr lang="en-US" dirty="0"/>
              <a:t>a Solution for All Problems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</a:t>
            </a:r>
            <a:r>
              <a:rPr lang="en-US" dirty="0">
                <a:solidFill>
                  <a:srgbClr val="7030A0"/>
                </a:solidFill>
              </a:rPr>
              <a:t>process</a:t>
            </a:r>
            <a:r>
              <a:rPr lang="en-US" dirty="0"/>
              <a:t> has its own </a:t>
            </a:r>
            <a:r>
              <a:rPr lang="en-US" dirty="0">
                <a:solidFill>
                  <a:srgbClr val="7030A0"/>
                </a:solidFill>
              </a:rPr>
              <a:t>virtual address space</a:t>
            </a:r>
          </a:p>
          <a:p>
            <a:pPr lvl="1"/>
            <a:r>
              <a:rPr lang="en-US" dirty="0"/>
              <a:t>Program/CPU can access any address from 0…2</a:t>
            </a:r>
            <a:r>
              <a:rPr lang="en-US" baseline="30000" dirty="0"/>
              <a:t>N</a:t>
            </a:r>
            <a:r>
              <a:rPr lang="en-US" dirty="0"/>
              <a:t>-1</a:t>
            </a:r>
            <a:endParaRPr lang="en-US" baseline="30000" dirty="0"/>
          </a:p>
          <a:p>
            <a:pPr marL="457200" lvl="1" indent="0">
              <a:buNone/>
            </a:pPr>
            <a:r>
              <a:rPr lang="en-US" dirty="0"/>
              <a:t>    (N=number of bits in address register)</a:t>
            </a:r>
          </a:p>
          <a:p>
            <a:pPr lvl="1"/>
            <a:r>
              <a:rPr lang="en-US" dirty="0"/>
              <a:t>A process is a program being executed</a:t>
            </a:r>
          </a:p>
          <a:p>
            <a:pPr lvl="1"/>
            <a:r>
              <a:rPr lang="en-US" dirty="0"/>
              <a:t>Programmer can code as if they own all of memory</a:t>
            </a:r>
          </a:p>
          <a:p>
            <a:endParaRPr lang="en-US" dirty="0"/>
          </a:p>
          <a:p>
            <a:r>
              <a:rPr lang="en-US" dirty="0"/>
              <a:t>On-the-fly at runtime, for each memory access</a:t>
            </a:r>
          </a:p>
          <a:p>
            <a:pPr lvl="1"/>
            <a:r>
              <a:rPr lang="en-US" dirty="0"/>
              <a:t>all accesses are </a:t>
            </a:r>
            <a:r>
              <a:rPr lang="en-US" i="1" dirty="0"/>
              <a:t>indirect</a:t>
            </a:r>
            <a:r>
              <a:rPr lang="en-US" dirty="0"/>
              <a:t> through a virtual address</a:t>
            </a:r>
          </a:p>
          <a:p>
            <a:pPr lvl="1"/>
            <a:r>
              <a:rPr lang="en-US" dirty="0"/>
              <a:t>translate fake </a:t>
            </a:r>
            <a:r>
              <a:rPr lang="en-US" dirty="0">
                <a:solidFill>
                  <a:srgbClr val="0070C0"/>
                </a:solidFill>
              </a:rPr>
              <a:t>virtual address </a:t>
            </a:r>
            <a:r>
              <a:rPr lang="en-US" dirty="0"/>
              <a:t>to a real </a:t>
            </a:r>
            <a:r>
              <a:rPr lang="en-US" dirty="0">
                <a:solidFill>
                  <a:srgbClr val="0070C0"/>
                </a:solidFill>
              </a:rPr>
              <a:t>physical address</a:t>
            </a:r>
          </a:p>
          <a:p>
            <a:pPr lvl="1"/>
            <a:r>
              <a:rPr lang="en-US" dirty="0"/>
              <a:t>redirect load/store to the physical address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092" y="5443210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map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62908" y="5638800"/>
            <a:ext cx="8001000" cy="32763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 of Virtual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5050"/>
            <a:ext cx="8458200" cy="53657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dirty="0"/>
              <a:t>Easy relocation</a:t>
            </a:r>
          </a:p>
          <a:p>
            <a:r>
              <a:rPr lang="en-US" dirty="0"/>
              <a:t>Loader puts code anywhere in physical memory</a:t>
            </a:r>
          </a:p>
          <a:p>
            <a:r>
              <a:rPr lang="en-US" dirty="0">
                <a:solidFill>
                  <a:srgbClr val="0070C0"/>
                </a:solidFill>
              </a:rPr>
              <a:t>Virtual mappings </a:t>
            </a:r>
            <a:r>
              <a:rPr lang="en-US" dirty="0"/>
              <a:t>to give illusion of correct layout</a:t>
            </a:r>
          </a:p>
          <a:p>
            <a:pPr marL="0" indent="0">
              <a:buNone/>
            </a:pPr>
            <a:r>
              <a:rPr lang="en-US" sz="3500" b="1" dirty="0"/>
              <a:t>Higher memory utilization</a:t>
            </a:r>
          </a:p>
          <a:p>
            <a:r>
              <a:rPr lang="en-US" dirty="0"/>
              <a:t>Provide illusion of contiguous memory</a:t>
            </a:r>
          </a:p>
          <a:p>
            <a:r>
              <a:rPr lang="en-US" dirty="0"/>
              <a:t>Use all physical memory, even physical address 0x0</a:t>
            </a:r>
          </a:p>
          <a:p>
            <a:pPr marL="0" indent="0">
              <a:buNone/>
            </a:pPr>
            <a:r>
              <a:rPr lang="en-US" sz="3500" b="1" dirty="0"/>
              <a:t>Easy sharing</a:t>
            </a:r>
          </a:p>
          <a:p>
            <a:r>
              <a:rPr lang="en-US" dirty="0"/>
              <a:t>Different mappings for different programs / cores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more to come…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77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3657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problems in computer science can be solved by another level of indirection.</a:t>
            </a:r>
          </a:p>
          <a:p>
            <a:endParaRPr lang="en-US" dirty="0"/>
          </a:p>
          <a:p>
            <a:r>
              <a:rPr lang="en-US" dirty="0"/>
              <a:t>Need a </a:t>
            </a:r>
            <a:r>
              <a:rPr lang="en-US" dirty="0">
                <a:solidFill>
                  <a:srgbClr val="0070C0"/>
                </a:solidFill>
              </a:rPr>
              <a:t>map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to translate a “fake” virtual address (generated by CPU) to a “real” physical Address (in memory)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Virtual memory is implemented via a “Map”, a </a:t>
            </a:r>
            <a:r>
              <a:rPr lang="en-US" b="1" i="1" dirty="0" err="1">
                <a:solidFill>
                  <a:srgbClr val="0070C0"/>
                </a:solidFill>
              </a:rPr>
              <a:t>PageTage</a:t>
            </a:r>
            <a:r>
              <a:rPr lang="en-US" b="1" i="1" dirty="0">
                <a:solidFill>
                  <a:srgbClr val="0070C0"/>
                </a:solidFill>
              </a:rPr>
              <a:t>,</a:t>
            </a:r>
            <a:r>
              <a:rPr lang="en-US" dirty="0">
                <a:solidFill>
                  <a:srgbClr val="0070C0"/>
                </a:solidFill>
              </a:rPr>
              <a:t> that maps a </a:t>
            </a:r>
            <a:r>
              <a:rPr lang="en-US" b="1" i="1" dirty="0" err="1">
                <a:solidFill>
                  <a:srgbClr val="0070C0"/>
                </a:solidFill>
              </a:rPr>
              <a:t>vaddr</a:t>
            </a:r>
            <a:r>
              <a:rPr lang="en-US" dirty="0">
                <a:solidFill>
                  <a:srgbClr val="0070C0"/>
                </a:solidFill>
              </a:rPr>
              <a:t> (a virtual address) to a </a:t>
            </a:r>
            <a:r>
              <a:rPr lang="en-US" b="1" i="1" dirty="0" err="1">
                <a:solidFill>
                  <a:srgbClr val="0070C0"/>
                </a:solidFill>
              </a:rPr>
              <a:t>paddr</a:t>
            </a:r>
            <a:r>
              <a:rPr lang="en-US" dirty="0">
                <a:solidFill>
                  <a:srgbClr val="0070C0"/>
                </a:solidFill>
              </a:rPr>
              <a:t> (physical address):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</a:rPr>
              <a:t>                 </a:t>
            </a:r>
            <a:r>
              <a:rPr lang="en-US" b="1" i="1" dirty="0" err="1">
                <a:solidFill>
                  <a:srgbClr val="0070C0"/>
                </a:solidFill>
              </a:rPr>
              <a:t>paddr</a:t>
            </a:r>
            <a:r>
              <a:rPr lang="en-US" b="1" i="1" dirty="0">
                <a:solidFill>
                  <a:srgbClr val="0070C0"/>
                </a:solidFill>
              </a:rPr>
              <a:t> = </a:t>
            </a:r>
            <a:r>
              <a:rPr lang="en-US" b="1" i="1" dirty="0" err="1">
                <a:solidFill>
                  <a:srgbClr val="0070C0"/>
                </a:solidFill>
              </a:rPr>
              <a:t>PageTable</a:t>
            </a:r>
            <a:r>
              <a:rPr lang="en-US" b="1" i="1" dirty="0">
                <a:solidFill>
                  <a:srgbClr val="0070C0"/>
                </a:solidFill>
              </a:rPr>
              <a:t>[</a:t>
            </a:r>
            <a:r>
              <a:rPr lang="en-US" b="1" i="1" dirty="0" err="1">
                <a:solidFill>
                  <a:srgbClr val="0070C0"/>
                </a:solidFill>
              </a:rPr>
              <a:t>vaddr</a:t>
            </a:r>
            <a:r>
              <a:rPr lang="en-US" b="1" i="1" dirty="0">
                <a:solidFill>
                  <a:srgbClr val="0070C0"/>
                </a:solidFill>
              </a:rPr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7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Big Picture: Multiple Processes</a:t>
            </a:r>
          </a:p>
        </p:txBody>
      </p:sp>
      <p:sp>
        <p:nvSpPr>
          <p:cNvPr id="36997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90600"/>
            <a:ext cx="8839200" cy="536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to run multiple processes?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Time-multiplex </a:t>
            </a:r>
            <a:r>
              <a:rPr lang="en-US" dirty="0"/>
              <a:t>a single CPU core (</a:t>
            </a:r>
            <a:r>
              <a:rPr lang="en-US" dirty="0">
                <a:solidFill>
                  <a:srgbClr val="0070C0"/>
                </a:solidFill>
              </a:rPr>
              <a:t>multi-tasking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Web browser, </a:t>
            </a:r>
            <a:r>
              <a:rPr lang="en-US" dirty="0" err="1"/>
              <a:t>skype</a:t>
            </a:r>
            <a:r>
              <a:rPr lang="en-US" dirty="0"/>
              <a:t>, office, … all must co-exist</a:t>
            </a:r>
          </a:p>
          <a:p>
            <a:pPr lvl="2">
              <a:buNone/>
            </a:pPr>
            <a:endParaRPr lang="en-US" dirty="0"/>
          </a:p>
          <a:p>
            <a:r>
              <a:rPr lang="en-US" dirty="0"/>
              <a:t>Many cores per processor (</a:t>
            </a:r>
            <a:r>
              <a:rPr lang="en-US" dirty="0">
                <a:solidFill>
                  <a:srgbClr val="0070C0"/>
                </a:solidFill>
              </a:rPr>
              <a:t>multi-core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or many processors (</a:t>
            </a:r>
            <a:r>
              <a:rPr lang="en-US" dirty="0">
                <a:solidFill>
                  <a:srgbClr val="0070C0"/>
                </a:solidFill>
              </a:rPr>
              <a:t>multi-processor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Multiple programs run </a:t>
            </a:r>
            <a:r>
              <a:rPr lang="en-US" i="1" dirty="0"/>
              <a:t>simultaneously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365750"/>
          </a:xfrm>
        </p:spPr>
        <p:txBody>
          <a:bodyPr/>
          <a:lstStyle/>
          <a:p>
            <a:r>
              <a:rPr lang="en-US" dirty="0"/>
              <a:t>How much did you love today’s lecture?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A: As much as </a:t>
            </a:r>
            <a:r>
              <a:rPr lang="en-US" b="1" dirty="0" err="1">
                <a:solidFill>
                  <a:srgbClr val="0070C0"/>
                </a:solidFill>
              </a:rPr>
              <a:t>Melania</a:t>
            </a:r>
            <a:r>
              <a:rPr lang="en-US" b="1" dirty="0">
                <a:solidFill>
                  <a:srgbClr val="0070C0"/>
                </a:solidFill>
              </a:rPr>
              <a:t> loves Trump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B: As much as Kanye loves Kanye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C: Somewhere in between, but closer to A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D: Somewhere in between, but closer to B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E: I am incapable of loving anything 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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94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533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MIPS Processor Milestone Celebration!</a:t>
            </a:r>
          </a:p>
        </p:txBody>
      </p:sp>
      <p:pic>
        <p:nvPicPr>
          <p:cNvPr id="1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5107855" cy="343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303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Memory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Virtual Memory?</a:t>
            </a:r>
          </a:p>
          <a:p>
            <a:pPr marL="0" indent="0">
              <a:buNone/>
            </a:pPr>
            <a:r>
              <a:rPr lang="en-US" dirty="0"/>
              <a:t>How does Virtual memory Work?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Address Translation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Overhead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Paging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67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Page Table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990600"/>
            <a:ext cx="8229600" cy="5365750"/>
          </a:xfrm>
        </p:spPr>
        <p:txBody>
          <a:bodyPr>
            <a:normAutofit/>
          </a:bodyPr>
          <a:lstStyle/>
          <a:p>
            <a:r>
              <a:rPr lang="en-US" dirty="0"/>
              <a:t>How large is </a:t>
            </a:r>
            <a:r>
              <a:rPr lang="en-US" dirty="0" err="1"/>
              <a:t>PageTable</a:t>
            </a:r>
            <a:r>
              <a:rPr lang="en-US" dirty="0"/>
              <a:t>?</a:t>
            </a:r>
          </a:p>
          <a:p>
            <a:r>
              <a:rPr lang="en-US" dirty="0">
                <a:solidFill>
                  <a:srgbClr val="002060"/>
                </a:solidFill>
              </a:rPr>
              <a:t>Virtual address space (for each process):</a:t>
            </a:r>
          </a:p>
          <a:p>
            <a:pPr lvl="1"/>
            <a:r>
              <a:rPr lang="en-US" dirty="0"/>
              <a:t>Given: total virtual memory: 2</a:t>
            </a:r>
            <a:r>
              <a:rPr lang="en-US" baseline="30000" dirty="0"/>
              <a:t>32</a:t>
            </a:r>
            <a:r>
              <a:rPr lang="en-US" dirty="0"/>
              <a:t> bytes = 4GB</a:t>
            </a:r>
          </a:p>
          <a:p>
            <a:pPr lvl="1"/>
            <a:r>
              <a:rPr lang="en-US" dirty="0"/>
              <a:t>Given: page size: 2</a:t>
            </a:r>
            <a:r>
              <a:rPr lang="en-US" baseline="30000" dirty="0"/>
              <a:t>12</a:t>
            </a:r>
            <a:r>
              <a:rPr lang="en-US" dirty="0"/>
              <a:t> bytes = 4KB</a:t>
            </a:r>
          </a:p>
          <a:p>
            <a:pPr lvl="1"/>
            <a:r>
              <a:rPr lang="en-US" b="1" dirty="0"/>
              <a:t># entries in </a:t>
            </a:r>
            <a:r>
              <a:rPr lang="en-US" b="1" dirty="0" err="1"/>
              <a:t>PageTable</a:t>
            </a:r>
            <a:r>
              <a:rPr lang="en-US" b="1" dirty="0"/>
              <a:t>?</a:t>
            </a:r>
          </a:p>
          <a:p>
            <a:pPr lvl="1"/>
            <a:r>
              <a:rPr lang="en-US" b="1" dirty="0"/>
              <a:t>size of </a:t>
            </a:r>
            <a:r>
              <a:rPr lang="en-US" b="1" dirty="0" err="1"/>
              <a:t>PageTable</a:t>
            </a:r>
            <a:r>
              <a:rPr lang="en-US" b="1" dirty="0"/>
              <a:t>?</a:t>
            </a:r>
          </a:p>
          <a:p>
            <a:r>
              <a:rPr lang="en-US" dirty="0">
                <a:solidFill>
                  <a:srgbClr val="002060"/>
                </a:solidFill>
              </a:rPr>
              <a:t>Physical address space:</a:t>
            </a:r>
          </a:p>
          <a:p>
            <a:pPr lvl="1"/>
            <a:r>
              <a:rPr lang="en-US" dirty="0"/>
              <a:t>total physical memory: 2</a:t>
            </a:r>
            <a:r>
              <a:rPr lang="en-US" baseline="30000" dirty="0"/>
              <a:t>29</a:t>
            </a:r>
            <a:r>
              <a:rPr lang="en-US" dirty="0"/>
              <a:t> bytes = 512MB</a:t>
            </a:r>
          </a:p>
          <a:p>
            <a:pPr lvl="1"/>
            <a:r>
              <a:rPr lang="en-US" dirty="0"/>
              <a:t>overhead for 10 processes?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78118" y="2888645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baseline="30000" dirty="0">
                <a:solidFill>
                  <a:srgbClr val="FF0000"/>
                </a:solidFill>
              </a:rPr>
              <a:t>20</a:t>
            </a:r>
            <a:r>
              <a:rPr lang="en-US" sz="2800" dirty="0">
                <a:solidFill>
                  <a:srgbClr val="FF0000"/>
                </a:solidFill>
              </a:rPr>
              <a:t> = 1 </a:t>
            </a:r>
            <a:r>
              <a:rPr lang="en-US" sz="2800">
                <a:solidFill>
                  <a:srgbClr val="FF0000"/>
                </a:solidFill>
              </a:rPr>
              <a:t>million entries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352800"/>
            <a:ext cx="53208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PTE size = 4 bytes</a:t>
            </a:r>
          </a:p>
          <a:p>
            <a:r>
              <a:rPr lang="en-US" sz="2800" dirty="0">
                <a:solidFill>
                  <a:srgbClr val="FF0000"/>
                </a:solidFill>
                <a:sym typeface="Wingdings"/>
              </a:rPr>
              <a:t>    </a:t>
            </a:r>
            <a:r>
              <a:rPr lang="en-US" sz="2800" dirty="0" err="1">
                <a:solidFill>
                  <a:srgbClr val="FF0000"/>
                </a:solidFill>
              </a:rPr>
              <a:t>PageTable</a:t>
            </a:r>
            <a:r>
              <a:rPr lang="en-US" sz="2800" dirty="0">
                <a:solidFill>
                  <a:srgbClr val="FF0000"/>
                </a:solidFill>
              </a:rPr>
              <a:t> size = 4 x 2</a:t>
            </a:r>
            <a:r>
              <a:rPr lang="en-US" sz="2800" baseline="30000" dirty="0">
                <a:solidFill>
                  <a:srgbClr val="FF0000"/>
                </a:solidFill>
              </a:rPr>
              <a:t>20</a:t>
            </a:r>
            <a:r>
              <a:rPr lang="en-US" sz="2800" dirty="0">
                <a:solidFill>
                  <a:srgbClr val="FF0000"/>
                </a:solidFill>
              </a:rPr>
              <a:t> = 4MB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7113" y="5488245"/>
            <a:ext cx="480420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 x 4MB = 40 MB of overhead!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40 MB /512 MB = 7.8% overhead,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space due to </a:t>
            </a:r>
            <a:r>
              <a:rPr lang="en-US" sz="2400" dirty="0" err="1">
                <a:solidFill>
                  <a:srgbClr val="FF0000"/>
                </a:solidFill>
              </a:rPr>
              <a:t>PageTable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1" y="6032247"/>
            <a:ext cx="766378" cy="7663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2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Wait... There’s more!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Table Entry won’t be just an integer</a:t>
            </a:r>
          </a:p>
          <a:p>
            <a:r>
              <a:rPr lang="en-US" dirty="0"/>
              <a:t>Meta-Data</a:t>
            </a:r>
          </a:p>
          <a:p>
            <a:pPr lvl="1"/>
            <a:r>
              <a:rPr lang="en-US" dirty="0"/>
              <a:t>Valid Bits</a:t>
            </a:r>
            <a:endParaRPr lang="en-US" b="1" dirty="0"/>
          </a:p>
          <a:p>
            <a:pPr lvl="2"/>
            <a:r>
              <a:rPr lang="en-US" i="1" dirty="0">
                <a:solidFill>
                  <a:srgbClr val="0070C0"/>
                </a:solidFill>
              </a:rPr>
              <a:t>What PPN means “not mapped”?</a:t>
            </a:r>
            <a:r>
              <a:rPr lang="en-US" b="1" dirty="0"/>
              <a:t>   </a:t>
            </a:r>
            <a:r>
              <a:rPr lang="en-US" dirty="0"/>
              <a:t>No such number</a:t>
            </a:r>
            <a:r>
              <a:rPr lang="is-IS" dirty="0"/>
              <a:t>…</a:t>
            </a:r>
            <a:endParaRPr lang="en-US" dirty="0"/>
          </a:p>
          <a:p>
            <a:pPr lvl="2"/>
            <a:r>
              <a:rPr lang="en-US" b="1" dirty="0"/>
              <a:t>At first:</a:t>
            </a:r>
            <a:r>
              <a:rPr lang="en-US" dirty="0"/>
              <a:t> not all virtual pages will be in physical memory</a:t>
            </a:r>
          </a:p>
          <a:p>
            <a:pPr lvl="2"/>
            <a:r>
              <a:rPr lang="en-US" b="1" dirty="0"/>
              <a:t>Later:</a:t>
            </a:r>
            <a:r>
              <a:rPr lang="en-US" dirty="0"/>
              <a:t> might not have enough physical memory to map all virtual pages</a:t>
            </a:r>
          </a:p>
          <a:p>
            <a:pPr lvl="1"/>
            <a:r>
              <a:rPr lang="en-US" dirty="0"/>
              <a:t>Page Permissions</a:t>
            </a:r>
          </a:p>
          <a:p>
            <a:pPr lvl="2"/>
            <a:r>
              <a:rPr lang="en-US" dirty="0"/>
              <a:t>R/W/X permission bits for each PTE</a:t>
            </a:r>
          </a:p>
          <a:p>
            <a:pPr lvl="2"/>
            <a:r>
              <a:rPr lang="en-US" b="1" dirty="0"/>
              <a:t>Code:</a:t>
            </a:r>
            <a:r>
              <a:rPr lang="en-US" dirty="0"/>
              <a:t> read-only, executable</a:t>
            </a:r>
          </a:p>
          <a:p>
            <a:pPr lvl="2"/>
            <a:r>
              <a:rPr lang="en-US" b="1" dirty="0"/>
              <a:t>Data:</a:t>
            </a:r>
            <a:r>
              <a:rPr lang="en-US" dirty="0"/>
              <a:t> writeable, not executable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1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Simple Page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4291791"/>
              </p:ext>
            </p:extLst>
          </p:nvPr>
        </p:nvGraphicFramePr>
        <p:xfrm>
          <a:off x="304800" y="838200"/>
          <a:ext cx="2819400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0xC20A3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0xC20A3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0x4123B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0x10044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0" y="990600"/>
            <a:ext cx="1371600" cy="5486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39000" y="1066800"/>
            <a:ext cx="13716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3886200"/>
            <a:ext cx="13716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876800"/>
            <a:ext cx="1371600" cy="533400"/>
          </a:xfrm>
          <a:prstGeom prst="rect">
            <a:avLst/>
          </a:prstGeom>
          <a:solidFill>
            <a:schemeClr val="accent6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1828800"/>
            <a:ext cx="1371600" cy="12954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5791200" y="62292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0x00000000</a:t>
            </a: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5775138" y="28194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0x90000000</a:t>
            </a: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5791200" y="51624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0x10045000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765520" y="41718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0x4123B000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5791200" y="12954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0xC20A3000</a:t>
            </a:r>
          </a:p>
        </p:txBody>
      </p:sp>
      <p:cxnSp>
        <p:nvCxnSpPr>
          <p:cNvPr id="15" name="Straight Connector 14"/>
          <p:cNvCxnSpPr/>
          <p:nvPr>
            <p:custDataLst>
              <p:tags r:id="rId12"/>
            </p:custDataLst>
          </p:nvPr>
        </p:nvCxnSpPr>
        <p:spPr>
          <a:xfrm>
            <a:off x="3124200" y="1600200"/>
            <a:ext cx="4114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3"/>
            </p:custDataLst>
          </p:nvPr>
        </p:nvCxnSpPr>
        <p:spPr>
          <a:xfrm flipV="1">
            <a:off x="3124200" y="3124200"/>
            <a:ext cx="4114800" cy="14122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5410200"/>
            <a:ext cx="1371600" cy="533400"/>
          </a:xfrm>
          <a:prstGeom prst="rect">
            <a:avLst/>
          </a:prstGeom>
          <a:solidFill>
            <a:srgbClr val="92D05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5791200" y="56958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0x10044000</a:t>
            </a:r>
          </a:p>
        </p:txBody>
      </p:sp>
      <p:cxnSp>
        <p:nvCxnSpPr>
          <p:cNvPr id="19" name="Straight Connector 18"/>
          <p:cNvCxnSpPr/>
          <p:nvPr>
            <p:custDataLst>
              <p:tags r:id="rId16"/>
            </p:custDataLst>
          </p:nvPr>
        </p:nvCxnSpPr>
        <p:spPr>
          <a:xfrm flipV="1">
            <a:off x="2971800" y="1600202"/>
            <a:ext cx="4267200" cy="1619308"/>
          </a:xfrm>
          <a:prstGeom prst="line">
            <a:avLst/>
          </a:prstGeom>
          <a:ln w="28575">
            <a:solidFill>
              <a:schemeClr val="tx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7"/>
            </p:custDataLst>
          </p:nvPr>
        </p:nvCxnSpPr>
        <p:spPr>
          <a:xfrm flipV="1">
            <a:off x="2971800" y="1600200"/>
            <a:ext cx="4267200" cy="533400"/>
          </a:xfrm>
          <a:prstGeom prst="line">
            <a:avLst/>
          </a:prstGeom>
          <a:ln w="28575">
            <a:solidFill>
              <a:schemeClr val="tx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idx="1"/>
            <p:custDataLst>
              <p:tags r:id="rId18"/>
            </p:custDataLst>
          </p:nvPr>
        </p:nvSpPr>
        <p:spPr>
          <a:xfrm rot="20295927">
            <a:off x="3319359" y="2394375"/>
            <a:ext cx="4038600" cy="1026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Aliasing: </a:t>
            </a:r>
            <a:r>
              <a:rPr lang="en-US" dirty="0"/>
              <a:t>mapping several virtual addresses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same physical page</a:t>
            </a:r>
            <a:br>
              <a:rPr lang="en-US" dirty="0"/>
            </a:br>
            <a:endParaRPr lang="en-US" dirty="0"/>
          </a:p>
        </p:txBody>
      </p:sp>
      <p:sp>
        <p:nvSpPr>
          <p:cNvPr id="37" name="Content Placeholder 2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228600" y="4572000"/>
            <a:ext cx="5562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Process tries to access a page without proper permissions</a:t>
            </a:r>
          </a:p>
          <a:p>
            <a:pPr marL="0" indent="0">
              <a:buFont typeface="Arial"/>
              <a:buNone/>
            </a:pPr>
            <a:r>
              <a:rPr lang="en-US" b="1" dirty="0"/>
              <a:t>	</a:t>
            </a:r>
            <a:r>
              <a:rPr lang="en-US" b="1" dirty="0">
                <a:sym typeface="Wingdings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Segmentation Fault</a:t>
            </a:r>
          </a:p>
          <a:p>
            <a:pPr marL="0" indent="0">
              <a:buFont typeface="Arial"/>
              <a:buNone/>
            </a:pPr>
            <a:r>
              <a:rPr lang="en-US" dirty="0"/>
              <a:t>Example:</a:t>
            </a:r>
          </a:p>
          <a:p>
            <a:pPr marL="0" indent="0">
              <a:buFont typeface="Arial"/>
              <a:buNone/>
            </a:pPr>
            <a:r>
              <a:rPr lang="en-US" dirty="0"/>
              <a:t>Write to read-only? </a:t>
            </a:r>
            <a:r>
              <a:rPr lang="en-US" dirty="0">
                <a:sym typeface="Wingdings"/>
              </a:rPr>
              <a:t> process killed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6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Now how big is this Page 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  <a:sym typeface="Wingdings"/>
              </a:rPr>
              <a:t>struct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  <a:sym typeface="Wingdings"/>
              </a:rPr>
              <a:t>pte_t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  <a:sym typeface="Wingdings"/>
              </a:rPr>
              <a:t>page_table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[2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20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Each PTE = 8 bytes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How many pages in memory will the page table take up?</a:t>
            </a:r>
          </a:p>
          <a:p>
            <a:pPr marL="0" indent="0">
              <a:buNone/>
            </a:pPr>
            <a:endParaRPr lang="en-US" dirty="0">
              <a:latin typeface="Calibri" charset="0"/>
              <a:ea typeface="Calibri" charset="0"/>
              <a:cs typeface="Calibri" charset="0"/>
              <a:sym typeface="Wingdings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Clicker Question:	(a) 4 million (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22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) pages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							(b) 2048 (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11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) pages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							(c) 1024 (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10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) pages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							(d) 4 billion (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32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) pages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							(e) 4K (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12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) pages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2677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i="1">
                <a:latin typeface="Calibri" charset="0"/>
                <a:ea typeface="Calibri" charset="0"/>
                <a:cs typeface="Calibri" charset="0"/>
              </a:rPr>
              <a:t>Assuming each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page = 4KB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3505200"/>
            <a:ext cx="8077200" cy="2678668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Now how big is this Page 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  <a:sym typeface="Wingdings"/>
              </a:rPr>
              <a:t>struct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  <a:sym typeface="Wingdings"/>
              </a:rPr>
              <a:t>pte_t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  <a:sym typeface="Wingdings"/>
              </a:rPr>
              <a:t>page_table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[2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20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Each PTE = 8 bytes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How many pages in memory will the page table take up?</a:t>
            </a:r>
          </a:p>
          <a:p>
            <a:pPr marL="0" indent="0">
              <a:buNone/>
            </a:pPr>
            <a:endParaRPr lang="en-US" dirty="0">
              <a:latin typeface="Calibri" charset="0"/>
              <a:ea typeface="Calibri" charset="0"/>
              <a:cs typeface="Calibri" charset="0"/>
              <a:sym typeface="Wingdings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Clicker Question:	(a) 4 million (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22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) pages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							(b) 2048 (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11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) pages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							(c) 1024 (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10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) pages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							(d) 4 billion (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32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) pages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							(e) 4K (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12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) pages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2677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i="1">
                <a:latin typeface="Calibri" charset="0"/>
                <a:ea typeface="Calibri" charset="0"/>
                <a:cs typeface="Calibri" charset="0"/>
              </a:rPr>
              <a:t>Assuming each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page = 4KB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3505200"/>
            <a:ext cx="8077200" cy="2678668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4038600"/>
            <a:ext cx="3733800" cy="609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58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Wait, how big is this Page 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  <a:sym typeface="Wingdings"/>
              </a:rPr>
              <a:t>page_table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[2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20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] = 8x2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20 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=2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23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 bytes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	(Page Table = 8 MB in size)</a:t>
            </a:r>
          </a:p>
          <a:p>
            <a:pPr marL="0" indent="0">
              <a:buNone/>
            </a:pPr>
            <a:endParaRPr lang="en-US" dirty="0">
              <a:latin typeface="Calibri" charset="0"/>
              <a:ea typeface="Calibri" charset="0"/>
              <a:cs typeface="Calibri" charset="0"/>
              <a:sym typeface="Wingdings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How many pages in memory will the page table take up? 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	 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23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 /2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12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 =2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11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 2K pages!</a:t>
            </a:r>
          </a:p>
          <a:p>
            <a:pPr marL="0" indent="0">
              <a:buNone/>
            </a:pPr>
            <a:endParaRPr lang="en-US" dirty="0">
              <a:latin typeface="Calibri" charset="0"/>
              <a:ea typeface="Calibri" charset="0"/>
              <a:cs typeface="Calibri" charset="0"/>
              <a:sym typeface="Wingdings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Calibri" charset="0"/>
              <a:cs typeface="Calibri" charset="0"/>
              <a:sym typeface="Wingdings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Clicker Question:		(a) 4 million (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22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) pages</a:t>
            </a:r>
          </a:p>
          <a:p>
            <a:pPr marL="0" indent="0">
              <a:buNone/>
            </a:pPr>
            <a:r>
              <a:rPr lang="en-US" b="1" dirty="0">
                <a:latin typeface="Calibri" charset="0"/>
                <a:ea typeface="Calibri" charset="0"/>
                <a:cs typeface="Calibri" charset="0"/>
                <a:sym typeface="Wingdings"/>
              </a:rPr>
              <a:t>							(b) 2048 (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="1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11</a:t>
            </a:r>
            <a:r>
              <a:rPr lang="en-US" b="1" dirty="0">
                <a:latin typeface="Calibri" charset="0"/>
                <a:ea typeface="Calibri" charset="0"/>
                <a:cs typeface="Calibri" charset="0"/>
                <a:sym typeface="Wingdings"/>
              </a:rPr>
              <a:t>) pages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							(c) 1024 (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10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) pages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							(d) 4 billion (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32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) pages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							(e) 4K (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12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/>
              </a:rPr>
              <a:t>) pages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2677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i="1">
                <a:latin typeface="Calibri" charset="0"/>
                <a:ea typeface="Calibri" charset="0"/>
                <a:cs typeface="Calibri" charset="0"/>
              </a:rPr>
              <a:t>Assuming each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page = 4KB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810000"/>
            <a:ext cx="8077200" cy="2678668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8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172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All problems in computer science can be solved by another level of indirection.</a:t>
            </a:r>
          </a:p>
          <a:p>
            <a:r>
              <a:rPr lang="en-US" dirty="0"/>
              <a:t>Need a </a:t>
            </a:r>
            <a:r>
              <a:rPr lang="en-US" dirty="0">
                <a:solidFill>
                  <a:srgbClr val="0070C0"/>
                </a:solidFill>
              </a:rPr>
              <a:t>map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to translate a “fake” virtual address (generated by CPU) to a “real” physical Address (in memory)</a:t>
            </a:r>
          </a:p>
          <a:p>
            <a:endParaRPr lang="en-US" dirty="0"/>
          </a:p>
          <a:p>
            <a:r>
              <a:rPr lang="en-US" dirty="0"/>
              <a:t>Virtual memory is implemented via a “Map”, a </a:t>
            </a:r>
            <a:r>
              <a:rPr lang="en-US" b="1" i="1" dirty="0" err="1"/>
              <a:t>PageTage</a:t>
            </a:r>
            <a:r>
              <a:rPr lang="en-US" b="1" i="1" dirty="0"/>
              <a:t>,</a:t>
            </a:r>
            <a:r>
              <a:rPr lang="en-US" dirty="0"/>
              <a:t> that maps a </a:t>
            </a:r>
            <a:r>
              <a:rPr lang="en-US" b="1" i="1" dirty="0" err="1"/>
              <a:t>vaddr</a:t>
            </a:r>
            <a:r>
              <a:rPr lang="en-US" dirty="0"/>
              <a:t> (a virtual address) to a </a:t>
            </a:r>
            <a:r>
              <a:rPr lang="en-US" b="1" i="1" dirty="0" err="1"/>
              <a:t>paddr</a:t>
            </a:r>
            <a:r>
              <a:rPr lang="en-US" dirty="0"/>
              <a:t> (physical address):</a:t>
            </a:r>
          </a:p>
          <a:p>
            <a:r>
              <a:rPr lang="en-US" b="1" i="1" dirty="0" err="1"/>
              <a:t>paddr</a:t>
            </a:r>
            <a:r>
              <a:rPr lang="en-US" b="1" i="1" dirty="0"/>
              <a:t> = </a:t>
            </a:r>
            <a:r>
              <a:rPr lang="en-US" b="1" i="1" dirty="0" err="1"/>
              <a:t>PageTable</a:t>
            </a:r>
            <a:r>
              <a:rPr lang="en-US" b="1" i="1" dirty="0"/>
              <a:t>[</a:t>
            </a:r>
            <a:r>
              <a:rPr lang="en-US" b="1" i="1" dirty="0" err="1"/>
              <a:t>vaddr</a:t>
            </a:r>
            <a:r>
              <a:rPr lang="en-US" b="1" i="1" dirty="0"/>
              <a:t>]</a:t>
            </a:r>
            <a:endParaRPr lang="en-US" dirty="0"/>
          </a:p>
          <a:p>
            <a:endParaRPr lang="en-US" dirty="0"/>
          </a:p>
          <a:p>
            <a:r>
              <a:rPr lang="en-US" dirty="0"/>
              <a:t>A page is constant size block of virtual memory.  Often, the page size will be around 4kB to reduce the number of entries in a </a:t>
            </a:r>
            <a:r>
              <a:rPr lang="en-US" dirty="0" err="1"/>
              <a:t>PageTable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We can use the </a:t>
            </a:r>
            <a:r>
              <a:rPr lang="en-US" dirty="0" err="1">
                <a:solidFill>
                  <a:srgbClr val="0070C0"/>
                </a:solidFill>
              </a:rPr>
              <a:t>PageTable</a:t>
            </a:r>
            <a:r>
              <a:rPr lang="en-US" dirty="0">
                <a:solidFill>
                  <a:srgbClr val="0070C0"/>
                </a:solidFill>
              </a:rPr>
              <a:t> to set Read/Write/Execute permission on a per page basis.  Can allocate memory on a per page basis.  Need a valid bit, as well as Read/Write/Execute and other bits.</a:t>
            </a:r>
          </a:p>
          <a:p>
            <a:r>
              <a:rPr lang="en-US" dirty="0">
                <a:solidFill>
                  <a:srgbClr val="0070C0"/>
                </a:solidFill>
              </a:rPr>
              <a:t>But, overhead due to </a:t>
            </a:r>
            <a:r>
              <a:rPr lang="en-US" dirty="0" err="1">
                <a:solidFill>
                  <a:srgbClr val="0070C0"/>
                </a:solidFill>
              </a:rPr>
              <a:t>PageTable</a:t>
            </a:r>
            <a:r>
              <a:rPr lang="en-US" dirty="0">
                <a:solidFill>
                  <a:srgbClr val="0070C0"/>
                </a:solidFill>
              </a:rPr>
              <a:t> is significant.</a:t>
            </a:r>
          </a:p>
        </p:txBody>
      </p:sp>
    </p:spTree>
    <p:extLst>
      <p:ext uri="{BB962C8B-B14F-4D97-AF65-F5344CB8AC3E}">
        <p14:creationId xmlns:p14="http://schemas.microsoft.com/office/powerpoint/2010/main" val="161906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Processor &amp; Memory</a:t>
            </a:r>
          </a:p>
        </p:txBody>
      </p:sp>
      <p:sp>
        <p:nvSpPr>
          <p:cNvPr id="36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609600"/>
            <a:ext cx="6096000" cy="6400800"/>
          </a:xfrm>
        </p:spPr>
        <p:txBody>
          <a:bodyPr>
            <a:normAutofit/>
          </a:bodyPr>
          <a:lstStyle/>
          <a:p>
            <a:r>
              <a:rPr lang="en-US" dirty="0"/>
              <a:t>CPU address/data bus...</a:t>
            </a:r>
          </a:p>
          <a:p>
            <a:r>
              <a:rPr lang="en-US" dirty="0"/>
              <a:t>	… routed through caches</a:t>
            </a:r>
          </a:p>
          <a:p>
            <a:r>
              <a:rPr lang="en-US" dirty="0"/>
              <a:t>	… to main memory</a:t>
            </a:r>
          </a:p>
          <a:p>
            <a:pPr lvl="1"/>
            <a:r>
              <a:rPr lang="en-US" dirty="0"/>
              <a:t>Simple, fast, but…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601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818230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CPU</a:t>
            </a:r>
          </a:p>
        </p:txBody>
      </p:sp>
      <p:sp>
        <p:nvSpPr>
          <p:cNvPr id="360141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894430"/>
            <a:ext cx="1371600" cy="40386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0141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26603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0141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58023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0141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790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60141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23758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0141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504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60142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66766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601421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8568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latin typeface="Calibri"/>
              </a:rPr>
              <a:t>Memory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57150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0x000…0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0460" y="2450068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0x7ff…f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0460" y="1828800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0xfff…f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0" y="27432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$$</a:t>
            </a:r>
          </a:p>
        </p:txBody>
      </p:sp>
    </p:spTree>
    <p:extLst>
      <p:ext uri="{BB962C8B-B14F-4D97-AF65-F5344CB8AC3E}">
        <p14:creationId xmlns:p14="http://schemas.microsoft.com/office/powerpoint/2010/main" val="120294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1412" grpId="0" animBg="1"/>
      <p:bldP spid="3601414" grpId="0" animBg="1"/>
      <p:bldP spid="3601415" grpId="0" animBg="1"/>
      <p:bldP spid="3601421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reduce the size (overhead) of the </a:t>
            </a:r>
            <a:r>
              <a:rPr lang="en-US" dirty="0" err="1"/>
              <a:t>PageTable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643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reduce the size (overhead) of the </a:t>
            </a:r>
            <a:r>
              <a:rPr lang="en-US" dirty="0" err="1"/>
              <a:t>PageTable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A: Another level of indirection!!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09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Single-Level Page Table</a:t>
            </a:r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81000" y="1141412"/>
            <a:ext cx="39624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20 bits</a:t>
            </a: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413872" y="4877919"/>
            <a:ext cx="838200" cy="3810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PTBR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43434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12 bits</a:t>
            </a: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6418858" y="1026500"/>
            <a:ext cx="101617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/>
              <a:t>vaddr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>
            <p:custDataLst>
              <p:tags r:id="rId5"/>
            </p:custDataLst>
          </p:nvPr>
        </p:nvCxnSpPr>
        <p:spPr>
          <a:xfrm flipV="1">
            <a:off x="2271528" y="5098212"/>
            <a:ext cx="609600" cy="101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>
            <p:custDataLst>
              <p:tags r:id="rId6"/>
            </p:custDataLst>
          </p:nvPr>
        </p:nvCxnSpPr>
        <p:spPr>
          <a:xfrm>
            <a:off x="2492806" y="4048780"/>
            <a:ext cx="381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7"/>
            </p:custDataLst>
          </p:nvPr>
        </p:nvCxnSpPr>
        <p:spPr>
          <a:xfrm flipV="1">
            <a:off x="2492806" y="1535827"/>
            <a:ext cx="0" cy="2514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8"/>
            </p:custDataLst>
          </p:nvPr>
        </p:nvSpPr>
        <p:spPr>
          <a:xfrm>
            <a:off x="2804928" y="5113482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Page Table</a:t>
            </a:r>
          </a:p>
        </p:txBody>
      </p:sp>
      <p:sp>
        <p:nvSpPr>
          <p:cNvPr id="17" name="Rectangle 16"/>
          <p:cNvSpPr/>
          <p:nvPr>
            <p:custDataLst>
              <p:tags r:id="rId9"/>
            </p:custDataLst>
          </p:nvPr>
        </p:nvSpPr>
        <p:spPr>
          <a:xfrm>
            <a:off x="2881128" y="3894282"/>
            <a:ext cx="1600200" cy="3048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PTEntry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>
            <p:custDataLst>
              <p:tags r:id="rId10"/>
            </p:custDataLst>
          </p:nvPr>
        </p:nvCxnSpPr>
        <p:spPr>
          <a:xfrm>
            <a:off x="4477084" y="4034953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11"/>
            </p:custDataLst>
          </p:nvPr>
        </p:nvSpPr>
        <p:spPr>
          <a:xfrm>
            <a:off x="2881128" y="3503102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>
          <a:xfrm>
            <a:off x="381000" y="1154827"/>
            <a:ext cx="39624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6590" y="1443335"/>
            <a:ext cx="6304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31                    </a:t>
            </a:r>
            <a:r>
              <a:rPr lang="en-US" sz="2400" dirty="0">
                <a:solidFill>
                  <a:srgbClr val="00B050"/>
                </a:solidFill>
              </a:rPr>
              <a:t>                             12  </a:t>
            </a:r>
            <a:r>
              <a:rPr lang="en-US" sz="2400" dirty="0">
                <a:solidFill>
                  <a:srgbClr val="7030A0"/>
                </a:solidFill>
              </a:rPr>
              <a:t>11                     0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5" name="TextBox 34"/>
          <p:cNvSpPr txBox="1"/>
          <p:nvPr>
            <p:custDataLst>
              <p:tags r:id="rId13"/>
            </p:custDataLst>
          </p:nvPr>
        </p:nvSpPr>
        <p:spPr>
          <a:xfrm>
            <a:off x="4579019" y="4040837"/>
            <a:ext cx="863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PPN</a:t>
            </a:r>
          </a:p>
        </p:txBody>
      </p:sp>
      <p:sp>
        <p:nvSpPr>
          <p:cNvPr id="37" name="TextBox 36"/>
          <p:cNvSpPr txBox="1"/>
          <p:nvPr>
            <p:custDataLst>
              <p:tags r:id="rId14"/>
            </p:custDataLst>
          </p:nvPr>
        </p:nvSpPr>
        <p:spPr>
          <a:xfrm rot="20708594">
            <a:off x="2949236" y="2042796"/>
            <a:ext cx="1989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B050"/>
                </a:solidFill>
              </a:rPr>
              <a:t>Where is my physical page?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42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31C51B-FA01-5A47-9F86-28F20E0F772C}"/>
              </a:ext>
            </a:extLst>
          </p:cNvPr>
          <p:cNvSpPr txBox="1"/>
          <p:nvPr/>
        </p:nvSpPr>
        <p:spPr>
          <a:xfrm>
            <a:off x="5471124" y="3086107"/>
            <a:ext cx="3211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Total size = 2</a:t>
            </a:r>
            <a:r>
              <a:rPr lang="en-US" sz="2400" b="1" baseline="30000" dirty="0">
                <a:solidFill>
                  <a:srgbClr val="C00000"/>
                </a:solidFill>
              </a:rPr>
              <a:t>20</a:t>
            </a:r>
            <a:r>
              <a:rPr lang="en-US" sz="2400" b="1" dirty="0">
                <a:solidFill>
                  <a:srgbClr val="C00000"/>
                </a:solidFill>
              </a:rPr>
              <a:t> * 4 bytes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                 = 4MB </a:t>
            </a:r>
          </a:p>
        </p:txBody>
      </p:sp>
    </p:spTree>
    <p:extLst>
      <p:ext uri="{BB962C8B-B14F-4D97-AF65-F5344CB8AC3E}">
        <p14:creationId xmlns:p14="http://schemas.microsoft.com/office/powerpoint/2010/main" val="106411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Page Table</a:t>
            </a:r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810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10 bits</a:t>
            </a: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52400" y="5648980"/>
            <a:ext cx="838200" cy="3810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PTBR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3622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10 bits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43434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12 bits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418858" y="1026500"/>
            <a:ext cx="101617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/>
              <a:t>vaddr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>
            <p:custDataLst>
              <p:tags r:id="rId6"/>
            </p:custDataLst>
          </p:nvPr>
        </p:nvCxnSpPr>
        <p:spPr>
          <a:xfrm flipV="1">
            <a:off x="990600" y="5791200"/>
            <a:ext cx="609600" cy="101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>
            <p:custDataLst>
              <p:tags r:id="rId7"/>
            </p:custDataLst>
          </p:nvPr>
        </p:nvCxnSpPr>
        <p:spPr>
          <a:xfrm>
            <a:off x="1219200" y="5105400"/>
            <a:ext cx="3810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8"/>
            </p:custDataLst>
          </p:nvPr>
        </p:nvCxnSpPr>
        <p:spPr>
          <a:xfrm flipV="1">
            <a:off x="1219200" y="1524000"/>
            <a:ext cx="0" cy="35814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1676400" y="4963180"/>
            <a:ext cx="1600200" cy="3048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PDEntry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1371600" y="5801380"/>
            <a:ext cx="22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Page Directory</a:t>
            </a:r>
          </a:p>
        </p:txBody>
      </p:sp>
      <p:cxnSp>
        <p:nvCxnSpPr>
          <p:cNvPr id="14" name="Straight Arrow Connector 13"/>
          <p:cNvCxnSpPr/>
          <p:nvPr>
            <p:custDataLst>
              <p:tags r:id="rId11"/>
            </p:custDataLst>
          </p:nvPr>
        </p:nvCxnSpPr>
        <p:spPr>
          <a:xfrm>
            <a:off x="3657600" y="4038600"/>
            <a:ext cx="381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2"/>
            </p:custDataLst>
          </p:nvPr>
        </p:nvCxnSpPr>
        <p:spPr>
          <a:xfrm flipV="1">
            <a:off x="3657600" y="1524000"/>
            <a:ext cx="0" cy="2514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4060091" y="511558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Page Table</a:t>
            </a:r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4136291" y="3896380"/>
            <a:ext cx="1600200" cy="3048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PTEntry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>
            <p:custDataLst>
              <p:tags r:id="rId15"/>
            </p:custDataLst>
          </p:nvPr>
        </p:nvCxnSpPr>
        <p:spPr>
          <a:xfrm>
            <a:off x="3276600" y="5105400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6"/>
            </p:custDataLst>
          </p:nvPr>
        </p:nvCxnSpPr>
        <p:spPr>
          <a:xfrm>
            <a:off x="5715000" y="4037012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17"/>
            </p:custDataLst>
          </p:nvPr>
        </p:nvSpPr>
        <p:spPr>
          <a:xfrm>
            <a:off x="4136291" y="35052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>
            <p:custDataLst>
              <p:tags r:id="rId18"/>
            </p:custDataLst>
          </p:nvPr>
        </p:nvSpPr>
        <p:spPr>
          <a:xfrm>
            <a:off x="1676400" y="41910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19"/>
            </p:custDataLst>
          </p:nvPr>
        </p:nvSpPr>
        <p:spPr>
          <a:xfrm>
            <a:off x="381000" y="1143000"/>
            <a:ext cx="39624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76200" y="6334780"/>
            <a:ext cx="5271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* </a:t>
            </a:r>
            <a:r>
              <a:rPr lang="en-US" sz="2800" i="1" dirty="0"/>
              <a:t>Indirection to the Rescue, AGAIN!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266590" y="1443335"/>
            <a:ext cx="6237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31                    22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21                  12  </a:t>
            </a:r>
            <a:r>
              <a:rPr lang="en-US" sz="2400" dirty="0">
                <a:solidFill>
                  <a:srgbClr val="7030A0"/>
                </a:solidFill>
              </a:rPr>
              <a:t>11                     0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5" name="TextBox 34"/>
          <p:cNvSpPr txBox="1"/>
          <p:nvPr>
            <p:custDataLst>
              <p:tags r:id="rId21"/>
            </p:custDataLst>
          </p:nvPr>
        </p:nvSpPr>
        <p:spPr>
          <a:xfrm>
            <a:off x="5761802" y="4014182"/>
            <a:ext cx="863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PPN</a:t>
            </a:r>
          </a:p>
        </p:txBody>
      </p:sp>
      <p:sp>
        <p:nvSpPr>
          <p:cNvPr id="36" name="TextBox 35"/>
          <p:cNvSpPr txBox="1"/>
          <p:nvPr>
            <p:custDataLst>
              <p:tags r:id="rId22"/>
            </p:custDataLst>
          </p:nvPr>
        </p:nvSpPr>
        <p:spPr>
          <a:xfrm rot="20708594">
            <a:off x="1360410" y="3090384"/>
            <a:ext cx="1989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70C0"/>
                </a:solidFill>
              </a:rPr>
              <a:t>Where is my translation?</a:t>
            </a:r>
          </a:p>
        </p:txBody>
      </p:sp>
      <p:sp>
        <p:nvSpPr>
          <p:cNvPr id="37" name="TextBox 36"/>
          <p:cNvSpPr txBox="1"/>
          <p:nvPr>
            <p:custDataLst>
              <p:tags r:id="rId23"/>
            </p:custDataLst>
          </p:nvPr>
        </p:nvSpPr>
        <p:spPr>
          <a:xfrm rot="20708594">
            <a:off x="3910292" y="2093892"/>
            <a:ext cx="1989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B050"/>
                </a:solidFill>
              </a:rPr>
              <a:t>Where is my physical page?</a:t>
            </a:r>
          </a:p>
        </p:txBody>
      </p:sp>
      <p:sp>
        <p:nvSpPr>
          <p:cNvPr id="38" name="TextBox 37"/>
          <p:cNvSpPr txBox="1"/>
          <p:nvPr>
            <p:custDataLst>
              <p:tags r:id="rId24"/>
            </p:custDataLst>
          </p:nvPr>
        </p:nvSpPr>
        <p:spPr>
          <a:xfrm>
            <a:off x="6096000" y="5357862"/>
            <a:ext cx="2981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/>
              <a:t>Also referred </a:t>
            </a:r>
            <a:r>
              <a:rPr lang="en-US" sz="2800" i="1" dirty="0"/>
              <a:t>to as Level 1 </a:t>
            </a:r>
            <a:r>
              <a:rPr lang="en-US" sz="2800" i="1"/>
              <a:t>and Level </a:t>
            </a:r>
            <a:r>
              <a:rPr lang="en-US" sz="2800" i="1" dirty="0"/>
              <a:t>2 Page Tables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029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Page Table</a:t>
            </a:r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810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10 bits</a:t>
            </a: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52400" y="5648980"/>
            <a:ext cx="838200" cy="3810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PTBR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3622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10 bits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43434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12 bits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418858" y="1026500"/>
            <a:ext cx="101617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/>
              <a:t>vaddr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>
            <p:custDataLst>
              <p:tags r:id="rId6"/>
            </p:custDataLst>
          </p:nvPr>
        </p:nvCxnSpPr>
        <p:spPr>
          <a:xfrm flipV="1">
            <a:off x="990600" y="5791200"/>
            <a:ext cx="609600" cy="101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>
            <p:custDataLst>
              <p:tags r:id="rId7"/>
            </p:custDataLst>
          </p:nvPr>
        </p:nvCxnSpPr>
        <p:spPr>
          <a:xfrm>
            <a:off x="1219200" y="5105400"/>
            <a:ext cx="3810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8"/>
            </p:custDataLst>
          </p:nvPr>
        </p:nvCxnSpPr>
        <p:spPr>
          <a:xfrm flipV="1">
            <a:off x="1219200" y="1524000"/>
            <a:ext cx="0" cy="35814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1676400" y="4963180"/>
            <a:ext cx="1600200" cy="3048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PDEntry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1371600" y="5801380"/>
            <a:ext cx="22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Page Directory</a:t>
            </a:r>
          </a:p>
        </p:txBody>
      </p:sp>
      <p:cxnSp>
        <p:nvCxnSpPr>
          <p:cNvPr id="14" name="Straight Arrow Connector 13"/>
          <p:cNvCxnSpPr/>
          <p:nvPr>
            <p:custDataLst>
              <p:tags r:id="rId11"/>
            </p:custDataLst>
          </p:nvPr>
        </p:nvCxnSpPr>
        <p:spPr>
          <a:xfrm>
            <a:off x="3657600" y="4038600"/>
            <a:ext cx="381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2"/>
            </p:custDataLst>
          </p:nvPr>
        </p:nvCxnSpPr>
        <p:spPr>
          <a:xfrm flipV="1">
            <a:off x="3657600" y="1524000"/>
            <a:ext cx="0" cy="2514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4060091" y="511558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Page Table</a:t>
            </a:r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4136291" y="3896380"/>
            <a:ext cx="1600200" cy="3048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PTEntry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>
            <p:custDataLst>
              <p:tags r:id="rId15"/>
            </p:custDataLst>
          </p:nvPr>
        </p:nvCxnSpPr>
        <p:spPr>
          <a:xfrm>
            <a:off x="3276600" y="5105400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6"/>
            </p:custDataLst>
          </p:nvPr>
        </p:nvCxnSpPr>
        <p:spPr>
          <a:xfrm>
            <a:off x="5715000" y="4037012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17"/>
            </p:custDataLst>
          </p:nvPr>
        </p:nvSpPr>
        <p:spPr>
          <a:xfrm>
            <a:off x="4136291" y="35052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>
            <p:custDataLst>
              <p:tags r:id="rId18"/>
            </p:custDataLst>
          </p:nvPr>
        </p:nvSpPr>
        <p:spPr>
          <a:xfrm>
            <a:off x="1676400" y="41910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19"/>
            </p:custDataLst>
          </p:nvPr>
        </p:nvSpPr>
        <p:spPr>
          <a:xfrm>
            <a:off x="381000" y="1143000"/>
            <a:ext cx="39624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76200" y="6334780"/>
            <a:ext cx="5271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* </a:t>
            </a:r>
            <a:r>
              <a:rPr lang="en-US" sz="2800" i="1" dirty="0"/>
              <a:t>Indirection to the Rescue, AGAIN!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266590" y="1443335"/>
            <a:ext cx="6237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31                    22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21                  12  </a:t>
            </a:r>
            <a:r>
              <a:rPr lang="en-US" sz="2400" dirty="0">
                <a:solidFill>
                  <a:srgbClr val="7030A0"/>
                </a:solidFill>
              </a:rPr>
              <a:t>11                     0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5" name="TextBox 34"/>
          <p:cNvSpPr txBox="1"/>
          <p:nvPr>
            <p:custDataLst>
              <p:tags r:id="rId21"/>
            </p:custDataLst>
          </p:nvPr>
        </p:nvSpPr>
        <p:spPr>
          <a:xfrm>
            <a:off x="5761802" y="4014182"/>
            <a:ext cx="863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PPN</a:t>
            </a:r>
          </a:p>
        </p:txBody>
      </p:sp>
      <p:sp>
        <p:nvSpPr>
          <p:cNvPr id="36" name="TextBox 35"/>
          <p:cNvSpPr txBox="1"/>
          <p:nvPr>
            <p:custDataLst>
              <p:tags r:id="rId22"/>
            </p:custDataLst>
          </p:nvPr>
        </p:nvSpPr>
        <p:spPr>
          <a:xfrm rot="20708594">
            <a:off x="1360410" y="3090384"/>
            <a:ext cx="1989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70C0"/>
                </a:solidFill>
              </a:rPr>
              <a:t>Where is my translation?</a:t>
            </a:r>
          </a:p>
        </p:txBody>
      </p:sp>
      <p:sp>
        <p:nvSpPr>
          <p:cNvPr id="37" name="TextBox 36"/>
          <p:cNvSpPr txBox="1"/>
          <p:nvPr>
            <p:custDataLst>
              <p:tags r:id="rId23"/>
            </p:custDataLst>
          </p:nvPr>
        </p:nvSpPr>
        <p:spPr>
          <a:xfrm rot="20708594">
            <a:off x="3910292" y="2093892"/>
            <a:ext cx="1989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B050"/>
                </a:solidFill>
              </a:rPr>
              <a:t>Where is my physical page?</a:t>
            </a:r>
          </a:p>
        </p:txBody>
      </p:sp>
      <p:sp>
        <p:nvSpPr>
          <p:cNvPr id="38" name="TextBox 37"/>
          <p:cNvSpPr txBox="1"/>
          <p:nvPr>
            <p:custDataLst>
              <p:tags r:id="rId24"/>
            </p:custDataLst>
          </p:nvPr>
        </p:nvSpPr>
        <p:spPr>
          <a:xfrm>
            <a:off x="6096000" y="5357862"/>
            <a:ext cx="2981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/>
              <a:t>Also referred </a:t>
            </a:r>
            <a:r>
              <a:rPr lang="en-US" sz="2800" i="1" dirty="0"/>
              <a:t>to as Level 1 </a:t>
            </a:r>
            <a:r>
              <a:rPr lang="en-US" sz="2800" i="1"/>
              <a:t>and Level </a:t>
            </a:r>
            <a:r>
              <a:rPr lang="en-US" sz="2800" i="1" dirty="0"/>
              <a:t>2 Page Tables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44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D2001B-7192-EC48-9B77-F0161DF163F0}"/>
              </a:ext>
            </a:extLst>
          </p:cNvPr>
          <p:cNvSpPr txBox="1"/>
          <p:nvPr/>
        </p:nvSpPr>
        <p:spPr>
          <a:xfrm>
            <a:off x="5761802" y="1805679"/>
            <a:ext cx="34358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Assuming each entry is</a:t>
            </a:r>
          </a:p>
          <a:p>
            <a:r>
              <a:rPr lang="en-US" sz="2400" b="1" dirty="0"/>
              <a:t>4bytes,What is the size of</a:t>
            </a:r>
          </a:p>
          <a:p>
            <a:r>
              <a:rPr lang="en-US" sz="2400" b="1" dirty="0"/>
              <a:t>Page Directory?</a:t>
            </a:r>
          </a:p>
          <a:p>
            <a:r>
              <a:rPr lang="en-US" sz="2400" b="1" dirty="0"/>
              <a:t>A: 2KB           B: 2MB</a:t>
            </a:r>
          </a:p>
          <a:p>
            <a:r>
              <a:rPr lang="en-US" sz="2400" b="1" dirty="0"/>
              <a:t>C: 4KB           D: 4MB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57454C-C0C0-C64D-9FE2-D454575D256D}"/>
              </a:ext>
            </a:extLst>
          </p:cNvPr>
          <p:cNvSpPr/>
          <p:nvPr/>
        </p:nvSpPr>
        <p:spPr>
          <a:xfrm>
            <a:off x="5812691" y="3300533"/>
            <a:ext cx="871418" cy="3579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Page Table</a:t>
            </a:r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810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10 bits</a:t>
            </a: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52400" y="5648980"/>
            <a:ext cx="838200" cy="3810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PTBR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3622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10 bits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43434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12 bits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418858" y="1026500"/>
            <a:ext cx="101617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/>
              <a:t>vaddr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>
            <p:custDataLst>
              <p:tags r:id="rId6"/>
            </p:custDataLst>
          </p:nvPr>
        </p:nvCxnSpPr>
        <p:spPr>
          <a:xfrm flipV="1">
            <a:off x="990600" y="5791200"/>
            <a:ext cx="609600" cy="101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>
            <p:custDataLst>
              <p:tags r:id="rId7"/>
            </p:custDataLst>
          </p:nvPr>
        </p:nvCxnSpPr>
        <p:spPr>
          <a:xfrm>
            <a:off x="1219200" y="5105400"/>
            <a:ext cx="3810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8"/>
            </p:custDataLst>
          </p:nvPr>
        </p:nvCxnSpPr>
        <p:spPr>
          <a:xfrm flipV="1">
            <a:off x="1219200" y="1524000"/>
            <a:ext cx="0" cy="35814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1676400" y="4963180"/>
            <a:ext cx="1600200" cy="3048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PDEntry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1371600" y="5801380"/>
            <a:ext cx="22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Page Directory</a:t>
            </a:r>
          </a:p>
        </p:txBody>
      </p:sp>
      <p:cxnSp>
        <p:nvCxnSpPr>
          <p:cNvPr id="14" name="Straight Arrow Connector 13"/>
          <p:cNvCxnSpPr/>
          <p:nvPr>
            <p:custDataLst>
              <p:tags r:id="rId11"/>
            </p:custDataLst>
          </p:nvPr>
        </p:nvCxnSpPr>
        <p:spPr>
          <a:xfrm>
            <a:off x="3657600" y="4038600"/>
            <a:ext cx="381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2"/>
            </p:custDataLst>
          </p:nvPr>
        </p:nvCxnSpPr>
        <p:spPr>
          <a:xfrm flipV="1">
            <a:off x="3657600" y="1524000"/>
            <a:ext cx="0" cy="2514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4060091" y="511558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Page Table</a:t>
            </a:r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4136291" y="3896380"/>
            <a:ext cx="1600200" cy="3048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PTEntry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>
            <p:custDataLst>
              <p:tags r:id="rId15"/>
            </p:custDataLst>
          </p:nvPr>
        </p:nvCxnSpPr>
        <p:spPr>
          <a:xfrm>
            <a:off x="3276600" y="5105400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6"/>
            </p:custDataLst>
          </p:nvPr>
        </p:nvCxnSpPr>
        <p:spPr>
          <a:xfrm>
            <a:off x="5715000" y="4037012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17"/>
            </p:custDataLst>
          </p:nvPr>
        </p:nvSpPr>
        <p:spPr>
          <a:xfrm>
            <a:off x="4136291" y="35052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>
            <p:custDataLst>
              <p:tags r:id="rId18"/>
            </p:custDataLst>
          </p:nvPr>
        </p:nvSpPr>
        <p:spPr>
          <a:xfrm>
            <a:off x="1676400" y="41910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19"/>
            </p:custDataLst>
          </p:nvPr>
        </p:nvSpPr>
        <p:spPr>
          <a:xfrm>
            <a:off x="381000" y="1143000"/>
            <a:ext cx="39624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76200" y="6334780"/>
            <a:ext cx="5271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* </a:t>
            </a:r>
            <a:r>
              <a:rPr lang="en-US" sz="2800" i="1" dirty="0"/>
              <a:t>Indirection to the Rescue, AGAIN!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266590" y="1443335"/>
            <a:ext cx="6237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31                    22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21                  12  </a:t>
            </a:r>
            <a:r>
              <a:rPr lang="en-US" sz="2400" dirty="0">
                <a:solidFill>
                  <a:srgbClr val="7030A0"/>
                </a:solidFill>
              </a:rPr>
              <a:t>11                     0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5" name="TextBox 34"/>
          <p:cNvSpPr txBox="1"/>
          <p:nvPr>
            <p:custDataLst>
              <p:tags r:id="rId21"/>
            </p:custDataLst>
          </p:nvPr>
        </p:nvSpPr>
        <p:spPr>
          <a:xfrm>
            <a:off x="5761802" y="4014182"/>
            <a:ext cx="863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PPN</a:t>
            </a:r>
          </a:p>
        </p:txBody>
      </p:sp>
      <p:sp>
        <p:nvSpPr>
          <p:cNvPr id="36" name="TextBox 35"/>
          <p:cNvSpPr txBox="1"/>
          <p:nvPr>
            <p:custDataLst>
              <p:tags r:id="rId22"/>
            </p:custDataLst>
          </p:nvPr>
        </p:nvSpPr>
        <p:spPr>
          <a:xfrm rot="20708594">
            <a:off x="1360410" y="3090384"/>
            <a:ext cx="1989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70C0"/>
                </a:solidFill>
              </a:rPr>
              <a:t>Where is my translation?</a:t>
            </a:r>
          </a:p>
        </p:txBody>
      </p:sp>
      <p:sp>
        <p:nvSpPr>
          <p:cNvPr id="37" name="TextBox 36"/>
          <p:cNvSpPr txBox="1"/>
          <p:nvPr>
            <p:custDataLst>
              <p:tags r:id="rId23"/>
            </p:custDataLst>
          </p:nvPr>
        </p:nvSpPr>
        <p:spPr>
          <a:xfrm rot="20708594">
            <a:off x="3910292" y="2093892"/>
            <a:ext cx="1989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B050"/>
                </a:solidFill>
              </a:rPr>
              <a:t>Where is my physical page?</a:t>
            </a:r>
          </a:p>
        </p:txBody>
      </p:sp>
      <p:sp>
        <p:nvSpPr>
          <p:cNvPr id="38" name="TextBox 37"/>
          <p:cNvSpPr txBox="1"/>
          <p:nvPr>
            <p:custDataLst>
              <p:tags r:id="rId24"/>
            </p:custDataLst>
          </p:nvPr>
        </p:nvSpPr>
        <p:spPr>
          <a:xfrm>
            <a:off x="6096000" y="5357862"/>
            <a:ext cx="2981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/>
              <a:t>Also referred </a:t>
            </a:r>
            <a:r>
              <a:rPr lang="en-US" sz="2800" i="1" dirty="0"/>
              <a:t>to as Level 1 </a:t>
            </a:r>
            <a:r>
              <a:rPr lang="en-US" sz="2800" i="1"/>
              <a:t>and Level </a:t>
            </a:r>
            <a:r>
              <a:rPr lang="en-US" sz="2800" i="1" dirty="0"/>
              <a:t>2 Page Tables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45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D2001B-7192-EC48-9B77-F0161DF163F0}"/>
              </a:ext>
            </a:extLst>
          </p:cNvPr>
          <p:cNvSpPr txBox="1"/>
          <p:nvPr/>
        </p:nvSpPr>
        <p:spPr>
          <a:xfrm>
            <a:off x="5924124" y="1958590"/>
            <a:ext cx="32351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Assuming each entry is</a:t>
            </a:r>
          </a:p>
          <a:p>
            <a:r>
              <a:rPr lang="en-US" sz="2400" b="1" dirty="0"/>
              <a:t>4bytes,What is the total</a:t>
            </a:r>
          </a:p>
          <a:p>
            <a:r>
              <a:rPr lang="en-US" sz="2400" b="1" dirty="0"/>
              <a:t>size of ALL Page tables?</a:t>
            </a:r>
          </a:p>
          <a:p>
            <a:r>
              <a:rPr lang="en-US" sz="2400" b="1" dirty="0"/>
              <a:t>A: 2KB          B: 2MB</a:t>
            </a:r>
          </a:p>
          <a:p>
            <a:r>
              <a:rPr lang="en-US" sz="2400" b="1" dirty="0"/>
              <a:t>C: 4KB          D: 4MB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9077C7-3BE4-BC47-AE8B-2AC027275DBA}"/>
              </a:ext>
            </a:extLst>
          </p:cNvPr>
          <p:cNvSpPr/>
          <p:nvPr/>
        </p:nvSpPr>
        <p:spPr>
          <a:xfrm>
            <a:off x="7509025" y="3505200"/>
            <a:ext cx="978066" cy="3579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Page Table</a:t>
            </a:r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810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10 bits</a:t>
            </a: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52400" y="5648980"/>
            <a:ext cx="838200" cy="3810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PTBR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3622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10 bits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43434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12 bits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378392" y="1092527"/>
            <a:ext cx="101617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/>
              <a:t>vaddr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>
            <p:custDataLst>
              <p:tags r:id="rId6"/>
            </p:custDataLst>
          </p:nvPr>
        </p:nvCxnSpPr>
        <p:spPr>
          <a:xfrm flipV="1">
            <a:off x="990600" y="5791200"/>
            <a:ext cx="609600" cy="101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>
            <p:custDataLst>
              <p:tags r:id="rId7"/>
            </p:custDataLst>
          </p:nvPr>
        </p:nvCxnSpPr>
        <p:spPr>
          <a:xfrm>
            <a:off x="1219200" y="5105400"/>
            <a:ext cx="3810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8"/>
            </p:custDataLst>
          </p:nvPr>
        </p:nvCxnSpPr>
        <p:spPr>
          <a:xfrm flipV="1">
            <a:off x="1219200" y="1524000"/>
            <a:ext cx="0" cy="35814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1676400" y="4963180"/>
            <a:ext cx="1600200" cy="3048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PDEntry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1371600" y="5801380"/>
            <a:ext cx="22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Page Directory</a:t>
            </a:r>
          </a:p>
        </p:txBody>
      </p:sp>
      <p:cxnSp>
        <p:nvCxnSpPr>
          <p:cNvPr id="14" name="Straight Arrow Connector 13"/>
          <p:cNvCxnSpPr/>
          <p:nvPr>
            <p:custDataLst>
              <p:tags r:id="rId11"/>
            </p:custDataLst>
          </p:nvPr>
        </p:nvCxnSpPr>
        <p:spPr>
          <a:xfrm>
            <a:off x="3657600" y="4038600"/>
            <a:ext cx="381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2"/>
            </p:custDataLst>
          </p:nvPr>
        </p:nvCxnSpPr>
        <p:spPr>
          <a:xfrm flipV="1">
            <a:off x="3657600" y="1524000"/>
            <a:ext cx="0" cy="2514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4060091" y="511558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Page Table</a:t>
            </a:r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4136291" y="3896380"/>
            <a:ext cx="1600200" cy="3048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PTEntry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>
            <p:custDataLst>
              <p:tags r:id="rId15"/>
            </p:custDataLst>
          </p:nvPr>
        </p:nvCxnSpPr>
        <p:spPr>
          <a:xfrm>
            <a:off x="3276600" y="5105400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6"/>
            </p:custDataLst>
          </p:nvPr>
        </p:nvCxnSpPr>
        <p:spPr>
          <a:xfrm>
            <a:off x="5715000" y="4037012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17"/>
            </p:custDataLst>
          </p:nvPr>
        </p:nvSpPr>
        <p:spPr>
          <a:xfrm>
            <a:off x="4136291" y="35052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>
            <p:custDataLst>
              <p:tags r:id="rId18"/>
            </p:custDataLst>
          </p:nvPr>
        </p:nvSpPr>
        <p:spPr>
          <a:xfrm>
            <a:off x="1676400" y="41910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19"/>
            </p:custDataLst>
          </p:nvPr>
        </p:nvSpPr>
        <p:spPr>
          <a:xfrm>
            <a:off x="381000" y="1143000"/>
            <a:ext cx="39624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6590" y="1443335"/>
            <a:ext cx="6237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31                    22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21                  12  </a:t>
            </a:r>
            <a:r>
              <a:rPr lang="en-US" sz="2400" dirty="0">
                <a:solidFill>
                  <a:srgbClr val="7030A0"/>
                </a:solidFill>
              </a:rPr>
              <a:t>11                      0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>
            <p:custDataLst>
              <p:tags r:id="rId20"/>
            </p:custDataLst>
          </p:nvPr>
        </p:nvSpPr>
        <p:spPr>
          <a:xfrm>
            <a:off x="5761802" y="4014182"/>
            <a:ext cx="863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PPN</a:t>
            </a:r>
          </a:p>
        </p:txBody>
      </p:sp>
      <p:sp>
        <p:nvSpPr>
          <p:cNvPr id="36" name="TextBox 35"/>
          <p:cNvSpPr txBox="1"/>
          <p:nvPr>
            <p:custDataLst>
              <p:tags r:id="rId21"/>
            </p:custDataLst>
          </p:nvPr>
        </p:nvSpPr>
        <p:spPr>
          <a:xfrm rot="20708594">
            <a:off x="1360410" y="3090384"/>
            <a:ext cx="1989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70C0"/>
                </a:solidFill>
              </a:rPr>
              <a:t>Where is my translation?</a:t>
            </a:r>
          </a:p>
        </p:txBody>
      </p:sp>
      <p:sp>
        <p:nvSpPr>
          <p:cNvPr id="37" name="TextBox 36"/>
          <p:cNvSpPr txBox="1"/>
          <p:nvPr>
            <p:custDataLst>
              <p:tags r:id="rId22"/>
            </p:custDataLst>
          </p:nvPr>
        </p:nvSpPr>
        <p:spPr>
          <a:xfrm rot="20708594">
            <a:off x="3910292" y="2093892"/>
            <a:ext cx="1989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B050"/>
                </a:solidFill>
              </a:rPr>
              <a:t>Where is my physical page?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46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16EB9B-B99F-164A-9161-1694A963987B}"/>
              </a:ext>
            </a:extLst>
          </p:cNvPr>
          <p:cNvSpPr txBox="1"/>
          <p:nvPr/>
        </p:nvSpPr>
        <p:spPr>
          <a:xfrm>
            <a:off x="450823" y="6184677"/>
            <a:ext cx="333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Size = 2</a:t>
            </a:r>
            <a:r>
              <a:rPr lang="en-US" sz="2400" b="1" baseline="30000" dirty="0">
                <a:solidFill>
                  <a:srgbClr val="C00000"/>
                </a:solidFill>
              </a:rPr>
              <a:t>10</a:t>
            </a:r>
            <a:r>
              <a:rPr lang="en-US" sz="2400" b="1" dirty="0">
                <a:solidFill>
                  <a:srgbClr val="C00000"/>
                </a:solidFill>
              </a:rPr>
              <a:t> * 4 bytes = 4KB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6E5877-D4F3-2244-AAC0-09C3E984854A}"/>
              </a:ext>
            </a:extLst>
          </p:cNvPr>
          <p:cNvSpPr txBox="1"/>
          <p:nvPr/>
        </p:nvSpPr>
        <p:spPr>
          <a:xfrm>
            <a:off x="3681658" y="5495823"/>
            <a:ext cx="401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Size = 2</a:t>
            </a:r>
            <a:r>
              <a:rPr lang="en-US" sz="2400" b="1" baseline="30000" dirty="0">
                <a:solidFill>
                  <a:srgbClr val="C00000"/>
                </a:solidFill>
              </a:rPr>
              <a:t>10</a:t>
            </a:r>
            <a:r>
              <a:rPr lang="en-US" sz="2400" b="1" dirty="0">
                <a:solidFill>
                  <a:srgbClr val="C00000"/>
                </a:solidFill>
              </a:rPr>
              <a:t> * 2</a:t>
            </a:r>
            <a:r>
              <a:rPr lang="en-US" sz="2400" b="1" baseline="30000" dirty="0">
                <a:solidFill>
                  <a:srgbClr val="C00000"/>
                </a:solidFill>
              </a:rPr>
              <a:t>10</a:t>
            </a:r>
            <a:r>
              <a:rPr lang="en-US" sz="2400" b="1" dirty="0">
                <a:solidFill>
                  <a:srgbClr val="C00000"/>
                </a:solidFill>
              </a:rPr>
              <a:t> *4 bytes = 4MB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75F2BF-AAF0-C74C-8C27-8A3FADC66279}"/>
              </a:ext>
            </a:extLst>
          </p:cNvPr>
          <p:cNvSpPr txBox="1"/>
          <p:nvPr/>
        </p:nvSpPr>
        <p:spPr>
          <a:xfrm>
            <a:off x="4113889" y="6115228"/>
            <a:ext cx="142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page tables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77DB8B-A412-3F48-882A-28AA9DED3541}"/>
              </a:ext>
            </a:extLst>
          </p:cNvPr>
          <p:cNvSpPr txBox="1"/>
          <p:nvPr/>
        </p:nvSpPr>
        <p:spPr>
          <a:xfrm>
            <a:off x="5637003" y="6081868"/>
            <a:ext cx="249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entries per page table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7AFE15B-B4B9-614E-BB8C-AC40F6B03FFC}"/>
              </a:ext>
            </a:extLst>
          </p:cNvPr>
          <p:cNvCxnSpPr>
            <a:cxnSpLocks/>
          </p:cNvCxnSpPr>
          <p:nvPr/>
        </p:nvCxnSpPr>
        <p:spPr>
          <a:xfrm flipH="1">
            <a:off x="4564729" y="5869895"/>
            <a:ext cx="115391" cy="3328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1BF4AC7-4358-DC46-B639-8FF86119260D}"/>
              </a:ext>
            </a:extLst>
          </p:cNvPr>
          <p:cNvCxnSpPr>
            <a:cxnSpLocks/>
          </p:cNvCxnSpPr>
          <p:nvPr/>
        </p:nvCxnSpPr>
        <p:spPr>
          <a:xfrm>
            <a:off x="5761802" y="5906084"/>
            <a:ext cx="791398" cy="203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2194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Multi-Level Page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Doesn’t this take up more memory than before?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- YES, but..</a:t>
            </a:r>
          </a:p>
          <a:p>
            <a:pPr marL="0" indent="0">
              <a:buNone/>
            </a:pPr>
            <a:r>
              <a:rPr lang="en-US" dirty="0"/>
              <a:t>Benefits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Don’t need 4MB contiguous physical memory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Don’t need to allocate every </a:t>
            </a:r>
            <a:r>
              <a:rPr lang="en-US" dirty="0" err="1"/>
              <a:t>PageTable</a:t>
            </a:r>
            <a:r>
              <a:rPr lang="en-US" dirty="0"/>
              <a:t>, only those containing valid PTEs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Drawbacks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Performance: Longer lookups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Memory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Virtual Memory?</a:t>
            </a:r>
          </a:p>
          <a:p>
            <a:pPr marL="0" indent="0">
              <a:buNone/>
            </a:pPr>
            <a:r>
              <a:rPr lang="en-US" dirty="0"/>
              <a:t>How does Virtual memory Work?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Address Translation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Overhead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Paging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42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What if process requirements &gt; physical memory?</a:t>
            </a:r>
          </a:p>
          <a:p>
            <a:pPr marL="0" indent="0">
              <a:buNone/>
            </a:pPr>
            <a:r>
              <a:rPr lang="en-US" i="1" dirty="0"/>
              <a:t>	Virtual starts earning its name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Memory acts as a cache for secondary storage (disk)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Swap</a:t>
            </a:r>
            <a:r>
              <a:rPr lang="en-US" dirty="0"/>
              <a:t> memory pages out to disk when not in use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Page</a:t>
            </a:r>
            <a:r>
              <a:rPr lang="en-US" dirty="0"/>
              <a:t> them back in when needed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Courtesy of Temporal &amp; Spatial Locality (again!)</a:t>
            </a:r>
          </a:p>
          <a:p>
            <a:pPr lvl="1"/>
            <a:r>
              <a:rPr lang="en-US" dirty="0"/>
              <a:t>Pages used recently mostly likely to be used again</a:t>
            </a:r>
          </a:p>
          <a:p>
            <a:pPr lvl="1"/>
            <a:endParaRPr lang="en-US" dirty="0"/>
          </a:p>
          <a:p>
            <a:pPr marL="57150" indent="0">
              <a:buNone/>
            </a:pPr>
            <a:r>
              <a:rPr lang="en-US" dirty="0"/>
              <a:t>More Meta-Data:</a:t>
            </a:r>
          </a:p>
          <a:p>
            <a:pPr marL="514350" indent="-457200"/>
            <a:r>
              <a:rPr lang="en-US" dirty="0"/>
              <a:t>Dirty Bit, Recently Used, </a:t>
            </a:r>
            <a:r>
              <a:rPr lang="en-US" i="1" dirty="0"/>
              <a:t>etc.</a:t>
            </a:r>
          </a:p>
          <a:p>
            <a:pPr marL="514350" indent="-457200"/>
            <a:r>
              <a:rPr lang="en-US" dirty="0"/>
              <a:t>OS may access this meta-data to choose a victim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0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Processes </a:t>
            </a:r>
          </a:p>
        </p:txBody>
      </p:sp>
      <p:sp>
        <p:nvSpPr>
          <p:cNvPr id="36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838200"/>
            <a:ext cx="8229600" cy="5943600"/>
          </a:xfrm>
        </p:spPr>
        <p:txBody>
          <a:bodyPr/>
          <a:lstStyle/>
          <a:p>
            <a:r>
              <a:rPr lang="en-US" dirty="0"/>
              <a:t>Q: What happens when another program is executed concurrently on </a:t>
            </a:r>
            <a:r>
              <a:rPr lang="en-US" dirty="0">
                <a:solidFill>
                  <a:srgbClr val="0070C0"/>
                </a:solidFill>
              </a:rPr>
              <a:t>another</a:t>
            </a:r>
            <a:r>
              <a:rPr lang="en-US" dirty="0"/>
              <a:t> processor?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A:  The addresses will conflict</a:t>
            </a:r>
          </a:p>
          <a:p>
            <a:pPr lvl="1"/>
            <a:r>
              <a:rPr lang="en-US" dirty="0"/>
              <a:t>Even though, CPUs may take </a:t>
            </a:r>
          </a:p>
          <a:p>
            <a:pPr marL="173038" lvl="1" indent="0">
              <a:buNone/>
            </a:pPr>
            <a:r>
              <a:rPr lang="en-US" dirty="0"/>
              <a:t>	turns using memory bus</a:t>
            </a:r>
          </a:p>
        </p:txBody>
      </p:sp>
      <p:sp>
        <p:nvSpPr>
          <p:cNvPr id="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818230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CPU</a:t>
            </a:r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894430"/>
            <a:ext cx="1371600" cy="40386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26603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58023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790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23758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504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66766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0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8568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latin typeface="Calibri"/>
              </a:rPr>
              <a:t>Memory</a:t>
            </a:r>
          </a:p>
        </p:txBody>
      </p:sp>
      <p:sp>
        <p:nvSpPr>
          <p:cNvPr id="31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962400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CPU</a:t>
            </a:r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494243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38998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8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265643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3820068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40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276600"/>
            <a:ext cx="0" cy="6201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9800" y="5706059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0x000…0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0460" y="2441127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0x7ff…f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0460" y="1819859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0xfff…f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53000" y="27342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$$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53000" y="321628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$$</a:t>
            </a:r>
          </a:p>
        </p:txBody>
      </p:sp>
    </p:spTree>
    <p:extLst>
      <p:ext uri="{BB962C8B-B14F-4D97-AF65-F5344CB8AC3E}">
        <p14:creationId xmlns:p14="http://schemas.microsoft.com/office/powerpoint/2010/main" val="393421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3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Paging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4817050"/>
            <a:ext cx="5536920" cy="20409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Example: accessing address beginning with </a:t>
            </a:r>
            <a:r>
              <a:rPr lang="en-US" dirty="0">
                <a:solidFill>
                  <a:srgbClr val="945200"/>
                </a:solidFill>
              </a:rPr>
              <a:t>0x00003</a:t>
            </a:r>
            <a:r>
              <a:rPr lang="en-US" dirty="0"/>
              <a:t> (</a:t>
            </a:r>
            <a:r>
              <a:rPr lang="en-US" dirty="0" err="1">
                <a:solidFill>
                  <a:srgbClr val="945200"/>
                </a:solidFill>
              </a:rPr>
              <a:t>PageTable</a:t>
            </a:r>
            <a:r>
              <a:rPr lang="en-US" dirty="0">
                <a:solidFill>
                  <a:srgbClr val="945200"/>
                </a:solidFill>
              </a:rPr>
              <a:t>[3]</a:t>
            </a:r>
            <a:r>
              <a:rPr lang="en-US" dirty="0"/>
              <a:t>) results in a Page Fault which will page the data in from disk sector 200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4153164"/>
              </p:ext>
            </p:extLst>
          </p:nvPr>
        </p:nvGraphicFramePr>
        <p:xfrm>
          <a:off x="457200" y="955040"/>
          <a:ext cx="350520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R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W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D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rgbClr val="000000"/>
                          </a:solidFill>
                        </a:rPr>
                        <a:t>Physical Page Number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0x10045</a:t>
                      </a:r>
                      <a:endParaRPr lang="en-US" sz="24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disk sector 200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disk sector 25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5"/>
                          </a:solidFill>
                        </a:rPr>
                        <a:t>0x00000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39000" y="990600"/>
            <a:ext cx="1371600" cy="3962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1066800"/>
            <a:ext cx="13716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3886200"/>
            <a:ext cx="1371600" cy="381000"/>
          </a:xfrm>
          <a:prstGeom prst="rect">
            <a:avLst/>
          </a:prstGeom>
          <a:solidFill>
            <a:schemeClr val="accent6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1676400"/>
            <a:ext cx="1371600" cy="9144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5791200" y="46482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0x00000000</a:t>
            </a: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5775138" y="22860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0x90000000</a:t>
            </a: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5791200" y="39624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0x10045000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765520" y="297180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0x4123B000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5791200" y="11430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0xC20A3000</a:t>
            </a: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4572000"/>
            <a:ext cx="1371600" cy="381000"/>
          </a:xfrm>
          <a:prstGeom prst="rect">
            <a:avLst/>
          </a:prstGeom>
          <a:solidFill>
            <a:schemeClr val="accent5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2895600"/>
            <a:ext cx="1371600" cy="381000"/>
          </a:xfrm>
          <a:prstGeom prst="rect">
            <a:avLst/>
          </a:prstGeom>
          <a:solidFill>
            <a:srgbClr val="92D05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6019800"/>
            <a:ext cx="6858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25</a:t>
            </a:r>
          </a:p>
        </p:txBody>
      </p:sp>
      <p:sp>
        <p:nvSpPr>
          <p:cNvPr id="19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962900" y="5807650"/>
            <a:ext cx="6858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200</a:t>
            </a:r>
          </a:p>
        </p:txBody>
      </p:sp>
      <p:cxnSp>
        <p:nvCxnSpPr>
          <p:cNvPr id="20" name="Straight Connector 19"/>
          <p:cNvCxnSpPr/>
          <p:nvPr>
            <p:custDataLst>
              <p:tags r:id="rId16"/>
            </p:custDataLst>
          </p:nvPr>
        </p:nvCxnSpPr>
        <p:spPr>
          <a:xfrm>
            <a:off x="3962400" y="1676400"/>
            <a:ext cx="3276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 flipV="1">
            <a:off x="3962400" y="2590800"/>
            <a:ext cx="3276600" cy="2057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Magnetic Disk 15"/>
          <p:cNvSpPr/>
          <p:nvPr>
            <p:custDataLst>
              <p:tags r:id="rId18"/>
            </p:custDataLst>
          </p:nvPr>
        </p:nvSpPr>
        <p:spPr>
          <a:xfrm>
            <a:off x="7162800" y="5257800"/>
            <a:ext cx="1524000" cy="1295400"/>
          </a:xfrm>
          <a:prstGeom prst="flowChartMagneticDisk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>
            <p:custDataLst>
              <p:tags r:id="rId19"/>
            </p:custDataLst>
          </p:nvPr>
        </p:nvCxnSpPr>
        <p:spPr>
          <a:xfrm>
            <a:off x="76200" y="3371910"/>
            <a:ext cx="381000" cy="1588"/>
          </a:xfrm>
          <a:prstGeom prst="straightConnector1">
            <a:avLst/>
          </a:prstGeom>
          <a:ln w="57150">
            <a:solidFill>
              <a:srgbClr val="9452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7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Page 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Valid bit in Page Table = 0 </a:t>
            </a:r>
          </a:p>
          <a:p>
            <a:pPr>
              <a:buNone/>
            </a:pPr>
            <a:r>
              <a:rPr lang="en-US" dirty="0">
                <a:sym typeface="Wingdings"/>
              </a:rPr>
              <a:t>	 means </a:t>
            </a:r>
            <a:r>
              <a:rPr lang="en-US" dirty="0"/>
              <a:t>page is not in memory</a:t>
            </a:r>
          </a:p>
          <a:p>
            <a:pPr>
              <a:buNone/>
            </a:pPr>
            <a:endParaRPr lang="en-US" b="1" dirty="0">
              <a:solidFill>
                <a:srgbClr val="FF0909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1F497D"/>
                </a:solidFill>
              </a:rPr>
              <a:t>OS takes over</a:t>
            </a:r>
            <a:r>
              <a:rPr lang="en-US" dirty="0">
                <a:solidFill>
                  <a:srgbClr val="1F497D"/>
                </a:solidFill>
              </a:rPr>
              <a:t>:</a:t>
            </a:r>
            <a:endParaRPr lang="en-US" b="1" dirty="0">
              <a:solidFill>
                <a:srgbClr val="1F497D"/>
              </a:solidFill>
            </a:endParaRPr>
          </a:p>
          <a:p>
            <a:r>
              <a:rPr lang="en-US" dirty="0"/>
              <a:t>Choose a physical page to replace</a:t>
            </a:r>
          </a:p>
          <a:p>
            <a:pPr lvl="1"/>
            <a:r>
              <a:rPr lang="en-US" b="1" dirty="0">
                <a:solidFill>
                  <a:srgbClr val="1F497D"/>
                </a:solidFill>
              </a:rPr>
              <a:t>“Working set”</a:t>
            </a:r>
            <a:r>
              <a:rPr lang="en-US" dirty="0"/>
              <a:t>: refined LRU, tracks page usage</a:t>
            </a:r>
            <a:endParaRPr lang="en-US" b="1" dirty="0"/>
          </a:p>
          <a:p>
            <a:r>
              <a:rPr lang="en-US" dirty="0"/>
              <a:t>If dirty, write to disk</a:t>
            </a:r>
          </a:p>
          <a:p>
            <a:r>
              <a:rPr lang="en-US" dirty="0"/>
              <a:t>Read missing page from disk</a:t>
            </a:r>
          </a:p>
          <a:p>
            <a:pPr lvl="1"/>
            <a:r>
              <a:rPr lang="en-US" dirty="0"/>
              <a:t>Takes so long (~10ms), OS schedules another task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Performance-wise page faults are </a:t>
            </a:r>
            <a:r>
              <a:rPr lang="en-US" b="1" i="1" dirty="0"/>
              <a:t>really </a:t>
            </a:r>
            <a:r>
              <a:rPr lang="en-US" b="1" dirty="0"/>
              <a:t>bad!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3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Memory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Virtual Memory?</a:t>
            </a:r>
          </a:p>
          <a:p>
            <a:pPr marL="0" indent="0">
              <a:buNone/>
            </a:pPr>
            <a:r>
              <a:rPr lang="en-US" dirty="0"/>
              <a:t>How does Virtual memory Work?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Address Translation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Overhead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Paging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209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Watch Your Performance Tank!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For </a:t>
            </a:r>
            <a:r>
              <a:rPr lang="en-US" i="1" dirty="0">
                <a:solidFill>
                  <a:srgbClr val="FF0000"/>
                </a:solidFill>
              </a:rPr>
              <a:t>every instruction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MMU translates address (virtual </a:t>
            </a:r>
            <a:r>
              <a:rPr lang="en-US" dirty="0">
                <a:sym typeface="Wingdings"/>
              </a:rPr>
              <a:t> physical)</a:t>
            </a:r>
          </a:p>
          <a:p>
            <a:pPr lvl="1" defTabSz="914400">
              <a:spcBef>
                <a:spcPts val="0"/>
              </a:spcBef>
            </a:pPr>
            <a:r>
              <a:rPr lang="en-US" dirty="0"/>
              <a:t>Uses PTBR to find Page Table in memory</a:t>
            </a:r>
          </a:p>
          <a:p>
            <a:pPr lvl="1" defTabSz="914400">
              <a:spcBef>
                <a:spcPts val="0"/>
              </a:spcBef>
            </a:pPr>
            <a:r>
              <a:rPr lang="en-US" dirty="0"/>
              <a:t>Looks up entry for that virtual page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Fetch the instruction using physical address</a:t>
            </a:r>
          </a:p>
          <a:p>
            <a:pPr lvl="1" defTabSz="914400">
              <a:spcBef>
                <a:spcPts val="0"/>
              </a:spcBef>
            </a:pPr>
            <a:r>
              <a:rPr lang="en-US" dirty="0"/>
              <a:t>Access Memory Hierarchy (I$ </a:t>
            </a:r>
            <a:r>
              <a:rPr lang="en-US" dirty="0">
                <a:sym typeface="Wingdings"/>
              </a:rPr>
              <a:t> L2  Memory)</a:t>
            </a:r>
          </a:p>
          <a:p>
            <a:pPr lvl="1" defTabSz="914400">
              <a:spcBef>
                <a:spcPts val="0"/>
              </a:spcBef>
            </a:pPr>
            <a:endParaRPr lang="en-US" dirty="0">
              <a:sym typeface="Wingdings"/>
            </a:endParaRPr>
          </a:p>
          <a:p>
            <a:pPr defTabSz="914400">
              <a:spcBef>
                <a:spcPts val="0"/>
              </a:spcBef>
            </a:pPr>
            <a:r>
              <a:rPr lang="en-US" dirty="0">
                <a:sym typeface="Wingdings"/>
              </a:rPr>
              <a:t>Repeat at Memory stage for load/store </a:t>
            </a:r>
            <a:r>
              <a:rPr lang="en-US" dirty="0" err="1">
                <a:sym typeface="Wingdings"/>
              </a:rPr>
              <a:t>insns</a:t>
            </a:r>
            <a:endParaRPr lang="en-US" dirty="0">
              <a:sym typeface="Wingdings"/>
            </a:endParaRPr>
          </a:p>
          <a:p>
            <a:pPr lvl="1" defTabSz="914400">
              <a:spcBef>
                <a:spcPts val="0"/>
              </a:spcBef>
            </a:pPr>
            <a:r>
              <a:rPr lang="en-US" dirty="0">
                <a:sym typeface="Wingdings"/>
              </a:rPr>
              <a:t>Translate address</a:t>
            </a:r>
          </a:p>
          <a:p>
            <a:pPr lvl="1" defTabSz="914400">
              <a:spcBef>
                <a:spcPts val="0"/>
              </a:spcBef>
            </a:pPr>
            <a:r>
              <a:rPr lang="en-US" b="1" dirty="0">
                <a:sym typeface="Wingdings"/>
              </a:rPr>
              <a:t>Now </a:t>
            </a:r>
            <a:r>
              <a:rPr lang="en-US" dirty="0">
                <a:sym typeface="Wingdings"/>
              </a:rPr>
              <a:t>you perform the load/store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502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763000" cy="6248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Virtual Memory Summary</a:t>
            </a:r>
          </a:p>
          <a:p>
            <a:r>
              <a:rPr lang="en-US" dirty="0" err="1"/>
              <a:t>PageTable</a:t>
            </a:r>
            <a:r>
              <a:rPr lang="en-US" dirty="0"/>
              <a:t> for each process:</a:t>
            </a:r>
          </a:p>
          <a:p>
            <a:pPr lvl="1"/>
            <a:r>
              <a:rPr lang="en-US" dirty="0"/>
              <a:t>Page</a:t>
            </a:r>
          </a:p>
          <a:p>
            <a:pPr lvl="2"/>
            <a:r>
              <a:rPr lang="en-US" dirty="0"/>
              <a:t>Single-level (e.g. 4MB contiguous in physical memory) </a:t>
            </a:r>
          </a:p>
          <a:p>
            <a:pPr lvl="2"/>
            <a:r>
              <a:rPr lang="en-US" dirty="0"/>
              <a:t>or multi-level (e.g. less </a:t>
            </a:r>
            <a:r>
              <a:rPr lang="en-US" dirty="0" err="1"/>
              <a:t>mem</a:t>
            </a:r>
            <a:r>
              <a:rPr lang="en-US" dirty="0"/>
              <a:t> overhead due to page table), </a:t>
            </a:r>
          </a:p>
          <a:p>
            <a:pPr lvl="2"/>
            <a:r>
              <a:rPr lang="en-US" dirty="0"/>
              <a:t>…</a:t>
            </a:r>
          </a:p>
          <a:p>
            <a:pPr lvl="1"/>
            <a:r>
              <a:rPr lang="en-US" dirty="0"/>
              <a:t>every load/store translated to physical addresses</a:t>
            </a:r>
          </a:p>
          <a:p>
            <a:pPr lvl="1"/>
            <a:r>
              <a:rPr lang="en-US" dirty="0"/>
              <a:t>page table miss: load a swapped-out page and retry instruction, or kill program</a:t>
            </a:r>
          </a:p>
          <a:p>
            <a:r>
              <a:rPr lang="en-US" dirty="0"/>
              <a:t>Performance?</a:t>
            </a:r>
          </a:p>
          <a:p>
            <a:pPr lvl="1"/>
            <a:r>
              <a:rPr lang="en-US" dirty="0"/>
              <a:t>terrible: memory is already slow</a:t>
            </a:r>
            <a:br>
              <a:rPr lang="en-US" dirty="0"/>
            </a:br>
            <a:r>
              <a:rPr lang="en-US" dirty="0"/>
              <a:t>translation makes it slower</a:t>
            </a:r>
          </a:p>
          <a:p>
            <a:r>
              <a:rPr lang="en-US" dirty="0"/>
              <a:t>Solution?</a:t>
            </a:r>
          </a:p>
          <a:p>
            <a:pPr lvl="1"/>
            <a:r>
              <a:rPr lang="en-US" dirty="0"/>
              <a:t>A cache, of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speedup address translation?</a:t>
            </a:r>
          </a:p>
        </p:txBody>
      </p:sp>
    </p:spTree>
    <p:extLst>
      <p:ext uri="{BB962C8B-B14F-4D97-AF65-F5344CB8AC3E}">
        <p14:creationId xmlns:p14="http://schemas.microsoft.com/office/powerpoint/2010/main" val="40710254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Translation </a:t>
            </a:r>
            <a:r>
              <a:rPr lang="en-US" dirty="0" err="1"/>
              <a:t>Lookaside</a:t>
            </a:r>
            <a:r>
              <a:rPr lang="en-US" dirty="0"/>
              <a:t> Buffer (TLB)</a:t>
            </a:r>
          </a:p>
        </p:txBody>
      </p:sp>
      <p:sp>
        <p:nvSpPr>
          <p:cNvPr id="3482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990599"/>
            <a:ext cx="8229600" cy="3109139"/>
          </a:xfrm>
        </p:spPr>
        <p:txBody>
          <a:bodyPr>
            <a:normAutofit/>
          </a:bodyPr>
          <a:lstStyle/>
          <a:p>
            <a:r>
              <a:rPr lang="en-US" dirty="0"/>
              <a:t>Small, fast cache </a:t>
            </a:r>
          </a:p>
          <a:p>
            <a:r>
              <a:rPr lang="en-US" dirty="0"/>
              <a:t>Holds VPN</a:t>
            </a:r>
            <a:r>
              <a:rPr lang="en-US" dirty="0">
                <a:sym typeface="Wingdings"/>
              </a:rPr>
              <a:t>PPN translations</a:t>
            </a:r>
          </a:p>
          <a:p>
            <a:r>
              <a:rPr lang="en-US" dirty="0"/>
              <a:t>Exploits temporal locality in </a:t>
            </a:r>
            <a:r>
              <a:rPr lang="en-US" dirty="0" err="1"/>
              <a:t>pagetable</a:t>
            </a:r>
            <a:endParaRPr lang="en-US" dirty="0"/>
          </a:p>
          <a:p>
            <a:r>
              <a:rPr lang="en-US" dirty="0"/>
              <a:t>TLB Hit: huge performance savings</a:t>
            </a:r>
          </a:p>
          <a:p>
            <a:r>
              <a:rPr lang="en-US" dirty="0"/>
              <a:t>TLB Miss: invoke TLB miss handler</a:t>
            </a:r>
          </a:p>
          <a:p>
            <a:pPr lvl="2"/>
            <a:r>
              <a:rPr lang="en-US" i="1" dirty="0"/>
              <a:t>Put translation in TLB for later</a:t>
            </a:r>
          </a:p>
          <a:p>
            <a:endParaRPr lang="en-US" dirty="0"/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5639417" y="4995069"/>
            <a:ext cx="1219200" cy="304800"/>
          </a:xfrm>
          <a:prstGeom prst="rect">
            <a:avLst/>
          </a:prstGeom>
          <a:solidFill>
            <a:schemeClr val="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VPN</a:t>
            </a:r>
          </a:p>
        </p:txBody>
      </p:sp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6858617" y="4995069"/>
            <a:ext cx="914400" cy="304800"/>
          </a:xfrm>
          <a:prstGeom prst="rect">
            <a:avLst/>
          </a:prstGeom>
          <a:solidFill>
            <a:srgbClr val="DDCCA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PPN</a:t>
            </a:r>
          </a:p>
        </p:txBody>
      </p:sp>
      <p:sp>
        <p:nvSpPr>
          <p:cNvPr id="34824" name="Rectangle 6"/>
          <p:cNvSpPr>
            <a:spLocks noChangeArrowheads="1"/>
          </p:cNvSpPr>
          <p:nvPr/>
        </p:nvSpPr>
        <p:spPr bwMode="auto">
          <a:xfrm>
            <a:off x="5487017" y="4995069"/>
            <a:ext cx="152400" cy="304800"/>
          </a:xfrm>
          <a:prstGeom prst="rect">
            <a:avLst/>
          </a:prstGeom>
          <a:solidFill>
            <a:schemeClr val="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5" name="Rectangle 7"/>
          <p:cNvSpPr>
            <a:spLocks noChangeArrowheads="1"/>
          </p:cNvSpPr>
          <p:nvPr/>
        </p:nvSpPr>
        <p:spPr bwMode="auto">
          <a:xfrm>
            <a:off x="5639417" y="5299869"/>
            <a:ext cx="1219200" cy="304800"/>
          </a:xfrm>
          <a:prstGeom prst="rect">
            <a:avLst/>
          </a:prstGeom>
          <a:solidFill>
            <a:schemeClr val="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VPN</a:t>
            </a:r>
          </a:p>
        </p:txBody>
      </p:sp>
      <p:sp>
        <p:nvSpPr>
          <p:cNvPr id="34826" name="Rectangle 8"/>
          <p:cNvSpPr>
            <a:spLocks noChangeArrowheads="1"/>
          </p:cNvSpPr>
          <p:nvPr/>
        </p:nvSpPr>
        <p:spPr bwMode="auto">
          <a:xfrm>
            <a:off x="6858617" y="5299869"/>
            <a:ext cx="914400" cy="304800"/>
          </a:xfrm>
          <a:prstGeom prst="rect">
            <a:avLst/>
          </a:prstGeom>
          <a:solidFill>
            <a:srgbClr val="DDCCA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PPN</a:t>
            </a:r>
          </a:p>
        </p:txBody>
      </p:sp>
      <p:sp>
        <p:nvSpPr>
          <p:cNvPr id="34827" name="Rectangle 9"/>
          <p:cNvSpPr>
            <a:spLocks noChangeArrowheads="1"/>
          </p:cNvSpPr>
          <p:nvPr/>
        </p:nvSpPr>
        <p:spPr bwMode="auto">
          <a:xfrm>
            <a:off x="5487017" y="5299869"/>
            <a:ext cx="152400" cy="304800"/>
          </a:xfrm>
          <a:prstGeom prst="rect">
            <a:avLst/>
          </a:prstGeom>
          <a:solidFill>
            <a:schemeClr val="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8" name="Rectangle 10"/>
          <p:cNvSpPr>
            <a:spLocks noChangeArrowheads="1"/>
          </p:cNvSpPr>
          <p:nvPr/>
        </p:nvSpPr>
        <p:spPr bwMode="auto">
          <a:xfrm>
            <a:off x="5639417" y="5604669"/>
            <a:ext cx="1219200" cy="304800"/>
          </a:xfrm>
          <a:prstGeom prst="rect">
            <a:avLst/>
          </a:prstGeom>
          <a:solidFill>
            <a:schemeClr val="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VPN</a:t>
            </a:r>
          </a:p>
        </p:txBody>
      </p:sp>
      <p:sp>
        <p:nvSpPr>
          <p:cNvPr id="34829" name="Rectangle 11"/>
          <p:cNvSpPr>
            <a:spLocks noChangeArrowheads="1"/>
          </p:cNvSpPr>
          <p:nvPr/>
        </p:nvSpPr>
        <p:spPr bwMode="auto">
          <a:xfrm>
            <a:off x="6858617" y="5604669"/>
            <a:ext cx="914400" cy="304800"/>
          </a:xfrm>
          <a:prstGeom prst="rect">
            <a:avLst/>
          </a:prstGeom>
          <a:solidFill>
            <a:srgbClr val="DDCCA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PPN</a:t>
            </a:r>
          </a:p>
        </p:txBody>
      </p:sp>
      <p:sp>
        <p:nvSpPr>
          <p:cNvPr id="34830" name="Rectangle 12"/>
          <p:cNvSpPr>
            <a:spLocks noChangeArrowheads="1"/>
          </p:cNvSpPr>
          <p:nvPr/>
        </p:nvSpPr>
        <p:spPr bwMode="auto">
          <a:xfrm>
            <a:off x="5487017" y="5604669"/>
            <a:ext cx="152400" cy="304800"/>
          </a:xfrm>
          <a:prstGeom prst="rect">
            <a:avLst/>
          </a:prstGeom>
          <a:solidFill>
            <a:schemeClr val="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1" name="Rectangle 13"/>
          <p:cNvSpPr>
            <a:spLocks noChangeArrowheads="1"/>
          </p:cNvSpPr>
          <p:nvPr/>
        </p:nvSpPr>
        <p:spPr bwMode="auto">
          <a:xfrm>
            <a:off x="5639417" y="4690269"/>
            <a:ext cx="12192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909"/>
                </a:solidFill>
              </a:rPr>
              <a:t>“tag”</a:t>
            </a:r>
          </a:p>
        </p:txBody>
      </p:sp>
      <p:sp>
        <p:nvSpPr>
          <p:cNvPr id="34832" name="Rectangle 14"/>
          <p:cNvSpPr>
            <a:spLocks noChangeArrowheads="1"/>
          </p:cNvSpPr>
          <p:nvPr/>
        </p:nvSpPr>
        <p:spPr bwMode="auto">
          <a:xfrm>
            <a:off x="6858617" y="4690269"/>
            <a:ext cx="9144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909"/>
                </a:solidFill>
              </a:rPr>
              <a:t>“data”</a:t>
            </a:r>
          </a:p>
        </p:txBody>
      </p:sp>
      <p:sp>
        <p:nvSpPr>
          <p:cNvPr id="34833" name="Rectangle 15"/>
          <p:cNvSpPr>
            <a:spLocks noChangeArrowheads="1"/>
          </p:cNvSpPr>
          <p:nvPr/>
        </p:nvSpPr>
        <p:spPr bwMode="auto">
          <a:xfrm>
            <a:off x="5487017" y="4690269"/>
            <a:ext cx="1524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4" name="Line 16"/>
          <p:cNvSpPr>
            <a:spLocks noChangeShapeType="1"/>
          </p:cNvSpPr>
          <p:nvPr/>
        </p:nvSpPr>
        <p:spPr bwMode="auto">
          <a:xfrm>
            <a:off x="7315817" y="5909469"/>
            <a:ext cx="0" cy="3048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Rectangle 18"/>
          <p:cNvSpPr>
            <a:spLocks noChangeArrowheads="1"/>
          </p:cNvSpPr>
          <p:nvPr/>
        </p:nvSpPr>
        <p:spPr bwMode="auto">
          <a:xfrm>
            <a:off x="152400" y="4191000"/>
            <a:ext cx="3276600" cy="2514600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7" name="Rectangle 19"/>
          <p:cNvSpPr>
            <a:spLocks noChangeArrowheads="1"/>
          </p:cNvSpPr>
          <p:nvPr/>
        </p:nvSpPr>
        <p:spPr bwMode="auto">
          <a:xfrm>
            <a:off x="304800" y="4329112"/>
            <a:ext cx="1219200" cy="77628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34851" name="Text Box 36"/>
          <p:cNvSpPr txBox="1">
            <a:spLocks noChangeArrowheads="1"/>
          </p:cNvSpPr>
          <p:nvPr/>
        </p:nvSpPr>
        <p:spPr bwMode="auto">
          <a:xfrm>
            <a:off x="190280" y="5105400"/>
            <a:ext cx="49552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VA</a:t>
            </a:r>
          </a:p>
        </p:txBody>
      </p:sp>
      <p:sp>
        <p:nvSpPr>
          <p:cNvPr id="34853" name="Line 39"/>
          <p:cNvSpPr>
            <a:spLocks noChangeShapeType="1"/>
          </p:cNvSpPr>
          <p:nvPr/>
        </p:nvSpPr>
        <p:spPr bwMode="auto">
          <a:xfrm flipH="1" flipV="1">
            <a:off x="1568450" y="6056947"/>
            <a:ext cx="36576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4" name="Text Box 40"/>
          <p:cNvSpPr txBox="1">
            <a:spLocks noChangeArrowheads="1"/>
          </p:cNvSpPr>
          <p:nvPr/>
        </p:nvSpPr>
        <p:spPr bwMode="auto">
          <a:xfrm>
            <a:off x="1568450" y="6019800"/>
            <a:ext cx="48895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PA</a:t>
            </a:r>
          </a:p>
        </p:txBody>
      </p:sp>
      <p:sp>
        <p:nvSpPr>
          <p:cNvPr id="34856" name="Line 42"/>
          <p:cNvSpPr>
            <a:spLocks noChangeShapeType="1"/>
          </p:cNvSpPr>
          <p:nvPr/>
        </p:nvSpPr>
        <p:spPr bwMode="auto">
          <a:xfrm>
            <a:off x="1597151" y="5897403"/>
            <a:ext cx="415799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8" name="Line 44"/>
          <p:cNvSpPr>
            <a:spLocks noChangeShapeType="1"/>
          </p:cNvSpPr>
          <p:nvPr/>
        </p:nvSpPr>
        <p:spPr bwMode="auto">
          <a:xfrm flipV="1">
            <a:off x="3276600" y="5909468"/>
            <a:ext cx="2243137" cy="289739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9" name="Line 45"/>
          <p:cNvSpPr>
            <a:spLocks noChangeShapeType="1"/>
          </p:cNvSpPr>
          <p:nvPr/>
        </p:nvSpPr>
        <p:spPr bwMode="auto">
          <a:xfrm flipV="1">
            <a:off x="3276600" y="5010131"/>
            <a:ext cx="2210417" cy="62866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1565165" y="5497652"/>
            <a:ext cx="49552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VA</a:t>
            </a: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7284067" y="6035001"/>
            <a:ext cx="48895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PA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304800" y="5638800"/>
            <a:ext cx="1219200" cy="6096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MMU</a:t>
            </a:r>
          </a:p>
        </p:txBody>
      </p:sp>
      <p:sp>
        <p:nvSpPr>
          <p:cNvPr id="50" name="Line 42"/>
          <p:cNvSpPr>
            <a:spLocks noChangeShapeType="1"/>
          </p:cNvSpPr>
          <p:nvPr/>
        </p:nvSpPr>
        <p:spPr bwMode="auto">
          <a:xfrm>
            <a:off x="685800" y="5136812"/>
            <a:ext cx="0" cy="45720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19"/>
          <p:cNvSpPr>
            <a:spLocks noChangeArrowheads="1"/>
          </p:cNvSpPr>
          <p:nvPr/>
        </p:nvSpPr>
        <p:spPr bwMode="auto">
          <a:xfrm>
            <a:off x="2057400" y="5638800"/>
            <a:ext cx="1219200" cy="6096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TLB</a:t>
            </a:r>
          </a:p>
        </p:txBody>
      </p:sp>
      <p:sp>
        <p:nvSpPr>
          <p:cNvPr id="52" name="Text Box 36"/>
          <p:cNvSpPr txBox="1">
            <a:spLocks noChangeArrowheads="1"/>
          </p:cNvSpPr>
          <p:nvPr/>
        </p:nvSpPr>
        <p:spPr bwMode="auto">
          <a:xfrm>
            <a:off x="5257800" y="4464388"/>
            <a:ext cx="49552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VA</a:t>
            </a:r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>
            <a:off x="5753320" y="4495800"/>
            <a:ext cx="0" cy="45720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608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TLB Parameters</a:t>
            </a:r>
          </a:p>
        </p:txBody>
      </p:sp>
      <p:sp>
        <p:nvSpPr>
          <p:cNvPr id="3636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Typical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/>
              <a:t>very small (64 – 256 entries) </a:t>
            </a:r>
            <a:r>
              <a:rPr lang="en-US" dirty="0">
                <a:sym typeface="Wingdings"/>
              </a:rPr>
              <a:t> </a:t>
            </a:r>
            <a:r>
              <a:rPr lang="en-US" i="1" dirty="0"/>
              <a:t>very fast</a:t>
            </a:r>
          </a:p>
          <a:p>
            <a:r>
              <a:rPr lang="en-US" dirty="0"/>
              <a:t>fully associative, or at least set associative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Example: Intel Nehalem TLB</a:t>
            </a:r>
          </a:p>
          <a:p>
            <a:r>
              <a:rPr lang="en-US" dirty="0"/>
              <a:t>128-entry L1 Instruction TLB, 4-way LRU</a:t>
            </a:r>
          </a:p>
          <a:p>
            <a:r>
              <a:rPr lang="en-US" dirty="0"/>
              <a:t>64-entry L1 Data TLB, 4-way LRU</a:t>
            </a:r>
          </a:p>
          <a:p>
            <a:r>
              <a:rPr lang="en-US" dirty="0"/>
              <a:t>512-entry L2 Unified TLB, 4-way LRU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20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TLB</a:t>
            </a:r>
            <a:r>
              <a:rPr lang="en-US" i="1" dirty="0"/>
              <a:t> to the Rescue!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every instruction: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Translate the address (virtual </a:t>
            </a:r>
            <a:r>
              <a:rPr lang="en-US" dirty="0">
                <a:sym typeface="Wingdings"/>
              </a:rPr>
              <a:t> physical)</a:t>
            </a:r>
          </a:p>
          <a:p>
            <a:pPr lvl="1" defTabSz="914400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sym typeface="Wingdings"/>
              </a:rPr>
              <a:t>CPU checks TLB</a:t>
            </a:r>
          </a:p>
          <a:p>
            <a:pPr lvl="1" defTabSz="914400">
              <a:spcBef>
                <a:spcPts val="0"/>
              </a:spcBef>
            </a:pPr>
            <a:r>
              <a:rPr lang="en-US" dirty="0"/>
              <a:t>That failing, walk the Page Table</a:t>
            </a:r>
          </a:p>
          <a:p>
            <a:pPr lvl="2" defTabSz="914400">
              <a:spcBef>
                <a:spcPts val="0"/>
              </a:spcBef>
            </a:pPr>
            <a:r>
              <a:rPr lang="en-US" dirty="0"/>
              <a:t>Use PTBR to find Page Table in memory</a:t>
            </a:r>
          </a:p>
          <a:p>
            <a:pPr lvl="2" defTabSz="914400">
              <a:spcBef>
                <a:spcPts val="0"/>
              </a:spcBef>
            </a:pPr>
            <a:r>
              <a:rPr lang="en-US" dirty="0"/>
              <a:t>Look up entry for that virtual page</a:t>
            </a:r>
          </a:p>
          <a:p>
            <a:pPr lvl="2" defTabSz="914400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Cache the result in the TLB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Fetch the instruction using physical address</a:t>
            </a:r>
          </a:p>
          <a:p>
            <a:pPr lvl="1" defTabSz="914400">
              <a:spcBef>
                <a:spcPts val="0"/>
              </a:spcBef>
            </a:pPr>
            <a:r>
              <a:rPr lang="en-US" dirty="0"/>
              <a:t>Access Memory Hierarchy (I$ </a:t>
            </a:r>
            <a:r>
              <a:rPr lang="en-US" dirty="0">
                <a:sym typeface="Wingdings"/>
              </a:rPr>
              <a:t> L2  Memory)</a:t>
            </a:r>
          </a:p>
          <a:p>
            <a:pPr defTabSz="914400">
              <a:spcBef>
                <a:spcPts val="0"/>
              </a:spcBef>
            </a:pPr>
            <a:endParaRPr lang="en-US" dirty="0">
              <a:sym typeface="Wingdings"/>
            </a:endParaRPr>
          </a:p>
          <a:p>
            <a:pPr defTabSz="914400">
              <a:spcBef>
                <a:spcPts val="0"/>
              </a:spcBef>
            </a:pPr>
            <a:r>
              <a:rPr lang="en-US" dirty="0">
                <a:sym typeface="Wingdings"/>
              </a:rPr>
              <a:t>Repeat at Memory stage for load/store </a:t>
            </a:r>
            <a:r>
              <a:rPr lang="en-US" dirty="0" err="1">
                <a:sym typeface="Wingdings"/>
              </a:rPr>
              <a:t>insns</a:t>
            </a:r>
            <a:endParaRPr lang="en-US" dirty="0">
              <a:sym typeface="Wingdings"/>
            </a:endParaRPr>
          </a:p>
          <a:p>
            <a:pPr lvl="1" defTabSz="914400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sym typeface="Wingdings"/>
              </a:rPr>
              <a:t>CPU checks TLB, </a:t>
            </a:r>
            <a:r>
              <a:rPr lang="en-US" dirty="0">
                <a:sym typeface="Wingdings"/>
              </a:rPr>
              <a:t>translate if necessary</a:t>
            </a:r>
          </a:p>
          <a:p>
            <a:pPr lvl="1" defTabSz="914400">
              <a:spcBef>
                <a:spcPts val="0"/>
              </a:spcBef>
            </a:pPr>
            <a:r>
              <a:rPr lang="en-US" b="1" dirty="0">
                <a:sym typeface="Wingdings"/>
              </a:rPr>
              <a:t>Now </a:t>
            </a:r>
            <a:r>
              <a:rPr lang="en-US" dirty="0">
                <a:sym typeface="Wingdings"/>
              </a:rPr>
              <a:t>perform load/store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32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629821" y="2388513"/>
            <a:ext cx="561179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yes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211"/>
          </a:xfrm>
        </p:spPr>
        <p:txBody>
          <a:bodyPr>
            <a:normAutofit/>
          </a:bodyPr>
          <a:lstStyle/>
          <a:p>
            <a:r>
              <a:rPr lang="en-US" dirty="0"/>
              <a:t>Translation in Action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285" y="5816116"/>
            <a:ext cx="3853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>
                <a:solidFill>
                  <a:srgbClr val="FF0000"/>
                </a:solidFill>
                <a:ea typeface="Times New Roman" charset="0"/>
                <a:cs typeface="ITCFranklinGothicStd-Hvy" charset="0"/>
              </a:rPr>
              <a:t>Next Topic:</a:t>
            </a:r>
            <a:r>
              <a:rPr lang="en-US" altLang="en-US" sz="2800">
                <a:solidFill>
                  <a:srgbClr val="FF0000"/>
                </a:solidFill>
                <a:ea typeface="Times New Roman" charset="0"/>
                <a:cs typeface="MinionPro-Regular" charset="0"/>
              </a:rPr>
              <a:t> </a:t>
            </a:r>
          </a:p>
          <a:p>
            <a:pPr algn="ctr"/>
            <a:r>
              <a:rPr lang="en-US" altLang="en-US" sz="2800">
                <a:solidFill>
                  <a:srgbClr val="FF0000"/>
                </a:solidFill>
                <a:ea typeface="Times New Roman" charset="0"/>
                <a:cs typeface="ITCFranklinGothicStd-Hvy" charset="0"/>
              </a:rPr>
              <a:t>Exceptional Control Flow</a:t>
            </a:r>
            <a:endParaRPr lang="en-US" altLang="en-US" sz="2800" dirty="0">
              <a:solidFill>
                <a:srgbClr val="FF0000"/>
              </a:solidFill>
              <a:ea typeface="Times New Roman" charset="0"/>
              <a:cs typeface="ITCFranklinGothicStd-Hvy" charset="0"/>
            </a:endParaRP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1886917" y="856372"/>
            <a:ext cx="1980157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7030A0"/>
                </a:solidFill>
              </a:rPr>
              <a:t>Virtual Address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2165905" y="1600200"/>
            <a:ext cx="1422184" cy="430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TLB Access</a:t>
            </a:r>
          </a:p>
        </p:txBody>
      </p:sp>
      <p:cxnSp>
        <p:nvCxnSpPr>
          <p:cNvPr id="15" name="Straight Arrow Connector 14"/>
          <p:cNvCxnSpPr>
            <a:stCxn id="12" idx="2"/>
            <a:endCxn id="13" idx="0"/>
          </p:cNvCxnSpPr>
          <p:nvPr/>
        </p:nvCxnSpPr>
        <p:spPr>
          <a:xfrm>
            <a:off x="2876996" y="1287259"/>
            <a:ext cx="1" cy="31294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iamond 16"/>
          <p:cNvSpPr/>
          <p:nvPr/>
        </p:nvSpPr>
        <p:spPr>
          <a:xfrm>
            <a:off x="2267396" y="2383721"/>
            <a:ext cx="1219200" cy="892879"/>
          </a:xfrm>
          <a:prstGeom prst="diamond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TLB Hit?</a:t>
            </a:r>
          </a:p>
        </p:txBody>
      </p:sp>
      <p:cxnSp>
        <p:nvCxnSpPr>
          <p:cNvPr id="18" name="Straight Arrow Connector 17"/>
          <p:cNvCxnSpPr>
            <a:stCxn id="13" idx="2"/>
            <a:endCxn id="17" idx="0"/>
          </p:cNvCxnSpPr>
          <p:nvPr/>
        </p:nvCxnSpPr>
        <p:spPr>
          <a:xfrm flipH="1">
            <a:off x="2876996" y="2031087"/>
            <a:ext cx="1" cy="35263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36"/>
          <p:cNvSpPr txBox="1">
            <a:spLocks noChangeArrowheads="1"/>
          </p:cNvSpPr>
          <p:nvPr/>
        </p:nvSpPr>
        <p:spPr bwMode="auto">
          <a:xfrm flipH="1">
            <a:off x="1732013" y="2438400"/>
            <a:ext cx="577242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/>
              <a:t>no</a:t>
            </a:r>
          </a:p>
        </p:txBody>
      </p:sp>
      <p:cxnSp>
        <p:nvCxnSpPr>
          <p:cNvPr id="32" name="Straight Arrow Connector 31"/>
          <p:cNvCxnSpPr>
            <a:stCxn id="17" idx="3"/>
            <a:endCxn id="40" idx="1"/>
          </p:cNvCxnSpPr>
          <p:nvPr/>
        </p:nvCxnSpPr>
        <p:spPr>
          <a:xfrm>
            <a:off x="3486596" y="2830161"/>
            <a:ext cx="990154" cy="20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3243795" y="2908074"/>
            <a:ext cx="137160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>
                <a:solidFill>
                  <a:srgbClr val="00B050"/>
                </a:solidFill>
              </a:rPr>
              <a:t>Physical Address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4476750" y="2614920"/>
            <a:ext cx="1154483" cy="430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$ Access</a:t>
            </a:r>
          </a:p>
        </p:txBody>
      </p:sp>
      <p:sp>
        <p:nvSpPr>
          <p:cNvPr id="43" name="Diamond 42"/>
          <p:cNvSpPr/>
          <p:nvPr/>
        </p:nvSpPr>
        <p:spPr>
          <a:xfrm>
            <a:off x="4444391" y="3352800"/>
            <a:ext cx="1219200" cy="928042"/>
          </a:xfrm>
          <a:prstGeom prst="diamond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$</a:t>
            </a:r>
          </a:p>
          <a:p>
            <a:pPr algn="ctr"/>
            <a:r>
              <a:rPr lang="en-US" sz="2000" dirty="0">
                <a:solidFill>
                  <a:schemeClr val="accent6"/>
                </a:solidFill>
              </a:rPr>
              <a:t>Hit?</a:t>
            </a:r>
          </a:p>
        </p:txBody>
      </p:sp>
      <p:cxnSp>
        <p:nvCxnSpPr>
          <p:cNvPr id="44" name="Straight Arrow Connector 43"/>
          <p:cNvCxnSpPr>
            <a:stCxn id="40" idx="2"/>
            <a:endCxn id="43" idx="0"/>
          </p:cNvCxnSpPr>
          <p:nvPr/>
        </p:nvCxnSpPr>
        <p:spPr>
          <a:xfrm flipH="1">
            <a:off x="5053991" y="3045807"/>
            <a:ext cx="1" cy="30699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 Box 36"/>
          <p:cNvSpPr txBox="1">
            <a:spLocks noChangeArrowheads="1"/>
          </p:cNvSpPr>
          <p:nvPr/>
        </p:nvSpPr>
        <p:spPr bwMode="auto">
          <a:xfrm>
            <a:off x="5783314" y="3447464"/>
            <a:ext cx="561179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yes</a:t>
            </a:r>
          </a:p>
        </p:txBody>
      </p:sp>
      <p:sp>
        <p:nvSpPr>
          <p:cNvPr id="49" name="Text Box 36"/>
          <p:cNvSpPr txBox="1">
            <a:spLocks noChangeArrowheads="1"/>
          </p:cNvSpPr>
          <p:nvPr/>
        </p:nvSpPr>
        <p:spPr bwMode="auto">
          <a:xfrm>
            <a:off x="4600107" y="4269257"/>
            <a:ext cx="481222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no</a:t>
            </a:r>
          </a:p>
        </p:txBody>
      </p:sp>
      <p:cxnSp>
        <p:nvCxnSpPr>
          <p:cNvPr id="54" name="Elbow Connector 53"/>
          <p:cNvCxnSpPr>
            <a:stCxn id="43" idx="3"/>
          </p:cNvCxnSpPr>
          <p:nvPr/>
        </p:nvCxnSpPr>
        <p:spPr>
          <a:xfrm flipV="1">
            <a:off x="5663591" y="2209800"/>
            <a:ext cx="1062927" cy="1607021"/>
          </a:xfrm>
          <a:prstGeom prst="bentConnector2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6218822" y="1178004"/>
            <a:ext cx="1371600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solidFill>
                  <a:srgbClr val="0070C0"/>
                </a:solidFill>
              </a:rPr>
              <a:t>deliver </a:t>
            </a:r>
            <a:r>
              <a:rPr lang="en-US" sz="2200" b="1" dirty="0">
                <a:solidFill>
                  <a:srgbClr val="0070C0"/>
                </a:solidFill>
              </a:rPr>
              <a:t>Data </a:t>
            </a:r>
            <a:r>
              <a:rPr lang="en-US" sz="2200" dirty="0">
                <a:solidFill>
                  <a:srgbClr val="0070C0"/>
                </a:solidFill>
              </a:rPr>
              <a:t>back to CPU</a:t>
            </a:r>
          </a:p>
        </p:txBody>
      </p:sp>
      <p:sp>
        <p:nvSpPr>
          <p:cNvPr id="57" name="Text Box 36"/>
          <p:cNvSpPr txBox="1">
            <a:spLocks noChangeArrowheads="1"/>
          </p:cNvSpPr>
          <p:nvPr/>
        </p:nvSpPr>
        <p:spPr bwMode="auto">
          <a:xfrm>
            <a:off x="4564113" y="4716959"/>
            <a:ext cx="979755" cy="7694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/>
              <a:t>DRAM </a:t>
            </a:r>
          </a:p>
          <a:p>
            <a:pPr algn="ctr"/>
            <a:r>
              <a:rPr lang="en-US" sz="2200" dirty="0"/>
              <a:t>Access</a:t>
            </a:r>
          </a:p>
        </p:txBody>
      </p:sp>
      <p:cxnSp>
        <p:nvCxnSpPr>
          <p:cNvPr id="58" name="Straight Arrow Connector 57"/>
          <p:cNvCxnSpPr>
            <a:stCxn id="43" idx="2"/>
            <a:endCxn id="57" idx="0"/>
          </p:cNvCxnSpPr>
          <p:nvPr/>
        </p:nvCxnSpPr>
        <p:spPr>
          <a:xfrm>
            <a:off x="5053991" y="4280842"/>
            <a:ext cx="0" cy="43611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 Box 36"/>
          <p:cNvSpPr txBox="1">
            <a:spLocks noChangeArrowheads="1"/>
          </p:cNvSpPr>
          <p:nvPr/>
        </p:nvSpPr>
        <p:spPr bwMode="auto">
          <a:xfrm rot="20895949">
            <a:off x="196174" y="2315289"/>
            <a:ext cx="1503120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i="1" dirty="0">
                <a:solidFill>
                  <a:srgbClr val="FF0000"/>
                </a:solidFill>
              </a:rPr>
              <a:t>TLB miss handler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</a:rPr>
              <a:t>(HW or OS)</a:t>
            </a:r>
          </a:p>
        </p:txBody>
      </p:sp>
      <p:cxnSp>
        <p:nvCxnSpPr>
          <p:cNvPr id="71" name="Elbow Connector 70"/>
          <p:cNvCxnSpPr>
            <a:stCxn id="105" idx="3"/>
            <a:endCxn id="56" idx="2"/>
          </p:cNvCxnSpPr>
          <p:nvPr/>
        </p:nvCxnSpPr>
        <p:spPr>
          <a:xfrm flipV="1">
            <a:off x="5663591" y="2286000"/>
            <a:ext cx="1241031" cy="3969221"/>
          </a:xfrm>
          <a:prstGeom prst="bentConnector2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1502780" y="2830160"/>
            <a:ext cx="796600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Diamond 104"/>
          <p:cNvSpPr/>
          <p:nvPr/>
        </p:nvSpPr>
        <p:spPr>
          <a:xfrm>
            <a:off x="4444391" y="5791200"/>
            <a:ext cx="1219200" cy="928042"/>
          </a:xfrm>
          <a:prstGeom prst="diamond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DRAM</a:t>
            </a:r>
          </a:p>
          <a:p>
            <a:pPr algn="ctr"/>
            <a:r>
              <a:rPr lang="en-US" sz="2000" dirty="0">
                <a:solidFill>
                  <a:schemeClr val="accent6"/>
                </a:solidFill>
              </a:rPr>
              <a:t>Hit?</a:t>
            </a:r>
          </a:p>
        </p:txBody>
      </p:sp>
      <p:sp>
        <p:nvSpPr>
          <p:cNvPr id="113" name="Text Box 36"/>
          <p:cNvSpPr txBox="1">
            <a:spLocks noChangeArrowheads="1"/>
          </p:cNvSpPr>
          <p:nvPr/>
        </p:nvSpPr>
        <p:spPr bwMode="auto">
          <a:xfrm>
            <a:off x="5901259" y="5862283"/>
            <a:ext cx="561179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yes</a:t>
            </a:r>
          </a:p>
        </p:txBody>
      </p:sp>
      <p:cxnSp>
        <p:nvCxnSpPr>
          <p:cNvPr id="117" name="Straight Arrow Connector 116"/>
          <p:cNvCxnSpPr>
            <a:stCxn id="57" idx="2"/>
            <a:endCxn id="105" idx="0"/>
          </p:cNvCxnSpPr>
          <p:nvPr/>
        </p:nvCxnSpPr>
        <p:spPr>
          <a:xfrm>
            <a:off x="5053991" y="5486400"/>
            <a:ext cx="0" cy="3048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86600" y="1894430"/>
            <a:ext cx="1371600" cy="40386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03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Processes </a:t>
            </a:r>
          </a:p>
        </p:txBody>
      </p:sp>
      <p:sp>
        <p:nvSpPr>
          <p:cNvPr id="360345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Q: Can we relocate second program?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4400" y="1818230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CPU</a:t>
            </a:r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3729064"/>
            <a:ext cx="1371600" cy="36933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326603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258023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790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423758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2504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86600" y="366766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0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23064" y="5856830"/>
            <a:ext cx="1435136" cy="66973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latin typeface="Calibri"/>
              </a:rPr>
              <a:t>Memory</a:t>
            </a:r>
          </a:p>
        </p:txBody>
      </p:sp>
      <p:sp>
        <p:nvSpPr>
          <p:cNvPr id="31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3962400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CPU</a:t>
            </a:r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94243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438998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8" name="Rectangle 1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265643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39000" y="3820068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40" name="Line 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257800" y="3276600"/>
            <a:ext cx="0" cy="6201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9800" y="5706059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0x000…0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0460" y="2441127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0x7ff…f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0460" y="1819859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0xfff…f</a:t>
            </a:r>
          </a:p>
        </p:txBody>
      </p:sp>
    </p:spTree>
    <p:extLst>
      <p:ext uri="{BB962C8B-B14F-4D97-AF65-F5344CB8AC3E}">
        <p14:creationId xmlns:p14="http://schemas.microsoft.com/office/powerpoint/2010/main" val="39071024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Need a map to translate a “fake” virtual address (from process) to a “real” physical Address (in memory).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map is a </a:t>
            </a:r>
            <a:r>
              <a:rPr lang="en-US" b="1" dirty="0"/>
              <a:t>Page Table</a:t>
            </a:r>
            <a:r>
              <a:rPr lang="en-US" b="1" i="1" dirty="0"/>
              <a:t>:</a:t>
            </a:r>
            <a:r>
              <a:rPr lang="en-US" dirty="0"/>
              <a:t>	   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ppn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PageTable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vpn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]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page is constant size block of virtual memory.  Often ~4KB to reduce the number of entries in a </a:t>
            </a:r>
            <a:r>
              <a:rPr lang="en-US" dirty="0" err="1"/>
              <a:t>PageTable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Page Table can enforce Read/Write/Execute permissions on a per page basis.  Can allocate memory on a per page basis.  Also need a valid bit, and a few others.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Space overhead due to Page Table is significant. </a:t>
            </a:r>
          </a:p>
          <a:p>
            <a:pPr marL="0" indent="0">
              <a:buNone/>
            </a:pPr>
            <a:r>
              <a:rPr lang="en-US" dirty="0"/>
              <a:t>Solution: another level of indirection!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Two-level of Page Table</a:t>
            </a:r>
            <a:r>
              <a:rPr lang="en-US" dirty="0"/>
              <a:t> significantly reduces overhead.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Time overhead due to Address Translations also significant.</a:t>
            </a:r>
          </a:p>
          <a:p>
            <a:pPr marL="0" indent="0">
              <a:buNone/>
            </a:pPr>
            <a:r>
              <a:rPr lang="en-US" dirty="0"/>
              <a:t>Solution: caching!  </a:t>
            </a:r>
            <a:r>
              <a:rPr lang="en-US" b="1" dirty="0">
                <a:solidFill>
                  <a:srgbClr val="0070C0"/>
                </a:solidFill>
              </a:rPr>
              <a:t>Translation </a:t>
            </a:r>
            <a:r>
              <a:rPr lang="en-US" b="1" dirty="0" err="1">
                <a:solidFill>
                  <a:srgbClr val="0070C0"/>
                </a:solidFill>
              </a:rPr>
              <a:t>Lookaside</a:t>
            </a:r>
            <a:r>
              <a:rPr lang="en-US" b="1" dirty="0">
                <a:solidFill>
                  <a:srgbClr val="0070C0"/>
                </a:solidFill>
              </a:rPr>
              <a:t> Buffer (TLB) </a:t>
            </a:r>
            <a:r>
              <a:rPr lang="en-US" dirty="0"/>
              <a:t>acts as a cache for the Page Table and significantly improves performance.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1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-152400" y="0"/>
            <a:ext cx="92964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Solution? Multiple processes/processors</a:t>
            </a:r>
          </a:p>
        </p:txBody>
      </p:sp>
      <p:sp>
        <p:nvSpPr>
          <p:cNvPr id="36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Q: Can we relocate second program?</a:t>
            </a:r>
          </a:p>
          <a:p>
            <a:r>
              <a:rPr lang="en-US" dirty="0"/>
              <a:t>A: Yes, </a:t>
            </a:r>
            <a:r>
              <a:rPr lang="en-US" dirty="0">
                <a:solidFill>
                  <a:srgbClr val="0070C0"/>
                </a:solidFill>
              </a:rPr>
              <a:t>but…</a:t>
            </a:r>
          </a:p>
          <a:p>
            <a:pPr lvl="1"/>
            <a:r>
              <a:rPr lang="en-US" dirty="0"/>
              <a:t>What if they don’t fit?</a:t>
            </a:r>
          </a:p>
          <a:p>
            <a:pPr lvl="1"/>
            <a:r>
              <a:rPr lang="en-US" dirty="0"/>
              <a:t>What if not contiguous?</a:t>
            </a:r>
          </a:p>
          <a:p>
            <a:pPr lvl="1"/>
            <a:r>
              <a:rPr lang="en-US" dirty="0"/>
              <a:t>Need to recompile/</a:t>
            </a:r>
            <a:r>
              <a:rPr lang="en-US" dirty="0" err="1"/>
              <a:t>relink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2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818230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CPU</a:t>
            </a:r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257800" y="326603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257800" y="258023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86600" y="4790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23758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29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2504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0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366766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23064" y="58568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latin typeface="Calibri"/>
              </a:rPr>
              <a:t>Memory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24400" y="3962400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CPU</a:t>
            </a:r>
          </a:p>
        </p:txBody>
      </p:sp>
      <p:sp>
        <p:nvSpPr>
          <p:cNvPr id="33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86600" y="53340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4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86600" y="19050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5" name="Rectangle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86600" y="11430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6" name="Rectangle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86600" y="3124200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7" name="Line 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7800" y="3276600"/>
            <a:ext cx="0" cy="6201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86600" y="990600"/>
            <a:ext cx="1371600" cy="494243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5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Picture: (Virtual) Memory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F99E3-F2A5-B34B-AD36-C5BBD37B37A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828800"/>
            <a:ext cx="15621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 1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9FDC178B-BDBB-D74F-8509-35B5AA6B0CEB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43100" y="2198132"/>
            <a:ext cx="495300" cy="116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3E31E-0CFD-7542-A3C8-85467600A05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1465832"/>
            <a:ext cx="1371600" cy="1676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DF7BC2EC-0F14-634B-8A6A-03AECBD1B67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23033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A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B7601BF-401A-F449-9497-025E7D239A7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227832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B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3AD5453E-DCD5-7C47-A32C-69035D752DA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532632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C31ACAD9-CFA9-E847-A266-63AD483EE5D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2837432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F3CE52-B2AB-A541-A451-0B1C14C5E017}"/>
              </a:ext>
            </a:extLst>
          </p:cNvPr>
          <p:cNvSpPr/>
          <p:nvPr/>
        </p:nvSpPr>
        <p:spPr>
          <a:xfrm>
            <a:off x="2361990" y="1894993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347D42-5D23-4440-A4BD-56A6B0A8C974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4198926"/>
            <a:ext cx="15621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 2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F0B24AD5-8D25-7546-8B39-9FB919396AD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43100" y="4568258"/>
            <a:ext cx="495300" cy="116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2FB673-4C68-8F44-84F1-8BE1AA20327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810000"/>
            <a:ext cx="1371600" cy="1676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BCDC4CCF-84BB-BA4E-A2C4-6EA33A30B49C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4267201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E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AC17E22F-D351-3C46-AF8A-E29C00D68CD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4572000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F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00413AC6-3990-0245-99F0-FD49D35C5651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876800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G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F995114E-A174-D341-BA16-A63417DDF54A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5181600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C3553E-46A3-674F-B7CD-90F036C550FD}"/>
              </a:ext>
            </a:extLst>
          </p:cNvPr>
          <p:cNvSpPr/>
          <p:nvPr/>
        </p:nvSpPr>
        <p:spPr>
          <a:xfrm>
            <a:off x="2361990" y="4239161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3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955F454-E169-B442-A87B-9566A3902C2B}"/>
              </a:ext>
            </a:extLst>
          </p:cNvPr>
          <p:cNvSpPr txBox="1"/>
          <p:nvPr/>
        </p:nvSpPr>
        <p:spPr>
          <a:xfrm>
            <a:off x="4343611" y="2635573"/>
            <a:ext cx="41907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Give each process an </a:t>
            </a:r>
            <a:r>
              <a:rPr lang="en-US" sz="2600" b="1" dirty="0">
                <a:solidFill>
                  <a:srgbClr val="C00000"/>
                </a:solidFill>
              </a:rPr>
              <a:t>illusion </a:t>
            </a:r>
            <a:r>
              <a:rPr lang="en-US" sz="2600" b="1" dirty="0"/>
              <a:t>that it has exclusive access to entire main memory</a:t>
            </a:r>
          </a:p>
        </p:txBody>
      </p:sp>
    </p:spTree>
    <p:extLst>
      <p:ext uri="{BB962C8B-B14F-4D97-AF65-F5344CB8AC3E}">
        <p14:creationId xmlns:p14="http://schemas.microsoft.com/office/powerpoint/2010/main" val="240670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In Reality…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F99E3-F2A5-B34B-AD36-C5BBD37B37A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828800"/>
            <a:ext cx="15621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347D42-5D23-4440-A4BD-56A6B0A8C97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4198926"/>
            <a:ext cx="15621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 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7B8FA3-3C1F-6044-B447-1B2DCA360DD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34200" y="990600"/>
            <a:ext cx="1371600" cy="51816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0950BCDD-DFD5-F741-9A9F-67DF721F737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34200" y="2750343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C</a:t>
            </a: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8B698E48-C139-854A-A674-2EE03913CD2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34200" y="3352800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B</a:t>
            </a: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0EAA5D69-7802-8140-BA69-79D08AC55E07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34200" y="4724400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A</a:t>
            </a:r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28F60909-5FFB-8845-A2BF-249093A94CE3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34200" y="1329537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D</a:t>
            </a: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E5CBC864-429D-9640-97DF-3C7D2B7C14FF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34200" y="2019300"/>
            <a:ext cx="1371600" cy="3048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E</a:t>
            </a: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4F55F00F-5125-6447-87A3-8D1C297F637E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34200" y="5487965"/>
            <a:ext cx="137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F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2D238D72-F0AA-2B48-8103-F6FAD9FECCE5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934200" y="3665526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G</a:t>
            </a: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103CA4F8-DDD4-8343-BD87-E1A12552931E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34200" y="3978252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latin typeface="Calibri"/>
              </a:rPr>
              <a:t>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83F79-B589-AD4C-BC5C-82039A59EDC1}"/>
              </a:ext>
            </a:extLst>
          </p:cNvPr>
          <p:cNvSpPr txBox="1"/>
          <p:nvPr/>
        </p:nvSpPr>
        <p:spPr>
          <a:xfrm>
            <a:off x="6728954" y="6320373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Physical Memory</a:t>
            </a:r>
          </a:p>
        </p:txBody>
      </p:sp>
      <p:sp>
        <p:nvSpPr>
          <p:cNvPr id="46" name="Line 6">
            <a:extLst>
              <a:ext uri="{FF2B5EF4-FFF2-40B4-BE49-F238E27FC236}">
                <a16:creationId xmlns:a16="http://schemas.microsoft.com/office/drawing/2014/main" id="{FE13CB4E-7073-664F-84F2-7FEB3AC600CA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43100" y="2198132"/>
            <a:ext cx="4991100" cy="11546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0" name="Line 6">
            <a:extLst>
              <a:ext uri="{FF2B5EF4-FFF2-40B4-BE49-F238E27FC236}">
                <a16:creationId xmlns:a16="http://schemas.microsoft.com/office/drawing/2014/main" id="{D315B77B-85AF-C546-91ED-639F0228F603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43100" y="3436926"/>
            <a:ext cx="4991100" cy="113133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0B96F-74C2-4545-B1CB-DDBB34207825}"/>
              </a:ext>
            </a:extLst>
          </p:cNvPr>
          <p:cNvSpPr txBox="1"/>
          <p:nvPr/>
        </p:nvSpPr>
        <p:spPr>
          <a:xfrm>
            <a:off x="8324886" y="5802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CFD5257-0D2A-9849-83EB-2AB7E3D4FA68}"/>
              </a:ext>
            </a:extLst>
          </p:cNvPr>
          <p:cNvSpPr txBox="1"/>
          <p:nvPr/>
        </p:nvSpPr>
        <p:spPr>
          <a:xfrm>
            <a:off x="8324886" y="5487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3F66E9-2A7F-D64B-ADCD-78F2006BAD85}"/>
              </a:ext>
            </a:extLst>
          </p:cNvPr>
          <p:cNvSpPr txBox="1"/>
          <p:nvPr/>
        </p:nvSpPr>
        <p:spPr>
          <a:xfrm>
            <a:off x="8318863" y="50519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D54D5D6-57C8-944F-B1EA-E90160973EA8}"/>
              </a:ext>
            </a:extLst>
          </p:cNvPr>
          <p:cNvSpPr txBox="1"/>
          <p:nvPr/>
        </p:nvSpPr>
        <p:spPr>
          <a:xfrm>
            <a:off x="8305800" y="4676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C2D443-BB9B-9846-A243-B74D714CCBCF}"/>
              </a:ext>
            </a:extLst>
          </p:cNvPr>
          <p:cNvSpPr txBox="1"/>
          <p:nvPr/>
        </p:nvSpPr>
        <p:spPr>
          <a:xfrm>
            <a:off x="8305800" y="4321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49027E-DEC2-CE48-919E-37A4CDD96A93}"/>
              </a:ext>
            </a:extLst>
          </p:cNvPr>
          <p:cNvSpPr txBox="1"/>
          <p:nvPr/>
        </p:nvSpPr>
        <p:spPr>
          <a:xfrm>
            <a:off x="8306268" y="3955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387FF90-A34F-DA48-9EA0-CA7A31EDC00B}"/>
              </a:ext>
            </a:extLst>
          </p:cNvPr>
          <p:cNvSpPr txBox="1"/>
          <p:nvPr/>
        </p:nvSpPr>
        <p:spPr>
          <a:xfrm>
            <a:off x="8305800" y="3618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DB88A3-F709-3043-896D-7114386CA9FE}"/>
              </a:ext>
            </a:extLst>
          </p:cNvPr>
          <p:cNvSpPr txBox="1"/>
          <p:nvPr/>
        </p:nvSpPr>
        <p:spPr>
          <a:xfrm>
            <a:off x="8318863" y="32771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C8434E-8CAD-074C-B59B-E19B110FA731}"/>
              </a:ext>
            </a:extLst>
          </p:cNvPr>
          <p:cNvSpPr txBox="1"/>
          <p:nvPr/>
        </p:nvSpPr>
        <p:spPr>
          <a:xfrm>
            <a:off x="8318863" y="2989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EAD9260-FA3A-3541-898B-C0B943DEBD89}"/>
              </a:ext>
            </a:extLst>
          </p:cNvPr>
          <p:cNvSpPr txBox="1"/>
          <p:nvPr/>
        </p:nvSpPr>
        <p:spPr>
          <a:xfrm>
            <a:off x="8318863" y="2702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092138D-2168-984E-9337-6D6F78253D60}"/>
              </a:ext>
            </a:extLst>
          </p:cNvPr>
          <p:cNvSpPr txBox="1"/>
          <p:nvPr/>
        </p:nvSpPr>
        <p:spPr>
          <a:xfrm>
            <a:off x="8305800" y="23635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CECEDE2-9986-B24B-BB2C-65CF53B71B07}"/>
              </a:ext>
            </a:extLst>
          </p:cNvPr>
          <p:cNvSpPr txBox="1"/>
          <p:nvPr/>
        </p:nvSpPr>
        <p:spPr>
          <a:xfrm>
            <a:off x="8318863" y="19970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FC63E9F-DDF1-CE42-92B8-F2FD8A56D985}"/>
              </a:ext>
            </a:extLst>
          </p:cNvPr>
          <p:cNvSpPr txBox="1"/>
          <p:nvPr/>
        </p:nvSpPr>
        <p:spPr>
          <a:xfrm>
            <a:off x="8305800" y="16058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15D7C98-EECC-784D-B851-8A1746FB7509}"/>
              </a:ext>
            </a:extLst>
          </p:cNvPr>
          <p:cNvSpPr txBox="1"/>
          <p:nvPr/>
        </p:nvSpPr>
        <p:spPr>
          <a:xfrm>
            <a:off x="8318863" y="12914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FFC04E8-FE51-2542-8CE3-6179E85BED4F}"/>
              </a:ext>
            </a:extLst>
          </p:cNvPr>
          <p:cNvSpPr txBox="1"/>
          <p:nvPr/>
        </p:nvSpPr>
        <p:spPr>
          <a:xfrm>
            <a:off x="8305800" y="9780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316008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19160</TotalTime>
  <Words>3306</Words>
  <Application>Microsoft Macintosh PowerPoint</Application>
  <PresentationFormat>On-screen Show (4:3)</PresentationFormat>
  <Paragraphs>1220</Paragraphs>
  <Slides>60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Calibri</vt:lpstr>
      <vt:lpstr>Consolas</vt:lpstr>
      <vt:lpstr>ITCFranklinGothicStd-Hvy</vt:lpstr>
      <vt:lpstr>MinionPro-Regular</vt:lpstr>
      <vt:lpstr>Source Sans Pro Light</vt:lpstr>
      <vt:lpstr>Times New Roman</vt:lpstr>
      <vt:lpstr>Wingdings</vt:lpstr>
      <vt:lpstr>Default Theme</vt:lpstr>
      <vt:lpstr>Virtual Memory</vt:lpstr>
      <vt:lpstr>Where are we now and where are we going?</vt:lpstr>
      <vt:lpstr>Big Picture: Multiple Processes</vt:lpstr>
      <vt:lpstr>Processor &amp; Memory</vt:lpstr>
      <vt:lpstr>Multiple Processes </vt:lpstr>
      <vt:lpstr>Multiple Processes </vt:lpstr>
      <vt:lpstr>Solution? Multiple processes/processors</vt:lpstr>
      <vt:lpstr>Big Picture: (Virtual) Memory</vt:lpstr>
      <vt:lpstr>But In Reality…</vt:lpstr>
      <vt:lpstr>How do we create the illusion?</vt:lpstr>
      <vt:lpstr>How do we create the illusion?</vt:lpstr>
      <vt:lpstr>How do we create the illusion?</vt:lpstr>
      <vt:lpstr>How do we create the illusion?</vt:lpstr>
      <vt:lpstr>How do we create the illusion?</vt:lpstr>
      <vt:lpstr>Big Picture: (Virtual) Memory</vt:lpstr>
      <vt:lpstr>Big Picture: (Virtual) Memory</vt:lpstr>
      <vt:lpstr>Big Picture: (Virtual) Memory</vt:lpstr>
      <vt:lpstr>Big Picture: (Virtual) Memory</vt:lpstr>
      <vt:lpstr>Next Goal</vt:lpstr>
      <vt:lpstr>Virtual Memory Agenda</vt:lpstr>
      <vt:lpstr>Picture Memory as… ?</vt:lpstr>
      <vt:lpstr>A Little More About Pages</vt:lpstr>
      <vt:lpstr>Page Table:Datastructure to store mapping</vt:lpstr>
      <vt:lpstr>Address Translator: MMU</vt:lpstr>
      <vt:lpstr>Simple Page Table Translation</vt:lpstr>
      <vt:lpstr>General Address Translation</vt:lpstr>
      <vt:lpstr>Virtual Memory: Summary</vt:lpstr>
      <vt:lpstr>Advantages of Virtual Memory</vt:lpstr>
      <vt:lpstr>Takeaway</vt:lpstr>
      <vt:lpstr>Feedback</vt:lpstr>
      <vt:lpstr>MIPS Processor Milestone Celebration!</vt:lpstr>
      <vt:lpstr>Virtual Memory Agenda</vt:lpstr>
      <vt:lpstr>Page Table Overhead</vt:lpstr>
      <vt:lpstr>But Wait... There’s more!</vt:lpstr>
      <vt:lpstr>Less Simple Page Table</vt:lpstr>
      <vt:lpstr>Now how big is this Page Table?</vt:lpstr>
      <vt:lpstr>Now how big is this Page Table?</vt:lpstr>
      <vt:lpstr>Wait, how big is this Page Table?</vt:lpstr>
      <vt:lpstr>Takeaway</vt:lpstr>
      <vt:lpstr>Next Goal</vt:lpstr>
      <vt:lpstr>Next Goal</vt:lpstr>
      <vt:lpstr>Single-Level Page Table</vt:lpstr>
      <vt:lpstr>Multi-Level Page Table</vt:lpstr>
      <vt:lpstr>Multi-Level Page Table</vt:lpstr>
      <vt:lpstr>Multi-Level Page Table</vt:lpstr>
      <vt:lpstr>Multi-Level Page Table</vt:lpstr>
      <vt:lpstr>Multi-Level Page Table</vt:lpstr>
      <vt:lpstr>Virtual Memory Agenda</vt:lpstr>
      <vt:lpstr>Paging </vt:lpstr>
      <vt:lpstr>Paging</vt:lpstr>
      <vt:lpstr>Page Fault</vt:lpstr>
      <vt:lpstr>Virtual Memory Agenda</vt:lpstr>
      <vt:lpstr>Watch Your Performance Tank!</vt:lpstr>
      <vt:lpstr>Performance</vt:lpstr>
      <vt:lpstr>Next Goal</vt:lpstr>
      <vt:lpstr>Translation Lookaside Buffer (TLB)</vt:lpstr>
      <vt:lpstr>TLB Parameters</vt:lpstr>
      <vt:lpstr>TLB to the Rescue!</vt:lpstr>
      <vt:lpstr>Translation in Action</vt:lpstr>
      <vt:lpstr>Takeaways</vt:lpstr>
    </vt:vector>
  </TitlesOfParts>
  <Company>Cornell University Computing and Information Science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Microsoft Office User</cp:lastModifiedBy>
  <cp:revision>914</cp:revision>
  <cp:lastPrinted>2016-11-01T13:47:50Z</cp:lastPrinted>
  <dcterms:created xsi:type="dcterms:W3CDTF">2012-11-28T14:27:55Z</dcterms:created>
  <dcterms:modified xsi:type="dcterms:W3CDTF">2018-04-13T22:09:34Z</dcterms:modified>
</cp:coreProperties>
</file>