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8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9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notesSlides/notesSlide18.xml" ContentType="application/vnd.openxmlformats-officedocument.presentationml.notesSlid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notesSlides/notesSlide19.xml" ContentType="application/vnd.openxmlformats-officedocument.presentationml.notesSlide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notesSlides/notesSlide20.xml" ContentType="application/vnd.openxmlformats-officedocument.presentationml.notesSlide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499" r:id="rId2"/>
    <p:sldId id="260" r:id="rId3"/>
    <p:sldId id="397" r:id="rId4"/>
    <p:sldId id="264" r:id="rId5"/>
    <p:sldId id="344" r:id="rId6"/>
    <p:sldId id="345" r:id="rId7"/>
    <p:sldId id="346" r:id="rId8"/>
    <p:sldId id="273" r:id="rId9"/>
    <p:sldId id="487" r:id="rId10"/>
    <p:sldId id="488" r:id="rId11"/>
    <p:sldId id="266" r:id="rId12"/>
    <p:sldId id="304" r:id="rId13"/>
    <p:sldId id="378" r:id="rId14"/>
    <p:sldId id="360" r:id="rId15"/>
    <p:sldId id="377" r:id="rId16"/>
    <p:sldId id="280" r:id="rId17"/>
    <p:sldId id="277" r:id="rId18"/>
    <p:sldId id="347" r:id="rId19"/>
    <p:sldId id="375" r:id="rId20"/>
    <p:sldId id="348" r:id="rId21"/>
    <p:sldId id="267" r:id="rId22"/>
    <p:sldId id="306" r:id="rId23"/>
    <p:sldId id="287" r:id="rId24"/>
    <p:sldId id="326" r:id="rId25"/>
    <p:sldId id="289" r:id="rId26"/>
    <p:sldId id="285" r:id="rId27"/>
    <p:sldId id="336" r:id="rId28"/>
    <p:sldId id="323" r:id="rId29"/>
    <p:sldId id="365" r:id="rId30"/>
    <p:sldId id="320" r:id="rId31"/>
    <p:sldId id="296" r:id="rId32"/>
    <p:sldId id="297" r:id="rId33"/>
    <p:sldId id="342" r:id="rId34"/>
    <p:sldId id="351" r:id="rId35"/>
    <p:sldId id="328" r:id="rId36"/>
    <p:sldId id="379" r:id="rId37"/>
    <p:sldId id="332" r:id="rId38"/>
    <p:sldId id="303" r:id="rId39"/>
    <p:sldId id="337" r:id="rId40"/>
    <p:sldId id="409" r:id="rId41"/>
    <p:sldId id="373" r:id="rId42"/>
    <p:sldId id="389" r:id="rId43"/>
    <p:sldId id="390" r:id="rId44"/>
    <p:sldId id="391" r:id="rId45"/>
    <p:sldId id="330" r:id="rId46"/>
    <p:sldId id="335" r:id="rId47"/>
    <p:sldId id="311" r:id="rId48"/>
    <p:sldId id="398" r:id="rId49"/>
    <p:sldId id="400" r:id="rId50"/>
    <p:sldId id="399" r:id="rId51"/>
    <p:sldId id="404" r:id="rId52"/>
    <p:sldId id="406" r:id="rId53"/>
    <p:sldId id="407" r:id="rId54"/>
    <p:sldId id="410" r:id="rId55"/>
    <p:sldId id="417" r:id="rId56"/>
    <p:sldId id="418" r:id="rId57"/>
    <p:sldId id="435" r:id="rId58"/>
    <p:sldId id="436" r:id="rId59"/>
    <p:sldId id="437" r:id="rId60"/>
    <p:sldId id="438" r:id="rId61"/>
    <p:sldId id="439" r:id="rId62"/>
    <p:sldId id="440" r:id="rId63"/>
    <p:sldId id="482" r:id="rId64"/>
    <p:sldId id="462" r:id="rId65"/>
    <p:sldId id="460" r:id="rId66"/>
    <p:sldId id="473" r:id="rId67"/>
    <p:sldId id="478" r:id="rId68"/>
    <p:sldId id="479" r:id="rId69"/>
    <p:sldId id="480" r:id="rId70"/>
    <p:sldId id="500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0BB98"/>
    <a:srgbClr val="EBC95E"/>
    <a:srgbClr val="804000"/>
    <a:srgbClr val="009051"/>
    <a:srgbClr val="00FDFF"/>
    <a:srgbClr val="CFD7E9"/>
    <a:srgbClr val="E9EDF4"/>
    <a:srgbClr val="EBDB8E"/>
    <a:srgbClr val="D89391"/>
    <a:srgbClr val="EAE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13"/>
    <p:restoredTop sz="85469"/>
  </p:normalViewPr>
  <p:slideViewPr>
    <p:cSldViewPr snapToGrid="0" snapToObjects="1">
      <p:cViewPr varScale="1">
        <p:scale>
          <a:sx n="56" d="100"/>
          <a:sy n="56" d="100"/>
        </p:scale>
        <p:origin x="45" y="7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9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2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67047-AEB3-B241-93C8-B31F4D5693D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02646-E97F-5447-8A23-928858F7B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10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9B6C1-5235-3E43-96E5-E0D13AB3E030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DBA65-1446-3A47-BDC2-FB7F3F8C0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08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587375"/>
            <a:ext cx="4556125" cy="3416300"/>
          </a:xfrm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4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49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152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67" tIns="43233" rIns="86467" bIns="43233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7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1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6" y="4343714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391" tIns="45194" rIns="90391" bIns="4519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47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70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0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4" tIns="43237" rIns="86474" bIns="4323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57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Q:</a:t>
            </a:r>
            <a:r>
              <a:rPr lang="en-US" baseline="0" dirty="0" smtClean="0"/>
              <a:t> direct, or associative? A: associative definitely (w/ LRU or LFU, etc.)</a:t>
            </a:r>
          </a:p>
          <a:p>
            <a:r>
              <a:rPr lang="en-US" dirty="0" smtClean="0"/>
              <a:t>A) reads:</a:t>
            </a:r>
            <a:r>
              <a:rPr lang="en-US" baseline="0" dirty="0" smtClean="0"/>
              <a:t> miss every </a:t>
            </a:r>
            <a:r>
              <a:rPr lang="en-US" baseline="0" dirty="0" err="1" smtClean="0"/>
              <a:t>W’th</a:t>
            </a:r>
            <a:r>
              <a:rPr lang="en-US" baseline="0" dirty="0" smtClean="0"/>
              <a:t> A[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</a:t>
            </a:r>
          </a:p>
          <a:p>
            <a:r>
              <a:rPr lang="en-US" baseline="0" dirty="0" smtClean="0"/>
              <a:t>A) writes: n for write-through, 1 eviction for write-back</a:t>
            </a:r>
          </a:p>
          <a:p>
            <a:r>
              <a:rPr lang="en-US" baseline="0" dirty="0" smtClean="0"/>
              <a:t>B) reads: miss every </a:t>
            </a:r>
            <a:r>
              <a:rPr lang="en-US" baseline="0" dirty="0" err="1" smtClean="0"/>
              <a:t>W’th</a:t>
            </a:r>
            <a:r>
              <a:rPr lang="en-US" baseline="0" dirty="0" smtClean="0"/>
              <a:t> A[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 or B[</a:t>
            </a:r>
            <a:r>
              <a:rPr lang="en-US" baseline="0" dirty="0" err="1" smtClean="0"/>
              <a:t>i</a:t>
            </a:r>
            <a:r>
              <a:rPr lang="en-US" baseline="0" dirty="0" smtClean="0"/>
              <a:t>]</a:t>
            </a:r>
          </a:p>
          <a:p>
            <a:r>
              <a:rPr lang="en-US" baseline="0" dirty="0" smtClean="0"/>
              <a:t>B) writes: n for write-through, n for write-back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8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made these two slides to see if you can make everything </a:t>
            </a:r>
            <a:r>
              <a:rPr lang="en-US" dirty="0" err="1" smtClean="0"/>
              <a:t>Ampelmännchen</a:t>
            </a:r>
            <a:r>
              <a:rPr lang="en-US" dirty="0" smtClean="0"/>
              <a:t> instead of first rainbow</a:t>
            </a:r>
            <a:r>
              <a:rPr lang="en-US" baseline="0" dirty="0" smtClean="0"/>
              <a:t> then </a:t>
            </a:r>
            <a:r>
              <a:rPr lang="en-US" baseline="0" dirty="0" err="1" smtClean="0"/>
              <a:t>ampelmännchen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Not sure if this captures what you want to say. Just wanted to throw it out there. </a:t>
            </a:r>
          </a:p>
          <a:p>
            <a:r>
              <a:rPr lang="en-US" baseline="0" dirty="0" smtClean="0"/>
              <a:t>(Slides 7/8 would be an alternative for slides 4/5/6)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06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6" y="4343714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00" tIns="45199" rIns="90400" bIns="45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4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great, but I</a:t>
            </a:r>
            <a:r>
              <a:rPr lang="en-US" baseline="0" dirty="0" smtClean="0"/>
              <a:t> would re-arrange it. First say that load/store requires 100 cycles (parallel to </a:t>
            </a:r>
            <a:r>
              <a:rPr lang="en-US" baseline="0" dirty="0" err="1" smtClean="0"/>
              <a:t>mult</a:t>
            </a:r>
            <a:r>
              <a:rPr lang="en-US" baseline="0" dirty="0" smtClean="0"/>
              <a:t>, add). This is your punch-line and probably surprising to the students. </a:t>
            </a:r>
          </a:p>
          <a:p>
            <a:r>
              <a:rPr lang="en-US" baseline="0" dirty="0" smtClean="0"/>
              <a:t>Then explain why it is the case.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3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my suggestion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5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Capacity and latency are closely coupled</a:t>
            </a:r>
          </a:p>
          <a:p>
            <a:r>
              <a:rPr lang="en-US" sz="1200" dirty="0" smtClean="0"/>
              <a:t>Cost is inversely proportional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85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23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67" tIns="43233" rIns="86467" bIns="43233"/>
          <a:lstStyle/>
          <a:p>
            <a:r>
              <a:rPr lang="en-US" dirty="0" smtClean="0"/>
              <a:t>Same</a:t>
            </a:r>
            <a:r>
              <a:rPr lang="en-US" baseline="0" dirty="0" smtClean="0"/>
              <a:t> for other parameters: experimental mostly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2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DBA65-1446-3A47-BDC2-FB7F3F8C09A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8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21CC9-4452-D442-AA6B-83D5C6548F37}" type="datetime1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2194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B3071EE-6A41-1545-984D-C64410A4D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7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47C2-08AE-F849-B9E5-5CC60B4BB348}" type="datetime1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47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4E73-FF84-6147-9D11-6845EF46E53C}" type="datetime1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4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082675"/>
          </a:xfrm>
        </p:spPr>
        <p:txBody>
          <a:bodyPr anchor="ctr">
            <a:noAutofit/>
          </a:bodyPr>
          <a:lstStyle>
            <a:lvl1pPr algn="ctr">
              <a:defRPr sz="4800" b="0" i="0">
                <a:solidFill>
                  <a:srgbClr val="262626"/>
                </a:solidFill>
                <a:latin typeface="Source Sans Pro Light"/>
                <a:cs typeface="Source Sans Pro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graphic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4000" cy="1155700"/>
          </a:xfrm>
          <a:prstGeom prst="rect">
            <a:avLst/>
          </a:prstGeom>
        </p:spPr>
      </p:pic>
      <p:pic>
        <p:nvPicPr>
          <p:cNvPr id="8" name="Picture 7" descr="cis-standard-lockup-with-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69" y="5022672"/>
            <a:ext cx="3653862" cy="10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56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E22BC-7C11-5D43-AB0C-ACC0DFDB11F0}" type="datetime1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5076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1B3071EE-6A41-1545-984D-C64410A4D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5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74D6-8078-8C4F-813F-845404766BCD}" type="datetime1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4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EBA46-2E42-3C4E-9FD6-7B11A67C9B9A}" type="datetime1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6FBD7-033D-6B4E-8863-77BA393B1F04}" type="datetime1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8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00A2-E14C-7D44-ADA8-0A65C0B4E545}" type="datetime1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9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5C65F-4EAE-EF4B-A472-89373C355F95}" type="datetime1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8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303BE-8831-BC46-B103-4DFE1B5C825D}" type="datetime1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25F3C-7C02-2E41-8A1D-E7D19D3ABDFF}" type="datetime1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to Caches (Bracy)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3071EE-6A41-1545-984D-C64410A4D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9D48A-58CD-0B4A-9F7D-EE78C65FC4BA}" type="datetime1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Introduction to Caches (Bracy)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0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tags" Target="../tags/tag13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45" Type="http://schemas.openxmlformats.org/officeDocument/2006/relationships/tags" Target="../tags/tag14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tags" Target="../tags/tag14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90" Type="http://schemas.openxmlformats.org/officeDocument/2006/relationships/tags" Target="../tags/tag9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4" Type="http://schemas.openxmlformats.org/officeDocument/2006/relationships/notesSlide" Target="../notesSlides/notesSlide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tags" Target="../tags/tag177.xml"/><Relationship Id="rId21" Type="http://schemas.openxmlformats.org/officeDocument/2006/relationships/tags" Target="../tags/tag172.xml"/><Relationship Id="rId42" Type="http://schemas.openxmlformats.org/officeDocument/2006/relationships/tags" Target="../tags/tag193.xml"/><Relationship Id="rId47" Type="http://schemas.openxmlformats.org/officeDocument/2006/relationships/tags" Target="../tags/tag198.xml"/><Relationship Id="rId63" Type="http://schemas.openxmlformats.org/officeDocument/2006/relationships/tags" Target="../tags/tag214.xml"/><Relationship Id="rId68" Type="http://schemas.openxmlformats.org/officeDocument/2006/relationships/tags" Target="../tags/tag219.xml"/><Relationship Id="rId84" Type="http://schemas.openxmlformats.org/officeDocument/2006/relationships/tags" Target="../tags/tag235.xml"/><Relationship Id="rId89" Type="http://schemas.openxmlformats.org/officeDocument/2006/relationships/tags" Target="../tags/tag240.xml"/><Relationship Id="rId16" Type="http://schemas.openxmlformats.org/officeDocument/2006/relationships/tags" Target="../tags/tag167.xml"/><Relationship Id="rId11" Type="http://schemas.openxmlformats.org/officeDocument/2006/relationships/tags" Target="../tags/tag162.xml"/><Relationship Id="rId32" Type="http://schemas.openxmlformats.org/officeDocument/2006/relationships/tags" Target="../tags/tag183.xml"/><Relationship Id="rId37" Type="http://schemas.openxmlformats.org/officeDocument/2006/relationships/tags" Target="../tags/tag188.xml"/><Relationship Id="rId53" Type="http://schemas.openxmlformats.org/officeDocument/2006/relationships/tags" Target="../tags/tag204.xml"/><Relationship Id="rId58" Type="http://schemas.openxmlformats.org/officeDocument/2006/relationships/tags" Target="../tags/tag209.xml"/><Relationship Id="rId74" Type="http://schemas.openxmlformats.org/officeDocument/2006/relationships/tags" Target="../tags/tag225.xml"/><Relationship Id="rId79" Type="http://schemas.openxmlformats.org/officeDocument/2006/relationships/tags" Target="../tags/tag230.xml"/><Relationship Id="rId5" Type="http://schemas.openxmlformats.org/officeDocument/2006/relationships/tags" Target="../tags/tag156.xml"/><Relationship Id="rId90" Type="http://schemas.openxmlformats.org/officeDocument/2006/relationships/tags" Target="../tags/tag241.xml"/><Relationship Id="rId14" Type="http://schemas.openxmlformats.org/officeDocument/2006/relationships/tags" Target="../tags/tag165.xml"/><Relationship Id="rId22" Type="http://schemas.openxmlformats.org/officeDocument/2006/relationships/tags" Target="../tags/tag173.xml"/><Relationship Id="rId27" Type="http://schemas.openxmlformats.org/officeDocument/2006/relationships/tags" Target="../tags/tag178.xml"/><Relationship Id="rId30" Type="http://schemas.openxmlformats.org/officeDocument/2006/relationships/tags" Target="../tags/tag181.xml"/><Relationship Id="rId35" Type="http://schemas.openxmlformats.org/officeDocument/2006/relationships/tags" Target="../tags/tag186.xml"/><Relationship Id="rId43" Type="http://schemas.openxmlformats.org/officeDocument/2006/relationships/tags" Target="../tags/tag194.xml"/><Relationship Id="rId48" Type="http://schemas.openxmlformats.org/officeDocument/2006/relationships/tags" Target="../tags/tag199.xml"/><Relationship Id="rId56" Type="http://schemas.openxmlformats.org/officeDocument/2006/relationships/tags" Target="../tags/tag207.xml"/><Relationship Id="rId64" Type="http://schemas.openxmlformats.org/officeDocument/2006/relationships/tags" Target="../tags/tag215.xml"/><Relationship Id="rId69" Type="http://schemas.openxmlformats.org/officeDocument/2006/relationships/tags" Target="../tags/tag220.xml"/><Relationship Id="rId77" Type="http://schemas.openxmlformats.org/officeDocument/2006/relationships/tags" Target="../tags/tag228.xml"/><Relationship Id="rId8" Type="http://schemas.openxmlformats.org/officeDocument/2006/relationships/tags" Target="../tags/tag159.xml"/><Relationship Id="rId51" Type="http://schemas.openxmlformats.org/officeDocument/2006/relationships/tags" Target="../tags/tag202.xml"/><Relationship Id="rId72" Type="http://schemas.openxmlformats.org/officeDocument/2006/relationships/tags" Target="../tags/tag223.xml"/><Relationship Id="rId80" Type="http://schemas.openxmlformats.org/officeDocument/2006/relationships/tags" Target="../tags/tag231.xml"/><Relationship Id="rId85" Type="http://schemas.openxmlformats.org/officeDocument/2006/relationships/tags" Target="../tags/tag236.xml"/><Relationship Id="rId3" Type="http://schemas.openxmlformats.org/officeDocument/2006/relationships/tags" Target="../tags/tag154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tags" Target="../tags/tag176.xml"/><Relationship Id="rId33" Type="http://schemas.openxmlformats.org/officeDocument/2006/relationships/tags" Target="../tags/tag184.xml"/><Relationship Id="rId38" Type="http://schemas.openxmlformats.org/officeDocument/2006/relationships/tags" Target="../tags/tag189.xml"/><Relationship Id="rId46" Type="http://schemas.openxmlformats.org/officeDocument/2006/relationships/tags" Target="../tags/tag197.xml"/><Relationship Id="rId59" Type="http://schemas.openxmlformats.org/officeDocument/2006/relationships/tags" Target="../tags/tag210.xml"/><Relationship Id="rId67" Type="http://schemas.openxmlformats.org/officeDocument/2006/relationships/tags" Target="../tags/tag218.xml"/><Relationship Id="rId20" Type="http://schemas.openxmlformats.org/officeDocument/2006/relationships/tags" Target="../tags/tag171.xml"/><Relationship Id="rId41" Type="http://schemas.openxmlformats.org/officeDocument/2006/relationships/tags" Target="../tags/tag192.xml"/><Relationship Id="rId54" Type="http://schemas.openxmlformats.org/officeDocument/2006/relationships/tags" Target="../tags/tag205.xml"/><Relationship Id="rId62" Type="http://schemas.openxmlformats.org/officeDocument/2006/relationships/tags" Target="../tags/tag213.xml"/><Relationship Id="rId70" Type="http://schemas.openxmlformats.org/officeDocument/2006/relationships/tags" Target="../tags/tag221.xml"/><Relationship Id="rId75" Type="http://schemas.openxmlformats.org/officeDocument/2006/relationships/tags" Target="../tags/tag226.xml"/><Relationship Id="rId83" Type="http://schemas.openxmlformats.org/officeDocument/2006/relationships/tags" Target="../tags/tag234.xml"/><Relationship Id="rId88" Type="http://schemas.openxmlformats.org/officeDocument/2006/relationships/tags" Target="../tags/tag239.xml"/><Relationship Id="rId91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5" Type="http://schemas.openxmlformats.org/officeDocument/2006/relationships/tags" Target="../tags/tag166.xml"/><Relationship Id="rId23" Type="http://schemas.openxmlformats.org/officeDocument/2006/relationships/tags" Target="../tags/tag174.xml"/><Relationship Id="rId28" Type="http://schemas.openxmlformats.org/officeDocument/2006/relationships/tags" Target="../tags/tag179.xml"/><Relationship Id="rId36" Type="http://schemas.openxmlformats.org/officeDocument/2006/relationships/tags" Target="../tags/tag187.xml"/><Relationship Id="rId49" Type="http://schemas.openxmlformats.org/officeDocument/2006/relationships/tags" Target="../tags/tag200.xml"/><Relationship Id="rId57" Type="http://schemas.openxmlformats.org/officeDocument/2006/relationships/tags" Target="../tags/tag208.xml"/><Relationship Id="rId10" Type="http://schemas.openxmlformats.org/officeDocument/2006/relationships/tags" Target="../tags/tag161.xml"/><Relationship Id="rId31" Type="http://schemas.openxmlformats.org/officeDocument/2006/relationships/tags" Target="../tags/tag182.xml"/><Relationship Id="rId44" Type="http://schemas.openxmlformats.org/officeDocument/2006/relationships/tags" Target="../tags/tag195.xml"/><Relationship Id="rId52" Type="http://schemas.openxmlformats.org/officeDocument/2006/relationships/tags" Target="../tags/tag203.xml"/><Relationship Id="rId60" Type="http://schemas.openxmlformats.org/officeDocument/2006/relationships/tags" Target="../tags/tag211.xml"/><Relationship Id="rId65" Type="http://schemas.openxmlformats.org/officeDocument/2006/relationships/tags" Target="../tags/tag216.xml"/><Relationship Id="rId73" Type="http://schemas.openxmlformats.org/officeDocument/2006/relationships/tags" Target="../tags/tag224.xml"/><Relationship Id="rId78" Type="http://schemas.openxmlformats.org/officeDocument/2006/relationships/tags" Target="../tags/tag229.xml"/><Relationship Id="rId81" Type="http://schemas.openxmlformats.org/officeDocument/2006/relationships/tags" Target="../tags/tag232.xml"/><Relationship Id="rId86" Type="http://schemas.openxmlformats.org/officeDocument/2006/relationships/tags" Target="../tags/tag237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39" Type="http://schemas.openxmlformats.org/officeDocument/2006/relationships/tags" Target="../tags/tag190.xml"/><Relationship Id="rId34" Type="http://schemas.openxmlformats.org/officeDocument/2006/relationships/tags" Target="../tags/tag185.xml"/><Relationship Id="rId50" Type="http://schemas.openxmlformats.org/officeDocument/2006/relationships/tags" Target="../tags/tag201.xml"/><Relationship Id="rId55" Type="http://schemas.openxmlformats.org/officeDocument/2006/relationships/tags" Target="../tags/tag206.xml"/><Relationship Id="rId76" Type="http://schemas.openxmlformats.org/officeDocument/2006/relationships/tags" Target="../tags/tag227.xml"/><Relationship Id="rId7" Type="http://schemas.openxmlformats.org/officeDocument/2006/relationships/tags" Target="../tags/tag158.xml"/><Relationship Id="rId71" Type="http://schemas.openxmlformats.org/officeDocument/2006/relationships/tags" Target="../tags/tag222.xml"/><Relationship Id="rId92" Type="http://schemas.openxmlformats.org/officeDocument/2006/relationships/notesSlide" Target="../notesSlides/notesSlide9.xml"/><Relationship Id="rId2" Type="http://schemas.openxmlformats.org/officeDocument/2006/relationships/tags" Target="../tags/tag153.xml"/><Relationship Id="rId29" Type="http://schemas.openxmlformats.org/officeDocument/2006/relationships/tags" Target="../tags/tag180.xml"/><Relationship Id="rId24" Type="http://schemas.openxmlformats.org/officeDocument/2006/relationships/tags" Target="../tags/tag175.xml"/><Relationship Id="rId40" Type="http://schemas.openxmlformats.org/officeDocument/2006/relationships/tags" Target="../tags/tag191.xml"/><Relationship Id="rId45" Type="http://schemas.openxmlformats.org/officeDocument/2006/relationships/tags" Target="../tags/tag196.xml"/><Relationship Id="rId66" Type="http://schemas.openxmlformats.org/officeDocument/2006/relationships/tags" Target="../tags/tag217.xml"/><Relationship Id="rId87" Type="http://schemas.openxmlformats.org/officeDocument/2006/relationships/tags" Target="../tags/tag238.xml"/><Relationship Id="rId61" Type="http://schemas.openxmlformats.org/officeDocument/2006/relationships/tags" Target="../tags/tag212.xml"/><Relationship Id="rId82" Type="http://schemas.openxmlformats.org/officeDocument/2006/relationships/tags" Target="../tags/tag233.xml"/><Relationship Id="rId19" Type="http://schemas.openxmlformats.org/officeDocument/2006/relationships/tags" Target="../tags/tag170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tags" Target="../tags/tag267.xml"/><Relationship Id="rId117" Type="http://schemas.openxmlformats.org/officeDocument/2006/relationships/tags" Target="../tags/tag358.xml"/><Relationship Id="rId21" Type="http://schemas.openxmlformats.org/officeDocument/2006/relationships/tags" Target="../tags/tag262.xml"/><Relationship Id="rId42" Type="http://schemas.openxmlformats.org/officeDocument/2006/relationships/tags" Target="../tags/tag283.xml"/><Relationship Id="rId47" Type="http://schemas.openxmlformats.org/officeDocument/2006/relationships/tags" Target="../tags/tag288.xml"/><Relationship Id="rId63" Type="http://schemas.openxmlformats.org/officeDocument/2006/relationships/tags" Target="../tags/tag304.xml"/><Relationship Id="rId68" Type="http://schemas.openxmlformats.org/officeDocument/2006/relationships/tags" Target="../tags/tag309.xml"/><Relationship Id="rId84" Type="http://schemas.openxmlformats.org/officeDocument/2006/relationships/tags" Target="../tags/tag325.xml"/><Relationship Id="rId89" Type="http://schemas.openxmlformats.org/officeDocument/2006/relationships/tags" Target="../tags/tag330.xml"/><Relationship Id="rId112" Type="http://schemas.openxmlformats.org/officeDocument/2006/relationships/tags" Target="../tags/tag353.xml"/><Relationship Id="rId16" Type="http://schemas.openxmlformats.org/officeDocument/2006/relationships/tags" Target="../tags/tag257.xml"/><Relationship Id="rId107" Type="http://schemas.openxmlformats.org/officeDocument/2006/relationships/tags" Target="../tags/tag348.xml"/><Relationship Id="rId11" Type="http://schemas.openxmlformats.org/officeDocument/2006/relationships/tags" Target="../tags/tag252.xml"/><Relationship Id="rId32" Type="http://schemas.openxmlformats.org/officeDocument/2006/relationships/tags" Target="../tags/tag273.xml"/><Relationship Id="rId37" Type="http://schemas.openxmlformats.org/officeDocument/2006/relationships/tags" Target="../tags/tag278.xml"/><Relationship Id="rId53" Type="http://schemas.openxmlformats.org/officeDocument/2006/relationships/tags" Target="../tags/tag294.xml"/><Relationship Id="rId58" Type="http://schemas.openxmlformats.org/officeDocument/2006/relationships/tags" Target="../tags/tag299.xml"/><Relationship Id="rId74" Type="http://schemas.openxmlformats.org/officeDocument/2006/relationships/tags" Target="../tags/tag315.xml"/><Relationship Id="rId79" Type="http://schemas.openxmlformats.org/officeDocument/2006/relationships/tags" Target="../tags/tag320.xml"/><Relationship Id="rId102" Type="http://schemas.openxmlformats.org/officeDocument/2006/relationships/tags" Target="../tags/tag343.xml"/><Relationship Id="rId123" Type="http://schemas.openxmlformats.org/officeDocument/2006/relationships/tags" Target="../tags/tag364.xml"/><Relationship Id="rId5" Type="http://schemas.openxmlformats.org/officeDocument/2006/relationships/tags" Target="../tags/tag246.xml"/><Relationship Id="rId90" Type="http://schemas.openxmlformats.org/officeDocument/2006/relationships/tags" Target="../tags/tag331.xml"/><Relationship Id="rId95" Type="http://schemas.openxmlformats.org/officeDocument/2006/relationships/tags" Target="../tags/tag336.xml"/><Relationship Id="rId22" Type="http://schemas.openxmlformats.org/officeDocument/2006/relationships/tags" Target="../tags/tag263.xml"/><Relationship Id="rId27" Type="http://schemas.openxmlformats.org/officeDocument/2006/relationships/tags" Target="../tags/tag268.xml"/><Relationship Id="rId43" Type="http://schemas.openxmlformats.org/officeDocument/2006/relationships/tags" Target="../tags/tag284.xml"/><Relationship Id="rId48" Type="http://schemas.openxmlformats.org/officeDocument/2006/relationships/tags" Target="../tags/tag289.xml"/><Relationship Id="rId64" Type="http://schemas.openxmlformats.org/officeDocument/2006/relationships/tags" Target="../tags/tag305.xml"/><Relationship Id="rId69" Type="http://schemas.openxmlformats.org/officeDocument/2006/relationships/tags" Target="../tags/tag310.xml"/><Relationship Id="rId113" Type="http://schemas.openxmlformats.org/officeDocument/2006/relationships/tags" Target="../tags/tag354.xml"/><Relationship Id="rId118" Type="http://schemas.openxmlformats.org/officeDocument/2006/relationships/tags" Target="../tags/tag359.xml"/><Relationship Id="rId80" Type="http://schemas.openxmlformats.org/officeDocument/2006/relationships/tags" Target="../tags/tag321.xml"/><Relationship Id="rId85" Type="http://schemas.openxmlformats.org/officeDocument/2006/relationships/tags" Target="../tags/tag326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33" Type="http://schemas.openxmlformats.org/officeDocument/2006/relationships/tags" Target="../tags/tag274.xml"/><Relationship Id="rId38" Type="http://schemas.openxmlformats.org/officeDocument/2006/relationships/tags" Target="../tags/tag279.xml"/><Relationship Id="rId59" Type="http://schemas.openxmlformats.org/officeDocument/2006/relationships/tags" Target="../tags/tag300.xml"/><Relationship Id="rId103" Type="http://schemas.openxmlformats.org/officeDocument/2006/relationships/tags" Target="../tags/tag344.xml"/><Relationship Id="rId108" Type="http://schemas.openxmlformats.org/officeDocument/2006/relationships/tags" Target="../tags/tag349.xml"/><Relationship Id="rId124" Type="http://schemas.openxmlformats.org/officeDocument/2006/relationships/slideLayout" Target="../slideLayouts/slideLayout2.xml"/><Relationship Id="rId54" Type="http://schemas.openxmlformats.org/officeDocument/2006/relationships/tags" Target="../tags/tag295.xml"/><Relationship Id="rId70" Type="http://schemas.openxmlformats.org/officeDocument/2006/relationships/tags" Target="../tags/tag311.xml"/><Relationship Id="rId75" Type="http://schemas.openxmlformats.org/officeDocument/2006/relationships/tags" Target="../tags/tag316.xml"/><Relationship Id="rId91" Type="http://schemas.openxmlformats.org/officeDocument/2006/relationships/tags" Target="../tags/tag332.xml"/><Relationship Id="rId96" Type="http://schemas.openxmlformats.org/officeDocument/2006/relationships/tags" Target="../tags/tag337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23" Type="http://schemas.openxmlformats.org/officeDocument/2006/relationships/tags" Target="../tags/tag264.xml"/><Relationship Id="rId28" Type="http://schemas.openxmlformats.org/officeDocument/2006/relationships/tags" Target="../tags/tag269.xml"/><Relationship Id="rId49" Type="http://schemas.openxmlformats.org/officeDocument/2006/relationships/tags" Target="../tags/tag290.xml"/><Relationship Id="rId114" Type="http://schemas.openxmlformats.org/officeDocument/2006/relationships/tags" Target="../tags/tag355.xml"/><Relationship Id="rId119" Type="http://schemas.openxmlformats.org/officeDocument/2006/relationships/tags" Target="../tags/tag360.xml"/><Relationship Id="rId44" Type="http://schemas.openxmlformats.org/officeDocument/2006/relationships/tags" Target="../tags/tag285.xml"/><Relationship Id="rId60" Type="http://schemas.openxmlformats.org/officeDocument/2006/relationships/tags" Target="../tags/tag301.xml"/><Relationship Id="rId65" Type="http://schemas.openxmlformats.org/officeDocument/2006/relationships/tags" Target="../tags/tag306.xml"/><Relationship Id="rId81" Type="http://schemas.openxmlformats.org/officeDocument/2006/relationships/tags" Target="../tags/tag322.xml"/><Relationship Id="rId86" Type="http://schemas.openxmlformats.org/officeDocument/2006/relationships/tags" Target="../tags/tag327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3" Type="http://schemas.openxmlformats.org/officeDocument/2006/relationships/tags" Target="../tags/tag254.xml"/><Relationship Id="rId18" Type="http://schemas.openxmlformats.org/officeDocument/2006/relationships/tags" Target="../tags/tag259.xml"/><Relationship Id="rId39" Type="http://schemas.openxmlformats.org/officeDocument/2006/relationships/tags" Target="../tags/tag280.xml"/><Relationship Id="rId109" Type="http://schemas.openxmlformats.org/officeDocument/2006/relationships/tags" Target="../tags/tag350.xml"/><Relationship Id="rId34" Type="http://schemas.openxmlformats.org/officeDocument/2006/relationships/tags" Target="../tags/tag275.xml"/><Relationship Id="rId50" Type="http://schemas.openxmlformats.org/officeDocument/2006/relationships/tags" Target="../tags/tag291.xml"/><Relationship Id="rId55" Type="http://schemas.openxmlformats.org/officeDocument/2006/relationships/tags" Target="../tags/tag296.xml"/><Relationship Id="rId76" Type="http://schemas.openxmlformats.org/officeDocument/2006/relationships/tags" Target="../tags/tag317.xml"/><Relationship Id="rId97" Type="http://schemas.openxmlformats.org/officeDocument/2006/relationships/tags" Target="../tags/tag338.xml"/><Relationship Id="rId104" Type="http://schemas.openxmlformats.org/officeDocument/2006/relationships/tags" Target="../tags/tag345.xml"/><Relationship Id="rId120" Type="http://schemas.openxmlformats.org/officeDocument/2006/relationships/tags" Target="../tags/tag361.xml"/><Relationship Id="rId7" Type="http://schemas.openxmlformats.org/officeDocument/2006/relationships/tags" Target="../tags/tag248.xml"/><Relationship Id="rId71" Type="http://schemas.openxmlformats.org/officeDocument/2006/relationships/tags" Target="../tags/tag312.xml"/><Relationship Id="rId92" Type="http://schemas.openxmlformats.org/officeDocument/2006/relationships/tags" Target="../tags/tag333.xml"/><Relationship Id="rId2" Type="http://schemas.openxmlformats.org/officeDocument/2006/relationships/tags" Target="../tags/tag243.xml"/><Relationship Id="rId29" Type="http://schemas.openxmlformats.org/officeDocument/2006/relationships/tags" Target="../tags/tag270.xml"/><Relationship Id="rId24" Type="http://schemas.openxmlformats.org/officeDocument/2006/relationships/tags" Target="../tags/tag265.xml"/><Relationship Id="rId40" Type="http://schemas.openxmlformats.org/officeDocument/2006/relationships/tags" Target="../tags/tag281.xml"/><Relationship Id="rId45" Type="http://schemas.openxmlformats.org/officeDocument/2006/relationships/tags" Target="../tags/tag286.xml"/><Relationship Id="rId66" Type="http://schemas.openxmlformats.org/officeDocument/2006/relationships/tags" Target="../tags/tag307.xml"/><Relationship Id="rId87" Type="http://schemas.openxmlformats.org/officeDocument/2006/relationships/tags" Target="../tags/tag328.xml"/><Relationship Id="rId110" Type="http://schemas.openxmlformats.org/officeDocument/2006/relationships/tags" Target="../tags/tag351.xml"/><Relationship Id="rId115" Type="http://schemas.openxmlformats.org/officeDocument/2006/relationships/tags" Target="../tags/tag356.xml"/><Relationship Id="rId61" Type="http://schemas.openxmlformats.org/officeDocument/2006/relationships/tags" Target="../tags/tag302.xml"/><Relationship Id="rId82" Type="http://schemas.openxmlformats.org/officeDocument/2006/relationships/tags" Target="../tags/tag323.xml"/><Relationship Id="rId19" Type="http://schemas.openxmlformats.org/officeDocument/2006/relationships/tags" Target="../tags/tag260.xml"/><Relationship Id="rId14" Type="http://schemas.openxmlformats.org/officeDocument/2006/relationships/tags" Target="../tags/tag255.xml"/><Relationship Id="rId30" Type="http://schemas.openxmlformats.org/officeDocument/2006/relationships/tags" Target="../tags/tag271.xml"/><Relationship Id="rId35" Type="http://schemas.openxmlformats.org/officeDocument/2006/relationships/tags" Target="../tags/tag276.xml"/><Relationship Id="rId56" Type="http://schemas.openxmlformats.org/officeDocument/2006/relationships/tags" Target="../tags/tag297.xml"/><Relationship Id="rId77" Type="http://schemas.openxmlformats.org/officeDocument/2006/relationships/tags" Target="../tags/tag318.xml"/><Relationship Id="rId100" Type="http://schemas.openxmlformats.org/officeDocument/2006/relationships/tags" Target="../tags/tag341.xml"/><Relationship Id="rId105" Type="http://schemas.openxmlformats.org/officeDocument/2006/relationships/tags" Target="../tags/tag346.xml"/><Relationship Id="rId8" Type="http://schemas.openxmlformats.org/officeDocument/2006/relationships/tags" Target="../tags/tag249.xml"/><Relationship Id="rId51" Type="http://schemas.openxmlformats.org/officeDocument/2006/relationships/tags" Target="../tags/tag292.xml"/><Relationship Id="rId72" Type="http://schemas.openxmlformats.org/officeDocument/2006/relationships/tags" Target="../tags/tag313.xml"/><Relationship Id="rId93" Type="http://schemas.openxmlformats.org/officeDocument/2006/relationships/tags" Target="../tags/tag334.xml"/><Relationship Id="rId98" Type="http://schemas.openxmlformats.org/officeDocument/2006/relationships/tags" Target="../tags/tag339.xml"/><Relationship Id="rId121" Type="http://schemas.openxmlformats.org/officeDocument/2006/relationships/tags" Target="../tags/tag362.xml"/><Relationship Id="rId3" Type="http://schemas.openxmlformats.org/officeDocument/2006/relationships/tags" Target="../tags/tag244.xml"/><Relationship Id="rId25" Type="http://schemas.openxmlformats.org/officeDocument/2006/relationships/tags" Target="../tags/tag266.xml"/><Relationship Id="rId46" Type="http://schemas.openxmlformats.org/officeDocument/2006/relationships/tags" Target="../tags/tag287.xml"/><Relationship Id="rId67" Type="http://schemas.openxmlformats.org/officeDocument/2006/relationships/tags" Target="../tags/tag308.xml"/><Relationship Id="rId116" Type="http://schemas.openxmlformats.org/officeDocument/2006/relationships/tags" Target="../tags/tag357.xml"/><Relationship Id="rId20" Type="http://schemas.openxmlformats.org/officeDocument/2006/relationships/tags" Target="../tags/tag261.xml"/><Relationship Id="rId41" Type="http://schemas.openxmlformats.org/officeDocument/2006/relationships/tags" Target="../tags/tag282.xml"/><Relationship Id="rId62" Type="http://schemas.openxmlformats.org/officeDocument/2006/relationships/tags" Target="../tags/tag303.xml"/><Relationship Id="rId83" Type="http://schemas.openxmlformats.org/officeDocument/2006/relationships/tags" Target="../tags/tag324.xml"/><Relationship Id="rId88" Type="http://schemas.openxmlformats.org/officeDocument/2006/relationships/tags" Target="../tags/tag329.xml"/><Relationship Id="rId111" Type="http://schemas.openxmlformats.org/officeDocument/2006/relationships/tags" Target="../tags/tag352.xml"/><Relationship Id="rId15" Type="http://schemas.openxmlformats.org/officeDocument/2006/relationships/tags" Target="../tags/tag256.xml"/><Relationship Id="rId36" Type="http://schemas.openxmlformats.org/officeDocument/2006/relationships/tags" Target="../tags/tag277.xml"/><Relationship Id="rId57" Type="http://schemas.openxmlformats.org/officeDocument/2006/relationships/tags" Target="../tags/tag298.xml"/><Relationship Id="rId106" Type="http://schemas.openxmlformats.org/officeDocument/2006/relationships/tags" Target="../tags/tag347.xml"/><Relationship Id="rId10" Type="http://schemas.openxmlformats.org/officeDocument/2006/relationships/tags" Target="../tags/tag251.xml"/><Relationship Id="rId31" Type="http://schemas.openxmlformats.org/officeDocument/2006/relationships/tags" Target="../tags/tag272.xml"/><Relationship Id="rId52" Type="http://schemas.openxmlformats.org/officeDocument/2006/relationships/tags" Target="../tags/tag293.xml"/><Relationship Id="rId73" Type="http://schemas.openxmlformats.org/officeDocument/2006/relationships/tags" Target="../tags/tag314.xml"/><Relationship Id="rId78" Type="http://schemas.openxmlformats.org/officeDocument/2006/relationships/tags" Target="../tags/tag319.xml"/><Relationship Id="rId94" Type="http://schemas.openxmlformats.org/officeDocument/2006/relationships/tags" Target="../tags/tag335.xml"/><Relationship Id="rId99" Type="http://schemas.openxmlformats.org/officeDocument/2006/relationships/tags" Target="../tags/tag340.xml"/><Relationship Id="rId101" Type="http://schemas.openxmlformats.org/officeDocument/2006/relationships/tags" Target="../tags/tag342.xml"/><Relationship Id="rId122" Type="http://schemas.openxmlformats.org/officeDocument/2006/relationships/tags" Target="../tags/tag3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tags" Target="../tags/tag377.xml"/><Relationship Id="rId18" Type="http://schemas.openxmlformats.org/officeDocument/2006/relationships/tags" Target="../tags/tag382.xml"/><Relationship Id="rId26" Type="http://schemas.openxmlformats.org/officeDocument/2006/relationships/tags" Target="../tags/tag390.xml"/><Relationship Id="rId39" Type="http://schemas.openxmlformats.org/officeDocument/2006/relationships/tags" Target="../tags/tag403.xml"/><Relationship Id="rId21" Type="http://schemas.openxmlformats.org/officeDocument/2006/relationships/tags" Target="../tags/tag385.xml"/><Relationship Id="rId34" Type="http://schemas.openxmlformats.org/officeDocument/2006/relationships/tags" Target="../tags/tag398.xml"/><Relationship Id="rId42" Type="http://schemas.openxmlformats.org/officeDocument/2006/relationships/image" Target="../media/image29.jpg"/><Relationship Id="rId7" Type="http://schemas.openxmlformats.org/officeDocument/2006/relationships/tags" Target="../tags/tag371.xml"/><Relationship Id="rId2" Type="http://schemas.openxmlformats.org/officeDocument/2006/relationships/tags" Target="../tags/tag366.xml"/><Relationship Id="rId16" Type="http://schemas.openxmlformats.org/officeDocument/2006/relationships/tags" Target="../tags/tag380.xml"/><Relationship Id="rId20" Type="http://schemas.openxmlformats.org/officeDocument/2006/relationships/tags" Target="../tags/tag384.xml"/><Relationship Id="rId29" Type="http://schemas.openxmlformats.org/officeDocument/2006/relationships/tags" Target="../tags/tag393.xml"/><Relationship Id="rId41" Type="http://schemas.openxmlformats.org/officeDocument/2006/relationships/slideLayout" Target="../slideLayouts/slideLayout2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tags" Target="../tags/tag375.xml"/><Relationship Id="rId24" Type="http://schemas.openxmlformats.org/officeDocument/2006/relationships/tags" Target="../tags/tag388.xml"/><Relationship Id="rId32" Type="http://schemas.openxmlformats.org/officeDocument/2006/relationships/tags" Target="../tags/tag396.xml"/><Relationship Id="rId37" Type="http://schemas.openxmlformats.org/officeDocument/2006/relationships/tags" Target="../tags/tag401.xml"/><Relationship Id="rId40" Type="http://schemas.openxmlformats.org/officeDocument/2006/relationships/tags" Target="../tags/tag404.xml"/><Relationship Id="rId5" Type="http://schemas.openxmlformats.org/officeDocument/2006/relationships/tags" Target="../tags/tag369.xml"/><Relationship Id="rId15" Type="http://schemas.openxmlformats.org/officeDocument/2006/relationships/tags" Target="../tags/tag379.xml"/><Relationship Id="rId23" Type="http://schemas.openxmlformats.org/officeDocument/2006/relationships/tags" Target="../tags/tag387.xml"/><Relationship Id="rId28" Type="http://schemas.openxmlformats.org/officeDocument/2006/relationships/tags" Target="../tags/tag392.xml"/><Relationship Id="rId36" Type="http://schemas.openxmlformats.org/officeDocument/2006/relationships/tags" Target="../tags/tag400.xml"/><Relationship Id="rId10" Type="http://schemas.openxmlformats.org/officeDocument/2006/relationships/tags" Target="../tags/tag374.xml"/><Relationship Id="rId19" Type="http://schemas.openxmlformats.org/officeDocument/2006/relationships/tags" Target="../tags/tag383.xml"/><Relationship Id="rId31" Type="http://schemas.openxmlformats.org/officeDocument/2006/relationships/tags" Target="../tags/tag395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tags" Target="../tags/tag378.xml"/><Relationship Id="rId22" Type="http://schemas.openxmlformats.org/officeDocument/2006/relationships/tags" Target="../tags/tag386.xml"/><Relationship Id="rId27" Type="http://schemas.openxmlformats.org/officeDocument/2006/relationships/tags" Target="../tags/tag391.xml"/><Relationship Id="rId30" Type="http://schemas.openxmlformats.org/officeDocument/2006/relationships/tags" Target="../tags/tag394.xml"/><Relationship Id="rId35" Type="http://schemas.openxmlformats.org/officeDocument/2006/relationships/tags" Target="../tags/tag399.xml"/><Relationship Id="rId8" Type="http://schemas.openxmlformats.org/officeDocument/2006/relationships/tags" Target="../tags/tag372.xml"/><Relationship Id="rId3" Type="http://schemas.openxmlformats.org/officeDocument/2006/relationships/tags" Target="../tags/tag367.xml"/><Relationship Id="rId12" Type="http://schemas.openxmlformats.org/officeDocument/2006/relationships/tags" Target="../tags/tag376.xml"/><Relationship Id="rId17" Type="http://schemas.openxmlformats.org/officeDocument/2006/relationships/tags" Target="../tags/tag381.xml"/><Relationship Id="rId25" Type="http://schemas.openxmlformats.org/officeDocument/2006/relationships/tags" Target="../tags/tag389.xml"/><Relationship Id="rId33" Type="http://schemas.openxmlformats.org/officeDocument/2006/relationships/tags" Target="../tags/tag397.xml"/><Relationship Id="rId38" Type="http://schemas.openxmlformats.org/officeDocument/2006/relationships/tags" Target="../tags/tag40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4" Type="http://schemas.openxmlformats.org/officeDocument/2006/relationships/notesSlide" Target="../notesSlides/notesSlide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4" Type="http://schemas.openxmlformats.org/officeDocument/2006/relationships/notesSlide" Target="../notesSlides/notesSlide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41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13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5" Type="http://schemas.openxmlformats.org/officeDocument/2006/relationships/tags" Target="../tags/tag416.xml"/><Relationship Id="rId4" Type="http://schemas.openxmlformats.org/officeDocument/2006/relationships/tags" Target="../tags/tag4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9.xml"/><Relationship Id="rId1" Type="http://schemas.openxmlformats.org/officeDocument/2006/relationships/tags" Target="../tags/tag4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1295400"/>
            <a:ext cx="8610600" cy="1600200"/>
          </a:xfrm>
        </p:spPr>
        <p:txBody>
          <a:bodyPr/>
          <a:lstStyle/>
          <a:p>
            <a:r>
              <a:rPr lang="en-US" dirty="0" smtClean="0"/>
              <a:t>Caches &amp; Memory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533400" y="3733800"/>
            <a:ext cx="80772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CS </a:t>
            </a:r>
            <a:r>
              <a:rPr lang="en-US" sz="2800" dirty="0" smtClean="0"/>
              <a:t>3410</a:t>
            </a:r>
          </a:p>
          <a:p>
            <a:pPr marL="0" indent="0" algn="ctr">
              <a:buNone/>
            </a:pPr>
            <a:r>
              <a:rPr lang="en-US" sz="2800" dirty="0" smtClean="0"/>
              <a:t>Computer </a:t>
            </a:r>
            <a:r>
              <a:rPr lang="en-US" sz="2800" dirty="0"/>
              <a:t>System Organization </a:t>
            </a:r>
            <a:r>
              <a:rPr lang="en-US" sz="2800" dirty="0" smtClean="0"/>
              <a:t>&amp; Programming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700" y="6324600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00"/>
              </a:spcBef>
              <a:buClr>
                <a:srgbClr val="6F89F7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These </a:t>
            </a:r>
            <a:r>
              <a:rPr lang="en-US" sz="14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slides are the product of many rounds of teaching CS 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3410 </a:t>
            </a:r>
            <a:r>
              <a:rPr lang="en-US" sz="14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by Professors 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Weatherspoon, </a:t>
            </a:r>
            <a:r>
              <a:rPr lang="en-US" sz="1400" dirty="0" err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Bala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, Bracy</a:t>
            </a:r>
            <a:r>
              <a:rPr lang="en-US" sz="1400" dirty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1400" dirty="0" err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Sirer</a:t>
            </a:r>
            <a:r>
              <a:rPr lang="en-US" sz="1400" dirty="0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n-US" sz="1400" dirty="0">
              <a:solidFill>
                <a:schemeClr val="accent4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328706" y="152528"/>
            <a:ext cx="48596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solution?</a:t>
            </a:r>
            <a:endParaRPr lang="en-US" dirty="0"/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6024712" y="4736351"/>
            <a:ext cx="2841379" cy="1539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 smtClean="0"/>
              <a:t>What lucky data gets to go here?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Group 38"/>
          <p:cNvGrpSpPr/>
          <p:nvPr/>
        </p:nvGrpSpPr>
        <p:grpSpPr>
          <a:xfrm>
            <a:off x="3340837" y="971177"/>
            <a:ext cx="5703057" cy="4020882"/>
            <a:chOff x="3340837" y="971177"/>
            <a:chExt cx="5703057" cy="4020882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4326" y="974361"/>
              <a:ext cx="3929568" cy="3285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3340837" y="971177"/>
              <a:ext cx="1847518" cy="37571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656344" y="4259564"/>
              <a:ext cx="5291926" cy="73249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190526" y="1310911"/>
            <a:ext cx="2583688" cy="2863850"/>
            <a:chOff x="5181600" y="2546350"/>
            <a:chExt cx="2583688" cy="2863850"/>
          </a:xfrm>
        </p:grpSpPr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5181600" y="2851150"/>
              <a:ext cx="1435826" cy="255905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200" b="1" dirty="0" smtClean="0"/>
                <a:t>  Level 2 $</a:t>
              </a:r>
            </a:p>
            <a:p>
              <a:endParaRPr lang="en-US" b="1" dirty="0"/>
            </a:p>
            <a:p>
              <a:endParaRPr lang="en-US" b="1" dirty="0" smtClean="0"/>
            </a:p>
            <a:p>
              <a:endParaRPr lang="en-US" b="1" dirty="0"/>
            </a:p>
            <a:p>
              <a:endParaRPr lang="en-US" b="1" dirty="0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6705600" y="2546350"/>
              <a:ext cx="865632" cy="121488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</a:t>
              </a:r>
            </a:p>
            <a:p>
              <a:r>
                <a:rPr lang="en-US" b="1" dirty="0" smtClean="0"/>
                <a:t>Data $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6692900" y="4322318"/>
              <a:ext cx="1072388" cy="104825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 </a:t>
              </a:r>
            </a:p>
            <a:p>
              <a:r>
                <a:rPr lang="en-US" b="1" dirty="0" smtClean="0"/>
                <a:t>Insn $</a:t>
              </a:r>
              <a:endParaRPr lang="en-US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/>
              <a:t>Pentium </a:t>
            </a:r>
            <a:r>
              <a:rPr lang="en-US" dirty="0" smtClean="0"/>
              <a:t>3, 1999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909817" y="1033912"/>
            <a:ext cx="1493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Caches </a:t>
            </a:r>
            <a:r>
              <a:rPr lang="en-US" sz="3000" dirty="0" smtClean="0">
                <a:solidFill>
                  <a:srgbClr val="FF0000"/>
                </a:solidFill>
              </a:rPr>
              <a:t>!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Locality Locality Locality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you ask for something, you’re likely to ask for:</a:t>
            </a:r>
          </a:p>
          <a:p>
            <a:r>
              <a:rPr lang="en-US" dirty="0"/>
              <a:t>t</a:t>
            </a:r>
            <a:r>
              <a:rPr lang="en-US" dirty="0" smtClean="0"/>
              <a:t>he same thing again soon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	 </a:t>
            </a:r>
            <a:r>
              <a:rPr lang="en-US" dirty="0" smtClean="0">
                <a:solidFill>
                  <a:srgbClr val="0000FF"/>
                </a:solidFill>
              </a:rPr>
              <a:t>Temporal Locality </a:t>
            </a:r>
          </a:p>
          <a:p>
            <a:r>
              <a:rPr lang="en-US" dirty="0"/>
              <a:t>s</a:t>
            </a:r>
            <a:r>
              <a:rPr lang="en-US" dirty="0" smtClean="0"/>
              <a:t>omething near that thing, soon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rgbClr val="660066"/>
                </a:solidFill>
              </a:rPr>
              <a:t>Spatial Locality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			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830" y="4571988"/>
            <a:ext cx="3945606" cy="1441420"/>
          </a:xfrm>
          <a:prstGeom prst="rect">
            <a:avLst/>
          </a:prstGeom>
          <a:solidFill>
            <a:srgbClr val="EBC95E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is-IS" sz="3000" b="1" baseline="30000" dirty="0" smtClean="0">
                <a:latin typeface="Courier New"/>
                <a:cs typeface="Courier New"/>
              </a:rPr>
              <a:t>total </a:t>
            </a:r>
            <a:r>
              <a:rPr lang="is-IS" sz="3000" b="1" baseline="30000" dirty="0">
                <a:latin typeface="Courier New"/>
                <a:cs typeface="Courier New"/>
              </a:rPr>
              <a:t>= 0;</a:t>
            </a:r>
          </a:p>
          <a:p>
            <a:pPr>
              <a:lnSpc>
                <a:spcPct val="110000"/>
              </a:lnSpc>
            </a:pPr>
            <a:r>
              <a:rPr lang="da-DK" sz="3000" b="1" baseline="30000" dirty="0" smtClean="0">
                <a:latin typeface="Courier New"/>
                <a:cs typeface="Courier New"/>
              </a:rPr>
              <a:t>for </a:t>
            </a:r>
            <a:r>
              <a:rPr lang="da-DK" sz="3000" b="1" baseline="30000" dirty="0">
                <a:latin typeface="Courier New"/>
                <a:cs typeface="Courier New"/>
              </a:rPr>
              <a:t>(i = 0; i &lt; n; i++)</a:t>
            </a:r>
          </a:p>
          <a:p>
            <a:pPr>
              <a:lnSpc>
                <a:spcPct val="110000"/>
              </a:lnSpc>
            </a:pPr>
            <a:r>
              <a:rPr lang="is-IS" sz="3000" b="1" baseline="30000" dirty="0">
                <a:latin typeface="Courier New"/>
                <a:cs typeface="Courier New"/>
              </a:rPr>
              <a:t>    </a:t>
            </a:r>
            <a:r>
              <a:rPr lang="is-IS" sz="3000" b="1" baseline="30000" dirty="0" smtClean="0">
                <a:solidFill>
                  <a:srgbClr val="0000FF"/>
                </a:solidFill>
                <a:latin typeface="Courier New"/>
                <a:cs typeface="Courier New"/>
              </a:rPr>
              <a:t>total </a:t>
            </a:r>
            <a:r>
              <a:rPr lang="is-IS" sz="3000" b="1" baseline="30000" dirty="0" smtClean="0">
                <a:latin typeface="Courier New"/>
                <a:cs typeface="Courier New"/>
              </a:rPr>
              <a:t>+</a:t>
            </a:r>
            <a:r>
              <a:rPr lang="is-IS" sz="3000" b="1" baseline="30000" dirty="0">
                <a:latin typeface="Courier New"/>
                <a:cs typeface="Courier New"/>
              </a:rPr>
              <a:t>= </a:t>
            </a:r>
            <a:r>
              <a:rPr lang="is-IS" sz="3000" b="1" baseline="30000" dirty="0">
                <a:solidFill>
                  <a:srgbClr val="660066"/>
                </a:solidFill>
                <a:latin typeface="Courier New"/>
                <a:cs typeface="Courier New"/>
              </a:rPr>
              <a:t>a[i]</a:t>
            </a:r>
            <a:r>
              <a:rPr lang="is-IS" sz="3000" b="1" baseline="30000" dirty="0">
                <a:latin typeface="Courier New"/>
                <a:cs typeface="Courier New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en-US" sz="3000" b="1" baseline="30000" dirty="0">
                <a:latin typeface="Courier New"/>
                <a:cs typeface="Courier New"/>
              </a:rPr>
              <a:t>r</a:t>
            </a:r>
            <a:r>
              <a:rPr lang="en-US" sz="3000" b="1" baseline="30000" dirty="0" smtClean="0">
                <a:latin typeface="Courier New"/>
                <a:cs typeface="Courier New"/>
              </a:rPr>
              <a:t>eturn total;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364601" y="2627718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758301" y="2627718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587657" y="2117929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6364601" y="3896111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758301" y="3896111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3040" y="3896111"/>
            <a:ext cx="381000" cy="304800"/>
          </a:xfrm>
          <a:prstGeom prst="rect">
            <a:avLst/>
          </a:prstGeom>
          <a:solidFill>
            <a:srgbClr val="E65D3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latin typeface="Calibri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6679060" y="3465742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life is full of Locality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367648" y="1093728"/>
            <a:ext cx="1346851" cy="2026777"/>
            <a:chOff x="4457048" y="3256574"/>
            <a:chExt cx="1740551" cy="2619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7048" y="3256574"/>
              <a:ext cx="1740551" cy="26108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>
              <a:off x="4817301" y="5587554"/>
              <a:ext cx="324601" cy="288248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12</a:t>
            </a:fld>
            <a:endParaRPr lang="en-US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993264" y="1600200"/>
            <a:ext cx="66935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Last Called</a:t>
            </a:r>
          </a:p>
          <a:p>
            <a:pPr marL="0" indent="0">
              <a:buNone/>
            </a:pPr>
            <a:r>
              <a:rPr lang="en-US" dirty="0" smtClean="0"/>
              <a:t>Speed Dial</a:t>
            </a:r>
          </a:p>
          <a:p>
            <a:pPr marL="0" indent="0">
              <a:buNone/>
            </a:pPr>
            <a:r>
              <a:rPr lang="en-US" dirty="0" smtClean="0"/>
              <a:t>Favorites</a:t>
            </a:r>
          </a:p>
          <a:p>
            <a:pPr marL="0" indent="0">
              <a:buNone/>
            </a:pPr>
            <a:r>
              <a:rPr lang="en-US" dirty="0" smtClean="0"/>
              <a:t>Contacts</a:t>
            </a:r>
          </a:p>
          <a:p>
            <a:pPr marL="0" indent="0">
              <a:buNone/>
            </a:pPr>
            <a:r>
              <a:rPr lang="en-US" dirty="0" smtClean="0"/>
              <a:t>Google/Facebook/email</a:t>
            </a:r>
          </a:p>
        </p:txBody>
      </p:sp>
    </p:spTree>
    <p:extLst>
      <p:ext uri="{BB962C8B-B14F-4D97-AF65-F5344CB8AC3E}">
        <p14:creationId xmlns:p14="http://schemas.microsoft.com/office/powerpoint/2010/main" val="39632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life is full of Locality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059" y="3247000"/>
            <a:ext cx="3294757" cy="3459867"/>
            <a:chOff x="74059" y="3247000"/>
            <a:chExt cx="3294757" cy="345986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21019" t="8546" b="8671"/>
            <a:stretch/>
          </p:blipFill>
          <p:spPr>
            <a:xfrm>
              <a:off x="74059" y="4116828"/>
              <a:ext cx="3294757" cy="259003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t="18508" b="6638"/>
            <a:stretch/>
          </p:blipFill>
          <p:spPr>
            <a:xfrm>
              <a:off x="186118" y="3247000"/>
              <a:ext cx="1342353" cy="1507217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020488" y="1147313"/>
            <a:ext cx="3070743" cy="2805557"/>
            <a:chOff x="2020488" y="1147313"/>
            <a:chExt cx="3070743" cy="28055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0488" y="1147313"/>
              <a:ext cx="3070743" cy="230305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193" y="2993000"/>
              <a:ext cx="1446613" cy="959870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4709373" y="2669525"/>
            <a:ext cx="4002329" cy="3743158"/>
            <a:chOff x="4684471" y="2781593"/>
            <a:chExt cx="4002329" cy="37431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9892"/>
            <a:stretch/>
          </p:blipFill>
          <p:spPr>
            <a:xfrm>
              <a:off x="4684471" y="3819916"/>
              <a:ext cx="4002329" cy="270483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8003" y="2781593"/>
              <a:ext cx="1483594" cy="1335235"/>
            </a:xfrm>
            <a:prstGeom prst="rect">
              <a:avLst/>
            </a:prstGeom>
            <a:ln w="28575" cmpd="sng">
              <a:solidFill>
                <a:srgbClr val="FFFF00"/>
              </a:solidFill>
            </a:ln>
          </p:spPr>
        </p:pic>
      </p:grpSp>
      <p:grpSp>
        <p:nvGrpSpPr>
          <p:cNvPr id="27" name="Group 26"/>
          <p:cNvGrpSpPr/>
          <p:nvPr/>
        </p:nvGrpSpPr>
        <p:grpSpPr>
          <a:xfrm>
            <a:off x="367648" y="1093728"/>
            <a:ext cx="1346851" cy="2026777"/>
            <a:chOff x="4457048" y="3256574"/>
            <a:chExt cx="1740551" cy="2619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7048" y="3256574"/>
              <a:ext cx="1740551" cy="26108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>
              <a:off x="4817301" y="5587554"/>
              <a:ext cx="324601" cy="288248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00905" y="1147312"/>
            <a:ext cx="3517982" cy="2099687"/>
            <a:chOff x="5500905" y="1147312"/>
            <a:chExt cx="3517982" cy="209968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19200" y="1147312"/>
              <a:ext cx="2099687" cy="209968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/>
            <a:srcRect l="3959" t="5066" r="2821" b="5458"/>
            <a:stretch/>
          </p:blipFill>
          <p:spPr>
            <a:xfrm>
              <a:off x="5500905" y="1299793"/>
              <a:ext cx="1812131" cy="1153274"/>
            </a:xfrm>
            <a:prstGeom prst="rect">
              <a:avLst/>
            </a:prstGeom>
            <a:ln w="38100" cmpd="sng">
              <a:solidFill>
                <a:srgbClr val="FFFF00"/>
              </a:solidFill>
            </a:ln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5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Memory Hierarchy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rapezoid 39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546132" y="2033327"/>
            <a:ext cx="122969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 smtClean="0"/>
              <a:t>Registers</a:t>
            </a:r>
            <a:endParaRPr lang="en-US" sz="2200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L1 Caches</a:t>
            </a:r>
            <a:endParaRPr lang="en-US" sz="2400" dirty="0"/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2466595" y="3382317"/>
            <a:ext cx="138877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/>
              <a:t>L2 Cache</a:t>
            </a:r>
            <a:endParaRPr lang="en-US" sz="2600" dirty="0"/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2420284" y="4048342"/>
            <a:ext cx="148139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L3 Cache</a:t>
            </a:r>
            <a:endParaRPr lang="en-US" sz="2800" dirty="0"/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27498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Main Memory</a:t>
            </a:r>
            <a:endParaRPr lang="en-US" sz="2800" dirty="0"/>
          </a:p>
        </p:txBody>
      </p:sp>
      <p:sp>
        <p:nvSpPr>
          <p:cNvPr id="49" name="Trapezoid 48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3500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 smtClean="0"/>
              <a:t>Disk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3123643" y="1632854"/>
            <a:ext cx="1719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1 cycle,   </a:t>
            </a:r>
          </a:p>
          <a:p>
            <a:pPr algn="ctr"/>
            <a:r>
              <a:rPr lang="en-US" sz="2000" dirty="0" smtClean="0"/>
              <a:t>         128 bytes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3993412" y="2440356"/>
            <a:ext cx="1056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4</a:t>
            </a:r>
            <a:r>
              <a:rPr lang="en-US" sz="2000" dirty="0" smtClean="0"/>
              <a:t> cycles, </a:t>
            </a:r>
          </a:p>
          <a:p>
            <a:pPr algn="ctr"/>
            <a:r>
              <a:rPr lang="en-US" sz="2000" dirty="0" smtClean="0"/>
              <a:t>  64 KB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 err="1" smtClean="0"/>
              <a:t>Haswell</a:t>
            </a:r>
            <a:r>
              <a:rPr lang="en-US" dirty="0" smtClean="0"/>
              <a:t> Processor, 2013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417550" y="3250287"/>
            <a:ext cx="1370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12 </a:t>
            </a:r>
            <a:r>
              <a:rPr lang="en-US" sz="2000" dirty="0"/>
              <a:t>cycles, 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256 KB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4944418" y="3998534"/>
            <a:ext cx="1301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36 cycles,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2-20 MB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4658052" y="4743872"/>
            <a:ext cx="2710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50-70 ns, </a:t>
            </a:r>
          </a:p>
          <a:p>
            <a:pPr algn="ctr"/>
            <a:r>
              <a:rPr lang="en-US" sz="2000" dirty="0" smtClean="0"/>
              <a:t>                 512 MB – 4 GB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213874" y="5456123"/>
            <a:ext cx="2375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5-20 </a:t>
            </a:r>
            <a:r>
              <a:rPr lang="en-US" sz="2000" dirty="0" err="1"/>
              <a:t>ms</a:t>
            </a:r>
            <a:endParaRPr lang="en-US" sz="2000" dirty="0"/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16GB – 4 TB,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217175" y="2021528"/>
            <a:ext cx="0" cy="248444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072900" y="1267869"/>
            <a:ext cx="2288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Small, </a:t>
            </a:r>
            <a:r>
              <a:rPr lang="en-US" sz="2800" dirty="0" smtClean="0">
                <a:solidFill>
                  <a:srgbClr val="0000FF"/>
                </a:solidFill>
              </a:rPr>
              <a:t>Fast</a:t>
            </a:r>
            <a:endParaRPr lang="en-US" sz="2800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7469377" y="4771507"/>
            <a:ext cx="1495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Big</a:t>
            </a:r>
            <a:r>
              <a:rPr lang="en-US" sz="2800" dirty="0" smtClean="0"/>
              <a:t>, Slow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/>
          <a:lstStyle/>
          <a:p>
            <a:r>
              <a:rPr lang="en-US" dirty="0" smtClean="0"/>
              <a:t>Some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4100"/>
            <a:ext cx="8229600" cy="516225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3800" dirty="0" smtClean="0">
                <a:solidFill>
                  <a:srgbClr val="00B050"/>
                </a:solidFill>
              </a:rPr>
              <a:t>Cache </a:t>
            </a:r>
            <a:r>
              <a:rPr lang="en-US" sz="3800" dirty="0">
                <a:solidFill>
                  <a:srgbClr val="00B050"/>
                </a:solidFill>
              </a:rPr>
              <a:t>hit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data is in the </a:t>
            </a:r>
            <a:r>
              <a:rPr lang="en-US" dirty="0" smtClean="0"/>
              <a:t>Cache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</a:pPr>
            <a:r>
              <a:rPr lang="en-US" dirty="0" err="1" smtClean="0"/>
              <a:t>t</a:t>
            </a:r>
            <a:r>
              <a:rPr lang="en-US" baseline="-25000" dirty="0" err="1" smtClean="0"/>
              <a:t>hit</a:t>
            </a:r>
            <a:r>
              <a:rPr lang="en-US" baseline="-25000" dirty="0" smtClean="0"/>
              <a:t> </a:t>
            </a:r>
            <a:r>
              <a:rPr lang="en-US" dirty="0" smtClean="0"/>
              <a:t>: time it takes to access the cache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</a:pPr>
            <a:r>
              <a:rPr lang="en-US" dirty="0" smtClean="0">
                <a:solidFill>
                  <a:srgbClr val="7030A0"/>
                </a:solidFill>
              </a:rPr>
              <a:t>Hit rate (%hit): </a:t>
            </a:r>
            <a:r>
              <a:rPr lang="en-US" dirty="0" smtClean="0"/>
              <a:t># cache hits / # cache accesses</a:t>
            </a:r>
            <a:endParaRPr lang="en-US" sz="3300" dirty="0" smtClean="0">
              <a:solidFill>
                <a:schemeClr val="accent2"/>
              </a:solidFill>
            </a:endParaRPr>
          </a:p>
          <a:p>
            <a:pPr marL="0" indent="0">
              <a:lnSpc>
                <a:spcPct val="120000"/>
              </a:lnSpc>
              <a:buClr>
                <a:schemeClr val="tx1"/>
              </a:buClr>
              <a:buNone/>
            </a:pPr>
            <a:r>
              <a:rPr lang="en-US" sz="3800" dirty="0" smtClean="0">
                <a:solidFill>
                  <a:schemeClr val="accent2"/>
                </a:solidFill>
              </a:rPr>
              <a:t>Cache miss</a:t>
            </a:r>
            <a:endParaRPr lang="en-US" sz="3800" dirty="0">
              <a:solidFill>
                <a:schemeClr val="accent2"/>
              </a:solidFill>
            </a:endParaRPr>
          </a:p>
          <a:p>
            <a:pPr marL="0" indent="-4572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dirty="0" smtClean="0"/>
              <a:t>data </a:t>
            </a:r>
            <a:r>
              <a:rPr lang="en-US" dirty="0"/>
              <a:t>is </a:t>
            </a:r>
            <a:r>
              <a:rPr lang="en-US" b="1" dirty="0"/>
              <a:t>not </a:t>
            </a:r>
            <a:r>
              <a:rPr lang="en-US" dirty="0"/>
              <a:t>in the </a:t>
            </a:r>
            <a:r>
              <a:rPr lang="en-US" dirty="0" smtClean="0"/>
              <a:t>Cache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dirty="0" err="1" smtClean="0"/>
              <a:t>t</a:t>
            </a:r>
            <a:r>
              <a:rPr lang="en-US" baseline="-25000" dirty="0" err="1" smtClean="0"/>
              <a:t>miss</a:t>
            </a:r>
            <a:r>
              <a:rPr lang="en-US" baseline="-25000" dirty="0" smtClean="0"/>
              <a:t> </a:t>
            </a:r>
            <a:r>
              <a:rPr lang="en-US" dirty="0"/>
              <a:t>: time it takes to </a:t>
            </a:r>
            <a:r>
              <a:rPr lang="en-US" dirty="0" smtClean="0"/>
              <a:t>get the data from below the $</a:t>
            </a:r>
          </a:p>
          <a:p>
            <a:pPr marL="0" indent="-4572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7030A0"/>
                </a:solidFill>
              </a:rPr>
              <a:t>Miss rate (%miss): </a:t>
            </a:r>
            <a:r>
              <a:rPr lang="en-US" dirty="0"/>
              <a:t># cache </a:t>
            </a:r>
            <a:r>
              <a:rPr lang="en-US" dirty="0" smtClean="0"/>
              <a:t>misses / </a:t>
            </a:r>
            <a:r>
              <a:rPr lang="en-US" dirty="0"/>
              <a:t># cache accesses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Memory Hierarchy</a:t>
            </a:r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rapezoid 6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apezoid 37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546132" y="2033327"/>
            <a:ext cx="122969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 smtClean="0"/>
              <a:t>Registers</a:t>
            </a:r>
            <a:endParaRPr lang="en-US" sz="2200" dirty="0"/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L1 Caches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3123643" y="1632854"/>
            <a:ext cx="1719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1 cycle,   </a:t>
            </a:r>
          </a:p>
          <a:p>
            <a:pPr algn="ctr"/>
            <a:r>
              <a:rPr lang="en-US" sz="2000" dirty="0" smtClean="0"/>
              <a:t>         128 bytes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3993412" y="2440356"/>
            <a:ext cx="1056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4</a:t>
            </a:r>
            <a:r>
              <a:rPr lang="en-US" sz="2000" dirty="0" smtClean="0"/>
              <a:t> cycles, </a:t>
            </a:r>
          </a:p>
          <a:p>
            <a:pPr algn="ctr"/>
            <a:r>
              <a:rPr lang="en-US" sz="2000" dirty="0" smtClean="0"/>
              <a:t>  64 KB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 err="1" smtClean="0"/>
              <a:t>Haswell</a:t>
            </a:r>
            <a:r>
              <a:rPr lang="en-US" dirty="0" smtClean="0"/>
              <a:t> Processor, 2013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658052" y="4743872"/>
            <a:ext cx="2710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50-70 ns, </a:t>
            </a:r>
          </a:p>
          <a:p>
            <a:pPr algn="ctr"/>
            <a:r>
              <a:rPr lang="en-US" sz="2000" dirty="0" smtClean="0"/>
              <a:t>                 512 MB – 4 GB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213874" y="5456123"/>
            <a:ext cx="2375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5-20 </a:t>
            </a:r>
            <a:r>
              <a:rPr lang="en-US" sz="2000" dirty="0" err="1"/>
              <a:t>ms</a:t>
            </a:r>
            <a:endParaRPr lang="en-US" sz="2000" dirty="0"/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          16GB – 4 TB,</a:t>
            </a:r>
          </a:p>
        </p:txBody>
      </p:sp>
      <p:sp>
        <p:nvSpPr>
          <p:cNvPr id="8" name="Rectangle 7"/>
          <p:cNvSpPr/>
          <p:nvPr/>
        </p:nvSpPr>
        <p:spPr>
          <a:xfrm>
            <a:off x="5283643" y="1670445"/>
            <a:ext cx="3821891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800" dirty="0" smtClean="0"/>
              <a:t>average </a:t>
            </a:r>
            <a:r>
              <a:rPr lang="en-US" sz="2800" dirty="0"/>
              <a:t>access time</a:t>
            </a:r>
          </a:p>
          <a:p>
            <a:pPr lvl="1" algn="ctr"/>
            <a:r>
              <a:rPr lang="en-US" sz="2800" b="1" dirty="0" smtClean="0"/>
              <a:t>t</a:t>
            </a:r>
            <a:r>
              <a:rPr lang="en-US" sz="2800" b="1" baseline="-25000" dirty="0" smtClean="0"/>
              <a:t>avg</a:t>
            </a:r>
            <a:r>
              <a:rPr lang="en-US" sz="2800" b="1" dirty="0" smtClean="0"/>
              <a:t> = </a:t>
            </a:r>
            <a:r>
              <a:rPr lang="en-US" sz="2800" b="1" dirty="0" smtClean="0">
                <a:solidFill>
                  <a:srgbClr val="008000"/>
                </a:solidFill>
              </a:rPr>
              <a:t>t</a:t>
            </a:r>
            <a:r>
              <a:rPr lang="en-US" sz="2800" b="1" baseline="-25000" dirty="0" smtClean="0">
                <a:solidFill>
                  <a:srgbClr val="008000"/>
                </a:solidFill>
              </a:rPr>
              <a:t>hit</a:t>
            </a:r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+</a:t>
            </a:r>
            <a:r>
              <a:rPr lang="en-US" sz="2800" b="1" dirty="0" smtClean="0">
                <a:solidFill>
                  <a:srgbClr val="FF0909"/>
                </a:solidFill>
              </a:rPr>
              <a:t>  %</a:t>
            </a:r>
            <a:r>
              <a:rPr lang="en-US" sz="2800" b="1" baseline="-25000" dirty="0" smtClean="0">
                <a:solidFill>
                  <a:srgbClr val="FF0909"/>
                </a:solidFill>
              </a:rPr>
              <a:t>miss</a:t>
            </a:r>
            <a:r>
              <a:rPr lang="en-US" sz="2800" b="1" dirty="0" smtClean="0">
                <a:solidFill>
                  <a:srgbClr val="FF0909"/>
                </a:solidFill>
              </a:rPr>
              <a:t>* t</a:t>
            </a:r>
            <a:r>
              <a:rPr lang="en-US" sz="2800" b="1" baseline="-25000" dirty="0" smtClean="0">
                <a:solidFill>
                  <a:srgbClr val="FF0909"/>
                </a:solidFill>
              </a:rPr>
              <a:t>miss</a:t>
            </a:r>
          </a:p>
          <a:p>
            <a:pPr lvl="1" algn="ctr"/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 smtClean="0"/>
              <a:t>= </a:t>
            </a:r>
            <a:r>
              <a:rPr lang="en-US" sz="2800" b="1" dirty="0" smtClean="0">
                <a:solidFill>
                  <a:srgbClr val="008000"/>
                </a:solidFill>
              </a:rPr>
              <a:t>4 </a:t>
            </a:r>
            <a:r>
              <a:rPr lang="en-US" sz="2800" b="1" dirty="0">
                <a:solidFill>
                  <a:srgbClr val="000000"/>
                </a:solidFill>
              </a:rPr>
              <a:t>+</a:t>
            </a:r>
            <a:r>
              <a:rPr lang="en-US" sz="2800" b="1" dirty="0">
                <a:solidFill>
                  <a:srgbClr val="FF0909"/>
                </a:solidFill>
              </a:rPr>
              <a:t>  </a:t>
            </a:r>
            <a:r>
              <a:rPr lang="en-US" sz="2800" b="1" dirty="0" smtClean="0">
                <a:solidFill>
                  <a:srgbClr val="FF0909"/>
                </a:solidFill>
              </a:rPr>
              <a:t>5% </a:t>
            </a:r>
            <a:r>
              <a:rPr lang="en-US" sz="2800" b="1" dirty="0" smtClean="0">
                <a:solidFill>
                  <a:srgbClr val="000000"/>
                </a:solidFill>
              </a:rPr>
              <a:t>x</a:t>
            </a:r>
            <a:r>
              <a:rPr lang="en-US" sz="2800" b="1" dirty="0" smtClean="0">
                <a:solidFill>
                  <a:srgbClr val="FF0909"/>
                </a:solidFill>
              </a:rPr>
              <a:t> 100</a:t>
            </a:r>
            <a:endParaRPr lang="en-US" sz="2800" dirty="0"/>
          </a:p>
          <a:p>
            <a:pPr lvl="1"/>
            <a:r>
              <a:rPr lang="en-US" sz="2800" b="1" dirty="0" smtClean="0"/>
              <a:t>       = 9 cycles</a:t>
            </a:r>
            <a:endParaRPr lang="en-US" sz="2800" b="1" dirty="0">
              <a:solidFill>
                <a:srgbClr val="FF0909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38319" y="3212931"/>
            <a:ext cx="5207983" cy="1493585"/>
            <a:chOff x="1038319" y="3212931"/>
            <a:chExt cx="5207983" cy="1493585"/>
          </a:xfrm>
        </p:grpSpPr>
        <p:sp>
          <p:nvSpPr>
            <p:cNvPr id="32" name="Rectangle 31"/>
            <p:cNvSpPr/>
            <p:nvPr/>
          </p:nvSpPr>
          <p:spPr>
            <a:xfrm>
              <a:off x="4417550" y="3250287"/>
              <a:ext cx="137007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12 </a:t>
              </a:r>
              <a:r>
                <a:rPr lang="en-US" sz="2000" dirty="0"/>
                <a:t>cycles, </a:t>
              </a:r>
              <a:r>
                <a:rPr lang="en-US" sz="2000" dirty="0" smtClean="0"/>
                <a:t> </a:t>
              </a:r>
            </a:p>
            <a:p>
              <a:pPr algn="ctr"/>
              <a:r>
                <a:rPr lang="en-US" sz="2000" dirty="0"/>
                <a:t> </a:t>
              </a:r>
              <a:r>
                <a:rPr lang="en-US" sz="2000" dirty="0" smtClean="0"/>
                <a:t> 256 KB</a:t>
              </a:r>
              <a:endParaRPr lang="en-US" sz="20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44418" y="3998534"/>
              <a:ext cx="13018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/>
                <a:t>36 cycles, </a:t>
              </a:r>
            </a:p>
            <a:p>
              <a:pPr algn="ctr"/>
              <a:r>
                <a:rPr lang="en-US" sz="2000" dirty="0"/>
                <a:t> </a:t>
              </a:r>
              <a:r>
                <a:rPr lang="en-US" sz="2000" dirty="0" smtClean="0"/>
                <a:t>   2-20 MB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038319" y="3212931"/>
              <a:ext cx="4245324" cy="1493585"/>
              <a:chOff x="1038319" y="3212931"/>
              <a:chExt cx="4245324" cy="1493585"/>
            </a:xfrm>
          </p:grpSpPr>
          <p:sp>
            <p:nvSpPr>
              <p:cNvPr id="30" name="Trapezoid 29"/>
              <p:cNvSpPr/>
              <p:nvPr/>
            </p:nvSpPr>
            <p:spPr>
              <a:xfrm>
                <a:off x="1518083" y="3212931"/>
                <a:ext cx="3285797" cy="744953"/>
              </a:xfrm>
              <a:prstGeom prst="trapezoid">
                <a:avLst>
                  <a:gd name="adj" fmla="val 64561"/>
                </a:avLst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rapezoid 30"/>
              <p:cNvSpPr/>
              <p:nvPr/>
            </p:nvSpPr>
            <p:spPr>
              <a:xfrm>
                <a:off x="1038319" y="3961563"/>
                <a:ext cx="4245324" cy="744953"/>
              </a:xfrm>
              <a:prstGeom prst="trapezoid">
                <a:avLst>
                  <a:gd name="adj" fmla="val 64561"/>
                </a:avLst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 Box 33"/>
              <p:cNvSpPr txBox="1">
                <a:spLocks noChangeArrowheads="1"/>
              </p:cNvSpPr>
              <p:nvPr/>
            </p:nvSpPr>
            <p:spPr bwMode="auto">
              <a:xfrm>
                <a:off x="2466595" y="3382317"/>
                <a:ext cx="1388772" cy="49244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600" dirty="0" smtClean="0"/>
                  <a:t>L2 Cache</a:t>
                </a:r>
                <a:endParaRPr lang="en-US" sz="2600" dirty="0"/>
              </a:p>
            </p:txBody>
          </p:sp>
          <p:sp>
            <p:nvSpPr>
              <p:cNvPr id="51" name="Text Box 33"/>
              <p:cNvSpPr txBox="1">
                <a:spLocks noChangeArrowheads="1"/>
              </p:cNvSpPr>
              <p:nvPr/>
            </p:nvSpPr>
            <p:spPr bwMode="auto">
              <a:xfrm>
                <a:off x="2420284" y="4048342"/>
                <a:ext cx="1481395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800" dirty="0" smtClean="0"/>
                  <a:t>L3 Cache</a:t>
                </a:r>
                <a:endParaRPr lang="en-US" sz="2800" dirty="0"/>
              </a:p>
            </p:txBody>
          </p:sp>
        </p:grpSp>
      </p:grpSp>
      <p:sp>
        <p:nvSpPr>
          <p:cNvPr id="40" name="Trapezoid 39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27498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Main Memory</a:t>
            </a:r>
            <a:endParaRPr lang="en-US" sz="2800" dirty="0"/>
          </a:p>
        </p:txBody>
      </p:sp>
      <p:sp>
        <p:nvSpPr>
          <p:cNvPr id="49" name="Trapezoid 48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3500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 smtClean="0"/>
              <a:t>Disk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Single Core Memory Hierarchy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3094" y="6356350"/>
            <a:ext cx="2133600" cy="365125"/>
          </a:xfrm>
        </p:spPr>
        <p:txBody>
          <a:bodyPr/>
          <a:lstStyle/>
          <a:p>
            <a:fld id="{1B3071EE-6A41-1545-984D-C64410A4D8BB}" type="slidenum">
              <a:rPr lang="en-US" smtClean="0">
                <a:solidFill>
                  <a:srgbClr val="000000"/>
                </a:solidFill>
              </a:r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2481198" y="1402472"/>
            <a:ext cx="1359567" cy="1056105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rapezoid 6"/>
          <p:cNvSpPr/>
          <p:nvPr/>
        </p:nvSpPr>
        <p:spPr>
          <a:xfrm>
            <a:off x="1996780" y="2465260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Trapezoid 37"/>
          <p:cNvSpPr/>
          <p:nvPr/>
        </p:nvSpPr>
        <p:spPr>
          <a:xfrm>
            <a:off x="1518083" y="3212931"/>
            <a:ext cx="3285797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rapezoid 38"/>
          <p:cNvSpPr/>
          <p:nvPr/>
        </p:nvSpPr>
        <p:spPr>
          <a:xfrm>
            <a:off x="1038319" y="3961563"/>
            <a:ext cx="4245324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rapezoid 39"/>
          <p:cNvSpPr/>
          <p:nvPr/>
        </p:nvSpPr>
        <p:spPr>
          <a:xfrm>
            <a:off x="570421" y="4706516"/>
            <a:ext cx="51811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546132" y="2033327"/>
            <a:ext cx="1229699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Registers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2452719" y="2660306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L1 Caches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2466595" y="3382317"/>
            <a:ext cx="138877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>
                <a:solidFill>
                  <a:srgbClr val="000000"/>
                </a:solidFill>
              </a:rPr>
              <a:t>L2 Cache</a:t>
            </a:r>
            <a:endParaRPr lang="en-US" sz="2600" dirty="0">
              <a:solidFill>
                <a:srgbClr val="000000"/>
              </a:solidFill>
            </a:endParaRPr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>
            <a:off x="2420284" y="4048342"/>
            <a:ext cx="148139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L3 Cache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8" name="Text Box 33"/>
          <p:cNvSpPr txBox="1">
            <a:spLocks noChangeArrowheads="1"/>
          </p:cNvSpPr>
          <p:nvPr/>
        </p:nvSpPr>
        <p:spPr bwMode="auto">
          <a:xfrm>
            <a:off x="2023490" y="4841286"/>
            <a:ext cx="2274982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Main Memory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9" name="Trapezoid 48"/>
          <p:cNvSpPr/>
          <p:nvPr/>
        </p:nvSpPr>
        <p:spPr>
          <a:xfrm>
            <a:off x="93371" y="5458997"/>
            <a:ext cx="6135221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743477" y="5602943"/>
            <a:ext cx="835009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dirty="0" smtClean="0">
                <a:solidFill>
                  <a:srgbClr val="000000"/>
                </a:solidFill>
              </a:rPr>
              <a:t>Disk</a:t>
            </a:r>
            <a:endParaRPr lang="en-US" sz="3000" dirty="0">
              <a:solidFill>
                <a:srgbClr val="000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789294" y="1370380"/>
            <a:ext cx="1981200" cy="5353430"/>
            <a:chOff x="6789294" y="1370380"/>
            <a:chExt cx="1981200" cy="5353430"/>
          </a:xfrm>
        </p:grpSpPr>
        <p:sp>
          <p:nvSpPr>
            <p:cNvPr id="57" name="Rectangle 56"/>
            <p:cNvSpPr/>
            <p:nvPr/>
          </p:nvSpPr>
          <p:spPr>
            <a:xfrm>
              <a:off x="6915791" y="1370380"/>
              <a:ext cx="1728206" cy="290801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ON CHIP</a:t>
              </a: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6789294" y="5784604"/>
              <a:ext cx="1981200" cy="939206"/>
            </a:xfrm>
            <a:prstGeom prst="flowChartMagneticDisk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Disk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16319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472671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132028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813314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072957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915791" y="4540845"/>
              <a:ext cx="1728206" cy="110569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smtClean="0">
                  <a:solidFill>
                    <a:srgbClr val="000000"/>
                  </a:solidFill>
                </a:rPr>
                <a:t>Main Memory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8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Multi-Core Memory Hierarchy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21328" r="-21328"/>
          <a:stretch>
            <a:fillRect/>
          </a:stretch>
        </p:blipFill>
        <p:spPr>
          <a:xfrm>
            <a:off x="-772223" y="3351905"/>
            <a:ext cx="5416312" cy="2978763"/>
          </a:xfrm>
        </p:spPr>
      </p:pic>
      <p:sp>
        <p:nvSpPr>
          <p:cNvPr id="57" name="Rectangle 56"/>
          <p:cNvSpPr/>
          <p:nvPr/>
        </p:nvSpPr>
        <p:spPr>
          <a:xfrm>
            <a:off x="2851372" y="1370380"/>
            <a:ext cx="6135540" cy="29080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ON CHIP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285379" y="5025287"/>
            <a:ext cx="3267526" cy="6212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   Main Memory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68051" y="1791863"/>
            <a:ext cx="1413875" cy="2347502"/>
            <a:chOff x="5968051" y="1791863"/>
            <a:chExt cx="1413875" cy="2347502"/>
          </a:xfrm>
        </p:grpSpPr>
        <p:sp>
          <p:nvSpPr>
            <p:cNvPr id="30" name="Rectangle 29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3869095" y="4404033"/>
            <a:ext cx="4100095" cy="43725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   L3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490963" y="1791863"/>
            <a:ext cx="1413875" cy="2347502"/>
            <a:chOff x="5968051" y="1791863"/>
            <a:chExt cx="1413875" cy="2347502"/>
          </a:xfrm>
        </p:grpSpPr>
        <p:sp>
          <p:nvSpPr>
            <p:cNvPr id="28" name="Rectangle 27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45342" y="1796366"/>
            <a:ext cx="1413875" cy="2347502"/>
            <a:chOff x="5968051" y="1791863"/>
            <a:chExt cx="1413875" cy="2347502"/>
          </a:xfrm>
        </p:grpSpPr>
        <p:sp>
          <p:nvSpPr>
            <p:cNvPr id="43" name="Rectangle 42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68254" y="1796366"/>
            <a:ext cx="1413875" cy="2347502"/>
            <a:chOff x="5968051" y="1791863"/>
            <a:chExt cx="1413875" cy="2347502"/>
          </a:xfrm>
        </p:grpSpPr>
        <p:sp>
          <p:nvSpPr>
            <p:cNvPr id="58" name="Rectangle 57"/>
            <p:cNvSpPr/>
            <p:nvPr/>
          </p:nvSpPr>
          <p:spPr>
            <a:xfrm>
              <a:off x="6011413" y="1791863"/>
              <a:ext cx="1327150" cy="105075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Processor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67765" y="2238303"/>
              <a:ext cx="614446" cy="39672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Regs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027122" y="2981991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I$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708408" y="2979318"/>
              <a:ext cx="614446" cy="396724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D</a:t>
              </a:r>
              <a:r>
                <a:rPr lang="en-US" dirty="0" smtClean="0">
                  <a:solidFill>
                    <a:srgbClr val="000000"/>
                  </a:solidFill>
                </a:rPr>
                <a:t>$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968051" y="3514041"/>
              <a:ext cx="1413875" cy="62532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L2</a:t>
              </a:r>
            </a:p>
          </p:txBody>
        </p:sp>
      </p:grpSp>
      <p:sp>
        <p:nvSpPr>
          <p:cNvPr id="64" name="AutoShape 27"/>
          <p:cNvSpPr>
            <a:spLocks noChangeArrowheads="1"/>
          </p:cNvSpPr>
          <p:nvPr/>
        </p:nvSpPr>
        <p:spPr bwMode="auto">
          <a:xfrm>
            <a:off x="4928542" y="5784604"/>
            <a:ext cx="1981200" cy="939206"/>
          </a:xfrm>
          <a:prstGeom prst="flowChartMagneticDisk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Disk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97"/>
            <a:ext cx="8229600" cy="1143000"/>
          </a:xfrm>
        </p:spPr>
        <p:txBody>
          <a:bodyPr/>
          <a:lstStyle/>
          <a:p>
            <a:r>
              <a:rPr lang="en-US" dirty="0" smtClean="0"/>
              <a:t>Memory Hierarchy by the Numbers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228600" y="1143000"/>
            <a:ext cx="87630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Calibri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60000"/>
                  <a:lumOff val="40000"/>
                </a:schemeClr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230438" algn="l"/>
                <a:tab pos="3425825" algn="l"/>
              </a:tabLst>
            </a:pPr>
            <a:r>
              <a:rPr lang="en-US" dirty="0" smtClean="0">
                <a:solidFill>
                  <a:schemeClr val="tx2"/>
                </a:solidFill>
              </a:rPr>
              <a:t>CPU clock rates ~0.33ns – 2ns (3GHz-500MHz)</a:t>
            </a: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endParaRPr lang="en-US" sz="2400" dirty="0" smtClean="0">
              <a:solidFill>
                <a:srgbClr val="FFFFFF"/>
              </a:solidFill>
            </a:endParaRPr>
          </a:p>
          <a:p>
            <a:pPr>
              <a:tabLst>
                <a:tab pos="2230438" algn="l"/>
                <a:tab pos="3425825" algn="l"/>
              </a:tabLst>
            </a:pPr>
            <a:r>
              <a:rPr lang="en-US" sz="1800" dirty="0" smtClean="0">
                <a:solidFill>
                  <a:schemeClr val="tx2"/>
                </a:solidFill>
              </a:rPr>
              <a:t>*</a:t>
            </a:r>
            <a:r>
              <a:rPr lang="en-US" sz="1800" dirty="0" err="1">
                <a:solidFill>
                  <a:schemeClr val="tx2"/>
                </a:solidFill>
              </a:rPr>
              <a:t>R</a:t>
            </a:r>
            <a:r>
              <a:rPr lang="en-US" sz="1800" dirty="0" err="1" smtClean="0">
                <a:solidFill>
                  <a:schemeClr val="tx2"/>
                </a:solidFill>
              </a:rPr>
              <a:t>egisters,D</a:t>
            </a:r>
            <a:r>
              <a:rPr lang="en-US" sz="1800" dirty="0" smtClean="0">
                <a:solidFill>
                  <a:schemeClr val="tx2"/>
                </a:solidFill>
              </a:rPr>
              <a:t>-Flip Flops: 10-100’s of registers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34854"/>
              </p:ext>
            </p:extLst>
          </p:nvPr>
        </p:nvGraphicFramePr>
        <p:xfrm>
          <a:off x="228601" y="2209800"/>
          <a:ext cx="8305800" cy="3840480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32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4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Memory technology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Transistor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count*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Access time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Access time</a:t>
                      </a:r>
                      <a:r>
                        <a:rPr lang="en-US" baseline="0" dirty="0" smtClean="0">
                          <a:solidFill>
                            <a:schemeClr val="tx2"/>
                          </a:solidFill>
                        </a:rPr>
                        <a:t> in cycles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$ per GIB in 2012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/>
                          </a:solidFill>
                        </a:rPr>
                        <a:t>Capacity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SRAM </a:t>
                      </a:r>
                    </a:p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(on chip)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6-8 transistors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0.5-2.5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1-3 cycles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$4k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256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KB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SRAM </a:t>
                      </a:r>
                    </a:p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(off chip)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1.5-30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5-15 cycles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$4k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32 MB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DRAM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 transistor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(needs refresh)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50-70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150-200 cycles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$10-$20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 8 GB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SSD (Flash)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5k-50k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Tens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of t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housands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$0.75-$1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512 GB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Disk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5M-20M 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Millions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$0.05-$0.1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4 TB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2018"/>
          </a:xfrm>
        </p:spPr>
        <p:txBody>
          <a:bodyPr>
            <a:normAutofit/>
          </a:bodyPr>
          <a:lstStyle/>
          <a:p>
            <a:r>
              <a:rPr lang="en-US" dirty="0" smtClean="0"/>
              <a:t>Programs 101</a:t>
            </a:r>
            <a:endParaRPr lang="en-US" dirty="0"/>
          </a:p>
        </p:txBody>
      </p:sp>
      <p:sp>
        <p:nvSpPr>
          <p:cNvPr id="11" name="Content Placeholder 12"/>
          <p:cNvSpPr>
            <a:spLocks noGrp="1"/>
          </p:cNvSpPr>
          <p:nvPr>
            <p:ph idx="1"/>
          </p:nvPr>
        </p:nvSpPr>
        <p:spPr>
          <a:xfrm>
            <a:off x="280060" y="4102321"/>
            <a:ext cx="4851498" cy="261915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Load/Store Architectures: </a:t>
            </a:r>
          </a:p>
          <a:p>
            <a:r>
              <a:rPr lang="en-US" dirty="0" smtClean="0"/>
              <a:t>Read data from memory (put in registers)</a:t>
            </a:r>
          </a:p>
          <a:p>
            <a:r>
              <a:rPr lang="en-US" dirty="0" smtClean="0"/>
              <a:t>Manipulate it</a:t>
            </a:r>
          </a:p>
          <a:p>
            <a:r>
              <a:rPr lang="en-US" dirty="0" smtClean="0"/>
              <a:t>Store it back to memory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18168" y="1322904"/>
            <a:ext cx="4813390" cy="2644314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int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main (int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argc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, char*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argv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[ ])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int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int m = n;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int sum = 0;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endParaRPr lang="en-US" sz="400" dirty="0">
              <a:latin typeface="Consolas" charset="0"/>
              <a:ea typeface="Consolas" charset="0"/>
              <a:cs typeface="Consolas" charset="0"/>
            </a:endParaRP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for (i = 1; i &lt;= m; i++) {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   sum += i;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}</a:t>
            </a:r>
          </a:p>
          <a:p>
            <a:pPr>
              <a:tabLst>
                <a:tab pos="800100" algn="l"/>
                <a:tab pos="1600200" algn="l"/>
                <a:tab pos="1828800" algn="l"/>
              </a:tabLst>
            </a:pP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  printf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(“...”,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n, sum);</a:t>
            </a: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}</a:t>
            </a:r>
            <a:endParaRPr lang="en-US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18168" y="775051"/>
            <a:ext cx="4114800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C Code</a:t>
            </a:r>
            <a:endParaRPr lang="en-US" sz="2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95181" y="5950327"/>
            <a:ext cx="428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buSzPct val="200000"/>
              <a:buFont typeface="Wingdings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 </a:t>
            </a:r>
            <a:endParaRPr lang="en-US" sz="2000" dirty="0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286502" y="1327284"/>
            <a:ext cx="3543600" cy="4466351"/>
          </a:xfrm>
          <a:prstGeom prst="rect">
            <a:avLst/>
          </a:prstGeom>
          <a:solidFill>
            <a:srgbClr val="EBC95E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Consolas" pitchFamily="49" charset="0"/>
              </a:rPr>
              <a:t>main</a:t>
            </a:r>
            <a:r>
              <a:rPr lang="en-US" dirty="0">
                <a:latin typeface="Consolas" pitchFamily="49" charset="0"/>
              </a:rPr>
              <a:t>:  </a:t>
            </a:r>
            <a:r>
              <a:rPr lang="en-US" dirty="0" err="1">
                <a:latin typeface="Consolas" pitchFamily="49" charset="0"/>
              </a:rPr>
              <a:t>addiu</a:t>
            </a:r>
            <a:r>
              <a:rPr lang="en-US" dirty="0">
                <a:latin typeface="Consolas" pitchFamily="49" charset="0"/>
              </a:rPr>
              <a:t>   $sp,$sp,-48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$31,44($sp)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$fp,40($sp)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move    $</a:t>
            </a:r>
            <a:r>
              <a:rPr lang="en-US" dirty="0" err="1">
                <a:latin typeface="Consolas" pitchFamily="49" charset="0"/>
              </a:rPr>
              <a:t>fp,$sp</a:t>
            </a:r>
            <a:endParaRPr lang="en-US" dirty="0">
              <a:latin typeface="Consolas" pitchFamily="49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$4,48($fp)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$5,52($fp)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la      $2,n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lw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$2,0($2)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$2,28($fp)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$0,32($fp)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li      $2,1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Consolas" pitchFamily="49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Consolas" pitchFamily="49" charset="0"/>
              </a:rPr>
              <a:t>sw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</a:rPr>
              <a:t>      $2,24($fp</a:t>
            </a:r>
            <a:r>
              <a:rPr lang="en-US" dirty="0" smtClean="0">
                <a:solidFill>
                  <a:srgbClr val="FF0000"/>
                </a:solidFill>
                <a:latin typeface="Consolas" pitchFamily="49" charset="0"/>
              </a:rPr>
              <a:t>)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$L2:  </a:t>
            </a:r>
            <a:r>
              <a:rPr lang="en-US" dirty="0" err="1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dirty="0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$2,24($fp)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err="1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lw</a:t>
            </a:r>
            <a:r>
              <a:rPr lang="en-US" dirty="0" smtClean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nsolas" pitchFamily="49" charset="0"/>
                <a:cs typeface="Arial" pitchFamily="34" charset="0"/>
              </a:rPr>
              <a:t>$3,28($fp)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err="1" smtClean="0">
                <a:latin typeface="Consolas" pitchFamily="49" charset="0"/>
                <a:cs typeface="Arial" pitchFamily="34" charset="0"/>
              </a:rPr>
              <a:t>slt</a:t>
            </a:r>
            <a:r>
              <a:rPr lang="en-US" dirty="0" smtClean="0">
                <a:latin typeface="Consolas" pitchFamily="49" charset="0"/>
                <a:cs typeface="Arial" pitchFamily="34" charset="0"/>
              </a:rPr>
              <a:t>     </a:t>
            </a:r>
            <a:r>
              <a:rPr lang="en-US" dirty="0">
                <a:latin typeface="Consolas" pitchFamily="49" charset="0"/>
                <a:cs typeface="Arial" pitchFamily="34" charset="0"/>
              </a:rPr>
              <a:t>$2,$3,$2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err="1" smtClean="0">
                <a:latin typeface="Consolas" pitchFamily="49" charset="0"/>
                <a:cs typeface="Arial" pitchFamily="34" charset="0"/>
              </a:rPr>
              <a:t>bne</a:t>
            </a:r>
            <a:r>
              <a:rPr lang="en-US" dirty="0" smtClean="0">
                <a:latin typeface="Consolas" pitchFamily="49" charset="0"/>
                <a:cs typeface="Arial" pitchFamily="34" charset="0"/>
              </a:rPr>
              <a:t>     </a:t>
            </a:r>
            <a:r>
              <a:rPr lang="en-US" dirty="0">
                <a:latin typeface="Consolas" pitchFamily="49" charset="0"/>
                <a:cs typeface="Arial" pitchFamily="34" charset="0"/>
              </a:rPr>
              <a:t>$2,$0,$L3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SzPct val="80000"/>
              <a:tabLst>
                <a:tab pos="682625" algn="l"/>
              </a:tabLst>
            </a:pPr>
            <a:r>
              <a:rPr lang="en-US" dirty="0">
                <a:latin typeface="Consolas" pitchFamily="49" charset="0"/>
                <a:cs typeface="Arial" pitchFamily="34" charset="0"/>
              </a:rPr>
              <a:t>       </a:t>
            </a:r>
            <a:r>
              <a:rPr lang="en-US" dirty="0" smtClean="0">
                <a:latin typeface="Consolas" pitchFamily="49" charset="0"/>
                <a:cs typeface="Arial" pitchFamily="34" charset="0"/>
              </a:rPr>
              <a:t>. . .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606943" y="799736"/>
            <a:ext cx="2902717" cy="5275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223838" indent="-223838" algn="l" defTabSz="895350">
              <a:spcBef>
                <a:spcPct val="30000"/>
              </a:spcBef>
            </a:pPr>
            <a:r>
              <a:rPr lang="en-US" sz="2800" smtClean="0">
                <a:solidFill>
                  <a:schemeClr val="tx2"/>
                </a:solidFill>
                <a:latin typeface="Calibri" pitchFamily="34" charset="0"/>
              </a:rPr>
              <a:t>MIPS </a:t>
            </a: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1029" y="5837613"/>
            <a:ext cx="3808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00000"/>
            </a:pP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Instructions that read from </a:t>
            </a:r>
            <a:endParaRPr lang="en-US" sz="2200" b="1" dirty="0" smtClean="0">
              <a:solidFill>
                <a:srgbClr val="FF0000"/>
              </a:solidFill>
              <a:latin typeface="Calibri (Body)"/>
              <a:cs typeface="Calibri (Body)"/>
            </a:endParaRPr>
          </a:p>
          <a:p>
            <a:pPr>
              <a:buSzPct val="200000"/>
            </a:pPr>
            <a:r>
              <a:rPr lang="en-US" sz="2200" b="1" dirty="0" smtClean="0">
                <a:solidFill>
                  <a:srgbClr val="FF0000"/>
                </a:solidFill>
                <a:latin typeface="Calibri (Body)"/>
                <a:cs typeface="Calibri (Body)"/>
              </a:rPr>
              <a:t>or </a:t>
            </a:r>
            <a:r>
              <a:rPr lang="en-US" sz="2200" b="1" dirty="0">
                <a:solidFill>
                  <a:srgbClr val="FF0000"/>
                </a:solidFill>
                <a:latin typeface="Calibri (Body)"/>
                <a:cs typeface="Calibri (Body)"/>
              </a:rPr>
              <a:t>write to memory… </a:t>
            </a:r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756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26" y="4028041"/>
            <a:ext cx="3091165" cy="204900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528793"/>
            <a:ext cx="7772400" cy="1470025"/>
          </a:xfrm>
        </p:spPr>
        <p:txBody>
          <a:bodyPr/>
          <a:lstStyle/>
          <a:p>
            <a:r>
              <a:rPr lang="en-US" dirty="0" smtClean="0"/>
              <a:t>Basic Cache Design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284568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1F497D"/>
                </a:solidFill>
              </a:rPr>
              <a:t>D</a:t>
            </a:r>
            <a:r>
              <a:rPr lang="en-US" dirty="0" smtClean="0">
                <a:solidFill>
                  <a:srgbClr val="1F497D"/>
                </a:solidFill>
              </a:rPr>
              <a:t>irect </a:t>
            </a:r>
            <a:r>
              <a:rPr lang="en-US" dirty="0">
                <a:solidFill>
                  <a:srgbClr val="1F497D"/>
                </a:solidFill>
              </a:rPr>
              <a:t>M</a:t>
            </a:r>
            <a:r>
              <a:rPr lang="en-US" dirty="0" smtClean="0">
                <a:solidFill>
                  <a:srgbClr val="1F497D"/>
                </a:solidFill>
              </a:rPr>
              <a:t>apped Caches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433399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1100</a:t>
                      </a: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16 Byte Memory</a:t>
            </a:r>
            <a:endParaRPr lang="en-US" sz="3600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70435" y="3887878"/>
            <a:ext cx="8229600" cy="2238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Byte-addressable memory</a:t>
            </a:r>
          </a:p>
          <a:p>
            <a:r>
              <a:rPr lang="en-US" dirty="0" smtClean="0"/>
              <a:t>4 address bits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16 bytes total</a:t>
            </a:r>
          </a:p>
          <a:p>
            <a:r>
              <a:rPr lang="en-US" dirty="0" smtClean="0"/>
              <a:t>b </a:t>
            </a:r>
            <a:r>
              <a:rPr lang="en-US" dirty="0" err="1" smtClean="0"/>
              <a:t>addr</a:t>
            </a:r>
            <a:r>
              <a:rPr lang="en-US" dirty="0" smtClean="0"/>
              <a:t> bits </a:t>
            </a:r>
            <a:r>
              <a:rPr lang="en-US" dirty="0" smtClean="0">
                <a:sym typeface="Wingdings"/>
              </a:rPr>
              <a:t> 2</a:t>
            </a:r>
            <a:r>
              <a:rPr lang="en-US" baseline="30000" dirty="0" smtClean="0">
                <a:sym typeface="Wingdings"/>
              </a:rPr>
              <a:t>b </a:t>
            </a:r>
            <a:r>
              <a:rPr lang="en-US" dirty="0" smtClean="0">
                <a:sym typeface="Wingdings"/>
              </a:rPr>
              <a:t>bytes in memory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457200" y="2164343"/>
            <a:ext cx="3552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 </a:t>
            </a:r>
            <a:r>
              <a:rPr lang="en-US" sz="2400" b="1" dirty="0" smtClean="0">
                <a:latin typeface="Courier New" pitchFamily="49" charset="0"/>
                <a:sym typeface="Wingdings"/>
              </a:rPr>
              <a:t> r1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3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0" y="38225"/>
            <a:ext cx="6335486" cy="799278"/>
          </a:xfrm>
        </p:spPr>
        <p:txBody>
          <a:bodyPr>
            <a:normAutofit fontScale="90000"/>
          </a:bodyPr>
          <a:lstStyle/>
          <a:p>
            <a:r>
              <a:rPr lang="en-US"/>
              <a:t>4-Byte, Direct Mapped Cache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7111472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2384377" y="1096726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878549"/>
              </p:ext>
            </p:extLst>
          </p:nvPr>
        </p:nvGraphicFramePr>
        <p:xfrm>
          <a:off x="2120139" y="1695406"/>
          <a:ext cx="155419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270435" y="4308430"/>
            <a:ext cx="8229600" cy="23474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Direct </a:t>
            </a:r>
            <a:r>
              <a:rPr lang="en-US" b="1" dirty="0"/>
              <a:t>mapped:</a:t>
            </a:r>
            <a:r>
              <a:rPr lang="en-US" dirty="0"/>
              <a:t> </a:t>
            </a:r>
          </a:p>
          <a:p>
            <a:r>
              <a:rPr lang="en-US" dirty="0"/>
              <a:t>Each address </a:t>
            </a:r>
            <a:r>
              <a:rPr lang="en-US" dirty="0" smtClean="0"/>
              <a:t>maps </a:t>
            </a:r>
            <a:r>
              <a:rPr lang="en-US" dirty="0"/>
              <a:t>to </a:t>
            </a:r>
            <a:r>
              <a:rPr lang="en-US" dirty="0" smtClean="0"/>
              <a:t>1 cache </a:t>
            </a:r>
            <a:r>
              <a:rPr lang="en-US" dirty="0"/>
              <a:t>block</a:t>
            </a:r>
          </a:p>
          <a:p>
            <a:r>
              <a:rPr lang="en-US" dirty="0"/>
              <a:t>4 entries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2 index bits (</a:t>
            </a:r>
            <a:r>
              <a:rPr lang="en-US" dirty="0">
                <a:sym typeface="Wingdings"/>
              </a:rPr>
              <a:t>2</a:t>
            </a:r>
            <a:r>
              <a:rPr lang="en-US" baseline="30000" dirty="0">
                <a:sym typeface="Wingdings"/>
              </a:rPr>
              <a:t>n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n bits</a:t>
            </a:r>
            <a:r>
              <a:rPr lang="en-US" dirty="0" smtClean="0">
                <a:sym typeface="Wingdings"/>
              </a:rPr>
              <a:t>)</a:t>
            </a:r>
          </a:p>
          <a:p>
            <a:pPr marL="0" indent="0">
              <a:buNone/>
            </a:pPr>
            <a:r>
              <a:rPr lang="en-US" b="1" dirty="0"/>
              <a:t>Index with LSB:</a:t>
            </a:r>
          </a:p>
          <a:p>
            <a:r>
              <a:rPr lang="en-US" dirty="0">
                <a:solidFill>
                  <a:srgbClr val="000000"/>
                </a:solidFill>
              </a:rPr>
              <a:t>Supports spatial </a:t>
            </a:r>
            <a:r>
              <a:rPr lang="en-US" dirty="0" smtClean="0">
                <a:solidFill>
                  <a:srgbClr val="000000"/>
                </a:solidFill>
              </a:rPr>
              <a:t>locality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79385" y="1632921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378854"/>
              </p:ext>
            </p:extLst>
          </p:nvPr>
        </p:nvGraphicFramePr>
        <p:xfrm>
          <a:off x="1342954" y="1707717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790018" y="204841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ß"/>
            </a:pPr>
            <a:r>
              <a:rPr lang="en-US" sz="2400" dirty="0" smtClean="0">
                <a:sym typeface="Wingdings"/>
              </a:rPr>
              <a:t>Cache </a:t>
            </a:r>
            <a:r>
              <a:rPr lang="en-US" sz="2400" dirty="0" smtClean="0"/>
              <a:t>entry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= </a:t>
            </a:r>
            <a:r>
              <a:rPr lang="en-US" sz="2400" dirty="0"/>
              <a:t>row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= (</a:t>
            </a:r>
            <a:r>
              <a:rPr lang="en-US" sz="2400" b="1" dirty="0" smtClean="0"/>
              <a:t>cache) </a:t>
            </a:r>
            <a:r>
              <a:rPr lang="en-US" sz="2400" b="1" dirty="0"/>
              <a:t>line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= (</a:t>
            </a:r>
            <a:r>
              <a:rPr lang="en-US" sz="2400" b="1" dirty="0" smtClean="0"/>
              <a:t>cache) </a:t>
            </a:r>
            <a:r>
              <a:rPr lang="en-US" sz="2400" b="1" dirty="0"/>
              <a:t>block</a:t>
            </a:r>
          </a:p>
          <a:p>
            <a:r>
              <a:rPr lang="en-US" sz="2400" b="1" dirty="0"/>
              <a:t>Block Size: </a:t>
            </a:r>
            <a:r>
              <a:rPr lang="en-US" sz="2400" dirty="0"/>
              <a:t>1 byte </a:t>
            </a:r>
          </a:p>
        </p:txBody>
      </p:sp>
    </p:spTree>
    <p:extLst>
      <p:ext uri="{BB962C8B-B14F-4D97-AF65-F5344CB8AC3E}">
        <p14:creationId xmlns:p14="http://schemas.microsoft.com/office/powerpoint/2010/main" val="3361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8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276910" y="274638"/>
            <a:ext cx="1066800" cy="516915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Analogy to a Spice </a:t>
            </a:r>
            <a:r>
              <a:rPr lang="en-US" dirty="0"/>
              <a:t>R</a:t>
            </a:r>
            <a:r>
              <a:rPr lang="en-US" dirty="0" smtClean="0"/>
              <a:t>ack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6910" y="4315520"/>
            <a:ext cx="6927649" cy="2256225"/>
          </a:xfrm>
        </p:spPr>
        <p:txBody>
          <a:bodyPr/>
          <a:lstStyle/>
          <a:p>
            <a:r>
              <a:rPr lang="en-US" dirty="0" smtClean="0"/>
              <a:t>Compared to your spice wall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Smaller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Faster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More costly (per oz.)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3374532" y="2339880"/>
            <a:ext cx="283068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40622" t="2656" r="39854" b="82505"/>
          <a:stretch/>
        </p:blipFill>
        <p:spPr>
          <a:xfrm>
            <a:off x="3374532" y="3955533"/>
            <a:ext cx="283068" cy="215143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6019800" y="990600"/>
            <a:ext cx="2743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/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3047999" y="2363704"/>
            <a:ext cx="530282" cy="185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A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B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C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D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E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F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    …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Z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6200" y="6571745"/>
            <a:ext cx="29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http://</a:t>
            </a:r>
            <a:r>
              <a:rPr lang="en-US" sz="1400" dirty="0" err="1" smtClean="0"/>
              <a:t>www.bedbathandbeyond.com</a:t>
            </a:r>
            <a:endParaRPr lang="en-US" sz="1400" dirty="0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 bwMode="auto">
          <a:xfrm>
            <a:off x="6867055" y="1244453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Wall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(Memory)</a:t>
            </a:r>
            <a:endParaRPr lang="en-US" sz="2000" kern="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0658" r="10535" b="4546"/>
          <a:stretch/>
        </p:blipFill>
        <p:spPr>
          <a:xfrm>
            <a:off x="6474730" y="2053503"/>
            <a:ext cx="2540086" cy="2307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ontent Placeholder 6"/>
          <p:cNvSpPr txBox="1">
            <a:spLocks/>
          </p:cNvSpPr>
          <p:nvPr/>
        </p:nvSpPr>
        <p:spPr bwMode="auto">
          <a:xfrm>
            <a:off x="3010645" y="1268599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Rack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(Cache)</a:t>
            </a:r>
            <a:endParaRPr lang="en-US" sz="2000" kern="0" dirty="0"/>
          </a:p>
        </p:txBody>
      </p:sp>
      <p:sp>
        <p:nvSpPr>
          <p:cNvPr id="6" name="Rectangle 5"/>
          <p:cNvSpPr/>
          <p:nvPr/>
        </p:nvSpPr>
        <p:spPr>
          <a:xfrm>
            <a:off x="2662085" y="1984203"/>
            <a:ext cx="127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kern="0" dirty="0"/>
              <a:t>i</a:t>
            </a:r>
            <a:r>
              <a:rPr lang="en-US" kern="0" dirty="0" smtClean="0"/>
              <a:t>ndex  spice </a:t>
            </a:r>
            <a:endParaRPr lang="en-US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5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385E-6 0.00092 L 0.29529 0.027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5" y="13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13" grpId="0"/>
      <p:bldP spid="68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40622" t="2656" r="39854" b="2745"/>
          <a:stretch/>
        </p:blipFill>
        <p:spPr>
          <a:xfrm>
            <a:off x="4781495" y="2339880"/>
            <a:ext cx="283068" cy="1371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1885" y="2734095"/>
            <a:ext cx="1307606" cy="369332"/>
            <a:chOff x="3917879" y="3526814"/>
            <a:chExt cx="1307606" cy="369332"/>
          </a:xfrm>
        </p:grpSpPr>
        <p:sp>
          <p:nvSpPr>
            <p:cNvPr id="32" name="Snip Same Side Corner Rectangle 31"/>
            <p:cNvSpPr/>
            <p:nvPr/>
          </p:nvSpPr>
          <p:spPr>
            <a:xfrm rot="16200000" flipH="1" flipV="1">
              <a:off x="4431856" y="3080765"/>
              <a:ext cx="279652" cy="1307606"/>
            </a:xfrm>
            <a:prstGeom prst="snip2SameRect">
              <a:avLst>
                <a:gd name="adj1" fmla="val 47694"/>
                <a:gd name="adj2" fmla="val 0"/>
              </a:avLst>
            </a:prstGeom>
            <a:solidFill>
              <a:srgbClr val="EBC95E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91440" rtlCol="0" anchor="ctr" anchorCtr="0"/>
            <a:lstStyle/>
            <a:p>
              <a:pPr algn="ctr"/>
              <a:endParaRPr 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936033" y="3526814"/>
              <a:ext cx="11412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Cinnamon</a:t>
              </a:r>
              <a:endParaRPr lang="en-US" dirty="0"/>
            </a:p>
          </p:txBody>
        </p:sp>
      </p:grpSp>
      <p:sp>
        <p:nvSpPr>
          <p:cNvPr id="15" name="Content Placeholder 1"/>
          <p:cNvSpPr txBox="1">
            <a:spLocks/>
          </p:cNvSpPr>
          <p:nvPr/>
        </p:nvSpPr>
        <p:spPr>
          <a:xfrm>
            <a:off x="293383" y="4316641"/>
            <a:ext cx="6927649" cy="2084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do you know what’s in the jar?</a:t>
            </a:r>
          </a:p>
          <a:p>
            <a:r>
              <a:rPr lang="en-US" dirty="0" smtClean="0"/>
              <a:t>Need labels</a:t>
            </a:r>
          </a:p>
          <a:p>
            <a:pPr marL="457200" lvl="1" indent="0">
              <a:buFont typeface="Arial"/>
              <a:buNone/>
            </a:pPr>
            <a:r>
              <a:rPr lang="en-US" b="1" dirty="0" smtClean="0"/>
              <a:t>Tag </a:t>
            </a:r>
            <a:r>
              <a:rPr lang="en-US" dirty="0" smtClean="0"/>
              <a:t>= Ultra-minimalist label</a:t>
            </a:r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Analogy to a Spice </a:t>
            </a:r>
            <a:r>
              <a:rPr lang="en-US" dirty="0"/>
              <a:t>R</a:t>
            </a:r>
            <a:r>
              <a:rPr lang="en-US" dirty="0" smtClean="0"/>
              <a:t>ack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399434" y="2730943"/>
            <a:ext cx="1307606" cy="369332"/>
            <a:chOff x="3797866" y="2730943"/>
            <a:chExt cx="1307606" cy="369332"/>
          </a:xfrm>
        </p:grpSpPr>
        <p:sp>
          <p:nvSpPr>
            <p:cNvPr id="23" name="Snip Same Side Corner Rectangle 22"/>
            <p:cNvSpPr/>
            <p:nvPr/>
          </p:nvSpPr>
          <p:spPr>
            <a:xfrm rot="16200000" flipH="1" flipV="1">
              <a:off x="4311843" y="2284894"/>
              <a:ext cx="279652" cy="1307606"/>
            </a:xfrm>
            <a:prstGeom prst="snip2SameRect">
              <a:avLst>
                <a:gd name="adj1" fmla="val 47694"/>
                <a:gd name="adj2" fmla="val 0"/>
              </a:avLst>
            </a:prstGeom>
            <a:solidFill>
              <a:srgbClr val="EBC95E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lIns="91440" rtlCol="0" anchor="ctr" anchorCtr="0"/>
            <a:lstStyle/>
            <a:p>
              <a:pPr algn="ctr"/>
              <a:endParaRPr lang="en-US" sz="17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14913" y="2730943"/>
              <a:ext cx="10181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/>
                <a:t>innamon</a:t>
              </a:r>
              <a:endParaRPr lang="en-US" dirty="0"/>
            </a:p>
          </p:txBody>
        </p:sp>
      </p:grpSp>
      <p:sp>
        <p:nvSpPr>
          <p:cNvPr id="18" name="Content Placeholder 6"/>
          <p:cNvSpPr txBox="1">
            <a:spLocks/>
          </p:cNvSpPr>
          <p:nvPr/>
        </p:nvSpPr>
        <p:spPr>
          <a:xfrm>
            <a:off x="6019800" y="990600"/>
            <a:ext cx="2743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0658" r="10535" b="4546"/>
          <a:stretch/>
        </p:blipFill>
        <p:spPr>
          <a:xfrm>
            <a:off x="6474730" y="2053503"/>
            <a:ext cx="2540086" cy="2307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ontent Placeholder 6"/>
          <p:cNvSpPr txBox="1">
            <a:spLocks/>
          </p:cNvSpPr>
          <p:nvPr/>
        </p:nvSpPr>
        <p:spPr bwMode="auto">
          <a:xfrm>
            <a:off x="6867055" y="1244453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Wall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(Memory)</a:t>
            </a:r>
            <a:endParaRPr lang="en-US" sz="2000" kern="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40622" t="2656" r="39854" b="82505"/>
          <a:stretch/>
        </p:blipFill>
        <p:spPr>
          <a:xfrm>
            <a:off x="4781495" y="3955533"/>
            <a:ext cx="283068" cy="215143"/>
          </a:xfrm>
          <a:prstGeom prst="rect">
            <a:avLst/>
          </a:prstGeom>
        </p:spPr>
      </p:pic>
      <p:sp>
        <p:nvSpPr>
          <p:cNvPr id="27" name="Content Placeholder 6"/>
          <p:cNvSpPr txBox="1">
            <a:spLocks/>
          </p:cNvSpPr>
          <p:nvPr/>
        </p:nvSpPr>
        <p:spPr>
          <a:xfrm>
            <a:off x="3047999" y="2363704"/>
            <a:ext cx="530282" cy="1856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Tahom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ahom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A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B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C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D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E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F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    …</a:t>
            </a:r>
          </a:p>
          <a:p>
            <a:pPr marL="0" indent="0">
              <a:lnSpc>
                <a:spcPct val="93000"/>
              </a:lnSpc>
              <a:buFont typeface="Arial"/>
              <a:buNone/>
            </a:pPr>
            <a:r>
              <a:rPr lang="en-US" sz="1300" dirty="0" smtClean="0"/>
              <a:t>Z</a:t>
            </a:r>
          </a:p>
        </p:txBody>
      </p:sp>
      <p:sp>
        <p:nvSpPr>
          <p:cNvPr id="28" name="Content Placeholder 6"/>
          <p:cNvSpPr txBox="1">
            <a:spLocks/>
          </p:cNvSpPr>
          <p:nvPr/>
        </p:nvSpPr>
        <p:spPr bwMode="auto">
          <a:xfrm>
            <a:off x="3010645" y="1268599"/>
            <a:ext cx="1620521" cy="80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Spice Rack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en-US" sz="2000" kern="0" dirty="0" smtClean="0"/>
              <a:t>(Cache)</a:t>
            </a:r>
            <a:endParaRPr lang="en-US" sz="2000" kern="0" dirty="0"/>
          </a:p>
        </p:txBody>
      </p:sp>
      <p:sp>
        <p:nvSpPr>
          <p:cNvPr id="29" name="Rectangle 28"/>
          <p:cNvSpPr/>
          <p:nvPr/>
        </p:nvSpPr>
        <p:spPr>
          <a:xfrm>
            <a:off x="2662085" y="1995452"/>
            <a:ext cx="2791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dirty="0"/>
              <a:t>i</a:t>
            </a:r>
            <a:r>
              <a:rPr lang="en-US" kern="0" dirty="0" smtClean="0"/>
              <a:t>ndex         	     spice </a:t>
            </a:r>
            <a:endParaRPr lang="en-US" kern="0" dirty="0"/>
          </a:p>
        </p:txBody>
      </p:sp>
      <p:sp>
        <p:nvSpPr>
          <p:cNvPr id="10" name="Rectangle 9"/>
          <p:cNvSpPr/>
          <p:nvPr/>
        </p:nvSpPr>
        <p:spPr>
          <a:xfrm>
            <a:off x="3850186" y="1995452"/>
            <a:ext cx="48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/>
              <a:t>tag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3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917715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rgbClr val="EBC9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2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760435"/>
              </p:ext>
            </p:extLst>
          </p:nvPr>
        </p:nvGraphicFramePr>
        <p:xfrm>
          <a:off x="2920244" y="236008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tag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4-Byte, Direct Mapped </a:t>
            </a:r>
            <a:r>
              <a:rPr lang="en-US" dirty="0" smtClean="0"/>
              <a:t>Cache</a:t>
            </a:r>
            <a:endParaRPr lang="en-US" i="1" dirty="0">
              <a:solidFill>
                <a:schemeClr val="tx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0435" y="4308430"/>
            <a:ext cx="5749365" cy="181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Tag:</a:t>
            </a:r>
            <a:r>
              <a:rPr lang="en-US" dirty="0" smtClean="0"/>
              <a:t> minimalist label/address</a:t>
            </a:r>
          </a:p>
          <a:p>
            <a:pPr marL="0" indent="0">
              <a:buNone/>
            </a:pPr>
            <a:r>
              <a:rPr lang="en-US" sz="2400" b="1" dirty="0">
                <a:latin typeface="Courier New"/>
                <a:cs typeface="Courier New"/>
              </a:rPr>
              <a:t>a</a:t>
            </a:r>
            <a:r>
              <a:rPr lang="en-US" sz="2400" b="1" dirty="0" smtClean="0">
                <a:latin typeface="Courier New"/>
                <a:cs typeface="Courier New"/>
              </a:rPr>
              <a:t>ddress = </a:t>
            </a:r>
            <a:r>
              <a:rPr lang="en-US" sz="2400" b="1" dirty="0" smtClean="0">
                <a:solidFill>
                  <a:srgbClr val="008000"/>
                </a:solidFill>
                <a:latin typeface="Courier New"/>
                <a:cs typeface="Courier New"/>
              </a:rPr>
              <a:t>tag</a:t>
            </a:r>
            <a:r>
              <a:rPr lang="en-US" sz="2400" b="1" dirty="0" smtClean="0">
                <a:latin typeface="Courier New"/>
                <a:cs typeface="Courier New"/>
              </a:rPr>
              <a:t> + </a:t>
            </a:r>
            <a:r>
              <a:rPr lang="en-US" sz="2400" b="1" dirty="0" smtClean="0">
                <a:solidFill>
                  <a:srgbClr val="FF0000"/>
                </a:solidFill>
                <a:latin typeface="Courier New"/>
                <a:cs typeface="Courier New"/>
              </a:rPr>
              <a:t>index</a:t>
            </a:r>
            <a:endParaRPr lang="en-US" sz="2400" b="1" dirty="0">
              <a:solidFill>
                <a:srgbClr val="FF0000"/>
              </a:solidFill>
              <a:latin typeface="Courier New"/>
              <a:cs typeface="Courier New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60643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231601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4-Byte, Direct Mapped Cache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4308430"/>
            <a:ext cx="8229600" cy="181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One last tweak: </a:t>
            </a:r>
            <a:r>
              <a:rPr lang="en-US" b="1" dirty="0" smtClean="0"/>
              <a:t>valid bit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16983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60643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192276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713769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3" name="Content Placeholder 2"/>
          <p:cNvSpPr txBox="1">
            <a:spLocks/>
          </p:cNvSpPr>
          <p:nvPr/>
        </p:nvSpPr>
        <p:spPr>
          <a:xfrm>
            <a:off x="3660186" y="4460830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#1 </a:t>
            </a:r>
            <a:br>
              <a:rPr lang="en-US" dirty="0" smtClean="0"/>
            </a:br>
            <a:r>
              <a:rPr lang="en-US" dirty="0" smtClean="0"/>
              <a:t>of a 4-byte, DM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0125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endParaRPr lang="en-US" sz="2400" b="1" dirty="0" smtClean="0">
              <a:latin typeface="Courier New" pitchFamily="49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760643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27</a:t>
            </a:fld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5658" y="4431788"/>
            <a:ext cx="221275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...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</a:p>
        </p:txBody>
      </p:sp>
    </p:spTree>
    <p:extLst>
      <p:ext uri="{BB962C8B-B14F-4D97-AF65-F5344CB8AC3E}">
        <p14:creationId xmlns:p14="http://schemas.microsoft.com/office/powerpoint/2010/main" val="9411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Block </a:t>
            </a:r>
            <a:r>
              <a:rPr lang="en-US" dirty="0" smtClean="0"/>
              <a:t>Diagram </a:t>
            </a:r>
            <a:br>
              <a:rPr lang="en-US" dirty="0" smtClean="0"/>
            </a:br>
            <a:r>
              <a:rPr lang="en-US" sz="4000" dirty="0" smtClean="0"/>
              <a:t>4-entry, direct mapped Cache</a:t>
            </a:r>
            <a:endParaRPr lang="en-US" sz="4000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389909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1111 0000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1010</a:t>
                      </a:r>
                      <a:r>
                        <a:rPr lang="en-US" sz="2000" baseline="0" dirty="0" smtClean="0"/>
                        <a:t> 0101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1010</a:t>
                      </a:r>
                      <a:r>
                        <a:rPr lang="en-US" sz="2000" baseline="0" dirty="0" smtClean="0"/>
                        <a:t> 1010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0000</a:t>
                      </a:r>
                      <a:r>
                        <a:rPr lang="en-US" sz="2000" baseline="0" dirty="0" smtClean="0"/>
                        <a:t> 0000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2922500" y="3101491"/>
            <a:ext cx="2331384" cy="35562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2455201" y="2687231"/>
            <a:ext cx="465043" cy="1523943"/>
            <a:chOff x="2455201" y="2687231"/>
            <a:chExt cx="465043" cy="1523943"/>
          </a:xfrm>
        </p:grpSpPr>
        <p:sp>
          <p:nvSpPr>
            <p:cNvPr id="21" name="Freeform 9"/>
            <p:cNvSpPr>
              <a:spLocks/>
            </p:cNvSpPr>
            <p:nvPr/>
          </p:nvSpPr>
          <p:spPr bwMode="auto">
            <a:xfrm flipH="1">
              <a:off x="2455201" y="2687231"/>
              <a:ext cx="146800" cy="1523943"/>
            </a:xfrm>
            <a:custGeom>
              <a:avLst/>
              <a:gdLst>
                <a:gd name="T0" fmla="*/ 0 w 192"/>
                <a:gd name="T1" fmla="*/ 0 h 2496"/>
                <a:gd name="T2" fmla="*/ 0 w 192"/>
                <a:gd name="T3" fmla="*/ 2147483647 h 2496"/>
                <a:gd name="T4" fmla="*/ 2147483647 w 192"/>
                <a:gd name="T5" fmla="*/ 2147483647 h 2496"/>
                <a:gd name="T6" fmla="*/ 2147483647 w 192"/>
                <a:gd name="T7" fmla="*/ 2147483647 h 2496"/>
                <a:gd name="T8" fmla="*/ 0 w 192"/>
                <a:gd name="T9" fmla="*/ 0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496"/>
                <a:gd name="T17" fmla="*/ 192 w 192"/>
                <a:gd name="T18" fmla="*/ 2496 h 2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496">
                  <a:moveTo>
                    <a:pt x="0" y="0"/>
                  </a:moveTo>
                  <a:lnTo>
                    <a:pt x="0" y="2496"/>
                  </a:lnTo>
                  <a:lnTo>
                    <a:pt x="192" y="2304"/>
                  </a:lnTo>
                  <a:lnTo>
                    <a:pt x="192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2615444" y="2934063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>
              <a:off x="2615444" y="3290700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2615444" y="3668071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6"/>
            <p:cNvSpPr>
              <a:spLocks noChangeShapeType="1"/>
            </p:cNvSpPr>
            <p:nvPr/>
          </p:nvSpPr>
          <p:spPr bwMode="auto">
            <a:xfrm>
              <a:off x="2615444" y="4009157"/>
              <a:ext cx="3048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259849" y="1581534"/>
            <a:ext cx="2068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err="1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11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01</a:t>
            </a:r>
            <a:endParaRPr lang="en-US" sz="2400" b="1" dirty="0" smtClean="0">
              <a:latin typeface="Courier New" pitchFamily="49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048744" y="2364879"/>
            <a:ext cx="1385174" cy="1065586"/>
            <a:chOff x="1048744" y="2364879"/>
            <a:chExt cx="1385174" cy="1065586"/>
          </a:xfrm>
        </p:grpSpPr>
        <p:cxnSp>
          <p:nvCxnSpPr>
            <p:cNvPr id="35" name="Elbow Connector 34"/>
            <p:cNvCxnSpPr/>
            <p:nvPr/>
          </p:nvCxnSpPr>
          <p:spPr>
            <a:xfrm>
              <a:off x="1157981" y="2364879"/>
              <a:ext cx="1275937" cy="1065586"/>
            </a:xfrm>
            <a:prstGeom prst="bentConnector3">
              <a:avLst>
                <a:gd name="adj1" fmla="val -317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>
              <a:off x="1048744" y="2952650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05353" y="2723582"/>
              <a:ext cx="301660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13873" y="3392686"/>
            <a:ext cx="358239" cy="1488541"/>
            <a:chOff x="3513873" y="3392686"/>
            <a:chExt cx="358239" cy="1488541"/>
          </a:xfrm>
        </p:grpSpPr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3627482" y="3392686"/>
              <a:ext cx="0" cy="1488541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4"/>
            <p:cNvSpPr>
              <a:spLocks noChangeShapeType="1"/>
            </p:cNvSpPr>
            <p:nvPr/>
          </p:nvSpPr>
          <p:spPr bwMode="auto">
            <a:xfrm>
              <a:off x="3513873" y="4457807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570452" y="4239579"/>
              <a:ext cx="301660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58377" y="2364879"/>
            <a:ext cx="2766490" cy="2709864"/>
            <a:chOff x="658377" y="2364879"/>
            <a:chExt cx="2766490" cy="2709864"/>
          </a:xfrm>
        </p:grpSpPr>
        <p:cxnSp>
          <p:nvCxnSpPr>
            <p:cNvPr id="49" name="Elbow Connector 48"/>
            <p:cNvCxnSpPr/>
            <p:nvPr/>
          </p:nvCxnSpPr>
          <p:spPr>
            <a:xfrm rot="16200000" flipH="1">
              <a:off x="743495" y="2393370"/>
              <a:ext cx="2709864" cy="2652881"/>
            </a:xfrm>
            <a:prstGeom prst="bentConnector3">
              <a:avLst>
                <a:gd name="adj1" fmla="val 100113"/>
              </a:avLst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ine 14"/>
            <p:cNvSpPr>
              <a:spLocks noChangeShapeType="1"/>
            </p:cNvSpPr>
            <p:nvPr/>
          </p:nvSpPr>
          <p:spPr bwMode="auto">
            <a:xfrm>
              <a:off x="658377" y="2941810"/>
              <a:ext cx="227217" cy="12802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47084" y="2723582"/>
              <a:ext cx="301660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063756" y="3392686"/>
            <a:ext cx="361111" cy="2565597"/>
            <a:chOff x="3063756" y="3392686"/>
            <a:chExt cx="361111" cy="2565597"/>
          </a:xfrm>
        </p:grpSpPr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3179966" y="3392686"/>
              <a:ext cx="0" cy="2216956"/>
            </a:xfrm>
            <a:prstGeom prst="line">
              <a:avLst/>
            </a:prstGeom>
            <a:noFill/>
            <a:ln w="25400" cap="flat" cmpd="sng" algn="ctr">
              <a:solidFill>
                <a:schemeClr val="tx2"/>
              </a:solidFill>
              <a:prstDash val="solid"/>
              <a:round/>
              <a:headEnd type="oval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Delay 53"/>
            <p:cNvSpPr/>
            <p:nvPr/>
          </p:nvSpPr>
          <p:spPr>
            <a:xfrm rot="5400000">
              <a:off x="3069992" y="5603407"/>
              <a:ext cx="348640" cy="361111"/>
            </a:xfrm>
            <a:prstGeom prst="flowChartDelay">
              <a:avLst/>
            </a:prstGeom>
            <a:solidFill>
              <a:srgbClr val="948A5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310233" y="4881227"/>
            <a:ext cx="519863" cy="728414"/>
            <a:chOff x="3310233" y="4881227"/>
            <a:chExt cx="519863" cy="728414"/>
          </a:xfrm>
        </p:grpSpPr>
        <p:sp>
          <p:nvSpPr>
            <p:cNvPr id="48" name="Oval 47"/>
            <p:cNvSpPr/>
            <p:nvPr/>
          </p:nvSpPr>
          <p:spPr>
            <a:xfrm>
              <a:off x="3424868" y="4881227"/>
              <a:ext cx="405228" cy="40522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=</a:t>
              </a:r>
            </a:p>
          </p:txBody>
        </p:sp>
        <p:cxnSp>
          <p:nvCxnSpPr>
            <p:cNvPr id="55" name="Elbow Connector 54"/>
            <p:cNvCxnSpPr>
              <a:stCxn id="48" idx="4"/>
            </p:cNvCxnSpPr>
            <p:nvPr/>
          </p:nvCxnSpPr>
          <p:spPr>
            <a:xfrm rot="5400000">
              <a:off x="3307264" y="5289423"/>
              <a:ext cx="323187" cy="31725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3250062" y="5945831"/>
            <a:ext cx="791157" cy="394236"/>
            <a:chOff x="3250062" y="5945831"/>
            <a:chExt cx="791157" cy="394236"/>
          </a:xfrm>
        </p:grpSpPr>
        <p:sp>
          <p:nvSpPr>
            <p:cNvPr id="64" name="Line 14"/>
            <p:cNvSpPr>
              <a:spLocks noChangeShapeType="1"/>
            </p:cNvSpPr>
            <p:nvPr/>
          </p:nvSpPr>
          <p:spPr bwMode="auto">
            <a:xfrm>
              <a:off x="3250062" y="5945831"/>
              <a:ext cx="0" cy="27083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302465" y="5970735"/>
              <a:ext cx="738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ourier New" pitchFamily="49" charset="0"/>
                </a:rPr>
                <a:t>Hit!</a:t>
              </a:r>
              <a:endParaRPr lang="en-US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044219" y="3392686"/>
            <a:ext cx="1268139" cy="2823976"/>
            <a:chOff x="5044219" y="3392686"/>
            <a:chExt cx="1268139" cy="2823976"/>
          </a:xfrm>
        </p:grpSpPr>
        <p:grpSp>
          <p:nvGrpSpPr>
            <p:cNvPr id="78" name="Group 77"/>
            <p:cNvGrpSpPr/>
            <p:nvPr/>
          </p:nvGrpSpPr>
          <p:grpSpPr>
            <a:xfrm>
              <a:off x="5044219" y="3392686"/>
              <a:ext cx="844071" cy="2823976"/>
              <a:chOff x="5044219" y="3392686"/>
              <a:chExt cx="844071" cy="2823976"/>
            </a:xfrm>
          </p:grpSpPr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5149536" y="3392686"/>
                <a:ext cx="0" cy="2823976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round/>
                <a:headEnd type="oval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149536" y="5786069"/>
                <a:ext cx="7387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  <a:latin typeface="Courier New" pitchFamily="49" charset="0"/>
                  </a:rPr>
                  <a:t>data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>
                <a:off x="5044219" y="4485687"/>
                <a:ext cx="227217" cy="128021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100798" y="4267459"/>
                <a:ext cx="301660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dirty="0" smtClean="0"/>
                  <a:t>8</a:t>
                </a:r>
                <a:endParaRPr lang="en-US" dirty="0"/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5139554" y="4965110"/>
              <a:ext cx="117280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1010 0101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B3071EE-6A41-1545-984D-C64410A4D8BB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28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1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0492748"/>
              </p:ext>
            </p:extLst>
          </p:nvPr>
        </p:nvGraphicFramePr>
        <p:xfrm>
          <a:off x="6421655" y="537971"/>
          <a:ext cx="2331384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73932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84502"/>
              </p:ext>
            </p:extLst>
          </p:nvPr>
        </p:nvGraphicFramePr>
        <p:xfrm>
          <a:off x="2920244" y="2364879"/>
          <a:ext cx="233138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34106" y="5279695"/>
            <a:ext cx="2331384" cy="39846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748070"/>
              </p:ext>
            </p:extLst>
          </p:nvPr>
        </p:nvGraphicFramePr>
        <p:xfrm>
          <a:off x="2143059" y="2377190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29</a:t>
            </a:fld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9600" y="304928"/>
            <a:ext cx="57273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Simulation #2: </a:t>
            </a:r>
          </a:p>
          <a:p>
            <a:r>
              <a:rPr lang="en-US" dirty="0" smtClean="0"/>
              <a:t>4-byte, DM Cache</a:t>
            </a:r>
            <a:endParaRPr lang="en-US" dirty="0"/>
          </a:p>
        </p:txBody>
      </p:sp>
      <p:sp>
        <p:nvSpPr>
          <p:cNvPr id="35" name="Right Arrow 34"/>
          <p:cNvSpPr/>
          <p:nvPr/>
        </p:nvSpPr>
        <p:spPr>
          <a:xfrm>
            <a:off x="-78908" y="4517512"/>
            <a:ext cx="302919" cy="224138"/>
          </a:xfrm>
          <a:prstGeom prst="rightArrow">
            <a:avLst/>
          </a:prstGeom>
          <a:solidFill>
            <a:srgbClr val="FFC000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2400" y="124510"/>
            <a:ext cx="8763000" cy="669519"/>
          </a:xfrm>
        </p:spPr>
        <p:txBody>
          <a:bodyPr>
            <a:normAutofit fontScale="90000"/>
          </a:bodyPr>
          <a:lstStyle/>
          <a:p>
            <a:r>
              <a:rPr lang="en-US" dirty="0"/>
              <a:t>1 Cycle Per </a:t>
            </a:r>
            <a:r>
              <a:rPr lang="en-US" dirty="0" smtClean="0"/>
              <a:t>Stage: the Biggest Lie (So Far)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</a:t>
            </a:fld>
            <a:endParaRPr lang="en-US"/>
          </a:p>
        </p:txBody>
      </p:sp>
      <p:grpSp>
        <p:nvGrpSpPr>
          <p:cNvPr id="162" name="Group 161"/>
          <p:cNvGrpSpPr/>
          <p:nvPr/>
        </p:nvGrpSpPr>
        <p:grpSpPr>
          <a:xfrm>
            <a:off x="152400" y="971490"/>
            <a:ext cx="8763000" cy="5748754"/>
            <a:chOff x="152400" y="514290"/>
            <a:chExt cx="8763000" cy="5748754"/>
          </a:xfrm>
        </p:grpSpPr>
        <p:grpSp>
          <p:nvGrpSpPr>
            <p:cNvPr id="163" name="Group 156"/>
            <p:cNvGrpSpPr/>
            <p:nvPr>
              <p:custDataLst>
                <p:tags r:id="rId2"/>
              </p:custDataLst>
            </p:nvPr>
          </p:nvGrpSpPr>
          <p:grpSpPr>
            <a:xfrm>
              <a:off x="2057400" y="514290"/>
              <a:ext cx="6858000" cy="5334000"/>
              <a:chOff x="2057400" y="457200"/>
              <a:chExt cx="6858000" cy="5334000"/>
            </a:xfrm>
          </p:grpSpPr>
          <p:sp>
            <p:nvSpPr>
              <p:cNvPr id="303" name="Right Triangle 302"/>
              <p:cNvSpPr/>
              <p:nvPr>
                <p:custDataLst>
                  <p:tags r:id="rId142"/>
                </p:custDataLst>
              </p:nvPr>
            </p:nvSpPr>
            <p:spPr>
              <a:xfrm rot="10800000">
                <a:off x="7620000" y="914400"/>
                <a:ext cx="609600" cy="685800"/>
              </a:xfrm>
              <a:prstGeom prst="rtTriangle">
                <a:avLst/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4" name="Rounded Rectangle 303"/>
              <p:cNvSpPr/>
              <p:nvPr>
                <p:custDataLst>
                  <p:tags r:id="rId143"/>
                </p:custDataLst>
              </p:nvPr>
            </p:nvSpPr>
            <p:spPr>
              <a:xfrm>
                <a:off x="7924800" y="457200"/>
                <a:ext cx="990600" cy="5334000"/>
              </a:xfrm>
              <a:prstGeom prst="roundRect">
                <a:avLst>
                  <a:gd name="adj" fmla="val 30422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5" name="Rounded Rectangle 304"/>
              <p:cNvSpPr/>
              <p:nvPr>
                <p:custDataLst>
                  <p:tags r:id="rId144"/>
                </p:custDataLst>
              </p:nvPr>
            </p:nvSpPr>
            <p:spPr>
              <a:xfrm>
                <a:off x="2057400" y="457200"/>
                <a:ext cx="914400" cy="3048000"/>
              </a:xfrm>
              <a:prstGeom prst="roundRect">
                <a:avLst>
                  <a:gd name="adj" fmla="val 30422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6" name="Rounded Rectangle 305"/>
              <p:cNvSpPr/>
              <p:nvPr>
                <p:custDataLst>
                  <p:tags r:id="rId145"/>
                </p:custDataLst>
              </p:nvPr>
            </p:nvSpPr>
            <p:spPr>
              <a:xfrm>
                <a:off x="2057400" y="457200"/>
                <a:ext cx="6400800" cy="609600"/>
              </a:xfrm>
              <a:prstGeom prst="roundRect">
                <a:avLst>
                  <a:gd name="adj" fmla="val 50000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7" name="Right Triangle 306"/>
              <p:cNvSpPr/>
              <p:nvPr>
                <p:custDataLst>
                  <p:tags r:id="rId146"/>
                </p:custDataLst>
              </p:nvPr>
            </p:nvSpPr>
            <p:spPr>
              <a:xfrm rot="5400000">
                <a:off x="2552700" y="876300"/>
                <a:ext cx="609600" cy="685800"/>
              </a:xfrm>
              <a:prstGeom prst="rtTriangle">
                <a:avLst/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8" name="TextBox 307"/>
              <p:cNvSpPr txBox="1"/>
              <p:nvPr>
                <p:custDataLst>
                  <p:tags r:id="rId147"/>
                </p:custDataLst>
              </p:nvPr>
            </p:nvSpPr>
            <p:spPr>
              <a:xfrm>
                <a:off x="8001000" y="5124510"/>
                <a:ext cx="8382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Write-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Back</a:t>
                </a:r>
              </a:p>
            </p:txBody>
          </p:sp>
        </p:grpSp>
        <p:grpSp>
          <p:nvGrpSpPr>
            <p:cNvPr id="164" name="Group 154"/>
            <p:cNvGrpSpPr/>
            <p:nvPr>
              <p:custDataLst>
                <p:tags r:id="rId3"/>
              </p:custDataLst>
            </p:nvPr>
          </p:nvGrpSpPr>
          <p:grpSpPr>
            <a:xfrm>
              <a:off x="5791200" y="1200090"/>
              <a:ext cx="2286000" cy="4648200"/>
              <a:chOff x="6629400" y="1143000"/>
              <a:chExt cx="1447800" cy="4648200"/>
            </a:xfrm>
          </p:grpSpPr>
          <p:sp>
            <p:nvSpPr>
              <p:cNvPr id="301" name="Rounded Rectangle 300"/>
              <p:cNvSpPr/>
              <p:nvPr>
                <p:custDataLst>
                  <p:tags r:id="rId140"/>
                </p:custDataLst>
              </p:nvPr>
            </p:nvSpPr>
            <p:spPr>
              <a:xfrm>
                <a:off x="6705600" y="1143000"/>
                <a:ext cx="1295400" cy="4648200"/>
              </a:xfrm>
              <a:prstGeom prst="roundRect">
                <a:avLst>
                  <a:gd name="adj" fmla="val 19208"/>
                </a:avLst>
              </a:prstGeom>
              <a:solidFill>
                <a:srgbClr val="00836F">
                  <a:lumMod val="75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2" name="TextBox 301"/>
              <p:cNvSpPr txBox="1"/>
              <p:nvPr>
                <p:custDataLst>
                  <p:tags r:id="rId141"/>
                </p:custDataLst>
              </p:nvPr>
            </p:nvSpPr>
            <p:spPr>
              <a:xfrm>
                <a:off x="6629400" y="5395556"/>
                <a:ext cx="14478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Memory</a:t>
                </a:r>
              </a:p>
            </p:txBody>
          </p:sp>
        </p:grpSp>
        <p:grpSp>
          <p:nvGrpSpPr>
            <p:cNvPr id="165" name="Group 148"/>
            <p:cNvGrpSpPr/>
            <p:nvPr>
              <p:custDataLst>
                <p:tags r:id="rId4"/>
              </p:custDataLst>
            </p:nvPr>
          </p:nvGrpSpPr>
          <p:grpSpPr>
            <a:xfrm>
              <a:off x="152400" y="1200090"/>
              <a:ext cx="1600200" cy="4667310"/>
              <a:chOff x="152400" y="1143000"/>
              <a:chExt cx="1676400" cy="4667310"/>
            </a:xfrm>
          </p:grpSpPr>
          <p:sp>
            <p:nvSpPr>
              <p:cNvPr id="299" name="Rounded Rectangle 298"/>
              <p:cNvSpPr/>
              <p:nvPr>
                <p:custDataLst>
                  <p:tags r:id="rId138"/>
                </p:custDataLst>
              </p:nvPr>
            </p:nvSpPr>
            <p:spPr>
              <a:xfrm>
                <a:off x="152400" y="1143000"/>
                <a:ext cx="1676400" cy="4648200"/>
              </a:xfrm>
              <a:prstGeom prst="roundRect">
                <a:avLst/>
              </a:prstGeom>
              <a:solidFill>
                <a:srgbClr val="00836F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300" name="TextBox 299"/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228600" y="5225534"/>
                <a:ext cx="1447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Instruction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Fetch</a:t>
                </a:r>
              </a:p>
            </p:txBody>
          </p:sp>
        </p:grpSp>
        <p:grpSp>
          <p:nvGrpSpPr>
            <p:cNvPr id="166" name="Group 153"/>
            <p:cNvGrpSpPr/>
            <p:nvPr>
              <p:custDataLst>
                <p:tags r:id="rId5"/>
              </p:custDataLst>
            </p:nvPr>
          </p:nvGrpSpPr>
          <p:grpSpPr>
            <a:xfrm>
              <a:off x="3886200" y="1200090"/>
              <a:ext cx="2057400" cy="4648200"/>
              <a:chOff x="3886200" y="1143000"/>
              <a:chExt cx="2819400" cy="4648200"/>
            </a:xfrm>
          </p:grpSpPr>
          <p:sp>
            <p:nvSpPr>
              <p:cNvPr id="297" name="Rounded Rectangle 296"/>
              <p:cNvSpPr/>
              <p:nvPr>
                <p:custDataLst>
                  <p:tags r:id="rId136"/>
                </p:custDataLst>
              </p:nvPr>
            </p:nvSpPr>
            <p:spPr>
              <a:xfrm>
                <a:off x="3886200" y="1143000"/>
                <a:ext cx="2819400" cy="4648200"/>
              </a:xfrm>
              <a:prstGeom prst="roundRect">
                <a:avLst>
                  <a:gd name="adj" fmla="val 11944"/>
                </a:avLst>
              </a:prstGeom>
              <a:solidFill>
                <a:srgbClr val="7E368E">
                  <a:lumMod val="75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8" name="TextBox 297"/>
              <p:cNvSpPr txBox="1"/>
              <p:nvPr>
                <p:custDataLst>
                  <p:tags r:id="rId137"/>
                </p:custDataLst>
              </p:nvPr>
            </p:nvSpPr>
            <p:spPr>
              <a:xfrm>
                <a:off x="4648200" y="5432286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Execute</a:t>
                </a:r>
              </a:p>
            </p:txBody>
          </p:sp>
        </p:grpSp>
        <p:grpSp>
          <p:nvGrpSpPr>
            <p:cNvPr id="167" name="Group 152"/>
            <p:cNvGrpSpPr/>
            <p:nvPr>
              <p:custDataLst>
                <p:tags r:id="rId6"/>
              </p:custDataLst>
            </p:nvPr>
          </p:nvGrpSpPr>
          <p:grpSpPr>
            <a:xfrm>
              <a:off x="1752601" y="1200090"/>
              <a:ext cx="2133600" cy="4667310"/>
              <a:chOff x="1828801" y="1143000"/>
              <a:chExt cx="2057400" cy="4667310"/>
            </a:xfrm>
          </p:grpSpPr>
          <p:sp>
            <p:nvSpPr>
              <p:cNvPr id="293" name="Rounded Rectangle 292"/>
              <p:cNvSpPr/>
              <p:nvPr>
                <p:custDataLst>
                  <p:tags r:id="rId132"/>
                </p:custDataLst>
              </p:nvPr>
            </p:nvSpPr>
            <p:spPr>
              <a:xfrm>
                <a:off x="2751083" y="1143000"/>
                <a:ext cx="1135117" cy="4648200"/>
              </a:xfrm>
              <a:prstGeom prst="roundRect">
                <a:avLst>
                  <a:gd name="adj" fmla="val 30962"/>
                </a:avLst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4" name="Rounded Rectangle 293"/>
              <p:cNvSpPr/>
              <p:nvPr>
                <p:custDataLst>
                  <p:tags r:id="rId133"/>
                </p:custDataLst>
              </p:nvPr>
            </p:nvSpPr>
            <p:spPr>
              <a:xfrm>
                <a:off x="1828801" y="3505200"/>
                <a:ext cx="2057400" cy="2286000"/>
              </a:xfrm>
              <a:prstGeom prst="roundRect">
                <a:avLst>
                  <a:gd name="adj" fmla="val 15859"/>
                </a:avLst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5" name="Right Triangle 294"/>
              <p:cNvSpPr/>
              <p:nvPr>
                <p:custDataLst>
                  <p:tags r:id="rId134"/>
                </p:custDataLst>
              </p:nvPr>
            </p:nvSpPr>
            <p:spPr>
              <a:xfrm rot="16200000">
                <a:off x="2458847" y="3132658"/>
                <a:ext cx="550314" cy="533400"/>
              </a:xfrm>
              <a:prstGeom prst="rtTriangle">
                <a:avLst/>
              </a:prstGeom>
              <a:solidFill>
                <a:srgbClr val="FFFF00">
                  <a:lumMod val="50000"/>
                </a:srgbClr>
              </a:solidFill>
              <a:ln w="285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6" name="TextBox 295"/>
              <p:cNvSpPr txBox="1"/>
              <p:nvPr>
                <p:custDataLst>
                  <p:tags r:id="rId135"/>
                </p:custDataLst>
              </p:nvPr>
            </p:nvSpPr>
            <p:spPr>
              <a:xfrm>
                <a:off x="2133600" y="5225534"/>
                <a:ext cx="14478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Instruction</a:t>
                </a:r>
                <a:b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</a:b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/>
                  </a:rPr>
                  <a:t>Decode</a:t>
                </a:r>
              </a:p>
            </p:txBody>
          </p:sp>
        </p:grpSp>
        <p:sp>
          <p:nvSpPr>
            <p:cNvPr id="168" name="Arc 167"/>
            <p:cNvSpPr/>
            <p:nvPr>
              <p:custDataLst>
                <p:tags r:id="rId7"/>
              </p:custDataLst>
            </p:nvPr>
          </p:nvSpPr>
          <p:spPr>
            <a:xfrm rot="10800000" flipV="1">
              <a:off x="2743200" y="12000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69" name="Rounded Rectangle 168"/>
            <p:cNvSpPr/>
            <p:nvPr>
              <p:custDataLst>
                <p:tags r:id="rId8"/>
              </p:custDataLst>
            </p:nvPr>
          </p:nvSpPr>
          <p:spPr>
            <a:xfrm>
              <a:off x="5943600" y="1200090"/>
              <a:ext cx="1981200" cy="4648200"/>
            </a:xfrm>
            <a:prstGeom prst="roundRect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170" name="Straight Connector 169"/>
            <p:cNvCxnSpPr>
              <a:endCxn id="264" idx="2"/>
            </p:cNvCxnSpPr>
            <p:nvPr>
              <p:custDataLst>
                <p:tags r:id="rId9"/>
              </p:custDataLst>
            </p:nvPr>
          </p:nvCxnSpPr>
          <p:spPr>
            <a:xfrm>
              <a:off x="8229600" y="5848290"/>
              <a:ext cx="3810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71" name="Arc 170"/>
            <p:cNvSpPr/>
            <p:nvPr>
              <p:custDataLst>
                <p:tags r:id="rId10"/>
              </p:custDataLst>
            </p:nvPr>
          </p:nvSpPr>
          <p:spPr>
            <a:xfrm rot="5400000">
              <a:off x="83058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72" name="Arc 171"/>
            <p:cNvSpPr/>
            <p:nvPr>
              <p:custDataLst>
                <p:tags r:id="rId11"/>
              </p:custDataLst>
            </p:nvPr>
          </p:nvSpPr>
          <p:spPr>
            <a:xfrm rot="10800000">
              <a:off x="79248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173" name="Straight Connector 172"/>
            <p:cNvCxnSpPr>
              <a:stCxn id="303" idx="2"/>
            </p:cNvCxnSpPr>
            <p:nvPr>
              <p:custDataLst>
                <p:tags r:id="rId12"/>
              </p:custDataLst>
            </p:nvPr>
          </p:nvCxnSpPr>
          <p:spPr>
            <a:xfrm rot="5400000">
              <a:off x="1828800" y="2343090"/>
              <a:ext cx="18288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74" name="Arc 173"/>
            <p:cNvSpPr/>
            <p:nvPr>
              <p:custDataLst>
                <p:tags r:id="rId13"/>
              </p:custDataLst>
            </p:nvPr>
          </p:nvSpPr>
          <p:spPr>
            <a:xfrm rot="16200000" flipV="1">
              <a:off x="7315200" y="11238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75" name="Text Box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667000" y="4191000"/>
              <a:ext cx="685800" cy="304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lIns="0" rIns="0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extend</a:t>
              </a:r>
            </a:p>
          </p:txBody>
        </p:sp>
        <p:sp>
          <p:nvSpPr>
            <p:cNvPr id="176" name="Freeform 175"/>
            <p:cNvSpPr/>
            <p:nvPr>
              <p:custDataLst>
                <p:tags r:id="rId15"/>
              </p:custDataLst>
            </p:nvPr>
          </p:nvSpPr>
          <p:spPr>
            <a:xfrm>
              <a:off x="4953000" y="1733490"/>
              <a:ext cx="609600" cy="15240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800" h="1270000">
                  <a:moveTo>
                    <a:pt x="0" y="0"/>
                  </a:moveTo>
                  <a:lnTo>
                    <a:pt x="685800" y="317500"/>
                  </a:lnTo>
                  <a:lnTo>
                    <a:pt x="685800" y="952500"/>
                  </a:lnTo>
                  <a:lnTo>
                    <a:pt x="0" y="1270000"/>
                  </a:lnTo>
                  <a:lnTo>
                    <a:pt x="0" y="762000"/>
                  </a:lnTo>
                  <a:lnTo>
                    <a:pt x="171450" y="635000"/>
                  </a:lnTo>
                  <a:lnTo>
                    <a:pt x="0" y="5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77" name="Rectangle 1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48200" y="2724090"/>
              <a:ext cx="152400" cy="7620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78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400800" y="3257490"/>
              <a:ext cx="1143000" cy="1066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79" name="Rectangle 2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362199" y="1809690"/>
              <a:ext cx="1143001" cy="1363663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register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file</a:t>
              </a:r>
            </a:p>
          </p:txBody>
        </p:sp>
        <p:sp>
          <p:nvSpPr>
            <p:cNvPr id="180" name="Oval 2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362200" y="3581400"/>
              <a:ext cx="1219200" cy="457199"/>
            </a:xfrm>
            <a:prstGeom prst="ellipse">
              <a:avLst/>
            </a:prstGeom>
            <a:solidFill>
              <a:srgbClr val="000000"/>
            </a:solidFill>
            <a:ln w="25400" cap="sq" algn="ctr">
              <a:solidFill>
                <a:srgbClr val="18B9BC"/>
              </a:solidFill>
              <a:round/>
              <a:headEnd/>
              <a:tailEnd/>
            </a:ln>
            <a:effectLst/>
          </p:spPr>
          <p:txBody>
            <a:bodyPr wrap="non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control</a:t>
              </a:r>
            </a:p>
          </p:txBody>
        </p:sp>
        <p:sp>
          <p:nvSpPr>
            <p:cNvPr id="181" name="Rounded Rectangle 180"/>
            <p:cNvSpPr/>
            <p:nvPr>
              <p:custDataLst>
                <p:tags r:id="rId20"/>
              </p:custDataLst>
            </p:nvPr>
          </p:nvSpPr>
          <p:spPr>
            <a:xfrm>
              <a:off x="152400" y="1200090"/>
              <a:ext cx="1600200" cy="4648200"/>
            </a:xfrm>
            <a:prstGeom prst="roundRect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182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514600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3" name="Line 4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8686800" y="971490"/>
              <a:ext cx="0" cy="1676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4" name="Line 5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2209800" y="27240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5" name="Text Box 52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105400" y="2266890"/>
              <a:ext cx="4700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ALU</a:t>
              </a:r>
            </a:p>
          </p:txBody>
        </p:sp>
        <p:sp>
          <p:nvSpPr>
            <p:cNvPr id="186" name="Line 4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2209800" y="971490"/>
              <a:ext cx="0" cy="17526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7" name="Line 4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800600" y="3028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8" name="Line 4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419600" y="33336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89" name="Line 4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057400" y="4191000"/>
              <a:ext cx="152400" cy="152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0" name="Text Box 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477000" y="3943290"/>
              <a:ext cx="976100" cy="413639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memory</a:t>
              </a:r>
            </a:p>
          </p:txBody>
        </p:sp>
        <p:sp>
          <p:nvSpPr>
            <p:cNvPr id="191" name="Line 4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1000" y="2876490"/>
              <a:ext cx="0" cy="914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 type="oval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2" name="Text Box 5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6324600" y="3562290"/>
              <a:ext cx="5189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en-US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in</a:t>
              </a:r>
            </a:p>
          </p:txBody>
        </p:sp>
        <p:sp>
          <p:nvSpPr>
            <p:cNvPr id="193" name="Text Box 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010400" y="3562290"/>
              <a:ext cx="5189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d</a:t>
              </a:r>
              <a:r>
                <a:rPr kumimoji="0" lang="en-US" sz="1400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out</a:t>
              </a:r>
              <a:endPara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Line 45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6858000" y="43242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5" name="Text Box 5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6400800" y="3181290"/>
              <a:ext cx="976100" cy="394275"/>
            </a:xfrm>
            <a:prstGeom prst="rect">
              <a:avLst/>
            </a:prstGeom>
            <a:noFill/>
            <a:ln w="25400" cap="sq" algn="ctr">
              <a:noFill/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addr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Line 44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6858000" y="2419290"/>
              <a:ext cx="0" cy="8382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oval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7" name="Line 48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8534400" y="2647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8" name="Line 4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8229600" y="28764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99" name="Line 4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8229600" y="2876490"/>
              <a:ext cx="0" cy="9144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0" name="Line 45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8458200" y="30288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1" name="Line 45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5334000" y="30288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2" name="Line 4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4648200" y="34860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3" name="Line 45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2971800" y="4572000"/>
              <a:ext cx="0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4" name="Line 25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28955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5" name="Line 25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31241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6" name="Line 25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3352799" y="3181291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7" name="Line 34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2057400" y="3810000"/>
              <a:ext cx="304800" cy="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08" name="Rounded Rectangle 207"/>
            <p:cNvSpPr/>
            <p:nvPr>
              <p:custDataLst>
                <p:tags r:id="rId47"/>
              </p:custDataLst>
            </p:nvPr>
          </p:nvSpPr>
          <p:spPr>
            <a:xfrm>
              <a:off x="3886200" y="1200090"/>
              <a:ext cx="2057400" cy="4648200"/>
            </a:xfrm>
            <a:prstGeom prst="roundRect">
              <a:avLst>
                <a:gd name="adj" fmla="val 11944"/>
              </a:avLst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09" name="Straight Connector 208"/>
            <p:cNvCxnSpPr/>
            <p:nvPr>
              <p:custDataLst>
                <p:tags r:id="rId48"/>
              </p:custDataLst>
            </p:nvPr>
          </p:nvCxnSpPr>
          <p:spPr>
            <a:xfrm flipV="1">
              <a:off x="2057400" y="5848290"/>
              <a:ext cx="1600200" cy="2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0" name="Straight Connector 209"/>
            <p:cNvCxnSpPr/>
            <p:nvPr>
              <p:custDataLst>
                <p:tags r:id="rId49"/>
              </p:custDataLst>
            </p:nvPr>
          </p:nvCxnSpPr>
          <p:spPr>
            <a:xfrm rot="10800000">
              <a:off x="1905001" y="3562291"/>
              <a:ext cx="533402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1" name="Straight Connector 210"/>
            <p:cNvCxnSpPr/>
            <p:nvPr>
              <p:custDataLst>
                <p:tags r:id="rId50"/>
              </p:custDataLst>
            </p:nvPr>
          </p:nvCxnSpPr>
          <p:spPr>
            <a:xfrm rot="5400000">
              <a:off x="6553200" y="3181290"/>
              <a:ext cx="47244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2" name="Straight Connector 211"/>
            <p:cNvCxnSpPr/>
            <p:nvPr>
              <p:custDataLst>
                <p:tags r:id="rId51"/>
              </p:custDataLst>
            </p:nvPr>
          </p:nvCxnSpPr>
          <p:spPr>
            <a:xfrm rot="16200000" flipH="1">
              <a:off x="800101" y="2000190"/>
              <a:ext cx="2514600" cy="1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13" name="Arc 212"/>
            <p:cNvSpPr/>
            <p:nvPr>
              <p:custDataLst>
                <p:tags r:id="rId52"/>
              </p:custDataLst>
            </p:nvPr>
          </p:nvSpPr>
          <p:spPr>
            <a:xfrm rot="5400000">
              <a:off x="3276600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4" name="Arc 213"/>
            <p:cNvSpPr/>
            <p:nvPr>
              <p:custDataLst>
                <p:tags r:id="rId53"/>
              </p:custDataLst>
            </p:nvPr>
          </p:nvSpPr>
          <p:spPr>
            <a:xfrm rot="10800000">
              <a:off x="1752601" y="5238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15" name="Straight Connector 214"/>
            <p:cNvCxnSpPr/>
            <p:nvPr>
              <p:custDataLst>
                <p:tags r:id="rId54"/>
              </p:custDataLst>
            </p:nvPr>
          </p:nvCxnSpPr>
          <p:spPr>
            <a:xfrm rot="10800000">
              <a:off x="2057400" y="514290"/>
              <a:ext cx="65532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16" name="Arc 215"/>
            <p:cNvSpPr/>
            <p:nvPr>
              <p:custDataLst>
                <p:tags r:id="rId55"/>
              </p:custDataLst>
            </p:nvPr>
          </p:nvSpPr>
          <p:spPr>
            <a:xfrm>
              <a:off x="8305800" y="514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7" name="Arc 216"/>
            <p:cNvSpPr/>
            <p:nvPr>
              <p:custDataLst>
                <p:tags r:id="rId56"/>
              </p:custDataLst>
            </p:nvPr>
          </p:nvSpPr>
          <p:spPr>
            <a:xfrm rot="5400000">
              <a:off x="2133601" y="2952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8" name="Arc 217"/>
            <p:cNvSpPr/>
            <p:nvPr>
              <p:custDataLst>
                <p:tags r:id="rId57"/>
              </p:custDataLst>
            </p:nvPr>
          </p:nvSpPr>
          <p:spPr>
            <a:xfrm rot="16200000">
              <a:off x="2057400" y="514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19" name="Arc 218"/>
            <p:cNvSpPr/>
            <p:nvPr>
              <p:custDataLst>
                <p:tags r:id="rId58"/>
              </p:custDataLst>
            </p:nvPr>
          </p:nvSpPr>
          <p:spPr>
            <a:xfrm rot="10800000">
              <a:off x="2057400" y="29526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20" name="Arc 219"/>
            <p:cNvSpPr/>
            <p:nvPr>
              <p:custDataLst>
                <p:tags r:id="rId59"/>
              </p:custDataLst>
            </p:nvPr>
          </p:nvSpPr>
          <p:spPr>
            <a:xfrm rot="10800000" flipV="1">
              <a:off x="1752601" y="35622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sp>
          <p:nvSpPr>
            <p:cNvPr id="221" name="Arc 220"/>
            <p:cNvSpPr/>
            <p:nvPr>
              <p:custDataLst>
                <p:tags r:id="rId60"/>
              </p:custDataLst>
            </p:nvPr>
          </p:nvSpPr>
          <p:spPr>
            <a:xfrm rot="16200000" flipV="1">
              <a:off x="3276600" y="12000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22" name="Straight Connector 221"/>
            <p:cNvCxnSpPr/>
            <p:nvPr>
              <p:custDataLst>
                <p:tags r:id="rId61"/>
              </p:custDataLst>
            </p:nvPr>
          </p:nvCxnSpPr>
          <p:spPr>
            <a:xfrm rot="10800000">
              <a:off x="3048000" y="1200090"/>
              <a:ext cx="533400" cy="0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23" name="Arc 222"/>
            <p:cNvSpPr/>
            <p:nvPr>
              <p:custDataLst>
                <p:tags r:id="rId62"/>
              </p:custDataLst>
            </p:nvPr>
          </p:nvSpPr>
          <p:spPr>
            <a:xfrm rot="10800000" flipV="1">
              <a:off x="2743200" y="1123890"/>
              <a:ext cx="609600" cy="609600"/>
            </a:xfrm>
            <a:prstGeom prst="arc">
              <a:avLst/>
            </a:prstGeom>
            <a:noFill/>
            <a:ln w="76200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"/>
                <a:cs typeface=""/>
              </a:endParaRPr>
            </a:p>
          </p:txBody>
        </p:sp>
        <p:cxnSp>
          <p:nvCxnSpPr>
            <p:cNvPr id="224" name="Straight Connector 223"/>
            <p:cNvCxnSpPr/>
            <p:nvPr>
              <p:custDataLst>
                <p:tags r:id="rId63"/>
              </p:custDataLst>
            </p:nvPr>
          </p:nvCxnSpPr>
          <p:spPr>
            <a:xfrm rot="10800000" flipV="1">
              <a:off x="3048000" y="1123888"/>
              <a:ext cx="4648200" cy="1"/>
            </a:xfrm>
            <a:prstGeom prst="line">
              <a:avLst/>
            </a:prstGeom>
            <a:noFill/>
            <a:ln w="76200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25" name="Straight Connector 224"/>
            <p:cNvCxnSpPr>
              <a:stCxn id="308" idx="0"/>
            </p:cNvCxnSpPr>
            <p:nvPr>
              <p:custDataLst>
                <p:tags r:id="rId64"/>
              </p:custDataLst>
            </p:nvPr>
          </p:nvCxnSpPr>
          <p:spPr>
            <a:xfrm rot="5400000">
              <a:off x="7886700" y="1466790"/>
              <a:ext cx="76200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226" name="Line 8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685798" y="2800290"/>
              <a:ext cx="2" cy="76200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arrow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27" name="Text Box 11"/>
            <p:cNvSpPr txBox="1"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04800" y="35622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nsolas" pitchFamily="49" charset="0"/>
                </a:rPr>
                <a:t>PC</a:t>
              </a:r>
            </a:p>
          </p:txBody>
        </p:sp>
        <p:sp>
          <p:nvSpPr>
            <p:cNvPr id="228" name="Line 18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219200" y="3181290"/>
              <a:ext cx="0" cy="114300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29" name="Line 21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685798" y="3867088"/>
              <a:ext cx="2" cy="457201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arrow" w="med" len="med"/>
              <a:tailEnd type="none" w="med" len="med"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0" name="Line 4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1295400" y="2266890"/>
              <a:ext cx="152400" cy="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1" name="Rectangle 4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304800" y="1733490"/>
              <a:ext cx="990600" cy="1066800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memory</a:t>
              </a:r>
            </a:p>
          </p:txBody>
        </p:sp>
        <p:sp>
          <p:nvSpPr>
            <p:cNvPr id="232" name="Oval 17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457200" y="4324290"/>
              <a:ext cx="990600" cy="685800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new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pc</a:t>
              </a:r>
            </a:p>
          </p:txBody>
        </p:sp>
        <p:sp>
          <p:nvSpPr>
            <p:cNvPr id="233" name="Line 49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1447800" y="2266890"/>
              <a:ext cx="0" cy="152400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4" name="Line 18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685800" y="3181290"/>
              <a:ext cx="533400" cy="0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oval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5" name="Line 49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447800" y="3790890"/>
              <a:ext cx="609600" cy="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6" name="Line 4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>
              <a:off x="3505200" y="2038290"/>
              <a:ext cx="1447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7" name="Line 44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>
              <a:off x="3505200" y="2876490"/>
              <a:ext cx="114046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8" name="Line 48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5562600" y="2419290"/>
              <a:ext cx="28194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39" name="Line 49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V="1">
              <a:off x="2209800" y="971490"/>
              <a:ext cx="64770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0" name="Line 44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>
              <a:off x="4191000" y="3759427"/>
              <a:ext cx="2209800" cy="31463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1" name="Line 49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V="1">
              <a:off x="7543800" y="3790890"/>
              <a:ext cx="685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2" name="Line 44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V="1">
              <a:off x="3352800" y="4343400"/>
              <a:ext cx="10668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43" name="Text Box 11"/>
            <p:cNvSpPr txBox="1">
              <a:spLocks noChangeArrowheads="1"/>
            </p:cNvSpPr>
            <p:nvPr>
              <p:custDataLst>
                <p:tags r:id="rId82"/>
              </p:custDataLst>
            </p:nvPr>
          </p:nvSpPr>
          <p:spPr bwMode="auto">
            <a:xfrm rot="16200000">
              <a:off x="-609596" y="3409888"/>
              <a:ext cx="4724398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4" name="Text Box 11"/>
            <p:cNvSpPr txBox="1">
              <a:spLocks noChangeArrowheads="1"/>
            </p:cNvSpPr>
            <p:nvPr>
              <p:custDataLst>
                <p:tags r:id="rId83"/>
              </p:custDataLst>
            </p:nvPr>
          </p:nvSpPr>
          <p:spPr bwMode="auto">
            <a:xfrm rot="16200000">
              <a:off x="1371600" y="36384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inst</a:t>
              </a:r>
            </a:p>
          </p:txBody>
        </p:sp>
        <p:sp>
          <p:nvSpPr>
            <p:cNvPr id="245" name="TextBox 244"/>
            <p:cNvSpPr txBox="1"/>
            <p:nvPr>
              <p:custDataLst>
                <p:tags r:id="rId84"/>
              </p:custDataLst>
            </p:nvPr>
          </p:nvSpPr>
          <p:spPr>
            <a:xfrm>
              <a:off x="1371600" y="59053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IF/ID</a:t>
              </a:r>
            </a:p>
          </p:txBody>
        </p:sp>
        <p:sp>
          <p:nvSpPr>
            <p:cNvPr id="246" name="Text Box 11"/>
            <p:cNvSpPr txBox="1">
              <a:spLocks noChangeArrowheads="1"/>
            </p:cNvSpPr>
            <p:nvPr>
              <p:custDataLst>
                <p:tags r:id="rId85"/>
              </p:custDataLst>
            </p:nvPr>
          </p:nvSpPr>
          <p:spPr bwMode="auto">
            <a:xfrm rot="16200000">
              <a:off x="1524001" y="3409889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7" name="TextBox 246"/>
            <p:cNvSpPr txBox="1"/>
            <p:nvPr>
              <p:custDataLst>
                <p:tags r:id="rId86"/>
              </p:custDataLst>
            </p:nvPr>
          </p:nvSpPr>
          <p:spPr>
            <a:xfrm>
              <a:off x="3505200" y="592449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ID/EX</a:t>
              </a:r>
            </a:p>
          </p:txBody>
        </p:sp>
        <p:sp>
          <p:nvSpPr>
            <p:cNvPr id="248" name="Text Box 11"/>
            <p:cNvSpPr txBox="1"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 rot="16200000">
              <a:off x="5562601" y="3409890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49" name="Text Box 11"/>
            <p:cNvSpPr txBox="1">
              <a:spLocks noChangeArrowheads="1"/>
            </p:cNvSpPr>
            <p:nvPr>
              <p:custDataLst>
                <p:tags r:id="rId88"/>
              </p:custDataLst>
            </p:nvPr>
          </p:nvSpPr>
          <p:spPr bwMode="auto">
            <a:xfrm rot="16200000">
              <a:off x="3581401" y="3409889"/>
              <a:ext cx="4724400" cy="304799"/>
            </a:xfrm>
            <a:prstGeom prst="rect">
              <a:avLst/>
            </a:prstGeom>
            <a:solidFill>
              <a:srgbClr val="000000">
                <a:lumMod val="50000"/>
                <a:lumOff val="50000"/>
              </a:srgbClr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0" name="Rectangle 19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>
              <a:off x="8382000" y="2266890"/>
              <a:ext cx="152400" cy="7620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51" name="TextBox 250"/>
            <p:cNvSpPr txBox="1"/>
            <p:nvPr>
              <p:custDataLst>
                <p:tags r:id="rId90"/>
              </p:custDataLst>
            </p:nvPr>
          </p:nvSpPr>
          <p:spPr>
            <a:xfrm>
              <a:off x="5334000" y="5924490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EX/MEM</a:t>
              </a:r>
            </a:p>
          </p:txBody>
        </p:sp>
        <p:sp>
          <p:nvSpPr>
            <p:cNvPr id="252" name="TextBox 251"/>
            <p:cNvSpPr txBox="1"/>
            <p:nvPr>
              <p:custDataLst>
                <p:tags r:id="rId91"/>
              </p:custDataLst>
            </p:nvPr>
          </p:nvSpPr>
          <p:spPr>
            <a:xfrm>
              <a:off x="7315200" y="5924490"/>
              <a:ext cx="1295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</a:rPr>
                <a:t>MEM/WB</a:t>
              </a:r>
            </a:p>
          </p:txBody>
        </p:sp>
        <p:sp>
          <p:nvSpPr>
            <p:cNvPr id="253" name="Text Box 11"/>
            <p:cNvSpPr txBox="1">
              <a:spLocks noChangeArrowheads="1"/>
            </p:cNvSpPr>
            <p:nvPr>
              <p:custDataLst>
                <p:tags r:id="rId92"/>
              </p:custDataLst>
            </p:nvPr>
          </p:nvSpPr>
          <p:spPr bwMode="auto">
            <a:xfrm rot="16200000">
              <a:off x="3505200" y="426720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imm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54" name="Text Box 11"/>
            <p:cNvSpPr txBox="1">
              <a:spLocks noChangeArrowheads="1"/>
            </p:cNvSpPr>
            <p:nvPr>
              <p:custDataLst>
                <p:tags r:id="rId93"/>
              </p:custDataLst>
            </p:nvPr>
          </p:nvSpPr>
          <p:spPr bwMode="auto">
            <a:xfrm rot="16200000">
              <a:off x="3505200" y="27240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B</a:t>
              </a:r>
            </a:p>
          </p:txBody>
        </p:sp>
        <p:sp>
          <p:nvSpPr>
            <p:cNvPr id="255" name="Text Box 11"/>
            <p:cNvSpPr txBox="1">
              <a:spLocks noChangeArrowheads="1"/>
            </p:cNvSpPr>
            <p:nvPr>
              <p:custDataLst>
                <p:tags r:id="rId94"/>
              </p:custDataLst>
            </p:nvPr>
          </p:nvSpPr>
          <p:spPr bwMode="auto">
            <a:xfrm rot="16200000">
              <a:off x="3505200" y="18858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A</a:t>
              </a:r>
            </a:p>
          </p:txBody>
        </p:sp>
        <p:sp>
          <p:nvSpPr>
            <p:cNvPr id="256" name="Text Box 11"/>
            <p:cNvSpPr txBox="1">
              <a:spLocks noChangeArrowheads="1"/>
            </p:cNvSpPr>
            <p:nvPr>
              <p:custDataLst>
                <p:tags r:id="rId95"/>
              </p:custDataLst>
            </p:nvPr>
          </p:nvSpPr>
          <p:spPr bwMode="auto">
            <a:xfrm rot="16200000">
              <a:off x="3619504" y="5352991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ctrl</a:t>
              </a:r>
            </a:p>
          </p:txBody>
        </p:sp>
        <p:sp>
          <p:nvSpPr>
            <p:cNvPr id="257" name="Line 25"/>
            <p:cNvSpPr>
              <a:spLocks noChangeShapeType="1"/>
            </p:cNvSpPr>
            <p:nvPr>
              <p:custDataLst>
                <p:tags r:id="rId96"/>
              </p:custDataLst>
            </p:nvPr>
          </p:nvSpPr>
          <p:spPr bwMode="auto">
            <a:xfrm flipV="1">
              <a:off x="3505199" y="55434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58" name="Text Box 11"/>
            <p:cNvSpPr txBox="1">
              <a:spLocks noChangeArrowheads="1"/>
            </p:cNvSpPr>
            <p:nvPr>
              <p:custDataLst>
                <p:tags r:id="rId97"/>
              </p:custDataLst>
            </p:nvPr>
          </p:nvSpPr>
          <p:spPr bwMode="auto">
            <a:xfrm rot="16200000">
              <a:off x="5676901" y="5352990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ctrl</a:t>
              </a:r>
            </a:p>
          </p:txBody>
        </p:sp>
        <p:sp>
          <p:nvSpPr>
            <p:cNvPr id="259" name="Line 25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V="1">
              <a:off x="5562596" y="5543488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0" name="Text Box 11"/>
            <p:cNvSpPr txBox="1">
              <a:spLocks noChangeArrowheads="1"/>
            </p:cNvSpPr>
            <p:nvPr>
              <p:custDataLst>
                <p:tags r:id="rId99"/>
              </p:custDataLst>
            </p:nvPr>
          </p:nvSpPr>
          <p:spPr bwMode="auto">
            <a:xfrm rot="16200000">
              <a:off x="7658101" y="5352990"/>
              <a:ext cx="533398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ctrl</a:t>
              </a:r>
            </a:p>
          </p:txBody>
        </p:sp>
        <p:sp>
          <p:nvSpPr>
            <p:cNvPr id="261" name="Line 25"/>
            <p:cNvSpPr>
              <a:spLocks noChangeShapeType="1"/>
            </p:cNvSpPr>
            <p:nvPr>
              <p:custDataLst>
                <p:tags r:id="rId100"/>
              </p:custDataLst>
            </p:nvPr>
          </p:nvSpPr>
          <p:spPr bwMode="auto">
            <a:xfrm flipV="1">
              <a:off x="7543796" y="5543488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2" name="Text Box 11"/>
            <p:cNvSpPr txBox="1">
              <a:spLocks noChangeArrowheads="1"/>
            </p:cNvSpPr>
            <p:nvPr>
              <p:custDataLst>
                <p:tags r:id="rId101"/>
              </p:custDataLst>
            </p:nvPr>
          </p:nvSpPr>
          <p:spPr bwMode="auto">
            <a:xfrm rot="16200000">
              <a:off x="5562600" y="36384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B</a:t>
              </a:r>
            </a:p>
          </p:txBody>
        </p:sp>
        <p:sp>
          <p:nvSpPr>
            <p:cNvPr id="263" name="Text Box 11"/>
            <p:cNvSpPr txBox="1">
              <a:spLocks noChangeArrowheads="1"/>
            </p:cNvSpPr>
            <p:nvPr>
              <p:custDataLst>
                <p:tags r:id="rId102"/>
              </p:custDataLst>
            </p:nvPr>
          </p:nvSpPr>
          <p:spPr bwMode="auto">
            <a:xfrm rot="16200000">
              <a:off x="5562600" y="22668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D</a:t>
              </a:r>
            </a:p>
          </p:txBody>
        </p:sp>
        <p:sp>
          <p:nvSpPr>
            <p:cNvPr id="264" name="Text Box 11"/>
            <p:cNvSpPr txBox="1">
              <a:spLocks noChangeArrowheads="1"/>
            </p:cNvSpPr>
            <p:nvPr>
              <p:custDataLst>
                <p:tags r:id="rId103"/>
              </p:custDataLst>
            </p:nvPr>
          </p:nvSpPr>
          <p:spPr bwMode="auto">
            <a:xfrm rot="16200000">
              <a:off x="7543800" y="2266891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D</a:t>
              </a:r>
            </a:p>
          </p:txBody>
        </p:sp>
        <p:sp>
          <p:nvSpPr>
            <p:cNvPr id="265" name="Text Box 11"/>
            <p:cNvSpPr txBox="1">
              <a:spLocks noChangeArrowheads="1"/>
            </p:cNvSpPr>
            <p:nvPr>
              <p:custDataLst>
                <p:tags r:id="rId104"/>
              </p:custDataLst>
            </p:nvPr>
          </p:nvSpPr>
          <p:spPr bwMode="auto">
            <a:xfrm rot="16200000">
              <a:off x="7543800" y="3638490"/>
              <a:ext cx="762000" cy="304799"/>
            </a:xfrm>
            <a:prstGeom prst="rect">
              <a:avLst/>
            </a:pr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M</a:t>
              </a:r>
            </a:p>
          </p:txBody>
        </p:sp>
        <p:sp>
          <p:nvSpPr>
            <p:cNvPr id="266" name="Line 25"/>
            <p:cNvSpPr>
              <a:spLocks noChangeShapeType="1"/>
            </p:cNvSpPr>
            <p:nvPr>
              <p:custDataLst>
                <p:tags r:id="rId105"/>
              </p:custDataLst>
            </p:nvPr>
          </p:nvSpPr>
          <p:spPr bwMode="auto">
            <a:xfrm flipV="1">
              <a:off x="3505200" y="56958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7" name="Line 25"/>
            <p:cNvSpPr>
              <a:spLocks noChangeShapeType="1"/>
            </p:cNvSpPr>
            <p:nvPr>
              <p:custDataLst>
                <p:tags r:id="rId106"/>
              </p:custDataLst>
            </p:nvPr>
          </p:nvSpPr>
          <p:spPr bwMode="auto">
            <a:xfrm flipV="1">
              <a:off x="3505200" y="53910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8" name="Line 25"/>
            <p:cNvSpPr>
              <a:spLocks noChangeShapeType="1"/>
            </p:cNvSpPr>
            <p:nvPr>
              <p:custDataLst>
                <p:tags r:id="rId107"/>
              </p:custDataLst>
            </p:nvPr>
          </p:nvSpPr>
          <p:spPr bwMode="auto">
            <a:xfrm flipV="1">
              <a:off x="5562599" y="56958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69" name="Line 25"/>
            <p:cNvSpPr>
              <a:spLocks noChangeShapeType="1"/>
            </p:cNvSpPr>
            <p:nvPr>
              <p:custDataLst>
                <p:tags r:id="rId108"/>
              </p:custDataLst>
            </p:nvPr>
          </p:nvSpPr>
          <p:spPr bwMode="auto">
            <a:xfrm flipV="1">
              <a:off x="5562599" y="5391089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0" name="Line 25"/>
            <p:cNvSpPr>
              <a:spLocks noChangeShapeType="1"/>
            </p:cNvSpPr>
            <p:nvPr>
              <p:custDataLst>
                <p:tags r:id="rId109"/>
              </p:custDataLst>
            </p:nvPr>
          </p:nvSpPr>
          <p:spPr bwMode="auto">
            <a:xfrm flipV="1">
              <a:off x="7543799" y="5695890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1" name="Line 25"/>
            <p:cNvSpPr>
              <a:spLocks noChangeShapeType="1"/>
            </p:cNvSpPr>
            <p:nvPr>
              <p:custDataLst>
                <p:tags r:id="rId110"/>
              </p:custDataLst>
            </p:nvPr>
          </p:nvSpPr>
          <p:spPr bwMode="auto">
            <a:xfrm flipV="1">
              <a:off x="7543799" y="5391090"/>
              <a:ext cx="228601" cy="1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2" name="Oval 17"/>
            <p:cNvSpPr>
              <a:spLocks noChangeArrowheads="1"/>
            </p:cNvSpPr>
            <p:nvPr>
              <p:custDataLst>
                <p:tags r:id="rId111"/>
              </p:custDataLst>
            </p:nvPr>
          </p:nvSpPr>
          <p:spPr bwMode="auto">
            <a:xfrm>
              <a:off x="2476500" y="1039467"/>
              <a:ext cx="1066800" cy="762000"/>
            </a:xfrm>
            <a:prstGeom prst="ellipse">
              <a:avLst/>
            </a:prstGeom>
            <a:solidFill>
              <a:srgbClr val="000000"/>
            </a:solidFill>
            <a:ln w="25400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58C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compute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jump/branch</a:t>
              </a:r>
              <a:b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</a:b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targets</a:t>
              </a:r>
            </a:p>
          </p:txBody>
        </p:sp>
        <p:grpSp>
          <p:nvGrpSpPr>
            <p:cNvPr id="273" name="Group 272"/>
            <p:cNvGrpSpPr/>
            <p:nvPr>
              <p:custDataLst>
                <p:tags r:id="rId112"/>
              </p:custDataLst>
            </p:nvPr>
          </p:nvGrpSpPr>
          <p:grpSpPr>
            <a:xfrm>
              <a:off x="838200" y="3028890"/>
              <a:ext cx="304800" cy="304800"/>
              <a:chOff x="990600" y="2971800"/>
              <a:chExt cx="304800" cy="304800"/>
            </a:xfrm>
            <a:solidFill>
              <a:sysClr val="window" lastClr="FFFFFF"/>
            </a:solidFill>
          </p:grpSpPr>
          <p:sp>
            <p:nvSpPr>
              <p:cNvPr id="291" name="Freeform 290"/>
              <p:cNvSpPr/>
              <p:nvPr>
                <p:custDataLst>
                  <p:tags r:id="rId130"/>
                </p:custDataLst>
              </p:nvPr>
            </p:nvSpPr>
            <p:spPr>
              <a:xfrm>
                <a:off x="990600" y="2971800"/>
                <a:ext cx="304800" cy="304800"/>
              </a:xfrm>
              <a:custGeom>
                <a:avLst/>
                <a:gdLst>
                  <a:gd name="connsiteX0" fmla="*/ 0 w 685800"/>
                  <a:gd name="connsiteY0" fmla="*/ 0 h 762000"/>
                  <a:gd name="connsiteX1" fmla="*/ 685800 w 685800"/>
                  <a:gd name="connsiteY1" fmla="*/ 0 h 762000"/>
                  <a:gd name="connsiteX2" fmla="*/ 685800 w 685800"/>
                  <a:gd name="connsiteY2" fmla="*/ 7620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190500 h 762000"/>
                  <a:gd name="connsiteX2" fmla="*/ 685800 w 685800"/>
                  <a:gd name="connsiteY2" fmla="*/ 7620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190500 h 762000"/>
                  <a:gd name="connsiteX2" fmla="*/ 685800 w 685800"/>
                  <a:gd name="connsiteY2" fmla="*/ 5715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762000"/>
                  <a:gd name="connsiteX1" fmla="*/ 685800 w 685800"/>
                  <a:gd name="connsiteY1" fmla="*/ 317500 h 762000"/>
                  <a:gd name="connsiteX2" fmla="*/ 685800 w 685800"/>
                  <a:gd name="connsiteY2" fmla="*/ 571500 h 762000"/>
                  <a:gd name="connsiteX3" fmla="*/ 0 w 685800"/>
                  <a:gd name="connsiteY3" fmla="*/ 762000 h 762000"/>
                  <a:gd name="connsiteX4" fmla="*/ 0 w 685800"/>
                  <a:gd name="connsiteY4" fmla="*/ 0 h 762000"/>
                  <a:gd name="connsiteX0" fmla="*/ 0 w 685800"/>
                  <a:gd name="connsiteY0" fmla="*/ 0 h 952500"/>
                  <a:gd name="connsiteX1" fmla="*/ 685800 w 685800"/>
                  <a:gd name="connsiteY1" fmla="*/ 317500 h 952500"/>
                  <a:gd name="connsiteX2" fmla="*/ 685800 w 685800"/>
                  <a:gd name="connsiteY2" fmla="*/ 952500 h 952500"/>
                  <a:gd name="connsiteX3" fmla="*/ 0 w 685800"/>
                  <a:gd name="connsiteY3" fmla="*/ 762000 h 952500"/>
                  <a:gd name="connsiteX4" fmla="*/ 0 w 685800"/>
                  <a:gd name="connsiteY4" fmla="*/ 0 h 9525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635000 h 1270000"/>
                  <a:gd name="connsiteX5" fmla="*/ 0 w 685800"/>
                  <a:gd name="connsiteY5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171450 w 685800"/>
                  <a:gd name="connsiteY4" fmla="*/ 635000 h 1270000"/>
                  <a:gd name="connsiteX5" fmla="*/ 0 w 685800"/>
                  <a:gd name="connsiteY5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171450 w 685800"/>
                  <a:gd name="connsiteY4" fmla="*/ 635000 h 1270000"/>
                  <a:gd name="connsiteX5" fmla="*/ 0 w 685800"/>
                  <a:gd name="connsiteY5" fmla="*/ 508000 h 1270000"/>
                  <a:gd name="connsiteX6" fmla="*/ 0 w 685800"/>
                  <a:gd name="connsiteY6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171450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685800"/>
                  <a:gd name="connsiteY0" fmla="*/ 0 h 1270000"/>
                  <a:gd name="connsiteX1" fmla="*/ 685800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97971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685800"/>
                  <a:gd name="connsiteY0" fmla="*/ 0 h 1270000"/>
                  <a:gd name="connsiteX1" fmla="*/ 489857 w 685800"/>
                  <a:gd name="connsiteY1" fmla="*/ 317500 h 1270000"/>
                  <a:gd name="connsiteX2" fmla="*/ 685800 w 685800"/>
                  <a:gd name="connsiteY2" fmla="*/ 952500 h 1270000"/>
                  <a:gd name="connsiteX3" fmla="*/ 0 w 685800"/>
                  <a:gd name="connsiteY3" fmla="*/ 1270000 h 1270000"/>
                  <a:gd name="connsiteX4" fmla="*/ 0 w 685800"/>
                  <a:gd name="connsiteY4" fmla="*/ 762000 h 1270000"/>
                  <a:gd name="connsiteX5" fmla="*/ 97971 w 685800"/>
                  <a:gd name="connsiteY5" fmla="*/ 635000 h 1270000"/>
                  <a:gd name="connsiteX6" fmla="*/ 0 w 685800"/>
                  <a:gd name="connsiteY6" fmla="*/ 508000 h 1270000"/>
                  <a:gd name="connsiteX7" fmla="*/ 0 w 685800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9797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9797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40821 w 489857"/>
                  <a:gd name="connsiteY5" fmla="*/ 635000 h 1270000"/>
                  <a:gd name="connsiteX6" fmla="*/ 0 w 489857"/>
                  <a:gd name="connsiteY6" fmla="*/ 508000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62000 h 1270000"/>
                  <a:gd name="connsiteX5" fmla="*/ 40821 w 489857"/>
                  <a:gd name="connsiteY5" fmla="*/ 635000 h 1270000"/>
                  <a:gd name="connsiteX6" fmla="*/ 0 w 489857"/>
                  <a:gd name="connsiteY6" fmla="*/ 555625 h 1270000"/>
                  <a:gd name="connsiteX7" fmla="*/ 0 w 489857"/>
                  <a:gd name="connsiteY7" fmla="*/ 0 h 1270000"/>
                  <a:gd name="connsiteX0" fmla="*/ 0 w 489857"/>
                  <a:gd name="connsiteY0" fmla="*/ 0 h 1270000"/>
                  <a:gd name="connsiteX1" fmla="*/ 489857 w 489857"/>
                  <a:gd name="connsiteY1" fmla="*/ 317500 h 1270000"/>
                  <a:gd name="connsiteX2" fmla="*/ 489857 w 489857"/>
                  <a:gd name="connsiteY2" fmla="*/ 952500 h 1270000"/>
                  <a:gd name="connsiteX3" fmla="*/ 0 w 489857"/>
                  <a:gd name="connsiteY3" fmla="*/ 1270000 h 1270000"/>
                  <a:gd name="connsiteX4" fmla="*/ 0 w 489857"/>
                  <a:gd name="connsiteY4" fmla="*/ 714375 h 1270000"/>
                  <a:gd name="connsiteX5" fmla="*/ 40821 w 489857"/>
                  <a:gd name="connsiteY5" fmla="*/ 635000 h 1270000"/>
                  <a:gd name="connsiteX6" fmla="*/ 0 w 489857"/>
                  <a:gd name="connsiteY6" fmla="*/ 555625 h 1270000"/>
                  <a:gd name="connsiteX7" fmla="*/ 0 w 489857"/>
                  <a:gd name="connsiteY7" fmla="*/ 0 h 127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9857" h="1270000">
                    <a:moveTo>
                      <a:pt x="0" y="0"/>
                    </a:moveTo>
                    <a:lnTo>
                      <a:pt x="489857" y="317500"/>
                    </a:lnTo>
                    <a:lnTo>
                      <a:pt x="489857" y="952500"/>
                    </a:lnTo>
                    <a:lnTo>
                      <a:pt x="0" y="1270000"/>
                    </a:lnTo>
                    <a:lnTo>
                      <a:pt x="0" y="714375"/>
                    </a:lnTo>
                    <a:lnTo>
                      <a:pt x="40821" y="635000"/>
                    </a:lnTo>
                    <a:lnTo>
                      <a:pt x="0" y="5556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ap="flat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endParaRPr>
              </a:p>
            </p:txBody>
          </p:sp>
          <p:sp>
            <p:nvSpPr>
              <p:cNvPr id="292" name="Text Box 11"/>
              <p:cNvSpPr txBox="1">
                <a:spLocks noChangeArrowheads="1"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1081086" y="3002753"/>
                <a:ext cx="152400" cy="228600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 anchorCtr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onsolas" pitchFamily="49" charset="0"/>
                  </a:rPr>
                  <a:t>+4</a:t>
                </a:r>
              </a:p>
            </p:txBody>
          </p:sp>
        </p:grpSp>
        <p:sp>
          <p:nvSpPr>
            <p:cNvPr id="274" name="Line 25"/>
            <p:cNvSpPr>
              <a:spLocks noChangeShapeType="1"/>
            </p:cNvSpPr>
            <p:nvPr>
              <p:custDataLst>
                <p:tags r:id="rId113"/>
              </p:custDataLst>
            </p:nvPr>
          </p:nvSpPr>
          <p:spPr bwMode="auto">
            <a:xfrm flipV="1">
              <a:off x="990600" y="5010090"/>
              <a:ext cx="1" cy="228600"/>
            </a:xfrm>
            <a:prstGeom prst="line">
              <a:avLst/>
            </a:prstGeom>
            <a:noFill/>
            <a:ln w="25400" cap="sq">
              <a:solidFill>
                <a:srgbClr val="18B9BC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5" name="Line 49"/>
            <p:cNvSpPr>
              <a:spLocks noChangeShapeType="1"/>
            </p:cNvSpPr>
            <p:nvPr>
              <p:custDataLst>
                <p:tags r:id="rId114"/>
              </p:custDataLst>
            </p:nvPr>
          </p:nvSpPr>
          <p:spPr bwMode="auto">
            <a:xfrm>
              <a:off x="2057400" y="3790891"/>
              <a:ext cx="0" cy="1143000"/>
            </a:xfrm>
            <a:prstGeom prst="line">
              <a:avLst/>
            </a:prstGeom>
            <a:noFill/>
            <a:ln w="25400" cap="sq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cxnSp>
          <p:nvCxnSpPr>
            <p:cNvPr id="276" name="Straight Connector 275"/>
            <p:cNvCxnSpPr/>
            <p:nvPr>
              <p:custDataLst>
                <p:tags r:id="rId115"/>
              </p:custDataLst>
            </p:nvPr>
          </p:nvCxnSpPr>
          <p:spPr>
            <a:xfrm rot="5400000">
              <a:off x="4343400" y="3790890"/>
              <a:ext cx="152400" cy="0"/>
            </a:xfrm>
            <a:prstGeom prst="line">
              <a:avLst/>
            </a:prstGeom>
            <a:noFill/>
            <a:ln w="88900" cap="flat" cmpd="sng" algn="ctr">
              <a:solidFill>
                <a:srgbClr val="7E368E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277" name="Line 49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>
              <a:off x="4419600" y="3333690"/>
              <a:ext cx="22654" cy="99060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8" name="Line 44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 flipV="1">
              <a:off x="2209800" y="4343400"/>
              <a:ext cx="457200" cy="0"/>
            </a:xfrm>
            <a:prstGeom prst="line">
              <a:avLst/>
            </a:prstGeom>
            <a:noFill/>
            <a:ln w="25400" cap="sq">
              <a:solidFill>
                <a:srgbClr val="66FF33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79" name="Line 45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 flipV="1">
              <a:off x="5486400" y="2952690"/>
              <a:ext cx="0" cy="228600"/>
            </a:xfrm>
            <a:prstGeom prst="line">
              <a:avLst/>
            </a:prstGeom>
            <a:noFill/>
            <a:ln w="25400" cap="sq">
              <a:solidFill>
                <a:srgbClr val="00FF00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0" name="Oval 279"/>
            <p:cNvSpPr/>
            <p:nvPr>
              <p:custDataLst>
                <p:tags r:id="rId119"/>
              </p:custDataLst>
            </p:nvPr>
          </p:nvSpPr>
          <p:spPr>
            <a:xfrm>
              <a:off x="4645660" y="4343400"/>
              <a:ext cx="993140" cy="927103"/>
            </a:xfrm>
            <a:prstGeom prst="ellips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forward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unit</a:t>
              </a:r>
            </a:p>
          </p:txBody>
        </p:sp>
        <p:sp>
          <p:nvSpPr>
            <p:cNvPr id="281" name="Oval 280"/>
            <p:cNvSpPr/>
            <p:nvPr>
              <p:custDataLst>
                <p:tags r:id="rId120"/>
              </p:custDataLst>
            </p:nvPr>
          </p:nvSpPr>
          <p:spPr>
            <a:xfrm>
              <a:off x="2057400" y="4648200"/>
              <a:ext cx="952501" cy="702249"/>
            </a:xfrm>
            <a:prstGeom prst="ellipse">
              <a:avLst/>
            </a:prstGeom>
            <a:solidFill>
              <a:srgbClr val="000000"/>
            </a:solidFill>
            <a:ln w="2857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detect</a:t>
              </a:r>
              <a:b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</a:b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"/>
                  <a:cs typeface=""/>
                </a:rPr>
                <a:t>hazard</a:t>
              </a:r>
            </a:p>
          </p:txBody>
        </p:sp>
        <p:sp>
          <p:nvSpPr>
            <p:cNvPr id="282" name="Rectangle 19"/>
            <p:cNvSpPr>
              <a:spLocks noChangeArrowheads="1"/>
            </p:cNvSpPr>
            <p:nvPr>
              <p:custDataLst>
                <p:tags r:id="rId121"/>
              </p:custDataLst>
            </p:nvPr>
          </p:nvSpPr>
          <p:spPr bwMode="auto">
            <a:xfrm>
              <a:off x="4343400" y="2362200"/>
              <a:ext cx="152400" cy="6096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3" name="Line 43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4267200" y="1143000"/>
              <a:ext cx="21336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4" name="Line 43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6400800" y="1143000"/>
              <a:ext cx="0" cy="1276288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5" name="Line 43"/>
            <p:cNvSpPr>
              <a:spLocks noChangeShapeType="1"/>
            </p:cNvSpPr>
            <p:nvPr>
              <p:custDataLst>
                <p:tags r:id="rId124"/>
              </p:custDataLst>
            </p:nvPr>
          </p:nvSpPr>
          <p:spPr bwMode="auto">
            <a:xfrm flipV="1">
              <a:off x="4114800" y="990600"/>
              <a:ext cx="0" cy="173349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6" name="Line 43"/>
            <p:cNvSpPr>
              <a:spLocks noChangeShapeType="1"/>
            </p:cNvSpPr>
            <p:nvPr>
              <p:custDataLst>
                <p:tags r:id="rId125"/>
              </p:custDataLst>
            </p:nvPr>
          </p:nvSpPr>
          <p:spPr bwMode="auto">
            <a:xfrm flipH="1" flipV="1">
              <a:off x="4267200" y="1142997"/>
              <a:ext cx="0" cy="1352492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7" name="Line 43"/>
            <p:cNvSpPr>
              <a:spLocks noChangeShapeType="1"/>
            </p:cNvSpPr>
            <p:nvPr>
              <p:custDataLst>
                <p:tags r:id="rId126"/>
              </p:custDataLst>
            </p:nvPr>
          </p:nvSpPr>
          <p:spPr bwMode="auto">
            <a:xfrm flipV="1">
              <a:off x="4114800" y="2743199"/>
              <a:ext cx="2286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8" name="Line 43"/>
            <p:cNvSpPr>
              <a:spLocks noChangeShapeType="1"/>
            </p:cNvSpPr>
            <p:nvPr>
              <p:custDataLst>
                <p:tags r:id="rId127"/>
              </p:custDataLst>
            </p:nvPr>
          </p:nvSpPr>
          <p:spPr bwMode="auto">
            <a:xfrm flipV="1">
              <a:off x="4114800" y="1904999"/>
              <a:ext cx="304800" cy="0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oval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89" name="Line 43"/>
            <p:cNvSpPr>
              <a:spLocks noChangeShapeType="1"/>
            </p:cNvSpPr>
            <p:nvPr>
              <p:custDataLst>
                <p:tags r:id="rId128"/>
              </p:custDataLst>
            </p:nvPr>
          </p:nvSpPr>
          <p:spPr bwMode="auto">
            <a:xfrm flipV="1">
              <a:off x="4267200" y="1676399"/>
              <a:ext cx="175054" cy="1"/>
            </a:xfrm>
            <a:prstGeom prst="line">
              <a:avLst/>
            </a:prstGeom>
            <a:noFill/>
            <a:ln w="28575" cap="sq">
              <a:solidFill>
                <a:srgbClr val="00836F">
                  <a:lumMod val="60000"/>
                  <a:lumOff val="40000"/>
                </a:srgbClr>
              </a:solidFill>
              <a:prstDash val="solid"/>
              <a:round/>
              <a:headEnd type="oval" w="med" len="med"/>
              <a:tailEnd type="none" w="sm" len="sm"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290" name="Rectangle 19"/>
            <p:cNvSpPr>
              <a:spLocks noChangeArrowheads="1"/>
            </p:cNvSpPr>
            <p:nvPr>
              <p:custDataLst>
                <p:tags r:id="rId129"/>
              </p:custDataLst>
            </p:nvPr>
          </p:nvSpPr>
          <p:spPr bwMode="auto">
            <a:xfrm>
              <a:off x="4419600" y="1600200"/>
              <a:ext cx="152400" cy="609600"/>
            </a:xfrm>
            <a:custGeom>
              <a:avLst/>
              <a:gdLst>
                <a:gd name="connsiteX0" fmla="*/ 0 w 609600"/>
                <a:gd name="connsiteY0" fmla="*/ 0 h 1143000"/>
                <a:gd name="connsiteX1" fmla="*/ 609600 w 609600"/>
                <a:gd name="connsiteY1" fmla="*/ 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11430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0 w 609600"/>
                <a:gd name="connsiteY4" fmla="*/ 0 h 1143000"/>
                <a:gd name="connsiteX0" fmla="*/ 304800 w 609600"/>
                <a:gd name="connsiteY0" fmla="*/ 0 h 1143000"/>
                <a:gd name="connsiteX1" fmla="*/ 609600 w 609600"/>
                <a:gd name="connsiteY1" fmla="*/ 152400 h 1143000"/>
                <a:gd name="connsiteX2" fmla="*/ 609600 w 609600"/>
                <a:gd name="connsiteY2" fmla="*/ 990600 h 1143000"/>
                <a:gd name="connsiteX3" fmla="*/ 0 w 609600"/>
                <a:gd name="connsiteY3" fmla="*/ 1143000 h 1143000"/>
                <a:gd name="connsiteX4" fmla="*/ 304800 w 609600"/>
                <a:gd name="connsiteY4" fmla="*/ 0 h 1143000"/>
                <a:gd name="connsiteX0" fmla="*/ 0 w 304800"/>
                <a:gd name="connsiteY0" fmla="*/ 0 h 1143000"/>
                <a:gd name="connsiteX1" fmla="*/ 304800 w 304800"/>
                <a:gd name="connsiteY1" fmla="*/ 152400 h 1143000"/>
                <a:gd name="connsiteX2" fmla="*/ 304800 w 304800"/>
                <a:gd name="connsiteY2" fmla="*/ 990600 h 1143000"/>
                <a:gd name="connsiteX3" fmla="*/ 0 w 304800"/>
                <a:gd name="connsiteY3" fmla="*/ 1143000 h 1143000"/>
                <a:gd name="connsiteX4" fmla="*/ 0 w 304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" h="1143000">
                  <a:moveTo>
                    <a:pt x="0" y="0"/>
                  </a:moveTo>
                  <a:lnTo>
                    <a:pt x="304800" y="152400"/>
                  </a:lnTo>
                  <a:lnTo>
                    <a:pt x="304800" y="9906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sq" algn="ctr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square" anchor="ctr" anchorCtr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</a:endParaRPr>
            </a:p>
          </p:txBody>
        </p:sp>
      </p:grpSp>
      <p:sp>
        <p:nvSpPr>
          <p:cNvPr id="310" name="TextBox 309"/>
          <p:cNvSpPr txBox="1"/>
          <p:nvPr/>
        </p:nvSpPr>
        <p:spPr>
          <a:xfrm>
            <a:off x="6172200" y="5105400"/>
            <a:ext cx="1505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FFFF"/>
                </a:solidFill>
                <a:latin typeface="Times New Roman"/>
              </a:rPr>
              <a:t>Stack, Data, Code </a:t>
            </a:r>
          </a:p>
          <a:p>
            <a:pPr defTabSz="914400"/>
            <a:r>
              <a:rPr lang="en-US" sz="1400" dirty="0" smtClean="0">
                <a:solidFill>
                  <a:srgbClr val="FFFFFF"/>
                </a:solidFill>
                <a:latin typeface="Times New Roman"/>
              </a:rPr>
              <a:t>Stored in Memory</a:t>
            </a:r>
            <a:endParaRPr lang="en-US" sz="1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0" y="1066800"/>
            <a:ext cx="207460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Code Stored in Memory</a:t>
            </a:r>
          </a:p>
          <a:p>
            <a:pPr defTabSz="914400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(also, data and stack)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" name="Line 4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267200" y="2956546"/>
            <a:ext cx="76199" cy="0"/>
          </a:xfrm>
          <a:prstGeom prst="line">
            <a:avLst/>
          </a:prstGeom>
          <a:noFill/>
          <a:ln w="28575" cap="sq">
            <a:solidFill>
              <a:srgbClr val="00836F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6255075" y="3658635"/>
            <a:ext cx="1441125" cy="1366019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119572" y="2153613"/>
            <a:ext cx="1335908" cy="1266286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Reducing Cold Misses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by Increasing Block Size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Leveraging Spatial Locality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98" y="296410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63894">
            <a:off x="7467600" y="536409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2571" y="4745223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7239000" y="4745223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4784856" y="1070463"/>
            <a:ext cx="805116" cy="8051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91408">
            <a:off x="3598132" y="4742049"/>
            <a:ext cx="744649" cy="7446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78855">
            <a:off x="131500" y="1492369"/>
            <a:ext cx="953769" cy="95376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Increasing Block Size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4474898"/>
              </p:ext>
            </p:extLst>
          </p:nvPr>
        </p:nvGraphicFramePr>
        <p:xfrm>
          <a:off x="6862669" y="537971"/>
          <a:ext cx="1886622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3706799" y="1291056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15908"/>
              </p:ext>
            </p:extLst>
          </p:nvPr>
        </p:nvGraphicFramePr>
        <p:xfrm>
          <a:off x="2920244" y="1916607"/>
          <a:ext cx="242140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7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 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   |    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    |    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    |    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70435" y="4059388"/>
            <a:ext cx="6440872" cy="20667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Block </a:t>
            </a:r>
            <a:r>
              <a:rPr lang="en-US" b="1" dirty="0"/>
              <a:t>Size: </a:t>
            </a:r>
            <a:r>
              <a:rPr lang="en-US" dirty="0" smtClean="0"/>
              <a:t>2 bytes</a:t>
            </a:r>
          </a:p>
          <a:p>
            <a:r>
              <a:rPr lang="en-US" b="1" dirty="0" smtClean="0"/>
              <a:t>Block Offset:</a:t>
            </a:r>
            <a:r>
              <a:rPr lang="en-US" dirty="0" smtClean="0"/>
              <a:t> least significant bits indicate where you live in the block</a:t>
            </a:r>
          </a:p>
          <a:p>
            <a:r>
              <a:rPr lang="en-US" dirty="0" smtClean="0"/>
              <a:t>Which bits are the index? </a:t>
            </a:r>
            <a:r>
              <a:rPr lang="en-US" dirty="0"/>
              <a:t>t</a:t>
            </a:r>
            <a:r>
              <a:rPr lang="en-US" dirty="0" smtClean="0"/>
              <a:t>ag?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latin typeface="Courier New" pitchFamily="49" charset="0"/>
              </a:rPr>
              <a:t> </a:t>
            </a:r>
            <a:r>
              <a:rPr lang="en-US" sz="1200" b="1" dirty="0" smtClean="0">
                <a:latin typeface="Courier New" pitchFamily="49" charset="0"/>
              </a:rPr>
              <a:t>   </a:t>
            </a:r>
            <a:r>
              <a:rPr lang="en-US" sz="2400" b="1" dirty="0" smtClean="0"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89287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15" y="4468784"/>
            <a:ext cx="534597" cy="5945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263014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#3:</a:t>
            </a:r>
            <a:br>
              <a:rPr lang="en-US" dirty="0" smtClean="0"/>
            </a:br>
            <a:r>
              <a:rPr lang="en-US" dirty="0" smtClean="0"/>
              <a:t>       8-byte, DM Cache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706799" y="1303508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421568"/>
              </p:ext>
            </p:extLst>
          </p:nvPr>
        </p:nvGraphicFramePr>
        <p:xfrm>
          <a:off x="2920244" y="1929059"/>
          <a:ext cx="240895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5338" y="1629067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>
                <a:latin typeface="Courier New" pitchFamily="49" charset="0"/>
              </a:rPr>
              <a:t>| 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507762" y="1350034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22" name="Rectangle 21"/>
          <p:cNvSpPr/>
          <p:nvPr/>
        </p:nvSpPr>
        <p:spPr>
          <a:xfrm>
            <a:off x="6862669" y="5276871"/>
            <a:ext cx="1896735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6785"/>
              </p:ext>
            </p:extLst>
          </p:nvPr>
        </p:nvGraphicFramePr>
        <p:xfrm>
          <a:off x="2143059" y="1916466"/>
          <a:ext cx="77718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Removing </a:t>
            </a:r>
            <a:r>
              <a:rPr lang="en-US" dirty="0">
                <a:solidFill>
                  <a:srgbClr val="000000"/>
                </a:solidFill>
              </a:rPr>
              <a:t>Conflict Misses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with </a:t>
            </a:r>
            <a:r>
              <a:rPr lang="en-US" dirty="0" smtClean="0">
                <a:solidFill>
                  <a:srgbClr val="000000"/>
                </a:solidFill>
              </a:rPr>
              <a:t>Fully-</a:t>
            </a:r>
            <a:r>
              <a:rPr lang="en-US" dirty="0">
                <a:solidFill>
                  <a:srgbClr val="000000"/>
                </a:solidFill>
              </a:rPr>
              <a:t>Associative Caches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022" t="12347" r="12995" b="11031"/>
          <a:stretch/>
        </p:blipFill>
        <p:spPr>
          <a:xfrm>
            <a:off x="3373504" y="3886199"/>
            <a:ext cx="2225706" cy="221533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74552"/>
              </p:ext>
            </p:extLst>
          </p:nvPr>
        </p:nvGraphicFramePr>
        <p:xfrm>
          <a:off x="179637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802301"/>
              </p:ext>
            </p:extLst>
          </p:nvPr>
        </p:nvGraphicFramePr>
        <p:xfrm>
          <a:off x="1858419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018000"/>
              </p:ext>
            </p:extLst>
          </p:nvPr>
        </p:nvGraphicFramePr>
        <p:xfrm>
          <a:off x="3537201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86723"/>
              </p:ext>
            </p:extLst>
          </p:nvPr>
        </p:nvGraphicFramePr>
        <p:xfrm>
          <a:off x="5215982" y="3029218"/>
          <a:ext cx="153920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700" dirty="0" smtClean="0"/>
                        <a:t>xxx</a:t>
                      </a:r>
                      <a:endParaRPr lang="en-US" sz="17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|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72738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 #4:</a:t>
            </a:r>
            <a:br>
              <a:rPr lang="en-US" dirty="0" smtClean="0"/>
            </a:br>
            <a:r>
              <a:rPr lang="en-US" dirty="0" smtClean="0"/>
              <a:t>       8-byte, FA Cache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9182738"/>
              </p:ext>
            </p:extLst>
          </p:nvPr>
        </p:nvGraphicFramePr>
        <p:xfrm>
          <a:off x="6862669" y="537971"/>
          <a:ext cx="1890370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95793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62669" y="5276871"/>
            <a:ext cx="1896735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9848" y="1377199"/>
            <a:ext cx="32140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</a:t>
            </a:r>
            <a:r>
              <a:rPr lang="en-US" sz="2400" b="1" dirty="0" err="1" smtClean="0">
                <a:solidFill>
                  <a:srgbClr val="008000"/>
                </a:solidFill>
                <a:latin typeface="Courier New" pitchFamily="49" charset="0"/>
              </a:rPr>
              <a:t>tag</a:t>
            </a:r>
            <a:r>
              <a:rPr lang="en-US" sz="2400" b="1" dirty="0" err="1" smtClean="0">
                <a:latin typeface="Courier New" pitchFamily="49" charset="0"/>
              </a:rPr>
              <a:t>|</a:t>
            </a:r>
            <a:r>
              <a:rPr lang="en-US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657198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strike="sngStrike" dirty="0" smtClean="0">
                <a:solidFill>
                  <a:srgbClr val="FF0000"/>
                </a:solidFill>
              </a:rPr>
              <a:t>Index</a:t>
            </a:r>
            <a:r>
              <a:rPr lang="en-US" strike="sngStrike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tags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0" name="Up Arrow 9"/>
          <p:cNvSpPr/>
          <p:nvPr/>
        </p:nvSpPr>
        <p:spPr>
          <a:xfrm>
            <a:off x="167186" y="3835250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34</a:t>
            </a:fld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018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0" grpId="0" animBg="1"/>
      <p:bldP spid="35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 and Cons of Full Associativity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7473"/>
            <a:ext cx="8229600" cy="43208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+ No more conflicts!</a:t>
            </a:r>
          </a:p>
          <a:p>
            <a:pPr marL="0" indent="0">
              <a:buNone/>
            </a:pPr>
            <a:r>
              <a:rPr lang="en-US" dirty="0" smtClean="0"/>
              <a:t>+ Excellent utilization!</a:t>
            </a:r>
          </a:p>
          <a:p>
            <a:pPr marL="0" indent="0">
              <a:buNone/>
            </a:pPr>
            <a:r>
              <a:rPr lang="en-US" dirty="0" smtClean="0"/>
              <a:t>But either:</a:t>
            </a:r>
          </a:p>
          <a:p>
            <a:pPr marL="0" indent="0">
              <a:buNone/>
            </a:pPr>
            <a:r>
              <a:rPr lang="en-US" dirty="0" smtClean="0"/>
              <a:t>Parallel Reads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– </a:t>
            </a:r>
            <a:r>
              <a:rPr lang="en-US" dirty="0"/>
              <a:t>lots </a:t>
            </a:r>
            <a:r>
              <a:rPr lang="en-US" dirty="0" smtClean="0"/>
              <a:t>of reading!</a:t>
            </a:r>
          </a:p>
          <a:p>
            <a:pPr marL="0" indent="0">
              <a:buNone/>
            </a:pPr>
            <a:r>
              <a:rPr lang="en-US" dirty="0" smtClean="0"/>
              <a:t>Serial Reads</a:t>
            </a:r>
          </a:p>
          <a:p>
            <a:pPr marL="0" indent="0">
              <a:buNone/>
            </a:pPr>
            <a:r>
              <a:rPr lang="en-US" dirty="0" smtClean="0"/>
              <a:t>	– </a:t>
            </a:r>
            <a:r>
              <a:rPr lang="en-US" dirty="0"/>
              <a:t>lots </a:t>
            </a:r>
            <a:r>
              <a:rPr lang="en-US" dirty="0" smtClean="0"/>
              <a:t>of waiting</a:t>
            </a:r>
          </a:p>
          <a:p>
            <a:pPr marL="0" indent="0">
              <a:buNone/>
            </a:pPr>
            <a:endParaRPr lang="en-US" sz="1900" dirty="0" smtClean="0"/>
          </a:p>
          <a:p>
            <a:pPr marL="0" lvl="1" indent="0">
              <a:buNone/>
            </a:pPr>
            <a:r>
              <a:rPr lang="en-US" sz="3000" b="1" dirty="0" smtClean="0"/>
              <a:t>				</a:t>
            </a: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</a:t>
            </a:r>
            <a:r>
              <a:rPr lang="en-US" sz="3500" b="1" dirty="0">
                <a:solidFill>
                  <a:srgbClr val="008000"/>
                </a:solidFill>
              </a:rPr>
              <a:t>t</a:t>
            </a:r>
            <a:r>
              <a:rPr lang="en-US" sz="3500" b="1" baseline="-25000" dirty="0">
                <a:solidFill>
                  <a:srgbClr val="008000"/>
                </a:solidFill>
              </a:rPr>
              <a:t>hit</a:t>
            </a:r>
            <a:r>
              <a:rPr lang="en-US" sz="3500" b="1" dirty="0">
                <a:solidFill>
                  <a:srgbClr val="008000"/>
                </a:solidFill>
              </a:rPr>
              <a:t> </a:t>
            </a:r>
            <a:r>
              <a:rPr lang="en-US" sz="3500" b="1" dirty="0">
                <a:solidFill>
                  <a:srgbClr val="000000"/>
                </a:solidFill>
              </a:rPr>
              <a:t>+</a:t>
            </a:r>
            <a:r>
              <a:rPr lang="en-US" sz="3500" b="1" dirty="0">
                <a:solidFill>
                  <a:srgbClr val="FF0909"/>
                </a:solidFill>
              </a:rPr>
              <a:t>  %</a:t>
            </a:r>
            <a:r>
              <a:rPr lang="en-US" sz="3500" b="1" baseline="-25000" dirty="0">
                <a:solidFill>
                  <a:srgbClr val="FF0909"/>
                </a:solidFill>
              </a:rPr>
              <a:t>miss</a:t>
            </a:r>
            <a:r>
              <a:rPr lang="en-US" sz="3500" b="1" dirty="0">
                <a:solidFill>
                  <a:srgbClr val="FF0909"/>
                </a:solidFill>
              </a:rPr>
              <a:t>* </a:t>
            </a:r>
            <a:r>
              <a:rPr lang="en-US" sz="3500" b="1" dirty="0" smtClean="0">
                <a:solidFill>
                  <a:srgbClr val="FF0909"/>
                </a:solidFill>
              </a:rPr>
              <a:t>t</a:t>
            </a:r>
            <a:r>
              <a:rPr lang="en-US" sz="3500" b="1" baseline="-25000" dirty="0" smtClean="0">
                <a:solidFill>
                  <a:srgbClr val="FF0909"/>
                </a:solidFill>
              </a:rPr>
              <a:t>miss</a:t>
            </a:r>
          </a:p>
          <a:p>
            <a:pPr marL="0" lvl="1" indent="0">
              <a:buNone/>
            </a:pPr>
            <a:endParaRPr lang="en-US" sz="3500" b="1" baseline="-25000" dirty="0" smtClean="0">
              <a:solidFill>
                <a:srgbClr val="FF0909"/>
              </a:solidFill>
            </a:endParaRPr>
          </a:p>
          <a:p>
            <a:pPr marL="0" lvl="1" indent="0">
              <a:buNone/>
            </a:pPr>
            <a:endParaRPr lang="en-US" sz="3500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794" y="1693485"/>
            <a:ext cx="3636019" cy="2727014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28563" t="29206" r="28625" b="29964"/>
          <a:stretch/>
        </p:blipFill>
        <p:spPr>
          <a:xfrm>
            <a:off x="6683107" y="4949046"/>
            <a:ext cx="2253706" cy="1264555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35" name="Up Arrow 34"/>
          <p:cNvSpPr/>
          <p:nvPr/>
        </p:nvSpPr>
        <p:spPr>
          <a:xfrm>
            <a:off x="3275440" y="4482766"/>
            <a:ext cx="375446" cy="311303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Up Arrow 35"/>
          <p:cNvSpPr/>
          <p:nvPr/>
        </p:nvSpPr>
        <p:spPr>
          <a:xfrm flipV="1">
            <a:off x="4349244" y="4482766"/>
            <a:ext cx="375446" cy="311303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576460" y="5404143"/>
            <a:ext cx="2980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/>
              <a:t>= </a:t>
            </a:r>
            <a:r>
              <a:rPr lang="en-US" sz="2800" b="1" dirty="0" smtClean="0">
                <a:solidFill>
                  <a:srgbClr val="008000"/>
                </a:solidFill>
              </a:rPr>
              <a:t>4 </a:t>
            </a:r>
            <a:r>
              <a:rPr lang="en-US" sz="2800" b="1" dirty="0" smtClean="0">
                <a:solidFill>
                  <a:srgbClr val="000000"/>
                </a:solidFill>
              </a:rPr>
              <a:t>+</a:t>
            </a:r>
            <a:r>
              <a:rPr lang="en-US" sz="2800" b="1" dirty="0" smtClean="0">
                <a:solidFill>
                  <a:srgbClr val="FF0909"/>
                </a:solidFill>
              </a:rPr>
              <a:t>  5% </a:t>
            </a:r>
            <a:r>
              <a:rPr lang="en-US" sz="2800" b="1" dirty="0" smtClean="0">
                <a:solidFill>
                  <a:srgbClr val="000000"/>
                </a:solidFill>
              </a:rPr>
              <a:t>x</a:t>
            </a:r>
            <a:r>
              <a:rPr lang="en-US" sz="2800" b="1" dirty="0" smtClean="0">
                <a:solidFill>
                  <a:srgbClr val="FF0909"/>
                </a:solidFill>
              </a:rPr>
              <a:t> 100	</a:t>
            </a:r>
            <a:endParaRPr lang="en-US" sz="2800" dirty="0" smtClean="0"/>
          </a:p>
          <a:p>
            <a:pPr lvl="1"/>
            <a:r>
              <a:rPr lang="en-US" sz="2800" b="1" dirty="0" smtClean="0"/>
              <a:t>= 9 cycles</a:t>
            </a:r>
            <a:endParaRPr lang="en-US" sz="2800" b="1" dirty="0">
              <a:solidFill>
                <a:srgbClr val="FF0909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57405" y="5404143"/>
            <a:ext cx="2980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 smtClean="0"/>
              <a:t>= </a:t>
            </a:r>
            <a:r>
              <a:rPr lang="en-US" sz="2800" b="1" dirty="0" smtClean="0">
                <a:solidFill>
                  <a:srgbClr val="008000"/>
                </a:solidFill>
              </a:rPr>
              <a:t>6 </a:t>
            </a:r>
            <a:r>
              <a:rPr lang="en-US" sz="2800" b="1" dirty="0">
                <a:solidFill>
                  <a:srgbClr val="000000"/>
                </a:solidFill>
              </a:rPr>
              <a:t>+</a:t>
            </a:r>
            <a:r>
              <a:rPr lang="en-US" sz="2800" b="1" dirty="0">
                <a:solidFill>
                  <a:srgbClr val="FF0909"/>
                </a:solidFill>
              </a:rPr>
              <a:t>  </a:t>
            </a:r>
            <a:r>
              <a:rPr lang="en-US" sz="2800" b="1" dirty="0" smtClean="0">
                <a:solidFill>
                  <a:srgbClr val="FF0909"/>
                </a:solidFill>
              </a:rPr>
              <a:t>3% </a:t>
            </a:r>
            <a:r>
              <a:rPr lang="en-US" sz="2800" b="1" dirty="0">
                <a:solidFill>
                  <a:srgbClr val="000000"/>
                </a:solidFill>
              </a:rPr>
              <a:t>x</a:t>
            </a:r>
            <a:r>
              <a:rPr lang="en-US" sz="2800" b="1" dirty="0">
                <a:solidFill>
                  <a:srgbClr val="FF0909"/>
                </a:solidFill>
              </a:rPr>
              <a:t> </a:t>
            </a:r>
            <a:r>
              <a:rPr lang="en-US" sz="2800" b="1" dirty="0" smtClean="0">
                <a:solidFill>
                  <a:srgbClr val="FF0909"/>
                </a:solidFill>
              </a:rPr>
              <a:t>100	</a:t>
            </a:r>
            <a:endParaRPr lang="en-US" sz="2800" dirty="0"/>
          </a:p>
          <a:p>
            <a:pPr lvl="1"/>
            <a:r>
              <a:rPr lang="en-US" sz="2800" b="1" dirty="0" smtClean="0"/>
              <a:t>= 9 </a:t>
            </a:r>
            <a:r>
              <a:rPr lang="en-US" sz="2800" b="1" dirty="0"/>
              <a:t>cycles</a:t>
            </a:r>
            <a:endParaRPr lang="en-US" sz="2800" b="1" dirty="0">
              <a:solidFill>
                <a:srgbClr val="FF090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&amp; Cons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717622"/>
              </p:ext>
            </p:extLst>
          </p:nvPr>
        </p:nvGraphicFramePr>
        <p:xfrm>
          <a:off x="228600" y="1417640"/>
          <a:ext cx="8686800" cy="4876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852"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54B98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7030A0"/>
                          </a:solidFill>
                        </a:rPr>
                        <a:t>Direct Mapped</a:t>
                      </a:r>
                      <a:endParaRPr lang="en-US" sz="2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rgbClr val="7030A0"/>
                          </a:solidFill>
                        </a:rPr>
                        <a:t>Fully Associative</a:t>
                      </a:r>
                      <a:endParaRPr lang="en-US" sz="2600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Tag Size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Smaller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Larger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SRAM Overhead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Less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More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Controller Logic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Less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More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Speed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Faster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Slower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Price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Less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More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Scalability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Very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Not Very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# of conflict misses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Lots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Zero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Hit Rate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Low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High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0852">
                <a:tc>
                  <a:txBody>
                    <a:bodyPr/>
                    <a:lstStyle/>
                    <a:p>
                      <a:r>
                        <a:rPr lang="en-US" sz="2600" dirty="0" smtClean="0">
                          <a:solidFill>
                            <a:schemeClr val="tx2"/>
                          </a:solidFill>
                        </a:rPr>
                        <a:t>Pathological Cases</a:t>
                      </a:r>
                      <a:endParaRPr lang="en-US" sz="26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Common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smtClean="0"/>
                        <a:t>?</a:t>
                      </a:r>
                      <a:endParaRPr lang="en-US" sz="2600" dirty="0"/>
                    </a:p>
                  </a:txBody>
                  <a:tcPr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1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72571" y="1196513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Reducing Conflict Misses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with Set-Associative </a:t>
            </a:r>
            <a:r>
              <a:rPr lang="en-US" dirty="0" smtClean="0">
                <a:solidFill>
                  <a:srgbClr val="000000"/>
                </a:solidFill>
              </a:rPr>
              <a:t>Caches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58371" y="2952288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Not too conflict-y. Not too slow.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							… Just Right!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7" y="3761680"/>
            <a:ext cx="4064000" cy="2628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2-way </a:t>
            </a:r>
            <a:br>
              <a:rPr lang="en-US" dirty="0" smtClean="0"/>
            </a:br>
            <a:r>
              <a:rPr lang="en-US" dirty="0" smtClean="0"/>
              <a:t>set associative Cache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70435" y="4123674"/>
            <a:ext cx="5749365" cy="223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What should the </a:t>
            </a:r>
            <a:r>
              <a:rPr lang="en-US" b="1" dirty="0" smtClean="0"/>
              <a:t>offset </a:t>
            </a:r>
            <a:r>
              <a:rPr lang="en-US" dirty="0" smtClean="0"/>
              <a:t>be?</a:t>
            </a:r>
          </a:p>
          <a:p>
            <a:pPr marL="0" indent="0">
              <a:buNone/>
            </a:pPr>
            <a:r>
              <a:rPr lang="en-US" dirty="0" smtClean="0"/>
              <a:t>What should the </a:t>
            </a:r>
            <a:r>
              <a:rPr lang="en-US" b="1" dirty="0" smtClean="0"/>
              <a:t>index </a:t>
            </a:r>
            <a:r>
              <a:rPr lang="en-US" dirty="0" smtClean="0"/>
              <a:t>be?</a:t>
            </a:r>
          </a:p>
          <a:p>
            <a:pPr marL="0" indent="0">
              <a:buNone/>
            </a:pPr>
            <a:r>
              <a:rPr lang="en-US" dirty="0" smtClean="0"/>
              <a:t>What should the </a:t>
            </a:r>
            <a:r>
              <a:rPr lang="en-US" b="1" dirty="0" smtClean="0"/>
              <a:t>tag</a:t>
            </a:r>
            <a:r>
              <a:rPr lang="en-US" dirty="0" smtClean="0"/>
              <a:t> be?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tag</a:t>
            </a:r>
            <a:r>
              <a:rPr lang="en-US" sz="2400" b="1" dirty="0" smtClean="0">
                <a:latin typeface="Courier New" pitchFamily="49" charset="0"/>
              </a:rPr>
              <a:t>||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sp>
        <p:nvSpPr>
          <p:cNvPr id="20" name="Rectangle 19"/>
          <p:cNvSpPr/>
          <p:nvPr/>
        </p:nvSpPr>
        <p:spPr>
          <a:xfrm>
            <a:off x="366465" y="1377199"/>
            <a:ext cx="275511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12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latin typeface="Courier New" pitchFamily="49" charset="0"/>
              </a:rPr>
              <a:t>XXX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    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 smtClean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12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68436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    |    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    |    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482229"/>
              </p:ext>
            </p:extLst>
          </p:nvPr>
        </p:nvGraphicFramePr>
        <p:xfrm>
          <a:off x="4436481" y="2837588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   |    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    |    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334305" y="1377199"/>
            <a:ext cx="286435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2400" b="1" dirty="0" smtClean="0">
                <a:latin typeface="Courier New" pitchFamily="49" charset="0"/>
              </a:rPr>
              <a:t>XXXX</a:t>
            </a: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12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14101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444140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C9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ontent Placeholder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179241"/>
              </p:ext>
            </p:extLst>
          </p:nvPr>
        </p:nvGraphicFramePr>
        <p:xfrm>
          <a:off x="6987179" y="537971"/>
          <a:ext cx="1741251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err="1" smtClean="0">
                          <a:solidFill>
                            <a:srgbClr val="000000"/>
                          </a:solidFill>
                        </a:rPr>
                        <a:t>addr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0111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J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K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1011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1100</a:t>
                      </a:r>
                      <a:endParaRPr lang="en-US" sz="20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1101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rgbClr val="000000"/>
                          </a:solidFill>
                        </a:rPr>
                        <a:t>1111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Q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9303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 byte, 2-way </a:t>
            </a:r>
            <a:br>
              <a:rPr lang="en-US" dirty="0" smtClean="0"/>
            </a:br>
            <a:r>
              <a:rPr lang="en-US" dirty="0" smtClean="0"/>
              <a:t>set associative Cache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121577" y="2244104"/>
            <a:ext cx="1041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CACHE</a:t>
            </a:r>
            <a:endParaRPr lang="en-US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510195"/>
              </p:ext>
            </p:extLst>
          </p:nvPr>
        </p:nvGraphicFramePr>
        <p:xfrm>
          <a:off x="837418" y="2838055"/>
          <a:ext cx="7859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index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082446" y="2759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MEMORY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259848" y="1377199"/>
            <a:ext cx="321409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200" b="1" dirty="0" smtClean="0">
                <a:solidFill>
                  <a:srgbClr val="008000"/>
                </a:solidFill>
                <a:latin typeface="Courier New" pitchFamily="49" charset="0"/>
              </a:rPr>
              <a:t>   </a:t>
            </a: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XX</a:t>
            </a:r>
            <a:r>
              <a:rPr lang="en-US" sz="2400" b="1" dirty="0" smtClean="0">
                <a:solidFill>
                  <a:srgbClr val="FF0000"/>
                </a:solidFill>
                <a:latin typeface="Courier New" pitchFamily="49" charset="0"/>
              </a:rPr>
              <a:t>X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X</a:t>
            </a: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 smtClean="0">
                <a:solidFill>
                  <a:srgbClr val="008000"/>
                </a:solidFill>
                <a:latin typeface="Courier New" pitchFamily="49" charset="0"/>
              </a:rPr>
              <a:t> tag</a:t>
            </a:r>
            <a:r>
              <a:rPr lang="en-US" sz="2400" b="1" dirty="0" smtClean="0">
                <a:latin typeface="Courier New" pitchFamily="49" charset="0"/>
              </a:rPr>
              <a:t>||</a:t>
            </a: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</a:rPr>
              <a:t>offset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endParaRPr lang="en-US" sz="2400" b="1" dirty="0" smtClean="0">
              <a:solidFill>
                <a:srgbClr val="FF0000"/>
              </a:solidFill>
              <a:latin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00547" y="2065813"/>
            <a:ext cx="10311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urier New" pitchFamily="49" charset="0"/>
              </a:rPr>
              <a:t>index</a:t>
            </a:r>
            <a:endParaRPr lang="en-US" sz="2200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009411"/>
              </p:ext>
            </p:extLst>
          </p:nvPr>
        </p:nvGraphicFramePr>
        <p:xfrm>
          <a:off x="1701565" y="2838055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434222"/>
              </p:ext>
            </p:extLst>
          </p:nvPr>
        </p:nvGraphicFramePr>
        <p:xfrm>
          <a:off x="4448932" y="2837588"/>
          <a:ext cx="2408957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V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1600" dirty="0" smtClean="0"/>
                        <a:t>tag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data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baseline="0" dirty="0" smtClean="0"/>
                        <a:t>X </a:t>
                      </a:r>
                      <a:r>
                        <a:rPr lang="en-US" sz="2000" dirty="0" smtClean="0"/>
                        <a:t>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000" dirty="0" smtClean="0"/>
                        <a:t>X    |    X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Up Arrow 19"/>
          <p:cNvSpPr/>
          <p:nvPr/>
        </p:nvSpPr>
        <p:spPr>
          <a:xfrm rot="16200000">
            <a:off x="4126707" y="3244535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Up Arrow 20"/>
          <p:cNvSpPr/>
          <p:nvPr/>
        </p:nvSpPr>
        <p:spPr>
          <a:xfrm rot="16200000">
            <a:off x="4117242" y="3621071"/>
            <a:ext cx="325097" cy="269556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15658" y="4431788"/>
            <a:ext cx="2212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1101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0100</a:t>
            </a:r>
            <a:endParaRPr lang="en-US" sz="2400" b="1" dirty="0">
              <a:latin typeface="Courier New" pitchFamily="49" charset="0"/>
            </a:endParaRPr>
          </a:p>
          <a:p>
            <a:pPr>
              <a:tabLst>
                <a:tab pos="457200" algn="l"/>
                <a:tab pos="1485900" algn="l"/>
              </a:tabLst>
            </a:pPr>
            <a:r>
              <a:rPr lang="en-US" sz="2400" b="1" dirty="0">
                <a:latin typeface="Courier New" pitchFamily="49" charset="0"/>
              </a:rPr>
              <a:t>load </a:t>
            </a:r>
            <a:r>
              <a:rPr lang="de-DE" sz="2400" b="1" dirty="0" smtClean="0">
                <a:latin typeface="Courier New" pitchFamily="49" charset="0"/>
              </a:rPr>
              <a:t>  </a:t>
            </a:r>
            <a:r>
              <a:rPr lang="en-US" sz="2400" b="1" dirty="0" smtClean="0">
                <a:latin typeface="Courier New" pitchFamily="49" charset="0"/>
              </a:rPr>
              <a:t>1100</a:t>
            </a:r>
            <a:endParaRPr lang="en-US" sz="2400" b="1" dirty="0">
              <a:latin typeface="Courier New" pitchFamily="49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72603" y="4524298"/>
            <a:ext cx="75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Courier New" pitchFamily="49" charset="0"/>
              </a:rPr>
              <a:t>Miss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65076" y="5276871"/>
            <a:ext cx="1763354" cy="756716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956022" y="4457854"/>
            <a:ext cx="2764457" cy="1817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Lookup: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Index</a:t>
            </a:r>
            <a:r>
              <a:rPr lang="en-US" dirty="0" smtClean="0"/>
              <a:t> into $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8000"/>
                </a:solidFill>
              </a:rPr>
              <a:t>tag</a:t>
            </a:r>
          </a:p>
          <a:p>
            <a:r>
              <a:rPr lang="en-US" dirty="0" smtClean="0"/>
              <a:t>Check </a:t>
            </a:r>
            <a:r>
              <a:rPr lang="en-US" dirty="0" smtClean="0">
                <a:solidFill>
                  <a:srgbClr val="0000FF"/>
                </a:solidFill>
              </a:rPr>
              <a:t>valid</a:t>
            </a:r>
            <a:r>
              <a:rPr lang="en-US" dirty="0" smtClean="0"/>
              <a:t> bit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39</a:t>
            </a:fld>
            <a:endParaRPr lang="en-US"/>
          </a:p>
        </p:txBody>
      </p:sp>
      <p:sp>
        <p:nvSpPr>
          <p:cNvPr id="41" name="Up Arrow 40"/>
          <p:cNvSpPr/>
          <p:nvPr/>
        </p:nvSpPr>
        <p:spPr>
          <a:xfrm>
            <a:off x="179637" y="6370145"/>
            <a:ext cx="375446" cy="311303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0244" y="6367880"/>
            <a:ext cx="1595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/>
              <a:t>LRU Pointer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2314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528"/>
            <a:ext cx="5280212" cy="1143000"/>
          </a:xfrm>
        </p:spPr>
        <p:txBody>
          <a:bodyPr/>
          <a:lstStyle/>
          <a:p>
            <a:r>
              <a:rPr lang="en-US" dirty="0" smtClean="0"/>
              <a:t>What’s the problem?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2126" y="2107170"/>
            <a:ext cx="2841379" cy="4249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+ big</a:t>
            </a:r>
          </a:p>
          <a:p>
            <a:pPr marL="0" indent="0">
              <a:buNone/>
            </a:pPr>
            <a:r>
              <a:rPr lang="en-US" dirty="0" smtClean="0"/>
              <a:t>– slow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– far </a:t>
            </a:r>
            <a:r>
              <a:rPr lang="en-US" dirty="0" smtClean="0"/>
              <a:t>away</a:t>
            </a:r>
          </a:p>
        </p:txBody>
      </p:sp>
      <p:sp>
        <p:nvSpPr>
          <p:cNvPr id="7" name="Rectangle 6"/>
          <p:cNvSpPr/>
          <p:nvPr/>
        </p:nvSpPr>
        <p:spPr>
          <a:xfrm>
            <a:off x="-16588" y="6368139"/>
            <a:ext cx="2569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SandyBridge</a:t>
            </a:r>
            <a:r>
              <a:rPr lang="en-US" sz="1400" dirty="0" smtClean="0"/>
              <a:t> Motherboard, 2011</a:t>
            </a:r>
          </a:p>
          <a:p>
            <a:r>
              <a:rPr lang="en-US" sz="1400" dirty="0" smtClean="0"/>
              <a:t>http://</a:t>
            </a:r>
            <a:r>
              <a:rPr lang="en-US" sz="1400" dirty="0" err="1" smtClean="0"/>
              <a:t>news.softpedia.com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6092126" y="1539483"/>
            <a:ext cx="9221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Calibri"/>
                <a:cs typeface="Calibri"/>
              </a:rPr>
              <a:t>CPU</a:t>
            </a:r>
            <a:endParaRPr lang="en-US" sz="3400" dirty="0">
              <a:solidFill>
                <a:schemeClr val="bg2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2126" y="2158997"/>
            <a:ext cx="271134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smtClean="0">
                <a:solidFill>
                  <a:schemeClr val="tx2"/>
                </a:solidFill>
                <a:latin typeface="Calibri"/>
                <a:cs typeface="Calibri"/>
              </a:rPr>
              <a:t>Main Memory</a:t>
            </a:r>
            <a:endParaRPr lang="en-US" sz="3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01116" y="34238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3586004" y="1847260"/>
            <a:ext cx="2506122" cy="278492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17527" y="2482325"/>
            <a:ext cx="974600" cy="94149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Eviction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Which cache line should be evicted from the cache to make room for a new line?</a:t>
            </a:r>
          </a:p>
          <a:p>
            <a:pPr>
              <a:lnSpc>
                <a:spcPct val="94000"/>
              </a:lnSpc>
              <a:buFont typeface="Arial" charset="0"/>
              <a:buChar char="•"/>
            </a:pPr>
            <a:r>
              <a:rPr lang="en-US" dirty="0" smtClean="0"/>
              <a:t>Direct-mapped: </a:t>
            </a:r>
            <a:r>
              <a:rPr lang="en-US" sz="3200" dirty="0" smtClean="0"/>
              <a:t>no </a:t>
            </a:r>
            <a:r>
              <a:rPr lang="en-US" sz="3200" dirty="0"/>
              <a:t>choice, must evict line selected by index</a:t>
            </a:r>
          </a:p>
          <a:p>
            <a:pPr>
              <a:lnSpc>
                <a:spcPct val="94000"/>
              </a:lnSpc>
              <a:buFont typeface="Arial" charset="0"/>
              <a:buChar char="•"/>
            </a:pPr>
            <a:r>
              <a:rPr lang="en-US" dirty="0"/>
              <a:t>Associative caches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Random: </a:t>
            </a:r>
            <a:r>
              <a:rPr lang="en-US" sz="3000" dirty="0"/>
              <a:t>select one of the lines at random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Round-Robin: </a:t>
            </a:r>
            <a:r>
              <a:rPr lang="en-US" sz="3000" dirty="0"/>
              <a:t>similar to random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FIFO: </a:t>
            </a:r>
            <a:r>
              <a:rPr lang="en-US" sz="3000" dirty="0"/>
              <a:t>replace oldest line</a:t>
            </a:r>
          </a:p>
          <a:p>
            <a:pPr lvl="1">
              <a:lnSpc>
                <a:spcPct val="94000"/>
              </a:lnSpc>
              <a:buFont typeface="Arial" charset="0"/>
              <a:buChar char="•"/>
            </a:pPr>
            <a:r>
              <a:rPr lang="en-US" sz="3000" dirty="0">
                <a:solidFill>
                  <a:schemeClr val="tx2"/>
                </a:solidFill>
              </a:rPr>
              <a:t>LRU: </a:t>
            </a:r>
            <a:r>
              <a:rPr lang="en-US" sz="3000" dirty="0"/>
              <a:t>replace line that has not been used in the longest </a:t>
            </a:r>
            <a:r>
              <a:rPr lang="en-US" sz="3000" dirty="0" smtClean="0"/>
              <a:t>time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Misses: the Three C’s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7016" y="1600200"/>
            <a:ext cx="7439783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Cold (compulsory) Miss: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never </a:t>
            </a:r>
            <a:r>
              <a:rPr lang="en-US" dirty="0"/>
              <a:t>seen this address before</a:t>
            </a:r>
          </a:p>
          <a:p>
            <a:r>
              <a:rPr lang="en-US" dirty="0" smtClean="0"/>
              <a:t>Conflict Miss: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cache </a:t>
            </a:r>
            <a:r>
              <a:rPr lang="en-US" dirty="0"/>
              <a:t>associativity is too </a:t>
            </a:r>
            <a:r>
              <a:rPr lang="en-US" dirty="0" smtClean="0"/>
              <a:t>low</a:t>
            </a:r>
          </a:p>
          <a:p>
            <a:r>
              <a:rPr lang="en-US" dirty="0" smtClean="0"/>
              <a:t>Capacity Miss: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cache </a:t>
            </a:r>
            <a:r>
              <a:rPr lang="en-US" dirty="0"/>
              <a:t>is too </a:t>
            </a:r>
            <a:r>
              <a:rPr lang="en-US" dirty="0" smtClean="0"/>
              <a:t>small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94" y="1582091"/>
            <a:ext cx="714933" cy="71493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022" t="12347" r="12995" b="11031"/>
          <a:stretch/>
        </p:blipFill>
        <p:spPr>
          <a:xfrm>
            <a:off x="850194" y="2729299"/>
            <a:ext cx="660751" cy="657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0531" b="5401"/>
          <a:stretch/>
        </p:blipFill>
        <p:spPr>
          <a:xfrm>
            <a:off x="323737" y="3947318"/>
            <a:ext cx="1322945" cy="11121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 Rate vs. Block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 l="24883" t="24959" r="22852" b="27417"/>
          <a:stretch>
            <a:fillRect/>
          </a:stretch>
        </p:blipFill>
        <p:spPr bwMode="auto">
          <a:xfrm>
            <a:off x="0" y="1295400"/>
            <a:ext cx="9098184" cy="5181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</p:spTree>
    <p:extLst>
      <p:ext uri="{BB962C8B-B14F-4D97-AF65-F5344CB8AC3E}">
        <p14:creationId xmlns:p14="http://schemas.microsoft.com/office/powerpoint/2010/main" val="21435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8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487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Block Size Tradeoffs</a:t>
            </a:r>
            <a:endParaRPr lang="en-US" dirty="0"/>
          </a:p>
        </p:txBody>
      </p:sp>
      <p:sp>
        <p:nvSpPr>
          <p:cNvPr id="33198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990600"/>
            <a:ext cx="86868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For a given total cache size,</a:t>
            </a:r>
          </a:p>
          <a:p>
            <a:pPr marL="0" indent="0">
              <a:buNone/>
            </a:pPr>
            <a:r>
              <a:rPr lang="en-US" dirty="0" smtClean="0"/>
              <a:t>	Larger block sizes mean…. </a:t>
            </a:r>
          </a:p>
          <a:p>
            <a:pPr lvl="1"/>
            <a:r>
              <a:rPr lang="en-US" dirty="0" smtClean="0"/>
              <a:t>fewer lines</a:t>
            </a:r>
          </a:p>
          <a:p>
            <a:pPr lvl="1"/>
            <a:r>
              <a:rPr lang="en-US" dirty="0" smtClean="0"/>
              <a:t>so fewer tags, less overhead</a:t>
            </a:r>
          </a:p>
          <a:p>
            <a:pPr lvl="1"/>
            <a:r>
              <a:rPr lang="en-US" dirty="0" smtClean="0"/>
              <a:t>and fewer cold misses (within-block “prefetching”)</a:t>
            </a:r>
          </a:p>
          <a:p>
            <a:r>
              <a:rPr lang="en-US" dirty="0" smtClean="0"/>
              <a:t>But also…</a:t>
            </a:r>
          </a:p>
          <a:p>
            <a:pPr lvl="1"/>
            <a:r>
              <a:rPr lang="en-US" dirty="0" smtClean="0"/>
              <a:t>fewer blocks available (for scattered accesses!)</a:t>
            </a:r>
          </a:p>
          <a:p>
            <a:pPr lvl="1"/>
            <a:r>
              <a:rPr lang="en-US" dirty="0" smtClean="0"/>
              <a:t>so more conflicts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 decrease </a:t>
            </a:r>
            <a:r>
              <a:rPr lang="en-US" dirty="0"/>
              <a:t>performance if </a:t>
            </a:r>
            <a:r>
              <a:rPr lang="en-US" b="1" dirty="0"/>
              <a:t>working set </a:t>
            </a:r>
            <a:r>
              <a:rPr lang="en-US" dirty="0" smtClean="0"/>
              <a:t>can’t </a:t>
            </a:r>
            <a:r>
              <a:rPr lang="en-US" dirty="0"/>
              <a:t>fit in </a:t>
            </a:r>
            <a:r>
              <a:rPr lang="en-US" dirty="0" smtClean="0"/>
              <a:t>$</a:t>
            </a:r>
          </a:p>
          <a:p>
            <a:pPr lvl="1"/>
            <a:r>
              <a:rPr lang="en-US" dirty="0" smtClean="0"/>
              <a:t>and larger miss penalty (time to fetch block)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2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 Rate vs. Associativity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44</a:t>
            </a:fld>
            <a:endParaRPr lang="en-US"/>
          </a:p>
        </p:txBody>
      </p:sp>
      <p:pic>
        <p:nvPicPr>
          <p:cNvPr id="5" name="Content Placeholder 3" descr="Screen Shot 2014-03-27 at 9.56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" b="1208"/>
          <a:stretch>
            <a:fillRect/>
          </a:stretch>
        </p:blipFill>
        <p:spPr>
          <a:xfrm>
            <a:off x="0" y="1032932"/>
            <a:ext cx="8200940" cy="5323418"/>
          </a:xfrm>
        </p:spPr>
      </p:pic>
    </p:spTree>
    <p:extLst>
      <p:ext uri="{BB962C8B-B14F-4D97-AF65-F5344CB8AC3E}">
        <p14:creationId xmlns:p14="http://schemas.microsoft.com/office/powerpoint/2010/main" val="10577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ABCs of Caches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633" y="1799432"/>
            <a:ext cx="628716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+ Associativity: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⬇conflict misses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</a:t>
            </a:r>
            <a:endParaRPr lang="en-US" dirty="0" smtClean="0">
              <a:solidFill>
                <a:srgbClr val="FF0000"/>
              </a:solidFill>
              <a:sym typeface="Wingdings"/>
            </a:endParaRPr>
          </a:p>
          <a:p>
            <a:pPr marL="460375" indent="0">
              <a:buNone/>
            </a:pPr>
            <a:r>
              <a:rPr lang="en-US" dirty="0" smtClean="0">
                <a:solidFill>
                  <a:srgbClr val="FF0000"/>
                </a:solidFill>
                <a:sym typeface="Wingdings"/>
              </a:rPr>
              <a:t>⬆hit time 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+ Block Size: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⬇cold misses 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8000"/>
                </a:solidFill>
                <a:sym typeface="Wingdings"/>
              </a:rPr>
              <a:t>⬆conflict misses </a:t>
            </a:r>
            <a:endParaRPr lang="en-US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+ Capacity: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⬇capacity misses  </a:t>
            </a:r>
          </a:p>
          <a:p>
            <a:pPr marL="460375" indent="0">
              <a:buNone/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⬆hit 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time 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665" t="5515" r="13511" b="5918"/>
          <a:stretch/>
        </p:blipFill>
        <p:spPr>
          <a:xfrm>
            <a:off x="33866" y="1357003"/>
            <a:ext cx="2365767" cy="4769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43083" y="1232483"/>
            <a:ext cx="4118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t</a:t>
            </a:r>
            <a:r>
              <a:rPr lang="en-US" sz="3500" b="1" baseline="-25000" dirty="0"/>
              <a:t>hit</a:t>
            </a:r>
            <a:r>
              <a:rPr lang="en-US" sz="3500" b="1" dirty="0"/>
              <a:t> +  %</a:t>
            </a:r>
            <a:r>
              <a:rPr lang="en-US" sz="3500" b="1" baseline="-25000" dirty="0"/>
              <a:t>miss</a:t>
            </a:r>
            <a:r>
              <a:rPr lang="en-US" sz="3500" b="1" dirty="0"/>
              <a:t>* t</a:t>
            </a:r>
            <a:r>
              <a:rPr lang="en-US" sz="3500" b="1" baseline="-25000" dirty="0"/>
              <a:t>miss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Which caches get what properties?</a:t>
            </a:r>
            <a:endParaRPr lang="en-US" dirty="0"/>
          </a:p>
        </p:txBody>
      </p:sp>
      <p:sp>
        <p:nvSpPr>
          <p:cNvPr id="8" name="Trapezoid 7"/>
          <p:cNvSpPr/>
          <p:nvPr/>
        </p:nvSpPr>
        <p:spPr>
          <a:xfrm>
            <a:off x="1154190" y="2940454"/>
            <a:ext cx="2328402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/>
        </p:nvSpPr>
        <p:spPr>
          <a:xfrm>
            <a:off x="675493" y="3688125"/>
            <a:ext cx="3285797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apezoid 9"/>
          <p:cNvSpPr/>
          <p:nvPr/>
        </p:nvSpPr>
        <p:spPr>
          <a:xfrm>
            <a:off x="195729" y="4436757"/>
            <a:ext cx="4245324" cy="744953"/>
          </a:xfrm>
          <a:prstGeom prst="trapezoid">
            <a:avLst>
              <a:gd name="adj" fmla="val 6456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610129" y="3135500"/>
            <a:ext cx="1416524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L1 Caches</a:t>
            </a:r>
            <a:endParaRPr lang="en-US" sz="2400" dirty="0"/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1624005" y="3857511"/>
            <a:ext cx="1388772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600" dirty="0" smtClean="0"/>
              <a:t>L2 Cache</a:t>
            </a:r>
            <a:endParaRPr lang="en-US" sz="2600" dirty="0"/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1577694" y="4523536"/>
            <a:ext cx="148139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L3 Cache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60456" y="2937736"/>
            <a:ext cx="0" cy="248444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242165" y="2417680"/>
            <a:ext cx="10745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Fast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18804" y="5348181"/>
            <a:ext cx="633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Big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282776" y="3514122"/>
            <a:ext cx="2404024" cy="1107996"/>
            <a:chOff x="5676602" y="4593748"/>
            <a:chExt cx="2404024" cy="1107996"/>
          </a:xfrm>
        </p:grpSpPr>
        <p:sp>
          <p:nvSpPr>
            <p:cNvPr id="17" name="Rectangle 16"/>
            <p:cNvSpPr/>
            <p:nvPr/>
          </p:nvSpPr>
          <p:spPr>
            <a:xfrm>
              <a:off x="5802426" y="4593748"/>
              <a:ext cx="227820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i="1" dirty="0" smtClean="0">
                  <a:solidFill>
                    <a:srgbClr val="0000FF"/>
                  </a:solidFill>
                </a:rPr>
                <a:t>More Associative  </a:t>
              </a:r>
            </a:p>
            <a:p>
              <a:pPr algn="ctr"/>
              <a:r>
                <a:rPr lang="en-US" sz="2200" i="1" dirty="0" smtClean="0">
                  <a:solidFill>
                    <a:srgbClr val="0000FF"/>
                  </a:solidFill>
                </a:rPr>
                <a:t>Bigger Block Sizes</a:t>
              </a:r>
            </a:p>
            <a:p>
              <a:pPr algn="ctr"/>
              <a:r>
                <a:rPr lang="en-US" sz="2200" i="1" dirty="0" smtClean="0">
                  <a:solidFill>
                    <a:srgbClr val="0000FF"/>
                  </a:solidFill>
                </a:rPr>
                <a:t>Larger Capacity</a:t>
              </a:r>
              <a:endParaRPr lang="en-US" sz="2200" i="1" dirty="0" smtClean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676602" y="4700590"/>
              <a:ext cx="0" cy="958537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4943083" y="1232483"/>
            <a:ext cx="4118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t</a:t>
            </a:r>
            <a:r>
              <a:rPr lang="en-US" sz="3500" b="1" baseline="-25000" dirty="0"/>
              <a:t>hit</a:t>
            </a:r>
            <a:r>
              <a:rPr lang="en-US" sz="3500" b="1" dirty="0"/>
              <a:t> +  %</a:t>
            </a:r>
            <a:r>
              <a:rPr lang="en-US" sz="3500" b="1" baseline="-25000" dirty="0"/>
              <a:t>miss</a:t>
            </a:r>
            <a:r>
              <a:rPr lang="en-US" sz="3500" b="1" dirty="0"/>
              <a:t>* t</a:t>
            </a:r>
            <a:r>
              <a:rPr lang="en-US" sz="3500" b="1" baseline="-25000" dirty="0"/>
              <a:t>miss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50444" y="4983195"/>
            <a:ext cx="2716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Design with miss rate in mind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50444" y="2195739"/>
            <a:ext cx="24292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Design with speed in mind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Things we have covered:</a:t>
            </a:r>
          </a:p>
          <a:p>
            <a:pPr lvl="1"/>
            <a:r>
              <a:rPr lang="en-US" dirty="0" smtClean="0"/>
              <a:t>The Need for Speed</a:t>
            </a:r>
          </a:p>
          <a:p>
            <a:pPr lvl="1"/>
            <a:r>
              <a:rPr lang="en-US" dirty="0" smtClean="0"/>
              <a:t>Locality to the Rescue!</a:t>
            </a:r>
          </a:p>
          <a:p>
            <a:pPr lvl="1"/>
            <a:r>
              <a:rPr lang="en-US" dirty="0" smtClean="0"/>
              <a:t>Calculating average memory access time</a:t>
            </a:r>
          </a:p>
          <a:p>
            <a:pPr lvl="1"/>
            <a:r>
              <a:rPr lang="en-US" dirty="0" smtClean="0"/>
              <a:t>$ Misses: Cold, Conflict, Capacity</a:t>
            </a:r>
          </a:p>
          <a:p>
            <a:pPr lvl="1"/>
            <a:r>
              <a:rPr lang="en-US" dirty="0" smtClean="0"/>
              <a:t>$ Characteristics: Associativity, Block Size, Capacity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Things we will now cover:</a:t>
            </a:r>
            <a:endParaRPr lang="en-US" dirty="0" smtClean="0"/>
          </a:p>
          <a:p>
            <a:pPr lvl="1"/>
            <a:r>
              <a:rPr lang="en-US" dirty="0" smtClean="0"/>
              <a:t>Cache Figures</a:t>
            </a:r>
          </a:p>
          <a:p>
            <a:pPr lvl="1"/>
            <a:r>
              <a:rPr lang="en-US" dirty="0" smtClean="0"/>
              <a:t>Cache Performance Examples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Writes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360129"/>
          </a:xfrm>
        </p:spPr>
        <p:txBody>
          <a:bodyPr>
            <a:normAutofit fontScale="90000"/>
          </a:bodyPr>
          <a:lstStyle/>
          <a:p>
            <a:r>
              <a:rPr lang="en-US" dirty="0"/>
              <a:t>2</a:t>
            </a:r>
            <a:r>
              <a:rPr lang="en-US" dirty="0" smtClean="0"/>
              <a:t>-Way Set Associative Cache (Reading)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4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02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4" name="Rectangle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5" name="Line 19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9050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6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386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7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530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8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3434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2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002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3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5146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4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9050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5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386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6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530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7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3434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1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2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3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4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5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6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1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6002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3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146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4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9050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6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0386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7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530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8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43434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00200" y="3934690"/>
            <a:ext cx="3200400" cy="2999510"/>
            <a:chOff x="1600200" y="3934690"/>
            <a:chExt cx="3200400" cy="2999510"/>
          </a:xfrm>
        </p:grpSpPr>
        <p:sp>
          <p:nvSpPr>
            <p:cNvPr id="304" name="TextBox 303"/>
            <p:cNvSpPr txBox="1"/>
            <p:nvPr>
              <p:custDataLst>
                <p:tags r:id="rId82"/>
              </p:custDataLst>
            </p:nvPr>
          </p:nvSpPr>
          <p:spPr>
            <a:xfrm>
              <a:off x="1600200" y="6410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051"/>
                  </a:solidFill>
                  <a:effectLst/>
                  <a:uLnTx/>
                  <a:uFillTx/>
                </a:rPr>
                <a:t>hit?</a:t>
              </a:r>
            </a:p>
          </p:txBody>
        </p:sp>
        <p:sp>
          <p:nvSpPr>
            <p:cNvPr id="293" name="Line 49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2133600" y="4267200"/>
              <a:ext cx="0" cy="1676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Line 49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2406579" y="4419600"/>
              <a:ext cx="0" cy="1676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Line 53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 flipV="1">
              <a:off x="2286000" y="6324600"/>
              <a:ext cx="0" cy="381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AutoShape 77"/>
            <p:cNvSpPr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 rot="5400000" flipH="1">
              <a:off x="1975366" y="5720834"/>
              <a:ext cx="609600" cy="597932"/>
            </a:xfrm>
            <a:prstGeom prst="moon">
              <a:avLst>
                <a:gd name="adj" fmla="val 71690"/>
              </a:avLst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AutoShape 46"/>
            <p:cNvSpPr>
              <a:spLocks noChangeArrowheads="1"/>
            </p:cNvSpPr>
            <p:nvPr>
              <p:custDataLst>
                <p:tags r:id="rId87"/>
              </p:custDataLst>
            </p:nvPr>
          </p:nvSpPr>
          <p:spPr bwMode="auto">
            <a:xfrm rot="5400000">
              <a:off x="2005445" y="3910445"/>
              <a:ext cx="332509" cy="381000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Line 49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 flipH="1" flipV="1">
              <a:off x="4572000" y="4267200"/>
              <a:ext cx="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AutoShape 46"/>
            <p:cNvSpPr>
              <a:spLocks noChangeArrowheads="1"/>
            </p:cNvSpPr>
            <p:nvPr>
              <p:custDataLst>
                <p:tags r:id="rId89"/>
              </p:custDataLst>
            </p:nvPr>
          </p:nvSpPr>
          <p:spPr bwMode="auto">
            <a:xfrm rot="5400000">
              <a:off x="4443845" y="3910445"/>
              <a:ext cx="332509" cy="381000"/>
            </a:xfrm>
            <a:prstGeom prst="flowChartDelay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Line 48"/>
            <p:cNvSpPr>
              <a:spLocks noChangeShapeType="1"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2391504" y="4419600"/>
              <a:ext cx="21945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52600" y="1905000"/>
            <a:ext cx="3809999" cy="3048000"/>
            <a:chOff x="1752600" y="1905000"/>
            <a:chExt cx="3809999" cy="3048000"/>
          </a:xfrm>
        </p:grpSpPr>
        <p:sp>
          <p:nvSpPr>
            <p:cNvPr id="282" name="Line 43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2286000" y="1905000"/>
              <a:ext cx="0" cy="13716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 type="arrow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Line 48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752600" y="3810000"/>
              <a:ext cx="304800" cy="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Line 51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752600" y="1905000"/>
              <a:ext cx="0" cy="19050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Line 21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3276600" y="1905000"/>
              <a:ext cx="0" cy="28194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 type="oval" w="lg" len="lg"/>
              <a:tailEnd w="sm" len="me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Line 48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 flipV="1">
              <a:off x="2057400" y="3810000"/>
              <a:ext cx="0" cy="1524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Line 4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4724400" y="1905000"/>
              <a:ext cx="0" cy="13716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 type="arrow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Line 48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4191000" y="3810000"/>
              <a:ext cx="304800" cy="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Line 51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4191000" y="1905000"/>
              <a:ext cx="0" cy="19050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Line 48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 flipV="1">
              <a:off x="4495800" y="3810000"/>
              <a:ext cx="0" cy="152400"/>
            </a:xfrm>
            <a:prstGeom prst="line">
              <a:avLst/>
            </a:prstGeom>
            <a:noFill/>
            <a:ln w="28575">
              <a:solidFill>
                <a:srgbClr val="00905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Line 21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5561720" y="1905000"/>
              <a:ext cx="879" cy="3027642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 type="oval" w="lg" len="lg"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Line 48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3276600" y="4724400"/>
              <a:ext cx="1447800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Line 48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 flipV="1">
              <a:off x="4724400" y="4724400"/>
              <a:ext cx="0" cy="2286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33600" y="4900550"/>
            <a:ext cx="5410200" cy="966850"/>
            <a:chOff x="2133600" y="4900550"/>
            <a:chExt cx="5410200" cy="966850"/>
          </a:xfrm>
        </p:grpSpPr>
        <p:sp>
          <p:nvSpPr>
            <p:cNvPr id="292" name="Line 53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6019800" y="5334000"/>
              <a:ext cx="0" cy="53340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33600" y="4900550"/>
              <a:ext cx="5007986" cy="509650"/>
              <a:chOff x="2133600" y="4900550"/>
              <a:chExt cx="5007986" cy="50965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133600" y="4942823"/>
                <a:ext cx="5007986" cy="467377"/>
                <a:chOff x="2133600" y="4942823"/>
                <a:chExt cx="5007986" cy="467377"/>
              </a:xfrm>
            </p:grpSpPr>
            <p:grpSp>
              <p:nvGrpSpPr>
                <p:cNvPr id="307" name="Group 31"/>
                <p:cNvGrpSpPr>
                  <a:grpSpLocks/>
                </p:cNvGrpSpPr>
                <p:nvPr>
                  <p:custDataLst>
                    <p:tags r:id="rId61"/>
                  </p:custDataLst>
                </p:nvPr>
              </p:nvGrpSpPr>
              <p:grpSpPr bwMode="auto">
                <a:xfrm rot="5400000">
                  <a:off x="5475794" y="3658030"/>
                  <a:ext cx="381000" cy="2950585"/>
                  <a:chOff x="4848" y="2298"/>
                  <a:chExt cx="240" cy="870"/>
                </a:xfrm>
              </p:grpSpPr>
              <p:sp>
                <p:nvSpPr>
                  <p:cNvPr id="308" name="Line 32"/>
                  <p:cNvSpPr>
                    <a:spLocks noChangeShapeType="1"/>
                  </p:cNvSpPr>
                  <p:nvPr>
                    <p:custDataLst>
                      <p:tags r:id="rId66"/>
                    </p:custDataLst>
                  </p:nvPr>
                </p:nvSpPr>
                <p:spPr bwMode="auto">
                  <a:xfrm>
                    <a:off x="4848" y="2298"/>
                    <a:ext cx="0" cy="87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09" name="Line 33"/>
                  <p:cNvSpPr>
                    <a:spLocks noChangeShapeType="1"/>
                  </p:cNvSpPr>
                  <p:nvPr>
                    <p:custDataLst>
                      <p:tags r:id="rId67"/>
                    </p:custDataLst>
                  </p:nvPr>
                </p:nvSpPr>
                <p:spPr bwMode="auto">
                  <a:xfrm>
                    <a:off x="5088" y="2388"/>
                    <a:ext cx="0" cy="69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0" name="Line 34"/>
                  <p:cNvSpPr>
                    <a:spLocks noChangeShapeType="1"/>
                  </p:cNvSpPr>
                  <p:nvPr>
                    <p:custDataLst>
                      <p:tags r:id="rId68"/>
                    </p:custDataLst>
                  </p:nvPr>
                </p:nvSpPr>
                <p:spPr bwMode="auto">
                  <a:xfrm>
                    <a:off x="4848" y="2298"/>
                    <a:ext cx="240" cy="9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1" name="Line 35"/>
                  <p:cNvSpPr>
                    <a:spLocks noChangeShapeType="1"/>
                  </p:cNvSpPr>
                  <p:nvPr>
                    <p:custDataLst>
                      <p:tags r:id="rId69"/>
                    </p:custDataLst>
                  </p:nvPr>
                </p:nvSpPr>
                <p:spPr bwMode="auto">
                  <a:xfrm flipV="1">
                    <a:off x="4848" y="3078"/>
                    <a:ext cx="240" cy="9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98" name="Line 49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133600" y="5334000"/>
                  <a:ext cx="6858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" name="Line 49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406576" y="5181600"/>
                  <a:ext cx="4023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oval"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" name="Rectangle 300"/>
                <p:cNvSpPr/>
                <p:nvPr>
                  <p:custDataLst>
                    <p:tags r:id="rId64"/>
                  </p:custDataLst>
                </p:nvPr>
              </p:nvSpPr>
              <p:spPr>
                <a:xfrm>
                  <a:off x="2819400" y="4953000"/>
                  <a:ext cx="228600" cy="4572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"/>
                    <a:cs typeface=""/>
                  </a:endParaRPr>
                </a:p>
              </p:txBody>
            </p:sp>
            <p:cxnSp>
              <p:nvCxnSpPr>
                <p:cNvPr id="302" name="Straight Arrow Connector 301"/>
                <p:cNvCxnSpPr/>
                <p:nvPr>
                  <p:custDataLst>
                    <p:tags r:id="rId65"/>
                  </p:custDataLst>
                </p:nvPr>
              </p:nvCxnSpPr>
              <p:spPr>
                <a:xfrm>
                  <a:off x="3046831" y="5181600"/>
                  <a:ext cx="1240465" cy="158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tailEnd type="arrow"/>
                </a:ln>
                <a:effectLst/>
              </p:spPr>
            </p:cxnSp>
          </p:grpSp>
          <p:sp>
            <p:nvSpPr>
              <p:cNvPr id="306" name="TextBox 305"/>
              <p:cNvSpPr txBox="1"/>
              <p:nvPr>
                <p:custDataLst>
                  <p:tags r:id="rId60"/>
                </p:custDataLst>
              </p:nvPr>
            </p:nvSpPr>
            <p:spPr>
              <a:xfrm>
                <a:off x="5086595" y="4900550"/>
                <a:ext cx="154280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line select</a:t>
                </a:r>
              </a:p>
            </p:txBody>
          </p:sp>
        </p:grpSp>
        <p:sp>
          <p:nvSpPr>
            <p:cNvPr id="355" name="Line 48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5910044" y="5562600"/>
              <a:ext cx="228600" cy="7620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TextBox 357"/>
            <p:cNvSpPr txBox="1"/>
            <p:nvPr>
              <p:custDataLst>
                <p:tags r:id="rId59"/>
              </p:custDataLst>
            </p:nvPr>
          </p:nvSpPr>
          <p:spPr>
            <a:xfrm>
              <a:off x="6172200" y="5391090"/>
              <a:ext cx="13716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rPr>
                <a:t>64bytes</a:t>
              </a:r>
            </a:p>
          </p:txBody>
        </p:sp>
      </p:grpSp>
      <p:sp>
        <p:nvSpPr>
          <p:cNvPr id="359" name="Rectangle 358"/>
          <p:cNvSpPr/>
          <p:nvPr>
            <p:custDataLst>
              <p:tags r:id="rId25"/>
            </p:custDataLst>
          </p:nvPr>
        </p:nvSpPr>
        <p:spPr>
          <a:xfrm>
            <a:off x="86434" y="530856"/>
            <a:ext cx="3292931" cy="45974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1875" algn="l"/>
                <a:tab pos="2571750" algn="l"/>
                <a:tab pos="3709988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Tag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   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Index     Offset</a:t>
            </a:r>
          </a:p>
        </p:txBody>
      </p:sp>
      <p:cxnSp>
        <p:nvCxnSpPr>
          <p:cNvPr id="360" name="Straight Connector 359"/>
          <p:cNvCxnSpPr/>
          <p:nvPr>
            <p:custDataLst>
              <p:tags r:id="rId26"/>
            </p:custDataLst>
          </p:nvPr>
        </p:nvCxnSpPr>
        <p:spPr>
          <a:xfrm>
            <a:off x="2287545" y="5308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1349128" y="981118"/>
            <a:ext cx="251988" cy="960120"/>
            <a:chOff x="1349128" y="981118"/>
            <a:chExt cx="251988" cy="960120"/>
          </a:xfrm>
        </p:grpSpPr>
        <p:sp>
          <p:nvSpPr>
            <p:cNvPr id="361" name="Line 41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1349128" y="981118"/>
              <a:ext cx="0" cy="9601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Line 42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>
              <a:off x="1349128" y="1928750"/>
              <a:ext cx="2519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med" len="med"/>
              <a:tailEnd type="arrow" w="med" len="me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94" name="Straight Connector 93"/>
          <p:cNvCxnSpPr/>
          <p:nvPr>
            <p:custDataLst>
              <p:tags r:id="rId27"/>
            </p:custDataLst>
          </p:nvPr>
        </p:nvCxnSpPr>
        <p:spPr>
          <a:xfrm>
            <a:off x="1129349" y="5435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2976752" y="994854"/>
            <a:ext cx="4526437" cy="5939346"/>
            <a:chOff x="2976752" y="994854"/>
            <a:chExt cx="4526437" cy="5939346"/>
          </a:xfrm>
        </p:grpSpPr>
        <p:grpSp>
          <p:nvGrpSpPr>
            <p:cNvPr id="13" name="Group 12"/>
            <p:cNvGrpSpPr/>
            <p:nvPr/>
          </p:nvGrpSpPr>
          <p:grpSpPr>
            <a:xfrm>
              <a:off x="4267201" y="5847185"/>
              <a:ext cx="3235988" cy="1087015"/>
              <a:chOff x="4267201" y="5847185"/>
              <a:chExt cx="3235988" cy="1087015"/>
            </a:xfrm>
          </p:grpSpPr>
          <p:sp>
            <p:nvSpPr>
              <p:cNvPr id="305" name="TextBox 304"/>
              <p:cNvSpPr txBox="1"/>
              <p:nvPr>
                <p:custDataLst>
                  <p:tags r:id="rId44"/>
                </p:custDataLst>
              </p:nvPr>
            </p:nvSpPr>
            <p:spPr>
              <a:xfrm>
                <a:off x="5181600" y="6410980"/>
                <a:ext cx="1066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data</a:t>
                </a:r>
              </a:p>
            </p:txBody>
          </p:sp>
          <p:sp>
            <p:nvSpPr>
              <p:cNvPr id="272" name="Line 11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7137429" y="6108468"/>
                <a:ext cx="365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75" name="Group 31"/>
              <p:cNvGrpSpPr>
                <a:grpSpLocks/>
              </p:cNvGrpSpPr>
              <p:nvPr>
                <p:custDataLst>
                  <p:tags r:id="rId46"/>
                </p:custDataLst>
              </p:nvPr>
            </p:nvGrpSpPr>
            <p:grpSpPr bwMode="auto">
              <a:xfrm rot="5400000">
                <a:off x="5601170" y="4543611"/>
                <a:ext cx="381000" cy="3048938"/>
                <a:chOff x="4848" y="2269"/>
                <a:chExt cx="240" cy="899"/>
              </a:xfrm>
            </p:grpSpPr>
            <p:sp>
              <p:nvSpPr>
                <p:cNvPr id="276" name="Line 32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flipH="1">
                  <a:off x="4848" y="2269"/>
                  <a:ext cx="6" cy="89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Line 33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flipH="1">
                  <a:off x="5088" y="2359"/>
                  <a:ext cx="0" cy="719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Line 34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4848" y="2269"/>
                  <a:ext cx="240" cy="9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Line 35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flipV="1">
                  <a:off x="4848" y="3078"/>
                  <a:ext cx="240" cy="9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87" name="Line 53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H="1" flipV="1">
                <a:off x="6019800" y="6258580"/>
                <a:ext cx="0" cy="59942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TextBox 302"/>
              <p:cNvSpPr txBox="1"/>
              <p:nvPr>
                <p:custDataLst>
                  <p:tags r:id="rId48"/>
                </p:custDataLst>
              </p:nvPr>
            </p:nvSpPr>
            <p:spPr>
              <a:xfrm>
                <a:off x="5027219" y="5847185"/>
                <a:ext cx="20574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</a:rPr>
                  <a:t>word select</a:t>
                </a:r>
              </a:p>
            </p:txBody>
          </p:sp>
          <p:sp>
            <p:nvSpPr>
              <p:cNvPr id="356" name="Line 48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V="1">
                <a:off x="5910044" y="6477000"/>
                <a:ext cx="228600" cy="76200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TextBox 356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6096000" y="6324600"/>
                <a:ext cx="13716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32bits</a:t>
                </a:r>
              </a:p>
            </p:txBody>
          </p:sp>
        </p:grpSp>
        <p:sp>
          <p:nvSpPr>
            <p:cNvPr id="97" name="Line 41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2989136" y="994854"/>
              <a:ext cx="0" cy="914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Line 41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2976752" y="1095500"/>
              <a:ext cx="45262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Line 41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7494417" y="1088390"/>
              <a:ext cx="0" cy="5029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3605" y="990600"/>
            <a:ext cx="4229395" cy="2971800"/>
            <a:chOff x="723605" y="990600"/>
            <a:chExt cx="4229395" cy="2971800"/>
          </a:xfrm>
        </p:grpSpPr>
        <p:grpSp>
          <p:nvGrpSpPr>
            <p:cNvPr id="6" name="Group 5"/>
            <p:cNvGrpSpPr/>
            <p:nvPr/>
          </p:nvGrpSpPr>
          <p:grpSpPr>
            <a:xfrm>
              <a:off x="723605" y="990600"/>
              <a:ext cx="4229395" cy="2844567"/>
              <a:chOff x="723605" y="990600"/>
              <a:chExt cx="4229395" cy="2844567"/>
            </a:xfrm>
          </p:grpSpPr>
          <p:sp>
            <p:nvSpPr>
              <p:cNvPr id="270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flipH="1">
                <a:off x="724227" y="3352800"/>
                <a:ext cx="35661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Line 42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905000" y="3505200"/>
                <a:ext cx="152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Oval 4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057400" y="3276600"/>
                <a:ext cx="457200" cy="457200"/>
              </a:xfrm>
              <a:prstGeom prst="ellipse">
                <a:avLst/>
              </a:prstGeom>
              <a:solidFill>
                <a:srgbClr val="000000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Line 2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1905000" y="3352800"/>
                <a:ext cx="0" cy="152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oval" w="med" len="med"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Rectangle 311"/>
              <p:cNvSpPr/>
              <p:nvPr>
                <p:custDataLst>
                  <p:tags r:id="rId34"/>
                </p:custDataLst>
              </p:nvPr>
            </p:nvSpPr>
            <p:spPr>
              <a:xfrm>
                <a:off x="2074178" y="2988781"/>
                <a:ext cx="439544" cy="84638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=</a:t>
                </a:r>
              </a:p>
            </p:txBody>
          </p:sp>
          <p:sp>
            <p:nvSpPr>
              <p:cNvPr id="315" name="Line 48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flipH="1">
                <a:off x="3810000" y="3352800"/>
                <a:ext cx="5486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Line 42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343400" y="3505200"/>
                <a:ext cx="1524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Oval 44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800" y="3276600"/>
                <a:ext cx="457200" cy="457200"/>
              </a:xfrm>
              <a:prstGeom prst="ellipse">
                <a:avLst/>
              </a:prstGeom>
              <a:solidFill>
                <a:srgbClr val="000000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Line 20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flipH="1">
                <a:off x="4343400" y="3352800"/>
                <a:ext cx="0" cy="152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Rectangle 326"/>
              <p:cNvSpPr/>
              <p:nvPr>
                <p:custDataLst>
                  <p:tags r:id="rId39"/>
                </p:custDataLst>
              </p:nvPr>
            </p:nvSpPr>
            <p:spPr>
              <a:xfrm>
                <a:off x="4512578" y="2988781"/>
                <a:ext cx="439544" cy="84638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4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58C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</a:rPr>
                  <a:t>=</a:t>
                </a:r>
              </a:p>
            </p:txBody>
          </p:sp>
          <p:sp>
            <p:nvSpPr>
              <p:cNvPr id="95" name="Line 41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723605" y="990600"/>
                <a:ext cx="0" cy="23774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0" name="Line 41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286000" y="37338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41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4724400" y="3733800"/>
              <a:ext cx="0" cy="228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6503" y="919493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/>
              <a:t>Tag </a:t>
            </a:r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4332259" y="90372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/>
              <a:t>Tag </a:t>
            </a:r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4004887" y="901628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smtClean="0"/>
              <a:t>V</a:t>
            </a: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1572274" y="917126"/>
            <a:ext cx="316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V</a:t>
            </a:r>
            <a:endParaRPr lang="en-US" dirty="0"/>
          </a:p>
        </p:txBody>
      </p:sp>
      <p:sp>
        <p:nvSpPr>
          <p:cNvPr id="112" name="Rectangle 111"/>
          <p:cNvSpPr/>
          <p:nvPr/>
        </p:nvSpPr>
        <p:spPr>
          <a:xfrm>
            <a:off x="2933457" y="930616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Data</a:t>
            </a: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316663" y="912984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Box 304"/>
          <p:cNvSpPr txBox="1"/>
          <p:nvPr>
            <p:custDataLst>
              <p:tags r:id="rId1"/>
            </p:custDataLst>
          </p:nvPr>
        </p:nvSpPr>
        <p:spPr>
          <a:xfrm>
            <a:off x="5181600" y="6410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data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3601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3-Way Set Associative Cache (Reading)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4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4" name="Rectangle 1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146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5" name="Line 19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9050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6" name="Rectangle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386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7" name="Rectangle 1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530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8" name="Line 1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3434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9" name="Rectangle 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77000" y="2133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0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91400" y="2133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1" name="Line 1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781800" y="2133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2" name="Rectangle 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6002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3" name="Rectangle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146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4" name="Line 1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9050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5" name="Rectangle 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386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6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530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7" name="Line 19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3434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8" name="Rectangle 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477000" y="16764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59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91400" y="16764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0" name="Line 19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781800" y="1676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1" name="Rectangle 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6002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2" name="Rectangle 1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5146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3" name="Line 19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9050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4" name="Rectangle 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0386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5" name="Rectangle 1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9530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6" name="Line 1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3434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7" name="Rectangle 5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477000" y="1219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8" name="Rectangle 1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391400" y="1219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9" name="Line 1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781800" y="1219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0" name="Line 48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>
            <a:off x="713102" y="3352800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1" name="Rectangle 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6002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2" name="Line 11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667106" y="6106180"/>
            <a:ext cx="1307592" cy="1016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3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4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75" name="Group 31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 rot="5400000">
            <a:off x="5867400" y="4277379"/>
            <a:ext cx="381000" cy="3581400"/>
            <a:chOff x="4848" y="2112"/>
            <a:chExt cx="240" cy="1056"/>
          </a:xfrm>
        </p:grpSpPr>
        <p:sp>
          <p:nvSpPr>
            <p:cNvPr id="276" name="Line 32"/>
            <p:cNvSpPr>
              <a:spLocks noChangeShapeType="1"/>
            </p:cNvSpPr>
            <p:nvPr>
              <p:custDataLst>
                <p:tags r:id="rId120"/>
              </p:custDataLst>
            </p:nvPr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Line 33"/>
            <p:cNvSpPr>
              <a:spLocks noChangeShapeType="1"/>
            </p:cNvSpPr>
            <p:nvPr>
              <p:custDataLst>
                <p:tags r:id="rId121"/>
              </p:custDataLst>
            </p:nvPr>
          </p:nvSpPr>
          <p:spPr bwMode="auto">
            <a:xfrm>
              <a:off x="5088" y="2202"/>
              <a:ext cx="0" cy="8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Line 34"/>
            <p:cNvSpPr>
              <a:spLocks noChangeShapeType="1"/>
            </p:cNvSpPr>
            <p:nvPr>
              <p:custDataLst>
                <p:tags r:id="rId122"/>
              </p:custDataLst>
            </p:nvPr>
          </p:nvSpPr>
          <p:spPr bwMode="auto">
            <a:xfrm>
              <a:off x="4848" y="2112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Line 35"/>
            <p:cNvSpPr>
              <a:spLocks noChangeShapeType="1"/>
            </p:cNvSpPr>
            <p:nvPr>
              <p:custDataLst>
                <p:tags r:id="rId123"/>
              </p:custDataLst>
            </p:nvPr>
          </p:nvSpPr>
          <p:spPr bwMode="auto">
            <a:xfrm flipV="1">
              <a:off x="4848" y="3078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1" name="Line 42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9050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2" name="Line 4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22860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3" name="Oval 44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20574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84" name="Line 48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H="1">
            <a:off x="17526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5" name="Line 4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H="1" flipV="1">
            <a:off x="2133600" y="4267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6" name="Line 51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>
            <a:off x="17526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7" name="Line 53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 flipV="1">
            <a:off x="6019800" y="6258580"/>
            <a:ext cx="0" cy="59942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89" name="Line 41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>
            <a:off x="22860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0" name="Line 20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H="1">
            <a:off x="1905000" y="3352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1" name="Line 21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>
            <a:off x="3276600" y="1905000"/>
            <a:ext cx="0" cy="2819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2" name="Line 53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H="1" flipV="1">
            <a:off x="6019800" y="5334000"/>
            <a:ext cx="0" cy="533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3" name="Line 4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>
            <a:off x="2133600" y="47244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4" name="Line 49"/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 flipH="1">
            <a:off x="2286000" y="4419600"/>
            <a:ext cx="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5" name="Line 49"/>
          <p:cNvSpPr>
            <a:spLocks noChangeShapeType="1"/>
          </p:cNvSpPr>
          <p:nvPr>
            <p:custDataLst>
              <p:tags r:id="rId48"/>
            </p:custDataLst>
          </p:nvPr>
        </p:nvSpPr>
        <p:spPr bwMode="auto">
          <a:xfrm flipH="1">
            <a:off x="2438400" y="44958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6" name="Line 53"/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 flipH="1" flipV="1">
            <a:off x="2286000" y="632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7" name="AutoShape 77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 rot="5400000" flipH="1">
            <a:off x="1975366" y="5720834"/>
            <a:ext cx="609600" cy="597932"/>
          </a:xfrm>
          <a:prstGeom prst="moon">
            <a:avLst>
              <a:gd name="adj" fmla="val 71690"/>
            </a:avLst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8" name="Line 49"/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2133600" y="53340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99" name="Line 49"/>
          <p:cNvSpPr>
            <a:spLocks noChangeShapeType="1"/>
          </p:cNvSpPr>
          <p:nvPr>
            <p:custDataLst>
              <p:tags r:id="rId52"/>
            </p:custDataLst>
          </p:nvPr>
        </p:nvSpPr>
        <p:spPr bwMode="auto">
          <a:xfrm>
            <a:off x="2286000" y="51816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0" name="Line 49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2438400" y="5029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1" name="Rectangle 300"/>
          <p:cNvSpPr/>
          <p:nvPr>
            <p:custDataLst>
              <p:tags r:id="rId54"/>
            </p:custDataLst>
          </p:nvPr>
        </p:nvSpPr>
        <p:spPr>
          <a:xfrm>
            <a:off x="2819400" y="4953000"/>
            <a:ext cx="228600" cy="4572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cxnSp>
        <p:nvCxnSpPr>
          <p:cNvPr id="302" name="Straight Arrow Connector 301"/>
          <p:cNvCxnSpPr/>
          <p:nvPr>
            <p:custDataLst>
              <p:tags r:id="rId55"/>
            </p:custDataLst>
          </p:nvPr>
        </p:nvCxnSpPr>
        <p:spPr>
          <a:xfrm>
            <a:off x="3026735" y="5181600"/>
            <a:ext cx="124046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sp>
        <p:nvSpPr>
          <p:cNvPr id="303" name="TextBox 302"/>
          <p:cNvSpPr txBox="1"/>
          <p:nvPr>
            <p:custDataLst>
              <p:tags r:id="rId56"/>
            </p:custDataLst>
          </p:nvPr>
        </p:nvSpPr>
        <p:spPr>
          <a:xfrm>
            <a:off x="5181600" y="5811560"/>
            <a:ext cx="205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word select</a:t>
            </a:r>
          </a:p>
        </p:txBody>
      </p:sp>
      <p:sp>
        <p:nvSpPr>
          <p:cNvPr id="304" name="TextBox 303"/>
          <p:cNvSpPr txBox="1"/>
          <p:nvPr>
            <p:custDataLst>
              <p:tags r:id="rId57"/>
            </p:custDataLst>
          </p:nvPr>
        </p:nvSpPr>
        <p:spPr>
          <a:xfrm>
            <a:off x="1600200" y="64109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</a:rPr>
              <a:t>hit?</a:t>
            </a:r>
          </a:p>
        </p:txBody>
      </p:sp>
      <p:sp>
        <p:nvSpPr>
          <p:cNvPr id="306" name="TextBox 305"/>
          <p:cNvSpPr txBox="1"/>
          <p:nvPr>
            <p:custDataLst>
              <p:tags r:id="rId58"/>
            </p:custDataLst>
          </p:nvPr>
        </p:nvSpPr>
        <p:spPr>
          <a:xfrm>
            <a:off x="5181600" y="4876800"/>
            <a:ext cx="2057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line select</a:t>
            </a:r>
          </a:p>
        </p:txBody>
      </p:sp>
      <p:grpSp>
        <p:nvGrpSpPr>
          <p:cNvPr id="307" name="Group 31"/>
          <p:cNvGrpSpPr>
            <a:grpSpLocks/>
          </p:cNvGrpSpPr>
          <p:nvPr>
            <p:custDataLst>
              <p:tags r:id="rId59"/>
            </p:custDataLst>
          </p:nvPr>
        </p:nvGrpSpPr>
        <p:grpSpPr bwMode="auto">
          <a:xfrm rot="5400000">
            <a:off x="5791200" y="3342622"/>
            <a:ext cx="381000" cy="3581400"/>
            <a:chOff x="4848" y="2112"/>
            <a:chExt cx="240" cy="1056"/>
          </a:xfrm>
        </p:grpSpPr>
        <p:sp>
          <p:nvSpPr>
            <p:cNvPr id="308" name="Line 32"/>
            <p:cNvSpPr>
              <a:spLocks noChangeShapeType="1"/>
            </p:cNvSpPr>
            <p:nvPr>
              <p:custDataLst>
                <p:tags r:id="rId116"/>
              </p:custDataLst>
            </p:nvPr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Line 33"/>
            <p:cNvSpPr>
              <a:spLocks noChangeShapeType="1"/>
            </p:cNvSpPr>
            <p:nvPr>
              <p:custDataLst>
                <p:tags r:id="rId117"/>
              </p:custDataLst>
            </p:nvPr>
          </p:nvSpPr>
          <p:spPr bwMode="auto">
            <a:xfrm>
              <a:off x="5088" y="2202"/>
              <a:ext cx="0" cy="8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Line 34"/>
            <p:cNvSpPr>
              <a:spLocks noChangeShapeType="1"/>
            </p:cNvSpPr>
            <p:nvPr>
              <p:custDataLst>
                <p:tags r:id="rId118"/>
              </p:custDataLst>
            </p:nvPr>
          </p:nvSpPr>
          <p:spPr bwMode="auto">
            <a:xfrm>
              <a:off x="4848" y="2112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Line 35"/>
            <p:cNvSpPr>
              <a:spLocks noChangeShapeType="1"/>
            </p:cNvSpPr>
            <p:nvPr>
              <p:custDataLst>
                <p:tags r:id="rId119"/>
              </p:custDataLst>
            </p:nvPr>
          </p:nvSpPr>
          <p:spPr bwMode="auto">
            <a:xfrm flipV="1">
              <a:off x="4848" y="3078"/>
              <a:ext cx="24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2" name="Rectangle 311"/>
          <p:cNvSpPr/>
          <p:nvPr>
            <p:custDataLst>
              <p:tags r:id="rId60"/>
            </p:custDataLst>
          </p:nvPr>
        </p:nvSpPr>
        <p:spPr>
          <a:xfrm>
            <a:off x="20741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13" name="Line 48"/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 flipH="1" flipV="1">
            <a:off x="20574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4" name="AutoShape 46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 rot="5400000">
            <a:off x="2005445" y="3910445"/>
            <a:ext cx="332509" cy="381000"/>
          </a:xfrm>
          <a:prstGeom prst="flowChartDelay">
            <a:avLst/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5" name="Line 48"/>
          <p:cNvSpPr>
            <a:spLocks noChangeShapeType="1"/>
          </p:cNvSpPr>
          <p:nvPr>
            <p:custDataLst>
              <p:tags r:id="rId63"/>
            </p:custDataLst>
          </p:nvPr>
        </p:nvSpPr>
        <p:spPr bwMode="auto">
          <a:xfrm flipH="1">
            <a:off x="3810000" y="3352800"/>
            <a:ext cx="2514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6" name="Rectangle 5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40386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7" name="Rectangle 16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49530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8" name="Line 19"/>
          <p:cNvSpPr>
            <a:spLocks noChangeShapeType="1"/>
          </p:cNvSpPr>
          <p:nvPr>
            <p:custDataLst>
              <p:tags r:id="rId66"/>
            </p:custDataLst>
          </p:nvPr>
        </p:nvSpPr>
        <p:spPr bwMode="auto">
          <a:xfrm>
            <a:off x="43434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19" name="Line 42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>
            <a:off x="43434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0" name="Line 43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 flipH="1">
            <a:off x="47244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1" name="Oval 44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44958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22" name="Line 48"/>
          <p:cNvSpPr>
            <a:spLocks noChangeShapeType="1"/>
          </p:cNvSpPr>
          <p:nvPr>
            <p:custDataLst>
              <p:tags r:id="rId70"/>
            </p:custDataLst>
          </p:nvPr>
        </p:nvSpPr>
        <p:spPr bwMode="auto">
          <a:xfrm flipH="1">
            <a:off x="41910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3" name="Line 49"/>
          <p:cNvSpPr>
            <a:spLocks noChangeShapeType="1"/>
          </p:cNvSpPr>
          <p:nvPr>
            <p:custDataLst>
              <p:tags r:id="rId71"/>
            </p:custDataLst>
          </p:nvPr>
        </p:nvSpPr>
        <p:spPr bwMode="auto">
          <a:xfrm flipH="1" flipV="1">
            <a:off x="4572000" y="42672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4" name="Line 51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>
            <a:off x="41910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5" name="Line 41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47244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6" name="Line 20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H="1">
            <a:off x="4343400" y="33528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7" name="Rectangle 326"/>
          <p:cNvSpPr/>
          <p:nvPr>
            <p:custDataLst>
              <p:tags r:id="rId75"/>
            </p:custDataLst>
          </p:nvPr>
        </p:nvSpPr>
        <p:spPr>
          <a:xfrm>
            <a:off x="45125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28" name="Line 48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 flipH="1" flipV="1">
            <a:off x="44958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29" name="AutoShape 46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 rot="5400000">
            <a:off x="4443845" y="3910445"/>
            <a:ext cx="332509" cy="381000"/>
          </a:xfrm>
          <a:prstGeom prst="flowChartDelay">
            <a:avLst/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0" name="Line 48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H="1">
            <a:off x="6248400" y="33528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1" name="Rectangle 5"/>
          <p:cNvSpPr>
            <a:spLocks noChangeArrowheads="1"/>
          </p:cNvSpPr>
          <p:nvPr>
            <p:custDataLst>
              <p:tags r:id="rId79"/>
            </p:custDataLst>
          </p:nvPr>
        </p:nvSpPr>
        <p:spPr bwMode="auto">
          <a:xfrm>
            <a:off x="6477000" y="2590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2" name="Rectangle 16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7391400" y="2590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3" name="Line 19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>
            <a:off x="6781800" y="2590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4" name="Line 42"/>
          <p:cNvSpPr>
            <a:spLocks noChangeShapeType="1"/>
          </p:cNvSpPr>
          <p:nvPr>
            <p:custDataLst>
              <p:tags r:id="rId82"/>
            </p:custDataLst>
          </p:nvPr>
        </p:nvSpPr>
        <p:spPr bwMode="auto">
          <a:xfrm>
            <a:off x="6781800" y="3505200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5" name="Line 43"/>
          <p:cNvSpPr>
            <a:spLocks noChangeShapeType="1"/>
          </p:cNvSpPr>
          <p:nvPr>
            <p:custDataLst>
              <p:tags r:id="rId83"/>
            </p:custDataLst>
          </p:nvPr>
        </p:nvSpPr>
        <p:spPr bwMode="auto">
          <a:xfrm flipH="1">
            <a:off x="7162800" y="1905000"/>
            <a:ext cx="0" cy="13716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 type="arrow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6" name="Oval 44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6934200" y="3276600"/>
            <a:ext cx="457200" cy="457200"/>
          </a:xfrm>
          <a:prstGeom prst="ellipse">
            <a:avLst/>
          </a:prstGeom>
          <a:solidFill>
            <a:srgbClr val="00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37" name="Line 48"/>
          <p:cNvSpPr>
            <a:spLocks noChangeShapeType="1"/>
          </p:cNvSpPr>
          <p:nvPr>
            <p:custDataLst>
              <p:tags r:id="rId85"/>
            </p:custDataLst>
          </p:nvPr>
        </p:nvSpPr>
        <p:spPr bwMode="auto">
          <a:xfrm flipH="1">
            <a:off x="6629400" y="3810000"/>
            <a:ext cx="304800" cy="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8" name="Line 49"/>
          <p:cNvSpPr>
            <a:spLocks noChangeShapeType="1"/>
          </p:cNvSpPr>
          <p:nvPr>
            <p:custDataLst>
              <p:tags r:id="rId86"/>
            </p:custDataLst>
          </p:nvPr>
        </p:nvSpPr>
        <p:spPr bwMode="auto">
          <a:xfrm flipH="1" flipV="1">
            <a:off x="7010400" y="42672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39" name="Line 51"/>
          <p:cNvSpPr>
            <a:spLocks noChangeShapeType="1"/>
          </p:cNvSpPr>
          <p:nvPr>
            <p:custDataLst>
              <p:tags r:id="rId87"/>
            </p:custDataLst>
          </p:nvPr>
        </p:nvSpPr>
        <p:spPr bwMode="auto">
          <a:xfrm flipH="1">
            <a:off x="6629400" y="1905000"/>
            <a:ext cx="0" cy="19050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0" name="Line 41"/>
          <p:cNvSpPr>
            <a:spLocks noChangeShapeType="1"/>
          </p:cNvSpPr>
          <p:nvPr>
            <p:custDataLst>
              <p:tags r:id="rId88"/>
            </p:custDataLst>
          </p:nvPr>
        </p:nvSpPr>
        <p:spPr bwMode="auto">
          <a:xfrm>
            <a:off x="7162800" y="3733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1" name="Line 20"/>
          <p:cNvSpPr>
            <a:spLocks noChangeShapeType="1"/>
          </p:cNvSpPr>
          <p:nvPr>
            <p:custDataLst>
              <p:tags r:id="rId89"/>
            </p:custDataLst>
          </p:nvPr>
        </p:nvSpPr>
        <p:spPr bwMode="auto">
          <a:xfrm flipH="1">
            <a:off x="6781800" y="3338284"/>
            <a:ext cx="0" cy="18288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2" name="Rectangle 341"/>
          <p:cNvSpPr/>
          <p:nvPr>
            <p:custDataLst>
              <p:tags r:id="rId90"/>
            </p:custDataLst>
          </p:nvPr>
        </p:nvSpPr>
        <p:spPr>
          <a:xfrm>
            <a:off x="6950978" y="2988781"/>
            <a:ext cx="439544" cy="8463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40458C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43" name="Line 48"/>
          <p:cNvSpPr>
            <a:spLocks noChangeShapeType="1"/>
          </p:cNvSpPr>
          <p:nvPr>
            <p:custDataLst>
              <p:tags r:id="rId91"/>
            </p:custDataLst>
          </p:nvPr>
        </p:nvSpPr>
        <p:spPr bwMode="auto">
          <a:xfrm flipH="1" flipV="1">
            <a:off x="6934200" y="3810000"/>
            <a:ext cx="0" cy="152400"/>
          </a:xfrm>
          <a:prstGeom prst="line">
            <a:avLst/>
          </a:prstGeom>
          <a:noFill/>
          <a:ln w="28575">
            <a:solidFill>
              <a:srgbClr val="00905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4" name="AutoShape 46"/>
          <p:cNvSpPr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5400000">
            <a:off x="6882245" y="3910445"/>
            <a:ext cx="332509" cy="381000"/>
          </a:xfrm>
          <a:prstGeom prst="flowChartDelay">
            <a:avLst/>
          </a:prstGeom>
          <a:solidFill>
            <a:schemeClr val="tx1">
              <a:lumMod val="50000"/>
              <a:lumOff val="5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5" name="Line 48"/>
          <p:cNvSpPr>
            <a:spLocks noChangeShapeType="1"/>
          </p:cNvSpPr>
          <p:nvPr>
            <p:custDataLst>
              <p:tags r:id="rId93"/>
            </p:custDataLst>
          </p:nvPr>
        </p:nvSpPr>
        <p:spPr bwMode="auto">
          <a:xfrm flipH="1">
            <a:off x="2286000" y="4419600"/>
            <a:ext cx="228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6" name="Line 48"/>
          <p:cNvSpPr>
            <a:spLocks noChangeShapeType="1"/>
          </p:cNvSpPr>
          <p:nvPr>
            <p:custDataLst>
              <p:tags r:id="rId94"/>
            </p:custDataLst>
          </p:nvPr>
        </p:nvSpPr>
        <p:spPr bwMode="auto">
          <a:xfrm flipH="1">
            <a:off x="2438400" y="4495800"/>
            <a:ext cx="457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7" name="Line 21"/>
          <p:cNvSpPr>
            <a:spLocks noChangeShapeType="1"/>
          </p:cNvSpPr>
          <p:nvPr>
            <p:custDataLst>
              <p:tags r:id="rId95"/>
            </p:custDataLst>
          </p:nvPr>
        </p:nvSpPr>
        <p:spPr bwMode="auto">
          <a:xfrm>
            <a:off x="5562600" y="1905000"/>
            <a:ext cx="0" cy="28194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8" name="Line 21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>
            <a:off x="8001000" y="1905000"/>
            <a:ext cx="0" cy="27432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 type="oval" w="lg" len="lg"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49" name="Line 48"/>
          <p:cNvSpPr>
            <a:spLocks noChangeShapeType="1"/>
          </p:cNvSpPr>
          <p:nvPr>
            <p:custDataLst>
              <p:tags r:id="rId97"/>
            </p:custDataLst>
          </p:nvPr>
        </p:nvSpPr>
        <p:spPr bwMode="auto">
          <a:xfrm flipH="1">
            <a:off x="3276600" y="4724400"/>
            <a:ext cx="14478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0" name="Line 48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H="1">
            <a:off x="6553200" y="4648200"/>
            <a:ext cx="14478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1" name="Line 48"/>
          <p:cNvSpPr>
            <a:spLocks noChangeShapeType="1"/>
          </p:cNvSpPr>
          <p:nvPr>
            <p:custDataLst>
              <p:tags r:id="rId99"/>
            </p:custDataLst>
          </p:nvPr>
        </p:nvSpPr>
        <p:spPr bwMode="auto">
          <a:xfrm flipH="1" flipV="1">
            <a:off x="4724400" y="4724400"/>
            <a:ext cx="0" cy="2286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2" name="Line 48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H="1" flipV="1">
            <a:off x="6553200" y="4648200"/>
            <a:ext cx="0" cy="3048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3" name="Line 48"/>
          <p:cNvSpPr>
            <a:spLocks noChangeShapeType="1"/>
          </p:cNvSpPr>
          <p:nvPr>
            <p:custDataLst>
              <p:tags r:id="rId101"/>
            </p:custDataLst>
          </p:nvPr>
        </p:nvSpPr>
        <p:spPr bwMode="auto">
          <a:xfrm flipH="1" flipV="1">
            <a:off x="5791200" y="4724400"/>
            <a:ext cx="0" cy="2286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4" name="Line 48"/>
          <p:cNvSpPr>
            <a:spLocks noChangeShapeType="1"/>
          </p:cNvSpPr>
          <p:nvPr>
            <p:custDataLst>
              <p:tags r:id="rId102"/>
            </p:custDataLst>
          </p:nvPr>
        </p:nvSpPr>
        <p:spPr bwMode="auto">
          <a:xfrm flipH="1" flipV="1">
            <a:off x="5562600" y="4724400"/>
            <a:ext cx="228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5" name="Line 48"/>
          <p:cNvSpPr>
            <a:spLocks noChangeShapeType="1"/>
          </p:cNvSpPr>
          <p:nvPr>
            <p:custDataLst>
              <p:tags r:id="rId103"/>
            </p:custDataLst>
          </p:nvPr>
        </p:nvSpPr>
        <p:spPr bwMode="auto">
          <a:xfrm flipV="1">
            <a:off x="5910044" y="5562600"/>
            <a:ext cx="228600" cy="762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6" name="Line 48"/>
          <p:cNvSpPr>
            <a:spLocks noChangeShapeType="1"/>
          </p:cNvSpPr>
          <p:nvPr>
            <p:custDataLst>
              <p:tags r:id="rId104"/>
            </p:custDataLst>
          </p:nvPr>
        </p:nvSpPr>
        <p:spPr bwMode="auto">
          <a:xfrm flipV="1">
            <a:off x="5910044" y="6477000"/>
            <a:ext cx="228600" cy="762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57" name="TextBox 356"/>
          <p:cNvSpPr txBox="1"/>
          <p:nvPr>
            <p:custDataLst>
              <p:tags r:id="rId105"/>
            </p:custDataLst>
          </p:nvPr>
        </p:nvSpPr>
        <p:spPr>
          <a:xfrm>
            <a:off x="6096000" y="6324600"/>
            <a:ext cx="1371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32bits</a:t>
            </a:r>
          </a:p>
        </p:txBody>
      </p:sp>
      <p:sp>
        <p:nvSpPr>
          <p:cNvPr id="358" name="TextBox 357"/>
          <p:cNvSpPr txBox="1"/>
          <p:nvPr>
            <p:custDataLst>
              <p:tags r:id="rId106"/>
            </p:custDataLst>
          </p:nvPr>
        </p:nvSpPr>
        <p:spPr>
          <a:xfrm>
            <a:off x="6172200" y="5391090"/>
            <a:ext cx="1371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64bytes</a:t>
            </a:r>
          </a:p>
        </p:txBody>
      </p:sp>
      <p:sp>
        <p:nvSpPr>
          <p:cNvPr id="126" name="Rectangle 125"/>
          <p:cNvSpPr/>
          <p:nvPr>
            <p:custDataLst>
              <p:tags r:id="rId107"/>
            </p:custDataLst>
          </p:nvPr>
        </p:nvSpPr>
        <p:spPr>
          <a:xfrm>
            <a:off x="86434" y="530856"/>
            <a:ext cx="3292931" cy="45974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31875" algn="l"/>
                <a:tab pos="2571750" algn="l"/>
                <a:tab pos="3709988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Tag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     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"/>
                <a:cs typeface=""/>
              </a:rPr>
              <a:t>Index     Offset</a:t>
            </a:r>
          </a:p>
        </p:txBody>
      </p:sp>
      <p:cxnSp>
        <p:nvCxnSpPr>
          <p:cNvPr id="127" name="Straight Connector 126"/>
          <p:cNvCxnSpPr/>
          <p:nvPr>
            <p:custDataLst>
              <p:tags r:id="rId108"/>
            </p:custDataLst>
          </p:nvPr>
        </p:nvCxnSpPr>
        <p:spPr>
          <a:xfrm>
            <a:off x="2287545" y="5308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28" name="Line 41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>
            <a:off x="1349128" y="981118"/>
            <a:ext cx="0" cy="9601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9" name="Line 42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>
            <a:off x="1349128" y="1928750"/>
            <a:ext cx="251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30" name="Straight Connector 129"/>
          <p:cNvCxnSpPr/>
          <p:nvPr>
            <p:custDataLst>
              <p:tags r:id="rId111"/>
            </p:custDataLst>
          </p:nvPr>
        </p:nvCxnSpPr>
        <p:spPr>
          <a:xfrm>
            <a:off x="1129349" y="543556"/>
            <a:ext cx="0" cy="44704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31" name="Line 41"/>
          <p:cNvSpPr>
            <a:spLocks noChangeShapeType="1"/>
          </p:cNvSpPr>
          <p:nvPr>
            <p:custDataLst>
              <p:tags r:id="rId112"/>
            </p:custDataLst>
          </p:nvPr>
        </p:nvSpPr>
        <p:spPr bwMode="auto">
          <a:xfrm>
            <a:off x="723605" y="990600"/>
            <a:ext cx="0" cy="23774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2" name="Line 41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>
            <a:off x="2989136" y="994854"/>
            <a:ext cx="0" cy="914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3" name="Line 41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 flipH="1">
            <a:off x="2976752" y="1095500"/>
            <a:ext cx="598932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4" name="Line 41"/>
          <p:cNvSpPr>
            <a:spLocks noChangeShapeType="1"/>
          </p:cNvSpPr>
          <p:nvPr>
            <p:custDataLst>
              <p:tags r:id="rId115"/>
            </p:custDataLst>
          </p:nvPr>
        </p:nvSpPr>
        <p:spPr bwMode="auto">
          <a:xfrm>
            <a:off x="8963991" y="1088390"/>
            <a:ext cx="0" cy="502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80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58"/>
          <p:cNvSpPr>
            <a:spLocks noChangeArrowheads="1"/>
          </p:cNvSpPr>
          <p:nvPr/>
        </p:nvSpPr>
        <p:spPr bwMode="auto">
          <a:xfrm>
            <a:off x="1246155" y="23518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1058"/>
          <p:cNvSpPr>
            <a:spLocks noChangeArrowheads="1"/>
          </p:cNvSpPr>
          <p:nvPr/>
        </p:nvSpPr>
        <p:spPr bwMode="auto">
          <a:xfrm>
            <a:off x="2291527" y="23514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1058"/>
          <p:cNvSpPr>
            <a:spLocks noChangeArrowheads="1"/>
          </p:cNvSpPr>
          <p:nvPr/>
        </p:nvSpPr>
        <p:spPr bwMode="auto">
          <a:xfrm>
            <a:off x="3344637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Rectangle 1058"/>
          <p:cNvSpPr>
            <a:spLocks noChangeArrowheads="1"/>
          </p:cNvSpPr>
          <p:nvPr/>
        </p:nvSpPr>
        <p:spPr bwMode="auto">
          <a:xfrm>
            <a:off x="4397436" y="23530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058"/>
          <p:cNvSpPr>
            <a:spLocks noChangeArrowheads="1"/>
          </p:cNvSpPr>
          <p:nvPr/>
        </p:nvSpPr>
        <p:spPr bwMode="auto">
          <a:xfrm>
            <a:off x="5442808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1058"/>
          <p:cNvSpPr>
            <a:spLocks noChangeArrowheads="1"/>
          </p:cNvSpPr>
          <p:nvPr/>
        </p:nvSpPr>
        <p:spPr bwMode="auto">
          <a:xfrm>
            <a:off x="6495918" y="23537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664329" y="2431372"/>
            <a:ext cx="836219" cy="914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387259" y="2431372"/>
            <a:ext cx="836219" cy="914400"/>
          </a:xfrm>
          <a:prstGeom prst="rect">
            <a:avLst/>
          </a:prstGeom>
        </p:spPr>
      </p:pic>
      <p:sp>
        <p:nvSpPr>
          <p:cNvPr id="80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49525" t="16036" b="15984"/>
          <a:stretch/>
        </p:blipFill>
        <p:spPr>
          <a:xfrm>
            <a:off x="-3116053" y="6943488"/>
            <a:ext cx="956266" cy="914400"/>
          </a:xfrm>
          <a:prstGeom prst="rect">
            <a:avLst/>
          </a:prstGeom>
        </p:spPr>
      </p:pic>
      <p:sp>
        <p:nvSpPr>
          <p:cNvPr id="36" name="Rectangle 1058"/>
          <p:cNvSpPr>
            <a:spLocks noChangeArrowheads="1"/>
          </p:cNvSpPr>
          <p:nvPr/>
        </p:nvSpPr>
        <p:spPr bwMode="auto">
          <a:xfrm>
            <a:off x="7548717" y="23518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58"/>
          <p:cNvSpPr>
            <a:spLocks noChangeArrowheads="1"/>
          </p:cNvSpPr>
          <p:nvPr/>
        </p:nvSpPr>
        <p:spPr bwMode="auto">
          <a:xfrm>
            <a:off x="8594089" y="23514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1058"/>
          <p:cNvSpPr>
            <a:spLocks noChangeArrowheads="1"/>
          </p:cNvSpPr>
          <p:nvPr/>
        </p:nvSpPr>
        <p:spPr bwMode="auto">
          <a:xfrm>
            <a:off x="9647199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Rectangle 1058"/>
          <p:cNvSpPr>
            <a:spLocks noChangeArrowheads="1"/>
          </p:cNvSpPr>
          <p:nvPr/>
        </p:nvSpPr>
        <p:spPr bwMode="auto">
          <a:xfrm>
            <a:off x="10699998" y="23530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1058"/>
          <p:cNvSpPr>
            <a:spLocks noChangeArrowheads="1"/>
          </p:cNvSpPr>
          <p:nvPr/>
        </p:nvSpPr>
        <p:spPr bwMode="auto">
          <a:xfrm>
            <a:off x="11745370" y="23526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058"/>
          <p:cNvSpPr>
            <a:spLocks noChangeArrowheads="1"/>
          </p:cNvSpPr>
          <p:nvPr/>
        </p:nvSpPr>
        <p:spPr bwMode="auto">
          <a:xfrm>
            <a:off x="12798480" y="23537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Rectangle 1058"/>
          <p:cNvSpPr>
            <a:spLocks noChangeArrowheads="1"/>
          </p:cNvSpPr>
          <p:nvPr/>
        </p:nvSpPr>
        <p:spPr bwMode="auto">
          <a:xfrm>
            <a:off x="-5056407" y="234957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1058"/>
          <p:cNvSpPr>
            <a:spLocks noChangeArrowheads="1"/>
          </p:cNvSpPr>
          <p:nvPr/>
        </p:nvSpPr>
        <p:spPr bwMode="auto">
          <a:xfrm>
            <a:off x="-4011035" y="234920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1058"/>
          <p:cNvSpPr>
            <a:spLocks noChangeArrowheads="1"/>
          </p:cNvSpPr>
          <p:nvPr/>
        </p:nvSpPr>
        <p:spPr bwMode="auto">
          <a:xfrm>
            <a:off x="-2957925" y="23503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Rectangle 1058"/>
          <p:cNvSpPr>
            <a:spLocks noChangeArrowheads="1"/>
          </p:cNvSpPr>
          <p:nvPr/>
        </p:nvSpPr>
        <p:spPr bwMode="auto">
          <a:xfrm>
            <a:off x="-1905126" y="235072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1058"/>
          <p:cNvSpPr>
            <a:spLocks noChangeArrowheads="1"/>
          </p:cNvSpPr>
          <p:nvPr/>
        </p:nvSpPr>
        <p:spPr bwMode="auto">
          <a:xfrm>
            <a:off x="-859754" y="23503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1058"/>
          <p:cNvSpPr>
            <a:spLocks noChangeArrowheads="1"/>
          </p:cNvSpPr>
          <p:nvPr/>
        </p:nvSpPr>
        <p:spPr bwMode="auto">
          <a:xfrm>
            <a:off x="193356" y="23514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1788163" y="2433364"/>
            <a:ext cx="836219" cy="9144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2845161" y="2435356"/>
            <a:ext cx="836219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3902159" y="2437348"/>
            <a:ext cx="836219" cy="914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-4942448" y="2439340"/>
            <a:ext cx="836219" cy="914400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7563834" y="2283696"/>
            <a:ext cx="1701833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-31290" y="1977861"/>
            <a:ext cx="1254768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58917" y="1702828"/>
            <a:ext cx="204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CPU Pipeline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8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0" dur="6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2" dur="6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1.36755 -0.01205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9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7026"/>
          </a:xfrm>
        </p:spPr>
        <p:txBody>
          <a:bodyPr>
            <a:normAutofit/>
          </a:bodyPr>
          <a:lstStyle/>
          <a:p>
            <a:r>
              <a:rPr lang="en-US" dirty="0" smtClean="0"/>
              <a:t>How Big is the Cache?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799"/>
            <a:ext cx="8229600" cy="2392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n</a:t>
            </a:r>
            <a:r>
              <a:rPr lang="en-US" dirty="0"/>
              <a:t> bit index, </a:t>
            </a:r>
            <a:r>
              <a:rPr lang="en-US" i="1" dirty="0"/>
              <a:t>m</a:t>
            </a:r>
            <a:r>
              <a:rPr lang="en-US" dirty="0"/>
              <a:t> bit offset, </a:t>
            </a:r>
            <a:r>
              <a:rPr lang="en-US" b="1" dirty="0"/>
              <a:t>N-way Set Associative</a:t>
            </a:r>
          </a:p>
          <a:p>
            <a:pPr marL="0" indent="0">
              <a:buNone/>
            </a:pPr>
            <a:r>
              <a:rPr lang="en-US" dirty="0"/>
              <a:t>Question: How big is cache? </a:t>
            </a:r>
          </a:p>
          <a:p>
            <a:r>
              <a:rPr lang="en-US" b="1" i="1" dirty="0"/>
              <a:t>Data only</a:t>
            </a:r>
            <a:r>
              <a:rPr lang="en-US" dirty="0"/>
              <a:t>?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/>
              <a:t>(what we usually mean when we ask “how big” is the cache)</a:t>
            </a:r>
          </a:p>
          <a:p>
            <a:r>
              <a:rPr lang="en-US" b="1" i="1" dirty="0"/>
              <a:t>Data + overhead?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50</a:t>
            </a:fld>
            <a:endParaRPr lang="en-US" dirty="0"/>
          </a:p>
        </p:txBody>
      </p:sp>
      <p:cxnSp>
        <p:nvCxnSpPr>
          <p:cNvPr id="5" name="Straight Connector 4"/>
          <p:cNvCxnSpPr/>
          <p:nvPr>
            <p:custDataLst>
              <p:tags r:id="rId1"/>
            </p:custDataLst>
          </p:nvPr>
        </p:nvCxnSpPr>
        <p:spPr>
          <a:xfrm rot="5400000">
            <a:off x="3848099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304800" y="1081664"/>
            <a:ext cx="49530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tabLst>
                <a:tab pos="1031875" algn="l"/>
                <a:tab pos="2571750" algn="l"/>
                <a:tab pos="3709988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	Tag	Index 	Offset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>
            <p:custDataLst>
              <p:tags r:id="rId3"/>
            </p:custDataLst>
          </p:nvPr>
        </p:nvCxnSpPr>
        <p:spPr>
          <a:xfrm rot="5400000">
            <a:off x="2628900" y="1335664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02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1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Line 1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9050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86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ectangle 1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530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Line 1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3434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77000" y="26670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91400" y="26670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Line 19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6781800" y="2667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002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46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Line 19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9050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Rectangle 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386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530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43434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Rectangle 5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77000" y="22098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Rectangle 1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391400" y="22098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Line 19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781800" y="2209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Rectangle 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6002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5146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Line 19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9050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Rectangle 5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0386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Rectangle 1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9530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Line 19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3434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Rectangle 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77000" y="17526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Rectangle 16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391400" y="17526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Line 1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ectangle 5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6002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Rectangle 1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5146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Line 19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19050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Rectangle 5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40386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Rectangle 16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49530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Line 19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43434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5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477000" y="3124200"/>
            <a:ext cx="9144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Rectangle 16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391400" y="3124200"/>
            <a:ext cx="1447800" cy="45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Line 19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>
            <a:off x="6781800" y="3124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no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Line 42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1333500" y="2438400"/>
            <a:ext cx="26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</p:spPr>
        <p:txBody>
          <a:bodyPr wrap="square">
            <a:spAutoFit/>
          </a:bodyPr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" y="6021876"/>
            <a:ext cx="766378" cy="7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88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</a:rPr>
              <a:t>Performance Calculation</a:t>
            </a:r>
            <a:r>
              <a:rPr lang="en-US" sz="3600" dirty="0" smtClean="0">
                <a:solidFill>
                  <a:schemeClr val="tx2"/>
                </a:solidFill>
              </a:rPr>
              <a:t> with $ Hierarchy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3619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304800" y="1214250"/>
            <a:ext cx="8686800" cy="51054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b="1" dirty="0"/>
              <a:t>Parameters</a:t>
            </a:r>
          </a:p>
          <a:p>
            <a:pPr lvl="1" eaLnBrk="1" hangingPunct="1"/>
            <a:r>
              <a:rPr lang="en-US" dirty="0"/>
              <a:t>Reference stream: all loads</a:t>
            </a:r>
          </a:p>
          <a:p>
            <a:pPr lvl="1" eaLnBrk="1" hangingPunct="1"/>
            <a:r>
              <a:rPr lang="en-US" dirty="0"/>
              <a:t>D$: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1ns, %</a:t>
            </a:r>
            <a:r>
              <a:rPr lang="en-US" baseline="-25000" dirty="0"/>
              <a:t>miss</a:t>
            </a:r>
            <a:r>
              <a:rPr lang="en-US" dirty="0"/>
              <a:t> = 5%</a:t>
            </a:r>
          </a:p>
          <a:p>
            <a:pPr lvl="1" eaLnBrk="1" hangingPunct="1"/>
            <a:r>
              <a:rPr lang="en-US" dirty="0"/>
              <a:t>L2: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10ns, %</a:t>
            </a:r>
            <a:r>
              <a:rPr lang="en-US" baseline="-25000" dirty="0"/>
              <a:t>miss</a:t>
            </a:r>
            <a:r>
              <a:rPr lang="en-US" dirty="0"/>
              <a:t> = 20%   (local miss rate)</a:t>
            </a:r>
          </a:p>
          <a:p>
            <a:pPr lvl="1" eaLnBrk="1" hangingPunct="1"/>
            <a:r>
              <a:rPr lang="en-US" dirty="0"/>
              <a:t>Main memory: </a:t>
            </a:r>
            <a:r>
              <a:rPr lang="en-US" dirty="0" err="1"/>
              <a:t>t</a:t>
            </a:r>
            <a:r>
              <a:rPr lang="en-US" baseline="-25000" dirty="0" err="1"/>
              <a:t>hit</a:t>
            </a:r>
            <a:r>
              <a:rPr lang="en-US" dirty="0"/>
              <a:t> = 50ns</a:t>
            </a:r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without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</a:t>
            </a:r>
            <a:r>
              <a:rPr lang="en-US" dirty="0" smtClean="0"/>
              <a:t>=</a:t>
            </a:r>
            <a:endParaRPr lang="en-US" baseline="-25000" dirty="0" smtClean="0"/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</a:p>
          <a:p>
            <a:pPr eaLnBrk="1" hangingPunct="1"/>
            <a:r>
              <a:rPr lang="en-US" b="1" dirty="0"/>
              <a:t>What is </a:t>
            </a:r>
            <a:r>
              <a:rPr lang="en-US" b="1" dirty="0" err="1"/>
              <a:t>t</a:t>
            </a:r>
            <a:r>
              <a:rPr lang="en-US" b="1" baseline="-25000" dirty="0" err="1"/>
              <a:t>avgD</a:t>
            </a:r>
            <a:r>
              <a:rPr lang="en-US" b="1" baseline="-25000" dirty="0"/>
              <a:t>$</a:t>
            </a:r>
            <a:r>
              <a:rPr lang="en-US" b="1" dirty="0"/>
              <a:t> with an L2?</a:t>
            </a:r>
          </a:p>
          <a:p>
            <a:pPr lvl="1" eaLnBrk="1" hangingPunct="1"/>
            <a:r>
              <a:rPr lang="en-US" dirty="0" err="1"/>
              <a:t>t</a:t>
            </a:r>
            <a:r>
              <a:rPr lang="en-US" baseline="-25000" dirty="0" err="1"/>
              <a:t>missD</a:t>
            </a:r>
            <a:r>
              <a:rPr lang="en-US" baseline="-25000" dirty="0"/>
              <a:t>$</a:t>
            </a:r>
            <a:r>
              <a:rPr lang="en-US" dirty="0"/>
              <a:t> </a:t>
            </a:r>
            <a:r>
              <a:rPr lang="en-US" dirty="0" smtClean="0"/>
              <a:t>=</a:t>
            </a:r>
          </a:p>
          <a:p>
            <a:pPr lvl="1" eaLnBrk="1" hangingPunct="1"/>
            <a:r>
              <a:rPr lang="en-US" dirty="0"/>
              <a:t>t</a:t>
            </a:r>
            <a:r>
              <a:rPr lang="en-US" baseline="-25000" dirty="0"/>
              <a:t>avgL2 </a:t>
            </a:r>
            <a:r>
              <a:rPr lang="en-US" dirty="0"/>
              <a:t>=</a:t>
            </a:r>
            <a:r>
              <a:rPr lang="en-US" dirty="0" smtClean="0"/>
              <a:t> </a:t>
            </a:r>
          </a:p>
          <a:p>
            <a:pPr lvl="1" eaLnBrk="1" hangingPunct="1"/>
            <a:r>
              <a:rPr lang="en-US" dirty="0" err="1" smtClean="0"/>
              <a:t>t</a:t>
            </a:r>
            <a:r>
              <a:rPr lang="en-US" baseline="-25000" dirty="0" err="1" smtClean="0"/>
              <a:t>avgD</a:t>
            </a:r>
            <a:r>
              <a:rPr lang="en-US" baseline="-25000" dirty="0"/>
              <a:t>$ </a:t>
            </a:r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8C100-E704-F34C-BA74-E592305F29EE}" type="slidenum">
              <a:rPr lang="en-US" smtClean="0"/>
              <a:pPr>
                <a:defRPr/>
              </a:pPr>
              <a:t>51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" y="6021876"/>
            <a:ext cx="766378" cy="766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98897" y="898779"/>
            <a:ext cx="4118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buNone/>
            </a:pPr>
            <a:r>
              <a:rPr lang="en-US" sz="3500" b="1" dirty="0" smtClean="0"/>
              <a:t>t</a:t>
            </a:r>
            <a:r>
              <a:rPr lang="en-US" sz="3500" b="1" baseline="-25000" dirty="0" smtClean="0"/>
              <a:t>avg</a:t>
            </a:r>
            <a:r>
              <a:rPr lang="en-US" sz="3500" b="1" dirty="0" smtClean="0"/>
              <a:t> </a:t>
            </a:r>
            <a:r>
              <a:rPr lang="en-US" sz="3500" b="1" dirty="0"/>
              <a:t>= </a:t>
            </a:r>
            <a:r>
              <a:rPr lang="en-US" sz="3500" b="1" dirty="0" err="1" smtClean="0"/>
              <a:t>t</a:t>
            </a:r>
            <a:r>
              <a:rPr lang="en-US" sz="3500" b="1" baseline="-25000" dirty="0" err="1" smtClean="0"/>
              <a:t>hit</a:t>
            </a:r>
            <a:r>
              <a:rPr lang="en-US" sz="3500" b="1" dirty="0" smtClean="0"/>
              <a:t> </a:t>
            </a:r>
            <a:r>
              <a:rPr lang="en-US" sz="3500" b="1" dirty="0"/>
              <a:t>+  %</a:t>
            </a:r>
            <a:r>
              <a:rPr lang="en-US" sz="3500" b="1" baseline="-25000" dirty="0"/>
              <a:t>miss</a:t>
            </a:r>
            <a:r>
              <a:rPr lang="en-US" sz="3500" b="1" dirty="0"/>
              <a:t>* t</a:t>
            </a:r>
            <a:r>
              <a:rPr lang="en-US" sz="3500" b="1" baseline="-25000" dirty="0"/>
              <a:t>miss</a:t>
            </a:r>
          </a:p>
        </p:txBody>
      </p:sp>
    </p:spTree>
    <p:extLst>
      <p:ext uri="{BB962C8B-B14F-4D97-AF65-F5344CB8AC3E}">
        <p14:creationId xmlns:p14="http://schemas.microsoft.com/office/powerpoint/2010/main" val="11000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536"/>
            <a:ext cx="8229600" cy="50738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dirty="0" smtClean="0"/>
              <a:t>Average memory access time (AMAT) depends on: </a:t>
            </a:r>
          </a:p>
          <a:p>
            <a:r>
              <a:rPr lang="en-US" sz="3100" dirty="0" smtClean="0"/>
              <a:t>cache architecture and size</a:t>
            </a:r>
          </a:p>
          <a:p>
            <a:r>
              <a:rPr lang="en-US" sz="3100" dirty="0" smtClean="0"/>
              <a:t>Hit and miss rates</a:t>
            </a:r>
          </a:p>
          <a:p>
            <a:r>
              <a:rPr lang="en-US" sz="3100" dirty="0" smtClean="0"/>
              <a:t>Access times and miss penalty </a:t>
            </a:r>
          </a:p>
          <a:p>
            <a:endParaRPr lang="en-US" sz="1500" dirty="0" smtClean="0"/>
          </a:p>
          <a:p>
            <a:pPr marL="0" indent="0">
              <a:buNone/>
            </a:pPr>
            <a:r>
              <a:rPr lang="en-US" sz="3400" dirty="0"/>
              <a:t>Cache design a very complex problem: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Cache size, block size (aka line size)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Number of ways of set-associativity (1, N, </a:t>
            </a:r>
            <a:r>
              <a:rPr lang="en-US" dirty="0">
                <a:sym typeface="Symbol"/>
              </a:rPr>
              <a:t>)</a:t>
            </a:r>
            <a:endParaRPr lang="en-US" dirty="0"/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Eviction policy 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Number of levels of caching, parameters for each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Separate I-cache from D-cache, or Unified cache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Prefetching policies / instructions</a:t>
            </a:r>
          </a:p>
          <a:p>
            <a:pPr marL="514350" indent="-457200">
              <a:buClr>
                <a:schemeClr val="tx1"/>
              </a:buClr>
            </a:pPr>
            <a:r>
              <a:rPr lang="en-US" dirty="0"/>
              <a:t>Write </a:t>
            </a:r>
            <a:r>
              <a:rPr lang="en-US" dirty="0" smtClean="0"/>
              <a:t>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536"/>
            <a:ext cx="8229600" cy="507381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 smtClean="0"/>
              <a:t>Direct Mapped </a:t>
            </a:r>
            <a:r>
              <a:rPr lang="en-US" sz="2800" dirty="0" smtClean="0">
                <a:sym typeface="Wingdings"/>
              </a:rPr>
              <a:t> fast, but low hit rate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Fully Associative  higher hit cost, higher hit rate</a:t>
            </a:r>
          </a:p>
          <a:p>
            <a:pPr marL="0" indent="0">
              <a:buNone/>
            </a:pPr>
            <a:r>
              <a:rPr lang="en-US" sz="2800" dirty="0" smtClean="0">
                <a:sym typeface="Wingdings"/>
              </a:rPr>
              <a:t>Set Associative  </a:t>
            </a:r>
            <a:r>
              <a:rPr lang="en-US" sz="2800" dirty="0" err="1" smtClean="0">
                <a:sym typeface="Wingdings"/>
              </a:rPr>
              <a:t>middleground</a:t>
            </a:r>
            <a:endParaRPr lang="en-US" sz="2800" dirty="0" smtClean="0">
              <a:sym typeface="Wingdings"/>
            </a:endParaRPr>
          </a:p>
          <a:p>
            <a:pPr marL="0" indent="0">
              <a:buNone/>
            </a:pPr>
            <a:endParaRPr lang="en-US" sz="2800" dirty="0">
              <a:sym typeface="Wingdings"/>
            </a:endParaRPr>
          </a:p>
          <a:p>
            <a:pPr marL="0" indent="0">
              <a:buNone/>
            </a:pPr>
            <a:r>
              <a:rPr lang="en-US" sz="2800" dirty="0" smtClean="0"/>
              <a:t>Line </a:t>
            </a:r>
            <a:r>
              <a:rPr lang="en-US" sz="2800" dirty="0"/>
              <a:t>size matters.  Larger cache lines can increase performance due to prefetching.  BUT, can also decrease performance is </a:t>
            </a:r>
            <a:r>
              <a:rPr lang="en-US" sz="2800" b="1" dirty="0"/>
              <a:t>working set</a:t>
            </a:r>
            <a:r>
              <a:rPr lang="en-US" sz="2800" dirty="0"/>
              <a:t> size cannot fit in cache.</a:t>
            </a:r>
          </a:p>
          <a:p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Cache </a:t>
            </a:r>
            <a:r>
              <a:rPr lang="en-US" sz="2800" dirty="0"/>
              <a:t>performance is measured by the average memory access time (AMAT), which depends cache architecture and size, but also the </a:t>
            </a:r>
            <a:r>
              <a:rPr lang="en-US" sz="2800" dirty="0" smtClean="0"/>
              <a:t>access </a:t>
            </a:r>
            <a:r>
              <a:rPr lang="en-US" sz="2800" dirty="0"/>
              <a:t>time for hit, miss penalty, hit </a:t>
            </a:r>
            <a:r>
              <a:rPr lang="en-US" sz="2800" dirty="0" smtClean="0"/>
              <a:t>rate.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about Stores?</a:t>
            </a:r>
          </a:p>
        </p:txBody>
      </p:sp>
      <p:sp>
        <p:nvSpPr>
          <p:cNvPr id="33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56374"/>
            <a:ext cx="8229600" cy="496978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 smtClean="0"/>
              <a:t>We want to write to the cache.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 smtClean="0"/>
              <a:t>If the data is not in the cache?</a:t>
            </a:r>
          </a:p>
          <a:p>
            <a:pPr marL="0" lvl="1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3200" dirty="0"/>
              <a:t>	</a:t>
            </a:r>
            <a:r>
              <a:rPr lang="en-US" sz="3200" dirty="0" smtClean="0"/>
              <a:t>Bring it in. </a:t>
            </a:r>
            <a:r>
              <a:rPr lang="en-US" sz="3200" dirty="0"/>
              <a:t>	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rgbClr val="7030A0"/>
                </a:solidFill>
              </a:rPr>
              <a:t>Write </a:t>
            </a:r>
            <a:r>
              <a:rPr lang="en-US" sz="3200" dirty="0">
                <a:solidFill>
                  <a:srgbClr val="7030A0"/>
                </a:solidFill>
              </a:rPr>
              <a:t>allocate policy</a:t>
            </a:r>
            <a:r>
              <a:rPr lang="en-US" sz="3200" dirty="0" smtClean="0"/>
              <a:t>)</a:t>
            </a:r>
          </a:p>
          <a:p>
            <a:pPr marL="0" lvl="1" indent="0">
              <a:lnSpc>
                <a:spcPct val="90000"/>
              </a:lnSpc>
              <a:buClr>
                <a:schemeClr val="tx1"/>
              </a:buClr>
              <a:buNone/>
            </a:pPr>
            <a:endParaRPr lang="en-US" dirty="0" smtClean="0"/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dirty="0" smtClean="0"/>
              <a:t>Should we also update memory?</a:t>
            </a:r>
            <a:r>
              <a:rPr lang="en-US" dirty="0"/>
              <a:t>	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Yes: </a:t>
            </a:r>
            <a:r>
              <a:rPr lang="en-US" dirty="0" smtClean="0">
                <a:solidFill>
                  <a:srgbClr val="7030A0"/>
                </a:solidFill>
              </a:rPr>
              <a:t>write-through policy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/>
              <a:t>No:</a:t>
            </a:r>
            <a:r>
              <a:rPr lang="en-US" dirty="0"/>
              <a:t> </a:t>
            </a:r>
            <a:r>
              <a:rPr lang="en-US" dirty="0" smtClean="0">
                <a:solidFill>
                  <a:srgbClr val="7030A0"/>
                </a:solidFill>
              </a:rPr>
              <a:t>write-back policy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33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4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290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291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292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293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Write-Through Cache</a:t>
            </a:r>
            <a:endParaRPr lang="en-US" dirty="0"/>
          </a:p>
        </p:txBody>
      </p:sp>
      <p:sp>
        <p:nvSpPr>
          <p:cNvPr id="3340294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40295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40296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40297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40298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40299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40300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40301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40302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40303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</a:t>
            </a:r>
            <a:r>
              <a:rPr lang="en-US" sz="2400" dirty="0">
                <a:sym typeface="Symbol" pitchFamily="18" charset="2"/>
              </a:rPr>
              <a:t>]</a:t>
            </a: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3340304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3340305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40306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0307" name="Rectangle 19"/>
          <p:cNvSpPr>
            <a:spLocks noChangeArrowheads="1"/>
          </p:cNvSpPr>
          <p:nvPr/>
        </p:nvSpPr>
        <p:spPr bwMode="ltGray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08" name="Rectangle 20"/>
          <p:cNvSpPr>
            <a:spLocks noChangeArrowheads="1"/>
          </p:cNvSpPr>
          <p:nvPr/>
        </p:nvSpPr>
        <p:spPr bwMode="ltGray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0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1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2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3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4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40315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3340316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7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8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0319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40320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40321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40322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40323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40324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40325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40326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40327" name="Text Box 39"/>
          <p:cNvSpPr txBox="1">
            <a:spLocks noChangeArrowheads="1"/>
          </p:cNvSpPr>
          <p:nvPr/>
        </p:nvSpPr>
        <p:spPr bwMode="auto">
          <a:xfrm>
            <a:off x="4038600" y="5334000"/>
            <a:ext cx="174515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Misses: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 smtClean="0"/>
              <a:t>Reads:</a:t>
            </a:r>
            <a:r>
              <a:rPr lang="en-US" sz="2400" b="1" dirty="0"/>
              <a:t>	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r>
              <a:rPr lang="en-US" sz="2400" b="1" dirty="0" smtClean="0"/>
              <a:t>Writes:      	0</a:t>
            </a:r>
            <a:endParaRPr lang="en-US" sz="2400" b="1" dirty="0"/>
          </a:p>
        </p:txBody>
      </p:sp>
      <p:sp>
        <p:nvSpPr>
          <p:cNvPr id="3340328" name="Rectangle 40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3340329" name="Rectangle 41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45" name="Text Box 60"/>
          <p:cNvSpPr txBox="1">
            <a:spLocks noChangeArrowheads="1"/>
          </p:cNvSpPr>
          <p:nvPr/>
        </p:nvSpPr>
        <p:spPr bwMode="auto">
          <a:xfrm>
            <a:off x="2952969" y="633517"/>
            <a:ext cx="43227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16 </a:t>
            </a:r>
            <a:r>
              <a:rPr lang="en-US" sz="2400" dirty="0" smtClean="0"/>
              <a:t>byte, byte-addressed memory</a:t>
            </a:r>
          </a:p>
          <a:p>
            <a:r>
              <a:rPr lang="en-US" sz="2400" dirty="0" smtClean="0"/>
              <a:t>4 </a:t>
            </a:r>
            <a:r>
              <a:rPr lang="en-US" sz="2400" dirty="0" err="1" smtClean="0"/>
              <a:t>btye</a:t>
            </a:r>
            <a:r>
              <a:rPr lang="en-US" sz="2400" dirty="0" smtClean="0"/>
              <a:t>, fully-associative cache:</a:t>
            </a:r>
            <a:endParaRPr lang="en-US" sz="2400" dirty="0"/>
          </a:p>
          <a:p>
            <a:r>
              <a:rPr lang="en-US" sz="2400" dirty="0" smtClean="0"/>
              <a:t>   2-byte blocks, write-allocate</a:t>
            </a:r>
          </a:p>
          <a:p>
            <a:pPr eaLnBrk="1" hangingPunct="1"/>
            <a:r>
              <a:rPr lang="en-US" sz="2400" dirty="0" smtClean="0"/>
              <a:t>4 bit addresses: </a:t>
            </a:r>
          </a:p>
          <a:p>
            <a:pPr eaLnBrk="1" hangingPunct="1"/>
            <a:r>
              <a:rPr lang="en-US" sz="2400" dirty="0"/>
              <a:t>	3</a:t>
            </a:r>
            <a:r>
              <a:rPr lang="en-US" sz="2400" dirty="0" smtClean="0"/>
              <a:t> bit tag, 1 bit offset</a:t>
            </a:r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47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48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337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ChangeArrowheads="1"/>
          </p:cNvSpPr>
          <p:nvPr/>
        </p:nvSpPr>
        <p:spPr bwMode="ltGray">
          <a:xfrm>
            <a:off x="3581400" y="2641600"/>
            <a:ext cx="2514600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48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42339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2341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Write-Through (REF 1)</a:t>
            </a:r>
          </a:p>
        </p:txBody>
      </p:sp>
      <p:sp>
        <p:nvSpPr>
          <p:cNvPr id="3342342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42343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42344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42345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42346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42347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42348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42349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42350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 dirty="0"/>
              <a:t>0</a:t>
            </a:r>
          </a:p>
          <a:p>
            <a:pPr algn="r" eaLnBrk="1" hangingPunct="1"/>
            <a:r>
              <a:rPr lang="en-US" sz="2000" b="1" dirty="0"/>
              <a:t>1</a:t>
            </a:r>
          </a:p>
          <a:p>
            <a:pPr algn="r" eaLnBrk="1" hangingPunct="1"/>
            <a:r>
              <a:rPr lang="en-US" sz="2000" b="1" dirty="0"/>
              <a:t>2</a:t>
            </a:r>
          </a:p>
          <a:p>
            <a:pPr algn="r" eaLnBrk="1" hangingPunct="1"/>
            <a:r>
              <a:rPr lang="en-US" sz="2000" b="1" dirty="0"/>
              <a:t>3</a:t>
            </a:r>
          </a:p>
          <a:p>
            <a:pPr algn="r" eaLnBrk="1" hangingPunct="1"/>
            <a:r>
              <a:rPr lang="en-US" sz="2000" b="1" dirty="0"/>
              <a:t>4</a:t>
            </a:r>
          </a:p>
          <a:p>
            <a:pPr algn="r" eaLnBrk="1" hangingPunct="1"/>
            <a:r>
              <a:rPr lang="en-US" sz="2000" b="1" dirty="0"/>
              <a:t>5</a:t>
            </a:r>
          </a:p>
          <a:p>
            <a:pPr algn="r" eaLnBrk="1" hangingPunct="1"/>
            <a:r>
              <a:rPr lang="en-US" sz="2000" b="1" dirty="0"/>
              <a:t>6</a:t>
            </a:r>
          </a:p>
          <a:p>
            <a:pPr algn="r" eaLnBrk="1" hangingPunct="1"/>
            <a:r>
              <a:rPr lang="en-US" sz="2000" b="1" dirty="0"/>
              <a:t>7</a:t>
            </a:r>
          </a:p>
          <a:p>
            <a:pPr algn="r" eaLnBrk="1" hangingPunct="1"/>
            <a:r>
              <a:rPr lang="en-US" sz="2000" b="1" dirty="0"/>
              <a:t>8</a:t>
            </a:r>
          </a:p>
          <a:p>
            <a:pPr algn="r" eaLnBrk="1" hangingPunct="1"/>
            <a:r>
              <a:rPr lang="en-US" sz="2000" b="1" dirty="0"/>
              <a:t>9</a:t>
            </a:r>
          </a:p>
          <a:p>
            <a:pPr algn="r" eaLnBrk="1" hangingPunct="1"/>
            <a:r>
              <a:rPr lang="en-US" sz="2000" b="1" dirty="0"/>
              <a:t>10</a:t>
            </a:r>
          </a:p>
          <a:p>
            <a:pPr algn="r" eaLnBrk="1" hangingPunct="1"/>
            <a:r>
              <a:rPr lang="en-US" sz="2000" b="1" dirty="0"/>
              <a:t>11</a:t>
            </a:r>
          </a:p>
          <a:p>
            <a:pPr algn="r" eaLnBrk="1" hangingPunct="1"/>
            <a:r>
              <a:rPr lang="en-US" sz="2000" b="1" dirty="0"/>
              <a:t>12</a:t>
            </a:r>
          </a:p>
          <a:p>
            <a:pPr algn="r" eaLnBrk="1" hangingPunct="1"/>
            <a:r>
              <a:rPr lang="en-US" sz="2000" b="1" dirty="0"/>
              <a:t>13</a:t>
            </a:r>
          </a:p>
          <a:p>
            <a:pPr algn="r" eaLnBrk="1" hangingPunct="1"/>
            <a:r>
              <a:rPr lang="en-US" sz="2000" b="1" dirty="0"/>
              <a:t>14</a:t>
            </a:r>
          </a:p>
          <a:p>
            <a:pPr algn="r" eaLnBrk="1" hangingPunct="1"/>
            <a:r>
              <a:rPr lang="en-US" sz="2000" b="1" dirty="0"/>
              <a:t>15</a:t>
            </a:r>
          </a:p>
        </p:txBody>
      </p:sp>
      <p:sp>
        <p:nvSpPr>
          <p:cNvPr id="3342354" name="Rectangle 18"/>
          <p:cNvSpPr>
            <a:spLocks noChangeArrowheads="1"/>
          </p:cNvSpPr>
          <p:nvPr/>
        </p:nvSpPr>
        <p:spPr bwMode="blackWhite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42355" name="Rectangle 19"/>
          <p:cNvSpPr>
            <a:spLocks noChangeArrowheads="1"/>
          </p:cNvSpPr>
          <p:nvPr/>
        </p:nvSpPr>
        <p:spPr bwMode="ltGray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56" name="Rectangle 20"/>
          <p:cNvSpPr>
            <a:spLocks noChangeArrowheads="1"/>
          </p:cNvSpPr>
          <p:nvPr/>
        </p:nvSpPr>
        <p:spPr bwMode="ltGray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58" name="Rectangle 22"/>
          <p:cNvSpPr>
            <a:spLocks noChangeArrowheads="1"/>
          </p:cNvSpPr>
          <p:nvPr/>
        </p:nvSpPr>
        <p:spPr bwMode="ltGray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59" name="Rectangle 23"/>
          <p:cNvSpPr>
            <a:spLocks noChangeArrowheads="1"/>
          </p:cNvSpPr>
          <p:nvPr/>
        </p:nvSpPr>
        <p:spPr bwMode="ltGray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0" name="Rectangle 24"/>
          <p:cNvSpPr>
            <a:spLocks noChangeArrowheads="1"/>
          </p:cNvSpPr>
          <p:nvPr/>
        </p:nvSpPr>
        <p:spPr bwMode="ltGray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1" name="Rectangle 25"/>
          <p:cNvSpPr>
            <a:spLocks noChangeArrowheads="1"/>
          </p:cNvSpPr>
          <p:nvPr/>
        </p:nvSpPr>
        <p:spPr bwMode="ltGray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2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smtClean="0"/>
              <a:t>$0</a:t>
            </a:r>
            <a:endParaRPr lang="en-US" sz="2000" dirty="0"/>
          </a:p>
          <a:p>
            <a:pPr eaLnBrk="1" hangingPunct="1"/>
            <a:r>
              <a:rPr lang="en-US" sz="2000" dirty="0" smtClean="0"/>
              <a:t>$1</a:t>
            </a:r>
            <a:endParaRPr lang="en-US" sz="2000" dirty="0"/>
          </a:p>
          <a:p>
            <a:pPr eaLnBrk="1" hangingPunct="1"/>
            <a:r>
              <a:rPr lang="en-US" sz="2000" dirty="0" smtClean="0"/>
              <a:t>$2</a:t>
            </a:r>
            <a:endParaRPr lang="en-US" sz="2000" dirty="0"/>
          </a:p>
          <a:p>
            <a:pPr eaLnBrk="1" hangingPunct="1"/>
            <a:r>
              <a:rPr lang="en-US" sz="2000" dirty="0" smtClean="0"/>
              <a:t>$3</a:t>
            </a:r>
            <a:endParaRPr lang="en-US" sz="2000" dirty="0"/>
          </a:p>
        </p:txBody>
      </p:sp>
      <p:sp>
        <p:nvSpPr>
          <p:cNvPr id="3342364" name="Rectangle 28"/>
          <p:cNvSpPr>
            <a:spLocks noChangeArrowheads="1"/>
          </p:cNvSpPr>
          <p:nvPr/>
        </p:nvSpPr>
        <p:spPr bwMode="blackWhite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5" name="Rectangle 29"/>
          <p:cNvSpPr>
            <a:spLocks noChangeArrowheads="1"/>
          </p:cNvSpPr>
          <p:nvPr/>
        </p:nvSpPr>
        <p:spPr bwMode="ltGray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6" name="Rectangle 30"/>
          <p:cNvSpPr>
            <a:spLocks noChangeArrowheads="1"/>
          </p:cNvSpPr>
          <p:nvPr/>
        </p:nvSpPr>
        <p:spPr bwMode="ltGray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2367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42368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42369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42370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42371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42372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42373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42374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42376" name="Text Box 40"/>
          <p:cNvSpPr txBox="1">
            <a:spLocks noChangeArrowheads="1"/>
          </p:cNvSpPr>
          <p:nvPr/>
        </p:nvSpPr>
        <p:spPr bwMode="auto">
          <a:xfrm>
            <a:off x="4038600" y="5334000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0</a:t>
            </a:r>
          </a:p>
          <a:p>
            <a:r>
              <a:rPr lang="en-US" sz="2400" b="1" dirty="0"/>
              <a:t>Writes:      	</a:t>
            </a:r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3342377" name="Rectangle 41"/>
          <p:cNvSpPr>
            <a:spLocks noChangeArrowheads="1"/>
          </p:cNvSpPr>
          <p:nvPr/>
        </p:nvSpPr>
        <p:spPr bwMode="blackWhite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3342378" name="Rectangle 42"/>
          <p:cNvSpPr>
            <a:spLocks noChangeArrowheads="1"/>
          </p:cNvSpPr>
          <p:nvPr/>
        </p:nvSpPr>
        <p:spPr bwMode="blackWhite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/>
              <a:t>0</a:t>
            </a:r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3342375" name="AutoShape 39"/>
          <p:cNvSpPr>
            <a:spLocks noChangeArrowheads="1"/>
          </p:cNvSpPr>
          <p:nvPr/>
        </p:nvSpPr>
        <p:spPr bwMode="auto">
          <a:xfrm>
            <a:off x="49916" y="173156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3581400" y="2641600"/>
            <a:ext cx="22082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V  </a:t>
            </a:r>
            <a:r>
              <a:rPr lang="en-US" sz="2400" dirty="0"/>
              <a:t>tag   data</a:t>
            </a:r>
          </a:p>
        </p:txBody>
      </p:sp>
      <p:sp>
        <p:nvSpPr>
          <p:cNvPr id="53" name="Rectangle 40"/>
          <p:cNvSpPr>
            <a:spLocks noChangeArrowheads="1"/>
          </p:cNvSpPr>
          <p:nvPr/>
        </p:nvSpPr>
        <p:spPr bwMode="blackWhite">
          <a:xfrm>
            <a:off x="3841526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54" name="Rectangle 41"/>
          <p:cNvSpPr>
            <a:spLocks noChangeArrowheads="1"/>
          </p:cNvSpPr>
          <p:nvPr/>
        </p:nvSpPr>
        <p:spPr bwMode="blackWhite">
          <a:xfrm>
            <a:off x="3844701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45" name="Line 50"/>
          <p:cNvSpPr>
            <a:spLocks noChangeShapeType="1"/>
          </p:cNvSpPr>
          <p:nvPr/>
        </p:nvSpPr>
        <p:spPr bwMode="auto">
          <a:xfrm>
            <a:off x="3352234" y="3163095"/>
            <a:ext cx="427260" cy="125434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Summary: Write Through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Write-through policy with write allocate</a:t>
            </a:r>
          </a:p>
          <a:p>
            <a:r>
              <a:rPr lang="en-US" dirty="0"/>
              <a:t>	</a:t>
            </a:r>
            <a:r>
              <a:rPr lang="en-US" dirty="0" smtClean="0"/>
              <a:t>Cache miss: read entire block from memory</a:t>
            </a:r>
          </a:p>
          <a:p>
            <a:r>
              <a:rPr lang="en-US" dirty="0"/>
              <a:t>	</a:t>
            </a:r>
            <a:r>
              <a:rPr lang="en-US" dirty="0" smtClean="0"/>
              <a:t>Write: write only updated item to memory</a:t>
            </a:r>
            <a:endParaRPr lang="en-US" dirty="0"/>
          </a:p>
          <a:p>
            <a:r>
              <a:rPr lang="en-US" dirty="0" smtClean="0"/>
              <a:t>	Eviction: no need to write to memory</a:t>
            </a:r>
          </a:p>
        </p:txBody>
      </p:sp>
    </p:spTree>
    <p:extLst>
      <p:ext uri="{BB962C8B-B14F-4D97-AF65-F5344CB8AC3E}">
        <p14:creationId xmlns:p14="http://schemas.microsoft.com/office/powerpoint/2010/main" val="121277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Next Goal: Write-Through </a:t>
            </a:r>
            <a:r>
              <a:rPr lang="en-US" sz="3800" dirty="0"/>
              <a:t>vs. Write-Back</a:t>
            </a:r>
          </a:p>
        </p:txBody>
      </p:sp>
      <p:sp>
        <p:nvSpPr>
          <p:cNvPr id="3364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en-US" dirty="0" smtClean="0"/>
              <a:t>What if we </a:t>
            </a:r>
            <a:r>
              <a:rPr lang="en-US" dirty="0" smtClean="0">
                <a:solidFill>
                  <a:schemeClr val="tx2"/>
                </a:solidFill>
              </a:rPr>
              <a:t>DON’T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/>
              <a:t>to write </a:t>
            </a:r>
            <a:r>
              <a:rPr lang="en-US" dirty="0" smtClean="0"/>
              <a:t>stores </a:t>
            </a:r>
            <a:r>
              <a:rPr lang="en-US" dirty="0"/>
              <a:t>immediately to memory?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Keep the </a:t>
            </a:r>
            <a:r>
              <a:rPr lang="en-US" dirty="0" smtClean="0"/>
              <a:t>current </a:t>
            </a:r>
            <a:r>
              <a:rPr lang="en-US" dirty="0"/>
              <a:t>copy in cache, and update memory when </a:t>
            </a:r>
            <a:r>
              <a:rPr lang="en-US" dirty="0" smtClean="0"/>
              <a:t>data </a:t>
            </a:r>
            <a:r>
              <a:rPr lang="en-US" dirty="0"/>
              <a:t>is </a:t>
            </a:r>
            <a:r>
              <a:rPr lang="en-US" b="1" dirty="0"/>
              <a:t>evicted</a:t>
            </a:r>
            <a:r>
              <a:rPr lang="en-US" dirty="0"/>
              <a:t> (</a:t>
            </a:r>
            <a:r>
              <a:rPr lang="en-US" dirty="0">
                <a:solidFill>
                  <a:schemeClr val="tx2"/>
                </a:solidFill>
              </a:rPr>
              <a:t>write-back policy</a:t>
            </a:r>
            <a:r>
              <a:rPr lang="en-US" dirty="0"/>
              <a:t>)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W</a:t>
            </a:r>
            <a:r>
              <a:rPr lang="en-US" dirty="0" smtClean="0"/>
              <a:t>rite-back </a:t>
            </a:r>
            <a:r>
              <a:rPr lang="en-US" dirty="0"/>
              <a:t>all evicted lines?</a:t>
            </a:r>
          </a:p>
          <a:p>
            <a:pPr lvl="2">
              <a:buClr>
                <a:schemeClr val="tx1"/>
              </a:buClr>
            </a:pPr>
            <a:r>
              <a:rPr lang="en-US" sz="2800" dirty="0"/>
              <a:t>No, only </a:t>
            </a:r>
            <a:r>
              <a:rPr lang="en-US" sz="2800" dirty="0" smtClean="0"/>
              <a:t>written-to blocks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86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0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762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Write-Back Meta-Data (Valid, Dirty Bits)</a:t>
            </a:r>
            <a:endParaRPr lang="en-US" dirty="0"/>
          </a:p>
        </p:txBody>
      </p:sp>
      <p:sp>
        <p:nvSpPr>
          <p:cNvPr id="33300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0" y="2362200"/>
            <a:ext cx="8686800" cy="426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V = 1 means the line has valid data</a:t>
            </a:r>
          </a:p>
          <a:p>
            <a:r>
              <a:rPr lang="en-US" sz="2800" dirty="0" smtClean="0"/>
              <a:t>D = 1 means the bytes are newer than main memory</a:t>
            </a:r>
          </a:p>
          <a:p>
            <a:r>
              <a:rPr lang="en-US" sz="2800" dirty="0" smtClean="0"/>
              <a:t>When allocating line:</a:t>
            </a:r>
          </a:p>
          <a:p>
            <a:pPr lvl="1"/>
            <a:r>
              <a:rPr lang="en-US" sz="2400" dirty="0" smtClean="0"/>
              <a:t>Set V = 1, D = 0, fill in Tag and Data</a:t>
            </a:r>
          </a:p>
          <a:p>
            <a:r>
              <a:rPr lang="en-US" sz="2800" dirty="0" smtClean="0"/>
              <a:t>When writing line:</a:t>
            </a:r>
          </a:p>
          <a:p>
            <a:pPr lvl="1"/>
            <a:r>
              <a:rPr lang="en-US" sz="2400" dirty="0" smtClean="0"/>
              <a:t>Set D = 1</a:t>
            </a:r>
          </a:p>
          <a:p>
            <a:r>
              <a:rPr lang="en-US" sz="2800" dirty="0" smtClean="0"/>
              <a:t>When evicting line:</a:t>
            </a:r>
          </a:p>
          <a:p>
            <a:pPr lvl="1"/>
            <a:r>
              <a:rPr lang="en-US" sz="2400" dirty="0" smtClean="0"/>
              <a:t>If D = 0: just set V = 0</a:t>
            </a:r>
          </a:p>
          <a:p>
            <a:pPr lvl="1"/>
            <a:r>
              <a:rPr lang="en-US" sz="2400" dirty="0" smtClean="0"/>
              <a:t>If D = 1: write-back Data, then set D = 0, V = 0</a:t>
            </a: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26140393"/>
              </p:ext>
            </p:extLst>
          </p:nvPr>
        </p:nvGraphicFramePr>
        <p:xfrm>
          <a:off x="1219200" y="5842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V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D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Tag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Byte 1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Byte 2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2"/>
                          </a:solidFill>
                        </a:rPr>
                        <a:t>… Byte N</a:t>
                      </a:r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ontent Placeholder 12"/>
          <p:cNvSpPr>
            <a:spLocks noGrp="1"/>
          </p:cNvSpPr>
          <p:nvPr>
            <p:ph idx="1"/>
          </p:nvPr>
        </p:nvSpPr>
        <p:spPr>
          <a:xfrm>
            <a:off x="457200" y="3609474"/>
            <a:ext cx="8477624" cy="251668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Instruction speeds:</a:t>
            </a:r>
          </a:p>
          <a:p>
            <a:r>
              <a:rPr lang="en-US" sz="2600" b="1" dirty="0" err="1">
                <a:solidFill>
                  <a:schemeClr val="tx2"/>
                </a:solidFill>
                <a:latin typeface="Courier New"/>
                <a:cs typeface="Courier New"/>
              </a:rPr>
              <a:t>a</a:t>
            </a:r>
            <a:r>
              <a:rPr lang="en-US" sz="2600" b="1" dirty="0" err="1" smtClean="0">
                <a:solidFill>
                  <a:schemeClr val="tx2"/>
                </a:solidFill>
                <a:latin typeface="Courier New"/>
                <a:cs typeface="Courier New"/>
              </a:rPr>
              <a:t>dd,sub,shift</a:t>
            </a:r>
            <a:r>
              <a:rPr lang="en-US" sz="2600" dirty="0" smtClean="0">
                <a:solidFill>
                  <a:schemeClr val="tx2"/>
                </a:solidFill>
              </a:rPr>
              <a:t>:</a:t>
            </a:r>
            <a:r>
              <a:rPr lang="en-US" dirty="0" smtClean="0"/>
              <a:t>  1 cycle</a:t>
            </a:r>
          </a:p>
          <a:p>
            <a:r>
              <a:rPr lang="en-US" sz="2600" b="1" dirty="0" err="1" smtClean="0">
                <a:solidFill>
                  <a:schemeClr val="tx2"/>
                </a:solidFill>
                <a:latin typeface="Courier New"/>
                <a:cs typeface="Courier New"/>
              </a:rPr>
              <a:t>mult</a:t>
            </a:r>
            <a:r>
              <a:rPr lang="en-US" sz="2600" dirty="0" smtClean="0">
                <a:solidFill>
                  <a:schemeClr val="tx2"/>
                </a:solidFill>
              </a:rPr>
              <a:t>:</a:t>
            </a:r>
            <a:r>
              <a:rPr lang="en-US" dirty="0" smtClean="0"/>
              <a:t> 3 cycles </a:t>
            </a:r>
          </a:p>
          <a:p>
            <a:r>
              <a:rPr lang="en-US" sz="2600" b="1" dirty="0">
                <a:solidFill>
                  <a:schemeClr val="tx2"/>
                </a:solidFill>
                <a:latin typeface="Courier New"/>
                <a:cs typeface="Courier New"/>
              </a:rPr>
              <a:t>l</a:t>
            </a:r>
            <a:r>
              <a:rPr lang="en-US" sz="2600" b="1" dirty="0" smtClean="0">
                <a:solidFill>
                  <a:schemeClr val="tx2"/>
                </a:solidFill>
                <a:latin typeface="Courier New"/>
                <a:cs typeface="Courier New"/>
              </a:rPr>
              <a:t>oad/</a:t>
            </a:r>
            <a:r>
              <a:rPr lang="en-US" sz="2600" b="1" dirty="0" smtClean="0">
                <a:solidFill>
                  <a:srgbClr val="1F497D"/>
                </a:solidFill>
                <a:latin typeface="Courier New"/>
                <a:cs typeface="Courier New"/>
              </a:rPr>
              <a:t>store</a:t>
            </a:r>
            <a:r>
              <a:rPr lang="en-US" dirty="0" smtClean="0">
                <a:solidFill>
                  <a:schemeClr val="tx2"/>
                </a:solidFill>
              </a:rPr>
              <a:t>: </a:t>
            </a:r>
            <a:r>
              <a:rPr lang="en-US" b="1" dirty="0" smtClean="0"/>
              <a:t>100</a:t>
            </a:r>
            <a:r>
              <a:rPr lang="en-US" dirty="0" smtClean="0"/>
              <a:t> </a:t>
            </a:r>
            <a:r>
              <a:rPr lang="en-US" b="1" dirty="0"/>
              <a:t>cycles</a:t>
            </a:r>
            <a:endParaRPr lang="en-US" b="1" dirty="0" smtClean="0"/>
          </a:p>
          <a:p>
            <a:pPr marL="457200" lvl="1" indent="0">
              <a:buNone/>
            </a:pPr>
            <a:r>
              <a:rPr lang="en-US" dirty="0"/>
              <a:t>off-chip 50(-70)ns</a:t>
            </a:r>
            <a:endParaRPr lang="en-US" dirty="0" smtClean="0">
              <a:sym typeface="Wingdings"/>
            </a:endParaRP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2(-3) GHz processor  0.5 ns clock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sp>
        <p:nvSpPr>
          <p:cNvPr id="67" name="Rectangle 1058"/>
          <p:cNvSpPr>
            <a:spLocks noChangeArrowheads="1"/>
          </p:cNvSpPr>
          <p:nvPr/>
        </p:nvSpPr>
        <p:spPr bwMode="auto">
          <a:xfrm>
            <a:off x="1228773" y="2338443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1058"/>
          <p:cNvSpPr>
            <a:spLocks noChangeArrowheads="1"/>
          </p:cNvSpPr>
          <p:nvPr/>
        </p:nvSpPr>
        <p:spPr bwMode="auto">
          <a:xfrm>
            <a:off x="2274145" y="2338067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058"/>
          <p:cNvSpPr>
            <a:spLocks noChangeArrowheads="1"/>
          </p:cNvSpPr>
          <p:nvPr/>
        </p:nvSpPr>
        <p:spPr bwMode="auto">
          <a:xfrm>
            <a:off x="3327255" y="2339212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3" name="Rectangle 1058"/>
          <p:cNvSpPr>
            <a:spLocks noChangeArrowheads="1"/>
          </p:cNvSpPr>
          <p:nvPr/>
        </p:nvSpPr>
        <p:spPr bwMode="auto">
          <a:xfrm>
            <a:off x="4380054" y="2339588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1058"/>
          <p:cNvSpPr>
            <a:spLocks noChangeArrowheads="1"/>
          </p:cNvSpPr>
          <p:nvPr/>
        </p:nvSpPr>
        <p:spPr bwMode="auto">
          <a:xfrm>
            <a:off x="5425426" y="2339212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ectangle 1058"/>
          <p:cNvSpPr>
            <a:spLocks noChangeArrowheads="1"/>
          </p:cNvSpPr>
          <p:nvPr/>
        </p:nvSpPr>
        <p:spPr bwMode="auto">
          <a:xfrm>
            <a:off x="6478536" y="2340357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3358917" y="1702828"/>
            <a:ext cx="204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CPU Pipeline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5586796" y="2399996"/>
            <a:ext cx="836219" cy="9144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4529798" y="2401988"/>
            <a:ext cx="836219" cy="9144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3472800" y="2403980"/>
            <a:ext cx="836219" cy="9144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2415802" y="2405972"/>
            <a:ext cx="836219" cy="9144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1375513" y="2407964"/>
            <a:ext cx="836219" cy="9144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/>
          <a:srcRect l="3886" t="16204" r="51974" b="15816"/>
          <a:stretch/>
        </p:blipFill>
        <p:spPr>
          <a:xfrm flipH="1">
            <a:off x="6582713" y="2407964"/>
            <a:ext cx="836219" cy="914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Write-back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How does a </a:t>
            </a:r>
            <a:r>
              <a:rPr lang="en-US" dirty="0" smtClean="0">
                <a:solidFill>
                  <a:schemeClr val="tx2"/>
                </a:solidFill>
              </a:rPr>
              <a:t>write-back</a:t>
            </a:r>
            <a:r>
              <a:rPr lang="en-US" dirty="0" smtClean="0">
                <a:solidFill>
                  <a:srgbClr val="00F6FF"/>
                </a:solidFill>
              </a:rPr>
              <a:t> </a:t>
            </a:r>
            <a:r>
              <a:rPr lang="en-US" dirty="0" smtClean="0"/>
              <a:t>cache work? </a:t>
            </a:r>
          </a:p>
          <a:p>
            <a:r>
              <a:rPr lang="en-US" dirty="0" smtClean="0"/>
              <a:t>Assume </a:t>
            </a:r>
            <a:r>
              <a:rPr lang="en-US" dirty="0" smtClean="0">
                <a:solidFill>
                  <a:schemeClr val="tx2"/>
                </a:solidFill>
              </a:rPr>
              <a:t>write-allocate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66915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66917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Handling Stores (Write-Back)</a:t>
            </a:r>
          </a:p>
        </p:txBody>
      </p:sp>
      <p:sp>
        <p:nvSpPr>
          <p:cNvPr id="3366918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66919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66920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66921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66922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66923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66924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66925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66926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66930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6931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2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4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5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6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7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38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66940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41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42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6943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66944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66945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66946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66947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66948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66949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66950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66951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</a:t>
            </a:r>
            <a:r>
              <a:rPr lang="en-US" sz="2400" b="1" dirty="0" smtClean="0"/>
              <a:t>0</a:t>
            </a:r>
            <a:endParaRPr lang="en-US" sz="2400" b="1" dirty="0"/>
          </a:p>
          <a:p>
            <a:r>
              <a:rPr lang="en-US" sz="2400" b="1" dirty="0"/>
              <a:t>Writes:      	0</a:t>
            </a:r>
          </a:p>
        </p:txBody>
      </p:sp>
      <p:sp>
        <p:nvSpPr>
          <p:cNvPr id="3366952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6953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6954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66955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54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57" name="Text Box 60"/>
          <p:cNvSpPr txBox="1">
            <a:spLocks noChangeArrowheads="1"/>
          </p:cNvSpPr>
          <p:nvPr/>
        </p:nvSpPr>
        <p:spPr bwMode="auto">
          <a:xfrm>
            <a:off x="2952969" y="633517"/>
            <a:ext cx="43227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16 </a:t>
            </a:r>
            <a:r>
              <a:rPr lang="en-US" sz="2400" dirty="0" smtClean="0"/>
              <a:t>byte, byte-addressed memory</a:t>
            </a:r>
          </a:p>
          <a:p>
            <a:r>
              <a:rPr lang="en-US" sz="2400" dirty="0" smtClean="0"/>
              <a:t>4 </a:t>
            </a:r>
            <a:r>
              <a:rPr lang="en-US" sz="2400" dirty="0" err="1" smtClean="0"/>
              <a:t>btye</a:t>
            </a:r>
            <a:r>
              <a:rPr lang="en-US" sz="2400" dirty="0" smtClean="0"/>
              <a:t>, fully-associative cache:</a:t>
            </a:r>
            <a:endParaRPr lang="en-US" sz="2400" dirty="0"/>
          </a:p>
          <a:p>
            <a:r>
              <a:rPr lang="en-US" sz="2400" dirty="0" smtClean="0"/>
              <a:t>   2-byte blocks, write-allocate</a:t>
            </a:r>
          </a:p>
          <a:p>
            <a:pPr eaLnBrk="1" hangingPunct="1"/>
            <a:r>
              <a:rPr lang="en-US" sz="2400" dirty="0" smtClean="0"/>
              <a:t>4 bit addresses: </a:t>
            </a:r>
          </a:p>
          <a:p>
            <a:pPr eaLnBrk="1" hangingPunct="1"/>
            <a:r>
              <a:rPr lang="en-US" sz="2400" dirty="0"/>
              <a:t>	3</a:t>
            </a:r>
            <a:r>
              <a:rPr lang="en-US" sz="2400" dirty="0" smtClean="0"/>
              <a:t> bit tag, 1 bit offset</a:t>
            </a:r>
          </a:p>
        </p:txBody>
      </p:sp>
      <p:sp>
        <p:nvSpPr>
          <p:cNvPr id="58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59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347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>
            <a:spLocks noChangeArrowheads="1"/>
          </p:cNvSpPr>
          <p:nvPr/>
        </p:nvSpPr>
        <p:spPr bwMode="ltGray">
          <a:xfrm>
            <a:off x="3370077" y="2641600"/>
            <a:ext cx="2725923" cy="18114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4452950" y="4422618"/>
            <a:ext cx="9492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Cache</a:t>
            </a: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1066800" y="4830453"/>
            <a:ext cx="2514600" cy="14780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50" name="Text Box 17"/>
          <p:cNvSpPr txBox="1">
            <a:spLocks noChangeArrowheads="1"/>
          </p:cNvSpPr>
          <p:nvPr/>
        </p:nvSpPr>
        <p:spPr bwMode="auto">
          <a:xfrm>
            <a:off x="1484127" y="4453008"/>
            <a:ext cx="17345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/>
              <a:t>Register File</a:t>
            </a:r>
            <a:endParaRPr lang="en-US" sz="2400" b="1" dirty="0"/>
          </a:p>
        </p:txBody>
      </p:sp>
      <p:sp>
        <p:nvSpPr>
          <p:cNvPr id="3368963" name="Rectangle 3"/>
          <p:cNvSpPr>
            <a:spLocks noChangeArrowheads="1"/>
          </p:cNvSpPr>
          <p:nvPr/>
        </p:nvSpPr>
        <p:spPr bwMode="auto">
          <a:xfrm>
            <a:off x="6096000" y="1143000"/>
            <a:ext cx="2514600" cy="5410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/>
          </a:p>
        </p:txBody>
      </p:sp>
      <p:sp>
        <p:nvSpPr>
          <p:cNvPr id="3368965" name="Rectangle 5"/>
          <p:cNvSpPr>
            <a:spLocks noGrp="1" noChangeArrowheads="1"/>
          </p:cNvSpPr>
          <p:nvPr>
            <p:ph type="title"/>
          </p:nvPr>
        </p:nvSpPr>
        <p:spPr>
          <a:xfrm>
            <a:off x="661988" y="0"/>
            <a:ext cx="7772400" cy="465138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(REF 1)</a:t>
            </a:r>
          </a:p>
        </p:txBody>
      </p:sp>
      <p:sp>
        <p:nvSpPr>
          <p:cNvPr id="3368966" name="Rectangle 6"/>
          <p:cNvSpPr>
            <a:spLocks noChangeArrowheads="1"/>
          </p:cNvSpPr>
          <p:nvPr/>
        </p:nvSpPr>
        <p:spPr bwMode="auto">
          <a:xfrm>
            <a:off x="7010400" y="19050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29</a:t>
            </a:r>
          </a:p>
        </p:txBody>
      </p:sp>
      <p:sp>
        <p:nvSpPr>
          <p:cNvPr id="3368967" name="Rectangle 7"/>
          <p:cNvSpPr>
            <a:spLocks noChangeArrowheads="1"/>
          </p:cNvSpPr>
          <p:nvPr/>
        </p:nvSpPr>
        <p:spPr bwMode="auto">
          <a:xfrm>
            <a:off x="7010400" y="25146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123</a:t>
            </a:r>
          </a:p>
        </p:txBody>
      </p:sp>
      <p:sp>
        <p:nvSpPr>
          <p:cNvPr id="3368968" name="Rectangle 8"/>
          <p:cNvSpPr>
            <a:spLocks noChangeArrowheads="1"/>
          </p:cNvSpPr>
          <p:nvPr/>
        </p:nvSpPr>
        <p:spPr bwMode="auto">
          <a:xfrm>
            <a:off x="7010400" y="31242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150</a:t>
            </a:r>
          </a:p>
        </p:txBody>
      </p:sp>
      <p:sp>
        <p:nvSpPr>
          <p:cNvPr id="3368969" name="Rectangle 9"/>
          <p:cNvSpPr>
            <a:spLocks noChangeArrowheads="1"/>
          </p:cNvSpPr>
          <p:nvPr/>
        </p:nvSpPr>
        <p:spPr bwMode="auto">
          <a:xfrm>
            <a:off x="7010400" y="34290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162</a:t>
            </a:r>
          </a:p>
        </p:txBody>
      </p:sp>
      <p:sp>
        <p:nvSpPr>
          <p:cNvPr id="3368970" name="Rectangle 10"/>
          <p:cNvSpPr>
            <a:spLocks noChangeArrowheads="1"/>
          </p:cNvSpPr>
          <p:nvPr/>
        </p:nvSpPr>
        <p:spPr bwMode="auto">
          <a:xfrm>
            <a:off x="7010400" y="40386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18</a:t>
            </a:r>
          </a:p>
        </p:txBody>
      </p:sp>
      <p:sp>
        <p:nvSpPr>
          <p:cNvPr id="3368971" name="Rectangle 11"/>
          <p:cNvSpPr>
            <a:spLocks noChangeArrowheads="1"/>
          </p:cNvSpPr>
          <p:nvPr/>
        </p:nvSpPr>
        <p:spPr bwMode="auto">
          <a:xfrm>
            <a:off x="7010400" y="46482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33</a:t>
            </a:r>
          </a:p>
        </p:txBody>
      </p:sp>
      <p:sp>
        <p:nvSpPr>
          <p:cNvPr id="3368972" name="Rectangle 12"/>
          <p:cNvSpPr>
            <a:spLocks noChangeArrowheads="1"/>
          </p:cNvSpPr>
          <p:nvPr/>
        </p:nvSpPr>
        <p:spPr bwMode="auto">
          <a:xfrm>
            <a:off x="7010400" y="52578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19</a:t>
            </a:r>
          </a:p>
        </p:txBody>
      </p:sp>
      <p:sp>
        <p:nvSpPr>
          <p:cNvPr id="3368973" name="Rectangle 13"/>
          <p:cNvSpPr>
            <a:spLocks noChangeArrowheads="1"/>
          </p:cNvSpPr>
          <p:nvPr/>
        </p:nvSpPr>
        <p:spPr bwMode="auto">
          <a:xfrm>
            <a:off x="7010400" y="58674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210</a:t>
            </a:r>
          </a:p>
        </p:txBody>
      </p:sp>
      <p:sp>
        <p:nvSpPr>
          <p:cNvPr id="3368974" name="Text Box 14"/>
          <p:cNvSpPr txBox="1">
            <a:spLocks noChangeArrowheads="1"/>
          </p:cNvSpPr>
          <p:nvPr/>
        </p:nvSpPr>
        <p:spPr bwMode="auto">
          <a:xfrm>
            <a:off x="6623198" y="1524000"/>
            <a:ext cx="444352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sz="2000" b="1"/>
              <a:t>0</a:t>
            </a:r>
          </a:p>
          <a:p>
            <a:pPr algn="r" eaLnBrk="1" hangingPunct="1"/>
            <a:r>
              <a:rPr lang="en-US" sz="2000" b="1"/>
              <a:t>1</a:t>
            </a:r>
          </a:p>
          <a:p>
            <a:pPr algn="r" eaLnBrk="1" hangingPunct="1"/>
            <a:r>
              <a:rPr lang="en-US" sz="2000" b="1"/>
              <a:t>2</a:t>
            </a:r>
          </a:p>
          <a:p>
            <a:pPr algn="r" eaLnBrk="1" hangingPunct="1"/>
            <a:r>
              <a:rPr lang="en-US" sz="2000" b="1"/>
              <a:t>3</a:t>
            </a:r>
          </a:p>
          <a:p>
            <a:pPr algn="r" eaLnBrk="1" hangingPunct="1"/>
            <a:r>
              <a:rPr lang="en-US" sz="2000" b="1"/>
              <a:t>4</a:t>
            </a:r>
          </a:p>
          <a:p>
            <a:pPr algn="r" eaLnBrk="1" hangingPunct="1"/>
            <a:r>
              <a:rPr lang="en-US" sz="2000" b="1"/>
              <a:t>5</a:t>
            </a:r>
          </a:p>
          <a:p>
            <a:pPr algn="r" eaLnBrk="1" hangingPunct="1"/>
            <a:r>
              <a:rPr lang="en-US" sz="2000" b="1"/>
              <a:t>6</a:t>
            </a:r>
          </a:p>
          <a:p>
            <a:pPr algn="r" eaLnBrk="1" hangingPunct="1"/>
            <a:r>
              <a:rPr lang="en-US" sz="2000" b="1"/>
              <a:t>7</a:t>
            </a:r>
          </a:p>
          <a:p>
            <a:pPr algn="r" eaLnBrk="1" hangingPunct="1"/>
            <a:r>
              <a:rPr lang="en-US" sz="2000" b="1"/>
              <a:t>8</a:t>
            </a:r>
          </a:p>
          <a:p>
            <a:pPr algn="r" eaLnBrk="1" hangingPunct="1"/>
            <a:r>
              <a:rPr lang="en-US" sz="2000" b="1"/>
              <a:t>9</a:t>
            </a:r>
          </a:p>
          <a:p>
            <a:pPr algn="r" eaLnBrk="1" hangingPunct="1"/>
            <a:r>
              <a:rPr lang="en-US" sz="2000" b="1"/>
              <a:t>10</a:t>
            </a:r>
          </a:p>
          <a:p>
            <a:pPr algn="r" eaLnBrk="1" hangingPunct="1"/>
            <a:r>
              <a:rPr lang="en-US" sz="2000" b="1"/>
              <a:t>11</a:t>
            </a:r>
          </a:p>
          <a:p>
            <a:pPr algn="r" eaLnBrk="1" hangingPunct="1"/>
            <a:r>
              <a:rPr lang="en-US" sz="2000" b="1"/>
              <a:t>12</a:t>
            </a:r>
          </a:p>
          <a:p>
            <a:pPr algn="r" eaLnBrk="1" hangingPunct="1"/>
            <a:r>
              <a:rPr lang="en-US" sz="2000" b="1"/>
              <a:t>13</a:t>
            </a:r>
          </a:p>
          <a:p>
            <a:pPr algn="r" eaLnBrk="1" hangingPunct="1"/>
            <a:r>
              <a:rPr lang="en-US" sz="2000" b="1"/>
              <a:t>14</a:t>
            </a:r>
          </a:p>
          <a:p>
            <a:pPr algn="r" eaLnBrk="1" hangingPunct="1"/>
            <a:r>
              <a:rPr lang="en-US" sz="2000" b="1"/>
              <a:t>15</a:t>
            </a:r>
          </a:p>
        </p:txBody>
      </p:sp>
      <p:sp>
        <p:nvSpPr>
          <p:cNvPr id="3368978" name="Rectangle 18"/>
          <p:cNvSpPr>
            <a:spLocks noChangeArrowheads="1"/>
          </p:cNvSpPr>
          <p:nvPr/>
        </p:nvSpPr>
        <p:spPr bwMode="auto">
          <a:xfrm>
            <a:off x="4394200" y="30988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8979" name="Rectangle 19"/>
          <p:cNvSpPr>
            <a:spLocks noChangeArrowheads="1"/>
          </p:cNvSpPr>
          <p:nvPr/>
        </p:nvSpPr>
        <p:spPr bwMode="auto">
          <a:xfrm>
            <a:off x="4927600" y="3098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0" name="Rectangle 20"/>
          <p:cNvSpPr>
            <a:spLocks noChangeArrowheads="1"/>
          </p:cNvSpPr>
          <p:nvPr/>
        </p:nvSpPr>
        <p:spPr bwMode="auto">
          <a:xfrm>
            <a:off x="4927600" y="3403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2" name="Rectangle 22"/>
          <p:cNvSpPr>
            <a:spLocks noChangeArrowheads="1"/>
          </p:cNvSpPr>
          <p:nvPr/>
        </p:nvSpPr>
        <p:spPr bwMode="auto">
          <a:xfrm>
            <a:off x="2362200" y="49530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3" name="Rectangle 23"/>
          <p:cNvSpPr>
            <a:spLocks noChangeArrowheads="1"/>
          </p:cNvSpPr>
          <p:nvPr/>
        </p:nvSpPr>
        <p:spPr bwMode="auto">
          <a:xfrm>
            <a:off x="2362200" y="52578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4" name="Rectangle 24"/>
          <p:cNvSpPr>
            <a:spLocks noChangeArrowheads="1"/>
          </p:cNvSpPr>
          <p:nvPr/>
        </p:nvSpPr>
        <p:spPr bwMode="auto">
          <a:xfrm>
            <a:off x="2362200" y="55626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5" name="Rectangle 25"/>
          <p:cNvSpPr>
            <a:spLocks noChangeArrowheads="1"/>
          </p:cNvSpPr>
          <p:nvPr/>
        </p:nvSpPr>
        <p:spPr bwMode="auto">
          <a:xfrm>
            <a:off x="2362200" y="5867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6" name="Text Box 26"/>
          <p:cNvSpPr txBox="1">
            <a:spLocks noChangeArrowheads="1"/>
          </p:cNvSpPr>
          <p:nvPr/>
        </p:nvSpPr>
        <p:spPr bwMode="auto">
          <a:xfrm>
            <a:off x="1905000" y="4953000"/>
            <a:ext cx="4587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$0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$1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$2</a:t>
            </a:r>
            <a:endParaRPr lang="en-US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chemeClr val="bg1"/>
                </a:solidFill>
              </a:rPr>
              <a:t>$3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368988" name="Rectangle 28"/>
          <p:cNvSpPr>
            <a:spLocks noChangeArrowheads="1"/>
          </p:cNvSpPr>
          <p:nvPr/>
        </p:nvSpPr>
        <p:spPr bwMode="auto">
          <a:xfrm>
            <a:off x="4394200" y="3708400"/>
            <a:ext cx="5334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89" name="Rectangle 29"/>
          <p:cNvSpPr>
            <a:spLocks noChangeArrowheads="1"/>
          </p:cNvSpPr>
          <p:nvPr/>
        </p:nvSpPr>
        <p:spPr bwMode="auto">
          <a:xfrm>
            <a:off x="4927600" y="37084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90" name="Rectangle 30"/>
          <p:cNvSpPr>
            <a:spLocks noChangeArrowheads="1"/>
          </p:cNvSpPr>
          <p:nvPr/>
        </p:nvSpPr>
        <p:spPr bwMode="auto">
          <a:xfrm>
            <a:off x="4927600" y="4013200"/>
            <a:ext cx="106680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68991" name="Rectangle 31"/>
          <p:cNvSpPr>
            <a:spLocks noChangeArrowheads="1"/>
          </p:cNvSpPr>
          <p:nvPr/>
        </p:nvSpPr>
        <p:spPr bwMode="auto">
          <a:xfrm>
            <a:off x="7010400" y="1600200"/>
            <a:ext cx="1066800" cy="304800"/>
          </a:xfrm>
          <a:prstGeom prst="rect">
            <a:avLst/>
          </a:prstGeom>
          <a:solidFill>
            <a:srgbClr val="00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78</a:t>
            </a:r>
          </a:p>
        </p:txBody>
      </p:sp>
      <p:sp>
        <p:nvSpPr>
          <p:cNvPr id="3368992" name="Rectangle 32"/>
          <p:cNvSpPr>
            <a:spLocks noChangeArrowheads="1"/>
          </p:cNvSpPr>
          <p:nvPr/>
        </p:nvSpPr>
        <p:spPr bwMode="auto">
          <a:xfrm>
            <a:off x="7010400" y="2209800"/>
            <a:ext cx="1066800" cy="304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120</a:t>
            </a:r>
          </a:p>
        </p:txBody>
      </p:sp>
      <p:sp>
        <p:nvSpPr>
          <p:cNvPr id="3368993" name="Rectangle 33"/>
          <p:cNvSpPr>
            <a:spLocks noChangeArrowheads="1"/>
          </p:cNvSpPr>
          <p:nvPr/>
        </p:nvSpPr>
        <p:spPr bwMode="auto">
          <a:xfrm>
            <a:off x="7010400" y="2819400"/>
            <a:ext cx="1066800" cy="304800"/>
          </a:xfrm>
          <a:prstGeom prst="rect">
            <a:avLst/>
          </a:prstGeom>
          <a:solidFill>
            <a:srgbClr val="66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71</a:t>
            </a:r>
          </a:p>
        </p:txBody>
      </p:sp>
      <p:sp>
        <p:nvSpPr>
          <p:cNvPr id="3368994" name="Rectangle 34"/>
          <p:cNvSpPr>
            <a:spLocks noChangeArrowheads="1"/>
          </p:cNvSpPr>
          <p:nvPr/>
        </p:nvSpPr>
        <p:spPr bwMode="auto">
          <a:xfrm>
            <a:off x="7010400" y="3733800"/>
            <a:ext cx="1066800" cy="304800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173</a:t>
            </a:r>
          </a:p>
        </p:txBody>
      </p:sp>
      <p:sp>
        <p:nvSpPr>
          <p:cNvPr id="3368995" name="Rectangle 35"/>
          <p:cNvSpPr>
            <a:spLocks noChangeArrowheads="1"/>
          </p:cNvSpPr>
          <p:nvPr/>
        </p:nvSpPr>
        <p:spPr bwMode="auto">
          <a:xfrm>
            <a:off x="7010400" y="4343400"/>
            <a:ext cx="1066800" cy="304800"/>
          </a:xfrm>
          <a:prstGeom prst="rect">
            <a:avLst/>
          </a:prstGeom>
          <a:solidFill>
            <a:srgbClr val="00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21</a:t>
            </a:r>
          </a:p>
        </p:txBody>
      </p:sp>
      <p:sp>
        <p:nvSpPr>
          <p:cNvPr id="3368996" name="Rectangle 36"/>
          <p:cNvSpPr>
            <a:spLocks noChangeArrowheads="1"/>
          </p:cNvSpPr>
          <p:nvPr/>
        </p:nvSpPr>
        <p:spPr bwMode="auto">
          <a:xfrm>
            <a:off x="7010400" y="4953000"/>
            <a:ext cx="1066800" cy="304800"/>
          </a:xfrm>
          <a:prstGeom prst="rect">
            <a:avLst/>
          </a:prstGeom>
          <a:solidFill>
            <a:srgbClr val="CC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28</a:t>
            </a:r>
          </a:p>
        </p:txBody>
      </p:sp>
      <p:sp>
        <p:nvSpPr>
          <p:cNvPr id="3368997" name="Rectangle 37"/>
          <p:cNvSpPr>
            <a:spLocks noChangeArrowheads="1"/>
          </p:cNvSpPr>
          <p:nvPr/>
        </p:nvSpPr>
        <p:spPr bwMode="auto">
          <a:xfrm>
            <a:off x="7010400" y="5562600"/>
            <a:ext cx="1066800" cy="304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200</a:t>
            </a:r>
          </a:p>
        </p:txBody>
      </p:sp>
      <p:sp>
        <p:nvSpPr>
          <p:cNvPr id="3368998" name="Rectangle 38"/>
          <p:cNvSpPr>
            <a:spLocks noChangeArrowheads="1"/>
          </p:cNvSpPr>
          <p:nvPr/>
        </p:nvSpPr>
        <p:spPr bwMode="auto">
          <a:xfrm>
            <a:off x="7010400" y="6172200"/>
            <a:ext cx="1066800" cy="304800"/>
          </a:xfrm>
          <a:prstGeom prst="rect">
            <a:avLst/>
          </a:prstGeom>
          <a:solidFill>
            <a:srgbClr val="FF66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b="1"/>
              <a:t>225</a:t>
            </a:r>
          </a:p>
        </p:txBody>
      </p:sp>
      <p:sp>
        <p:nvSpPr>
          <p:cNvPr id="3369000" name="Rectangle 40"/>
          <p:cNvSpPr>
            <a:spLocks noChangeArrowheads="1"/>
          </p:cNvSpPr>
          <p:nvPr/>
        </p:nvSpPr>
        <p:spPr bwMode="auto">
          <a:xfrm>
            <a:off x="4114800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9001" name="Rectangle 41"/>
          <p:cNvSpPr>
            <a:spLocks noChangeArrowheads="1"/>
          </p:cNvSpPr>
          <p:nvPr/>
        </p:nvSpPr>
        <p:spPr bwMode="auto">
          <a:xfrm>
            <a:off x="411797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369002" name="Rectangle 42"/>
          <p:cNvSpPr>
            <a:spLocks noChangeArrowheads="1"/>
          </p:cNvSpPr>
          <p:nvPr/>
        </p:nvSpPr>
        <p:spPr bwMode="auto">
          <a:xfrm>
            <a:off x="3844925" y="30988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369003" name="Rectangle 43"/>
          <p:cNvSpPr>
            <a:spLocks noChangeArrowheads="1"/>
          </p:cNvSpPr>
          <p:nvPr/>
        </p:nvSpPr>
        <p:spPr bwMode="auto">
          <a:xfrm>
            <a:off x="3844925" y="3708400"/>
            <a:ext cx="273050" cy="304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6873766" y="1114098"/>
            <a:ext cx="12807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Memory</a:t>
            </a: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348812" y="1271338"/>
            <a:ext cx="2603938" cy="304698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/>
              <a:t>Instructions:</a:t>
            </a:r>
          </a:p>
          <a:p>
            <a:pPr eaLnBrk="1" hangingPunct="1"/>
            <a:r>
              <a:rPr lang="en-US" sz="2400" dirty="0" smtClean="0"/>
              <a:t>LB  $1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7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$2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0   ]</a:t>
            </a:r>
            <a:endParaRPr lang="en-US" sz="2400" dirty="0">
              <a:sym typeface="Symbol" pitchFamily="18" charset="2"/>
            </a:endParaRPr>
          </a:p>
          <a:p>
            <a:pPr eaLnBrk="1" hangingPunct="1"/>
            <a:r>
              <a:rPr lang="en-US" sz="2400" dirty="0" smtClean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/>
          </a:p>
          <a:p>
            <a:pPr eaLnBrk="1" hangingPunct="1"/>
            <a:r>
              <a:rPr lang="en-US" sz="2400" dirty="0" smtClean="0"/>
              <a:t>LB  $2 </a:t>
            </a:r>
            <a:r>
              <a:rPr lang="en-US" sz="2400" dirty="0" smtClean="0">
                <a:sym typeface="Wingdings"/>
              </a:rPr>
              <a:t>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</a:p>
          <a:p>
            <a:r>
              <a:rPr lang="en-US" sz="2400" dirty="0"/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5   ]</a:t>
            </a:r>
            <a:endParaRPr lang="en-US" sz="2400" dirty="0">
              <a:sym typeface="Symbol" pitchFamily="18" charset="2"/>
            </a:endParaRPr>
          </a:p>
          <a:p>
            <a:r>
              <a:rPr lang="en-US" sz="2400" dirty="0">
                <a:sym typeface="Symbol" pitchFamily="18" charset="2"/>
              </a:rPr>
              <a:t>SB  $1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>
                <a:sym typeface="Symbol" pitchFamily="18" charset="2"/>
              </a:rPr>
              <a:t>M[ </a:t>
            </a:r>
            <a:r>
              <a:rPr lang="en-US" sz="2400" dirty="0" smtClean="0">
                <a:sym typeface="Symbol" pitchFamily="18" charset="2"/>
              </a:rPr>
              <a:t>10 ]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48" name="AutoShape 39"/>
          <p:cNvSpPr>
            <a:spLocks noChangeArrowheads="1"/>
          </p:cNvSpPr>
          <p:nvPr/>
        </p:nvSpPr>
        <p:spPr bwMode="auto">
          <a:xfrm>
            <a:off x="49916" y="1731569"/>
            <a:ext cx="381000" cy="28641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3344910" y="2641600"/>
            <a:ext cx="2602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err="1" smtClean="0"/>
              <a:t>lru</a:t>
            </a:r>
            <a:r>
              <a:rPr lang="en-US" sz="2400" dirty="0" smtClean="0"/>
              <a:t>  V  d  tag   data</a:t>
            </a:r>
            <a:endParaRPr lang="en-US" sz="2400" dirty="0"/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blackWhite">
          <a:xfrm>
            <a:off x="3567724" y="30989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1</a:t>
            </a:r>
          </a:p>
        </p:txBody>
      </p:sp>
      <p:sp>
        <p:nvSpPr>
          <p:cNvPr id="53" name="Rectangle 41"/>
          <p:cNvSpPr>
            <a:spLocks noChangeArrowheads="1"/>
          </p:cNvSpPr>
          <p:nvPr/>
        </p:nvSpPr>
        <p:spPr bwMode="blackWhite">
          <a:xfrm>
            <a:off x="3570899" y="3708574"/>
            <a:ext cx="27305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b="1" dirty="0"/>
              <a:t>0</a:t>
            </a:r>
          </a:p>
        </p:txBody>
      </p:sp>
      <p:sp>
        <p:nvSpPr>
          <p:cNvPr id="56" name="Text Box 39"/>
          <p:cNvSpPr txBox="1">
            <a:spLocks noChangeArrowheads="1"/>
          </p:cNvSpPr>
          <p:nvPr/>
        </p:nvSpPr>
        <p:spPr bwMode="auto">
          <a:xfrm>
            <a:off x="4038600" y="5039532"/>
            <a:ext cx="17251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/>
              <a:t>Misses:   </a:t>
            </a:r>
            <a:r>
              <a:rPr lang="en-US" sz="2400" b="1" dirty="0" smtClean="0"/>
              <a:t>	0</a:t>
            </a:r>
            <a:endParaRPr lang="en-US" sz="2400" b="1" dirty="0"/>
          </a:p>
          <a:p>
            <a:pPr eaLnBrk="1" hangingPunct="1"/>
            <a:r>
              <a:rPr lang="en-US" sz="2400" b="1" dirty="0"/>
              <a:t>Hits:       </a:t>
            </a:r>
            <a:r>
              <a:rPr lang="en-US" sz="2400" b="1" dirty="0" smtClean="0"/>
              <a:t>	0</a:t>
            </a:r>
          </a:p>
          <a:p>
            <a:r>
              <a:rPr lang="en-US" sz="2400" b="1" dirty="0"/>
              <a:t>Reads:		</a:t>
            </a:r>
            <a:r>
              <a:rPr lang="en-US" sz="2400" b="1" dirty="0" smtClean="0"/>
              <a:t>0</a:t>
            </a:r>
            <a:endParaRPr lang="en-US" sz="2400" b="1" dirty="0"/>
          </a:p>
          <a:p>
            <a:r>
              <a:rPr lang="en-US" sz="2400" b="1" dirty="0"/>
              <a:t>Writes:      	0</a:t>
            </a:r>
          </a:p>
        </p:txBody>
      </p:sp>
    </p:spTree>
    <p:extLst>
      <p:ext uri="{BB962C8B-B14F-4D97-AF65-F5344CB8AC3E}">
        <p14:creationId xmlns:p14="http://schemas.microsoft.com/office/powerpoint/2010/main" val="11397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smtClean="0"/>
              <a:t>How Many Memory References?</a:t>
            </a:r>
            <a:endParaRPr lang="en-US"/>
          </a:p>
        </p:txBody>
      </p:sp>
      <p:sp>
        <p:nvSpPr>
          <p:cNvPr id="33628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Write-back performance</a:t>
            </a:r>
          </a:p>
          <a:p>
            <a:r>
              <a:rPr lang="en-US" dirty="0" smtClean="0"/>
              <a:t>How many reads?</a:t>
            </a:r>
          </a:p>
          <a:p>
            <a:pPr lvl="1"/>
            <a:r>
              <a:rPr lang="en-US" dirty="0" smtClean="0"/>
              <a:t>Each miss (read or write) reads a block from </a:t>
            </a:r>
            <a:r>
              <a:rPr lang="en-US" dirty="0" err="1" smtClean="0"/>
              <a:t>mem</a:t>
            </a:r>
            <a:endParaRPr lang="en-US" dirty="0" smtClean="0"/>
          </a:p>
          <a:p>
            <a:pPr lvl="1"/>
            <a:r>
              <a:rPr lang="en-US" dirty="0"/>
              <a:t>4</a:t>
            </a:r>
            <a:r>
              <a:rPr lang="en-US" dirty="0" smtClean="0"/>
              <a:t> misses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>
                <a:sym typeface="Wingdings" pitchFamily="2" charset="2"/>
              </a:rPr>
              <a:t>8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mem</a:t>
            </a:r>
            <a:r>
              <a:rPr lang="en-US" dirty="0" smtClean="0">
                <a:sym typeface="Wingdings" pitchFamily="2" charset="2"/>
              </a:rPr>
              <a:t> reads</a:t>
            </a:r>
            <a:endParaRPr lang="en-US" dirty="0" smtClean="0"/>
          </a:p>
          <a:p>
            <a:r>
              <a:rPr lang="en-US" dirty="0" smtClean="0"/>
              <a:t>How many writes?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Some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evictions write a block to mem</a:t>
            </a:r>
          </a:p>
          <a:p>
            <a:pPr lvl="1"/>
            <a:r>
              <a:rPr lang="en-US" dirty="0" smtClean="0"/>
              <a:t>1 dirty eviction </a:t>
            </a:r>
            <a:r>
              <a:rPr lang="en-US" dirty="0" smtClean="0">
                <a:sym typeface="Wingdings" pitchFamily="2" charset="2"/>
              </a:rPr>
              <a:t> 2 </a:t>
            </a:r>
            <a:r>
              <a:rPr lang="en-US" dirty="0" err="1" smtClean="0">
                <a:sym typeface="Wingdings" pitchFamily="2" charset="2"/>
              </a:rPr>
              <a:t>mem</a:t>
            </a:r>
            <a:r>
              <a:rPr lang="en-US" dirty="0" smtClean="0">
                <a:sym typeface="Wingdings" pitchFamily="2" charset="2"/>
              </a:rPr>
              <a:t> writes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(+ </a:t>
            </a:r>
            <a:r>
              <a:rPr lang="en-US" dirty="0">
                <a:sym typeface="Wingdings" pitchFamily="2" charset="2"/>
              </a:rPr>
              <a:t>2</a:t>
            </a:r>
            <a:r>
              <a:rPr lang="en-US" dirty="0" smtClean="0">
                <a:sym typeface="Wingdings" pitchFamily="2" charset="2"/>
              </a:rPr>
              <a:t> dirty evictions later  +4 </a:t>
            </a:r>
            <a:r>
              <a:rPr lang="en-US" dirty="0" err="1" smtClean="0">
                <a:sym typeface="Wingdings" pitchFamily="2" charset="2"/>
              </a:rPr>
              <a:t>mem</a:t>
            </a:r>
            <a:r>
              <a:rPr lang="en-US" dirty="0" smtClean="0">
                <a:sym typeface="Wingdings" pitchFamily="2" charset="2"/>
              </a:rPr>
              <a:t> writes)</a:t>
            </a:r>
          </a:p>
        </p:txBody>
      </p:sp>
    </p:spTree>
    <p:extLst>
      <p:ext uri="{BB962C8B-B14F-4D97-AF65-F5344CB8AC3E}">
        <p14:creationId xmlns:p14="http://schemas.microsoft.com/office/powerpoint/2010/main" val="30866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591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Write-back </a:t>
            </a:r>
            <a:r>
              <a:rPr lang="en-US" dirty="0" smtClean="0"/>
              <a:t>vs. Write-through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09227" y="1239864"/>
            <a:ext cx="8229600" cy="4886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Assume: large associative cache, 16-byte lines</a:t>
            </a:r>
          </a:p>
          <a:p>
            <a:pPr marL="0" indent="0">
              <a:buNone/>
            </a:pPr>
            <a:r>
              <a:rPr lang="en-US" dirty="0" smtClean="0"/>
              <a:t>N 4-byte words</a:t>
            </a:r>
          </a:p>
          <a:p>
            <a:pPr marL="0" indent="0">
              <a:buNone/>
            </a:pPr>
            <a:endParaRPr lang="en-US" sz="2400" dirty="0" smtClean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for (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=1;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&lt;n;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++)	</a:t>
            </a:r>
            <a:endParaRPr lang="en-US" sz="2400" dirty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   A[0] += A[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];</a:t>
            </a:r>
          </a:p>
          <a:p>
            <a:endParaRPr lang="en-US" sz="2400" dirty="0" smtClean="0">
              <a:latin typeface="Consolas" pitchFamily="49" charset="0"/>
            </a:endParaRPr>
          </a:p>
          <a:p>
            <a:endParaRPr lang="en-US" sz="2400" dirty="0" smtClean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for (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=0;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&lt;n; 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++)</a:t>
            </a:r>
            <a:endParaRPr lang="en-US" sz="2400" dirty="0">
              <a:latin typeface="Consolas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itchFamily="49" charset="0"/>
              </a:rPr>
              <a:t>	B[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 = A[</a:t>
            </a:r>
            <a:r>
              <a:rPr lang="en-US" sz="2400" dirty="0" err="1" smtClean="0">
                <a:latin typeface="Consolas" pitchFamily="49" charset="0"/>
              </a:rPr>
              <a:t>i</a:t>
            </a:r>
            <a:r>
              <a:rPr lang="en-US" sz="2400" dirty="0" smtClean="0">
                <a:latin typeface="Consolas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73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is write back just better?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Short Answer:</a:t>
            </a:r>
            <a:r>
              <a:rPr lang="en-US" dirty="0" smtClean="0"/>
              <a:t> Yes (fewer writes is a good thing)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Long Answer: </a:t>
            </a:r>
            <a:r>
              <a:rPr lang="en-US" dirty="0" smtClean="0"/>
              <a:t>It’s complicated.</a:t>
            </a:r>
          </a:p>
          <a:p>
            <a:r>
              <a:rPr lang="en-US" dirty="0" smtClean="0"/>
              <a:t>Evictions require entire line be written back to memory (vs. just the data that was written)</a:t>
            </a:r>
          </a:p>
          <a:p>
            <a:r>
              <a:rPr lang="en-US" dirty="0" smtClean="0"/>
              <a:t>Write-back can lead to incoherent caches on multi-core processors (later lecture)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2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2981" name="Group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4863467"/>
              </p:ext>
            </p:extLst>
          </p:nvPr>
        </p:nvGraphicFramePr>
        <p:xfrm>
          <a:off x="559530" y="2699381"/>
          <a:ext cx="3810005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06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829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598" y="5378024"/>
            <a:ext cx="5767754" cy="1095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Every access </a:t>
            </a:r>
            <a:r>
              <a:rPr lang="en-US" dirty="0" smtClean="0"/>
              <a:t>a </a:t>
            </a:r>
            <a:r>
              <a:rPr lang="en-US" dirty="0"/>
              <a:t>cache </a:t>
            </a:r>
            <a:r>
              <a:rPr lang="en-US" smtClean="0"/>
              <a:t>miss! </a:t>
            </a:r>
            <a:r>
              <a:rPr lang="en-US" dirty="0" smtClean="0"/>
              <a:t>(unless </a:t>
            </a:r>
            <a:r>
              <a:rPr lang="en-US" i="1" dirty="0" smtClean="0"/>
              <a:t>entire </a:t>
            </a:r>
            <a:r>
              <a:rPr lang="en-US" dirty="0" smtClean="0"/>
              <a:t>matrix fits in cache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358298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598" y="554682"/>
            <a:ext cx="4049827" cy="193899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// H = </a:t>
            </a:r>
            <a:r>
              <a:rPr lang="en-US" sz="2400" dirty="0">
                <a:latin typeface="Consolas" pitchFamily="49" charset="0"/>
              </a:rPr>
              <a:t>6</a:t>
            </a:r>
            <a:r>
              <a:rPr lang="en-US" sz="2400" dirty="0" smtClean="0">
                <a:latin typeface="Consolas" pitchFamily="49" charset="0"/>
              </a:rPr>
              <a:t>, W = 10</a:t>
            </a: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int A[H][W];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2400" dirty="0" smtClean="0">
                <a:latin typeface="Consolas" pitchFamily="49" charset="0"/>
              </a:rPr>
              <a:t>for(x=0</a:t>
            </a:r>
            <a:r>
              <a:rPr lang="en-US" sz="2400" dirty="0">
                <a:latin typeface="Consolas" pitchFamily="49" charset="0"/>
              </a:rPr>
              <a:t>; </a:t>
            </a:r>
            <a:r>
              <a:rPr lang="en-US" sz="2400" dirty="0" smtClean="0">
                <a:latin typeface="Consolas" pitchFamily="49" charset="0"/>
              </a:rPr>
              <a:t>x &lt; W; x++) 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461963" algn="l"/>
              </a:tabLst>
            </a:pPr>
            <a:r>
              <a:rPr lang="en-US" sz="2400" dirty="0" smtClean="0">
                <a:latin typeface="Consolas" pitchFamily="49" charset="0"/>
              </a:rPr>
              <a:t>	for(y=0</a:t>
            </a:r>
            <a:r>
              <a:rPr lang="en-US" sz="2400" dirty="0">
                <a:latin typeface="Consolas" pitchFamily="49" charset="0"/>
              </a:rPr>
              <a:t>; </a:t>
            </a:r>
            <a:r>
              <a:rPr lang="en-US" sz="2400" dirty="0" smtClean="0">
                <a:latin typeface="Consolas" pitchFamily="49" charset="0"/>
              </a:rPr>
              <a:t>y &lt; H; y++)</a:t>
            </a:r>
            <a:endParaRPr lang="en-US" sz="2400" dirty="0">
              <a:latin typeface="Consolas" pitchFamily="49" charset="0"/>
            </a:endParaRPr>
          </a:p>
          <a:p>
            <a:pPr eaLnBrk="1" hangingPunct="1">
              <a:buClr>
                <a:srgbClr val="40458C"/>
              </a:buClr>
              <a:buSzPct val="100000"/>
              <a:buFont typeface="Times New Roman" pitchFamily="18" charset="0"/>
              <a:buNone/>
              <a:tabLst>
                <a:tab pos="914400" algn="l"/>
              </a:tabLst>
            </a:pPr>
            <a:r>
              <a:rPr lang="en-US" sz="2400" b="1" dirty="0" smtClean="0">
                <a:latin typeface="Consolas" pitchFamily="49" charset="0"/>
              </a:rPr>
              <a:t>	sum </a:t>
            </a:r>
            <a:r>
              <a:rPr lang="en-US" sz="2400" b="1" dirty="0">
                <a:latin typeface="Consolas" pitchFamily="49" charset="0"/>
              </a:rPr>
              <a:t>+= </a:t>
            </a:r>
            <a:r>
              <a:rPr lang="en-US" sz="2400" b="1" dirty="0" smtClean="0">
                <a:latin typeface="Consolas" pitchFamily="49" charset="0"/>
              </a:rPr>
              <a:t>A[y][</a:t>
            </a:r>
            <a:r>
              <a:rPr lang="en-US" sz="2400" b="1" dirty="0">
                <a:latin typeface="Consolas" pitchFamily="49" charset="0"/>
              </a:rPr>
              <a:t>x</a:t>
            </a:r>
            <a:r>
              <a:rPr lang="en-US" sz="2400" b="1" dirty="0" smtClean="0">
                <a:latin typeface="Consolas" pitchFamily="49" charset="0"/>
              </a:rPr>
              <a:t>];</a:t>
            </a:r>
            <a:endParaRPr lang="en-US" sz="2400" b="1" dirty="0">
              <a:latin typeface="Consolas" pitchFamily="49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228600" y="0"/>
            <a:ext cx="8686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Cache Conscious Programming</a:t>
            </a:r>
            <a:endParaRPr lang="en-US" dirty="0"/>
          </a:p>
        </p:txBody>
      </p:sp>
      <p:graphicFrame>
        <p:nvGraphicFramePr>
          <p:cNvPr id="8" name="Group 5"/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392129974"/>
              </p:ext>
            </p:extLst>
          </p:nvPr>
        </p:nvGraphicFramePr>
        <p:xfrm>
          <a:off x="8474679" y="90851"/>
          <a:ext cx="380676" cy="6583680"/>
        </p:xfrm>
        <a:graphic>
          <a:graphicData uri="http://schemas.openxmlformats.org/drawingml/2006/table">
            <a:tbl>
              <a:tblPr/>
              <a:tblGrid>
                <a:gridCol w="380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35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graphicFrame>
        <p:nvGraphicFramePr>
          <p:cNvPr id="9" name="Group 5"/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708068371"/>
              </p:ext>
            </p:extLst>
          </p:nvPr>
        </p:nvGraphicFramePr>
        <p:xfrm>
          <a:off x="5544606" y="1226525"/>
          <a:ext cx="1524327" cy="2377440"/>
        </p:xfrm>
        <a:graphic>
          <a:graphicData uri="http://schemas.openxmlformats.org/drawingml/2006/table">
            <a:tbl>
              <a:tblPr/>
              <a:tblGrid>
                <a:gridCol w="380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777286" y="5458185"/>
            <a:ext cx="1577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MEMORY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760049" y="3653122"/>
            <a:ext cx="1171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/>
              <a:t>CACHE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369535" y="3561649"/>
            <a:ext cx="1202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YOUR MIND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9715" y="3777092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H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88547" y="2253346"/>
            <a:ext cx="39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W</a:t>
            </a:r>
            <a:endParaRPr 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7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297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the end of the cache lectures…</a:t>
            </a:r>
            <a:endParaRPr lang="en-US" dirty="0"/>
          </a:p>
        </p:txBody>
      </p:sp>
      <p:pic>
        <p:nvPicPr>
          <p:cNvPr id="5" name="Picture 4" descr="Screen Shot 2014-03-20 at 5.12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71600"/>
            <a:ext cx="5029200" cy="2438400"/>
          </a:xfrm>
          <a:prstGeom prst="rect">
            <a:avLst/>
          </a:prstGeom>
        </p:spPr>
      </p:pic>
      <p:pic>
        <p:nvPicPr>
          <p:cNvPr id="6" name="Picture 5" descr="Screen Shot 2014-03-20 at 5.12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9144000" cy="1099279"/>
          </a:xfrm>
          <a:prstGeom prst="rect">
            <a:avLst/>
          </a:prstGeom>
        </p:spPr>
      </p:pic>
      <p:pic>
        <p:nvPicPr>
          <p:cNvPr id="7" name="Picture 6" descr="Screen Shot 2014-03-20 at 5.13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34925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4-03-20 at 5.22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175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52400" y="685800"/>
            <a:ext cx="8991600" cy="60094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Memory performance matters!</a:t>
            </a:r>
          </a:p>
          <a:p>
            <a:pPr lvl="1"/>
            <a:r>
              <a:rPr lang="en-US" dirty="0" smtClean="0"/>
              <a:t>often more than CPU performance</a:t>
            </a:r>
          </a:p>
          <a:p>
            <a:pPr lvl="1"/>
            <a:r>
              <a:rPr lang="en-US" dirty="0" smtClean="0"/>
              <a:t>… because it is the bottleneck, and not improving much</a:t>
            </a:r>
          </a:p>
          <a:p>
            <a:pPr lvl="1"/>
            <a:r>
              <a:rPr lang="en-US" dirty="0" smtClean="0"/>
              <a:t>… because most programs move a LOT of data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Design space is huge</a:t>
            </a:r>
          </a:p>
          <a:p>
            <a:pPr lvl="1"/>
            <a:r>
              <a:rPr lang="en-US" dirty="0" smtClean="0"/>
              <a:t>Gambling against program behavior</a:t>
            </a:r>
          </a:p>
          <a:p>
            <a:pPr lvl="1"/>
            <a:r>
              <a:rPr lang="en-US" dirty="0" smtClean="0"/>
              <a:t>Cuts across all layers: </a:t>
            </a:r>
            <a:br>
              <a:rPr lang="en-US" dirty="0" smtClean="0"/>
            </a:br>
            <a:r>
              <a:rPr lang="en-US" dirty="0" smtClean="0"/>
              <a:t>users </a:t>
            </a:r>
            <a:r>
              <a:rPr lang="en-US" dirty="0" smtClean="0">
                <a:sym typeface="Wingdings" pitchFamily="2" charset="2"/>
              </a:rPr>
              <a:t> programs  </a:t>
            </a:r>
            <a:r>
              <a:rPr lang="en-US" dirty="0" err="1" smtClean="0">
                <a:sym typeface="Wingdings" pitchFamily="2" charset="2"/>
              </a:rPr>
              <a:t>os</a:t>
            </a:r>
            <a:r>
              <a:rPr lang="en-US" dirty="0" smtClean="0">
                <a:sym typeface="Wingdings" pitchFamily="2" charset="2"/>
              </a:rPr>
              <a:t>  hardware</a:t>
            </a:r>
          </a:p>
          <a:p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NEXT: Multi-core processors are complicated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Inconsistent views of memory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Extremely complex protocols, very hard to get right</a:t>
            </a:r>
          </a:p>
        </p:txBody>
      </p:sp>
    </p:spTree>
    <p:extLst>
      <p:ext uri="{BB962C8B-B14F-4D97-AF65-F5344CB8AC3E}">
        <p14:creationId xmlns:p14="http://schemas.microsoft.com/office/powerpoint/2010/main" val="12638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58"/>
          <p:cNvSpPr>
            <a:spLocks noChangeArrowheads="1"/>
          </p:cNvSpPr>
          <p:nvPr/>
        </p:nvSpPr>
        <p:spPr bwMode="auto">
          <a:xfrm>
            <a:off x="1208055" y="23264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1058"/>
          <p:cNvSpPr>
            <a:spLocks noChangeArrowheads="1"/>
          </p:cNvSpPr>
          <p:nvPr/>
        </p:nvSpPr>
        <p:spPr bwMode="auto">
          <a:xfrm>
            <a:off x="2253427" y="23260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1058"/>
          <p:cNvSpPr>
            <a:spLocks noChangeArrowheads="1"/>
          </p:cNvSpPr>
          <p:nvPr/>
        </p:nvSpPr>
        <p:spPr bwMode="auto">
          <a:xfrm>
            <a:off x="3306537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9" name="Rectangle 1058"/>
          <p:cNvSpPr>
            <a:spLocks noChangeArrowheads="1"/>
          </p:cNvSpPr>
          <p:nvPr/>
        </p:nvSpPr>
        <p:spPr bwMode="auto">
          <a:xfrm>
            <a:off x="4359336" y="23276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Rectangle 1058"/>
          <p:cNvSpPr>
            <a:spLocks noChangeArrowheads="1"/>
          </p:cNvSpPr>
          <p:nvPr/>
        </p:nvSpPr>
        <p:spPr bwMode="auto">
          <a:xfrm>
            <a:off x="5404708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Rectangle 1058"/>
          <p:cNvSpPr>
            <a:spLocks noChangeArrowheads="1"/>
          </p:cNvSpPr>
          <p:nvPr/>
        </p:nvSpPr>
        <p:spPr bwMode="auto">
          <a:xfrm>
            <a:off x="6457818" y="23283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702429" y="2405972"/>
            <a:ext cx="836219" cy="9144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349159" y="2405972"/>
            <a:ext cx="836219" cy="914400"/>
          </a:xfrm>
          <a:prstGeom prst="rect">
            <a:avLst/>
          </a:prstGeom>
        </p:spPr>
      </p:pic>
      <p:sp>
        <p:nvSpPr>
          <p:cNvPr id="80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Need for Speed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4448442" y="2405972"/>
            <a:ext cx="956266" cy="914400"/>
          </a:xfrm>
          <a:prstGeom prst="rect">
            <a:avLst/>
          </a:prstGeom>
        </p:spPr>
      </p:pic>
      <p:sp>
        <p:nvSpPr>
          <p:cNvPr id="36" name="Rectangle 1058"/>
          <p:cNvSpPr>
            <a:spLocks noChangeArrowheads="1"/>
          </p:cNvSpPr>
          <p:nvPr/>
        </p:nvSpPr>
        <p:spPr bwMode="auto">
          <a:xfrm>
            <a:off x="7510617" y="232646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58"/>
          <p:cNvSpPr>
            <a:spLocks noChangeArrowheads="1"/>
          </p:cNvSpPr>
          <p:nvPr/>
        </p:nvSpPr>
        <p:spPr bwMode="auto">
          <a:xfrm>
            <a:off x="8555989" y="23260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1058"/>
          <p:cNvSpPr>
            <a:spLocks noChangeArrowheads="1"/>
          </p:cNvSpPr>
          <p:nvPr/>
        </p:nvSpPr>
        <p:spPr bwMode="auto">
          <a:xfrm>
            <a:off x="9609099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" name="Rectangle 1058"/>
          <p:cNvSpPr>
            <a:spLocks noChangeArrowheads="1"/>
          </p:cNvSpPr>
          <p:nvPr/>
        </p:nvSpPr>
        <p:spPr bwMode="auto">
          <a:xfrm>
            <a:off x="10661898" y="232761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1058"/>
          <p:cNvSpPr>
            <a:spLocks noChangeArrowheads="1"/>
          </p:cNvSpPr>
          <p:nvPr/>
        </p:nvSpPr>
        <p:spPr bwMode="auto">
          <a:xfrm>
            <a:off x="11707270" y="232723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058"/>
          <p:cNvSpPr>
            <a:spLocks noChangeArrowheads="1"/>
          </p:cNvSpPr>
          <p:nvPr/>
        </p:nvSpPr>
        <p:spPr bwMode="auto">
          <a:xfrm>
            <a:off x="12760380" y="232838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Rectangle 1058"/>
          <p:cNvSpPr>
            <a:spLocks noChangeArrowheads="1"/>
          </p:cNvSpPr>
          <p:nvPr/>
        </p:nvSpPr>
        <p:spPr bwMode="auto">
          <a:xfrm>
            <a:off x="-5094507" y="2324176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1058"/>
          <p:cNvSpPr>
            <a:spLocks noChangeArrowheads="1"/>
          </p:cNvSpPr>
          <p:nvPr/>
        </p:nvSpPr>
        <p:spPr bwMode="auto">
          <a:xfrm>
            <a:off x="-4049135" y="232380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1058"/>
          <p:cNvSpPr>
            <a:spLocks noChangeArrowheads="1"/>
          </p:cNvSpPr>
          <p:nvPr/>
        </p:nvSpPr>
        <p:spPr bwMode="auto">
          <a:xfrm>
            <a:off x="-2996025" y="23249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Rectangle 1058"/>
          <p:cNvSpPr>
            <a:spLocks noChangeArrowheads="1"/>
          </p:cNvSpPr>
          <p:nvPr/>
        </p:nvSpPr>
        <p:spPr bwMode="auto">
          <a:xfrm>
            <a:off x="-1943226" y="2325321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1058"/>
          <p:cNvSpPr>
            <a:spLocks noChangeArrowheads="1"/>
          </p:cNvSpPr>
          <p:nvPr/>
        </p:nvSpPr>
        <p:spPr bwMode="auto">
          <a:xfrm>
            <a:off x="-897854" y="2324945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1058"/>
          <p:cNvSpPr>
            <a:spLocks noChangeArrowheads="1"/>
          </p:cNvSpPr>
          <p:nvPr/>
        </p:nvSpPr>
        <p:spPr bwMode="auto">
          <a:xfrm>
            <a:off x="155256" y="2326090"/>
            <a:ext cx="1052799" cy="10527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1826263" y="2407964"/>
            <a:ext cx="836219" cy="914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2862990" y="2426668"/>
            <a:ext cx="836219" cy="91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3899717" y="2445372"/>
            <a:ext cx="836219" cy="914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-4986571" y="2464076"/>
            <a:ext cx="836219" cy="914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3886" t="16204" r="51974" b="15816"/>
          <a:stretch/>
        </p:blipFill>
        <p:spPr>
          <a:xfrm flipH="1">
            <a:off x="5428844" y="2372548"/>
            <a:ext cx="836219" cy="914400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7525734" y="2258296"/>
            <a:ext cx="1701833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-69390" y="1952461"/>
            <a:ext cx="1254768" cy="212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2381933" y="2405972"/>
            <a:ext cx="956266" cy="9144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/>
          <a:srcRect l="49525" t="16036" b="15984"/>
          <a:stretch/>
        </p:blipFill>
        <p:spPr>
          <a:xfrm>
            <a:off x="1304588" y="2405972"/>
            <a:ext cx="956266" cy="9144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358917" y="1702828"/>
            <a:ext cx="204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CPU Pipeline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0.6783 -0.0046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7" y="-2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091E-6 0.00046 L 0.69099 -0.0048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471E-6 1.78869E-6 L 0.69098 -0.0048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4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9559E-6 3.48471E-6 L 0.6783 -0.00464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7" y="-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Have a great Spring Break!!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title"/>
          </p:nvPr>
        </p:nvSpPr>
        <p:spPr>
          <a:xfrm>
            <a:off x="328706" y="152528"/>
            <a:ext cx="485964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the </a:t>
            </a:r>
            <a:r>
              <a:rPr lang="en-US" dirty="0" smtClean="0"/>
              <a:t>solution?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7449" b="7143"/>
          <a:stretch/>
        </p:blipFill>
        <p:spPr>
          <a:xfrm>
            <a:off x="189514" y="1516238"/>
            <a:ext cx="5655907" cy="4830635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0837" y="4728291"/>
            <a:ext cx="315507" cy="26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Group 38"/>
          <p:cNvGrpSpPr/>
          <p:nvPr/>
        </p:nvGrpSpPr>
        <p:grpSpPr>
          <a:xfrm>
            <a:off x="3340837" y="971177"/>
            <a:ext cx="5703057" cy="4020882"/>
            <a:chOff x="3340837" y="971177"/>
            <a:chExt cx="5703057" cy="4020882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4326" y="974361"/>
              <a:ext cx="3929568" cy="3285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3340837" y="971177"/>
              <a:ext cx="1847518" cy="375711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3656344" y="4259564"/>
              <a:ext cx="5291926" cy="73249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190526" y="1310911"/>
            <a:ext cx="2583688" cy="2863850"/>
            <a:chOff x="5181600" y="2546350"/>
            <a:chExt cx="2583688" cy="2863850"/>
          </a:xfrm>
        </p:grpSpPr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5181600" y="2851150"/>
              <a:ext cx="1435826" cy="255905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2200" b="1" dirty="0" smtClean="0"/>
                <a:t>  Level 2 $</a:t>
              </a:r>
            </a:p>
            <a:p>
              <a:endParaRPr lang="en-US" b="1" dirty="0"/>
            </a:p>
            <a:p>
              <a:endParaRPr lang="en-US" b="1" dirty="0" smtClean="0"/>
            </a:p>
            <a:p>
              <a:endParaRPr lang="en-US" b="1" dirty="0"/>
            </a:p>
            <a:p>
              <a:endParaRPr lang="en-US" b="1" dirty="0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6705600" y="2546350"/>
              <a:ext cx="865632" cy="1214882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</a:t>
              </a:r>
            </a:p>
            <a:p>
              <a:r>
                <a:rPr lang="en-US" b="1" dirty="0" smtClean="0"/>
                <a:t>Data $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6692900" y="4322318"/>
              <a:ext cx="1072388" cy="104825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b="1" dirty="0" smtClean="0"/>
                <a:t>Level 1 </a:t>
              </a:r>
            </a:p>
            <a:p>
              <a:r>
                <a:rPr lang="en-US" b="1" dirty="0" smtClean="0"/>
                <a:t>Insn $</a:t>
              </a:r>
              <a:endParaRPr lang="en-US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9882" y="6454865"/>
            <a:ext cx="3340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Intel </a:t>
            </a:r>
            <a:r>
              <a:rPr lang="en-US" dirty="0"/>
              <a:t>Pentium </a:t>
            </a:r>
            <a:r>
              <a:rPr lang="en-US" dirty="0" smtClean="0"/>
              <a:t>3, 1999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909817" y="1033912"/>
            <a:ext cx="1493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Caches </a:t>
            </a:r>
            <a:r>
              <a:rPr lang="en-US" sz="3000" dirty="0" smtClean="0">
                <a:solidFill>
                  <a:srgbClr val="FF0000"/>
                </a:solidFill>
              </a:rPr>
              <a:t>!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back to 04-state and look at how SRAM and DRAM are built.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071EE-6A41-1545-984D-C64410A4D8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BracySlidesCIS</Template>
  <TotalTime>15775</TotalTime>
  <Words>3794</Words>
  <Application>Microsoft Office PowerPoint</Application>
  <PresentationFormat>On-screen Show (4:3)</PresentationFormat>
  <Paragraphs>1648</Paragraphs>
  <Slides>70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Arial</vt:lpstr>
      <vt:lpstr>Arial Narrow</vt:lpstr>
      <vt:lpstr>Calibri</vt:lpstr>
      <vt:lpstr>Calibri (Body)</vt:lpstr>
      <vt:lpstr>Consolas</vt:lpstr>
      <vt:lpstr>Courier New</vt:lpstr>
      <vt:lpstr>Helvetica</vt:lpstr>
      <vt:lpstr>Source Sans Pro Light</vt:lpstr>
      <vt:lpstr>Symbol</vt:lpstr>
      <vt:lpstr>Tahoma</vt:lpstr>
      <vt:lpstr>Times New Roman</vt:lpstr>
      <vt:lpstr>Wingdings</vt:lpstr>
      <vt:lpstr>Wingdings 2</vt:lpstr>
      <vt:lpstr>Office Theme</vt:lpstr>
      <vt:lpstr>Caches &amp; Memory</vt:lpstr>
      <vt:lpstr>Programs 101</vt:lpstr>
      <vt:lpstr>1 Cycle Per Stage: the Biggest Lie (So Far)</vt:lpstr>
      <vt:lpstr>What’s the problem?</vt:lpstr>
      <vt:lpstr>The Need for Speed</vt:lpstr>
      <vt:lpstr>The Need for Speed</vt:lpstr>
      <vt:lpstr>The Need for Speed</vt:lpstr>
      <vt:lpstr>What’s the solution?</vt:lpstr>
      <vt:lpstr>Aside</vt:lpstr>
      <vt:lpstr>What’s the solution?</vt:lpstr>
      <vt:lpstr>Locality Locality Locality</vt:lpstr>
      <vt:lpstr>Your life is full of Locality</vt:lpstr>
      <vt:lpstr>Your life is full of Locality</vt:lpstr>
      <vt:lpstr>The Memory Hierarchy</vt:lpstr>
      <vt:lpstr>Some Terminology</vt:lpstr>
      <vt:lpstr>The Memory Hierarchy</vt:lpstr>
      <vt:lpstr>Single Core Memory Hierarchy</vt:lpstr>
      <vt:lpstr>Multi-Core Memory Hierarchy</vt:lpstr>
      <vt:lpstr>Memory Hierarchy by the Numbers</vt:lpstr>
      <vt:lpstr>Basic Cache Design</vt:lpstr>
      <vt:lpstr>16 Byte Memory</vt:lpstr>
      <vt:lpstr>4-Byte, Direct Mapped Cache</vt:lpstr>
      <vt:lpstr>Analogy to a Spice Rack</vt:lpstr>
      <vt:lpstr>Analogy to a Spice Rack</vt:lpstr>
      <vt:lpstr>4-Byte, Direct Mapped Cache</vt:lpstr>
      <vt:lpstr>4-Byte, Direct Mapped Cache</vt:lpstr>
      <vt:lpstr>Simulation #1  of a 4-byte, DM Cache</vt:lpstr>
      <vt:lpstr>Block Diagram  4-entry, direct mapped Cache</vt:lpstr>
      <vt:lpstr>PowerPoint Presentation</vt:lpstr>
      <vt:lpstr>Reducing Cold Misses by Increasing Block Size</vt:lpstr>
      <vt:lpstr>Increasing Block Size</vt:lpstr>
      <vt:lpstr>Simulation #3:        8-byte, DM Cache</vt:lpstr>
      <vt:lpstr>Removing Conflict Misses with Fully-Associative Caches</vt:lpstr>
      <vt:lpstr>Simulation #4:        8-byte, FA Cache</vt:lpstr>
      <vt:lpstr>Pros and Cons of Full Associativity</vt:lpstr>
      <vt:lpstr>Pros &amp; Cons</vt:lpstr>
      <vt:lpstr>Reducing Conflict Misses with Set-Associative Caches</vt:lpstr>
      <vt:lpstr>8 byte, 2-way  set associative Cache</vt:lpstr>
      <vt:lpstr>8 byte, 2-way  set associative Cache</vt:lpstr>
      <vt:lpstr>Eviction Policies</vt:lpstr>
      <vt:lpstr>Misses: the Three C’s</vt:lpstr>
      <vt:lpstr>Miss Rate vs. Block Size</vt:lpstr>
      <vt:lpstr>Block Size Tradeoffs</vt:lpstr>
      <vt:lpstr>Miss Rate vs. Associativity</vt:lpstr>
      <vt:lpstr>ABCs of Caches</vt:lpstr>
      <vt:lpstr>Which caches get what properties?</vt:lpstr>
      <vt:lpstr>Roadmap</vt:lpstr>
      <vt:lpstr>2-Way Set Associative Cache (Reading)</vt:lpstr>
      <vt:lpstr>3-Way Set Associative Cache (Reading)</vt:lpstr>
      <vt:lpstr>How Big is the Cache?</vt:lpstr>
      <vt:lpstr>Performance Calculation with $ Hierarchy</vt:lpstr>
      <vt:lpstr>Performance Summary</vt:lpstr>
      <vt:lpstr>Takeaway</vt:lpstr>
      <vt:lpstr>What about Stores?</vt:lpstr>
      <vt:lpstr>Write-Through Cache</vt:lpstr>
      <vt:lpstr>Write-Through (REF 1)</vt:lpstr>
      <vt:lpstr>Summary: Write Through</vt:lpstr>
      <vt:lpstr>Next Goal: Write-Through vs. Write-Back</vt:lpstr>
      <vt:lpstr>Write-Back Meta-Data (Valid, Dirty Bits)</vt:lpstr>
      <vt:lpstr>Write-back Example</vt:lpstr>
      <vt:lpstr>Handling Stores (Write-Back)</vt:lpstr>
      <vt:lpstr>Write-Back (REF 1)</vt:lpstr>
      <vt:lpstr>How Many Memory References?</vt:lpstr>
      <vt:lpstr>Write-back vs. Write-through Example</vt:lpstr>
      <vt:lpstr>So is write back just better?</vt:lpstr>
      <vt:lpstr>PowerPoint Presentation</vt:lpstr>
      <vt:lpstr>By the end of the cache lectures…</vt:lpstr>
      <vt:lpstr>PowerPoint Presentation</vt:lpstr>
      <vt:lpstr>Summary</vt:lpstr>
      <vt:lpstr>Have a great Spring Break!!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Caches</dc:title>
  <dc:creator>Anne Weinberger Bracy</dc:creator>
  <cp:lastModifiedBy>Hakim Weatherspoon</cp:lastModifiedBy>
  <cp:revision>1533</cp:revision>
  <cp:lastPrinted>2017-03-22T15:44:10Z</cp:lastPrinted>
  <dcterms:created xsi:type="dcterms:W3CDTF">2014-10-26T16:28:54Z</dcterms:created>
  <dcterms:modified xsi:type="dcterms:W3CDTF">2018-03-22T12:35:56Z</dcterms:modified>
</cp:coreProperties>
</file>