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6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notesSlides/notesSlide56.xml" ContentType="application/vnd.openxmlformats-officedocument.presentationml.notesSlide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57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ink/ink1.xml" ContentType="application/inkml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notesSlides/notesSlide58.xml" ContentType="application/vnd.openxmlformats-officedocument.presentationml.notesSlide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notesSlides/notesSlide59.xml" ContentType="application/vnd.openxmlformats-officedocument.presentationml.notesSlide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8"/>
  </p:notesMasterIdLst>
  <p:handoutMasterIdLst>
    <p:handoutMasterId r:id="rId149"/>
  </p:handoutMasterIdLst>
  <p:sldIdLst>
    <p:sldId id="499" r:id="rId2"/>
    <p:sldId id="260" r:id="rId3"/>
    <p:sldId id="397" r:id="rId4"/>
    <p:sldId id="264" r:id="rId5"/>
    <p:sldId id="344" r:id="rId6"/>
    <p:sldId id="345" r:id="rId7"/>
    <p:sldId id="346" r:id="rId8"/>
    <p:sldId id="273" r:id="rId9"/>
    <p:sldId id="487" r:id="rId10"/>
    <p:sldId id="488" r:id="rId11"/>
    <p:sldId id="266" r:id="rId12"/>
    <p:sldId id="496" r:id="rId13"/>
    <p:sldId id="501" r:id="rId14"/>
    <p:sldId id="503" r:id="rId15"/>
    <p:sldId id="502" r:id="rId16"/>
    <p:sldId id="304" r:id="rId17"/>
    <p:sldId id="378" r:id="rId18"/>
    <p:sldId id="360" r:id="rId19"/>
    <p:sldId id="377" r:id="rId20"/>
    <p:sldId id="280" r:id="rId21"/>
    <p:sldId id="277" r:id="rId22"/>
    <p:sldId id="347" r:id="rId23"/>
    <p:sldId id="375" r:id="rId24"/>
    <p:sldId id="348" r:id="rId25"/>
    <p:sldId id="267" r:id="rId26"/>
    <p:sldId id="306" r:id="rId27"/>
    <p:sldId id="287" r:id="rId28"/>
    <p:sldId id="326" r:id="rId29"/>
    <p:sldId id="289" r:id="rId30"/>
    <p:sldId id="285" r:id="rId31"/>
    <p:sldId id="336" r:id="rId32"/>
    <p:sldId id="291" r:id="rId33"/>
    <p:sldId id="317" r:id="rId34"/>
    <p:sldId id="489" r:id="rId35"/>
    <p:sldId id="490" r:id="rId36"/>
    <p:sldId id="323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20" r:id="rId46"/>
    <p:sldId id="296" r:id="rId47"/>
    <p:sldId id="297" r:id="rId48"/>
    <p:sldId id="298" r:id="rId49"/>
    <p:sldId id="324" r:id="rId50"/>
    <p:sldId id="299" r:id="rId51"/>
    <p:sldId id="300" r:id="rId52"/>
    <p:sldId id="327" r:id="rId53"/>
    <p:sldId id="364" r:id="rId54"/>
    <p:sldId id="342" r:id="rId55"/>
    <p:sldId id="314" r:id="rId56"/>
    <p:sldId id="351" r:id="rId57"/>
    <p:sldId id="357" r:id="rId58"/>
    <p:sldId id="358" r:id="rId59"/>
    <p:sldId id="359" r:id="rId60"/>
    <p:sldId id="328" r:id="rId61"/>
    <p:sldId id="379" r:id="rId62"/>
    <p:sldId id="332" r:id="rId63"/>
    <p:sldId id="303" r:id="rId64"/>
    <p:sldId id="485" r:id="rId65"/>
    <p:sldId id="504" r:id="rId66"/>
    <p:sldId id="337" r:id="rId67"/>
    <p:sldId id="361" r:id="rId68"/>
    <p:sldId id="362" r:id="rId69"/>
    <p:sldId id="363" r:id="rId70"/>
    <p:sldId id="409" r:id="rId71"/>
    <p:sldId id="373" r:id="rId72"/>
    <p:sldId id="389" r:id="rId73"/>
    <p:sldId id="390" r:id="rId74"/>
    <p:sldId id="391" r:id="rId75"/>
    <p:sldId id="497" r:id="rId76"/>
    <p:sldId id="505" r:id="rId77"/>
    <p:sldId id="330" r:id="rId78"/>
    <p:sldId id="335" r:id="rId79"/>
    <p:sldId id="311" r:id="rId80"/>
    <p:sldId id="398" r:id="rId81"/>
    <p:sldId id="400" r:id="rId82"/>
    <p:sldId id="399" r:id="rId83"/>
    <p:sldId id="507" r:id="rId84"/>
    <p:sldId id="509" r:id="rId85"/>
    <p:sldId id="404" r:id="rId86"/>
    <p:sldId id="405" r:id="rId87"/>
    <p:sldId id="406" r:id="rId88"/>
    <p:sldId id="407" r:id="rId89"/>
    <p:sldId id="410" r:id="rId90"/>
    <p:sldId id="417" r:id="rId91"/>
    <p:sldId id="418" r:id="rId92"/>
    <p:sldId id="419" r:id="rId93"/>
    <p:sldId id="420" r:id="rId94"/>
    <p:sldId id="421" r:id="rId95"/>
    <p:sldId id="422" r:id="rId96"/>
    <p:sldId id="423" r:id="rId97"/>
    <p:sldId id="424" r:id="rId98"/>
    <p:sldId id="425" r:id="rId99"/>
    <p:sldId id="426" r:id="rId100"/>
    <p:sldId id="427" r:id="rId101"/>
    <p:sldId id="428" r:id="rId102"/>
    <p:sldId id="429" r:id="rId103"/>
    <p:sldId id="430" r:id="rId104"/>
    <p:sldId id="431" r:id="rId105"/>
    <p:sldId id="435" r:id="rId106"/>
    <p:sldId id="436" r:id="rId107"/>
    <p:sldId id="437" r:id="rId108"/>
    <p:sldId id="438" r:id="rId109"/>
    <p:sldId id="439" r:id="rId110"/>
    <p:sldId id="440" r:id="rId111"/>
    <p:sldId id="442" r:id="rId112"/>
    <p:sldId id="443" r:id="rId113"/>
    <p:sldId id="444" r:id="rId114"/>
    <p:sldId id="445" r:id="rId115"/>
    <p:sldId id="446" r:id="rId116"/>
    <p:sldId id="498" r:id="rId117"/>
    <p:sldId id="447" r:id="rId118"/>
    <p:sldId id="448" r:id="rId119"/>
    <p:sldId id="449" r:id="rId120"/>
    <p:sldId id="450" r:id="rId121"/>
    <p:sldId id="451" r:id="rId122"/>
    <p:sldId id="452" r:id="rId123"/>
    <p:sldId id="453" r:id="rId124"/>
    <p:sldId id="454" r:id="rId125"/>
    <p:sldId id="455" r:id="rId126"/>
    <p:sldId id="457" r:id="rId127"/>
    <p:sldId id="458" r:id="rId128"/>
    <p:sldId id="482" r:id="rId129"/>
    <p:sldId id="462" r:id="rId130"/>
    <p:sldId id="460" r:id="rId131"/>
    <p:sldId id="513" r:id="rId132"/>
    <p:sldId id="514" r:id="rId133"/>
    <p:sldId id="515" r:id="rId134"/>
    <p:sldId id="516" r:id="rId135"/>
    <p:sldId id="473" r:id="rId136"/>
    <p:sldId id="500" r:id="rId137"/>
    <p:sldId id="494" r:id="rId138"/>
    <p:sldId id="517" r:id="rId139"/>
    <p:sldId id="495" r:id="rId140"/>
    <p:sldId id="518" r:id="rId141"/>
    <p:sldId id="478" r:id="rId142"/>
    <p:sldId id="510" r:id="rId143"/>
    <p:sldId id="511" r:id="rId144"/>
    <p:sldId id="512" r:id="rId145"/>
    <p:sldId id="479" r:id="rId146"/>
    <p:sldId id="480" r:id="rId1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DFF"/>
    <a:srgbClr val="A0BB98"/>
    <a:srgbClr val="EBC95E"/>
    <a:srgbClr val="804000"/>
    <a:srgbClr val="009051"/>
    <a:srgbClr val="CFD7E9"/>
    <a:srgbClr val="E9EDF4"/>
    <a:srgbClr val="EBDB8E"/>
    <a:srgbClr val="D89391"/>
    <a:srgbClr val="EA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13"/>
    <p:restoredTop sz="77701" autoAdjust="0"/>
  </p:normalViewPr>
  <p:slideViewPr>
    <p:cSldViewPr snapToGrid="0" snapToObjects="1">
      <p:cViewPr varScale="1">
        <p:scale>
          <a:sx n="80" d="100"/>
          <a:sy n="80" d="100"/>
        </p:scale>
        <p:origin x="106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67047-AEB3-B241-93C8-B31F4D5693DF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02646-E97F-5447-8A23-928858F7B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10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3-27T18:07:25.3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20657 6477 218 0,'-7'-24'107'16,"-12"-9"4"-16,19 33-5 15,-21-36-57-15,21 36-20 16,0 0-4-16,-3 41-7 0,6 8-2 15,8 25-4-15,1 27-3 32,7 29-2-32,2 29-4 15,3 20-1-15,4 27 1 16,3 16-1-16,2 29-6 0,0 14 5 16,0 16 7-16,1 5 0 15,-6 3 4-15,5 9 1 16,-2-7-3-16,-1-8 1 15,-4-30 6-15,3-23-1 16,-6-36-7-16,1-26 0 16,-5-38-2-16,-2-31-1 15,-3-33-2-15,-7-28-3 0,-7-38-15 16,0 0-36-16,7-59-83 16,-26-31-2-16,10-19-4 15,-17-56-6-15</inkml:trace>
  <inkml:trace contextRef="#ctx0" brushRef="#br0" timeOffset="1183.9157">20985 6569 68 0,'-33'2'74'16,"33"-2"-1"-16,-35-2 7 0,7-8-36 15,28 10 3 1,-52-19-10-16,23 10-10 16,-9-15 4-16,12 10-10 15,-11-14 5-15,13 14-9 0,-4-12 4 16,28 26-12-16,-31-34 6 15,31 34-2-15,0 0-2 16,7-23 0-16,-7 23 0 16,45-12 0-16,-5 3 0 0,21 1 2 15,17-3-1-15,31-6-3 16,24-2 2-16,32-7-3 16,29-9 0-16,16 4-2 15,17-5-2-15,7 1-2 0,3 2 1 16,-3 2-2-16,-10 8 0 15,-18 6 0 1,-22 10 0 0,-14 2-1-16,-21 8 1 15,-7 1-1-15,-21 6-1 16,-20-1 2-16,-18 1-2 16,-12-1 2-16,-17 1-1 15,-9-1 1-15,-12 3-1 0,-33-12 2 16,31 35 0-16,-24-6-1 15,-5 6 0-15,-2 12 0 16,0 15-1-16,0 11 8 0,5 15-7 16,0 13 2-16,4 22-2 15,-2 14 0-15,3 15-1 16,-1 6 1-16,1 5-3 16,2 10-9-16,-3 2 10 0,0 5 0 15,6 2-1-15,-1 2 2 16,2 1-1-16,3-1 2 31,0 1 4-31,-2-6 4 16,-1-4-7-16,-2-7 1 15,-2-12 0-15,0-7-1 16,-5-5 2-16,0-9-2 0,-4-9-4 16,-1-8 2-16,0-7-1 15,3-5-2-15,-3-6 5 16,1-11 1-16,2-8-1 15,-1-10 0-15,3-5 0 16,-2-5 1-16,0-4-1 0,-3-7 3 16,1-10-5-16,-3-2 1 15,-3-10-1-15,-2-2 0 16,5-26 0-16,-14 31 1 0,14-31-1 16,-35 0-1-16,6-9 2 15,-4-8-1-15,-12-7 0 16,-9-2 0-16,-17-4 1 15,-14-1-1-15,-17 10 1 16,-18 2 0 0,-20 14-1-16,-18 7 1 15,-14 15-1-15,-8 11 2 16,-9 5 0-16,-3 5 1 16,-6-2 1-16,4-1-1 0,12-6 0 15,14-11 0-15,10-10-2 16,16-16-7-16,17 1-11 15,4-28-24-15,34 6-88 16,-6-25-3-16,27 2-4 16,-5-26-3-16</inkml:trace>
  <inkml:trace contextRef="#ctx0" brushRef="#br0" timeOffset="2282.3538">21049 7276 92 0,'-28'-10'84'0,"2"8"2"0,-5-7 4 15,10 13-43-15,-12-11-6 16,12 12-5-16,-15-7-4 15,36 2-1-15,-35 7-3 32,35-7 0-32,0 0-3 0,54 14-1 0,5-21-2 31,31 4-2-31,26-8 1 16,37 1-3-16,25-6-2 0,23-1-1 15,11-7-5-15,8 3-1 16,0-5-2-16,-5 2-1 15,-12-4-2-15,-16 4-2 16,-24 1 0-16,-19 4 0 0,-16 5 0 16,-15 2-1-16,-16 7-1 15,-7 0 1-15,-12 8-4 16,-5-1-3-16,-4 8-5 16,-12-6-9-16,2 15-17 0,-24-19-55 15,10 21-38-15,-45-21-2 16,33 26-2-16,-33-26 4 15</inkml:trace>
  <inkml:trace contextRef="#ctx0" brushRef="#br0" timeOffset="2967.0855">21021 8269 153 0,'-21'7'100'16,"-3"-9"7"-16,24 2-1 16,-21-5-54-16,21 5-8 15,28-7-6-15,12 5-5 16,8-10-3-16,27 7-4 0,20-9-5 15,30 4-2-15,24-6-3 32,31 4-4-32,20-7-4 15,23 2-2-15,13-4-1 16,19 2-1-16,3 3 0 0,-10-1-2 16,-14 1 0-16,-14 4-1 15,-24 5 0-15,-23 2 0 16,-29 7-2-16,-33 1 1 15,-26 1-2-15,-23 6-1 16,-22-1-2-16,-40-9-5 0,28 22-9 16,-28-22-17-16,-14 26-36 15,-12-19-57-15,7 14-3 16,-19-14 2-16,15 12-3 16</inkml:trace>
  <inkml:trace contextRef="#ctx0" brushRef="#br0" timeOffset="3566.3585">21340 9352 158 0,'-28'0'104'0,"6"9"0"16,-4-11 7-16,26 2-59 16,-23 10-7-16,23-10-8 15,0 0-4-15,52 26-4 0,-7-31-3 16,28 7-2-16,21-18-5 15,36 1-8-15,22-6-6 16,25 2 1-16,24-2-6 16,24 2 1-16,18 2-5 0,5 6 1 15,-9 13 4-15,-12 7-1 16,-17 1 5-16,-25 9-6 16,-25 2 6-16,-30 0-4 0,-35 3 1 15,-24-5-5-15,-17 2-11 16,-26-11-4-16,3 16-28 15,-31-26-45-15,0 0-39 16,0 26 1-16,-2-5-2 16,-19-12 4-16</inkml:trace>
  <inkml:trace contextRef="#ctx0" brushRef="#br0" timeOffset="8571.0736">21193 1579 222 0,'-42'0'97'0,"14"19"-8"15,-20-7 2-15,10 19-66 16,-9 2-6-16,5 19-3 0,-13 7-1 16,8 22 3-16,-12 6 0 15,12 19 3-15,-3 1-3 16,15 9 0-16,6-5 0 0,20-2-7 31,16-12 2-31,21-12-7 16,19-21 4-16,20-19-8 15,18-17 5-15,14-21-15 16,17-16-14-16,-3-29-39 16,29 9-58-16,-21-32-1 0,20 11-8 15,-25-25 1-15</inkml:trace>
  <inkml:trace contextRef="#ctx0" brushRef="#br0" timeOffset="9119.1425">22011 1676 305 0,'-23'-4'119'16,"-17"-22"-3"-16,40 26-8 16,-34-10-86-16,34 10-6 15,-7 24-7-15,12 9-2 16,4 14-4-16,3 19 0 15,5 15-4-15,-3 13 2 16,0 8-3-16,3 0 0 16,-5-3-2-16,-1-11 2 15,-3-8-2-15,-4-21 0 16,1-14-1-16,-3-19 1 0,-2-26-1 16,0 0 1-16,0 0 2 15,-9-45-1-15,-1-5 1 16,1-20 1-16,-3-18 3 15,0-16 0-15,1-12 5 16,6 0 0-16,2-2 2 16,11 9-1-16,6 10 2 15,12 19 0-15,9 18-2 16,12 24-1-16,5 17-2 16,8 19-1-16,-1 11-2 15,0 15-1-15,-5 14-1 16,-9 9-1-16,-10 5-1 0,-11 9 1 15,-12 1-2-15,-10-1 1 16,-11 3-3-16,-12-7-2 16,-3-5-4-16,-9-10-3 15,2-4-7-15,-7-19-13 16,17 14-43-16,-12-40-37 16,33 7 0-16,0 0 0 15,0 0 1-15</inkml:trace>
  <inkml:trace contextRef="#ctx0" brushRef="#br0" timeOffset="9619.0947">22995 1842 252 0,'-5'-54'106'15,"5"54"-1"-15,-5-34-1 16,5 34-69-16,0 0-12 16,-9 50-7-16,2-3-5 15,2 17-2-15,-2 14-4 16,2 15 1-16,0 6-6 16,5 0 1-16,5-2-3 15,7-2 6-15,4-15-1 0,8-14-6 16,2-16 7-16,12-17-6 15,2-19 2 1,7-14 0-16,3-16 3 16,4-15-5-16,-2-19 3 0,3-6 7 15,-1-20-6-15,-2-14 8 16,-7-12 0-16,-2-2-2 16,-8 0 2-16,-7 5-4 15,-9 14 0-15,-5 14-2 16,-9 26-1-16,-5 45-2 15,0 0 0-15,-19 54-1 16,7 24-2-16,1 17 0 16,4 16-2-16,4 7 2 0,13 8 1 15,4-11-10 1,17-1-4-16,2-29-35 16,30 3-67-16,-13-36-9 15,23 4-1-15,-14-32-8 0</inkml:trace>
  <inkml:trace contextRef="#ctx0" brushRef="#br0" timeOffset="10181.6072">22120 4214 214 0,'0'0'109'16,"-2"-31"4"-16,2 31-1 0,0-28-52 15,0 28-22-15,0 0-13 16,0 0-8-16,0 0-4 15,2 33-3-15,-2 9-4 16,0 20-2-16,2 18-2 16,1 19-1-16,-1 15-3 15,1 11 2-15,1 3-3 16,-1 4 2-16,4-4 5 16,0-12-1-16,5-12 1 15,-3-17-4-15,3-16-1 16,-3-21-11-16,10-5-14 15,-19-45-55-15,26 21-41 0,-26-21 3 16,19-33-4-16,-16-7 5 16</inkml:trace>
  <inkml:trace contextRef="#ctx0" brushRef="#br0" timeOffset="10400.3842">22002 5174 233 0,'-31'19'118'15,"-9"-12"-1"-15,26 26 1 16,-8-12-72-16,30 22-12 16,-4-3-7-16,18 12-9 15,4 0 0-15,9 2-7 16,3-2 0-16,7-11-4 0,-3-11 2 16,3-11-8-16,3-16-1 15,-1-25-10-15,10 3-48 16,-17-40-62-16,16-5-17 15,-6-30-8-15,12-22-9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B6C1-5235-3E43-96E5-E0D13AB3E030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DBA65-1446-3A47-BDC2-FB7F3F8C0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8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Offset = A</a:t>
            </a:r>
          </a:p>
          <a:p>
            <a:r>
              <a:rPr lang="en-US" dirty="0" smtClean="0"/>
              <a:t>Index</a:t>
            </a:r>
            <a:r>
              <a:rPr lang="en-US" baseline="0" dirty="0" smtClean="0"/>
              <a:t> = E</a:t>
            </a:r>
          </a:p>
          <a:p>
            <a:r>
              <a:rPr lang="en-US" baseline="0" dirty="0" smtClean="0"/>
              <a:t>Tag =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06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6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2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67" tIns="43233" rIns="86467" bIns="43233"/>
          <a:lstStyle/>
          <a:p>
            <a:r>
              <a:rPr lang="en-US" dirty="0" smtClean="0"/>
              <a:t>Same</a:t>
            </a:r>
            <a:r>
              <a:rPr lang="en-US" baseline="0" dirty="0" smtClean="0"/>
              <a:t> for other parameters: experimental mostly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2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8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80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587375"/>
            <a:ext cx="4556125" cy="3416300"/>
          </a:xfrm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4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587375"/>
            <a:ext cx="4556125" cy="3416300"/>
          </a:xfrm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1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made these two slides to see if you can make everything </a:t>
            </a:r>
            <a:r>
              <a:rPr lang="en-US" dirty="0" err="1" smtClean="0"/>
              <a:t>Ampelmännchen</a:t>
            </a:r>
            <a:r>
              <a:rPr lang="en-US" dirty="0" smtClean="0"/>
              <a:t> instead of first rainbow</a:t>
            </a:r>
            <a:r>
              <a:rPr lang="en-US" baseline="0" dirty="0" smtClean="0"/>
              <a:t> then </a:t>
            </a:r>
            <a:r>
              <a:rPr lang="en-US" baseline="0" dirty="0" err="1" smtClean="0"/>
              <a:t>ampelmännchen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Not sure if this captures what you want to say. Just wanted to throw it out there. </a:t>
            </a:r>
          </a:p>
          <a:p>
            <a:r>
              <a:rPr lang="en-US" baseline="0" dirty="0" smtClean="0"/>
              <a:t>(Slides 7/8 would be an alternative for slides 4/5/6)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06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52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70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26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98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9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86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3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64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33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79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great, but I</a:t>
            </a:r>
            <a:r>
              <a:rPr lang="en-US" baseline="0" dirty="0" smtClean="0"/>
              <a:t> would re-arrange it. First say that load/store requires 100 cycles (parallel to </a:t>
            </a:r>
            <a:r>
              <a:rPr lang="en-US" baseline="0" dirty="0" err="1" smtClean="0"/>
              <a:t>mult</a:t>
            </a:r>
            <a:r>
              <a:rPr lang="en-US" baseline="0" dirty="0" smtClean="0"/>
              <a:t>, add). This is your punch-line and probably surprising to the students. </a:t>
            </a:r>
          </a:p>
          <a:p>
            <a:r>
              <a:rPr lang="en-US" baseline="0" dirty="0" smtClean="0"/>
              <a:t>Then explain why it is the case.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7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74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129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153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7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07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1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6" y="4343714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391" tIns="45194" rIns="90391" bIns="4519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47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0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2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9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two expressions for AMAT bolded below.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AMAT = %hit * hit time + %miss * miss time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miss time = (hit time + miss penalty)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AMAT = %hit * hit time + %miss * (hit time + miss penalty)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AMAT = %hit * hit time + %miss * hit time + %miss * miss penalty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AMAT = hit time * (%hit + %miss) + % miss * miss penalty 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AMAT = hit time + % miss * miss penalty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922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753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30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663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074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495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85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65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60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8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107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my suggestion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510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96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2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3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84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6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588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20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410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572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Q:</a:t>
            </a:r>
            <a:r>
              <a:rPr lang="en-US" baseline="0" dirty="0" smtClean="0"/>
              <a:t> direct, or associative? A: associative definitely (w/ LRU or LFU, etc.)</a:t>
            </a:r>
          </a:p>
          <a:p>
            <a:r>
              <a:rPr lang="en-US" dirty="0" smtClean="0"/>
              <a:t>A) reads:</a:t>
            </a:r>
            <a:r>
              <a:rPr lang="en-US" baseline="0" dirty="0" smtClean="0"/>
              <a:t> miss every </a:t>
            </a:r>
            <a:r>
              <a:rPr lang="en-US" baseline="0" dirty="0" err="1" smtClean="0"/>
              <a:t>W’th</a:t>
            </a:r>
            <a:r>
              <a:rPr lang="en-US" baseline="0" dirty="0" smtClean="0"/>
              <a:t> A[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</a:t>
            </a:r>
          </a:p>
          <a:p>
            <a:r>
              <a:rPr lang="en-US" baseline="0" dirty="0" smtClean="0"/>
              <a:t>A) writes: n for write-through, 1 eviction for write-back</a:t>
            </a:r>
          </a:p>
          <a:p>
            <a:r>
              <a:rPr lang="en-US" baseline="0" dirty="0" smtClean="0"/>
              <a:t>B) reads: miss every </a:t>
            </a:r>
            <a:r>
              <a:rPr lang="en-US" baseline="0" dirty="0" err="1" smtClean="0"/>
              <a:t>W’th</a:t>
            </a:r>
            <a:r>
              <a:rPr lang="en-US" baseline="0" dirty="0" smtClean="0"/>
              <a:t> A[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 or B[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</a:t>
            </a:r>
          </a:p>
          <a:p>
            <a:r>
              <a:rPr lang="en-US" baseline="0" dirty="0" smtClean="0"/>
              <a:t>B) writes: n for write-through, n for write-back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801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6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5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6" y="4343714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00" tIns="45199" rIns="90400" bIns="45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4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Capacity and latency are closely coupled</a:t>
            </a:r>
          </a:p>
          <a:p>
            <a:r>
              <a:rPr lang="en-US" sz="1200" dirty="0" smtClean="0"/>
              <a:t>Cost is inversely proportional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6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6" y="4343714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00" tIns="45199" rIns="90400" bIns="45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90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Answer: 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323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Answer: 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Answer: 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70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Answer: 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1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85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23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Q1: </a:t>
            </a:r>
          </a:p>
          <a:p>
            <a:pPr marL="400050" lvl="1" indent="0">
              <a:buNone/>
            </a:pPr>
            <a:r>
              <a:rPr lang="is-IS" dirty="0" smtClean="0"/>
              <a:t>1 + 50% (10 + 10% x 100) = </a:t>
            </a:r>
          </a:p>
          <a:p>
            <a:pPr marL="400050" lvl="1" indent="0">
              <a:buNone/>
            </a:pPr>
            <a:r>
              <a:rPr lang="is-IS" dirty="0" smtClean="0"/>
              <a:t>1 + 5 + 5 = 11 ns </a:t>
            </a:r>
          </a:p>
          <a:p>
            <a:r>
              <a:rPr lang="en-US" dirty="0" smtClean="0"/>
              <a:t>Q2: </a:t>
            </a:r>
          </a:p>
          <a:p>
            <a:pPr marL="457200" lvl="1" indent="0">
              <a:buNone/>
            </a:pPr>
            <a:r>
              <a:rPr lang="is-IS" dirty="0" smtClean="0"/>
              <a:t>2 + 10% (20 + 10% x 100) = </a:t>
            </a:r>
          </a:p>
          <a:p>
            <a:pPr marL="457200" lvl="1" indent="0">
              <a:buNone/>
            </a:pPr>
            <a:r>
              <a:rPr lang="is-IS" dirty="0" smtClean="0"/>
              <a:t>2 + 2 + 1 = 5 ns </a:t>
            </a:r>
          </a:p>
          <a:p>
            <a:pPr marL="400050" lvl="1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en-US" b="1" dirty="0" smtClean="0"/>
              <a:t>Processor A.</a:t>
            </a:r>
            <a:r>
              <a:rPr lang="en-US" dirty="0" smtClean="0"/>
              <a:t>  Although memory access times are over 2x faster on Processor B, the frequency of Processor B is 2x slower. Since most workloads are not more than 50% memory instructions, Processor A is still likely to be the faster processor for most work- loads. (If I did have workloads that were over 50% memory instructions, Processor B might be the better choice.)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21CC9-4452-D442-AA6B-83D5C6548F37}" type="datetime1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219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B3071EE-6A41-1545-984D-C64410A4D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7C2-08AE-F849-B9E5-5CC60B4BB348}" type="datetime1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4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4E73-FF84-6147-9D11-6845EF46E53C}" type="datetime1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082675"/>
          </a:xfrm>
        </p:spPr>
        <p:txBody>
          <a:bodyPr anchor="ctr">
            <a:noAutofit/>
          </a:bodyPr>
          <a:lstStyle>
            <a:lvl1pPr algn="ctr">
              <a:defRPr sz="4800" b="0" i="0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1155700"/>
          </a:xfrm>
          <a:prstGeom prst="rect">
            <a:avLst/>
          </a:prstGeom>
        </p:spPr>
      </p:pic>
      <p:pic>
        <p:nvPicPr>
          <p:cNvPr id="8" name="Picture 7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9" y="5022672"/>
            <a:ext cx="3653862" cy="10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56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22BC-7C11-5D43-AB0C-ACC0DFDB11F0}" type="datetime1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5076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B3071EE-6A41-1545-984D-C64410A4D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5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74D6-8078-8C4F-813F-845404766BCD}" type="datetime1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BA46-2E42-3C4E-9FD6-7B11A67C9B9A}" type="datetime1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FBD7-033D-6B4E-8863-77BA393B1F04}" type="datetime1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00A2-E14C-7D44-ADA8-0A65C0B4E545}" type="datetime1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C65F-4EAE-EF4B-A472-89373C355F95}" type="datetime1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8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03BE-8831-BC46-B103-4DFE1B5C825D}" type="datetime1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5F3C-7C02-2E41-8A1D-E7D19D3ABDFF}" type="datetime1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9D48A-58CD-0B4A-9F7D-EE78C65FC4BA}" type="datetime1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Caches (Bracy)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0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9.xml"/><Relationship Id="rId1" Type="http://schemas.openxmlformats.org/officeDocument/2006/relationships/tags" Target="../tags/tag488.xml"/><Relationship Id="rId4" Type="http://schemas.openxmlformats.org/officeDocument/2006/relationships/notesSlide" Target="../notesSlides/notesSlide5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1.xml"/><Relationship Id="rId1" Type="http://schemas.openxmlformats.org/officeDocument/2006/relationships/tags" Target="../tags/tag490.xml"/><Relationship Id="rId4" Type="http://schemas.openxmlformats.org/officeDocument/2006/relationships/notesSlide" Target="../notesSlides/notesSlide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5" Type="http://schemas.openxmlformats.org/officeDocument/2006/relationships/image" Target="../media/image30.emf"/><Relationship Id="rId4" Type="http://schemas.openxmlformats.org/officeDocument/2006/relationships/customXml" Target="../ink/ink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4" Type="http://schemas.openxmlformats.org/officeDocument/2006/relationships/notesSlide" Target="../notesSlides/notesSlide58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tags" Target="../tags/tag503.xml"/><Relationship Id="rId13" Type="http://schemas.openxmlformats.org/officeDocument/2006/relationships/tags" Target="../tags/tag508.xml"/><Relationship Id="rId18" Type="http://schemas.openxmlformats.org/officeDocument/2006/relationships/tags" Target="../tags/tag513.xml"/><Relationship Id="rId3" Type="http://schemas.openxmlformats.org/officeDocument/2006/relationships/tags" Target="../tags/tag498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502.xml"/><Relationship Id="rId12" Type="http://schemas.openxmlformats.org/officeDocument/2006/relationships/tags" Target="../tags/tag507.xml"/><Relationship Id="rId17" Type="http://schemas.openxmlformats.org/officeDocument/2006/relationships/tags" Target="../tags/tag512.xml"/><Relationship Id="rId2" Type="http://schemas.openxmlformats.org/officeDocument/2006/relationships/tags" Target="../tags/tag497.xml"/><Relationship Id="rId16" Type="http://schemas.openxmlformats.org/officeDocument/2006/relationships/tags" Target="../tags/tag511.xml"/><Relationship Id="rId20" Type="http://schemas.openxmlformats.org/officeDocument/2006/relationships/tags" Target="../tags/tag515.xml"/><Relationship Id="rId1" Type="http://schemas.openxmlformats.org/officeDocument/2006/relationships/tags" Target="../tags/tag496.xml"/><Relationship Id="rId6" Type="http://schemas.openxmlformats.org/officeDocument/2006/relationships/tags" Target="../tags/tag501.xml"/><Relationship Id="rId11" Type="http://schemas.openxmlformats.org/officeDocument/2006/relationships/tags" Target="../tags/tag506.xml"/><Relationship Id="rId5" Type="http://schemas.openxmlformats.org/officeDocument/2006/relationships/tags" Target="../tags/tag500.xml"/><Relationship Id="rId15" Type="http://schemas.openxmlformats.org/officeDocument/2006/relationships/tags" Target="../tags/tag510.xml"/><Relationship Id="rId10" Type="http://schemas.openxmlformats.org/officeDocument/2006/relationships/tags" Target="../tags/tag505.xml"/><Relationship Id="rId19" Type="http://schemas.openxmlformats.org/officeDocument/2006/relationships/tags" Target="../tags/tag514.xml"/><Relationship Id="rId4" Type="http://schemas.openxmlformats.org/officeDocument/2006/relationships/tags" Target="../tags/tag499.xml"/><Relationship Id="rId9" Type="http://schemas.openxmlformats.org/officeDocument/2006/relationships/tags" Target="../tags/tag504.xml"/><Relationship Id="rId14" Type="http://schemas.openxmlformats.org/officeDocument/2006/relationships/tags" Target="../tags/tag50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9.xml"/><Relationship Id="rId3" Type="http://schemas.openxmlformats.org/officeDocument/2006/relationships/tags" Target="../tags/tag5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5" Type="http://schemas.openxmlformats.org/officeDocument/2006/relationships/tags" Target="../tags/tag520.xml"/><Relationship Id="rId4" Type="http://schemas.openxmlformats.org/officeDocument/2006/relationships/tags" Target="../tags/tag519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0.xml"/><Relationship Id="rId3" Type="http://schemas.openxmlformats.org/officeDocument/2006/relationships/tags" Target="../tags/tag5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4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4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4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8.xml"/><Relationship Id="rId1" Type="http://schemas.openxmlformats.org/officeDocument/2006/relationships/tags" Target="../tags/tag5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notesSlide" Target="../notesSlides/notesSlide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6" Type="http://schemas.openxmlformats.org/officeDocument/2006/relationships/tags" Target="../tags/tag177.xml"/><Relationship Id="rId21" Type="http://schemas.openxmlformats.org/officeDocument/2006/relationships/tags" Target="../tags/tag172.xml"/><Relationship Id="rId42" Type="http://schemas.openxmlformats.org/officeDocument/2006/relationships/tags" Target="../tags/tag193.xml"/><Relationship Id="rId47" Type="http://schemas.openxmlformats.org/officeDocument/2006/relationships/tags" Target="../tags/tag198.xml"/><Relationship Id="rId63" Type="http://schemas.openxmlformats.org/officeDocument/2006/relationships/tags" Target="../tags/tag214.xml"/><Relationship Id="rId68" Type="http://schemas.openxmlformats.org/officeDocument/2006/relationships/tags" Target="../tags/tag219.xml"/><Relationship Id="rId84" Type="http://schemas.openxmlformats.org/officeDocument/2006/relationships/tags" Target="../tags/tag235.xml"/><Relationship Id="rId89" Type="http://schemas.openxmlformats.org/officeDocument/2006/relationships/tags" Target="../tags/tag240.xml"/><Relationship Id="rId16" Type="http://schemas.openxmlformats.org/officeDocument/2006/relationships/tags" Target="../tags/tag167.xml"/><Relationship Id="rId11" Type="http://schemas.openxmlformats.org/officeDocument/2006/relationships/tags" Target="../tags/tag162.xml"/><Relationship Id="rId32" Type="http://schemas.openxmlformats.org/officeDocument/2006/relationships/tags" Target="../tags/tag183.xml"/><Relationship Id="rId37" Type="http://schemas.openxmlformats.org/officeDocument/2006/relationships/tags" Target="../tags/tag188.xml"/><Relationship Id="rId53" Type="http://schemas.openxmlformats.org/officeDocument/2006/relationships/tags" Target="../tags/tag204.xml"/><Relationship Id="rId58" Type="http://schemas.openxmlformats.org/officeDocument/2006/relationships/tags" Target="../tags/tag209.xml"/><Relationship Id="rId74" Type="http://schemas.openxmlformats.org/officeDocument/2006/relationships/tags" Target="../tags/tag225.xml"/><Relationship Id="rId79" Type="http://schemas.openxmlformats.org/officeDocument/2006/relationships/tags" Target="../tags/tag230.xml"/><Relationship Id="rId5" Type="http://schemas.openxmlformats.org/officeDocument/2006/relationships/tags" Target="../tags/tag156.xml"/><Relationship Id="rId90" Type="http://schemas.openxmlformats.org/officeDocument/2006/relationships/tags" Target="../tags/tag241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Relationship Id="rId30" Type="http://schemas.openxmlformats.org/officeDocument/2006/relationships/tags" Target="../tags/tag181.xml"/><Relationship Id="rId35" Type="http://schemas.openxmlformats.org/officeDocument/2006/relationships/tags" Target="../tags/tag186.xml"/><Relationship Id="rId43" Type="http://schemas.openxmlformats.org/officeDocument/2006/relationships/tags" Target="../tags/tag194.xml"/><Relationship Id="rId48" Type="http://schemas.openxmlformats.org/officeDocument/2006/relationships/tags" Target="../tags/tag199.xml"/><Relationship Id="rId56" Type="http://schemas.openxmlformats.org/officeDocument/2006/relationships/tags" Target="../tags/tag207.xml"/><Relationship Id="rId64" Type="http://schemas.openxmlformats.org/officeDocument/2006/relationships/tags" Target="../tags/tag215.xml"/><Relationship Id="rId69" Type="http://schemas.openxmlformats.org/officeDocument/2006/relationships/tags" Target="../tags/tag220.xml"/><Relationship Id="rId77" Type="http://schemas.openxmlformats.org/officeDocument/2006/relationships/tags" Target="../tags/tag228.xml"/><Relationship Id="rId8" Type="http://schemas.openxmlformats.org/officeDocument/2006/relationships/tags" Target="../tags/tag159.xml"/><Relationship Id="rId51" Type="http://schemas.openxmlformats.org/officeDocument/2006/relationships/tags" Target="../tags/tag202.xml"/><Relationship Id="rId72" Type="http://schemas.openxmlformats.org/officeDocument/2006/relationships/tags" Target="../tags/tag223.xml"/><Relationship Id="rId80" Type="http://schemas.openxmlformats.org/officeDocument/2006/relationships/tags" Target="../tags/tag231.xml"/><Relationship Id="rId85" Type="http://schemas.openxmlformats.org/officeDocument/2006/relationships/tags" Target="../tags/tag236.xml"/><Relationship Id="rId3" Type="http://schemas.openxmlformats.org/officeDocument/2006/relationships/tags" Target="../tags/tag154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33" Type="http://schemas.openxmlformats.org/officeDocument/2006/relationships/tags" Target="../tags/tag184.xml"/><Relationship Id="rId38" Type="http://schemas.openxmlformats.org/officeDocument/2006/relationships/tags" Target="../tags/tag189.xml"/><Relationship Id="rId46" Type="http://schemas.openxmlformats.org/officeDocument/2006/relationships/tags" Target="../tags/tag197.xml"/><Relationship Id="rId59" Type="http://schemas.openxmlformats.org/officeDocument/2006/relationships/tags" Target="../tags/tag210.xml"/><Relationship Id="rId67" Type="http://schemas.openxmlformats.org/officeDocument/2006/relationships/tags" Target="../tags/tag218.xml"/><Relationship Id="rId20" Type="http://schemas.openxmlformats.org/officeDocument/2006/relationships/tags" Target="../tags/tag171.xml"/><Relationship Id="rId41" Type="http://schemas.openxmlformats.org/officeDocument/2006/relationships/tags" Target="../tags/tag192.xml"/><Relationship Id="rId54" Type="http://schemas.openxmlformats.org/officeDocument/2006/relationships/tags" Target="../tags/tag205.xml"/><Relationship Id="rId62" Type="http://schemas.openxmlformats.org/officeDocument/2006/relationships/tags" Target="../tags/tag213.xml"/><Relationship Id="rId70" Type="http://schemas.openxmlformats.org/officeDocument/2006/relationships/tags" Target="../tags/tag221.xml"/><Relationship Id="rId75" Type="http://schemas.openxmlformats.org/officeDocument/2006/relationships/tags" Target="../tags/tag226.xml"/><Relationship Id="rId83" Type="http://schemas.openxmlformats.org/officeDocument/2006/relationships/tags" Target="../tags/tag234.xml"/><Relationship Id="rId88" Type="http://schemas.openxmlformats.org/officeDocument/2006/relationships/tags" Target="../tags/tag239.xml"/><Relationship Id="rId91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tags" Target="../tags/tag179.xml"/><Relationship Id="rId36" Type="http://schemas.openxmlformats.org/officeDocument/2006/relationships/tags" Target="../tags/tag187.xml"/><Relationship Id="rId49" Type="http://schemas.openxmlformats.org/officeDocument/2006/relationships/tags" Target="../tags/tag200.xml"/><Relationship Id="rId57" Type="http://schemas.openxmlformats.org/officeDocument/2006/relationships/tags" Target="../tags/tag208.xml"/><Relationship Id="rId10" Type="http://schemas.openxmlformats.org/officeDocument/2006/relationships/tags" Target="../tags/tag161.xml"/><Relationship Id="rId31" Type="http://schemas.openxmlformats.org/officeDocument/2006/relationships/tags" Target="../tags/tag182.xml"/><Relationship Id="rId44" Type="http://schemas.openxmlformats.org/officeDocument/2006/relationships/tags" Target="../tags/tag195.xml"/><Relationship Id="rId52" Type="http://schemas.openxmlformats.org/officeDocument/2006/relationships/tags" Target="../tags/tag203.xml"/><Relationship Id="rId60" Type="http://schemas.openxmlformats.org/officeDocument/2006/relationships/tags" Target="../tags/tag211.xml"/><Relationship Id="rId65" Type="http://schemas.openxmlformats.org/officeDocument/2006/relationships/tags" Target="../tags/tag216.xml"/><Relationship Id="rId73" Type="http://schemas.openxmlformats.org/officeDocument/2006/relationships/tags" Target="../tags/tag224.xml"/><Relationship Id="rId78" Type="http://schemas.openxmlformats.org/officeDocument/2006/relationships/tags" Target="../tags/tag229.xml"/><Relationship Id="rId81" Type="http://schemas.openxmlformats.org/officeDocument/2006/relationships/tags" Target="../tags/tag232.xml"/><Relationship Id="rId86" Type="http://schemas.openxmlformats.org/officeDocument/2006/relationships/tags" Target="../tags/tag237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39" Type="http://schemas.openxmlformats.org/officeDocument/2006/relationships/tags" Target="../tags/tag190.xml"/><Relationship Id="rId34" Type="http://schemas.openxmlformats.org/officeDocument/2006/relationships/tags" Target="../tags/tag185.xml"/><Relationship Id="rId50" Type="http://schemas.openxmlformats.org/officeDocument/2006/relationships/tags" Target="../tags/tag201.xml"/><Relationship Id="rId55" Type="http://schemas.openxmlformats.org/officeDocument/2006/relationships/tags" Target="../tags/tag206.xml"/><Relationship Id="rId76" Type="http://schemas.openxmlformats.org/officeDocument/2006/relationships/tags" Target="../tags/tag227.xml"/><Relationship Id="rId7" Type="http://schemas.openxmlformats.org/officeDocument/2006/relationships/tags" Target="../tags/tag158.xml"/><Relationship Id="rId71" Type="http://schemas.openxmlformats.org/officeDocument/2006/relationships/tags" Target="../tags/tag222.xml"/><Relationship Id="rId92" Type="http://schemas.openxmlformats.org/officeDocument/2006/relationships/notesSlide" Target="../notesSlides/notesSlide16.xml"/><Relationship Id="rId2" Type="http://schemas.openxmlformats.org/officeDocument/2006/relationships/tags" Target="../tags/tag153.xml"/><Relationship Id="rId29" Type="http://schemas.openxmlformats.org/officeDocument/2006/relationships/tags" Target="../tags/tag180.xml"/><Relationship Id="rId24" Type="http://schemas.openxmlformats.org/officeDocument/2006/relationships/tags" Target="../tags/tag175.xml"/><Relationship Id="rId40" Type="http://schemas.openxmlformats.org/officeDocument/2006/relationships/tags" Target="../tags/tag191.xml"/><Relationship Id="rId45" Type="http://schemas.openxmlformats.org/officeDocument/2006/relationships/tags" Target="../tags/tag196.xml"/><Relationship Id="rId66" Type="http://schemas.openxmlformats.org/officeDocument/2006/relationships/tags" Target="../tags/tag217.xml"/><Relationship Id="rId87" Type="http://schemas.openxmlformats.org/officeDocument/2006/relationships/tags" Target="../tags/tag238.xml"/><Relationship Id="rId61" Type="http://schemas.openxmlformats.org/officeDocument/2006/relationships/tags" Target="../tags/tag212.xml"/><Relationship Id="rId82" Type="http://schemas.openxmlformats.org/officeDocument/2006/relationships/tags" Target="../tags/tag233.xml"/><Relationship Id="rId19" Type="http://schemas.openxmlformats.org/officeDocument/2006/relationships/tags" Target="../tags/tag170.xml"/></Relationships>
</file>

<file path=ppt/slides/_rels/slide81.xml.rels><?xml version="1.0" encoding="UTF-8" standalone="yes"?>
<Relationships xmlns="http://schemas.openxmlformats.org/package/2006/relationships"><Relationship Id="rId26" Type="http://schemas.openxmlformats.org/officeDocument/2006/relationships/tags" Target="../tags/tag267.xml"/><Relationship Id="rId117" Type="http://schemas.openxmlformats.org/officeDocument/2006/relationships/tags" Target="../tags/tag358.xml"/><Relationship Id="rId21" Type="http://schemas.openxmlformats.org/officeDocument/2006/relationships/tags" Target="../tags/tag262.xml"/><Relationship Id="rId42" Type="http://schemas.openxmlformats.org/officeDocument/2006/relationships/tags" Target="../tags/tag283.xml"/><Relationship Id="rId47" Type="http://schemas.openxmlformats.org/officeDocument/2006/relationships/tags" Target="../tags/tag288.xml"/><Relationship Id="rId63" Type="http://schemas.openxmlformats.org/officeDocument/2006/relationships/tags" Target="../tags/tag304.xml"/><Relationship Id="rId68" Type="http://schemas.openxmlformats.org/officeDocument/2006/relationships/tags" Target="../tags/tag309.xml"/><Relationship Id="rId84" Type="http://schemas.openxmlformats.org/officeDocument/2006/relationships/tags" Target="../tags/tag325.xml"/><Relationship Id="rId89" Type="http://schemas.openxmlformats.org/officeDocument/2006/relationships/tags" Target="../tags/tag330.xml"/><Relationship Id="rId112" Type="http://schemas.openxmlformats.org/officeDocument/2006/relationships/tags" Target="../tags/tag353.xml"/><Relationship Id="rId16" Type="http://schemas.openxmlformats.org/officeDocument/2006/relationships/tags" Target="../tags/tag257.xml"/><Relationship Id="rId107" Type="http://schemas.openxmlformats.org/officeDocument/2006/relationships/tags" Target="../tags/tag348.xml"/><Relationship Id="rId11" Type="http://schemas.openxmlformats.org/officeDocument/2006/relationships/tags" Target="../tags/tag252.xml"/><Relationship Id="rId32" Type="http://schemas.openxmlformats.org/officeDocument/2006/relationships/tags" Target="../tags/tag273.xml"/><Relationship Id="rId37" Type="http://schemas.openxmlformats.org/officeDocument/2006/relationships/tags" Target="../tags/tag278.xml"/><Relationship Id="rId53" Type="http://schemas.openxmlformats.org/officeDocument/2006/relationships/tags" Target="../tags/tag294.xml"/><Relationship Id="rId58" Type="http://schemas.openxmlformats.org/officeDocument/2006/relationships/tags" Target="../tags/tag299.xml"/><Relationship Id="rId74" Type="http://schemas.openxmlformats.org/officeDocument/2006/relationships/tags" Target="../tags/tag315.xml"/><Relationship Id="rId79" Type="http://schemas.openxmlformats.org/officeDocument/2006/relationships/tags" Target="../tags/tag320.xml"/><Relationship Id="rId102" Type="http://schemas.openxmlformats.org/officeDocument/2006/relationships/tags" Target="../tags/tag343.xml"/><Relationship Id="rId123" Type="http://schemas.openxmlformats.org/officeDocument/2006/relationships/tags" Target="../tags/tag364.xml"/><Relationship Id="rId5" Type="http://schemas.openxmlformats.org/officeDocument/2006/relationships/tags" Target="../tags/tag246.xml"/><Relationship Id="rId90" Type="http://schemas.openxmlformats.org/officeDocument/2006/relationships/tags" Target="../tags/tag331.xml"/><Relationship Id="rId95" Type="http://schemas.openxmlformats.org/officeDocument/2006/relationships/tags" Target="../tags/tag336.xml"/><Relationship Id="rId22" Type="http://schemas.openxmlformats.org/officeDocument/2006/relationships/tags" Target="../tags/tag263.xml"/><Relationship Id="rId27" Type="http://schemas.openxmlformats.org/officeDocument/2006/relationships/tags" Target="../tags/tag268.xml"/><Relationship Id="rId43" Type="http://schemas.openxmlformats.org/officeDocument/2006/relationships/tags" Target="../tags/tag284.xml"/><Relationship Id="rId48" Type="http://schemas.openxmlformats.org/officeDocument/2006/relationships/tags" Target="../tags/tag289.xml"/><Relationship Id="rId64" Type="http://schemas.openxmlformats.org/officeDocument/2006/relationships/tags" Target="../tags/tag305.xml"/><Relationship Id="rId69" Type="http://schemas.openxmlformats.org/officeDocument/2006/relationships/tags" Target="../tags/tag310.xml"/><Relationship Id="rId113" Type="http://schemas.openxmlformats.org/officeDocument/2006/relationships/tags" Target="../tags/tag354.xml"/><Relationship Id="rId118" Type="http://schemas.openxmlformats.org/officeDocument/2006/relationships/tags" Target="../tags/tag359.xml"/><Relationship Id="rId80" Type="http://schemas.openxmlformats.org/officeDocument/2006/relationships/tags" Target="../tags/tag321.xml"/><Relationship Id="rId85" Type="http://schemas.openxmlformats.org/officeDocument/2006/relationships/tags" Target="../tags/tag326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33" Type="http://schemas.openxmlformats.org/officeDocument/2006/relationships/tags" Target="../tags/tag274.xml"/><Relationship Id="rId38" Type="http://schemas.openxmlformats.org/officeDocument/2006/relationships/tags" Target="../tags/tag279.xml"/><Relationship Id="rId59" Type="http://schemas.openxmlformats.org/officeDocument/2006/relationships/tags" Target="../tags/tag300.xml"/><Relationship Id="rId103" Type="http://schemas.openxmlformats.org/officeDocument/2006/relationships/tags" Target="../tags/tag344.xml"/><Relationship Id="rId108" Type="http://schemas.openxmlformats.org/officeDocument/2006/relationships/tags" Target="../tags/tag349.xml"/><Relationship Id="rId124" Type="http://schemas.openxmlformats.org/officeDocument/2006/relationships/slideLayout" Target="../slideLayouts/slideLayout2.xml"/><Relationship Id="rId54" Type="http://schemas.openxmlformats.org/officeDocument/2006/relationships/tags" Target="../tags/tag295.xml"/><Relationship Id="rId70" Type="http://schemas.openxmlformats.org/officeDocument/2006/relationships/tags" Target="../tags/tag311.xml"/><Relationship Id="rId75" Type="http://schemas.openxmlformats.org/officeDocument/2006/relationships/tags" Target="../tags/tag316.xml"/><Relationship Id="rId91" Type="http://schemas.openxmlformats.org/officeDocument/2006/relationships/tags" Target="../tags/tag332.xml"/><Relationship Id="rId96" Type="http://schemas.openxmlformats.org/officeDocument/2006/relationships/tags" Target="../tags/tag337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23" Type="http://schemas.openxmlformats.org/officeDocument/2006/relationships/tags" Target="../tags/tag264.xml"/><Relationship Id="rId28" Type="http://schemas.openxmlformats.org/officeDocument/2006/relationships/tags" Target="../tags/tag269.xml"/><Relationship Id="rId49" Type="http://schemas.openxmlformats.org/officeDocument/2006/relationships/tags" Target="../tags/tag290.xml"/><Relationship Id="rId114" Type="http://schemas.openxmlformats.org/officeDocument/2006/relationships/tags" Target="../tags/tag355.xml"/><Relationship Id="rId119" Type="http://schemas.openxmlformats.org/officeDocument/2006/relationships/tags" Target="../tags/tag360.xml"/><Relationship Id="rId44" Type="http://schemas.openxmlformats.org/officeDocument/2006/relationships/tags" Target="../tags/tag285.xml"/><Relationship Id="rId60" Type="http://schemas.openxmlformats.org/officeDocument/2006/relationships/tags" Target="../tags/tag301.xml"/><Relationship Id="rId65" Type="http://schemas.openxmlformats.org/officeDocument/2006/relationships/tags" Target="../tags/tag306.xml"/><Relationship Id="rId81" Type="http://schemas.openxmlformats.org/officeDocument/2006/relationships/tags" Target="../tags/tag322.xml"/><Relationship Id="rId86" Type="http://schemas.openxmlformats.org/officeDocument/2006/relationships/tags" Target="../tags/tag327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39" Type="http://schemas.openxmlformats.org/officeDocument/2006/relationships/tags" Target="../tags/tag280.xml"/><Relationship Id="rId109" Type="http://schemas.openxmlformats.org/officeDocument/2006/relationships/tags" Target="../tags/tag350.xml"/><Relationship Id="rId34" Type="http://schemas.openxmlformats.org/officeDocument/2006/relationships/tags" Target="../tags/tag275.xml"/><Relationship Id="rId50" Type="http://schemas.openxmlformats.org/officeDocument/2006/relationships/tags" Target="../tags/tag291.xml"/><Relationship Id="rId55" Type="http://schemas.openxmlformats.org/officeDocument/2006/relationships/tags" Target="../tags/tag296.xml"/><Relationship Id="rId76" Type="http://schemas.openxmlformats.org/officeDocument/2006/relationships/tags" Target="../tags/tag317.xml"/><Relationship Id="rId97" Type="http://schemas.openxmlformats.org/officeDocument/2006/relationships/tags" Target="../tags/tag338.xml"/><Relationship Id="rId104" Type="http://schemas.openxmlformats.org/officeDocument/2006/relationships/tags" Target="../tags/tag345.xml"/><Relationship Id="rId120" Type="http://schemas.openxmlformats.org/officeDocument/2006/relationships/tags" Target="../tags/tag361.xml"/><Relationship Id="rId7" Type="http://schemas.openxmlformats.org/officeDocument/2006/relationships/tags" Target="../tags/tag248.xml"/><Relationship Id="rId71" Type="http://schemas.openxmlformats.org/officeDocument/2006/relationships/tags" Target="../tags/tag312.xml"/><Relationship Id="rId92" Type="http://schemas.openxmlformats.org/officeDocument/2006/relationships/tags" Target="../tags/tag333.xml"/><Relationship Id="rId2" Type="http://schemas.openxmlformats.org/officeDocument/2006/relationships/tags" Target="../tags/tag243.xml"/><Relationship Id="rId29" Type="http://schemas.openxmlformats.org/officeDocument/2006/relationships/tags" Target="../tags/tag270.xml"/><Relationship Id="rId24" Type="http://schemas.openxmlformats.org/officeDocument/2006/relationships/tags" Target="../tags/tag265.xml"/><Relationship Id="rId40" Type="http://schemas.openxmlformats.org/officeDocument/2006/relationships/tags" Target="../tags/tag281.xml"/><Relationship Id="rId45" Type="http://schemas.openxmlformats.org/officeDocument/2006/relationships/tags" Target="../tags/tag286.xml"/><Relationship Id="rId66" Type="http://schemas.openxmlformats.org/officeDocument/2006/relationships/tags" Target="../tags/tag307.xml"/><Relationship Id="rId87" Type="http://schemas.openxmlformats.org/officeDocument/2006/relationships/tags" Target="../tags/tag328.xml"/><Relationship Id="rId110" Type="http://schemas.openxmlformats.org/officeDocument/2006/relationships/tags" Target="../tags/tag351.xml"/><Relationship Id="rId115" Type="http://schemas.openxmlformats.org/officeDocument/2006/relationships/tags" Target="../tags/tag356.xml"/><Relationship Id="rId61" Type="http://schemas.openxmlformats.org/officeDocument/2006/relationships/tags" Target="../tags/tag302.xml"/><Relationship Id="rId82" Type="http://schemas.openxmlformats.org/officeDocument/2006/relationships/tags" Target="../tags/tag323.xml"/><Relationship Id="rId19" Type="http://schemas.openxmlformats.org/officeDocument/2006/relationships/tags" Target="../tags/tag260.xml"/><Relationship Id="rId14" Type="http://schemas.openxmlformats.org/officeDocument/2006/relationships/tags" Target="../tags/tag255.xml"/><Relationship Id="rId30" Type="http://schemas.openxmlformats.org/officeDocument/2006/relationships/tags" Target="../tags/tag271.xml"/><Relationship Id="rId35" Type="http://schemas.openxmlformats.org/officeDocument/2006/relationships/tags" Target="../tags/tag276.xml"/><Relationship Id="rId56" Type="http://schemas.openxmlformats.org/officeDocument/2006/relationships/tags" Target="../tags/tag297.xml"/><Relationship Id="rId77" Type="http://schemas.openxmlformats.org/officeDocument/2006/relationships/tags" Target="../tags/tag318.xml"/><Relationship Id="rId100" Type="http://schemas.openxmlformats.org/officeDocument/2006/relationships/tags" Target="../tags/tag341.xml"/><Relationship Id="rId105" Type="http://schemas.openxmlformats.org/officeDocument/2006/relationships/tags" Target="../tags/tag346.xml"/><Relationship Id="rId8" Type="http://schemas.openxmlformats.org/officeDocument/2006/relationships/tags" Target="../tags/tag249.xml"/><Relationship Id="rId51" Type="http://schemas.openxmlformats.org/officeDocument/2006/relationships/tags" Target="../tags/tag292.xml"/><Relationship Id="rId72" Type="http://schemas.openxmlformats.org/officeDocument/2006/relationships/tags" Target="../tags/tag313.xml"/><Relationship Id="rId93" Type="http://schemas.openxmlformats.org/officeDocument/2006/relationships/tags" Target="../tags/tag334.xml"/><Relationship Id="rId98" Type="http://schemas.openxmlformats.org/officeDocument/2006/relationships/tags" Target="../tags/tag339.xml"/><Relationship Id="rId121" Type="http://schemas.openxmlformats.org/officeDocument/2006/relationships/tags" Target="../tags/tag362.xml"/><Relationship Id="rId3" Type="http://schemas.openxmlformats.org/officeDocument/2006/relationships/tags" Target="../tags/tag244.xml"/><Relationship Id="rId25" Type="http://schemas.openxmlformats.org/officeDocument/2006/relationships/tags" Target="../tags/tag266.xml"/><Relationship Id="rId46" Type="http://schemas.openxmlformats.org/officeDocument/2006/relationships/tags" Target="../tags/tag287.xml"/><Relationship Id="rId67" Type="http://schemas.openxmlformats.org/officeDocument/2006/relationships/tags" Target="../tags/tag308.xml"/><Relationship Id="rId116" Type="http://schemas.openxmlformats.org/officeDocument/2006/relationships/tags" Target="../tags/tag357.xml"/><Relationship Id="rId20" Type="http://schemas.openxmlformats.org/officeDocument/2006/relationships/tags" Target="../tags/tag261.xml"/><Relationship Id="rId41" Type="http://schemas.openxmlformats.org/officeDocument/2006/relationships/tags" Target="../tags/tag282.xml"/><Relationship Id="rId62" Type="http://schemas.openxmlformats.org/officeDocument/2006/relationships/tags" Target="../tags/tag303.xml"/><Relationship Id="rId83" Type="http://schemas.openxmlformats.org/officeDocument/2006/relationships/tags" Target="../tags/tag324.xml"/><Relationship Id="rId88" Type="http://schemas.openxmlformats.org/officeDocument/2006/relationships/tags" Target="../tags/tag329.xml"/><Relationship Id="rId111" Type="http://schemas.openxmlformats.org/officeDocument/2006/relationships/tags" Target="../tags/tag352.xml"/><Relationship Id="rId15" Type="http://schemas.openxmlformats.org/officeDocument/2006/relationships/tags" Target="../tags/tag256.xml"/><Relationship Id="rId36" Type="http://schemas.openxmlformats.org/officeDocument/2006/relationships/tags" Target="../tags/tag277.xml"/><Relationship Id="rId57" Type="http://schemas.openxmlformats.org/officeDocument/2006/relationships/tags" Target="../tags/tag298.xml"/><Relationship Id="rId106" Type="http://schemas.openxmlformats.org/officeDocument/2006/relationships/tags" Target="../tags/tag347.xml"/><Relationship Id="rId10" Type="http://schemas.openxmlformats.org/officeDocument/2006/relationships/tags" Target="../tags/tag251.xml"/><Relationship Id="rId31" Type="http://schemas.openxmlformats.org/officeDocument/2006/relationships/tags" Target="../tags/tag272.xml"/><Relationship Id="rId52" Type="http://schemas.openxmlformats.org/officeDocument/2006/relationships/tags" Target="../tags/tag293.xml"/><Relationship Id="rId73" Type="http://schemas.openxmlformats.org/officeDocument/2006/relationships/tags" Target="../tags/tag314.xml"/><Relationship Id="rId78" Type="http://schemas.openxmlformats.org/officeDocument/2006/relationships/tags" Target="../tags/tag319.xml"/><Relationship Id="rId94" Type="http://schemas.openxmlformats.org/officeDocument/2006/relationships/tags" Target="../tags/tag335.xml"/><Relationship Id="rId99" Type="http://schemas.openxmlformats.org/officeDocument/2006/relationships/tags" Target="../tags/tag340.xml"/><Relationship Id="rId101" Type="http://schemas.openxmlformats.org/officeDocument/2006/relationships/tags" Target="../tags/tag342.xml"/><Relationship Id="rId122" Type="http://schemas.openxmlformats.org/officeDocument/2006/relationships/tags" Target="../tags/tag363.xml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tags" Target="../tags/tag377.xml"/><Relationship Id="rId18" Type="http://schemas.openxmlformats.org/officeDocument/2006/relationships/tags" Target="../tags/tag382.xml"/><Relationship Id="rId26" Type="http://schemas.openxmlformats.org/officeDocument/2006/relationships/tags" Target="../tags/tag390.xml"/><Relationship Id="rId39" Type="http://schemas.openxmlformats.org/officeDocument/2006/relationships/tags" Target="../tags/tag403.xml"/><Relationship Id="rId21" Type="http://schemas.openxmlformats.org/officeDocument/2006/relationships/tags" Target="../tags/tag385.xml"/><Relationship Id="rId34" Type="http://schemas.openxmlformats.org/officeDocument/2006/relationships/tags" Target="../tags/tag398.xml"/><Relationship Id="rId42" Type="http://schemas.openxmlformats.org/officeDocument/2006/relationships/image" Target="../media/image29.jpg"/><Relationship Id="rId7" Type="http://schemas.openxmlformats.org/officeDocument/2006/relationships/tags" Target="../tags/tag371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tags" Target="../tags/tag384.xml"/><Relationship Id="rId29" Type="http://schemas.openxmlformats.org/officeDocument/2006/relationships/tags" Target="../tags/tag393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24" Type="http://schemas.openxmlformats.org/officeDocument/2006/relationships/tags" Target="../tags/tag388.xml"/><Relationship Id="rId32" Type="http://schemas.openxmlformats.org/officeDocument/2006/relationships/tags" Target="../tags/tag396.xml"/><Relationship Id="rId37" Type="http://schemas.openxmlformats.org/officeDocument/2006/relationships/tags" Target="../tags/tag401.xml"/><Relationship Id="rId40" Type="http://schemas.openxmlformats.org/officeDocument/2006/relationships/tags" Target="../tags/tag404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23" Type="http://schemas.openxmlformats.org/officeDocument/2006/relationships/tags" Target="../tags/tag387.xml"/><Relationship Id="rId28" Type="http://schemas.openxmlformats.org/officeDocument/2006/relationships/tags" Target="../tags/tag392.xml"/><Relationship Id="rId36" Type="http://schemas.openxmlformats.org/officeDocument/2006/relationships/tags" Target="../tags/tag400.xml"/><Relationship Id="rId10" Type="http://schemas.openxmlformats.org/officeDocument/2006/relationships/tags" Target="../tags/tag374.xml"/><Relationship Id="rId19" Type="http://schemas.openxmlformats.org/officeDocument/2006/relationships/tags" Target="../tags/tag383.xml"/><Relationship Id="rId31" Type="http://schemas.openxmlformats.org/officeDocument/2006/relationships/tags" Target="../tags/tag395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Relationship Id="rId22" Type="http://schemas.openxmlformats.org/officeDocument/2006/relationships/tags" Target="../tags/tag386.xml"/><Relationship Id="rId27" Type="http://schemas.openxmlformats.org/officeDocument/2006/relationships/tags" Target="../tags/tag391.xml"/><Relationship Id="rId30" Type="http://schemas.openxmlformats.org/officeDocument/2006/relationships/tags" Target="../tags/tag394.xml"/><Relationship Id="rId35" Type="http://schemas.openxmlformats.org/officeDocument/2006/relationships/tags" Target="../tags/tag399.xml"/><Relationship Id="rId8" Type="http://schemas.openxmlformats.org/officeDocument/2006/relationships/tags" Target="../tags/tag372.xml"/><Relationship Id="rId3" Type="http://schemas.openxmlformats.org/officeDocument/2006/relationships/tags" Target="../tags/tag367.xml"/><Relationship Id="rId12" Type="http://schemas.openxmlformats.org/officeDocument/2006/relationships/tags" Target="../tags/tag376.xml"/><Relationship Id="rId17" Type="http://schemas.openxmlformats.org/officeDocument/2006/relationships/tags" Target="../tags/tag381.xml"/><Relationship Id="rId25" Type="http://schemas.openxmlformats.org/officeDocument/2006/relationships/tags" Target="../tags/tag389.xml"/><Relationship Id="rId33" Type="http://schemas.openxmlformats.org/officeDocument/2006/relationships/tags" Target="../tags/tag397.xml"/><Relationship Id="rId38" Type="http://schemas.openxmlformats.org/officeDocument/2006/relationships/tags" Target="../tags/tag402.xml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tags" Target="../tags/tag417.xml"/><Relationship Id="rId18" Type="http://schemas.openxmlformats.org/officeDocument/2006/relationships/tags" Target="../tags/tag422.xml"/><Relationship Id="rId26" Type="http://schemas.openxmlformats.org/officeDocument/2006/relationships/tags" Target="../tags/tag430.xml"/><Relationship Id="rId39" Type="http://schemas.openxmlformats.org/officeDocument/2006/relationships/tags" Target="../tags/tag443.xml"/><Relationship Id="rId21" Type="http://schemas.openxmlformats.org/officeDocument/2006/relationships/tags" Target="../tags/tag425.xml"/><Relationship Id="rId34" Type="http://schemas.openxmlformats.org/officeDocument/2006/relationships/tags" Target="../tags/tag438.xml"/><Relationship Id="rId7" Type="http://schemas.openxmlformats.org/officeDocument/2006/relationships/tags" Target="../tags/tag411.xml"/><Relationship Id="rId2" Type="http://schemas.openxmlformats.org/officeDocument/2006/relationships/tags" Target="../tags/tag406.xml"/><Relationship Id="rId16" Type="http://schemas.openxmlformats.org/officeDocument/2006/relationships/tags" Target="../tags/tag420.xml"/><Relationship Id="rId20" Type="http://schemas.openxmlformats.org/officeDocument/2006/relationships/tags" Target="../tags/tag424.xml"/><Relationship Id="rId29" Type="http://schemas.openxmlformats.org/officeDocument/2006/relationships/tags" Target="../tags/tag433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tags" Target="../tags/tag415.xml"/><Relationship Id="rId24" Type="http://schemas.openxmlformats.org/officeDocument/2006/relationships/tags" Target="../tags/tag428.xml"/><Relationship Id="rId32" Type="http://schemas.openxmlformats.org/officeDocument/2006/relationships/tags" Target="../tags/tag436.xml"/><Relationship Id="rId37" Type="http://schemas.openxmlformats.org/officeDocument/2006/relationships/tags" Target="../tags/tag441.xml"/><Relationship Id="rId40" Type="http://schemas.openxmlformats.org/officeDocument/2006/relationships/tags" Target="../tags/tag444.xml"/><Relationship Id="rId5" Type="http://schemas.openxmlformats.org/officeDocument/2006/relationships/tags" Target="../tags/tag409.xml"/><Relationship Id="rId15" Type="http://schemas.openxmlformats.org/officeDocument/2006/relationships/tags" Target="../tags/tag419.xml"/><Relationship Id="rId23" Type="http://schemas.openxmlformats.org/officeDocument/2006/relationships/tags" Target="../tags/tag427.xml"/><Relationship Id="rId28" Type="http://schemas.openxmlformats.org/officeDocument/2006/relationships/tags" Target="../tags/tag432.xml"/><Relationship Id="rId36" Type="http://schemas.openxmlformats.org/officeDocument/2006/relationships/tags" Target="../tags/tag440.xml"/><Relationship Id="rId10" Type="http://schemas.openxmlformats.org/officeDocument/2006/relationships/tags" Target="../tags/tag414.xml"/><Relationship Id="rId19" Type="http://schemas.openxmlformats.org/officeDocument/2006/relationships/tags" Target="../tags/tag423.xml"/><Relationship Id="rId31" Type="http://schemas.openxmlformats.org/officeDocument/2006/relationships/tags" Target="../tags/tag435.xml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tags" Target="../tags/tag418.xml"/><Relationship Id="rId22" Type="http://schemas.openxmlformats.org/officeDocument/2006/relationships/tags" Target="../tags/tag426.xml"/><Relationship Id="rId27" Type="http://schemas.openxmlformats.org/officeDocument/2006/relationships/tags" Target="../tags/tag431.xml"/><Relationship Id="rId30" Type="http://schemas.openxmlformats.org/officeDocument/2006/relationships/tags" Target="../tags/tag434.xml"/><Relationship Id="rId35" Type="http://schemas.openxmlformats.org/officeDocument/2006/relationships/tags" Target="../tags/tag439.xml"/><Relationship Id="rId8" Type="http://schemas.openxmlformats.org/officeDocument/2006/relationships/tags" Target="../tags/tag412.xml"/><Relationship Id="rId3" Type="http://schemas.openxmlformats.org/officeDocument/2006/relationships/tags" Target="../tags/tag407.xml"/><Relationship Id="rId12" Type="http://schemas.openxmlformats.org/officeDocument/2006/relationships/tags" Target="../tags/tag416.xml"/><Relationship Id="rId17" Type="http://schemas.openxmlformats.org/officeDocument/2006/relationships/tags" Target="../tags/tag421.xml"/><Relationship Id="rId25" Type="http://schemas.openxmlformats.org/officeDocument/2006/relationships/tags" Target="../tags/tag429.xml"/><Relationship Id="rId33" Type="http://schemas.openxmlformats.org/officeDocument/2006/relationships/tags" Target="../tags/tag437.xml"/><Relationship Id="rId38" Type="http://schemas.openxmlformats.org/officeDocument/2006/relationships/tags" Target="../tags/tag442.xml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tags" Target="../tags/tag457.xml"/><Relationship Id="rId18" Type="http://schemas.openxmlformats.org/officeDocument/2006/relationships/tags" Target="../tags/tag462.xml"/><Relationship Id="rId26" Type="http://schemas.openxmlformats.org/officeDocument/2006/relationships/tags" Target="../tags/tag470.xml"/><Relationship Id="rId39" Type="http://schemas.openxmlformats.org/officeDocument/2006/relationships/tags" Target="../tags/tag483.xml"/><Relationship Id="rId21" Type="http://schemas.openxmlformats.org/officeDocument/2006/relationships/tags" Target="../tags/tag465.xml"/><Relationship Id="rId34" Type="http://schemas.openxmlformats.org/officeDocument/2006/relationships/tags" Target="../tags/tag478.xml"/><Relationship Id="rId7" Type="http://schemas.openxmlformats.org/officeDocument/2006/relationships/tags" Target="../tags/tag451.xml"/><Relationship Id="rId2" Type="http://schemas.openxmlformats.org/officeDocument/2006/relationships/tags" Target="../tags/tag446.xml"/><Relationship Id="rId16" Type="http://schemas.openxmlformats.org/officeDocument/2006/relationships/tags" Target="../tags/tag460.xml"/><Relationship Id="rId20" Type="http://schemas.openxmlformats.org/officeDocument/2006/relationships/tags" Target="../tags/tag464.xml"/><Relationship Id="rId29" Type="http://schemas.openxmlformats.org/officeDocument/2006/relationships/tags" Target="../tags/tag473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24" Type="http://schemas.openxmlformats.org/officeDocument/2006/relationships/tags" Target="../tags/tag468.xml"/><Relationship Id="rId32" Type="http://schemas.openxmlformats.org/officeDocument/2006/relationships/tags" Target="../tags/tag476.xml"/><Relationship Id="rId37" Type="http://schemas.openxmlformats.org/officeDocument/2006/relationships/tags" Target="../tags/tag481.xml"/><Relationship Id="rId40" Type="http://schemas.openxmlformats.org/officeDocument/2006/relationships/tags" Target="../tags/tag484.xml"/><Relationship Id="rId5" Type="http://schemas.openxmlformats.org/officeDocument/2006/relationships/tags" Target="../tags/tag449.xml"/><Relationship Id="rId15" Type="http://schemas.openxmlformats.org/officeDocument/2006/relationships/tags" Target="../tags/tag459.xml"/><Relationship Id="rId23" Type="http://schemas.openxmlformats.org/officeDocument/2006/relationships/tags" Target="../tags/tag467.xml"/><Relationship Id="rId28" Type="http://schemas.openxmlformats.org/officeDocument/2006/relationships/tags" Target="../tags/tag472.xml"/><Relationship Id="rId36" Type="http://schemas.openxmlformats.org/officeDocument/2006/relationships/tags" Target="../tags/tag480.xml"/><Relationship Id="rId10" Type="http://schemas.openxmlformats.org/officeDocument/2006/relationships/tags" Target="../tags/tag454.xml"/><Relationship Id="rId19" Type="http://schemas.openxmlformats.org/officeDocument/2006/relationships/tags" Target="../tags/tag463.xml"/><Relationship Id="rId31" Type="http://schemas.openxmlformats.org/officeDocument/2006/relationships/tags" Target="../tags/tag475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tags" Target="../tags/tag458.xml"/><Relationship Id="rId22" Type="http://schemas.openxmlformats.org/officeDocument/2006/relationships/tags" Target="../tags/tag466.xml"/><Relationship Id="rId27" Type="http://schemas.openxmlformats.org/officeDocument/2006/relationships/tags" Target="../tags/tag471.xml"/><Relationship Id="rId30" Type="http://schemas.openxmlformats.org/officeDocument/2006/relationships/tags" Target="../tags/tag474.xml"/><Relationship Id="rId35" Type="http://schemas.openxmlformats.org/officeDocument/2006/relationships/tags" Target="../tags/tag479.xml"/><Relationship Id="rId8" Type="http://schemas.openxmlformats.org/officeDocument/2006/relationships/tags" Target="../tags/tag452.xml"/><Relationship Id="rId3" Type="http://schemas.openxmlformats.org/officeDocument/2006/relationships/tags" Target="../tags/tag447.xml"/><Relationship Id="rId12" Type="http://schemas.openxmlformats.org/officeDocument/2006/relationships/tags" Target="../tags/tag456.xml"/><Relationship Id="rId17" Type="http://schemas.openxmlformats.org/officeDocument/2006/relationships/tags" Target="../tags/tag461.xml"/><Relationship Id="rId25" Type="http://schemas.openxmlformats.org/officeDocument/2006/relationships/tags" Target="../tags/tag469.xml"/><Relationship Id="rId33" Type="http://schemas.openxmlformats.org/officeDocument/2006/relationships/tags" Target="../tags/tag477.xml"/><Relationship Id="rId38" Type="http://schemas.openxmlformats.org/officeDocument/2006/relationships/tags" Target="../tags/tag48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295400"/>
            <a:ext cx="8610600" cy="1600200"/>
          </a:xfrm>
        </p:spPr>
        <p:txBody>
          <a:bodyPr/>
          <a:lstStyle/>
          <a:p>
            <a:r>
              <a:rPr lang="en-US" dirty="0" smtClean="0"/>
              <a:t>Caches &amp; Memory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533400" y="3733800"/>
            <a:ext cx="80772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CS </a:t>
            </a:r>
            <a:r>
              <a:rPr lang="en-US" sz="2800" dirty="0" smtClean="0"/>
              <a:t>3410</a:t>
            </a:r>
          </a:p>
          <a:p>
            <a:pPr marL="0" indent="0" algn="ctr">
              <a:buNone/>
            </a:pPr>
            <a:r>
              <a:rPr lang="en-US" sz="2800" dirty="0" smtClean="0"/>
              <a:t>Computer </a:t>
            </a:r>
            <a:r>
              <a:rPr lang="en-US" sz="2800" dirty="0"/>
              <a:t>System Organization </a:t>
            </a:r>
            <a:r>
              <a:rPr lang="en-US" sz="2800" dirty="0" smtClean="0"/>
              <a:t>&amp; Programming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700" y="6324600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buClr>
                <a:srgbClr val="6F89F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These </a:t>
            </a:r>
            <a:r>
              <a:rPr lang="en-US" sz="14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slides are the product of many rounds of teaching CS 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3410 </a:t>
            </a:r>
            <a:r>
              <a:rPr lang="en-US" sz="14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by Professors 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Weatherspoon, </a:t>
            </a:r>
            <a:r>
              <a:rPr lang="en-US" sz="1400" dirty="0" err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Bala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, Bracy</a:t>
            </a:r>
            <a:r>
              <a:rPr lang="en-US" sz="14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1400" dirty="0" err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Sirer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1400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328706" y="152528"/>
            <a:ext cx="48596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solution?</a:t>
            </a:r>
            <a:endParaRPr lang="en-US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6024712" y="4736351"/>
            <a:ext cx="2841379" cy="1539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What lucky data gets to go here?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Group 38"/>
          <p:cNvGrpSpPr/>
          <p:nvPr/>
        </p:nvGrpSpPr>
        <p:grpSpPr>
          <a:xfrm>
            <a:off x="3340837" y="971177"/>
            <a:ext cx="5703057" cy="4020882"/>
            <a:chOff x="3340837" y="971177"/>
            <a:chExt cx="5703057" cy="4020882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4326" y="974361"/>
              <a:ext cx="3929568" cy="328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3340837" y="971177"/>
              <a:ext cx="1847518" cy="37571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656344" y="4259564"/>
              <a:ext cx="5291926" cy="7324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190526" y="1310911"/>
            <a:ext cx="2583688" cy="2863850"/>
            <a:chOff x="5181600" y="2546350"/>
            <a:chExt cx="2583688" cy="2863850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5181600" y="2851150"/>
              <a:ext cx="1435826" cy="255905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200" b="1" dirty="0" smtClean="0"/>
                <a:t>  Level 2 $</a:t>
              </a:r>
            </a:p>
            <a:p>
              <a:endParaRPr lang="en-US" b="1" dirty="0"/>
            </a:p>
            <a:p>
              <a:endParaRPr lang="en-US" b="1" dirty="0" smtClean="0"/>
            </a:p>
            <a:p>
              <a:endParaRPr lang="en-US" b="1" dirty="0"/>
            </a:p>
            <a:p>
              <a:endParaRPr lang="en-US" b="1" dirty="0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705600" y="2546350"/>
              <a:ext cx="865632" cy="121488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</a:t>
              </a:r>
            </a:p>
            <a:p>
              <a:r>
                <a:rPr lang="en-US" b="1" dirty="0" smtClean="0"/>
                <a:t>Data $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6692900" y="4322318"/>
              <a:ext cx="1072388" cy="104825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 </a:t>
              </a:r>
            </a:p>
            <a:p>
              <a:r>
                <a:rPr lang="en-US" b="1" dirty="0" smtClean="0"/>
                <a:t>Insn $</a:t>
              </a:r>
              <a:endParaRPr lang="en-US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/>
              <a:t>Pentium </a:t>
            </a:r>
            <a:r>
              <a:rPr lang="en-US" dirty="0" smtClean="0"/>
              <a:t>3, 1999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909817" y="1033912"/>
            <a:ext cx="1493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Caches </a:t>
            </a:r>
            <a:r>
              <a:rPr lang="en-US" sz="3000" dirty="0" smtClean="0">
                <a:solidFill>
                  <a:srgbClr val="FF0000"/>
                </a:solidFill>
              </a:rPr>
              <a:t>!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6077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6077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Write-Through (REF 5)</a:t>
            </a:r>
          </a:p>
        </p:txBody>
      </p:sp>
      <p:sp>
        <p:nvSpPr>
          <p:cNvPr id="336077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6077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6077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6077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6077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6077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6078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6078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6078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60786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60787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88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0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1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2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3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60796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60797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8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079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6080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6080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6080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6080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6080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6080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6080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60810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60811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60812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60813" name="Rectangle 45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60814" name="Rectangle 46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360815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360816" name="Rectangle 48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360817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4" name="AutoShape 39"/>
          <p:cNvSpPr>
            <a:spLocks noChangeArrowheads="1"/>
          </p:cNvSpPr>
          <p:nvPr/>
        </p:nvSpPr>
        <p:spPr bwMode="auto">
          <a:xfrm>
            <a:off x="49916" y="318200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3" name="Line 57"/>
          <p:cNvSpPr>
            <a:spLocks noChangeShapeType="1"/>
          </p:cNvSpPr>
          <p:nvPr/>
        </p:nvSpPr>
        <p:spPr bwMode="auto">
          <a:xfrm flipH="1" flipV="1">
            <a:off x="5872842" y="3352800"/>
            <a:ext cx="1194707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 flipH="1" flipV="1">
            <a:off x="5867400" y="3657600"/>
            <a:ext cx="1194707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609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454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454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Write-Through (REF 6)</a:t>
            </a:r>
          </a:p>
        </p:txBody>
      </p:sp>
      <p:sp>
        <p:nvSpPr>
          <p:cNvPr id="356455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455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455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455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455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455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455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455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455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564562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456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6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8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9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564572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accent6"/>
                </a:solidFill>
              </a:rPr>
              <a:t>010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564573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4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457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457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457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457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458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458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458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4586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4587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4588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89" name="Rectangle 45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90" name="Rectangle 46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4591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4592" name="Rectangle 48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4593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4596" name="Rectangle 52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99" name="Rectangle 55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/>
              <a:t>29</a:t>
            </a:r>
          </a:p>
        </p:txBody>
      </p:sp>
      <p:sp>
        <p:nvSpPr>
          <p:cNvPr id="61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3" name="AutoShape 39"/>
          <p:cNvSpPr>
            <a:spLocks noChangeArrowheads="1"/>
          </p:cNvSpPr>
          <p:nvPr/>
        </p:nvSpPr>
        <p:spPr bwMode="auto">
          <a:xfrm>
            <a:off x="49916" y="354461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smtClean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8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9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267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454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454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Write-Through (REF 6)</a:t>
            </a:r>
          </a:p>
        </p:txBody>
      </p:sp>
      <p:sp>
        <p:nvSpPr>
          <p:cNvPr id="356455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455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455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455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455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455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455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455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455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64562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456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6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8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9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564572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4573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4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457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457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457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457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458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458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458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4586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4587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4588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89" name="Rectangle 45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90" name="Rectangle 46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4591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4592" name="Rectangle 48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4593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grpSp>
        <p:nvGrpSpPr>
          <p:cNvPr id="3564595" name="Group 51"/>
          <p:cNvGrpSpPr>
            <a:grpSpLocks/>
          </p:cNvGrpSpPr>
          <p:nvPr/>
        </p:nvGrpSpPr>
        <p:grpSpPr bwMode="auto">
          <a:xfrm>
            <a:off x="3200400" y="4016375"/>
            <a:ext cx="2790825" cy="1393825"/>
            <a:chOff x="2016" y="2530"/>
            <a:chExt cx="1758" cy="878"/>
          </a:xfrm>
        </p:grpSpPr>
        <p:sp>
          <p:nvSpPr>
            <p:cNvPr id="3564596" name="Rectangle 52"/>
            <p:cNvSpPr>
              <a:spLocks noChangeArrowheads="1"/>
            </p:cNvSpPr>
            <p:nvPr/>
          </p:nvSpPr>
          <p:spPr bwMode="auto">
            <a:xfrm>
              <a:off x="3102" y="2530"/>
              <a:ext cx="672" cy="192"/>
            </a:xfrm>
            <a:prstGeom prst="rect">
              <a:avLst/>
            </a:prstGeom>
            <a:solidFill>
              <a:srgbClr val="66FF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b="1">
                  <a:solidFill>
                    <a:schemeClr val="accent1"/>
                  </a:solidFill>
                </a:rPr>
                <a:t>29</a:t>
              </a:r>
            </a:p>
          </p:txBody>
        </p:sp>
        <p:sp>
          <p:nvSpPr>
            <p:cNvPr id="3564597" name="Line 53"/>
            <p:cNvSpPr>
              <a:spLocks noChangeShapeType="1"/>
            </p:cNvSpPr>
            <p:nvPr/>
          </p:nvSpPr>
          <p:spPr bwMode="auto">
            <a:xfrm flipV="1">
              <a:off x="2016" y="2640"/>
              <a:ext cx="1248" cy="76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564598" name="Group 54"/>
          <p:cNvGrpSpPr>
            <a:grpSpLocks/>
          </p:cNvGrpSpPr>
          <p:nvPr/>
        </p:nvGrpSpPr>
        <p:grpSpPr bwMode="auto">
          <a:xfrm>
            <a:off x="5791200" y="3124200"/>
            <a:ext cx="2286000" cy="1066800"/>
            <a:chOff x="3648" y="1968"/>
            <a:chExt cx="1440" cy="672"/>
          </a:xfrm>
        </p:grpSpPr>
        <p:sp>
          <p:nvSpPr>
            <p:cNvPr id="3564599" name="Rectangle 55"/>
            <p:cNvSpPr>
              <a:spLocks noChangeArrowheads="1"/>
            </p:cNvSpPr>
            <p:nvPr/>
          </p:nvSpPr>
          <p:spPr bwMode="auto">
            <a:xfrm>
              <a:off x="4416" y="1968"/>
              <a:ext cx="672" cy="192"/>
            </a:xfrm>
            <a:prstGeom prst="rect">
              <a:avLst/>
            </a:prstGeom>
            <a:solidFill>
              <a:srgbClr val="66FF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b="1" dirty="0">
                  <a:solidFill>
                    <a:schemeClr val="accent1"/>
                  </a:solidFill>
                </a:rPr>
                <a:t>29</a:t>
              </a:r>
            </a:p>
          </p:txBody>
        </p:sp>
        <p:sp>
          <p:nvSpPr>
            <p:cNvPr id="3564600" name="Line 56"/>
            <p:cNvSpPr>
              <a:spLocks noChangeShapeType="1"/>
            </p:cNvSpPr>
            <p:nvPr/>
          </p:nvSpPr>
          <p:spPr bwMode="auto">
            <a:xfrm flipV="1">
              <a:off x="3648" y="2064"/>
              <a:ext cx="864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0" name="AutoShape 39"/>
          <p:cNvSpPr>
            <a:spLocks noChangeArrowheads="1"/>
          </p:cNvSpPr>
          <p:nvPr/>
        </p:nvSpPr>
        <p:spPr bwMode="auto">
          <a:xfrm>
            <a:off x="49916" y="354461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6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9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2</a:t>
            </a:r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3</a:t>
            </a:r>
          </a:p>
        </p:txBody>
      </p:sp>
    </p:spTree>
    <p:extLst>
      <p:ext uri="{BB962C8B-B14F-4D97-AF65-F5344CB8AC3E}">
        <p14:creationId xmlns:p14="http://schemas.microsoft.com/office/powerpoint/2010/main" val="12453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4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454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454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Write-Through (REF </a:t>
            </a:r>
            <a:r>
              <a:rPr lang="en-US" dirty="0" smtClean="0"/>
              <a:t>7)</a:t>
            </a:r>
            <a:endParaRPr lang="en-US" dirty="0"/>
          </a:p>
        </p:txBody>
      </p:sp>
      <p:sp>
        <p:nvSpPr>
          <p:cNvPr id="356455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455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455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455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455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455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455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455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455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564562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accent6"/>
                </a:solidFill>
              </a:rPr>
              <a:t>101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56456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6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8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69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564572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4573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4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457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457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457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457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457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458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458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458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4586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4587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4588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89" name="Rectangle 45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90" name="Rectangle 46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4591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4592" name="Rectangle 48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4593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4596" name="Rectangle 52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4599" name="Rectangle 55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/>
              <a:t>29</a:t>
            </a: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2" name="AutoShape 39"/>
          <p:cNvSpPr>
            <a:spLocks noChangeArrowheads="1"/>
          </p:cNvSpPr>
          <p:nvPr/>
        </p:nvSpPr>
        <p:spPr bwMode="auto">
          <a:xfrm>
            <a:off x="49916" y="390722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7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8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71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2</a:t>
            </a:r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3</a:t>
            </a:r>
          </a:p>
        </p:txBody>
      </p:sp>
    </p:spTree>
    <p:extLst>
      <p:ext uri="{BB962C8B-B14F-4D97-AF65-F5344CB8AC3E}">
        <p14:creationId xmlns:p14="http://schemas.microsoft.com/office/powerpoint/2010/main" val="13030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661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Rectangle 47"/>
          <p:cNvSpPr>
            <a:spLocks noChangeArrowheads="1"/>
          </p:cNvSpPr>
          <p:nvPr/>
        </p:nvSpPr>
        <p:spPr bwMode="auto">
          <a:xfrm>
            <a:off x="4953000" y="3124200"/>
            <a:ext cx="9906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9" name="Rectangle 48"/>
          <p:cNvSpPr>
            <a:spLocks noChangeArrowheads="1"/>
          </p:cNvSpPr>
          <p:nvPr/>
        </p:nvSpPr>
        <p:spPr bwMode="auto">
          <a:xfrm>
            <a:off x="4953000" y="3124200"/>
            <a:ext cx="990600" cy="283029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29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659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659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Write-Through (REF 7)</a:t>
            </a:r>
          </a:p>
        </p:txBody>
      </p:sp>
      <p:sp>
        <p:nvSpPr>
          <p:cNvPr id="356659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659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660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660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660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660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660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660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66610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661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14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1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16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17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1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566620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6621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22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662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662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662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662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662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662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662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663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6634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6635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6636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6637" name="Rectangle 45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6638" name="Rectangle 46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6640" name="Rectangle 48"/>
          <p:cNvSpPr>
            <a:spLocks noChangeArrowheads="1"/>
          </p:cNvSpPr>
          <p:nvPr/>
        </p:nvSpPr>
        <p:spPr bwMode="auto">
          <a:xfrm>
            <a:off x="4953000" y="3403600"/>
            <a:ext cx="990600" cy="283029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6641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6644" name="Rectangle 52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6647" name="Rectangle 55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6648" name="Line 56"/>
          <p:cNvSpPr>
            <a:spLocks noChangeShapeType="1"/>
          </p:cNvSpPr>
          <p:nvPr/>
        </p:nvSpPr>
        <p:spPr bwMode="auto">
          <a:xfrm>
            <a:off x="5899150" y="3292475"/>
            <a:ext cx="984250" cy="14716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V="1">
            <a:off x="3200400" y="3322638"/>
            <a:ext cx="1997075" cy="20875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660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</a:rPr>
              <a:t>29</a:t>
            </a:r>
          </a:p>
        </p:txBody>
      </p:sp>
      <p:sp>
        <p:nvSpPr>
          <p:cNvPr id="61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3" name="AutoShape 39"/>
          <p:cNvSpPr>
            <a:spLocks noChangeArrowheads="1"/>
          </p:cNvSpPr>
          <p:nvPr/>
        </p:nvSpPr>
        <p:spPr bwMode="auto">
          <a:xfrm>
            <a:off x="49916" y="390722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8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9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72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3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14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66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3566648" grpId="0" animBg="1"/>
      <p:bldP spid="55" grpId="0" animBg="1"/>
      <p:bldP spid="356660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Write 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Write-through policy with write allocate</a:t>
            </a:r>
          </a:p>
          <a:p>
            <a:r>
              <a:rPr lang="en-US" dirty="0"/>
              <a:t>	</a:t>
            </a:r>
            <a:r>
              <a:rPr lang="en-US" dirty="0" smtClean="0"/>
              <a:t>Cache miss: read entire block from memory</a:t>
            </a:r>
          </a:p>
          <a:p>
            <a:r>
              <a:rPr lang="en-US" dirty="0"/>
              <a:t>	</a:t>
            </a:r>
            <a:r>
              <a:rPr lang="en-US" dirty="0" smtClean="0"/>
              <a:t>Write: write only updated item to memory</a:t>
            </a:r>
            <a:endParaRPr lang="en-US" dirty="0"/>
          </a:p>
          <a:p>
            <a:r>
              <a:rPr lang="en-US" dirty="0" smtClean="0"/>
              <a:t>	Eviction: no need to write to memory</a:t>
            </a:r>
          </a:p>
        </p:txBody>
      </p:sp>
    </p:spTree>
    <p:extLst>
      <p:ext uri="{BB962C8B-B14F-4D97-AF65-F5344CB8AC3E}">
        <p14:creationId xmlns:p14="http://schemas.microsoft.com/office/powerpoint/2010/main" val="12127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Next Goal: Write-Through </a:t>
            </a:r>
            <a:r>
              <a:rPr lang="en-US" sz="3800" dirty="0"/>
              <a:t>vs. Write-Back</a:t>
            </a:r>
          </a:p>
        </p:txBody>
      </p:sp>
      <p:sp>
        <p:nvSpPr>
          <p:cNvPr id="336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en-US" dirty="0" smtClean="0"/>
              <a:t>What if we </a:t>
            </a:r>
            <a:r>
              <a:rPr lang="en-US" dirty="0" smtClean="0">
                <a:solidFill>
                  <a:schemeClr val="tx2"/>
                </a:solidFill>
              </a:rPr>
              <a:t>DON’T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/>
              <a:t>to write </a:t>
            </a:r>
            <a:r>
              <a:rPr lang="en-US" dirty="0" smtClean="0"/>
              <a:t>stores </a:t>
            </a:r>
            <a:r>
              <a:rPr lang="en-US" dirty="0"/>
              <a:t>immediately to memory?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Keep the </a:t>
            </a:r>
            <a:r>
              <a:rPr lang="en-US" dirty="0" smtClean="0"/>
              <a:t>current </a:t>
            </a:r>
            <a:r>
              <a:rPr lang="en-US" dirty="0"/>
              <a:t>copy in cache, and update memory when </a:t>
            </a:r>
            <a:r>
              <a:rPr lang="en-US" dirty="0" smtClean="0"/>
              <a:t>data </a:t>
            </a:r>
            <a:r>
              <a:rPr lang="en-US" dirty="0"/>
              <a:t>is </a:t>
            </a:r>
            <a:r>
              <a:rPr lang="en-US" b="1" dirty="0"/>
              <a:t>evicted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write-back policy</a:t>
            </a:r>
            <a:r>
              <a:rPr lang="en-US" dirty="0"/>
              <a:t>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W</a:t>
            </a:r>
            <a:r>
              <a:rPr lang="en-US" dirty="0" smtClean="0"/>
              <a:t>rite-back </a:t>
            </a:r>
            <a:r>
              <a:rPr lang="en-US" dirty="0"/>
              <a:t>all evicted lines?</a:t>
            </a:r>
          </a:p>
          <a:p>
            <a:pPr lvl="2">
              <a:buClr>
                <a:schemeClr val="tx1"/>
              </a:buClr>
            </a:pPr>
            <a:r>
              <a:rPr lang="en-US" sz="2800" dirty="0"/>
              <a:t>No, only </a:t>
            </a:r>
            <a:r>
              <a:rPr lang="en-US" sz="2800" dirty="0" smtClean="0"/>
              <a:t>written-to blocks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86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0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762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Write-Back Meta-Data (Valid, Dirty Bits)</a:t>
            </a:r>
            <a:endParaRPr lang="en-US" dirty="0"/>
          </a:p>
        </p:txBody>
      </p:sp>
      <p:sp>
        <p:nvSpPr>
          <p:cNvPr id="33300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0" y="2362200"/>
            <a:ext cx="8686800" cy="426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V = 1 means the line has valid data</a:t>
            </a:r>
          </a:p>
          <a:p>
            <a:r>
              <a:rPr lang="en-US" sz="2800" dirty="0" smtClean="0"/>
              <a:t>D = 1 means the bytes are newer than main memory</a:t>
            </a:r>
          </a:p>
          <a:p>
            <a:r>
              <a:rPr lang="en-US" sz="2800" dirty="0" smtClean="0"/>
              <a:t>When allocating line:</a:t>
            </a:r>
          </a:p>
          <a:p>
            <a:pPr lvl="1"/>
            <a:r>
              <a:rPr lang="en-US" sz="2400" dirty="0" smtClean="0"/>
              <a:t>Set V = 1, D = 0, fill in Tag and Data</a:t>
            </a:r>
          </a:p>
          <a:p>
            <a:r>
              <a:rPr lang="en-US" sz="2800" dirty="0" smtClean="0"/>
              <a:t>When writing line:</a:t>
            </a:r>
          </a:p>
          <a:p>
            <a:pPr lvl="1"/>
            <a:r>
              <a:rPr lang="en-US" sz="2400" dirty="0" smtClean="0"/>
              <a:t>Set D = 1</a:t>
            </a:r>
          </a:p>
          <a:p>
            <a:r>
              <a:rPr lang="en-US" sz="2800" dirty="0" smtClean="0"/>
              <a:t>When evicting line:</a:t>
            </a:r>
          </a:p>
          <a:p>
            <a:pPr lvl="1"/>
            <a:r>
              <a:rPr lang="en-US" sz="2400" dirty="0" smtClean="0"/>
              <a:t>If D = 0: just set V = 0</a:t>
            </a:r>
          </a:p>
          <a:p>
            <a:pPr lvl="1"/>
            <a:r>
              <a:rPr lang="en-US" sz="2400" dirty="0" smtClean="0"/>
              <a:t>If D = 1: write-back Data, then set D = 0, V = 0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26140393"/>
              </p:ext>
            </p:extLst>
          </p:nvPr>
        </p:nvGraphicFramePr>
        <p:xfrm>
          <a:off x="1219200" y="5842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V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D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Tag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Byte 1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Byte 2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… Byte N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Write-back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How does a </a:t>
            </a:r>
            <a:r>
              <a:rPr lang="en-US" dirty="0" smtClean="0">
                <a:solidFill>
                  <a:schemeClr val="tx2"/>
                </a:solidFill>
              </a:rPr>
              <a:t>write-back</a:t>
            </a:r>
            <a:r>
              <a:rPr lang="en-US" dirty="0" smtClean="0">
                <a:solidFill>
                  <a:srgbClr val="00F6FF"/>
                </a:solidFill>
              </a:rPr>
              <a:t> </a:t>
            </a:r>
            <a:r>
              <a:rPr lang="en-US" dirty="0" smtClean="0"/>
              <a:t>cache work? </a:t>
            </a:r>
          </a:p>
          <a:p>
            <a:r>
              <a:rPr lang="en-US" dirty="0" smtClean="0"/>
              <a:t>Assume </a:t>
            </a:r>
            <a:r>
              <a:rPr lang="en-US" dirty="0" smtClean="0">
                <a:solidFill>
                  <a:schemeClr val="tx2"/>
                </a:solidFill>
              </a:rPr>
              <a:t>write-allocate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6691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6691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Handling Stores (Write-Back)</a:t>
            </a:r>
          </a:p>
        </p:txBody>
      </p:sp>
      <p:sp>
        <p:nvSpPr>
          <p:cNvPr id="336691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6691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6692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6692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6692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6692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6692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6692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6692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66930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693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4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6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7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66940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41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42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4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6694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6694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6694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6694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6694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6694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6695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66951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0</a:t>
            </a:r>
            <a:endParaRPr lang="en-US" sz="2400" b="1" dirty="0"/>
          </a:p>
          <a:p>
            <a:r>
              <a:rPr lang="en-US" sz="2400" b="1" dirty="0"/>
              <a:t>Writes:      	0</a:t>
            </a:r>
          </a:p>
        </p:txBody>
      </p:sp>
      <p:sp>
        <p:nvSpPr>
          <p:cNvPr id="3366952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6953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6954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66955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2952969" y="633517"/>
            <a:ext cx="43227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16 </a:t>
            </a:r>
            <a:r>
              <a:rPr lang="en-US" sz="2400" dirty="0" smtClean="0"/>
              <a:t>byte, byte-addressed memory</a:t>
            </a:r>
          </a:p>
          <a:p>
            <a:r>
              <a:rPr lang="en-US" sz="2400" dirty="0" smtClean="0"/>
              <a:t>4 </a:t>
            </a:r>
            <a:r>
              <a:rPr lang="en-US" sz="2400" dirty="0" err="1" smtClean="0"/>
              <a:t>btye</a:t>
            </a:r>
            <a:r>
              <a:rPr lang="en-US" sz="2400" dirty="0" smtClean="0"/>
              <a:t>, fully-associative cache:</a:t>
            </a:r>
            <a:endParaRPr lang="en-US" sz="2400" dirty="0"/>
          </a:p>
          <a:p>
            <a:r>
              <a:rPr lang="en-US" sz="2400" dirty="0" smtClean="0"/>
              <a:t>   2-byte blocks, write-allocate</a:t>
            </a:r>
          </a:p>
          <a:p>
            <a:pPr eaLnBrk="1" hangingPunct="1"/>
            <a:r>
              <a:rPr lang="en-US" sz="2400" dirty="0" smtClean="0"/>
              <a:t>4 bit addresses: </a:t>
            </a:r>
          </a:p>
          <a:p>
            <a:pPr eaLnBrk="1" hangingPunct="1"/>
            <a:r>
              <a:rPr lang="en-US" sz="2400" dirty="0"/>
              <a:t>	3</a:t>
            </a:r>
            <a:r>
              <a:rPr lang="en-US" sz="2400" dirty="0" smtClean="0"/>
              <a:t> bit tag, 1 bit offset</a:t>
            </a:r>
          </a:p>
        </p:txBody>
      </p:sp>
      <p:sp>
        <p:nvSpPr>
          <p:cNvPr id="58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9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47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Locality Locality Locality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ask for something, you’re likely to ask for:</a:t>
            </a:r>
          </a:p>
          <a:p>
            <a:r>
              <a:rPr lang="en-US" dirty="0"/>
              <a:t>t</a:t>
            </a:r>
            <a:r>
              <a:rPr lang="en-US" dirty="0" smtClean="0"/>
              <a:t>he same thing again soon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	 </a:t>
            </a:r>
            <a:r>
              <a:rPr lang="en-US" dirty="0" smtClean="0">
                <a:solidFill>
                  <a:srgbClr val="0000FF"/>
                </a:solidFill>
              </a:rPr>
              <a:t>Temporal Locality </a:t>
            </a:r>
          </a:p>
          <a:p>
            <a:r>
              <a:rPr lang="en-US" dirty="0"/>
              <a:t>s</a:t>
            </a:r>
            <a:r>
              <a:rPr lang="en-US" dirty="0" smtClean="0"/>
              <a:t>omething near that thing, soon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660066"/>
                </a:solidFill>
              </a:rPr>
              <a:t>Spatial Locality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	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830" y="4571988"/>
            <a:ext cx="3945606" cy="1441420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total </a:t>
            </a:r>
            <a:r>
              <a:rPr lang="is-IS" sz="3000" b="1" baseline="30000" dirty="0"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latin typeface="Courier New"/>
                <a:cs typeface="Courier New"/>
              </a:rPr>
              <a:t>for </a:t>
            </a:r>
            <a:r>
              <a:rPr lang="da-DK" sz="3000" b="1" baseline="30000" dirty="0">
                <a:latin typeface="Courier New"/>
                <a:cs typeface="Courier New"/>
              </a:rPr>
              <a:t>(i = 0; i &lt; n; i++)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latin typeface="Courier New"/>
                <a:cs typeface="Courier New"/>
              </a:rPr>
              <a:t>    </a:t>
            </a:r>
            <a:r>
              <a:rPr lang="is-IS" sz="3000" b="1" baseline="30000" dirty="0" smtClean="0">
                <a:solidFill>
                  <a:srgbClr val="0000FF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 smtClean="0">
                <a:latin typeface="Courier New"/>
                <a:cs typeface="Courier New"/>
              </a:rPr>
              <a:t>+</a:t>
            </a:r>
            <a:r>
              <a:rPr lang="is-IS" sz="3000" b="1" baseline="30000" dirty="0"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rgbClr val="660066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latin typeface="Courier New"/>
                <a:cs typeface="Courier New"/>
              </a:rPr>
              <a:t>r</a:t>
            </a:r>
            <a:r>
              <a:rPr lang="en-US" sz="3000" b="1" baseline="30000" dirty="0" smtClean="0">
                <a:latin typeface="Courier New"/>
                <a:cs typeface="Courier New"/>
              </a:rPr>
              <a:t>eturn total;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364601" y="2627718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758301" y="2627718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587657" y="2117929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6364601" y="3896111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58301" y="3896111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3040" y="3896111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6679060" y="3465742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6896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68965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1)</a:t>
            </a:r>
          </a:p>
        </p:txBody>
      </p:sp>
      <p:sp>
        <p:nvSpPr>
          <p:cNvPr id="336896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6896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6896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6896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6897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6897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6897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6897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6897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68978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897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2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5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6898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9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9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6899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6899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6899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6899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6899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6899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6899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69000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9001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9002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69003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48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3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56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0</a:t>
            </a:r>
            <a:endParaRPr lang="en-US" sz="2400" b="1" dirty="0"/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1397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7101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7101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1)</a:t>
            </a:r>
          </a:p>
        </p:txBody>
      </p:sp>
      <p:sp>
        <p:nvSpPr>
          <p:cNvPr id="337101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7101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7101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7101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7101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7101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7102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7102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7102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71026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1027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28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0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1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2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3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71036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7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8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103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7104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7104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7104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7104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7104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7104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7104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71048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1049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71050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1051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1054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1055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71056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4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2488863" y="1644030"/>
            <a:ext cx="4540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  <a:endParaRPr lang="en-US" sz="2400" b="1" dirty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1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2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7845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7305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7306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2)</a:t>
            </a:r>
          </a:p>
        </p:txBody>
      </p:sp>
      <p:sp>
        <p:nvSpPr>
          <p:cNvPr id="337306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7306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7306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7306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7306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7306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7306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7306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7307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73074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3075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76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78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79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80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81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8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73084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73085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86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308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7308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7308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7309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7309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7309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7309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7309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73096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3097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73098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3099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3102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3103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73104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4" name="AutoShape 39"/>
          <p:cNvSpPr>
            <a:spLocks noChangeArrowheads="1"/>
          </p:cNvSpPr>
          <p:nvPr/>
        </p:nvSpPr>
        <p:spPr bwMode="auto">
          <a:xfrm>
            <a:off x="49916" y="206264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2488863" y="1644030"/>
            <a:ext cx="4540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  <a:endParaRPr lang="en-US" sz="2400" b="1" dirty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59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1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2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1581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9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7510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7510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2)</a:t>
            </a:r>
          </a:p>
        </p:txBody>
      </p:sp>
      <p:sp>
        <p:nvSpPr>
          <p:cNvPr id="337511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7511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7511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7511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7511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7511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7511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7511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7511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75122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512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2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26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2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28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29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3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75132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5133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34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513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7513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7513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7513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7513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7514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7514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7514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75144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5145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5146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5147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5150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5151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75152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5153" name="Rectangle 49"/>
          <p:cNvSpPr>
            <a:spLocks noChangeArrowheads="1"/>
          </p:cNvSpPr>
          <p:nvPr/>
        </p:nvSpPr>
        <p:spPr bwMode="auto">
          <a:xfrm>
            <a:off x="4927600" y="37147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75154" name="Rectangle 50"/>
          <p:cNvSpPr>
            <a:spLocks noChangeArrowheads="1"/>
          </p:cNvSpPr>
          <p:nvPr/>
        </p:nvSpPr>
        <p:spPr bwMode="auto">
          <a:xfrm>
            <a:off x="4927600" y="40195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75155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1" name="AutoShape 39"/>
          <p:cNvSpPr>
            <a:spLocks noChangeArrowheads="1"/>
          </p:cNvSpPr>
          <p:nvPr/>
        </p:nvSpPr>
        <p:spPr bwMode="auto">
          <a:xfrm>
            <a:off x="49916" y="206264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5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2488863" y="1644030"/>
            <a:ext cx="4540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70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2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502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7715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7715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3)</a:t>
            </a:r>
          </a:p>
        </p:txBody>
      </p:sp>
      <p:sp>
        <p:nvSpPr>
          <p:cNvPr id="337715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7715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7716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7716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7716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7716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7716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7716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7716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77170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717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7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74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7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76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77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7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77180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7181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82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718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7718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7718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7718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7718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7718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7718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7719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77192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7193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7194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7195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7198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7199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77201" name="Rectangle 49"/>
          <p:cNvSpPr>
            <a:spLocks noChangeArrowheads="1"/>
          </p:cNvSpPr>
          <p:nvPr/>
        </p:nvSpPr>
        <p:spPr bwMode="auto">
          <a:xfrm>
            <a:off x="4927600" y="37147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77202" name="Rectangle 50"/>
          <p:cNvSpPr>
            <a:spLocks noChangeArrowheads="1"/>
          </p:cNvSpPr>
          <p:nvPr/>
        </p:nvSpPr>
        <p:spPr bwMode="auto">
          <a:xfrm>
            <a:off x="4927600" y="40195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4" name="Rectangle 46"/>
          <p:cNvSpPr>
            <a:spLocks noChangeArrowheads="1"/>
          </p:cNvSpPr>
          <p:nvPr/>
        </p:nvSpPr>
        <p:spPr bwMode="auto">
          <a:xfrm>
            <a:off x="236378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55" name="Rectangle 50"/>
          <p:cNvSpPr>
            <a:spLocks noChangeArrowheads="1"/>
          </p:cNvSpPr>
          <p:nvPr/>
        </p:nvSpPr>
        <p:spPr bwMode="auto">
          <a:xfrm>
            <a:off x="2363780" y="5565117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9" name="AutoShape 39"/>
          <p:cNvSpPr>
            <a:spLocks noChangeArrowheads="1"/>
          </p:cNvSpPr>
          <p:nvPr/>
        </p:nvSpPr>
        <p:spPr bwMode="auto">
          <a:xfrm>
            <a:off x="49916" y="2441025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3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2488863" y="1644030"/>
            <a:ext cx="4540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5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7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2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12910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7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7920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79205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3)</a:t>
            </a:r>
          </a:p>
        </p:txBody>
      </p:sp>
      <p:sp>
        <p:nvSpPr>
          <p:cNvPr id="337920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7920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7920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7920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7921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7921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7921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7921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7921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79218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921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2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22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2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2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25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2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7922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7922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3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7923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7923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7923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7923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7923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7923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7923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7923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79240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rgbClr val="00F6FF"/>
                </a:solidFill>
              </a:rPr>
              <a:t>1</a:t>
            </a:r>
          </a:p>
        </p:txBody>
      </p:sp>
      <p:sp>
        <p:nvSpPr>
          <p:cNvPr id="3379241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79242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9243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79246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9247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</a:rPr>
              <a:t>173</a:t>
            </a:r>
          </a:p>
        </p:txBody>
      </p:sp>
      <p:sp>
        <p:nvSpPr>
          <p:cNvPr id="3379248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79249" name="Rectangle 49"/>
          <p:cNvSpPr>
            <a:spLocks noChangeArrowheads="1"/>
          </p:cNvSpPr>
          <p:nvPr/>
        </p:nvSpPr>
        <p:spPr bwMode="auto">
          <a:xfrm>
            <a:off x="4927600" y="37147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79250" name="Rectangle 50"/>
          <p:cNvSpPr>
            <a:spLocks noChangeArrowheads="1"/>
          </p:cNvSpPr>
          <p:nvPr/>
        </p:nvSpPr>
        <p:spPr bwMode="auto">
          <a:xfrm>
            <a:off x="4927600" y="40195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79251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 flipV="1">
            <a:off x="3276600" y="3276600"/>
            <a:ext cx="18288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0" name="AutoShape 39"/>
          <p:cNvSpPr>
            <a:spLocks noChangeArrowheads="1"/>
          </p:cNvSpPr>
          <p:nvPr/>
        </p:nvSpPr>
        <p:spPr bwMode="auto">
          <a:xfrm>
            <a:off x="49916" y="2441025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6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8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2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4</a:t>
            </a:r>
          </a:p>
          <a:p>
            <a:r>
              <a:rPr lang="en-US" sz="2400" b="1" i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21226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8125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81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4)</a:t>
            </a:r>
          </a:p>
        </p:txBody>
      </p:sp>
      <p:sp>
        <p:nvSpPr>
          <p:cNvPr id="338125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8125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8125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8125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8125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8125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8126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8126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8126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81266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1267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68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0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1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2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3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81276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1277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8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8128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8128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8128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8128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8128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8128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8128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81288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1289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81290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1291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1294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1295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1296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1297" name="Rectangle 49"/>
          <p:cNvSpPr>
            <a:spLocks noChangeArrowheads="1"/>
          </p:cNvSpPr>
          <p:nvPr/>
        </p:nvSpPr>
        <p:spPr bwMode="auto">
          <a:xfrm>
            <a:off x="4927600" y="37147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81298" name="Rectangle 50"/>
          <p:cNvSpPr>
            <a:spLocks noChangeArrowheads="1"/>
          </p:cNvSpPr>
          <p:nvPr/>
        </p:nvSpPr>
        <p:spPr bwMode="auto">
          <a:xfrm>
            <a:off x="4927600" y="40195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1299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9" name="AutoShape 39"/>
          <p:cNvSpPr>
            <a:spLocks noChangeArrowheads="1"/>
          </p:cNvSpPr>
          <p:nvPr/>
        </p:nvSpPr>
        <p:spPr bwMode="auto">
          <a:xfrm>
            <a:off x="49916" y="281940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6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7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9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2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9013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8125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8125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4)</a:t>
            </a:r>
          </a:p>
        </p:txBody>
      </p:sp>
      <p:sp>
        <p:nvSpPr>
          <p:cNvPr id="338125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8125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8125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8125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8125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8125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8126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8126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8126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81266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1267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68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0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1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2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3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81276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1277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8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127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8128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8128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8128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8128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8128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8128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8128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81288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1289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81290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1291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1294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1295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1296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1297" name="Rectangle 49"/>
          <p:cNvSpPr>
            <a:spLocks noChangeArrowheads="1"/>
          </p:cNvSpPr>
          <p:nvPr/>
        </p:nvSpPr>
        <p:spPr bwMode="auto">
          <a:xfrm>
            <a:off x="4927600" y="37147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81298" name="Rectangle 50"/>
          <p:cNvSpPr>
            <a:spLocks noChangeArrowheads="1"/>
          </p:cNvSpPr>
          <p:nvPr/>
        </p:nvSpPr>
        <p:spPr bwMode="auto">
          <a:xfrm>
            <a:off x="4927600" y="401955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1299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64" name="Line 58"/>
          <p:cNvSpPr>
            <a:spLocks noChangeShapeType="1"/>
          </p:cNvSpPr>
          <p:nvPr/>
        </p:nvSpPr>
        <p:spPr bwMode="auto">
          <a:xfrm flipH="1">
            <a:off x="5867400" y="32766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" name="Line 57"/>
          <p:cNvSpPr>
            <a:spLocks noChangeShapeType="1"/>
          </p:cNvSpPr>
          <p:nvPr/>
        </p:nvSpPr>
        <p:spPr bwMode="auto">
          <a:xfrm flipH="1">
            <a:off x="5867400" y="29718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9" name="AutoShape 39"/>
          <p:cNvSpPr>
            <a:spLocks noChangeArrowheads="1"/>
          </p:cNvSpPr>
          <p:nvPr/>
        </p:nvSpPr>
        <p:spPr bwMode="auto">
          <a:xfrm>
            <a:off x="49916" y="281940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6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7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9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3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6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20694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8329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8330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4)</a:t>
            </a:r>
          </a:p>
        </p:txBody>
      </p:sp>
      <p:sp>
        <p:nvSpPr>
          <p:cNvPr id="338330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8330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8330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8330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8330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8330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8330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8330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8331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83314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3315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16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18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19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20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21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2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83324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accent6"/>
                </a:solidFill>
              </a:rPr>
              <a:t>010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383325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26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332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8332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8332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8333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8333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8333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8333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8333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83336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3337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rgbClr val="00F6FF"/>
                </a:solidFill>
              </a:rPr>
              <a:t>1</a:t>
            </a:r>
          </a:p>
        </p:txBody>
      </p:sp>
      <p:sp>
        <p:nvSpPr>
          <p:cNvPr id="3383338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3339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3342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3343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3344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3345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3346" name="Rectangle 50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150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3347" name="Rectangle 51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62" name="Rectangle 50"/>
          <p:cNvSpPr>
            <a:spLocks noChangeArrowheads="1"/>
          </p:cNvSpPr>
          <p:nvPr/>
        </p:nvSpPr>
        <p:spPr bwMode="auto">
          <a:xfrm>
            <a:off x="4953000" y="40386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</a:rPr>
              <a:t>29</a:t>
            </a:r>
          </a:p>
        </p:txBody>
      </p:sp>
      <p:sp>
        <p:nvSpPr>
          <p:cNvPr id="61" name="Line 57"/>
          <p:cNvSpPr>
            <a:spLocks noChangeShapeType="1"/>
          </p:cNvSpPr>
          <p:nvPr/>
        </p:nvSpPr>
        <p:spPr bwMode="auto">
          <a:xfrm flipH="1">
            <a:off x="5867400" y="29718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5867400" y="32766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3348" name="Line 52"/>
          <p:cNvSpPr>
            <a:spLocks noChangeShapeType="1"/>
          </p:cNvSpPr>
          <p:nvPr/>
        </p:nvSpPr>
        <p:spPr bwMode="auto">
          <a:xfrm flipV="1">
            <a:off x="3200400" y="4191000"/>
            <a:ext cx="19050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5" name="AutoShape 39"/>
          <p:cNvSpPr>
            <a:spLocks noChangeArrowheads="1"/>
          </p:cNvSpPr>
          <p:nvPr/>
        </p:nvSpPr>
        <p:spPr bwMode="auto">
          <a:xfrm>
            <a:off x="49916" y="281940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9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70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74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3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6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27326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8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1" grpId="0" animBg="1"/>
      <p:bldP spid="60" grpId="0" animBg="1"/>
      <p:bldP spid="338334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9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8534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8534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5)</a:t>
            </a:r>
          </a:p>
        </p:txBody>
      </p:sp>
      <p:sp>
        <p:nvSpPr>
          <p:cNvPr id="338535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8535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8535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8535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8535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8535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8535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8535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8535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85362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536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6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66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6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68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69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7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85372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5373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74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537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8537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8537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8537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8537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8538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8538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8538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85384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5385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5386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5387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5390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5391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5392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5393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5394" name="Rectangle 50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5395" name="Rectangle 51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1" name="AutoShape 39"/>
          <p:cNvSpPr>
            <a:spLocks noChangeArrowheads="1"/>
          </p:cNvSpPr>
          <p:nvPr/>
        </p:nvSpPr>
        <p:spPr bwMode="auto">
          <a:xfrm>
            <a:off x="49916" y="318201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5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6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70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3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6</a:t>
            </a:r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6596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386561"/>
            <a:ext cx="4572000" cy="34140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highlights the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660066"/>
                </a:solidFill>
              </a:rPr>
              <a:t>spatial </a:t>
            </a:r>
            <a:r>
              <a:rPr lang="en-US" dirty="0" smtClean="0"/>
              <a:t>locality of </a:t>
            </a:r>
            <a:r>
              <a:rPr lang="en-US" b="1" dirty="0" smtClean="0"/>
              <a:t>data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Q1: Which line of </a:t>
            </a:r>
            <a:r>
              <a:rPr lang="en-US" b="1" dirty="0" smtClean="0"/>
              <a:t>code</a:t>
            </a:r>
            <a:r>
              <a:rPr lang="en-US" dirty="0" smtClean="0"/>
              <a:t> exhibits good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locality?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36" y="1386561"/>
            <a:ext cx="4538881" cy="1785104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1  total </a:t>
            </a:r>
            <a:r>
              <a:rPr lang="is-IS" sz="3000" b="1" baseline="30000" dirty="0"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latin typeface="Courier New"/>
                <a:cs typeface="Courier New"/>
              </a:rPr>
              <a:t>2  for </a:t>
            </a:r>
            <a:r>
              <a:rPr lang="da-DK" sz="3000" b="1" baseline="30000" dirty="0">
                <a:latin typeface="Courier New"/>
                <a:cs typeface="Courier New"/>
              </a:rPr>
              <a:t>(i = 0; i &lt; n; i</a:t>
            </a:r>
            <a:r>
              <a:rPr lang="da-DK" sz="3000" b="1" baseline="30000" dirty="0" smtClean="0">
                <a:latin typeface="Courier New"/>
                <a:cs typeface="Courier New"/>
              </a:rPr>
              <a:t>++) {</a:t>
            </a:r>
            <a:endParaRPr lang="da-DK" sz="3000" b="1" baseline="30000" dirty="0">
              <a:latin typeface="Courier New"/>
              <a:cs typeface="Courier New"/>
            </a:endParaRPr>
          </a:p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3      n--;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latin typeface="Courier New"/>
                <a:cs typeface="Courier New"/>
              </a:rPr>
              <a:t>4</a:t>
            </a:r>
            <a:r>
              <a:rPr lang="is-IS" sz="3000" b="1" baseline="30000" dirty="0" smtClean="0">
                <a:latin typeface="Courier New"/>
                <a:cs typeface="Courier New"/>
              </a:rPr>
              <a:t>      </a:t>
            </a:r>
            <a:r>
              <a:rPr lang="is-IS" sz="3000" b="1" baseline="30000" dirty="0" smtClean="0">
                <a:solidFill>
                  <a:srgbClr val="0000FF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 smtClean="0">
                <a:latin typeface="Courier New"/>
                <a:cs typeface="Courier New"/>
              </a:rPr>
              <a:t>+</a:t>
            </a:r>
            <a:r>
              <a:rPr lang="is-IS" sz="3000" b="1" baseline="30000" dirty="0"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rgbClr val="660066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latin typeface="Courier New"/>
                <a:cs typeface="Courier New"/>
              </a:rPr>
              <a:t>5</a:t>
            </a:r>
            <a:r>
              <a:rPr lang="en-US" sz="3000" b="1" baseline="30000" dirty="0" smtClean="0">
                <a:latin typeface="Courier New"/>
                <a:cs typeface="Courier New"/>
              </a:rPr>
              <a:t>  return total;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12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53101" y="3873989"/>
            <a:ext cx="1676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arenR"/>
            </a:pPr>
            <a:r>
              <a:rPr lang="en-US" sz="3200" dirty="0" smtClean="0"/>
              <a:t>1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2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3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4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19640" y="85457"/>
            <a:ext cx="8979035" cy="6636017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4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8739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8739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5)</a:t>
            </a:r>
          </a:p>
        </p:txBody>
      </p:sp>
      <p:sp>
        <p:nvSpPr>
          <p:cNvPr id="338739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739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8740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8740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8740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8740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8740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8740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8740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87410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741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1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14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1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16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17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1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87420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7421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22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742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8742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8742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8742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8742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8742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8742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8743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87432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7433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7434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7435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7438" name="Rectangle 46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7439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7440" name="Rectangle 48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7441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87442" name="Rectangle 50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7443" name="Rectangle 51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387444" name="Rectangle 52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173</a:t>
            </a:r>
          </a:p>
        </p:txBody>
      </p:sp>
      <p:grpSp>
        <p:nvGrpSpPr>
          <p:cNvPr id="3387445" name="Group 53"/>
          <p:cNvGrpSpPr>
            <a:grpSpLocks/>
          </p:cNvGrpSpPr>
          <p:nvPr/>
        </p:nvGrpSpPr>
        <p:grpSpPr bwMode="auto">
          <a:xfrm>
            <a:off x="5791200" y="1752600"/>
            <a:ext cx="1371600" cy="1828800"/>
            <a:chOff x="3648" y="1104"/>
            <a:chExt cx="864" cy="1152"/>
          </a:xfrm>
        </p:grpSpPr>
        <p:sp>
          <p:nvSpPr>
            <p:cNvPr id="3387446" name="Line 54"/>
            <p:cNvSpPr>
              <a:spLocks noChangeShapeType="1"/>
            </p:cNvSpPr>
            <p:nvPr/>
          </p:nvSpPr>
          <p:spPr bwMode="auto">
            <a:xfrm flipV="1">
              <a:off x="3648" y="1104"/>
              <a:ext cx="864" cy="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87447" name="Line 55"/>
            <p:cNvSpPr>
              <a:spLocks noChangeShapeType="1"/>
            </p:cNvSpPr>
            <p:nvPr/>
          </p:nvSpPr>
          <p:spPr bwMode="auto">
            <a:xfrm flipV="1">
              <a:off x="3648" y="1296"/>
              <a:ext cx="864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2" name="AutoShape 39"/>
          <p:cNvSpPr>
            <a:spLocks noChangeArrowheads="1"/>
          </p:cNvSpPr>
          <p:nvPr/>
        </p:nvSpPr>
        <p:spPr bwMode="auto">
          <a:xfrm>
            <a:off x="49916" y="318201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6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7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8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71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3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6</a:t>
            </a:r>
            <a:endParaRPr lang="en-US" sz="2400" b="1" dirty="0"/>
          </a:p>
          <a:p>
            <a:r>
              <a:rPr lang="en-US" sz="2400" b="1" dirty="0"/>
              <a:t>Writes:      	2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284998" y="830192"/>
            <a:ext cx="3135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Eviction</a:t>
            </a:r>
            <a:r>
              <a:rPr lang="en-US" sz="2400" smtClean="0"/>
              <a:t>, WB dirty block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58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8944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89445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5)</a:t>
            </a:r>
          </a:p>
        </p:txBody>
      </p:sp>
      <p:sp>
        <p:nvSpPr>
          <p:cNvPr id="338944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8944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8944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8944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8945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8945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8945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8945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8945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89458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accent6"/>
                </a:solidFill>
              </a:rPr>
              <a:t>101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38945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6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62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6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6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65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6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8946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8946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7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8947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38947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8947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8947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8947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8947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8947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8947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89480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89481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9482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9483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89486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9487" name="Rectangle 47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89488" name="Rectangle 48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389489" name="Rectangle 4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389490" name="Rectangle 5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389491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389492" name="Line 52"/>
          <p:cNvSpPr>
            <a:spLocks noChangeShapeType="1"/>
          </p:cNvSpPr>
          <p:nvPr/>
        </p:nvSpPr>
        <p:spPr bwMode="auto">
          <a:xfrm flipH="1" flipV="1">
            <a:off x="5867400" y="3276600"/>
            <a:ext cx="129540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9493" name="Line 53"/>
          <p:cNvSpPr>
            <a:spLocks noChangeShapeType="1"/>
          </p:cNvSpPr>
          <p:nvPr/>
        </p:nvSpPr>
        <p:spPr bwMode="auto">
          <a:xfrm flipH="1" flipV="1">
            <a:off x="5867400" y="3657600"/>
            <a:ext cx="1295400" cy="1447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0" name="AutoShape 39"/>
          <p:cNvSpPr>
            <a:spLocks noChangeArrowheads="1"/>
          </p:cNvSpPr>
          <p:nvPr/>
        </p:nvSpPr>
        <p:spPr bwMode="auto">
          <a:xfrm>
            <a:off x="49916" y="318201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6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9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2</a:t>
            </a:r>
          </a:p>
        </p:txBody>
      </p:sp>
    </p:spTree>
    <p:extLst>
      <p:ext uri="{BB962C8B-B14F-4D97-AF65-F5344CB8AC3E}">
        <p14:creationId xmlns:p14="http://schemas.microsoft.com/office/powerpoint/2010/main" val="5735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249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250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Write-Back (REF 6)</a:t>
            </a:r>
          </a:p>
        </p:txBody>
      </p:sp>
      <p:sp>
        <p:nvSpPr>
          <p:cNvPr id="356250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250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250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56250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250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250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250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250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251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562514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2515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6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8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9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0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1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62524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2525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6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56252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252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253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253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253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253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253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2536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562537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38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39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42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2543" name="Rectangle 47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2544" name="Rectangle 48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2545" name="Rectangle 4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2546" name="Rectangle 5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2547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8" name="AutoShape 39"/>
          <p:cNvSpPr>
            <a:spLocks noChangeArrowheads="1"/>
          </p:cNvSpPr>
          <p:nvPr/>
        </p:nvSpPr>
        <p:spPr bwMode="auto">
          <a:xfrm>
            <a:off x="49916" y="354462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2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3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4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7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2</a:t>
            </a:r>
          </a:p>
        </p:txBody>
      </p:sp>
      <p:sp>
        <p:nvSpPr>
          <p:cNvPr id="68" name="Text Box 15"/>
          <p:cNvSpPr txBox="1">
            <a:spLocks noChangeArrowheads="1"/>
          </p:cNvSpPr>
          <p:nvPr/>
        </p:nvSpPr>
        <p:spPr bwMode="auto">
          <a:xfrm>
            <a:off x="3634620" y="771891"/>
            <a:ext cx="2603938" cy="1200329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CLICKER:</a:t>
            </a:r>
          </a:p>
          <a:p>
            <a:pPr marL="457200" indent="-457200" eaLnBrk="1" hangingPunct="1">
              <a:buAutoNum type="alphaUcParenBoth"/>
            </a:pPr>
            <a:r>
              <a:rPr lang="en-US" sz="2400" dirty="0" smtClean="0">
                <a:sym typeface="Symbol" pitchFamily="18" charset="2"/>
              </a:rPr>
              <a:t>HIT</a:t>
            </a:r>
          </a:p>
          <a:p>
            <a:pPr marL="457200" indent="-457200" eaLnBrk="1" hangingPunct="1">
              <a:buAutoNum type="alphaUcParenBoth"/>
            </a:pPr>
            <a:r>
              <a:rPr lang="en-US" sz="2400" dirty="0" smtClean="0">
                <a:sym typeface="Symbol" pitchFamily="18" charset="2"/>
              </a:rPr>
              <a:t>MISS</a:t>
            </a:r>
            <a:endParaRPr lang="en-US" sz="24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7369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5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0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249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250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6)</a:t>
            </a:r>
          </a:p>
        </p:txBody>
      </p:sp>
      <p:sp>
        <p:nvSpPr>
          <p:cNvPr id="356250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250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250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56250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250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250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250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250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251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62514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2515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6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8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9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0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1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62524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2525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6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56252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252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253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253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253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253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253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2536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562537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38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39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42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2543" name="Rectangle 47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2544" name="Rectangle 48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2545" name="Rectangle 4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2546" name="Rectangle 5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2547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3276600" y="4191000"/>
            <a:ext cx="18288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8" name="AutoShape 39"/>
          <p:cNvSpPr>
            <a:spLocks noChangeArrowheads="1"/>
          </p:cNvSpPr>
          <p:nvPr/>
        </p:nvSpPr>
        <p:spPr bwMode="auto">
          <a:xfrm>
            <a:off x="49916" y="354462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2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2</a:t>
            </a:r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2</a:t>
            </a:r>
          </a:p>
        </p:txBody>
      </p:sp>
    </p:spTree>
    <p:extLst>
      <p:ext uri="{BB962C8B-B14F-4D97-AF65-F5344CB8AC3E}">
        <p14:creationId xmlns:p14="http://schemas.microsoft.com/office/powerpoint/2010/main" val="18191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4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249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250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</a:t>
            </a:r>
            <a:r>
              <a:rPr lang="en-US" dirty="0" smtClean="0"/>
              <a:t>7)</a:t>
            </a:r>
            <a:endParaRPr lang="en-US" dirty="0"/>
          </a:p>
        </p:txBody>
      </p:sp>
      <p:sp>
        <p:nvSpPr>
          <p:cNvPr id="356250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250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250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56250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250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250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250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250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251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62514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2515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6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8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19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0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1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62524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2525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6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252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56252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252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253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253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253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253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253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2536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562537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38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39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2542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2543" name="Rectangle 47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2544" name="Rectangle 48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2545" name="Rectangle 4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562546" name="Rectangle 5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2547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7" name="AutoShape 39"/>
          <p:cNvSpPr>
            <a:spLocks noChangeArrowheads="1"/>
          </p:cNvSpPr>
          <p:nvPr/>
        </p:nvSpPr>
        <p:spPr bwMode="auto">
          <a:xfrm>
            <a:off x="49916" y="390723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1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2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5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2</a:t>
            </a:r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2</a:t>
            </a:r>
          </a:p>
        </p:txBody>
      </p:sp>
    </p:spTree>
    <p:extLst>
      <p:ext uri="{BB962C8B-B14F-4D97-AF65-F5344CB8AC3E}">
        <p14:creationId xmlns:p14="http://schemas.microsoft.com/office/powerpoint/2010/main" val="10830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5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6864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68645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7)</a:t>
            </a:r>
          </a:p>
        </p:txBody>
      </p:sp>
      <p:sp>
        <p:nvSpPr>
          <p:cNvPr id="356864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6864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6864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56864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6865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6865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6865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6865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6865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68658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865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6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62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6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6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65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6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6866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6866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7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6867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56867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6867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6867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6867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6867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6867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6867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68680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rgbClr val="00F6FF"/>
                </a:solidFill>
              </a:rPr>
              <a:t>1</a:t>
            </a:r>
          </a:p>
        </p:txBody>
      </p:sp>
      <p:sp>
        <p:nvSpPr>
          <p:cNvPr id="3568681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8682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8683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68686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8687" name="Rectangle 47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68688" name="Rectangle 48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68689" name="Rectangle 4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</a:rPr>
              <a:t>29</a:t>
            </a:r>
          </a:p>
        </p:txBody>
      </p:sp>
      <p:sp>
        <p:nvSpPr>
          <p:cNvPr id="3568690" name="Rectangle 5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68691" name="Rectangle 51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 flipV="1">
            <a:off x="3276600" y="3276600"/>
            <a:ext cx="1828800" cy="2133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7" name="AutoShape 39"/>
          <p:cNvSpPr>
            <a:spLocks noChangeArrowheads="1"/>
          </p:cNvSpPr>
          <p:nvPr/>
        </p:nvSpPr>
        <p:spPr bwMode="auto">
          <a:xfrm>
            <a:off x="49916" y="390723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2438320" y="1644030"/>
            <a:ext cx="56137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2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3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3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2</a:t>
            </a:r>
          </a:p>
        </p:txBody>
      </p:sp>
    </p:spTree>
    <p:extLst>
      <p:ext uri="{BB962C8B-B14F-4D97-AF65-F5344CB8AC3E}">
        <p14:creationId xmlns:p14="http://schemas.microsoft.com/office/powerpoint/2010/main" val="62822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9117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9117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8,9)</a:t>
            </a:r>
          </a:p>
        </p:txBody>
      </p:sp>
      <p:sp>
        <p:nvSpPr>
          <p:cNvPr id="359117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9117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9117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59117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9117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9117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9118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9118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9118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91185" name="Rectangle 17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91186" name="Rectangle 18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87" name="Rectangle 19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89" name="Rectangle 21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0" name="Rectangle 22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1" name="Rectangle 23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2" name="Rectangle 24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3" name="Text Box 25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91195" name="Rectangle 27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91196" name="Rectangle 28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7" name="Rectangle 29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8" name="Rectangle 30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591199" name="Rectangle 31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91200" name="Rectangle 32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91201" name="Rectangle 33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91202" name="Rectangle 34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91203" name="Rectangle 35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91204" name="Rectangle 36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91205" name="Rectangle 37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91207" name="Rectangle 39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08" name="Rectangle 40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09" name="Rectangle 41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10" name="Rectangle 42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12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91213" name="Rectangle 45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91214" name="Rectangle 46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91215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91216" name="Rectangle 48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91217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...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b="1" dirty="0">
                <a:solidFill>
                  <a:srgbClr val="804000"/>
                </a:solidFill>
              </a:rPr>
              <a:t>SB  $1 </a:t>
            </a:r>
            <a:r>
              <a:rPr lang="en-US" sz="2400" b="1" dirty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804000"/>
                </a:solidFill>
                <a:sym typeface="Symbol" pitchFamily="18" charset="2"/>
              </a:rPr>
              <a:t> M[ 5   ]</a:t>
            </a:r>
          </a:p>
          <a:p>
            <a:r>
              <a:rPr lang="en-US" sz="2400" b="1" dirty="0">
                <a:solidFill>
                  <a:srgbClr val="804000"/>
                </a:solidFill>
                <a:sym typeface="Symbol" pitchFamily="18" charset="2"/>
              </a:rPr>
              <a:t>SB  $1 </a:t>
            </a:r>
            <a:r>
              <a:rPr lang="en-US" sz="2400" b="1" dirty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804000"/>
                </a:solidFill>
                <a:sym typeface="Symbol" pitchFamily="18" charset="2"/>
              </a:rPr>
              <a:t> M[ 10 </a:t>
            </a:r>
            <a:r>
              <a:rPr lang="en-US" sz="2400" b="1" dirty="0" smtClean="0">
                <a:solidFill>
                  <a:srgbClr val="804000"/>
                </a:solidFill>
                <a:sym typeface="Symbol" pitchFamily="18" charset="2"/>
              </a:rPr>
              <a:t>]</a:t>
            </a:r>
            <a:endParaRPr lang="en-US" sz="2400" b="1" dirty="0">
              <a:solidFill>
                <a:srgbClr val="804000"/>
              </a:solidFill>
              <a:sym typeface="Symbol" pitchFamily="18" charset="2"/>
            </a:endParaRPr>
          </a:p>
        </p:txBody>
      </p:sp>
      <p:sp>
        <p:nvSpPr>
          <p:cNvPr id="58" name="Text Box 15"/>
          <p:cNvSpPr txBox="1">
            <a:spLocks noChangeArrowheads="1"/>
          </p:cNvSpPr>
          <p:nvPr/>
        </p:nvSpPr>
        <p:spPr bwMode="auto">
          <a:xfrm>
            <a:off x="2438320" y="888656"/>
            <a:ext cx="56137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0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1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3</a:t>
            </a:r>
            <a:endParaRPr lang="en-US" sz="2400" b="1" dirty="0" smtClean="0"/>
          </a:p>
          <a:p>
            <a:r>
              <a:rPr lang="en-US" sz="2400" b="1" dirty="0"/>
              <a:t>Reads:		8</a:t>
            </a:r>
          </a:p>
          <a:p>
            <a:r>
              <a:rPr lang="en-US" sz="2400" b="1" dirty="0"/>
              <a:t>Writes:      	2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252895" y="723404"/>
            <a:ext cx="3672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Cheap subsequent updates!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09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59117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59117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8,9)</a:t>
            </a:r>
          </a:p>
        </p:txBody>
      </p:sp>
      <p:sp>
        <p:nvSpPr>
          <p:cNvPr id="359117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59117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59117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59117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59117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59117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59118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59118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59118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591185" name="Rectangle 17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fi-FI" b="1" dirty="0" smtClean="0">
                <a:solidFill>
                  <a:schemeClr val="bg1"/>
                </a:solidFill>
              </a:rPr>
              <a:t>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91186" name="Rectangle 18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87" name="Rectangle 19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89" name="Rectangle 21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0" name="Rectangle 22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1" name="Rectangle 23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2" name="Rectangle 24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3" name="Text Box 25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591195" name="Rectangle 27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91196" name="Rectangle 28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7" name="Rectangle 29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91198" name="Rectangle 30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173</a:t>
            </a:r>
            <a:endParaRPr lang="en-US" b="1" dirty="0"/>
          </a:p>
        </p:txBody>
      </p:sp>
      <p:sp>
        <p:nvSpPr>
          <p:cNvPr id="3591199" name="Rectangle 31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591200" name="Rectangle 32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591201" name="Rectangle 33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591202" name="Rectangle 34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591203" name="Rectangle 35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591204" name="Rectangle 36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591205" name="Rectangle 37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591207" name="Rectangle 39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08" name="Rectangle 40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09" name="Rectangle 41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10" name="Rectangle 42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91212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91213" name="Rectangle 45"/>
          <p:cNvSpPr>
            <a:spLocks noChangeArrowheads="1"/>
          </p:cNvSpPr>
          <p:nvPr/>
        </p:nvSpPr>
        <p:spPr bwMode="auto">
          <a:xfrm>
            <a:off x="4924425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91214" name="Rectangle 46"/>
          <p:cNvSpPr>
            <a:spLocks noChangeArrowheads="1"/>
          </p:cNvSpPr>
          <p:nvPr/>
        </p:nvSpPr>
        <p:spPr bwMode="auto">
          <a:xfrm>
            <a:off x="4924425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3591215" name="Rectangle 47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591216" name="Rectangle 48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591217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...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b="1" dirty="0">
                <a:solidFill>
                  <a:srgbClr val="804000"/>
                </a:solidFill>
              </a:rPr>
              <a:t>SB  $1 </a:t>
            </a:r>
            <a:r>
              <a:rPr lang="en-US" sz="2400" b="1" dirty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804000"/>
                </a:solidFill>
                <a:sym typeface="Symbol" pitchFamily="18" charset="2"/>
              </a:rPr>
              <a:t> M[ 5   ]</a:t>
            </a:r>
          </a:p>
          <a:p>
            <a:r>
              <a:rPr lang="en-US" sz="2400" b="1" dirty="0">
                <a:solidFill>
                  <a:srgbClr val="804000"/>
                </a:solidFill>
                <a:sym typeface="Symbol" pitchFamily="18" charset="2"/>
              </a:rPr>
              <a:t>SB  $1 </a:t>
            </a:r>
            <a:r>
              <a:rPr lang="en-US" sz="2400" b="1" dirty="0">
                <a:solidFill>
                  <a:srgbClr val="804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804000"/>
                </a:solidFill>
                <a:sym typeface="Symbol" pitchFamily="18" charset="2"/>
              </a:rPr>
              <a:t> M[ 10 </a:t>
            </a:r>
            <a:r>
              <a:rPr lang="en-US" sz="2400" b="1" dirty="0" smtClean="0">
                <a:solidFill>
                  <a:srgbClr val="804000"/>
                </a:solidFill>
                <a:sym typeface="Symbol" pitchFamily="18" charset="2"/>
              </a:rPr>
              <a:t>]</a:t>
            </a:r>
            <a:endParaRPr lang="en-US" sz="2400" b="1" dirty="0">
              <a:solidFill>
                <a:srgbClr val="804000"/>
              </a:solidFill>
              <a:sym typeface="Symbol" pitchFamily="18" charset="2"/>
            </a:endParaRPr>
          </a:p>
        </p:txBody>
      </p:sp>
      <p:sp>
        <p:nvSpPr>
          <p:cNvPr id="54" name="AutoShape 39"/>
          <p:cNvSpPr>
            <a:spLocks noChangeArrowheads="1"/>
          </p:cNvSpPr>
          <p:nvPr/>
        </p:nvSpPr>
        <p:spPr bwMode="auto">
          <a:xfrm>
            <a:off x="49916" y="390722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2438320" y="888656"/>
            <a:ext cx="56137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Hit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60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1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</a:t>
            </a:r>
            <a:r>
              <a:rPr lang="en-US" sz="2400" b="1" dirty="0"/>
              <a:t>4</a:t>
            </a:r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3</a:t>
            </a:r>
            <a:endParaRPr lang="en-US" sz="2400" b="1" dirty="0" smtClean="0"/>
          </a:p>
          <a:p>
            <a:r>
              <a:rPr lang="en-US" sz="2400" b="1" dirty="0" smtClean="0"/>
              <a:t>Reads</a:t>
            </a:r>
            <a:r>
              <a:rPr lang="en-US" sz="2400" b="1" dirty="0"/>
              <a:t>:		8</a:t>
            </a:r>
          </a:p>
          <a:p>
            <a:r>
              <a:rPr lang="en-US" sz="2400" b="1" dirty="0"/>
              <a:t>Writes:      	2</a:t>
            </a:r>
          </a:p>
        </p:txBody>
      </p:sp>
    </p:spTree>
    <p:extLst>
      <p:ext uri="{BB962C8B-B14F-4D97-AF65-F5344CB8AC3E}">
        <p14:creationId xmlns:p14="http://schemas.microsoft.com/office/powerpoint/2010/main" val="6905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mtClean="0"/>
              <a:t>How Many Memory References?</a:t>
            </a:r>
            <a:endParaRPr lang="en-US"/>
          </a:p>
        </p:txBody>
      </p:sp>
      <p:sp>
        <p:nvSpPr>
          <p:cNvPr id="33628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Write-back performance</a:t>
            </a:r>
          </a:p>
          <a:p>
            <a:r>
              <a:rPr lang="en-US" dirty="0" smtClean="0"/>
              <a:t>How many reads?</a:t>
            </a:r>
          </a:p>
          <a:p>
            <a:pPr lvl="1"/>
            <a:r>
              <a:rPr lang="en-US" dirty="0" smtClean="0"/>
              <a:t>Each miss (read or write) reads a block from </a:t>
            </a:r>
            <a:r>
              <a:rPr lang="en-US" dirty="0" err="1" smtClean="0"/>
              <a:t>mem</a:t>
            </a:r>
            <a:endParaRPr lang="en-US" dirty="0" smtClean="0"/>
          </a:p>
          <a:p>
            <a:pPr lvl="1"/>
            <a:r>
              <a:rPr lang="en-US" dirty="0"/>
              <a:t>4</a:t>
            </a:r>
            <a:r>
              <a:rPr lang="en-US" dirty="0" smtClean="0"/>
              <a:t> misses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8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mem</a:t>
            </a:r>
            <a:r>
              <a:rPr lang="en-US" dirty="0" smtClean="0">
                <a:sym typeface="Wingdings" pitchFamily="2" charset="2"/>
              </a:rPr>
              <a:t> reads</a:t>
            </a:r>
            <a:endParaRPr lang="en-US" dirty="0" smtClean="0"/>
          </a:p>
          <a:p>
            <a:r>
              <a:rPr lang="en-US" dirty="0" smtClean="0"/>
              <a:t>How many writes?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Some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evictions write a block to mem</a:t>
            </a:r>
          </a:p>
          <a:p>
            <a:pPr lvl="1"/>
            <a:r>
              <a:rPr lang="en-US" dirty="0" smtClean="0"/>
              <a:t>1 dirty eviction </a:t>
            </a:r>
            <a:r>
              <a:rPr lang="en-US" dirty="0" smtClean="0">
                <a:sym typeface="Wingdings" pitchFamily="2" charset="2"/>
              </a:rPr>
              <a:t> 2 </a:t>
            </a:r>
            <a:r>
              <a:rPr lang="en-US" dirty="0" err="1" smtClean="0">
                <a:sym typeface="Wingdings" pitchFamily="2" charset="2"/>
              </a:rPr>
              <a:t>mem</a:t>
            </a:r>
            <a:r>
              <a:rPr lang="en-US" dirty="0" smtClean="0">
                <a:sym typeface="Wingdings" pitchFamily="2" charset="2"/>
              </a:rPr>
              <a:t> writes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(+ </a:t>
            </a:r>
            <a:r>
              <a:rPr lang="en-US" dirty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 dirty evictions later  +4 </a:t>
            </a:r>
            <a:r>
              <a:rPr lang="en-US" dirty="0" err="1" smtClean="0">
                <a:sym typeface="Wingdings" pitchFamily="2" charset="2"/>
              </a:rPr>
              <a:t>mem</a:t>
            </a:r>
            <a:r>
              <a:rPr lang="en-US" dirty="0" smtClean="0">
                <a:sym typeface="Wingdings" pitchFamily="2" charset="2"/>
              </a:rPr>
              <a:t> writes)</a:t>
            </a:r>
          </a:p>
        </p:txBody>
      </p:sp>
    </p:spTree>
    <p:extLst>
      <p:ext uri="{BB962C8B-B14F-4D97-AF65-F5344CB8AC3E}">
        <p14:creationId xmlns:p14="http://schemas.microsoft.com/office/powerpoint/2010/main" val="3086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591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</a:t>
            </a:r>
            <a:r>
              <a:rPr lang="en-US" dirty="0" smtClean="0"/>
              <a:t>vs. Write-through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9227" y="1239864"/>
            <a:ext cx="8229600" cy="4886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Assume: large associative cache, 16-byte lines</a:t>
            </a:r>
          </a:p>
          <a:p>
            <a:pPr marL="0" indent="0">
              <a:buNone/>
            </a:pPr>
            <a:r>
              <a:rPr lang="en-US" dirty="0" smtClean="0"/>
              <a:t>N 4-byte words</a:t>
            </a:r>
          </a:p>
          <a:p>
            <a:pPr marL="0" indent="0">
              <a:buNone/>
            </a:pPr>
            <a:endParaRPr lang="en-US" sz="2400" dirty="0" smtClean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for (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=1;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&lt;n;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++)	</a:t>
            </a:r>
            <a:endParaRPr lang="en-US" sz="2400" dirty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   A[0] += A[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];</a:t>
            </a:r>
          </a:p>
          <a:p>
            <a:endParaRPr lang="en-US" sz="2400" dirty="0" smtClean="0">
              <a:latin typeface="Consolas" pitchFamily="49" charset="0"/>
            </a:endParaRPr>
          </a:p>
          <a:p>
            <a:endParaRPr lang="en-US" sz="2400" dirty="0" smtClean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for (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=0;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&lt;n;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++)</a:t>
            </a:r>
            <a:endParaRPr lang="en-US" sz="2400" dirty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	B[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 = A[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9" y="2859575"/>
            <a:ext cx="38668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Write-thru: n/4 reads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	 </a:t>
            </a:r>
            <a:r>
              <a:rPr lang="en-US" sz="2400" dirty="0" smtClean="0">
                <a:solidFill>
                  <a:srgbClr val="7030A0"/>
                </a:solidFill>
              </a:rPr>
              <a:t>              </a:t>
            </a:r>
            <a:r>
              <a:rPr lang="en-US" sz="2400" b="1" dirty="0" smtClean="0">
                <a:solidFill>
                  <a:srgbClr val="7030A0"/>
                </a:solidFill>
              </a:rPr>
              <a:t>n writes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Write-back: n/4 reads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                   </a:t>
            </a:r>
            <a:r>
              <a:rPr lang="en-US" sz="2400" b="1" dirty="0" smtClean="0">
                <a:solidFill>
                  <a:srgbClr val="7030A0"/>
                </a:solidFill>
              </a:rPr>
              <a:t>1 write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9" y="4774454"/>
            <a:ext cx="3462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Write-thru: 2 x n/4 reads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	 </a:t>
            </a:r>
            <a:r>
              <a:rPr lang="en-US" sz="2400" dirty="0" smtClean="0">
                <a:solidFill>
                  <a:srgbClr val="7030A0"/>
                </a:solidFill>
              </a:rPr>
              <a:t>              </a:t>
            </a:r>
            <a:r>
              <a:rPr lang="en-US" sz="2400" b="1" dirty="0" smtClean="0">
                <a:solidFill>
                  <a:srgbClr val="7030A0"/>
                </a:solidFill>
              </a:rPr>
              <a:t>n writes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Write-back:  2 x n/4 reads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                   </a:t>
            </a:r>
            <a:r>
              <a:rPr lang="en-US" sz="2400" b="1" dirty="0" smtClean="0">
                <a:solidFill>
                  <a:srgbClr val="7030A0"/>
                </a:solidFill>
              </a:rPr>
              <a:t>n/4 writes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9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386561"/>
            <a:ext cx="4572000" cy="34140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highlights the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660066"/>
                </a:solidFill>
              </a:rPr>
              <a:t>spatial </a:t>
            </a:r>
            <a:r>
              <a:rPr lang="en-US" dirty="0" smtClean="0"/>
              <a:t>locality of </a:t>
            </a:r>
            <a:r>
              <a:rPr lang="en-US" b="1" dirty="0" smtClean="0"/>
              <a:t>data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Q1: Which line of </a:t>
            </a:r>
            <a:r>
              <a:rPr lang="en-US" b="1" dirty="0" smtClean="0"/>
              <a:t>code</a:t>
            </a:r>
            <a:r>
              <a:rPr lang="en-US" dirty="0" smtClean="0"/>
              <a:t> exhibits good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locality?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36" y="1386561"/>
            <a:ext cx="4538881" cy="1785104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1  total </a:t>
            </a:r>
            <a:r>
              <a:rPr lang="is-IS" sz="3000" b="1" baseline="30000" dirty="0"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latin typeface="Courier New"/>
                <a:cs typeface="Courier New"/>
              </a:rPr>
              <a:t>2  for </a:t>
            </a:r>
            <a:r>
              <a:rPr lang="da-DK" sz="3000" b="1" baseline="30000" dirty="0">
                <a:latin typeface="Courier New"/>
                <a:cs typeface="Courier New"/>
              </a:rPr>
              <a:t>(i = 0; i &lt; n; i</a:t>
            </a:r>
            <a:r>
              <a:rPr lang="da-DK" sz="3000" b="1" baseline="30000" dirty="0" smtClean="0">
                <a:latin typeface="Courier New"/>
                <a:cs typeface="Courier New"/>
              </a:rPr>
              <a:t>++) {</a:t>
            </a:r>
            <a:endParaRPr lang="da-DK" sz="3000" b="1" baseline="30000" dirty="0">
              <a:latin typeface="Courier New"/>
              <a:cs typeface="Courier New"/>
            </a:endParaRPr>
          </a:p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3      n--;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latin typeface="Courier New"/>
                <a:cs typeface="Courier New"/>
              </a:rPr>
              <a:t>4</a:t>
            </a:r>
            <a:r>
              <a:rPr lang="is-IS" sz="3000" b="1" baseline="30000" dirty="0" smtClean="0">
                <a:latin typeface="Courier New"/>
                <a:cs typeface="Courier New"/>
              </a:rPr>
              <a:t>      </a:t>
            </a:r>
            <a:r>
              <a:rPr lang="is-IS" sz="3000" b="1" baseline="30000" dirty="0" smtClean="0">
                <a:solidFill>
                  <a:srgbClr val="0000FF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 smtClean="0">
                <a:latin typeface="Courier New"/>
                <a:cs typeface="Courier New"/>
              </a:rPr>
              <a:t>+</a:t>
            </a:r>
            <a:r>
              <a:rPr lang="is-IS" sz="3000" b="1" baseline="30000" dirty="0"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rgbClr val="660066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latin typeface="Courier New"/>
                <a:cs typeface="Courier New"/>
              </a:rPr>
              <a:t>5</a:t>
            </a:r>
            <a:r>
              <a:rPr lang="en-US" sz="3000" b="1" baseline="30000" dirty="0" smtClean="0">
                <a:latin typeface="Courier New"/>
                <a:cs typeface="Courier New"/>
              </a:rPr>
              <a:t>  return total;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13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53101" y="3873989"/>
            <a:ext cx="1676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arenR"/>
            </a:pPr>
            <a:r>
              <a:rPr lang="en-US" sz="3200" dirty="0" smtClean="0"/>
              <a:t>1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2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3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4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19640" y="85457"/>
            <a:ext cx="8979035" cy="6636017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523470" y="4374292"/>
            <a:ext cx="1441606" cy="531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is write back just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Short Answer:</a:t>
            </a:r>
            <a:r>
              <a:rPr lang="en-US" dirty="0" smtClean="0"/>
              <a:t> Yes (fewer writes is a good thing)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Long Answer: </a:t>
            </a:r>
            <a:r>
              <a:rPr lang="en-US" dirty="0" smtClean="0"/>
              <a:t>It’s complicated.</a:t>
            </a:r>
          </a:p>
          <a:p>
            <a:r>
              <a:rPr lang="en-US" dirty="0" smtClean="0"/>
              <a:t>Evictions require entire line be written back to memory (vs. just the data that was written)</a:t>
            </a:r>
          </a:p>
          <a:p>
            <a:r>
              <a:rPr lang="en-US" dirty="0" smtClean="0"/>
              <a:t>Write-back can lead to incoherent caches on multi-core processors (later lecture)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Optimization: Write Buffering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7576" y="1670040"/>
            <a:ext cx="892884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Q: Writes to main memory are </a:t>
            </a:r>
            <a:r>
              <a:rPr lang="en-US" b="1" dirty="0" smtClean="0"/>
              <a:t>slow!</a:t>
            </a:r>
            <a:endParaRPr lang="en-US" dirty="0" smtClean="0"/>
          </a:p>
          <a:p>
            <a:r>
              <a:rPr lang="en-US" dirty="0" smtClean="0"/>
              <a:t>A: Use a </a:t>
            </a:r>
            <a:r>
              <a:rPr lang="en-US" b="1" dirty="0" smtClean="0"/>
              <a:t>write-back buffer</a:t>
            </a:r>
          </a:p>
          <a:p>
            <a:pPr lvl="1"/>
            <a:r>
              <a:rPr lang="en-US" dirty="0" smtClean="0"/>
              <a:t>A small queue holding dirty lines</a:t>
            </a:r>
          </a:p>
          <a:p>
            <a:pPr lvl="1"/>
            <a:r>
              <a:rPr lang="en-US" dirty="0" smtClean="0"/>
              <a:t>Add to end upon eviction</a:t>
            </a:r>
          </a:p>
          <a:p>
            <a:pPr lvl="1"/>
            <a:r>
              <a:rPr lang="en-US" dirty="0" smtClean="0"/>
              <a:t>Remove from front upon completion</a:t>
            </a:r>
          </a:p>
          <a:p>
            <a:r>
              <a:rPr lang="en-US" dirty="0" smtClean="0"/>
              <a:t>Q: When does it help?</a:t>
            </a:r>
          </a:p>
          <a:p>
            <a:r>
              <a:rPr lang="en-US" dirty="0" smtClean="0"/>
              <a:t>A: short bursts of writes (but not sustained writes)</a:t>
            </a:r>
          </a:p>
          <a:p>
            <a:r>
              <a:rPr lang="en-US" dirty="0" smtClean="0"/>
              <a:t>A: fast eviction reduces miss penalty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419553" y="1156374"/>
              <a:ext cx="1409760" cy="3471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08033" y="1143774"/>
                <a:ext cx="1434600" cy="34981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ounded Rectangle 4"/>
          <p:cNvSpPr/>
          <p:nvPr/>
        </p:nvSpPr>
        <p:spPr>
          <a:xfrm>
            <a:off x="228600" y="4960470"/>
            <a:ext cx="8686800" cy="1314823"/>
          </a:xfrm>
          <a:prstGeom prst="round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mtClean="0"/>
              <a:t>Write-through vs. Write-back</a:t>
            </a:r>
            <a:endParaRPr lang="en-US"/>
          </a:p>
        </p:txBody>
      </p:sp>
      <p:sp>
        <p:nvSpPr>
          <p:cNvPr id="3595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Write-through is slower</a:t>
            </a:r>
          </a:p>
          <a:p>
            <a:pPr lvl="1"/>
            <a:r>
              <a:rPr lang="en-US" dirty="0" smtClean="0"/>
              <a:t>But simpler (memory always consistent)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Write-back is almost always faster</a:t>
            </a:r>
          </a:p>
          <a:p>
            <a:pPr lvl="1"/>
            <a:r>
              <a:rPr lang="en-US" dirty="0" smtClean="0"/>
              <a:t>write-back buffer hides large eviction cost</a:t>
            </a:r>
          </a:p>
          <a:p>
            <a:pPr lvl="1"/>
            <a:r>
              <a:rPr lang="en-US" dirty="0" smtClean="0"/>
              <a:t>But what about multiple cores with separate caches but sharing memory?</a:t>
            </a:r>
          </a:p>
          <a:p>
            <a:r>
              <a:rPr lang="en-US" b="1" dirty="0" smtClean="0">
                <a:sym typeface="Wingdings" pitchFamily="2" charset="2"/>
              </a:rPr>
              <a:t>Write-back requires a cache coherency protocol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Inconsistent views of memory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Need to “snoop” in each other’s caches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Extremely complex protocols, very hard to get right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5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374"/>
            <a:ext cx="8229600" cy="828815"/>
          </a:xfrm>
        </p:spPr>
        <p:txBody>
          <a:bodyPr>
            <a:normAutofit/>
          </a:bodyPr>
          <a:lstStyle/>
          <a:p>
            <a:r>
              <a:rPr lang="en-US" dirty="0" smtClean="0"/>
              <a:t>Cache-coherency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7389"/>
            <a:ext cx="8686800" cy="1295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Q: Multiple readers and writers?</a:t>
            </a:r>
          </a:p>
          <a:p>
            <a:pPr marL="342900" lvl="1" indent="-342900">
              <a:buClrTx/>
              <a:buSzPct val="80000"/>
              <a:buNone/>
            </a:pPr>
            <a:r>
              <a:rPr lang="en-US" dirty="0" smtClean="0">
                <a:sym typeface="Wingdings" pitchFamily="2" charset="2"/>
              </a:rPr>
              <a:t>A: Potentially inconsistent views of memory</a:t>
            </a:r>
            <a:endParaRPr lang="en-US" dirty="0" smtClean="0"/>
          </a:p>
          <a:p>
            <a:endParaRPr lang="en-US" sz="2400" dirty="0" smtClean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514600" y="3204389"/>
            <a:ext cx="4419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Mem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14600" y="2670989"/>
            <a:ext cx="2133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5146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6"/>
            </p:custDataLst>
          </p:nvPr>
        </p:nvSpPr>
        <p:spPr>
          <a:xfrm>
            <a:off x="30480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304800" y="4042589"/>
            <a:ext cx="8610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ym typeface="Wingdings" pitchFamily="2" charset="2"/>
              </a:rPr>
              <a:t>Cache coherency protocol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ym typeface="Wingdings" pitchFamily="2" charset="2"/>
              </a:rPr>
              <a:t>May need to </a:t>
            </a:r>
            <a:r>
              <a:rPr lang="en-US" sz="2800" b="1" dirty="0" smtClean="0">
                <a:sym typeface="Wingdings" pitchFamily="2" charset="2"/>
              </a:rPr>
              <a:t>snoop</a:t>
            </a:r>
            <a:r>
              <a:rPr lang="en-US" sz="2800" dirty="0" smtClean="0">
                <a:sym typeface="Wingdings" pitchFamily="2" charset="2"/>
              </a:rPr>
              <a:t> on other CPU’s cache activity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b="1" dirty="0" smtClean="0">
                <a:sym typeface="Wingdings" pitchFamily="2" charset="2"/>
              </a:rPr>
              <a:t>Invalidate </a:t>
            </a:r>
            <a:r>
              <a:rPr lang="en-US" sz="2800" dirty="0" smtClean="0">
                <a:sym typeface="Wingdings" pitchFamily="2" charset="2"/>
              </a:rPr>
              <a:t>cache line when other CPU writes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b="1" dirty="0" smtClean="0">
                <a:sym typeface="Wingdings" pitchFamily="2" charset="2"/>
              </a:rPr>
              <a:t>Flush</a:t>
            </a:r>
            <a:r>
              <a:rPr lang="en-US" sz="2800" dirty="0" smtClean="0">
                <a:sym typeface="Wingdings" pitchFamily="2" charset="2"/>
              </a:rPr>
              <a:t> write-back caches before other CPU reads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ym typeface="Wingdings" pitchFamily="2" charset="2"/>
              </a:rPr>
              <a:t>Or the reverse: Before writing/reading…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sym typeface="Wingdings" pitchFamily="2" charset="2"/>
              </a:rPr>
              <a:t>Extremely complex protocols, very hard to get right</a:t>
            </a:r>
          </a:p>
        </p:txBody>
      </p:sp>
      <p:sp>
        <p:nvSpPr>
          <p:cNvPr id="12" name="Rectangle 11"/>
          <p:cNvSpPr/>
          <p:nvPr>
            <p:custDataLst>
              <p:tags r:id="rId8"/>
            </p:custDataLst>
          </p:nvPr>
        </p:nvSpPr>
        <p:spPr>
          <a:xfrm>
            <a:off x="2514600" y="1604189"/>
            <a:ext cx="990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CPU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>
            <p:custDataLst>
              <p:tags r:id="rId9"/>
            </p:custDataLst>
          </p:nvPr>
        </p:nvSpPr>
        <p:spPr>
          <a:xfrm>
            <a:off x="36576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10"/>
            </p:custDataLst>
          </p:nvPr>
        </p:nvSpPr>
        <p:spPr>
          <a:xfrm>
            <a:off x="41910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11"/>
            </p:custDataLst>
          </p:nvPr>
        </p:nvSpPr>
        <p:spPr>
          <a:xfrm>
            <a:off x="3657600" y="1604189"/>
            <a:ext cx="990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CPU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>
            <p:custDataLst>
              <p:tags r:id="rId12"/>
            </p:custDataLst>
          </p:nvPr>
        </p:nvSpPr>
        <p:spPr>
          <a:xfrm>
            <a:off x="4800600" y="2670989"/>
            <a:ext cx="2133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13"/>
            </p:custDataLst>
          </p:nvPr>
        </p:nvSpPr>
        <p:spPr>
          <a:xfrm>
            <a:off x="48006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>
            <p:custDataLst>
              <p:tags r:id="rId14"/>
            </p:custDataLst>
          </p:nvPr>
        </p:nvSpPr>
        <p:spPr>
          <a:xfrm>
            <a:off x="53340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>
            <p:custDataLst>
              <p:tags r:id="rId15"/>
            </p:custDataLst>
          </p:nvPr>
        </p:nvSpPr>
        <p:spPr>
          <a:xfrm>
            <a:off x="4800600" y="1604189"/>
            <a:ext cx="990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CPU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>
            <p:custDataLst>
              <p:tags r:id="rId16"/>
            </p:custDataLst>
          </p:nvPr>
        </p:nvSpPr>
        <p:spPr>
          <a:xfrm>
            <a:off x="59436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>
            <p:custDataLst>
              <p:tags r:id="rId17"/>
            </p:custDataLst>
          </p:nvPr>
        </p:nvSpPr>
        <p:spPr>
          <a:xfrm>
            <a:off x="6477000" y="2137589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>
            <p:custDataLst>
              <p:tags r:id="rId18"/>
            </p:custDataLst>
          </p:nvPr>
        </p:nvSpPr>
        <p:spPr>
          <a:xfrm>
            <a:off x="5943600" y="1604189"/>
            <a:ext cx="9906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CPU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Flowchart: Magnetic Disk 22"/>
          <p:cNvSpPr/>
          <p:nvPr>
            <p:custDataLst>
              <p:tags r:id="rId19"/>
            </p:custDataLst>
          </p:nvPr>
        </p:nvSpPr>
        <p:spPr>
          <a:xfrm>
            <a:off x="7315200" y="3051989"/>
            <a:ext cx="1143000" cy="609600"/>
          </a:xfrm>
          <a:prstGeom prst="flowChartMagneticDisk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disk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>
            <p:custDataLst>
              <p:tags r:id="rId20"/>
            </p:custDataLst>
          </p:nvPr>
        </p:nvSpPr>
        <p:spPr>
          <a:xfrm>
            <a:off x="1219200" y="3204389"/>
            <a:ext cx="838200" cy="457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net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3172123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6FF"/>
                </a:solidFill>
              </a:rPr>
              <a:t>A</a:t>
            </a:r>
            <a:endParaRPr lang="en-US" sz="2800" dirty="0">
              <a:solidFill>
                <a:srgbClr val="00F6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2200" y="259080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6FF"/>
                </a:solidFill>
              </a:rPr>
              <a:t>A</a:t>
            </a:r>
            <a:endParaRPr lang="en-US" sz="2800" dirty="0">
              <a:solidFill>
                <a:srgbClr val="00F6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62200" y="214378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6FF"/>
                </a:solidFill>
              </a:rPr>
              <a:t>A</a:t>
            </a:r>
            <a:endParaRPr lang="en-US" sz="2800" dirty="0">
              <a:solidFill>
                <a:srgbClr val="00F6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2200" y="1610380"/>
            <a:ext cx="393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6FF"/>
                </a:solidFill>
              </a:rPr>
              <a:t>A</a:t>
            </a:r>
            <a:endParaRPr lang="en-US" sz="2800" dirty="0">
              <a:solidFill>
                <a:srgbClr val="00F6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62200" y="160020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A’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05200" y="2133600"/>
            <a:ext cx="39305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DFF"/>
                </a:solidFill>
              </a:rPr>
              <a:t>A</a:t>
            </a:r>
            <a:endParaRPr lang="en-US" sz="2800" dirty="0">
              <a:solidFill>
                <a:srgbClr val="00F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6" grpId="0"/>
      <p:bldP spid="25" grpId="0"/>
      <p:bldP spid="26" grpId="0"/>
      <p:bldP spid="27" grpId="0"/>
      <p:bldP spid="27" grpId="1"/>
      <p:bldP spid="28" grpId="0"/>
      <p:bldP spid="29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851" y="681320"/>
            <a:ext cx="9377082" cy="60481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Write-through policy with write allocate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Cache </a:t>
            </a:r>
            <a:r>
              <a:rPr lang="en-US" dirty="0"/>
              <a:t>miss: read entire block from </a:t>
            </a:r>
            <a:r>
              <a:rPr lang="en-US" dirty="0" smtClean="0"/>
              <a:t>memory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Write</a:t>
            </a:r>
            <a:r>
              <a:rPr lang="en-US" dirty="0"/>
              <a:t>: write only updated item to </a:t>
            </a:r>
            <a:r>
              <a:rPr lang="en-US" dirty="0" smtClean="0"/>
              <a:t>memory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Eviction</a:t>
            </a:r>
            <a:r>
              <a:rPr lang="en-US" dirty="0"/>
              <a:t>: no need to write to </a:t>
            </a:r>
            <a:r>
              <a:rPr lang="en-US" dirty="0" smtClean="0"/>
              <a:t>memory</a:t>
            </a:r>
          </a:p>
          <a:p>
            <a:pPr marL="1200150" lvl="1" indent="-457200">
              <a:buFont typeface="Arial"/>
              <a:buChar char="•"/>
            </a:pPr>
            <a:r>
              <a:rPr lang="en-US" b="1" dirty="0" smtClean="0"/>
              <a:t>Slower, but cleaner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Write-back policy with write allocate</a:t>
            </a:r>
          </a:p>
          <a:p>
            <a:pPr marL="1200150" lvl="1" indent="-457200">
              <a:buFont typeface="Arial"/>
              <a:buChar char="•"/>
            </a:pPr>
            <a:r>
              <a:rPr lang="en-US" dirty="0" smtClean="0"/>
              <a:t>Cache </a:t>
            </a:r>
            <a:r>
              <a:rPr lang="en-US" dirty="0"/>
              <a:t>miss: read entire block from </a:t>
            </a:r>
            <a:r>
              <a:rPr lang="en-US" dirty="0" smtClean="0"/>
              <a:t>memory</a:t>
            </a:r>
          </a:p>
          <a:p>
            <a:pPr marL="1485900" lvl="2" indent="-342900"/>
            <a:r>
              <a:rPr lang="en-US" dirty="0" smtClean="0"/>
              <a:t>**But may need to write dirty </a:t>
            </a:r>
            <a:r>
              <a:rPr lang="en-US" dirty="0" err="1" smtClean="0"/>
              <a:t>cacheline</a:t>
            </a:r>
            <a:r>
              <a:rPr lang="en-US" dirty="0" smtClean="0"/>
              <a:t> first**</a:t>
            </a:r>
          </a:p>
          <a:p>
            <a:pPr marL="1085850" lvl="1" indent="-342900"/>
            <a:r>
              <a:rPr lang="en-US" dirty="0" smtClean="0"/>
              <a:t>Write: nothing to memory</a:t>
            </a:r>
          </a:p>
          <a:p>
            <a:pPr marL="1085850" lvl="1" indent="-342900"/>
            <a:r>
              <a:rPr lang="en-US" dirty="0" smtClean="0"/>
              <a:t>Eviction: have to write to memory </a:t>
            </a:r>
            <a:r>
              <a:rPr lang="en-US" i="1" dirty="0" smtClean="0"/>
              <a:t>entire </a:t>
            </a:r>
            <a:r>
              <a:rPr lang="en-US" i="1" dirty="0" err="1" smtClean="0"/>
              <a:t>cacheline</a:t>
            </a:r>
            <a:r>
              <a:rPr lang="en-US" dirty="0" smtClean="0"/>
              <a:t> because don’t know what is dirty (only 1 dirty bit)</a:t>
            </a:r>
          </a:p>
          <a:p>
            <a:pPr marL="1085850" lvl="1" indent="-342900"/>
            <a:r>
              <a:rPr lang="en-US" b="1" dirty="0" smtClean="0"/>
              <a:t>Faster, but more complicated, especially with multicore</a:t>
            </a:r>
            <a:endParaRPr lang="en-US" b="1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4800" y="16933"/>
            <a:ext cx="86868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solidFill>
                  <a:srgbClr val="00F6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Takeaway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2981" name="Group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4863467"/>
              </p:ext>
            </p:extLst>
          </p:nvPr>
        </p:nvGraphicFramePr>
        <p:xfrm>
          <a:off x="559530" y="2699381"/>
          <a:ext cx="3810005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829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598" y="5378024"/>
            <a:ext cx="5767754" cy="1095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Every access </a:t>
            </a:r>
            <a:r>
              <a:rPr lang="en-US" dirty="0" smtClean="0"/>
              <a:t>a </a:t>
            </a:r>
            <a:r>
              <a:rPr lang="en-US" dirty="0"/>
              <a:t>cache </a:t>
            </a:r>
            <a:r>
              <a:rPr lang="en-US" smtClean="0"/>
              <a:t>miss! </a:t>
            </a:r>
            <a:r>
              <a:rPr lang="en-US" dirty="0" smtClean="0"/>
              <a:t>(unless </a:t>
            </a:r>
            <a:r>
              <a:rPr lang="en-US" i="1" dirty="0" smtClean="0"/>
              <a:t>entire </a:t>
            </a:r>
            <a:r>
              <a:rPr lang="en-US" dirty="0" smtClean="0"/>
              <a:t>matrix fits in cache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358298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598" y="554682"/>
            <a:ext cx="4049827" cy="193899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// H = </a:t>
            </a:r>
            <a:r>
              <a:rPr lang="en-US" sz="2400" dirty="0">
                <a:latin typeface="Consolas" pitchFamily="49" charset="0"/>
              </a:rPr>
              <a:t>6</a:t>
            </a:r>
            <a:r>
              <a:rPr lang="en-US" sz="2400" dirty="0" smtClean="0">
                <a:latin typeface="Consolas" pitchFamily="49" charset="0"/>
              </a:rPr>
              <a:t>, W = 10</a:t>
            </a: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int A[H][W];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for(x=0</a:t>
            </a:r>
            <a:r>
              <a:rPr lang="en-US" sz="2400" dirty="0">
                <a:latin typeface="Consolas" pitchFamily="49" charset="0"/>
              </a:rPr>
              <a:t>; </a:t>
            </a:r>
            <a:r>
              <a:rPr lang="en-US" sz="2400" dirty="0" smtClean="0">
                <a:latin typeface="Consolas" pitchFamily="49" charset="0"/>
              </a:rPr>
              <a:t>x &lt; W; x++) 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461963" algn="l"/>
              </a:tabLst>
            </a:pPr>
            <a:r>
              <a:rPr lang="en-US" sz="2400" dirty="0" smtClean="0">
                <a:latin typeface="Consolas" pitchFamily="49" charset="0"/>
              </a:rPr>
              <a:t>	for(y=0</a:t>
            </a:r>
            <a:r>
              <a:rPr lang="en-US" sz="2400" dirty="0">
                <a:latin typeface="Consolas" pitchFamily="49" charset="0"/>
              </a:rPr>
              <a:t>; </a:t>
            </a:r>
            <a:r>
              <a:rPr lang="en-US" sz="2400" dirty="0" smtClean="0">
                <a:latin typeface="Consolas" pitchFamily="49" charset="0"/>
              </a:rPr>
              <a:t>y &lt; H; y++)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914400" algn="l"/>
              </a:tabLst>
            </a:pPr>
            <a:r>
              <a:rPr lang="en-US" sz="2400" b="1" dirty="0" smtClean="0">
                <a:latin typeface="Consolas" pitchFamily="49" charset="0"/>
              </a:rPr>
              <a:t>	sum </a:t>
            </a:r>
            <a:r>
              <a:rPr lang="en-US" sz="2400" b="1" dirty="0">
                <a:latin typeface="Consolas" pitchFamily="49" charset="0"/>
              </a:rPr>
              <a:t>+= </a:t>
            </a:r>
            <a:r>
              <a:rPr lang="en-US" sz="2400" b="1" dirty="0" smtClean="0">
                <a:latin typeface="Consolas" pitchFamily="49" charset="0"/>
              </a:rPr>
              <a:t>A[y][</a:t>
            </a:r>
            <a:r>
              <a:rPr lang="en-US" sz="2400" b="1" dirty="0">
                <a:latin typeface="Consolas" pitchFamily="49" charset="0"/>
              </a:rPr>
              <a:t>x</a:t>
            </a:r>
            <a:r>
              <a:rPr lang="en-US" sz="2400" b="1" dirty="0" smtClean="0">
                <a:latin typeface="Consolas" pitchFamily="49" charset="0"/>
              </a:rPr>
              <a:t>];</a:t>
            </a:r>
            <a:endParaRPr lang="en-US" sz="2400" b="1" dirty="0">
              <a:latin typeface="Consolas" pitchFamily="49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28600" y="0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Cache Conscious Programming</a:t>
            </a:r>
            <a:endParaRPr lang="en-US" dirty="0"/>
          </a:p>
        </p:txBody>
      </p:sp>
      <p:graphicFrame>
        <p:nvGraphicFramePr>
          <p:cNvPr id="8" name="Group 5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92129974"/>
              </p:ext>
            </p:extLst>
          </p:nvPr>
        </p:nvGraphicFramePr>
        <p:xfrm>
          <a:off x="8474679" y="90851"/>
          <a:ext cx="380676" cy="6583680"/>
        </p:xfrm>
        <a:graphic>
          <a:graphicData uri="http://schemas.openxmlformats.org/drawingml/2006/table">
            <a:tbl>
              <a:tblPr/>
              <a:tblGrid>
                <a:gridCol w="38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9" name="Group 5"/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708068371"/>
              </p:ext>
            </p:extLst>
          </p:nvPr>
        </p:nvGraphicFramePr>
        <p:xfrm>
          <a:off x="5544606" y="1226525"/>
          <a:ext cx="1524327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77286" y="5458185"/>
            <a:ext cx="1577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MEMORY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760049" y="3653122"/>
            <a:ext cx="1171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/>
              <a:t>CACHE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369535" y="3561649"/>
            <a:ext cx="1202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YOUR MIND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9715" y="3777092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H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88547" y="2253346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W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2979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2981" name="Group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6767758"/>
              </p:ext>
            </p:extLst>
          </p:nvPr>
        </p:nvGraphicFramePr>
        <p:xfrm>
          <a:off x="577107" y="2699387"/>
          <a:ext cx="3810005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28600" y="0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Cache Conscious Programming</a:t>
            </a:r>
            <a:endParaRPr lang="en-US" dirty="0"/>
          </a:p>
        </p:txBody>
      </p:sp>
      <p:graphicFrame>
        <p:nvGraphicFramePr>
          <p:cNvPr id="8" name="Group 5"/>
          <p:cNvGraphicFramePr>
            <a:graphicFrameLocks noGrp="1"/>
          </p:cNvGraphicFramePr>
          <p:nvPr>
            <p:custDataLst>
              <p:tags r:id="rId3"/>
            </p:custDataLst>
            <p:extLst/>
          </p:nvPr>
        </p:nvGraphicFramePr>
        <p:xfrm>
          <a:off x="8474679" y="90851"/>
          <a:ext cx="380676" cy="6583680"/>
        </p:xfrm>
        <a:graphic>
          <a:graphicData uri="http://schemas.openxmlformats.org/drawingml/2006/table">
            <a:tbl>
              <a:tblPr/>
              <a:tblGrid>
                <a:gridCol w="38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9" name="Group 5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79098700"/>
              </p:ext>
            </p:extLst>
          </p:nvPr>
        </p:nvGraphicFramePr>
        <p:xfrm>
          <a:off x="5544606" y="1226525"/>
          <a:ext cx="1524327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77286" y="5458185"/>
            <a:ext cx="1577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MEMORY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760049" y="3653122"/>
            <a:ext cx="1171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/>
              <a:t>CACHE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387112" y="3561655"/>
            <a:ext cx="1202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YOUR MIND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67292" y="3777098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H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88547" y="2253346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W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598" y="554682"/>
            <a:ext cx="4049827" cy="193899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// H = </a:t>
            </a:r>
            <a:r>
              <a:rPr lang="en-US" sz="2400" dirty="0">
                <a:latin typeface="Consolas" pitchFamily="49" charset="0"/>
              </a:rPr>
              <a:t>6</a:t>
            </a:r>
            <a:r>
              <a:rPr lang="en-US" sz="2400" dirty="0" smtClean="0">
                <a:latin typeface="Consolas" pitchFamily="49" charset="0"/>
              </a:rPr>
              <a:t>, W = 10</a:t>
            </a: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int A[H][W];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for(x=0</a:t>
            </a:r>
            <a:r>
              <a:rPr lang="en-US" sz="2400" dirty="0">
                <a:latin typeface="Consolas" pitchFamily="49" charset="0"/>
              </a:rPr>
              <a:t>; </a:t>
            </a:r>
            <a:r>
              <a:rPr lang="en-US" sz="2400" dirty="0" smtClean="0">
                <a:latin typeface="Consolas" pitchFamily="49" charset="0"/>
              </a:rPr>
              <a:t>x &lt; H; x++) 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461963" algn="l"/>
              </a:tabLst>
            </a:pPr>
            <a:r>
              <a:rPr lang="en-US" sz="2400" dirty="0" smtClean="0">
                <a:latin typeface="Consolas" pitchFamily="49" charset="0"/>
              </a:rPr>
              <a:t>	for(y=0</a:t>
            </a:r>
            <a:r>
              <a:rPr lang="en-US" sz="2400" dirty="0">
                <a:latin typeface="Consolas" pitchFamily="49" charset="0"/>
              </a:rPr>
              <a:t>; </a:t>
            </a:r>
            <a:r>
              <a:rPr lang="en-US" sz="2400" dirty="0" smtClean="0">
                <a:latin typeface="Consolas" pitchFamily="49" charset="0"/>
              </a:rPr>
              <a:t>y &lt; W; y++)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914400" algn="l"/>
              </a:tabLst>
            </a:pPr>
            <a:r>
              <a:rPr lang="en-US" sz="2400" b="1" dirty="0" smtClean="0">
                <a:latin typeface="Consolas" pitchFamily="49" charset="0"/>
              </a:rPr>
              <a:t>	sum </a:t>
            </a:r>
            <a:r>
              <a:rPr lang="en-US" sz="2400" b="1" dirty="0">
                <a:latin typeface="Consolas" pitchFamily="49" charset="0"/>
              </a:rPr>
              <a:t>+= </a:t>
            </a:r>
            <a:r>
              <a:rPr lang="en-US" sz="2400" b="1" dirty="0" smtClean="0">
                <a:latin typeface="Consolas" pitchFamily="49" charset="0"/>
              </a:rPr>
              <a:t>A[x][y];</a:t>
            </a:r>
            <a:endParaRPr lang="en-US" sz="2400" b="1" dirty="0">
              <a:latin typeface="Consolas" pitchFamily="49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65212" y="5111696"/>
            <a:ext cx="8226425" cy="208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Block size = 4 </a:t>
            </a:r>
            <a:r>
              <a:rPr lang="en-US" sz="2400" dirty="0" smtClean="0">
                <a:sym typeface="Wingdings" pitchFamily="2" charset="2"/>
              </a:rPr>
              <a:t> 75% hit rate</a:t>
            </a:r>
          </a:p>
          <a:p>
            <a:r>
              <a:rPr lang="en-US" sz="2400" dirty="0" smtClean="0">
                <a:sym typeface="Wingdings" pitchFamily="2" charset="2"/>
              </a:rPr>
              <a:t>Block size = 8  87.5% hit rate</a:t>
            </a:r>
          </a:p>
          <a:p>
            <a:r>
              <a:rPr lang="en-US" sz="2400" dirty="0" smtClean="0">
                <a:sym typeface="Wingdings" pitchFamily="2" charset="2"/>
              </a:rPr>
              <a:t>Block size = 16  </a:t>
            </a:r>
            <a:r>
              <a:rPr lang="en-US" sz="2400" dirty="0" smtClean="0"/>
              <a:t>93.75%  hit rate</a:t>
            </a:r>
          </a:p>
          <a:p>
            <a:r>
              <a:rPr lang="en-US" sz="2400" dirty="0" smtClean="0"/>
              <a:t>And you can easily </a:t>
            </a:r>
            <a:r>
              <a:rPr lang="en-US" sz="2400" dirty="0" err="1" smtClean="0"/>
              <a:t>prefetch</a:t>
            </a:r>
            <a:r>
              <a:rPr lang="en-US" sz="2400" dirty="0" smtClean="0"/>
              <a:t> to warm the cache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433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25566"/>
            <a:ext cx="8229600" cy="66937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856" y="719328"/>
            <a:ext cx="8540496" cy="5673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Choose </a:t>
            </a:r>
            <a:r>
              <a:rPr lang="en-US" sz="2800" dirty="0"/>
              <a:t>the best block size for your cache among the choices given. Assume that integers and pointers are all 4 bytes </a:t>
            </a:r>
            <a:r>
              <a:rPr lang="en-US" sz="2800" dirty="0" smtClean="0"/>
              <a:t>each and that the </a:t>
            </a: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scores</a:t>
            </a:r>
            <a:r>
              <a:rPr lang="en-US" sz="2800" dirty="0" smtClean="0"/>
              <a:t> array is 4-byte aligned.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/>
              <a:t>a) 1 byte (b) 4 bytes (c) 8 bytes (d) 16 bytes (e) 32 bytes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int scores[NUM STUDENTS] = 0; </a:t>
            </a:r>
          </a:p>
          <a:p>
            <a:pPr marL="0" indent="0">
              <a:buNone/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int sum = 0;</a:t>
            </a:r>
            <a:br>
              <a:rPr lang="en-US" sz="28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for (i = 0; i &lt; NUM STUDENTS; i++) { </a:t>
            </a:r>
          </a:p>
          <a:p>
            <a:pPr marL="0" indent="0">
              <a:buNone/>
            </a:pP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   sum 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+= scores[i]; </a:t>
            </a:r>
            <a:endParaRPr lang="en-US" sz="28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} </a:t>
            </a:r>
            <a:endParaRPr lang="en-US" sz="28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671" y="19590"/>
            <a:ext cx="8946776" cy="6695909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8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25566"/>
            <a:ext cx="8229600" cy="66937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856" y="719328"/>
            <a:ext cx="8540496" cy="5673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Choose </a:t>
            </a:r>
            <a:r>
              <a:rPr lang="en-US" sz="2800" dirty="0"/>
              <a:t>the best block size for your cache among the choices given. Assume that integers and pointers are all 4 bytes </a:t>
            </a:r>
            <a:r>
              <a:rPr lang="en-US" sz="2800" dirty="0" smtClean="0"/>
              <a:t>each and that the </a:t>
            </a: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scores</a:t>
            </a:r>
            <a:r>
              <a:rPr lang="en-US" sz="2800" dirty="0" smtClean="0"/>
              <a:t> array is 4-byte aligned.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/>
              <a:t>a) 1 byte (b) 4 bytes (c) 8 bytes (d) 16 bytes (e) 32 bytes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int scores[NUM STUDENTS] = 0; </a:t>
            </a:r>
          </a:p>
          <a:p>
            <a:pPr marL="0" indent="0">
              <a:buNone/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int sum = 0;</a:t>
            </a:r>
            <a:br>
              <a:rPr lang="en-US" sz="28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for (i = 0; i &lt; NUM STUDENTS; i++) { </a:t>
            </a:r>
          </a:p>
          <a:p>
            <a:pPr marL="0" indent="0">
              <a:buNone/>
            </a:pP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   sum 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+= scores[i]; </a:t>
            </a:r>
            <a:endParaRPr lang="en-US" sz="2800" dirty="0" smtClean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onsolas" charset="0"/>
                <a:ea typeface="Consolas" charset="0"/>
                <a:cs typeface="Consolas" charset="0"/>
              </a:rPr>
              <a:t>} </a:t>
            </a:r>
            <a:endParaRPr lang="en-US" sz="28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 defTabSz="91440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671" y="19590"/>
            <a:ext cx="8946776" cy="6695909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49034" y="2097743"/>
            <a:ext cx="1843502" cy="5797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25566"/>
            <a:ext cx="8229600" cy="66937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79" y="589008"/>
            <a:ext cx="8540496" cy="5673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Choose </a:t>
            </a:r>
            <a:r>
              <a:rPr lang="en-US" sz="2800" dirty="0"/>
              <a:t>the best block size for your cache among the choices given. Assume </a:t>
            </a:r>
            <a:r>
              <a:rPr lang="en-US" sz="2800" dirty="0" smtClean="0"/>
              <a:t>integers </a:t>
            </a:r>
            <a:r>
              <a:rPr lang="en-US" sz="2800" dirty="0"/>
              <a:t>and pointers are </a:t>
            </a:r>
            <a:r>
              <a:rPr lang="en-US" sz="2800" dirty="0" smtClean="0"/>
              <a:t>4 bytes. 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/>
              <a:t>a) 1 byte (b) 4 bytes (c) 8 bytes (d) 16 bytes (e) 32 bytes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6612" y="4324372"/>
            <a:ext cx="5168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int sum = 0;</a:t>
            </a:r>
          </a:p>
          <a:p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tem_t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*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list_head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; while 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!= NULL) {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sum +=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-&gt;value;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-&gt;next;</a:t>
            </a:r>
          </a:p>
          <a:p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56612" y="2203106"/>
            <a:ext cx="4765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item_t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{ 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int value;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item_t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*next;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char *name; 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}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item_t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</p:txBody>
      </p:sp>
      <p:sp>
        <p:nvSpPr>
          <p:cNvPr id="7" name="Rectangle 6"/>
          <p:cNvSpPr/>
          <p:nvPr/>
        </p:nvSpPr>
        <p:spPr>
          <a:xfrm>
            <a:off x="83671" y="25566"/>
            <a:ext cx="8946776" cy="6695909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386561"/>
            <a:ext cx="4572000" cy="34140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highlights the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660066"/>
                </a:solidFill>
              </a:rPr>
              <a:t>spatial </a:t>
            </a:r>
            <a:r>
              <a:rPr lang="en-US" dirty="0" smtClean="0"/>
              <a:t>locality of </a:t>
            </a:r>
            <a:r>
              <a:rPr lang="en-US" b="1" dirty="0" smtClean="0"/>
              <a:t>data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Q1: Which line of </a:t>
            </a:r>
            <a:r>
              <a:rPr lang="en-US" b="1" dirty="0" smtClean="0"/>
              <a:t>code</a:t>
            </a:r>
            <a:r>
              <a:rPr lang="en-US" dirty="0" smtClean="0"/>
              <a:t> exhibits good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locality?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36" y="1386561"/>
            <a:ext cx="4538881" cy="1785104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1  total </a:t>
            </a:r>
            <a:r>
              <a:rPr lang="is-IS" sz="3000" b="1" baseline="30000" dirty="0"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latin typeface="Courier New"/>
                <a:cs typeface="Courier New"/>
              </a:rPr>
              <a:t>2  for </a:t>
            </a:r>
            <a:r>
              <a:rPr lang="da-DK" sz="3000" b="1" baseline="30000" dirty="0">
                <a:latin typeface="Courier New"/>
                <a:cs typeface="Courier New"/>
              </a:rPr>
              <a:t>(i = 0; i &lt; n; i</a:t>
            </a:r>
            <a:r>
              <a:rPr lang="da-DK" sz="3000" b="1" baseline="30000" dirty="0" smtClean="0">
                <a:latin typeface="Courier New"/>
                <a:cs typeface="Courier New"/>
              </a:rPr>
              <a:t>++) {</a:t>
            </a:r>
            <a:endParaRPr lang="da-DK" sz="3000" b="1" baseline="30000" dirty="0">
              <a:latin typeface="Courier New"/>
              <a:cs typeface="Courier New"/>
            </a:endParaRPr>
          </a:p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3      n--;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latin typeface="Courier New"/>
                <a:cs typeface="Courier New"/>
              </a:rPr>
              <a:t>4</a:t>
            </a:r>
            <a:r>
              <a:rPr lang="is-IS" sz="3000" b="1" baseline="30000" dirty="0" smtClean="0">
                <a:latin typeface="Courier New"/>
                <a:cs typeface="Courier New"/>
              </a:rPr>
              <a:t>      </a:t>
            </a:r>
            <a:r>
              <a:rPr lang="is-IS" sz="3000" b="1" baseline="30000" dirty="0" smtClean="0">
                <a:solidFill>
                  <a:srgbClr val="0000FF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 smtClean="0">
                <a:latin typeface="Courier New"/>
                <a:cs typeface="Courier New"/>
              </a:rPr>
              <a:t>+</a:t>
            </a:r>
            <a:r>
              <a:rPr lang="is-IS" sz="3000" b="1" baseline="30000" dirty="0"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rgbClr val="660066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latin typeface="Courier New"/>
                <a:cs typeface="Courier New"/>
              </a:rPr>
              <a:t>5</a:t>
            </a:r>
            <a:r>
              <a:rPr lang="en-US" sz="3000" b="1" baseline="30000" dirty="0" smtClean="0">
                <a:latin typeface="Courier New"/>
                <a:cs typeface="Courier New"/>
              </a:rPr>
              <a:t>  return total;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2900" y="4908189"/>
            <a:ext cx="4844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Q2: </a:t>
            </a:r>
            <a:r>
              <a:rPr lang="en-US" sz="3200" dirty="0"/>
              <a:t>Which line of </a:t>
            </a:r>
            <a:r>
              <a:rPr lang="en-US" sz="3200" b="1" dirty="0"/>
              <a:t>code</a:t>
            </a:r>
            <a:r>
              <a:rPr lang="en-US" sz="3200" dirty="0"/>
              <a:t> </a:t>
            </a:r>
            <a:r>
              <a:rPr lang="en-US" sz="3200" dirty="0" smtClean="0"/>
              <a:t>exhibits </a:t>
            </a:r>
            <a:r>
              <a:rPr lang="en-US" sz="3200" dirty="0"/>
              <a:t>good </a:t>
            </a:r>
            <a:r>
              <a:rPr lang="en-US" sz="3200" dirty="0">
                <a:solidFill>
                  <a:srgbClr val="660066"/>
                </a:solidFill>
              </a:rPr>
              <a:t>spatial </a:t>
            </a:r>
            <a:r>
              <a:rPr lang="en-US" sz="3200" dirty="0" smtClean="0"/>
              <a:t>locality</a:t>
            </a:r>
            <a:r>
              <a:rPr lang="en-US" sz="3200" dirty="0"/>
              <a:t> </a:t>
            </a:r>
            <a:r>
              <a:rPr lang="en-US" sz="3200" dirty="0" smtClean="0"/>
              <a:t>with the line after it?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53101" y="3873989"/>
            <a:ext cx="1676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arenR"/>
            </a:pPr>
            <a:r>
              <a:rPr lang="en-US" sz="3200" dirty="0" smtClean="0"/>
              <a:t>1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2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3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4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19640" y="85457"/>
            <a:ext cx="8979035" cy="6636017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008" y="25566"/>
            <a:ext cx="8229600" cy="66937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79" y="589008"/>
            <a:ext cx="8540496" cy="56735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Choose </a:t>
            </a:r>
            <a:r>
              <a:rPr lang="en-US" sz="2800" dirty="0"/>
              <a:t>the best block size for your cache among the choices given. Assume </a:t>
            </a:r>
            <a:r>
              <a:rPr lang="en-US" sz="2800" dirty="0" smtClean="0"/>
              <a:t>integers </a:t>
            </a:r>
            <a:r>
              <a:rPr lang="en-US" sz="2800" dirty="0"/>
              <a:t>and pointers are </a:t>
            </a:r>
            <a:r>
              <a:rPr lang="en-US" sz="2800" dirty="0" smtClean="0"/>
              <a:t>4 bytes. 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(</a:t>
            </a:r>
            <a:r>
              <a:rPr lang="en-US" sz="2800" dirty="0"/>
              <a:t>a) 1 byte (b) 4 bytes (c) 8 bytes (d) 16 bytes (e) 32 bytes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140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6612" y="4324372"/>
            <a:ext cx="51684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int sum = 0;</a:t>
            </a:r>
          </a:p>
          <a:p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tem_t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*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list_head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; while 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!= NULL) {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sum +=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-&gt;value;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curr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-&gt;next;</a:t>
            </a:r>
          </a:p>
          <a:p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56612" y="2203106"/>
            <a:ext cx="4765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item_t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{ 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int value;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item_t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*next;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char *name; </a:t>
            </a:r>
          </a:p>
          <a:p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} </a:t>
            </a:r>
            <a:r>
              <a:rPr lang="en-US" sz="2400" dirty="0" err="1" smtClean="0">
                <a:latin typeface="Consolas" charset="0"/>
                <a:ea typeface="Consolas" charset="0"/>
                <a:cs typeface="Consolas" charset="0"/>
              </a:rPr>
              <a:t>item_t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</p:txBody>
      </p:sp>
      <p:sp>
        <p:nvSpPr>
          <p:cNvPr id="7" name="Rectangle 6"/>
          <p:cNvSpPr/>
          <p:nvPr/>
        </p:nvSpPr>
        <p:spPr>
          <a:xfrm>
            <a:off x="83671" y="25566"/>
            <a:ext cx="8946776" cy="6695909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45223" y="1532251"/>
            <a:ext cx="1595718" cy="5797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the end of the cache lectures…</a:t>
            </a:r>
            <a:endParaRPr lang="en-US" dirty="0"/>
          </a:p>
        </p:txBody>
      </p:sp>
      <p:pic>
        <p:nvPicPr>
          <p:cNvPr id="5" name="Picture 4" descr="Screen Shot 2014-03-20 at 5.1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5029200" cy="2438400"/>
          </a:xfrm>
          <a:prstGeom prst="rect">
            <a:avLst/>
          </a:prstGeom>
        </p:spPr>
      </p:pic>
      <p:pic>
        <p:nvPicPr>
          <p:cNvPr id="6" name="Picture 5" descr="Screen Shot 2014-03-20 at 5.12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9144000" cy="1099279"/>
          </a:xfrm>
          <a:prstGeom prst="rect">
            <a:avLst/>
          </a:prstGeom>
        </p:spPr>
      </p:pic>
      <p:pic>
        <p:nvPicPr>
          <p:cNvPr id="7" name="Picture 6" descr="Screen Shot 2014-03-20 at 5.13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4925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200" y="-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" y="76200"/>
            <a:ext cx="5638800" cy="6705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latin typeface="Consolas" pitchFamily="49" charset="0"/>
              </a:rPr>
              <a:t>&gt; </a:t>
            </a:r>
            <a:r>
              <a:rPr lang="en-US" sz="1400" b="1" dirty="0" err="1" smtClean="0">
                <a:latin typeface="Consolas" pitchFamily="49" charset="0"/>
              </a:rPr>
              <a:t>dmidecode</a:t>
            </a:r>
            <a:r>
              <a:rPr lang="en-US" sz="1400" b="1" dirty="0" smtClean="0">
                <a:latin typeface="Consolas" pitchFamily="49" charset="0"/>
              </a:rPr>
              <a:t> -t cache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</a:t>
            </a:r>
            <a:r>
              <a:rPr lang="en-US" sz="1400" dirty="0">
                <a:latin typeface="Consolas" pitchFamily="49" charset="0"/>
              </a:rPr>
              <a:t>Information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Socket Designation: L1 Cache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Configuration: Enabled, Not Socketed, Level 1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Location: Internal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Size: </a:t>
            </a:r>
            <a:r>
              <a:rPr lang="en-US" sz="1400" dirty="0" smtClean="0">
                <a:latin typeface="Consolas" pitchFamily="49" charset="0"/>
              </a:rPr>
              <a:t>128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Maximum Size: </a:t>
            </a:r>
            <a:r>
              <a:rPr lang="en-US" sz="1400" dirty="0" smtClean="0">
                <a:latin typeface="Consolas" pitchFamily="49" charset="0"/>
              </a:rPr>
              <a:t>128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Supported SRAM Types: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	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SRAM Type: 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Speed: Unknown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Error Correction </a:t>
            </a:r>
            <a:r>
              <a:rPr lang="en-US" sz="1400" dirty="0" smtClean="0">
                <a:latin typeface="Consolas" pitchFamily="49" charset="0"/>
              </a:rPr>
              <a:t>Type: Parity</a:t>
            </a: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System Type: </a:t>
            </a:r>
            <a:r>
              <a:rPr lang="en-US" sz="1400" dirty="0" smtClean="0">
                <a:latin typeface="Consolas" pitchFamily="49" charset="0"/>
              </a:rPr>
              <a:t>Unified</a:t>
            </a: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Associativity: 8-way Set-associative</a:t>
            </a:r>
          </a:p>
          <a:p>
            <a:pPr>
              <a:lnSpc>
                <a:spcPct val="80000"/>
              </a:lnSpc>
            </a:pP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</a:t>
            </a:r>
            <a:r>
              <a:rPr lang="en-US" sz="1400" dirty="0">
                <a:latin typeface="Consolas" pitchFamily="49" charset="0"/>
              </a:rPr>
              <a:t>Information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Socket Designation: L2 Cache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Configuration: Enabled, Not Socketed, 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</a:rPr>
              <a:t>                              Level </a:t>
            </a:r>
            <a:r>
              <a:rPr lang="en-US" sz="1400" dirty="0">
                <a:latin typeface="Consolas" pitchFamily="49" charset="0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Location: Internal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Size: </a:t>
            </a:r>
            <a:r>
              <a:rPr lang="en-US" sz="1400" dirty="0" smtClean="0">
                <a:latin typeface="Consolas" pitchFamily="49" charset="0"/>
              </a:rPr>
              <a:t>512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Maximum Size: </a:t>
            </a:r>
            <a:r>
              <a:rPr lang="en-US" sz="1400" dirty="0" smtClean="0">
                <a:latin typeface="Consolas" pitchFamily="49" charset="0"/>
              </a:rPr>
              <a:t>512 </a:t>
            </a:r>
            <a:r>
              <a:rPr lang="en-US" sz="1400" dirty="0">
                <a:latin typeface="Consolas" pitchFamily="49" charset="0"/>
              </a:rPr>
              <a:t>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Supported SRAM Types: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	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SRAM Type: 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Speed: Unknown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Error Correction Type: Single-bit ECC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System Type: Unified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Associativity: </a:t>
            </a:r>
            <a:r>
              <a:rPr lang="en-US" sz="1400" dirty="0" smtClean="0">
                <a:latin typeface="Consolas" pitchFamily="49" charset="0"/>
              </a:rPr>
              <a:t>4-way Set-associative</a:t>
            </a:r>
            <a:endParaRPr lang="en-US" sz="1400" dirty="0">
              <a:latin typeface="Consolas" pitchFamily="49" charset="0"/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5497514" y="335340"/>
            <a:ext cx="37639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Microsoft </a:t>
            </a:r>
            <a:r>
              <a:rPr lang="en-US" sz="2400" b="1" dirty="0" err="1" smtClean="0"/>
              <a:t>Surfacebook</a:t>
            </a:r>
            <a:endParaRPr lang="en-US" sz="2400" b="1" dirty="0" smtClean="0"/>
          </a:p>
          <a:p>
            <a:r>
              <a:rPr lang="en-US" sz="2400" b="1" dirty="0" smtClean="0"/>
              <a:t>Dual core</a:t>
            </a:r>
          </a:p>
          <a:p>
            <a:r>
              <a:rPr lang="en-US" sz="2400" b="1" dirty="0" smtClean="0"/>
              <a:t>Intel i7-6600 CPU @ 2.6 GHz</a:t>
            </a:r>
            <a:br>
              <a:rPr lang="en-US" sz="2400" b="1" dirty="0" smtClean="0"/>
            </a:br>
            <a:r>
              <a:rPr lang="en-US" sz="2400" b="1" dirty="0" smtClean="0"/>
              <a:t>(purchased in 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1791391"/>
            <a:ext cx="5153975" cy="3237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</a:t>
            </a:r>
            <a:r>
              <a:rPr lang="en-US" sz="1400" dirty="0">
                <a:latin typeface="Consolas" pitchFamily="49" charset="0"/>
              </a:rPr>
              <a:t>Information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Socket Designation: L3 Cache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Configuration: Enabled, Not Socketed, 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 </a:t>
            </a:r>
            <a:r>
              <a:rPr lang="en-US" sz="1400" dirty="0" smtClean="0">
                <a:latin typeface="Consolas" pitchFamily="49" charset="0"/>
              </a:rPr>
              <a:t>                                          Level </a:t>
            </a:r>
            <a:r>
              <a:rPr lang="en-US" sz="1400" dirty="0">
                <a:latin typeface="Consolas" pitchFamily="49" charset="0"/>
              </a:rPr>
              <a:t>3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Location: Internal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Size: 4096 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Maximum Size: 4096 kB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Supported SRAM Types: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	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Installed SRAM Type: Synchronous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Speed: Unknown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Error Correction Type: </a:t>
            </a:r>
            <a:r>
              <a:rPr lang="en-US" sz="1400" dirty="0" smtClean="0">
                <a:latin typeface="Consolas" pitchFamily="49" charset="0"/>
              </a:rPr>
              <a:t>Multi-bit </a:t>
            </a:r>
            <a:r>
              <a:rPr lang="en-US" sz="1400" dirty="0">
                <a:latin typeface="Consolas" pitchFamily="49" charset="0"/>
              </a:rPr>
              <a:t>ECC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System Type: Unified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latin typeface="Consolas" pitchFamily="49" charset="0"/>
              </a:rPr>
              <a:t>	Associativity: 16-way Set-associative</a:t>
            </a:r>
          </a:p>
          <a:p>
            <a:pPr>
              <a:lnSpc>
                <a:spcPct val="80000"/>
              </a:lnSpc>
            </a:pPr>
            <a:endParaRPr lang="en-US" sz="1400" dirty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endParaRPr lang="en-US" sz="1400" dirty="0">
              <a:latin typeface="Consolas" pitchFamily="49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3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228600"/>
            <a:ext cx="8686800" cy="6705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latin typeface="Consolas" pitchFamily="49" charset="0"/>
              </a:rPr>
              <a:t>&gt; </a:t>
            </a:r>
            <a:r>
              <a:rPr lang="en-US" sz="1400" b="1" dirty="0" err="1" smtClean="0">
                <a:latin typeface="Consolas" pitchFamily="49" charset="0"/>
              </a:rPr>
              <a:t>sudo</a:t>
            </a:r>
            <a:r>
              <a:rPr lang="en-US" sz="1400" b="1" dirty="0" smtClean="0">
                <a:latin typeface="Consolas" pitchFamily="49" charset="0"/>
              </a:rPr>
              <a:t> </a:t>
            </a:r>
            <a:r>
              <a:rPr lang="en-US" sz="1400" b="1" dirty="0" err="1" smtClean="0">
                <a:latin typeface="Consolas" pitchFamily="49" charset="0"/>
              </a:rPr>
              <a:t>dmidecode</a:t>
            </a:r>
            <a:r>
              <a:rPr lang="en-US" sz="1400" b="1" dirty="0" smtClean="0">
                <a:latin typeface="Consolas" pitchFamily="49" charset="0"/>
              </a:rPr>
              <a:t> -t cache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Information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Configuration: Enabled, Not </a:t>
            </a:r>
            <a:r>
              <a:rPr lang="en-US" sz="1400" dirty="0" err="1" smtClean="0">
                <a:latin typeface="Consolas" pitchFamily="49" charset="0"/>
              </a:rPr>
              <a:t>Socketed</a:t>
            </a:r>
            <a:r>
              <a:rPr lang="en-US" sz="1400" dirty="0" smtClean="0">
                <a:latin typeface="Consolas" pitchFamily="49" charset="0"/>
              </a:rPr>
              <a:t>, Level 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Operational Mode: Write Back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Installed Size: 128 KB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Error Correction Type: None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 Information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Configuration: Enabled, Not </a:t>
            </a:r>
            <a:r>
              <a:rPr lang="en-US" sz="1400" dirty="0" err="1" smtClean="0">
                <a:latin typeface="Consolas" pitchFamily="49" charset="0"/>
              </a:rPr>
              <a:t>Socketed</a:t>
            </a:r>
            <a:r>
              <a:rPr lang="en-US" sz="1400" dirty="0" smtClean="0">
                <a:latin typeface="Consolas" pitchFamily="49" charset="0"/>
              </a:rPr>
              <a:t>, Level 2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Operational Mode: Varies With Memory Address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Installed Size: 6144 KB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        Error Correction Type: Single-bit ECC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latin typeface="Consolas" pitchFamily="49" charset="0"/>
              </a:rPr>
              <a:t>&gt; </a:t>
            </a:r>
            <a:r>
              <a:rPr lang="en-US" sz="1400" b="1" dirty="0" err="1" smtClean="0">
                <a:latin typeface="Consolas" pitchFamily="49" charset="0"/>
              </a:rPr>
              <a:t>cd</a:t>
            </a:r>
            <a:r>
              <a:rPr lang="en-US" sz="1400" b="1" dirty="0" smtClean="0">
                <a:latin typeface="Consolas" pitchFamily="49" charset="0"/>
              </a:rPr>
              <a:t> /sys/devices/system/</a:t>
            </a:r>
            <a:r>
              <a:rPr lang="en-US" sz="1400" b="1" dirty="0" err="1" smtClean="0">
                <a:latin typeface="Consolas" pitchFamily="49" charset="0"/>
              </a:rPr>
              <a:t>cpu</a:t>
            </a:r>
            <a:r>
              <a:rPr lang="en-US" sz="1400" b="1" dirty="0" smtClean="0">
                <a:latin typeface="Consolas" pitchFamily="49" charset="0"/>
              </a:rPr>
              <a:t>/cpu0; </a:t>
            </a:r>
            <a:r>
              <a:rPr lang="en-US" sz="1400" b="1" dirty="0" err="1" smtClean="0">
                <a:latin typeface="Consolas" pitchFamily="49" charset="0"/>
              </a:rPr>
              <a:t>grep</a:t>
            </a:r>
            <a:r>
              <a:rPr lang="en-US" sz="1400" b="1" dirty="0" smtClean="0">
                <a:latin typeface="Consolas" pitchFamily="49" charset="0"/>
              </a:rPr>
              <a:t> cache/*/*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cache/index0/level:1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</a:t>
            </a:r>
            <a:r>
              <a:rPr lang="en-US" sz="1400" dirty="0" err="1" smtClean="0">
                <a:latin typeface="Consolas" pitchFamily="49" charset="0"/>
              </a:rPr>
              <a:t>type:Data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cache/index0/ways_of_associativity:8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cache/index0/number_of_sets:64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cache/index0/coherency_line_size:64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cache/index0/size:32K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cache/index1/level:1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</a:t>
            </a:r>
            <a:r>
              <a:rPr lang="en-US" sz="1400" dirty="0" err="1" smtClean="0">
                <a:latin typeface="Consolas" pitchFamily="49" charset="0"/>
              </a:rPr>
              <a:t>type:Instruction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cache/index1/ways_of_associativity:8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cache/index1/number_of_sets:64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cache/index1/coherency_line_size:64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cache/index1/size:32K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cache/index2/level:2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</a:t>
            </a:r>
            <a:r>
              <a:rPr lang="en-US" sz="1400" dirty="0" err="1" smtClean="0">
                <a:latin typeface="Consolas" pitchFamily="49" charset="0"/>
              </a:rPr>
              <a:t>type:Unified</a:t>
            </a:r>
            <a:endParaRPr lang="en-US" sz="1400" dirty="0" smtClean="0">
              <a:latin typeface="Consolas" pitchFamily="49" charset="0"/>
            </a:endParaRP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cache/index2/shared_cpu_list:0-1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cache/index2/ways_of_associativity:24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cache/index2/number_of_sets:4096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cache/index2/coherency_line_size:64</a:t>
            </a:r>
          </a:p>
          <a:p>
            <a:pPr>
              <a:lnSpc>
                <a:spcPct val="80000"/>
              </a:lnSpc>
            </a:pPr>
            <a:r>
              <a:rPr lang="en-US" sz="1400" dirty="0" smtClean="0">
                <a:latin typeface="Consolas" pitchFamily="49" charset="0"/>
              </a:rPr>
              <a:t>cache/index2/size:6144K</a:t>
            </a: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5791200" y="540603"/>
            <a:ext cx="3263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Dual-core 3.16GHz Intel </a:t>
            </a:r>
            <a:br>
              <a:rPr lang="en-US" sz="2400" b="1" dirty="0" smtClean="0"/>
            </a:br>
            <a:r>
              <a:rPr lang="en-US" sz="2400" b="1" dirty="0" smtClean="0"/>
              <a:t>(purchased in 2011)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200" y="-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597647"/>
            <a:ext cx="8229600" cy="60940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Dual 32K L1 Instruction caches</a:t>
            </a:r>
          </a:p>
          <a:p>
            <a:pPr lvl="1"/>
            <a:r>
              <a:rPr lang="en-US" dirty="0" smtClean="0"/>
              <a:t>8-way set associative</a:t>
            </a:r>
          </a:p>
          <a:p>
            <a:pPr lvl="1"/>
            <a:r>
              <a:rPr lang="en-US" dirty="0" smtClean="0"/>
              <a:t>64 sets</a:t>
            </a:r>
          </a:p>
          <a:p>
            <a:pPr lvl="1"/>
            <a:r>
              <a:rPr lang="en-US" dirty="0" smtClean="0"/>
              <a:t>64 byte line size</a:t>
            </a:r>
          </a:p>
          <a:p>
            <a:r>
              <a:rPr lang="en-US" dirty="0" smtClean="0"/>
              <a:t>Dual 32K L1 Data caches</a:t>
            </a:r>
          </a:p>
          <a:p>
            <a:pPr lvl="1"/>
            <a:r>
              <a:rPr lang="en-US" dirty="0" smtClean="0"/>
              <a:t>Same as above</a:t>
            </a:r>
          </a:p>
          <a:p>
            <a:r>
              <a:rPr lang="en-US" dirty="0" smtClean="0"/>
              <a:t>Single 6M L2 Unified cache</a:t>
            </a:r>
          </a:p>
          <a:p>
            <a:pPr lvl="1"/>
            <a:r>
              <a:rPr lang="en-US" dirty="0" smtClean="0"/>
              <a:t>24-way set associative (!!!)</a:t>
            </a:r>
          </a:p>
          <a:p>
            <a:pPr lvl="1"/>
            <a:r>
              <a:rPr lang="en-US" dirty="0" smtClean="0"/>
              <a:t>4096 sets</a:t>
            </a:r>
          </a:p>
          <a:p>
            <a:pPr lvl="1"/>
            <a:r>
              <a:rPr lang="en-US" dirty="0" smtClean="0"/>
              <a:t>64 byte line size</a:t>
            </a:r>
          </a:p>
          <a:p>
            <a:r>
              <a:rPr lang="en-US" dirty="0" smtClean="0"/>
              <a:t>4GB Main memory</a:t>
            </a:r>
          </a:p>
          <a:p>
            <a:r>
              <a:rPr lang="en-US" dirty="0" smtClean="0"/>
              <a:t>1TB Disk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5791200" y="997528"/>
            <a:ext cx="3263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Dual-core 3.16GHz Intel </a:t>
            </a:r>
            <a:br>
              <a:rPr lang="en-US" sz="2400" b="1" dirty="0" smtClean="0"/>
            </a:br>
            <a:r>
              <a:rPr lang="en-US" sz="2400" b="1" dirty="0" smtClean="0"/>
              <a:t>(purchased in 2009)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6200" y="-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Real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3-20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175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2400" y="685800"/>
            <a:ext cx="8991600" cy="60094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Memory performance matters!</a:t>
            </a:r>
          </a:p>
          <a:p>
            <a:pPr lvl="1"/>
            <a:r>
              <a:rPr lang="en-US" dirty="0" smtClean="0"/>
              <a:t>often more than CPU performance</a:t>
            </a:r>
          </a:p>
          <a:p>
            <a:pPr lvl="1"/>
            <a:r>
              <a:rPr lang="en-US" dirty="0" smtClean="0"/>
              <a:t>… because it is the bottleneck, and not improving much</a:t>
            </a:r>
          </a:p>
          <a:p>
            <a:pPr lvl="1"/>
            <a:r>
              <a:rPr lang="en-US" dirty="0" smtClean="0"/>
              <a:t>… because most programs move a LOT of data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Design space is huge</a:t>
            </a:r>
          </a:p>
          <a:p>
            <a:pPr lvl="1"/>
            <a:r>
              <a:rPr lang="en-US" dirty="0" smtClean="0"/>
              <a:t>Gambling against program behavior</a:t>
            </a:r>
          </a:p>
          <a:p>
            <a:pPr lvl="1"/>
            <a:r>
              <a:rPr lang="en-US" dirty="0" smtClean="0"/>
              <a:t>Cuts across all layers: </a:t>
            </a:r>
            <a:br>
              <a:rPr lang="en-US" dirty="0" smtClean="0"/>
            </a:br>
            <a:r>
              <a:rPr lang="en-US" dirty="0" smtClean="0"/>
              <a:t>users </a:t>
            </a:r>
            <a:r>
              <a:rPr lang="en-US" dirty="0" smtClean="0">
                <a:sym typeface="Wingdings" pitchFamily="2" charset="2"/>
              </a:rPr>
              <a:t> programs  </a:t>
            </a:r>
            <a:r>
              <a:rPr lang="en-US" dirty="0" err="1" smtClean="0">
                <a:sym typeface="Wingdings" pitchFamily="2" charset="2"/>
              </a:rPr>
              <a:t>os</a:t>
            </a:r>
            <a:r>
              <a:rPr lang="en-US" dirty="0" smtClean="0">
                <a:sym typeface="Wingdings" pitchFamily="2" charset="2"/>
              </a:rPr>
              <a:t>  hardware</a:t>
            </a:r>
          </a:p>
          <a:p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NEXT: Multi-core processors are complicated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Inconsistent views of memory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Extremely complex protocols, very hard to get right</a:t>
            </a:r>
          </a:p>
        </p:txBody>
      </p:sp>
    </p:spTree>
    <p:extLst>
      <p:ext uri="{BB962C8B-B14F-4D97-AF65-F5344CB8AC3E}">
        <p14:creationId xmlns:p14="http://schemas.microsoft.com/office/powerpoint/2010/main" val="12638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386561"/>
            <a:ext cx="4572000" cy="34140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highlights the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660066"/>
                </a:solidFill>
              </a:rPr>
              <a:t>spatial </a:t>
            </a:r>
            <a:r>
              <a:rPr lang="en-US" dirty="0" smtClean="0"/>
              <a:t>locality of </a:t>
            </a:r>
            <a:r>
              <a:rPr lang="en-US" b="1" dirty="0" smtClean="0"/>
              <a:t>data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Q1: Which line of </a:t>
            </a:r>
            <a:r>
              <a:rPr lang="en-US" b="1" dirty="0" smtClean="0"/>
              <a:t>code</a:t>
            </a:r>
            <a:r>
              <a:rPr lang="en-US" dirty="0" smtClean="0"/>
              <a:t> exhibits good </a:t>
            </a:r>
            <a:r>
              <a:rPr lang="en-US" dirty="0" smtClean="0">
                <a:solidFill>
                  <a:srgbClr val="0000FF"/>
                </a:solidFill>
              </a:rPr>
              <a:t>temporal </a:t>
            </a:r>
            <a:r>
              <a:rPr lang="en-US" dirty="0" smtClean="0"/>
              <a:t>locality?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536" y="1386561"/>
            <a:ext cx="4538881" cy="1785104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1  total </a:t>
            </a:r>
            <a:r>
              <a:rPr lang="is-IS" sz="3000" b="1" baseline="30000" dirty="0"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latin typeface="Courier New"/>
                <a:cs typeface="Courier New"/>
              </a:rPr>
              <a:t>2  for </a:t>
            </a:r>
            <a:r>
              <a:rPr lang="da-DK" sz="3000" b="1" baseline="30000" dirty="0">
                <a:latin typeface="Courier New"/>
                <a:cs typeface="Courier New"/>
              </a:rPr>
              <a:t>(i = 0; i &lt; n; i</a:t>
            </a:r>
            <a:r>
              <a:rPr lang="da-DK" sz="3000" b="1" baseline="30000" dirty="0" smtClean="0">
                <a:latin typeface="Courier New"/>
                <a:cs typeface="Courier New"/>
              </a:rPr>
              <a:t>++) {</a:t>
            </a:r>
            <a:endParaRPr lang="da-DK" sz="3000" b="1" baseline="30000" dirty="0">
              <a:latin typeface="Courier New"/>
              <a:cs typeface="Courier New"/>
            </a:endParaRPr>
          </a:p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3      n--;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latin typeface="Courier New"/>
                <a:cs typeface="Courier New"/>
              </a:rPr>
              <a:t>4</a:t>
            </a:r>
            <a:r>
              <a:rPr lang="is-IS" sz="3000" b="1" baseline="30000" dirty="0" smtClean="0">
                <a:latin typeface="Courier New"/>
                <a:cs typeface="Courier New"/>
              </a:rPr>
              <a:t>      </a:t>
            </a:r>
            <a:r>
              <a:rPr lang="is-IS" sz="3000" b="1" baseline="30000" dirty="0" smtClean="0">
                <a:solidFill>
                  <a:srgbClr val="0000FF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 smtClean="0">
                <a:latin typeface="Courier New"/>
                <a:cs typeface="Courier New"/>
              </a:rPr>
              <a:t>+</a:t>
            </a:r>
            <a:r>
              <a:rPr lang="is-IS" sz="3000" b="1" baseline="30000" dirty="0"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rgbClr val="660066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latin typeface="Courier New"/>
                <a:cs typeface="Courier New"/>
              </a:rPr>
              <a:t>5</a:t>
            </a:r>
            <a:r>
              <a:rPr lang="en-US" sz="3000" b="1" baseline="30000" dirty="0" smtClean="0">
                <a:latin typeface="Courier New"/>
                <a:cs typeface="Courier New"/>
              </a:rPr>
              <a:t>  return total;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2900" y="4908189"/>
            <a:ext cx="48445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Q2: </a:t>
            </a:r>
            <a:r>
              <a:rPr lang="en-US" sz="3200" dirty="0"/>
              <a:t>Which line of </a:t>
            </a:r>
            <a:r>
              <a:rPr lang="en-US" sz="3200" b="1" dirty="0"/>
              <a:t>code</a:t>
            </a:r>
            <a:r>
              <a:rPr lang="en-US" sz="3200" dirty="0"/>
              <a:t> </a:t>
            </a:r>
            <a:r>
              <a:rPr lang="en-US" sz="3200" dirty="0" smtClean="0"/>
              <a:t>exhibits </a:t>
            </a:r>
            <a:r>
              <a:rPr lang="en-US" sz="3200" dirty="0"/>
              <a:t>good </a:t>
            </a:r>
            <a:r>
              <a:rPr lang="en-US" sz="3200" dirty="0">
                <a:solidFill>
                  <a:srgbClr val="660066"/>
                </a:solidFill>
              </a:rPr>
              <a:t>spatial </a:t>
            </a:r>
            <a:r>
              <a:rPr lang="en-US" sz="3200" dirty="0" smtClean="0"/>
              <a:t>locality</a:t>
            </a:r>
            <a:r>
              <a:rPr lang="en-US" sz="3200" dirty="0"/>
              <a:t> </a:t>
            </a:r>
            <a:r>
              <a:rPr lang="en-US" sz="3200" dirty="0" smtClean="0"/>
              <a:t>with the line after it?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53101" y="3873989"/>
            <a:ext cx="1676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arenR"/>
            </a:pPr>
            <a:r>
              <a:rPr lang="en-US" sz="3200" dirty="0" smtClean="0"/>
              <a:t>1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2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3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4</a:t>
            </a:r>
          </a:p>
          <a:p>
            <a:pPr marL="514350" indent="-514350">
              <a:buAutoNum type="alphaUcParenR"/>
            </a:pPr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19640" y="85457"/>
            <a:ext cx="8979035" cy="6636017"/>
          </a:xfrm>
          <a:prstGeom prst="rect">
            <a:avLst/>
          </a:prstGeom>
          <a:noFill/>
          <a:ln w="635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523470" y="5325769"/>
            <a:ext cx="1441606" cy="53134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life is full of Locality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67648" y="1093728"/>
            <a:ext cx="1346851" cy="2026777"/>
            <a:chOff x="4457048" y="3256574"/>
            <a:chExt cx="1740551" cy="2619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7048" y="3256574"/>
              <a:ext cx="1740551" cy="26108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4817301" y="5587554"/>
              <a:ext cx="324601" cy="28824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16</a:t>
            </a:fld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993264" y="1600200"/>
            <a:ext cx="66935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Last Called</a:t>
            </a:r>
          </a:p>
          <a:p>
            <a:pPr marL="0" indent="0">
              <a:buNone/>
            </a:pPr>
            <a:r>
              <a:rPr lang="en-US" dirty="0" smtClean="0"/>
              <a:t>Speed Dial</a:t>
            </a:r>
          </a:p>
          <a:p>
            <a:pPr marL="0" indent="0">
              <a:buNone/>
            </a:pPr>
            <a:r>
              <a:rPr lang="en-US" dirty="0" smtClean="0"/>
              <a:t>Favorites</a:t>
            </a:r>
          </a:p>
          <a:p>
            <a:pPr marL="0" indent="0">
              <a:buNone/>
            </a:pPr>
            <a:r>
              <a:rPr lang="en-US" dirty="0" smtClean="0"/>
              <a:t>Contacts</a:t>
            </a:r>
          </a:p>
          <a:p>
            <a:pPr marL="0" indent="0">
              <a:buNone/>
            </a:pPr>
            <a:r>
              <a:rPr lang="en-US" dirty="0" smtClean="0"/>
              <a:t>Google/Facebook/email</a:t>
            </a:r>
          </a:p>
        </p:txBody>
      </p:sp>
    </p:spTree>
    <p:extLst>
      <p:ext uri="{BB962C8B-B14F-4D97-AF65-F5344CB8AC3E}">
        <p14:creationId xmlns:p14="http://schemas.microsoft.com/office/powerpoint/2010/main" val="39632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life is full of Locality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059" y="3247000"/>
            <a:ext cx="3294757" cy="3459867"/>
            <a:chOff x="74059" y="3247000"/>
            <a:chExt cx="3294757" cy="34598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21019" t="8546" b="8671"/>
            <a:stretch/>
          </p:blipFill>
          <p:spPr>
            <a:xfrm>
              <a:off x="74059" y="4116828"/>
              <a:ext cx="3294757" cy="259003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18508" b="6638"/>
            <a:stretch/>
          </p:blipFill>
          <p:spPr>
            <a:xfrm>
              <a:off x="186118" y="3247000"/>
              <a:ext cx="1342353" cy="1507217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020488" y="1147313"/>
            <a:ext cx="3070743" cy="2805557"/>
            <a:chOff x="2020488" y="1147313"/>
            <a:chExt cx="3070743" cy="28055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0488" y="1147313"/>
              <a:ext cx="3070743" cy="230305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193" y="2993000"/>
              <a:ext cx="1446613" cy="959870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4709373" y="2669525"/>
            <a:ext cx="4002329" cy="3743158"/>
            <a:chOff x="4684471" y="2781593"/>
            <a:chExt cx="4002329" cy="37431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9892"/>
            <a:stretch/>
          </p:blipFill>
          <p:spPr>
            <a:xfrm>
              <a:off x="4684471" y="3819916"/>
              <a:ext cx="4002329" cy="27048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8003" y="2781593"/>
              <a:ext cx="1483594" cy="1335235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367648" y="1093728"/>
            <a:ext cx="1346851" cy="2026777"/>
            <a:chOff x="4457048" y="3256574"/>
            <a:chExt cx="1740551" cy="2619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7048" y="3256574"/>
              <a:ext cx="1740551" cy="26108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4817301" y="5587554"/>
              <a:ext cx="324601" cy="28824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0905" y="1147312"/>
            <a:ext cx="3517982" cy="2099687"/>
            <a:chOff x="5500905" y="1147312"/>
            <a:chExt cx="3517982" cy="209968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9200" y="1147312"/>
              <a:ext cx="2099687" cy="20996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/>
            <a:srcRect l="3959" t="5066" r="2821" b="5458"/>
            <a:stretch/>
          </p:blipFill>
          <p:spPr>
            <a:xfrm>
              <a:off x="5500905" y="1299793"/>
              <a:ext cx="1812131" cy="1153274"/>
            </a:xfrm>
            <a:prstGeom prst="rect">
              <a:avLst/>
            </a:prstGeom>
            <a:ln w="38100" cmpd="sng">
              <a:solidFill>
                <a:srgbClr val="FFFF00"/>
              </a:solidFill>
            </a:ln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Memory Hierarchy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apezoid 39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546132" y="2033327"/>
            <a:ext cx="122969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 smtClean="0"/>
              <a:t>Registers</a:t>
            </a:r>
            <a:endParaRPr lang="en-US" sz="2200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L1 Caches</a:t>
            </a:r>
            <a:endParaRPr lang="en-US" sz="2400" dirty="0"/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38877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/>
              <a:t>L2 Cache</a:t>
            </a:r>
            <a:endParaRPr lang="en-US" sz="2600" dirty="0"/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48139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L3 Cache</a:t>
            </a:r>
            <a:endParaRPr lang="en-US" sz="2800" dirty="0"/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274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Main Memory</a:t>
            </a:r>
            <a:endParaRPr lang="en-US" sz="2800" dirty="0"/>
          </a:p>
        </p:txBody>
      </p:sp>
      <p:sp>
        <p:nvSpPr>
          <p:cNvPr id="49" name="Trapezoid 4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3500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 smtClean="0"/>
              <a:t>Disk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3123643" y="1632854"/>
            <a:ext cx="1719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 cycle,   </a:t>
            </a:r>
          </a:p>
          <a:p>
            <a:pPr algn="ctr"/>
            <a:r>
              <a:rPr lang="en-US" sz="2000" dirty="0" smtClean="0"/>
              <a:t>         128 bytes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3993412" y="2440356"/>
            <a:ext cx="1056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4</a:t>
            </a:r>
            <a:r>
              <a:rPr lang="en-US" sz="2000" dirty="0" smtClean="0"/>
              <a:t> cycles, </a:t>
            </a:r>
          </a:p>
          <a:p>
            <a:pPr algn="ctr"/>
            <a:r>
              <a:rPr lang="en-US" sz="2000" dirty="0" smtClean="0"/>
              <a:t>  64 KB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 err="1" smtClean="0"/>
              <a:t>Haswell</a:t>
            </a:r>
            <a:r>
              <a:rPr lang="en-US" dirty="0" smtClean="0"/>
              <a:t> Processor, 2013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417550" y="3250287"/>
            <a:ext cx="1370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12 </a:t>
            </a:r>
            <a:r>
              <a:rPr lang="en-US" sz="2000" dirty="0"/>
              <a:t>cycles, 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256 KB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4944418" y="3998534"/>
            <a:ext cx="1301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36 cycles,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2-20 MB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4658052" y="4743872"/>
            <a:ext cx="2710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50-70 ns, </a:t>
            </a:r>
          </a:p>
          <a:p>
            <a:pPr algn="ctr"/>
            <a:r>
              <a:rPr lang="en-US" sz="2000" dirty="0" smtClean="0"/>
              <a:t>                 512 MB – 4 GB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213874" y="5456123"/>
            <a:ext cx="237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5-20 </a:t>
            </a:r>
            <a:r>
              <a:rPr lang="en-US" sz="2000" dirty="0" err="1"/>
              <a:t>ms</a:t>
            </a:r>
            <a:endParaRPr lang="en-US" sz="2000" dirty="0"/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16GB – 4 TB,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217175" y="2021528"/>
            <a:ext cx="0" cy="248444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072900" y="1267869"/>
            <a:ext cx="2288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Small, </a:t>
            </a:r>
            <a:r>
              <a:rPr lang="en-US" sz="2800" dirty="0" smtClean="0">
                <a:solidFill>
                  <a:srgbClr val="0000FF"/>
                </a:solidFill>
              </a:rPr>
              <a:t>Fast</a:t>
            </a:r>
            <a:endParaRPr lang="en-US" sz="2800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7469377" y="4771507"/>
            <a:ext cx="14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Big</a:t>
            </a:r>
            <a:r>
              <a:rPr lang="en-US" sz="2800" dirty="0" smtClean="0"/>
              <a:t>, Slow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  <p:bldP spid="48" grpId="0"/>
      <p:bldP spid="50" grpId="0"/>
      <p:bldP spid="26" grpId="0"/>
      <p:bldP spid="29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27" y="1146331"/>
            <a:ext cx="9014346" cy="571849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3800" dirty="0" smtClean="0">
                <a:solidFill>
                  <a:srgbClr val="00B050"/>
                </a:solidFill>
              </a:rPr>
              <a:t>Cache </a:t>
            </a:r>
            <a:r>
              <a:rPr lang="en-US" sz="3800" dirty="0">
                <a:solidFill>
                  <a:srgbClr val="00B050"/>
                </a:solidFill>
              </a:rPr>
              <a:t>hit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data is in the </a:t>
            </a:r>
            <a:r>
              <a:rPr lang="en-US" dirty="0" smtClean="0"/>
              <a:t>Cache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</a:pPr>
            <a:r>
              <a:rPr lang="en-US" dirty="0" err="1" smtClean="0"/>
              <a:t>t</a:t>
            </a:r>
            <a:r>
              <a:rPr lang="en-US" baseline="-25000" dirty="0" err="1" smtClean="0"/>
              <a:t>hit</a:t>
            </a:r>
            <a:r>
              <a:rPr lang="en-US" baseline="-25000" dirty="0" smtClean="0"/>
              <a:t> </a:t>
            </a:r>
            <a:r>
              <a:rPr lang="en-US" dirty="0" smtClean="0"/>
              <a:t>: time it takes to access the cache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</a:pPr>
            <a:r>
              <a:rPr lang="en-US" dirty="0" smtClean="0">
                <a:solidFill>
                  <a:srgbClr val="7030A0"/>
                </a:solidFill>
              </a:rPr>
              <a:t>Hit rate (%hit): </a:t>
            </a:r>
            <a:r>
              <a:rPr lang="en-US" dirty="0" smtClean="0"/>
              <a:t># cache hits / # cache accesses</a:t>
            </a:r>
            <a:endParaRPr lang="en-US" sz="3300" dirty="0" smtClean="0">
              <a:solidFill>
                <a:schemeClr val="accent2"/>
              </a:solidFill>
            </a:endParaRP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3800" dirty="0" smtClean="0">
                <a:solidFill>
                  <a:schemeClr val="accent2"/>
                </a:solidFill>
              </a:rPr>
              <a:t>Cache miss</a:t>
            </a:r>
            <a:endParaRPr lang="en-US" sz="3800" dirty="0">
              <a:solidFill>
                <a:schemeClr val="accent2"/>
              </a:solidFill>
            </a:endParaRP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 smtClean="0"/>
              <a:t>data </a:t>
            </a:r>
            <a:r>
              <a:rPr lang="en-US" dirty="0"/>
              <a:t>is </a:t>
            </a:r>
            <a:r>
              <a:rPr lang="en-US" b="1" dirty="0"/>
              <a:t>not </a:t>
            </a:r>
            <a:r>
              <a:rPr lang="en-US" dirty="0"/>
              <a:t>in the </a:t>
            </a:r>
            <a:r>
              <a:rPr lang="en-US" dirty="0" smtClean="0"/>
              <a:t>Cache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 err="1" smtClean="0"/>
              <a:t>t</a:t>
            </a:r>
            <a:r>
              <a:rPr lang="en-US" baseline="-25000" dirty="0" err="1" smtClean="0"/>
              <a:t>miss</a:t>
            </a:r>
            <a:r>
              <a:rPr lang="en-US" baseline="-25000" dirty="0" smtClean="0"/>
              <a:t> </a:t>
            </a:r>
            <a:r>
              <a:rPr lang="en-US" dirty="0"/>
              <a:t>: time it takes to </a:t>
            </a:r>
            <a:r>
              <a:rPr lang="en-US" dirty="0" smtClean="0"/>
              <a:t>get the data from below the $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Miss rate (%miss): </a:t>
            </a:r>
            <a:r>
              <a:rPr lang="en-US" dirty="0"/>
              <a:t># cache </a:t>
            </a:r>
            <a:r>
              <a:rPr lang="en-US" dirty="0" smtClean="0"/>
              <a:t>misses / </a:t>
            </a:r>
            <a:r>
              <a:rPr lang="en-US" dirty="0"/>
              <a:t># cache </a:t>
            </a:r>
            <a:r>
              <a:rPr lang="en-US" dirty="0" smtClean="0"/>
              <a:t>accesses</a:t>
            </a: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3800" dirty="0" err="1" smtClean="0">
                <a:solidFill>
                  <a:schemeClr val="tx2"/>
                </a:solidFill>
              </a:rPr>
              <a:t>Cacheline</a:t>
            </a:r>
            <a:r>
              <a:rPr lang="en-US" sz="3800" dirty="0" smtClean="0">
                <a:solidFill>
                  <a:schemeClr val="tx2"/>
                </a:solidFill>
              </a:rPr>
              <a:t> or </a:t>
            </a:r>
            <a:r>
              <a:rPr lang="en-US" sz="3800" dirty="0" err="1" smtClean="0">
                <a:solidFill>
                  <a:schemeClr val="tx2"/>
                </a:solidFill>
              </a:rPr>
              <a:t>cacheblock</a:t>
            </a:r>
            <a:r>
              <a:rPr lang="en-US" sz="3800" dirty="0" smtClean="0">
                <a:solidFill>
                  <a:schemeClr val="tx2"/>
                </a:solidFill>
              </a:rPr>
              <a:t> or simply line or block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/>
              <a:t>Minimum unit of </a:t>
            </a:r>
            <a:r>
              <a:rPr lang="en-US" dirty="0" smtClean="0"/>
              <a:t>info </a:t>
            </a:r>
            <a:r>
              <a:rPr lang="en-US" dirty="0"/>
              <a:t>that is present/or not in the cache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018"/>
          </a:xfrm>
        </p:spPr>
        <p:txBody>
          <a:bodyPr>
            <a:normAutofit/>
          </a:bodyPr>
          <a:lstStyle/>
          <a:p>
            <a:r>
              <a:rPr lang="en-US" dirty="0" smtClean="0"/>
              <a:t>Programs 101</a:t>
            </a:r>
            <a:endParaRPr lang="en-US" dirty="0"/>
          </a:p>
        </p:txBody>
      </p:sp>
      <p:sp>
        <p:nvSpPr>
          <p:cNvPr id="11" name="Content Placeholder 12"/>
          <p:cNvSpPr>
            <a:spLocks noGrp="1"/>
          </p:cNvSpPr>
          <p:nvPr>
            <p:ph idx="1"/>
          </p:nvPr>
        </p:nvSpPr>
        <p:spPr>
          <a:xfrm>
            <a:off x="280060" y="4102321"/>
            <a:ext cx="4851498" cy="26191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Load/Store Architectures: </a:t>
            </a:r>
          </a:p>
          <a:p>
            <a:r>
              <a:rPr lang="en-US" dirty="0" smtClean="0"/>
              <a:t>Read data from memory (put in registers)</a:t>
            </a:r>
          </a:p>
          <a:p>
            <a:r>
              <a:rPr lang="en-US" dirty="0" smtClean="0"/>
              <a:t>Manipulate it</a:t>
            </a:r>
          </a:p>
          <a:p>
            <a:r>
              <a:rPr lang="en-US" dirty="0" smtClean="0"/>
              <a:t>Store it back to memory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8168" y="1322904"/>
            <a:ext cx="4813390" cy="2644314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int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main (int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argc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char*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argv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[ ])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int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int m = n;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int sum = 0;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endParaRPr lang="en-US" sz="400" dirty="0">
              <a:latin typeface="Consolas" charset="0"/>
              <a:ea typeface="Consolas" charset="0"/>
              <a:cs typeface="Consolas" charset="0"/>
            </a:endParaRP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for (i = 1; i &lt;= m; i++)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   sum +=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}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printf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(“...”,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n, sum);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18168" y="775051"/>
            <a:ext cx="4114800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C Code</a:t>
            </a:r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95181" y="5950327"/>
            <a:ext cx="428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SzPct val="200000"/>
              <a:buFont typeface="Wingdings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 </a:t>
            </a:r>
            <a:endParaRPr lang="en-US" sz="2000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286502" y="1327284"/>
            <a:ext cx="3543600" cy="4466351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onsolas" pitchFamily="49" charset="0"/>
              </a:rPr>
              <a:t>main</a:t>
            </a:r>
            <a:r>
              <a:rPr lang="en-US" dirty="0">
                <a:latin typeface="Consolas" pitchFamily="49" charset="0"/>
              </a:rPr>
              <a:t>:  </a:t>
            </a:r>
            <a:r>
              <a:rPr lang="en-US" dirty="0" err="1">
                <a:latin typeface="Consolas" pitchFamily="49" charset="0"/>
              </a:rPr>
              <a:t>addiu</a:t>
            </a:r>
            <a:r>
              <a:rPr lang="en-US" dirty="0">
                <a:latin typeface="Consolas" pitchFamily="49" charset="0"/>
              </a:rPr>
              <a:t>   $sp,$sp,-48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$31,44($sp)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$fp,40($sp)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move    $</a:t>
            </a:r>
            <a:r>
              <a:rPr lang="en-US" dirty="0" err="1">
                <a:latin typeface="Consolas" pitchFamily="49" charset="0"/>
              </a:rPr>
              <a:t>fp,$sp</a:t>
            </a:r>
            <a:endParaRPr lang="en-US" dirty="0"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$4,48($fp)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$5,52($fp)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la      $2,n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lw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$2,0($2)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$2,28($fp)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$0,32($fp)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li      $2,1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$2,24($fp</a:t>
            </a:r>
            <a:r>
              <a:rPr lang="en-US" dirty="0" smtClean="0">
                <a:solidFill>
                  <a:srgbClr val="FF0000"/>
                </a:solidFill>
                <a:latin typeface="Consolas" pitchFamily="49" charset="0"/>
              </a:rPr>
              <a:t>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$L2:  </a:t>
            </a:r>
            <a:r>
              <a:rPr lang="en-US" dirty="0" err="1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dirty="0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$2,24($fp)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err="1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dirty="0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$3,28($fp)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err="1" smtClean="0">
                <a:latin typeface="Consolas" pitchFamily="49" charset="0"/>
                <a:cs typeface="Arial" pitchFamily="34" charset="0"/>
              </a:rPr>
              <a:t>slt</a:t>
            </a:r>
            <a:r>
              <a:rPr lang="en-US" dirty="0" smtClean="0">
                <a:latin typeface="Consolas" pitchFamily="49" charset="0"/>
                <a:cs typeface="Arial" pitchFamily="34" charset="0"/>
              </a:rPr>
              <a:t>     </a:t>
            </a:r>
            <a:r>
              <a:rPr lang="en-US" dirty="0">
                <a:latin typeface="Consolas" pitchFamily="49" charset="0"/>
                <a:cs typeface="Arial" pitchFamily="34" charset="0"/>
              </a:rPr>
              <a:t>$2,$3,$2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err="1" smtClean="0">
                <a:latin typeface="Consolas" pitchFamily="49" charset="0"/>
                <a:cs typeface="Arial" pitchFamily="34" charset="0"/>
              </a:rPr>
              <a:t>bne</a:t>
            </a:r>
            <a:r>
              <a:rPr lang="en-US" dirty="0" smtClean="0">
                <a:latin typeface="Consolas" pitchFamily="49" charset="0"/>
                <a:cs typeface="Arial" pitchFamily="34" charset="0"/>
              </a:rPr>
              <a:t>     </a:t>
            </a:r>
            <a:r>
              <a:rPr lang="en-US" dirty="0">
                <a:latin typeface="Consolas" pitchFamily="49" charset="0"/>
                <a:cs typeface="Arial" pitchFamily="34" charset="0"/>
              </a:rPr>
              <a:t>$2,$0,$L3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smtClean="0">
                <a:latin typeface="Consolas" pitchFamily="49" charset="0"/>
                <a:cs typeface="Arial" pitchFamily="34" charset="0"/>
              </a:rPr>
              <a:t>. . .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06943" y="799736"/>
            <a:ext cx="2902717" cy="527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smtClean="0">
                <a:solidFill>
                  <a:schemeClr val="tx2"/>
                </a:solidFill>
                <a:latin typeface="Calibri" pitchFamily="34" charset="0"/>
              </a:rPr>
              <a:t>MIPS </a:t>
            </a: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1029" y="5837613"/>
            <a:ext cx="3808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Instructions that read from </a:t>
            </a:r>
            <a:endParaRPr lang="en-US" sz="2200" b="1" dirty="0" smtClean="0">
              <a:solidFill>
                <a:srgbClr val="FF0000"/>
              </a:solidFill>
              <a:latin typeface="Calibri (Body)"/>
              <a:cs typeface="Calibri (Body)"/>
            </a:endParaRPr>
          </a:p>
          <a:p>
            <a:pPr>
              <a:buSzPct val="200000"/>
            </a:pPr>
            <a:r>
              <a:rPr lang="en-US" sz="22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or </a:t>
            </a: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write to memory… </a:t>
            </a: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756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Memory Hierarchy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546132" y="2033327"/>
            <a:ext cx="122969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 smtClean="0"/>
              <a:t>Registers</a:t>
            </a:r>
            <a:endParaRPr lang="en-US" sz="2200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L1 Caches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3123643" y="1632854"/>
            <a:ext cx="1719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 cycle,   </a:t>
            </a:r>
          </a:p>
          <a:p>
            <a:pPr algn="ctr"/>
            <a:r>
              <a:rPr lang="en-US" sz="2000" dirty="0" smtClean="0"/>
              <a:t>         128 bytes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3993412" y="2440356"/>
            <a:ext cx="1056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4</a:t>
            </a:r>
            <a:r>
              <a:rPr lang="en-US" sz="2000" dirty="0" smtClean="0"/>
              <a:t> cycles, </a:t>
            </a:r>
          </a:p>
          <a:p>
            <a:pPr algn="ctr"/>
            <a:r>
              <a:rPr lang="en-US" sz="2000" dirty="0" smtClean="0"/>
              <a:t>  64 KB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 err="1" smtClean="0"/>
              <a:t>Haswell</a:t>
            </a:r>
            <a:r>
              <a:rPr lang="en-US" dirty="0" smtClean="0"/>
              <a:t> Processor, 2013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658052" y="4743872"/>
            <a:ext cx="2710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50-70 ns, </a:t>
            </a:r>
          </a:p>
          <a:p>
            <a:pPr algn="ctr"/>
            <a:r>
              <a:rPr lang="en-US" sz="2000" dirty="0" smtClean="0"/>
              <a:t>                 512 MB – 4 GB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213874" y="5456123"/>
            <a:ext cx="237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5-20 </a:t>
            </a:r>
            <a:r>
              <a:rPr lang="en-US" sz="2000" dirty="0" err="1"/>
              <a:t>ms</a:t>
            </a:r>
            <a:endParaRPr lang="en-US" sz="2000" dirty="0"/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16GB – 4 TB,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3643" y="1670445"/>
            <a:ext cx="3821891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800" dirty="0" smtClean="0"/>
              <a:t>average </a:t>
            </a:r>
            <a:r>
              <a:rPr lang="en-US" sz="2800" dirty="0"/>
              <a:t>access time</a:t>
            </a:r>
          </a:p>
          <a:p>
            <a:pPr lvl="1" algn="ctr"/>
            <a:r>
              <a:rPr lang="en-US" sz="2800" b="1" dirty="0" smtClean="0"/>
              <a:t>t</a:t>
            </a:r>
            <a:r>
              <a:rPr lang="en-US" sz="2800" b="1" baseline="-25000" dirty="0" smtClean="0"/>
              <a:t>avg</a:t>
            </a:r>
            <a:r>
              <a:rPr lang="en-US" sz="2800" b="1" dirty="0" smtClean="0"/>
              <a:t> = </a:t>
            </a:r>
            <a:r>
              <a:rPr lang="en-US" sz="2800" b="1" dirty="0" smtClean="0">
                <a:solidFill>
                  <a:srgbClr val="008000"/>
                </a:solidFill>
              </a:rPr>
              <a:t>t</a:t>
            </a:r>
            <a:r>
              <a:rPr lang="en-US" sz="2800" b="1" baseline="-25000" dirty="0" smtClean="0">
                <a:solidFill>
                  <a:srgbClr val="008000"/>
                </a:solidFill>
              </a:rPr>
              <a:t>hit</a:t>
            </a:r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+</a:t>
            </a:r>
            <a:r>
              <a:rPr lang="en-US" sz="2800" b="1" dirty="0" smtClean="0">
                <a:solidFill>
                  <a:srgbClr val="FF0909"/>
                </a:solidFill>
              </a:rPr>
              <a:t>  %</a:t>
            </a:r>
            <a:r>
              <a:rPr lang="en-US" sz="2800" b="1" baseline="-25000" dirty="0" smtClean="0">
                <a:solidFill>
                  <a:srgbClr val="FF0909"/>
                </a:solidFill>
              </a:rPr>
              <a:t>miss</a:t>
            </a:r>
            <a:r>
              <a:rPr lang="en-US" sz="2800" b="1" dirty="0" smtClean="0">
                <a:solidFill>
                  <a:srgbClr val="FF0909"/>
                </a:solidFill>
              </a:rPr>
              <a:t>* t</a:t>
            </a:r>
            <a:r>
              <a:rPr lang="en-US" sz="2800" b="1" baseline="-25000" dirty="0" smtClean="0">
                <a:solidFill>
                  <a:srgbClr val="FF0909"/>
                </a:solidFill>
              </a:rPr>
              <a:t>miss</a:t>
            </a:r>
          </a:p>
          <a:p>
            <a:pPr lvl="1" algn="ctr"/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008000"/>
                </a:solidFill>
              </a:rPr>
              <a:t>4 </a:t>
            </a:r>
            <a:r>
              <a:rPr lang="en-US" sz="2800" b="1" dirty="0">
                <a:solidFill>
                  <a:srgbClr val="000000"/>
                </a:solidFill>
              </a:rPr>
              <a:t>+</a:t>
            </a:r>
            <a:r>
              <a:rPr lang="en-US" sz="2800" b="1" dirty="0">
                <a:solidFill>
                  <a:srgbClr val="FF0909"/>
                </a:solidFill>
              </a:rPr>
              <a:t>  </a:t>
            </a:r>
            <a:r>
              <a:rPr lang="en-US" sz="2800" b="1" dirty="0" smtClean="0">
                <a:solidFill>
                  <a:srgbClr val="FF0909"/>
                </a:solidFill>
              </a:rPr>
              <a:t>5% </a:t>
            </a:r>
            <a:r>
              <a:rPr lang="en-US" sz="2800" b="1" dirty="0" smtClean="0">
                <a:solidFill>
                  <a:srgbClr val="000000"/>
                </a:solidFill>
              </a:rPr>
              <a:t>x</a:t>
            </a:r>
            <a:r>
              <a:rPr lang="en-US" sz="2800" b="1" dirty="0" smtClean="0">
                <a:solidFill>
                  <a:srgbClr val="FF0909"/>
                </a:solidFill>
              </a:rPr>
              <a:t> 100</a:t>
            </a:r>
            <a:endParaRPr lang="en-US" sz="2800" dirty="0"/>
          </a:p>
          <a:p>
            <a:pPr lvl="1"/>
            <a:r>
              <a:rPr lang="en-US" sz="2800" b="1" dirty="0" smtClean="0"/>
              <a:t>       = 9 cycles</a:t>
            </a:r>
            <a:endParaRPr lang="en-US" sz="2800" b="1" dirty="0">
              <a:solidFill>
                <a:srgbClr val="FF090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38319" y="3212931"/>
            <a:ext cx="5207983" cy="1493585"/>
            <a:chOff x="1038319" y="3212931"/>
            <a:chExt cx="5207983" cy="1493585"/>
          </a:xfrm>
        </p:grpSpPr>
        <p:sp>
          <p:nvSpPr>
            <p:cNvPr id="32" name="Rectangle 31"/>
            <p:cNvSpPr/>
            <p:nvPr/>
          </p:nvSpPr>
          <p:spPr>
            <a:xfrm>
              <a:off x="4417550" y="3250287"/>
              <a:ext cx="137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12 </a:t>
              </a:r>
              <a:r>
                <a:rPr lang="en-US" sz="2000" dirty="0"/>
                <a:t>cycles, </a:t>
              </a:r>
              <a:r>
                <a:rPr lang="en-US" sz="2000" dirty="0" smtClean="0"/>
                <a:t> </a:t>
              </a:r>
            </a:p>
            <a:p>
              <a:pPr algn="ctr"/>
              <a:r>
                <a:rPr lang="en-US" sz="2000" dirty="0"/>
                <a:t> </a:t>
              </a:r>
              <a:r>
                <a:rPr lang="en-US" sz="2000" dirty="0" smtClean="0"/>
                <a:t> 256 KB</a:t>
              </a:r>
              <a:endParaRPr lang="en-US" sz="2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44418" y="3998534"/>
              <a:ext cx="13018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/>
                <a:t>36 cycles, </a:t>
              </a:r>
            </a:p>
            <a:p>
              <a:pPr algn="ctr"/>
              <a:r>
                <a:rPr lang="en-US" sz="2000" dirty="0"/>
                <a:t> </a:t>
              </a:r>
              <a:r>
                <a:rPr lang="en-US" sz="2000" dirty="0" smtClean="0"/>
                <a:t>   2-20 MB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38319" y="3212931"/>
              <a:ext cx="4245324" cy="1493585"/>
              <a:chOff x="1038319" y="3212931"/>
              <a:chExt cx="4245324" cy="1493585"/>
            </a:xfrm>
          </p:grpSpPr>
          <p:sp>
            <p:nvSpPr>
              <p:cNvPr id="30" name="Trapezoid 29"/>
              <p:cNvSpPr/>
              <p:nvPr/>
            </p:nvSpPr>
            <p:spPr>
              <a:xfrm>
                <a:off x="1518083" y="3212931"/>
                <a:ext cx="3285797" cy="744953"/>
              </a:xfrm>
              <a:prstGeom prst="trapezoid">
                <a:avLst>
                  <a:gd name="adj" fmla="val 64561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apezoid 30"/>
              <p:cNvSpPr/>
              <p:nvPr/>
            </p:nvSpPr>
            <p:spPr>
              <a:xfrm>
                <a:off x="1038319" y="3961563"/>
                <a:ext cx="4245324" cy="744953"/>
              </a:xfrm>
              <a:prstGeom prst="trapezoid">
                <a:avLst>
                  <a:gd name="adj" fmla="val 64561"/>
                </a:avLst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 Box 33"/>
              <p:cNvSpPr txBox="1">
                <a:spLocks noChangeArrowheads="1"/>
              </p:cNvSpPr>
              <p:nvPr/>
            </p:nvSpPr>
            <p:spPr bwMode="auto">
              <a:xfrm>
                <a:off x="2466595" y="3382317"/>
                <a:ext cx="1388772" cy="49244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600" dirty="0" smtClean="0"/>
                  <a:t>L2 Cache</a:t>
                </a:r>
                <a:endParaRPr lang="en-US" sz="2600" dirty="0"/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2420284" y="4048342"/>
                <a:ext cx="1481395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dirty="0" smtClean="0"/>
                  <a:t>L3 Cache</a:t>
                </a:r>
                <a:endParaRPr lang="en-US" sz="2800" dirty="0"/>
              </a:p>
            </p:txBody>
          </p:sp>
        </p:grpSp>
      </p:grpSp>
      <p:sp>
        <p:nvSpPr>
          <p:cNvPr id="40" name="Trapezoid 39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274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Main Memory</a:t>
            </a:r>
            <a:endParaRPr lang="en-US" sz="2800" dirty="0"/>
          </a:p>
        </p:txBody>
      </p:sp>
      <p:sp>
        <p:nvSpPr>
          <p:cNvPr id="49" name="Trapezoid 4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3500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 smtClean="0"/>
              <a:t>Disk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Single Core Memory Hierarchy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3094" y="6356350"/>
            <a:ext cx="2133600" cy="365125"/>
          </a:xfrm>
        </p:spPr>
        <p:txBody>
          <a:bodyPr/>
          <a:lstStyle/>
          <a:p>
            <a:fld id="{1B3071EE-6A41-1545-984D-C64410A4D8BB}" type="slidenum">
              <a:rPr lang="en-US" smtClean="0">
                <a:solidFill>
                  <a:srgbClr val="000000"/>
                </a:solidFill>
              </a:r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Trapezoid 37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rapezoid 38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rapezoid 39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546132" y="2033327"/>
            <a:ext cx="122969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Registers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L1 Caches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38877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L2 Cache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48139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L3 Cache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274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Main Memory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9" name="Trapezoid 4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3500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Disk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789294" y="1370380"/>
            <a:ext cx="1981200" cy="5353430"/>
            <a:chOff x="6789294" y="1370380"/>
            <a:chExt cx="1981200" cy="5353430"/>
          </a:xfrm>
        </p:grpSpPr>
        <p:sp>
          <p:nvSpPr>
            <p:cNvPr id="57" name="Rectangle 56"/>
            <p:cNvSpPr/>
            <p:nvPr/>
          </p:nvSpPr>
          <p:spPr>
            <a:xfrm>
              <a:off x="6915791" y="1370380"/>
              <a:ext cx="1728206" cy="290801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ON CHIP</a:t>
              </a: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6789294" y="5784604"/>
              <a:ext cx="1981200" cy="939206"/>
            </a:xfrm>
            <a:prstGeom prst="flowChartMagneticDisk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Disk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16319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472671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132028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813314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072957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915791" y="4540845"/>
              <a:ext cx="1728206" cy="11056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</a:rPr>
                <a:t>Main Memory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8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Multi-Core Memory Hierarchy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21328" r="-21328"/>
          <a:stretch>
            <a:fillRect/>
          </a:stretch>
        </p:blipFill>
        <p:spPr>
          <a:xfrm>
            <a:off x="-772223" y="3351905"/>
            <a:ext cx="5416312" cy="2978763"/>
          </a:xfrm>
        </p:spPr>
      </p:pic>
      <p:sp>
        <p:nvSpPr>
          <p:cNvPr id="57" name="Rectangle 56"/>
          <p:cNvSpPr/>
          <p:nvPr/>
        </p:nvSpPr>
        <p:spPr>
          <a:xfrm>
            <a:off x="2851372" y="1370380"/>
            <a:ext cx="6135540" cy="29080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ON CHIP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285379" y="5025287"/>
            <a:ext cx="3267526" cy="6212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   Main Memory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68051" y="1791863"/>
            <a:ext cx="1413875" cy="2347502"/>
            <a:chOff x="5968051" y="1791863"/>
            <a:chExt cx="1413875" cy="2347502"/>
          </a:xfrm>
        </p:grpSpPr>
        <p:sp>
          <p:nvSpPr>
            <p:cNvPr id="30" name="Rectangle 29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3869095" y="4404033"/>
            <a:ext cx="4100095" cy="4372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   L3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490963" y="1791863"/>
            <a:ext cx="1413875" cy="2347502"/>
            <a:chOff x="5968051" y="1791863"/>
            <a:chExt cx="1413875" cy="2347502"/>
          </a:xfrm>
        </p:grpSpPr>
        <p:sp>
          <p:nvSpPr>
            <p:cNvPr id="28" name="Rectangle 27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45342" y="1796366"/>
            <a:ext cx="1413875" cy="2347502"/>
            <a:chOff x="5968051" y="1791863"/>
            <a:chExt cx="1413875" cy="2347502"/>
          </a:xfrm>
        </p:grpSpPr>
        <p:sp>
          <p:nvSpPr>
            <p:cNvPr id="43" name="Rectangle 42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68254" y="1796366"/>
            <a:ext cx="1413875" cy="2347502"/>
            <a:chOff x="5968051" y="1791863"/>
            <a:chExt cx="1413875" cy="2347502"/>
          </a:xfrm>
        </p:grpSpPr>
        <p:sp>
          <p:nvSpPr>
            <p:cNvPr id="58" name="Rectangle 57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sp>
        <p:nvSpPr>
          <p:cNvPr id="64" name="AutoShape 27"/>
          <p:cNvSpPr>
            <a:spLocks noChangeArrowheads="1"/>
          </p:cNvSpPr>
          <p:nvPr/>
        </p:nvSpPr>
        <p:spPr bwMode="auto">
          <a:xfrm>
            <a:off x="4928542" y="5784604"/>
            <a:ext cx="1981200" cy="939206"/>
          </a:xfrm>
          <a:prstGeom prst="flowChartMagneticDisk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Disk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97"/>
            <a:ext cx="8229600" cy="1143000"/>
          </a:xfrm>
        </p:spPr>
        <p:txBody>
          <a:bodyPr/>
          <a:lstStyle/>
          <a:p>
            <a:r>
              <a:rPr lang="en-US" dirty="0" smtClean="0"/>
              <a:t>Memory Hierarchy by the Numbers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8600" y="1143000"/>
            <a:ext cx="87630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230438" algn="l"/>
                <a:tab pos="3425825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CPU clock rates ~0.33ns – 2ns (3GHz-500MHz)</a:t>
            </a: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r>
              <a:rPr lang="en-US" sz="1800" dirty="0" smtClean="0">
                <a:solidFill>
                  <a:schemeClr val="tx2"/>
                </a:solidFill>
              </a:rPr>
              <a:t>*</a:t>
            </a:r>
            <a:r>
              <a:rPr lang="en-US" sz="1800" dirty="0" err="1">
                <a:solidFill>
                  <a:schemeClr val="tx2"/>
                </a:solidFill>
              </a:rPr>
              <a:t>R</a:t>
            </a:r>
            <a:r>
              <a:rPr lang="en-US" sz="1800" dirty="0" err="1" smtClean="0">
                <a:solidFill>
                  <a:schemeClr val="tx2"/>
                </a:solidFill>
              </a:rPr>
              <a:t>egisters,D</a:t>
            </a:r>
            <a:r>
              <a:rPr lang="en-US" sz="1800" dirty="0" smtClean="0">
                <a:solidFill>
                  <a:schemeClr val="tx2"/>
                </a:solidFill>
              </a:rPr>
              <a:t>-Flip Flops: 10-100’s of registers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34854"/>
              </p:ext>
            </p:extLst>
          </p:nvPr>
        </p:nvGraphicFramePr>
        <p:xfrm>
          <a:off x="228601" y="2209800"/>
          <a:ext cx="8305800" cy="3840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32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4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Memory technology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Transistor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count*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Access time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Access time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in cycles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$ per GIB in 2012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Capacity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SRAM </a:t>
                      </a:r>
                    </a:p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(on chip)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6-8 transistors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0.5-2.5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1-3 cycles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256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KB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SRAM </a:t>
                      </a:r>
                    </a:p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(off chip)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1.5-30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5-15 cycles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$4k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32 MB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DRAM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 transistor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(needs refresh)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50-70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150-200 cycles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$10-$20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 8 GB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SSD (Flash)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5k-50k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Tens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of t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housands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$0.75-$1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512 GB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Disk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5M-20M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Millions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$0.05-$0.1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4 TB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26" y="4028041"/>
            <a:ext cx="3091165" cy="20490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528793"/>
            <a:ext cx="7772400" cy="1470025"/>
          </a:xfrm>
        </p:spPr>
        <p:txBody>
          <a:bodyPr/>
          <a:lstStyle/>
          <a:p>
            <a:r>
              <a:rPr lang="en-US" dirty="0" smtClean="0"/>
              <a:t>Basic Cache Design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284568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D</a:t>
            </a:r>
            <a:r>
              <a:rPr lang="en-US" dirty="0" smtClean="0">
                <a:solidFill>
                  <a:srgbClr val="1F497D"/>
                </a:solidFill>
              </a:rPr>
              <a:t>irect </a:t>
            </a:r>
            <a:r>
              <a:rPr lang="en-US" dirty="0">
                <a:solidFill>
                  <a:srgbClr val="1F497D"/>
                </a:solidFill>
              </a:rPr>
              <a:t>M</a:t>
            </a:r>
            <a:r>
              <a:rPr lang="en-US" dirty="0" smtClean="0">
                <a:solidFill>
                  <a:srgbClr val="1F497D"/>
                </a:solidFill>
              </a:rPr>
              <a:t>apped Caches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433399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16 Byte Memory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0435" y="3887878"/>
            <a:ext cx="8229600" cy="223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Byte-addressable memory</a:t>
            </a:r>
          </a:p>
          <a:p>
            <a:r>
              <a:rPr lang="en-US" dirty="0" smtClean="0"/>
              <a:t>4 address bits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16 bytes total</a:t>
            </a:r>
          </a:p>
          <a:p>
            <a:r>
              <a:rPr lang="en-US" dirty="0" smtClean="0"/>
              <a:t>b </a:t>
            </a:r>
            <a:r>
              <a:rPr lang="en-US" dirty="0" err="1" smtClean="0"/>
              <a:t>addr</a:t>
            </a:r>
            <a:r>
              <a:rPr lang="en-US" dirty="0" smtClean="0"/>
              <a:t> bits </a:t>
            </a:r>
            <a:r>
              <a:rPr lang="en-US" dirty="0" smtClean="0">
                <a:sym typeface="Wingdings"/>
              </a:rPr>
              <a:t> 2</a:t>
            </a:r>
            <a:r>
              <a:rPr lang="en-US" baseline="30000" dirty="0" smtClean="0">
                <a:sym typeface="Wingdings"/>
              </a:rPr>
              <a:t>b </a:t>
            </a:r>
            <a:r>
              <a:rPr lang="en-US" dirty="0" smtClean="0">
                <a:sym typeface="Wingdings"/>
              </a:rPr>
              <a:t>bytes in memory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2164343"/>
            <a:ext cx="3552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 </a:t>
            </a:r>
            <a:r>
              <a:rPr lang="en-US" sz="2400" b="1" dirty="0" smtClean="0">
                <a:latin typeface="Courier New" pitchFamily="49" charset="0"/>
                <a:sym typeface="Wingdings"/>
              </a:rPr>
              <a:t> r1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0" y="38225"/>
            <a:ext cx="6335486" cy="799278"/>
          </a:xfrm>
        </p:spPr>
        <p:txBody>
          <a:bodyPr>
            <a:normAutofit fontScale="90000"/>
          </a:bodyPr>
          <a:lstStyle/>
          <a:p>
            <a:r>
              <a:rPr lang="en-US"/>
              <a:t>4-Byte, Direct Mapped Cache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111472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2384377" y="1096726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78549"/>
              </p:ext>
            </p:extLst>
          </p:nvPr>
        </p:nvGraphicFramePr>
        <p:xfrm>
          <a:off x="2120139" y="1695406"/>
          <a:ext cx="155419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270435" y="4308430"/>
            <a:ext cx="8229600" cy="2347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Direct </a:t>
            </a:r>
            <a:r>
              <a:rPr lang="en-US" b="1" dirty="0"/>
              <a:t>mapped:</a:t>
            </a:r>
            <a:r>
              <a:rPr lang="en-US" dirty="0"/>
              <a:t> </a:t>
            </a:r>
          </a:p>
          <a:p>
            <a:r>
              <a:rPr lang="en-US" dirty="0"/>
              <a:t>Each address </a:t>
            </a:r>
            <a:r>
              <a:rPr lang="en-US" dirty="0" smtClean="0"/>
              <a:t>maps </a:t>
            </a:r>
            <a:r>
              <a:rPr lang="en-US" dirty="0"/>
              <a:t>to </a:t>
            </a:r>
            <a:r>
              <a:rPr lang="en-US" dirty="0" smtClean="0"/>
              <a:t>1 cache </a:t>
            </a:r>
            <a:r>
              <a:rPr lang="en-US" dirty="0"/>
              <a:t>block</a:t>
            </a:r>
          </a:p>
          <a:p>
            <a:r>
              <a:rPr lang="en-US" dirty="0"/>
              <a:t>4 entries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2 index bits (</a:t>
            </a:r>
            <a:r>
              <a:rPr lang="en-US" dirty="0">
                <a:sym typeface="Wingdings"/>
              </a:rPr>
              <a:t>2</a:t>
            </a:r>
            <a:r>
              <a:rPr lang="en-US" baseline="30000" dirty="0">
                <a:sym typeface="Wingdings"/>
              </a:rPr>
              <a:t>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n bits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en-US" b="1" dirty="0"/>
              <a:t>Index with LSB:</a:t>
            </a:r>
          </a:p>
          <a:p>
            <a:r>
              <a:rPr lang="en-US" dirty="0">
                <a:solidFill>
                  <a:srgbClr val="000000"/>
                </a:solidFill>
              </a:rPr>
              <a:t>Supports spatial </a:t>
            </a:r>
            <a:r>
              <a:rPr lang="en-US" dirty="0" smtClean="0">
                <a:solidFill>
                  <a:srgbClr val="000000"/>
                </a:solidFill>
              </a:rPr>
              <a:t>locality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79385" y="1632921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378854"/>
              </p:ext>
            </p:extLst>
          </p:nvPr>
        </p:nvGraphicFramePr>
        <p:xfrm>
          <a:off x="1342954" y="1707717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90018" y="204841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ß"/>
            </a:pPr>
            <a:r>
              <a:rPr lang="en-US" sz="2400" dirty="0" smtClean="0">
                <a:sym typeface="Wingdings"/>
              </a:rPr>
              <a:t>Cache </a:t>
            </a:r>
            <a:r>
              <a:rPr lang="en-US" sz="2400" dirty="0" smtClean="0"/>
              <a:t>entry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= </a:t>
            </a:r>
            <a:r>
              <a:rPr lang="en-US" sz="2400" dirty="0"/>
              <a:t>row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= (</a:t>
            </a:r>
            <a:r>
              <a:rPr lang="en-US" sz="2400" b="1" dirty="0" smtClean="0"/>
              <a:t>cache) </a:t>
            </a:r>
            <a:r>
              <a:rPr lang="en-US" sz="2400" b="1" dirty="0"/>
              <a:t>line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= (</a:t>
            </a:r>
            <a:r>
              <a:rPr lang="en-US" sz="2400" b="1" dirty="0" smtClean="0"/>
              <a:t>cache) </a:t>
            </a:r>
            <a:r>
              <a:rPr lang="en-US" sz="2400" b="1" dirty="0"/>
              <a:t>block</a:t>
            </a:r>
          </a:p>
          <a:p>
            <a:r>
              <a:rPr lang="en-US" sz="2400" b="1" dirty="0"/>
              <a:t>Block Size: </a:t>
            </a:r>
            <a:r>
              <a:rPr lang="en-US" sz="2400" dirty="0"/>
              <a:t>1 byte </a:t>
            </a:r>
          </a:p>
        </p:txBody>
      </p:sp>
    </p:spTree>
    <p:extLst>
      <p:ext uri="{BB962C8B-B14F-4D97-AF65-F5344CB8AC3E}">
        <p14:creationId xmlns:p14="http://schemas.microsoft.com/office/powerpoint/2010/main" val="3361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276910" y="274638"/>
            <a:ext cx="1066800" cy="516915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Analogy to a Spice </a:t>
            </a:r>
            <a:r>
              <a:rPr lang="en-US" dirty="0"/>
              <a:t>R</a:t>
            </a:r>
            <a:r>
              <a:rPr lang="en-US" dirty="0" smtClean="0"/>
              <a:t>ack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6910" y="4315520"/>
            <a:ext cx="6927649" cy="2256225"/>
          </a:xfrm>
        </p:spPr>
        <p:txBody>
          <a:bodyPr/>
          <a:lstStyle/>
          <a:p>
            <a:r>
              <a:rPr lang="en-US" dirty="0" smtClean="0"/>
              <a:t>Compared to your spice wall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Smaller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Faster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More costly (per oz.)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3374532" y="2339880"/>
            <a:ext cx="283068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0622" t="2656" r="39854" b="82505"/>
          <a:stretch/>
        </p:blipFill>
        <p:spPr>
          <a:xfrm>
            <a:off x="3374532" y="3955533"/>
            <a:ext cx="283068" cy="215143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6019800" y="990600"/>
            <a:ext cx="2743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3047999" y="2363704"/>
            <a:ext cx="530282" cy="185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A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B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C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D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E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F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    …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Z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6200" y="6571745"/>
            <a:ext cx="29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http://</a:t>
            </a:r>
            <a:r>
              <a:rPr lang="en-US" sz="1400" dirty="0" err="1" smtClean="0"/>
              <a:t>www.bedbathandbeyond.com</a:t>
            </a:r>
            <a:endParaRPr lang="en-US" sz="1400" dirty="0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 bwMode="auto">
          <a:xfrm>
            <a:off x="6867055" y="1244453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Wall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(Memory)</a:t>
            </a:r>
            <a:endParaRPr lang="en-US" sz="2000" kern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0658" r="10535" b="4546"/>
          <a:stretch/>
        </p:blipFill>
        <p:spPr>
          <a:xfrm>
            <a:off x="6474730" y="2053503"/>
            <a:ext cx="2540086" cy="230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ontent Placeholder 6"/>
          <p:cNvSpPr txBox="1">
            <a:spLocks/>
          </p:cNvSpPr>
          <p:nvPr/>
        </p:nvSpPr>
        <p:spPr bwMode="auto">
          <a:xfrm>
            <a:off x="3010645" y="1268599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Rack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(Cache)</a:t>
            </a:r>
            <a:endParaRPr lang="en-US" sz="2000" kern="0" dirty="0"/>
          </a:p>
        </p:txBody>
      </p:sp>
      <p:sp>
        <p:nvSpPr>
          <p:cNvPr id="6" name="Rectangle 5"/>
          <p:cNvSpPr/>
          <p:nvPr/>
        </p:nvSpPr>
        <p:spPr>
          <a:xfrm>
            <a:off x="2662085" y="1984203"/>
            <a:ext cx="127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kern="0" dirty="0"/>
              <a:t>i</a:t>
            </a:r>
            <a:r>
              <a:rPr lang="en-US" kern="0" dirty="0" smtClean="0"/>
              <a:t>ndex  spice </a:t>
            </a:r>
            <a:endParaRPr lang="en-US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385E-6 0.00092 L 0.29529 0.027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5" y="13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13" grpId="0"/>
      <p:bldP spid="68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4781495" y="2339880"/>
            <a:ext cx="283068" cy="1371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1885" y="2734095"/>
            <a:ext cx="1307606" cy="369332"/>
            <a:chOff x="3917879" y="3526814"/>
            <a:chExt cx="1307606" cy="369332"/>
          </a:xfrm>
        </p:grpSpPr>
        <p:sp>
          <p:nvSpPr>
            <p:cNvPr id="32" name="Snip Same Side Corner Rectangle 31"/>
            <p:cNvSpPr/>
            <p:nvPr/>
          </p:nvSpPr>
          <p:spPr>
            <a:xfrm rot="16200000" flipH="1" flipV="1">
              <a:off x="4431856" y="3080765"/>
              <a:ext cx="279652" cy="1307606"/>
            </a:xfrm>
            <a:prstGeom prst="snip2SameRect">
              <a:avLst>
                <a:gd name="adj1" fmla="val 47694"/>
                <a:gd name="adj2" fmla="val 0"/>
              </a:avLst>
            </a:prstGeom>
            <a:solidFill>
              <a:srgbClr val="EBC95E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91440" rtlCol="0" anchor="ctr" anchorCtr="0"/>
            <a:lstStyle/>
            <a:p>
              <a:pPr algn="ctr"/>
              <a:endParaRPr 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36033" y="3526814"/>
              <a:ext cx="11412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Cinnamon</a:t>
              </a:r>
              <a:endParaRPr lang="en-US" dirty="0"/>
            </a:p>
          </p:txBody>
        </p:sp>
      </p:grpSp>
      <p:sp>
        <p:nvSpPr>
          <p:cNvPr id="15" name="Content Placeholder 1"/>
          <p:cNvSpPr txBox="1">
            <a:spLocks/>
          </p:cNvSpPr>
          <p:nvPr/>
        </p:nvSpPr>
        <p:spPr>
          <a:xfrm>
            <a:off x="293383" y="4316641"/>
            <a:ext cx="6927649" cy="208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do you know what’s in the jar?</a:t>
            </a:r>
          </a:p>
          <a:p>
            <a:r>
              <a:rPr lang="en-US" dirty="0" smtClean="0"/>
              <a:t>Need labels</a:t>
            </a:r>
          </a:p>
          <a:p>
            <a:pPr marL="457200" lvl="1" indent="0">
              <a:buFont typeface="Arial"/>
              <a:buNone/>
            </a:pPr>
            <a:r>
              <a:rPr lang="en-US" b="1" dirty="0" smtClean="0"/>
              <a:t>Tag </a:t>
            </a:r>
            <a:r>
              <a:rPr lang="en-US" dirty="0" smtClean="0"/>
              <a:t>= Ultra-minimalist label</a:t>
            </a: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Analogy to a Spice </a:t>
            </a:r>
            <a:r>
              <a:rPr lang="en-US" dirty="0"/>
              <a:t>R</a:t>
            </a:r>
            <a:r>
              <a:rPr lang="en-US" dirty="0" smtClean="0"/>
              <a:t>ack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399434" y="2730943"/>
            <a:ext cx="1307606" cy="369332"/>
            <a:chOff x="3797866" y="2730943"/>
            <a:chExt cx="1307606" cy="369332"/>
          </a:xfrm>
        </p:grpSpPr>
        <p:sp>
          <p:nvSpPr>
            <p:cNvPr id="23" name="Snip Same Side Corner Rectangle 22"/>
            <p:cNvSpPr/>
            <p:nvPr/>
          </p:nvSpPr>
          <p:spPr>
            <a:xfrm rot="16200000" flipH="1" flipV="1">
              <a:off x="4311843" y="2284894"/>
              <a:ext cx="279652" cy="1307606"/>
            </a:xfrm>
            <a:prstGeom prst="snip2SameRect">
              <a:avLst>
                <a:gd name="adj1" fmla="val 47694"/>
                <a:gd name="adj2" fmla="val 0"/>
              </a:avLst>
            </a:prstGeom>
            <a:solidFill>
              <a:srgbClr val="EBC95E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91440" rtlCol="0" anchor="ctr" anchorCtr="0"/>
            <a:lstStyle/>
            <a:p>
              <a:pPr algn="ctr"/>
              <a:endParaRPr 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14913" y="2730943"/>
              <a:ext cx="1018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/>
                <a:t>innamon</a:t>
              </a:r>
              <a:endParaRPr lang="en-US" dirty="0"/>
            </a:p>
          </p:txBody>
        </p:sp>
      </p:grpSp>
      <p:sp>
        <p:nvSpPr>
          <p:cNvPr id="18" name="Content Placeholder 6"/>
          <p:cNvSpPr txBox="1">
            <a:spLocks/>
          </p:cNvSpPr>
          <p:nvPr/>
        </p:nvSpPr>
        <p:spPr>
          <a:xfrm>
            <a:off x="6019800" y="990600"/>
            <a:ext cx="2743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0658" r="10535" b="4546"/>
          <a:stretch/>
        </p:blipFill>
        <p:spPr>
          <a:xfrm>
            <a:off x="6474730" y="2053503"/>
            <a:ext cx="2540086" cy="230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ontent Placeholder 6"/>
          <p:cNvSpPr txBox="1">
            <a:spLocks/>
          </p:cNvSpPr>
          <p:nvPr/>
        </p:nvSpPr>
        <p:spPr bwMode="auto">
          <a:xfrm>
            <a:off x="6867055" y="1244453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Wall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(Memory)</a:t>
            </a:r>
            <a:endParaRPr lang="en-US" sz="2000" kern="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40622" t="2656" r="39854" b="82505"/>
          <a:stretch/>
        </p:blipFill>
        <p:spPr>
          <a:xfrm>
            <a:off x="4781495" y="3955533"/>
            <a:ext cx="283068" cy="215143"/>
          </a:xfrm>
          <a:prstGeom prst="rect">
            <a:avLst/>
          </a:prstGeom>
        </p:spPr>
      </p:pic>
      <p:sp>
        <p:nvSpPr>
          <p:cNvPr id="27" name="Content Placeholder 6"/>
          <p:cNvSpPr txBox="1">
            <a:spLocks/>
          </p:cNvSpPr>
          <p:nvPr/>
        </p:nvSpPr>
        <p:spPr>
          <a:xfrm>
            <a:off x="3047999" y="2363704"/>
            <a:ext cx="530282" cy="185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A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B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C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D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E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F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    …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Z</a:t>
            </a:r>
          </a:p>
        </p:txBody>
      </p:sp>
      <p:sp>
        <p:nvSpPr>
          <p:cNvPr id="28" name="Content Placeholder 6"/>
          <p:cNvSpPr txBox="1">
            <a:spLocks/>
          </p:cNvSpPr>
          <p:nvPr/>
        </p:nvSpPr>
        <p:spPr bwMode="auto">
          <a:xfrm>
            <a:off x="3010645" y="1268599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Rack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(Cache)</a:t>
            </a:r>
            <a:endParaRPr lang="en-US" sz="2000" kern="0" dirty="0"/>
          </a:p>
        </p:txBody>
      </p:sp>
      <p:sp>
        <p:nvSpPr>
          <p:cNvPr id="29" name="Rectangle 28"/>
          <p:cNvSpPr/>
          <p:nvPr/>
        </p:nvSpPr>
        <p:spPr>
          <a:xfrm>
            <a:off x="2662085" y="1995452"/>
            <a:ext cx="2791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dirty="0"/>
              <a:t>i</a:t>
            </a:r>
            <a:r>
              <a:rPr lang="en-US" kern="0" dirty="0" smtClean="0"/>
              <a:t>ndex         	     spice 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>
          <a:xfrm>
            <a:off x="3850186" y="1995452"/>
            <a:ext cx="48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/>
              <a:t>tag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917715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BC9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760435"/>
              </p:ext>
            </p:extLst>
          </p:nvPr>
        </p:nvGraphicFramePr>
        <p:xfrm>
          <a:off x="2920244" y="236008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tag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4-Byte, Direct Mapped </a:t>
            </a:r>
            <a:r>
              <a:rPr lang="en-US" dirty="0" smtClean="0"/>
              <a:t>Cache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0435" y="4308430"/>
            <a:ext cx="5749365" cy="181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Tag:</a:t>
            </a:r>
            <a:r>
              <a:rPr lang="en-US" dirty="0" smtClean="0"/>
              <a:t> minimalist label/address</a:t>
            </a:r>
          </a:p>
          <a:p>
            <a:pPr marL="0" indent="0">
              <a:buNone/>
            </a:pPr>
            <a:r>
              <a:rPr lang="en-US" sz="2400" b="1" dirty="0">
                <a:latin typeface="Courier New"/>
                <a:cs typeface="Courier New"/>
              </a:rPr>
              <a:t>a</a:t>
            </a:r>
            <a:r>
              <a:rPr lang="en-US" sz="2400" b="1" dirty="0" smtClean="0">
                <a:latin typeface="Courier New"/>
                <a:cs typeface="Courier New"/>
              </a:rPr>
              <a:t>ddress = </a:t>
            </a:r>
            <a:r>
              <a:rPr lang="en-US" sz="2400" b="1" dirty="0" smtClean="0">
                <a:solidFill>
                  <a:srgbClr val="008000"/>
                </a:solidFill>
                <a:latin typeface="Courier New"/>
                <a:cs typeface="Courier New"/>
              </a:rPr>
              <a:t>tag</a:t>
            </a:r>
            <a:r>
              <a:rPr lang="en-US" sz="2400" b="1" dirty="0" smtClean="0">
                <a:latin typeface="Courier New"/>
                <a:cs typeface="Courier New"/>
              </a:rPr>
              <a:t> + </a:t>
            </a:r>
            <a:r>
              <a:rPr lang="en-US" sz="2400" b="1" dirty="0" smtClean="0">
                <a:solidFill>
                  <a:srgbClr val="FF0000"/>
                </a:solidFill>
                <a:latin typeface="Courier New"/>
                <a:cs typeface="Courier New"/>
              </a:rPr>
              <a:t>index</a:t>
            </a:r>
            <a:endParaRPr lang="en-US" sz="24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0643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231601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124510"/>
            <a:ext cx="8763000" cy="669519"/>
          </a:xfrm>
        </p:spPr>
        <p:txBody>
          <a:bodyPr>
            <a:normAutofit fontScale="90000"/>
          </a:bodyPr>
          <a:lstStyle/>
          <a:p>
            <a:r>
              <a:rPr lang="en-US" dirty="0"/>
              <a:t>1 Cycle Per </a:t>
            </a:r>
            <a:r>
              <a:rPr lang="en-US" dirty="0" smtClean="0"/>
              <a:t>Stage: the Biggest Lie (So Far)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</a:t>
            </a:fld>
            <a:endParaRPr lang="en-US"/>
          </a:p>
        </p:txBody>
      </p:sp>
      <p:grpSp>
        <p:nvGrpSpPr>
          <p:cNvPr id="162" name="Group 161"/>
          <p:cNvGrpSpPr/>
          <p:nvPr/>
        </p:nvGrpSpPr>
        <p:grpSpPr>
          <a:xfrm>
            <a:off x="152400" y="971490"/>
            <a:ext cx="8763000" cy="5748754"/>
            <a:chOff x="152400" y="514290"/>
            <a:chExt cx="8763000" cy="5748754"/>
          </a:xfrm>
        </p:grpSpPr>
        <p:grpSp>
          <p:nvGrpSpPr>
            <p:cNvPr id="163" name="Group 156"/>
            <p:cNvGrpSpPr/>
            <p:nvPr>
              <p:custDataLst>
                <p:tags r:id="rId2"/>
              </p:custDataLst>
            </p:nvPr>
          </p:nvGrpSpPr>
          <p:grpSpPr>
            <a:xfrm>
              <a:off x="2057400" y="514290"/>
              <a:ext cx="6858000" cy="5334000"/>
              <a:chOff x="2057400" y="457200"/>
              <a:chExt cx="6858000" cy="5334000"/>
            </a:xfrm>
          </p:grpSpPr>
          <p:sp>
            <p:nvSpPr>
              <p:cNvPr id="303" name="Right Triangle 302"/>
              <p:cNvSpPr/>
              <p:nvPr>
                <p:custDataLst>
                  <p:tags r:id="rId142"/>
                </p:custDataLst>
              </p:nvPr>
            </p:nvSpPr>
            <p:spPr>
              <a:xfrm rot="10800000">
                <a:off x="7620000" y="914400"/>
                <a:ext cx="609600" cy="685800"/>
              </a:xfrm>
              <a:prstGeom prst="rtTriangle">
                <a:avLst/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4" name="Rounded Rectangle 303"/>
              <p:cNvSpPr/>
              <p:nvPr>
                <p:custDataLst>
                  <p:tags r:id="rId143"/>
                </p:custDataLst>
              </p:nvPr>
            </p:nvSpPr>
            <p:spPr>
              <a:xfrm>
                <a:off x="7924800" y="457200"/>
                <a:ext cx="990600" cy="5334000"/>
              </a:xfrm>
              <a:prstGeom prst="roundRect">
                <a:avLst>
                  <a:gd name="adj" fmla="val 30422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5" name="Rounded Rectangle 304"/>
              <p:cNvSpPr/>
              <p:nvPr>
                <p:custDataLst>
                  <p:tags r:id="rId144"/>
                </p:custDataLst>
              </p:nvPr>
            </p:nvSpPr>
            <p:spPr>
              <a:xfrm>
                <a:off x="2057400" y="457200"/>
                <a:ext cx="914400" cy="3048000"/>
              </a:xfrm>
              <a:prstGeom prst="roundRect">
                <a:avLst>
                  <a:gd name="adj" fmla="val 30422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6" name="Rounded Rectangle 305"/>
              <p:cNvSpPr/>
              <p:nvPr>
                <p:custDataLst>
                  <p:tags r:id="rId145"/>
                </p:custDataLst>
              </p:nvPr>
            </p:nvSpPr>
            <p:spPr>
              <a:xfrm>
                <a:off x="2057400" y="457200"/>
                <a:ext cx="6400800" cy="609600"/>
              </a:xfrm>
              <a:prstGeom prst="roundRect">
                <a:avLst>
                  <a:gd name="adj" fmla="val 50000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7" name="Right Triangle 306"/>
              <p:cNvSpPr/>
              <p:nvPr>
                <p:custDataLst>
                  <p:tags r:id="rId146"/>
                </p:custDataLst>
              </p:nvPr>
            </p:nvSpPr>
            <p:spPr>
              <a:xfrm rot="5400000">
                <a:off x="2552700" y="876300"/>
                <a:ext cx="609600" cy="685800"/>
              </a:xfrm>
              <a:prstGeom prst="rtTriangle">
                <a:avLst/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8" name="TextBox 307"/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8001000" y="5124510"/>
                <a:ext cx="8382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Write-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Back</a:t>
                </a:r>
              </a:p>
            </p:txBody>
          </p:sp>
        </p:grpSp>
        <p:grpSp>
          <p:nvGrpSpPr>
            <p:cNvPr id="164" name="Group 154"/>
            <p:cNvGrpSpPr/>
            <p:nvPr>
              <p:custDataLst>
                <p:tags r:id="rId3"/>
              </p:custDataLst>
            </p:nvPr>
          </p:nvGrpSpPr>
          <p:grpSpPr>
            <a:xfrm>
              <a:off x="5791200" y="1200090"/>
              <a:ext cx="2286000" cy="4648200"/>
              <a:chOff x="6629400" y="1143000"/>
              <a:chExt cx="1447800" cy="4648200"/>
            </a:xfrm>
          </p:grpSpPr>
          <p:sp>
            <p:nvSpPr>
              <p:cNvPr id="301" name="Rounded Rectangle 300"/>
              <p:cNvSpPr/>
              <p:nvPr>
                <p:custDataLst>
                  <p:tags r:id="rId140"/>
                </p:custDataLst>
              </p:nvPr>
            </p:nvSpPr>
            <p:spPr>
              <a:xfrm>
                <a:off x="6705600" y="1143000"/>
                <a:ext cx="1295400" cy="4648200"/>
              </a:xfrm>
              <a:prstGeom prst="roundRect">
                <a:avLst>
                  <a:gd name="adj" fmla="val 19208"/>
                </a:avLst>
              </a:prstGeom>
              <a:solidFill>
                <a:srgbClr val="00836F">
                  <a:lumMod val="7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2" name="TextBox 301"/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6629400" y="5395556"/>
                <a:ext cx="14478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Memory</a:t>
                </a:r>
              </a:p>
            </p:txBody>
          </p:sp>
        </p:grpSp>
        <p:grpSp>
          <p:nvGrpSpPr>
            <p:cNvPr id="165" name="Group 148"/>
            <p:cNvGrpSpPr/>
            <p:nvPr>
              <p:custDataLst>
                <p:tags r:id="rId4"/>
              </p:custDataLst>
            </p:nvPr>
          </p:nvGrpSpPr>
          <p:grpSpPr>
            <a:xfrm>
              <a:off x="152400" y="1200090"/>
              <a:ext cx="1600200" cy="4667310"/>
              <a:chOff x="152400" y="1143000"/>
              <a:chExt cx="1676400" cy="4667310"/>
            </a:xfrm>
          </p:grpSpPr>
          <p:sp>
            <p:nvSpPr>
              <p:cNvPr id="299" name="Rounded Rectangle 298"/>
              <p:cNvSpPr/>
              <p:nvPr>
                <p:custDataLst>
                  <p:tags r:id="rId138"/>
                </p:custDataLst>
              </p:nvPr>
            </p:nvSpPr>
            <p:spPr>
              <a:xfrm>
                <a:off x="152400" y="1143000"/>
                <a:ext cx="1676400" cy="4648200"/>
              </a:xfrm>
              <a:prstGeom prst="roundRect">
                <a:avLst/>
              </a:prstGeom>
              <a:solidFill>
                <a:srgbClr val="00836F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0" name="TextBox 299"/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228600" y="5225534"/>
                <a:ext cx="1447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Instruction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Fetch</a:t>
                </a:r>
              </a:p>
            </p:txBody>
          </p:sp>
        </p:grpSp>
        <p:grpSp>
          <p:nvGrpSpPr>
            <p:cNvPr id="166" name="Group 153"/>
            <p:cNvGrpSpPr/>
            <p:nvPr>
              <p:custDataLst>
                <p:tags r:id="rId5"/>
              </p:custDataLst>
            </p:nvPr>
          </p:nvGrpSpPr>
          <p:grpSpPr>
            <a:xfrm>
              <a:off x="3886200" y="1200090"/>
              <a:ext cx="2057400" cy="4648200"/>
              <a:chOff x="3886200" y="1143000"/>
              <a:chExt cx="2819400" cy="4648200"/>
            </a:xfrm>
          </p:grpSpPr>
          <p:sp>
            <p:nvSpPr>
              <p:cNvPr id="297" name="Rounded Rectangle 296"/>
              <p:cNvSpPr/>
              <p:nvPr>
                <p:custDataLst>
                  <p:tags r:id="rId136"/>
                </p:custDataLst>
              </p:nvPr>
            </p:nvSpPr>
            <p:spPr>
              <a:xfrm>
                <a:off x="3886200" y="1143000"/>
                <a:ext cx="2819400" cy="4648200"/>
              </a:xfrm>
              <a:prstGeom prst="roundRect">
                <a:avLst>
                  <a:gd name="adj" fmla="val 11944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8" name="TextBox 297"/>
              <p:cNvSpPr txBox="1"/>
              <p:nvPr>
                <p:custDataLst>
                  <p:tags r:id="rId137"/>
                </p:custDataLst>
              </p:nvPr>
            </p:nvSpPr>
            <p:spPr>
              <a:xfrm>
                <a:off x="4648200" y="5432286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Execute</a:t>
                </a:r>
              </a:p>
            </p:txBody>
          </p:sp>
        </p:grpSp>
        <p:grpSp>
          <p:nvGrpSpPr>
            <p:cNvPr id="167" name="Group 152"/>
            <p:cNvGrpSpPr/>
            <p:nvPr>
              <p:custDataLst>
                <p:tags r:id="rId6"/>
              </p:custDataLst>
            </p:nvPr>
          </p:nvGrpSpPr>
          <p:grpSpPr>
            <a:xfrm>
              <a:off x="1752601" y="1200090"/>
              <a:ext cx="2133600" cy="4667310"/>
              <a:chOff x="1828801" y="1143000"/>
              <a:chExt cx="2057400" cy="4667310"/>
            </a:xfrm>
          </p:grpSpPr>
          <p:sp>
            <p:nvSpPr>
              <p:cNvPr id="293" name="Rounded Rectangle 292"/>
              <p:cNvSpPr/>
              <p:nvPr>
                <p:custDataLst>
                  <p:tags r:id="rId132"/>
                </p:custDataLst>
              </p:nvPr>
            </p:nvSpPr>
            <p:spPr>
              <a:xfrm>
                <a:off x="2751083" y="1143000"/>
                <a:ext cx="1135117" cy="4648200"/>
              </a:xfrm>
              <a:prstGeom prst="roundRect">
                <a:avLst>
                  <a:gd name="adj" fmla="val 30962"/>
                </a:avLst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4" name="Rounded Rectangle 293"/>
              <p:cNvSpPr/>
              <p:nvPr>
                <p:custDataLst>
                  <p:tags r:id="rId133"/>
                </p:custDataLst>
              </p:nvPr>
            </p:nvSpPr>
            <p:spPr>
              <a:xfrm>
                <a:off x="1828801" y="3505200"/>
                <a:ext cx="2057400" cy="2286000"/>
              </a:xfrm>
              <a:prstGeom prst="roundRect">
                <a:avLst>
                  <a:gd name="adj" fmla="val 15859"/>
                </a:avLst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5" name="Right Triangle 294"/>
              <p:cNvSpPr/>
              <p:nvPr>
                <p:custDataLst>
                  <p:tags r:id="rId134"/>
                </p:custDataLst>
              </p:nvPr>
            </p:nvSpPr>
            <p:spPr>
              <a:xfrm rot="16200000">
                <a:off x="2458847" y="3132658"/>
                <a:ext cx="550314" cy="533400"/>
              </a:xfrm>
              <a:prstGeom prst="rtTriangle">
                <a:avLst/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6" name="TextBox 295"/>
              <p:cNvSpPr txBox="1"/>
              <p:nvPr>
                <p:custDataLst>
                  <p:tags r:id="rId135"/>
                </p:custDataLst>
              </p:nvPr>
            </p:nvSpPr>
            <p:spPr>
              <a:xfrm>
                <a:off x="2133600" y="5225534"/>
                <a:ext cx="1447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Instruction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Decode</a:t>
                </a:r>
              </a:p>
            </p:txBody>
          </p:sp>
        </p:grpSp>
        <p:sp>
          <p:nvSpPr>
            <p:cNvPr id="168" name="Arc 167"/>
            <p:cNvSpPr/>
            <p:nvPr>
              <p:custDataLst>
                <p:tags r:id="rId7"/>
              </p:custDataLst>
            </p:nvPr>
          </p:nvSpPr>
          <p:spPr>
            <a:xfrm rot="10800000" flipV="1">
              <a:off x="2743200" y="12000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69" name="Rounded Rectangle 168"/>
            <p:cNvSpPr/>
            <p:nvPr>
              <p:custDataLst>
                <p:tags r:id="rId8"/>
              </p:custDataLst>
            </p:nvPr>
          </p:nvSpPr>
          <p:spPr>
            <a:xfrm>
              <a:off x="5943600" y="1200090"/>
              <a:ext cx="1981200" cy="4648200"/>
            </a:xfrm>
            <a:prstGeom prst="roundRect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170" name="Straight Connector 169"/>
            <p:cNvCxnSpPr>
              <a:endCxn id="264" idx="2"/>
            </p:cNvCxnSpPr>
            <p:nvPr>
              <p:custDataLst>
                <p:tags r:id="rId9"/>
              </p:custDataLst>
            </p:nvPr>
          </p:nvCxnSpPr>
          <p:spPr>
            <a:xfrm>
              <a:off x="8229600" y="5848290"/>
              <a:ext cx="3810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71" name="Arc 170"/>
            <p:cNvSpPr/>
            <p:nvPr>
              <p:custDataLst>
                <p:tags r:id="rId10"/>
              </p:custDataLst>
            </p:nvPr>
          </p:nvSpPr>
          <p:spPr>
            <a:xfrm rot="5400000">
              <a:off x="83058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72" name="Arc 171"/>
            <p:cNvSpPr/>
            <p:nvPr>
              <p:custDataLst>
                <p:tags r:id="rId11"/>
              </p:custDataLst>
            </p:nvPr>
          </p:nvSpPr>
          <p:spPr>
            <a:xfrm rot="10800000">
              <a:off x="79248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173" name="Straight Connector 172"/>
            <p:cNvCxnSpPr>
              <a:stCxn id="303" idx="2"/>
            </p:cNvCxnSpPr>
            <p:nvPr>
              <p:custDataLst>
                <p:tags r:id="rId12"/>
              </p:custDataLst>
            </p:nvPr>
          </p:nvCxnSpPr>
          <p:spPr>
            <a:xfrm rot="5400000">
              <a:off x="1828800" y="2343090"/>
              <a:ext cx="18288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74" name="Arc 173"/>
            <p:cNvSpPr/>
            <p:nvPr>
              <p:custDataLst>
                <p:tags r:id="rId13"/>
              </p:custDataLst>
            </p:nvPr>
          </p:nvSpPr>
          <p:spPr>
            <a:xfrm rot="16200000" flipV="1">
              <a:off x="7315200" y="11238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75" name="Text Box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667000" y="4191000"/>
              <a:ext cx="685800" cy="304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lIns="0" rIns="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extend</a:t>
              </a:r>
            </a:p>
          </p:txBody>
        </p:sp>
        <p:sp>
          <p:nvSpPr>
            <p:cNvPr id="176" name="Freeform 175"/>
            <p:cNvSpPr/>
            <p:nvPr>
              <p:custDataLst>
                <p:tags r:id="rId15"/>
              </p:custDataLst>
            </p:nvPr>
          </p:nvSpPr>
          <p:spPr>
            <a:xfrm>
              <a:off x="4953000" y="1733490"/>
              <a:ext cx="609600" cy="15240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1270000">
                  <a:moveTo>
                    <a:pt x="0" y="0"/>
                  </a:moveTo>
                  <a:lnTo>
                    <a:pt x="685800" y="317500"/>
                  </a:lnTo>
                  <a:lnTo>
                    <a:pt x="685800" y="952500"/>
                  </a:lnTo>
                  <a:lnTo>
                    <a:pt x="0" y="1270000"/>
                  </a:lnTo>
                  <a:lnTo>
                    <a:pt x="0" y="762000"/>
                  </a:lnTo>
                  <a:lnTo>
                    <a:pt x="171450" y="635000"/>
                  </a:lnTo>
                  <a:lnTo>
                    <a:pt x="0" y="5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77" name="Rectangle 1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48200" y="2724090"/>
              <a:ext cx="152400" cy="7620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78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400800" y="3257490"/>
              <a:ext cx="1143000" cy="1066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79" name="Rectangle 2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362199" y="1809690"/>
              <a:ext cx="1143001" cy="1363663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register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file</a:t>
              </a:r>
            </a:p>
          </p:txBody>
        </p:sp>
        <p:sp>
          <p:nvSpPr>
            <p:cNvPr id="180" name="Oval 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362200" y="3581400"/>
              <a:ext cx="1219200" cy="457199"/>
            </a:xfrm>
            <a:prstGeom prst="ellipse">
              <a:avLst/>
            </a:prstGeom>
            <a:solidFill>
              <a:srgbClr val="000000"/>
            </a:solidFill>
            <a:ln w="25400" cap="sq" algn="ctr">
              <a:solidFill>
                <a:srgbClr val="18B9BC"/>
              </a:solidFill>
              <a:round/>
              <a:headEnd/>
              <a:tailEnd/>
            </a:ln>
            <a:effectLst/>
          </p:spPr>
          <p:txBody>
            <a:bodyPr wrap="non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control</a:t>
              </a:r>
            </a:p>
          </p:txBody>
        </p:sp>
        <p:sp>
          <p:nvSpPr>
            <p:cNvPr id="181" name="Rounded Rectangle 180"/>
            <p:cNvSpPr/>
            <p:nvPr>
              <p:custDataLst>
                <p:tags r:id="rId20"/>
              </p:custDataLst>
            </p:nvPr>
          </p:nvSpPr>
          <p:spPr>
            <a:xfrm>
              <a:off x="152400" y="1200090"/>
              <a:ext cx="1600200" cy="4648200"/>
            </a:xfrm>
            <a:prstGeom prst="roundRect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82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514600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3" name="Line 4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8686800" y="971490"/>
              <a:ext cx="0" cy="1676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4" name="Line 5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2209800" y="27240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5" name="Text Box 5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105400" y="2266890"/>
              <a:ext cx="4700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ALU</a:t>
              </a:r>
            </a:p>
          </p:txBody>
        </p:sp>
        <p:sp>
          <p:nvSpPr>
            <p:cNvPr id="186" name="Line 4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2209800" y="971490"/>
              <a:ext cx="0" cy="17526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7" name="Line 4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800600" y="3028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8" name="Line 4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419600" y="33336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9" name="Line 4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057400" y="4191000"/>
              <a:ext cx="152400" cy="152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0" name="Text Box 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477000" y="3943290"/>
              <a:ext cx="976100" cy="413639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memory</a:t>
              </a:r>
            </a:p>
          </p:txBody>
        </p:sp>
        <p:sp>
          <p:nvSpPr>
            <p:cNvPr id="191" name="Line 4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1000" y="2876490"/>
              <a:ext cx="0" cy="914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 type="oval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2" name="Text Box 5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324600" y="3562290"/>
              <a:ext cx="5189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in</a:t>
              </a:r>
            </a:p>
          </p:txBody>
        </p:sp>
        <p:sp>
          <p:nvSpPr>
            <p:cNvPr id="193" name="Text Box 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010400" y="3562290"/>
              <a:ext cx="5189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</a:t>
              </a:r>
              <a:endPara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Line 45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6858000" y="43242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5" name="Text Box 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6400800" y="3181290"/>
              <a:ext cx="9761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addr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Line 44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6858000" y="2419290"/>
              <a:ext cx="0" cy="8382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oval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7" name="Line 48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8534400" y="2647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8" name="Line 4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8229600" y="28764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9" name="Line 4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8229600" y="2876490"/>
              <a:ext cx="0" cy="914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0" name="Line 45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8458200" y="30288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1" name="Line 45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5334000" y="30288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2" name="Line 4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4648200" y="34860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3" name="Line 45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971800" y="457200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4" name="Line 25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28955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5" name="Line 2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31241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6" name="Line 2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33527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7" name="Line 34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057400" y="3810000"/>
              <a:ext cx="304800" cy="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8" name="Rounded Rectangle 207"/>
            <p:cNvSpPr/>
            <p:nvPr>
              <p:custDataLst>
                <p:tags r:id="rId47"/>
              </p:custDataLst>
            </p:nvPr>
          </p:nvSpPr>
          <p:spPr>
            <a:xfrm>
              <a:off x="3886200" y="1200090"/>
              <a:ext cx="2057400" cy="4648200"/>
            </a:xfrm>
            <a:prstGeom prst="roundRect">
              <a:avLst>
                <a:gd name="adj" fmla="val 11944"/>
              </a:avLst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09" name="Straight Connector 208"/>
            <p:cNvCxnSpPr/>
            <p:nvPr>
              <p:custDataLst>
                <p:tags r:id="rId48"/>
              </p:custDataLst>
            </p:nvPr>
          </p:nvCxnSpPr>
          <p:spPr>
            <a:xfrm flipV="1">
              <a:off x="2057400" y="5848290"/>
              <a:ext cx="1600200" cy="2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0" name="Straight Connector 209"/>
            <p:cNvCxnSpPr/>
            <p:nvPr>
              <p:custDataLst>
                <p:tags r:id="rId49"/>
              </p:custDataLst>
            </p:nvPr>
          </p:nvCxnSpPr>
          <p:spPr>
            <a:xfrm rot="10800000">
              <a:off x="1905001" y="3562291"/>
              <a:ext cx="533402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1" name="Straight Connector 210"/>
            <p:cNvCxnSpPr/>
            <p:nvPr>
              <p:custDataLst>
                <p:tags r:id="rId50"/>
              </p:custDataLst>
            </p:nvPr>
          </p:nvCxnSpPr>
          <p:spPr>
            <a:xfrm rot="5400000">
              <a:off x="6553200" y="3181290"/>
              <a:ext cx="47244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2" name="Straight Connector 211"/>
            <p:cNvCxnSpPr/>
            <p:nvPr>
              <p:custDataLst>
                <p:tags r:id="rId51"/>
              </p:custDataLst>
            </p:nvPr>
          </p:nvCxnSpPr>
          <p:spPr>
            <a:xfrm rot="16200000" flipH="1">
              <a:off x="800101" y="2000190"/>
              <a:ext cx="2514600" cy="1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13" name="Arc 212"/>
            <p:cNvSpPr/>
            <p:nvPr>
              <p:custDataLst>
                <p:tags r:id="rId52"/>
              </p:custDataLst>
            </p:nvPr>
          </p:nvSpPr>
          <p:spPr>
            <a:xfrm rot="5400000">
              <a:off x="32766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4" name="Arc 213"/>
            <p:cNvSpPr/>
            <p:nvPr>
              <p:custDataLst>
                <p:tags r:id="rId53"/>
              </p:custDataLst>
            </p:nvPr>
          </p:nvSpPr>
          <p:spPr>
            <a:xfrm rot="10800000">
              <a:off x="1752601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15" name="Straight Connector 214"/>
            <p:cNvCxnSpPr/>
            <p:nvPr>
              <p:custDataLst>
                <p:tags r:id="rId54"/>
              </p:custDataLst>
            </p:nvPr>
          </p:nvCxnSpPr>
          <p:spPr>
            <a:xfrm rot="10800000">
              <a:off x="2057400" y="514290"/>
              <a:ext cx="65532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16" name="Arc 215"/>
            <p:cNvSpPr/>
            <p:nvPr>
              <p:custDataLst>
                <p:tags r:id="rId55"/>
              </p:custDataLst>
            </p:nvPr>
          </p:nvSpPr>
          <p:spPr>
            <a:xfrm>
              <a:off x="8305800" y="514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7" name="Arc 216"/>
            <p:cNvSpPr/>
            <p:nvPr>
              <p:custDataLst>
                <p:tags r:id="rId56"/>
              </p:custDataLst>
            </p:nvPr>
          </p:nvSpPr>
          <p:spPr>
            <a:xfrm rot="5400000">
              <a:off x="2133601" y="2952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8" name="Arc 217"/>
            <p:cNvSpPr/>
            <p:nvPr>
              <p:custDataLst>
                <p:tags r:id="rId57"/>
              </p:custDataLst>
            </p:nvPr>
          </p:nvSpPr>
          <p:spPr>
            <a:xfrm rot="16200000">
              <a:off x="2057400" y="514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9" name="Arc 218"/>
            <p:cNvSpPr/>
            <p:nvPr>
              <p:custDataLst>
                <p:tags r:id="rId58"/>
              </p:custDataLst>
            </p:nvPr>
          </p:nvSpPr>
          <p:spPr>
            <a:xfrm rot="10800000">
              <a:off x="2057400" y="2952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20" name="Arc 219"/>
            <p:cNvSpPr/>
            <p:nvPr>
              <p:custDataLst>
                <p:tags r:id="rId59"/>
              </p:custDataLst>
            </p:nvPr>
          </p:nvSpPr>
          <p:spPr>
            <a:xfrm rot="10800000" flipV="1">
              <a:off x="1752601" y="3562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21" name="Arc 220"/>
            <p:cNvSpPr/>
            <p:nvPr>
              <p:custDataLst>
                <p:tags r:id="rId60"/>
              </p:custDataLst>
            </p:nvPr>
          </p:nvSpPr>
          <p:spPr>
            <a:xfrm rot="16200000" flipV="1">
              <a:off x="3276600" y="12000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22" name="Straight Connector 221"/>
            <p:cNvCxnSpPr/>
            <p:nvPr>
              <p:custDataLst>
                <p:tags r:id="rId61"/>
              </p:custDataLst>
            </p:nvPr>
          </p:nvCxnSpPr>
          <p:spPr>
            <a:xfrm rot="10800000">
              <a:off x="3048000" y="1200090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23" name="Arc 222"/>
            <p:cNvSpPr/>
            <p:nvPr>
              <p:custDataLst>
                <p:tags r:id="rId62"/>
              </p:custDataLst>
            </p:nvPr>
          </p:nvSpPr>
          <p:spPr>
            <a:xfrm rot="10800000" flipV="1">
              <a:off x="2743200" y="11238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24" name="Straight Connector 223"/>
            <p:cNvCxnSpPr/>
            <p:nvPr>
              <p:custDataLst>
                <p:tags r:id="rId63"/>
              </p:custDataLst>
            </p:nvPr>
          </p:nvCxnSpPr>
          <p:spPr>
            <a:xfrm rot="10800000" flipV="1">
              <a:off x="3048000" y="1123888"/>
              <a:ext cx="4648200" cy="1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25" name="Straight Connector 224"/>
            <p:cNvCxnSpPr>
              <a:stCxn id="308" idx="0"/>
            </p:cNvCxnSpPr>
            <p:nvPr>
              <p:custDataLst>
                <p:tags r:id="rId64"/>
              </p:custDataLst>
            </p:nvPr>
          </p:nvCxnSpPr>
          <p:spPr>
            <a:xfrm rot="5400000">
              <a:off x="7886700" y="1466790"/>
              <a:ext cx="76200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226" name="Line 8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685798" y="2800290"/>
              <a:ext cx="2" cy="76200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arrow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27" name="Text Box 11"/>
            <p:cNvSpPr txBox="1"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04800" y="35622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nsolas" pitchFamily="49" charset="0"/>
                </a:rPr>
                <a:t>PC</a:t>
              </a:r>
            </a:p>
          </p:txBody>
        </p:sp>
        <p:sp>
          <p:nvSpPr>
            <p:cNvPr id="228" name="Line 18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219200" y="3181290"/>
              <a:ext cx="0" cy="114300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29" name="Line 21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685798" y="3867088"/>
              <a:ext cx="2" cy="457201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arrow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0" name="Line 4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1295400" y="2266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1" name="Rectangle 4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304800" y="1733490"/>
              <a:ext cx="990600" cy="1066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memory</a:t>
              </a:r>
            </a:p>
          </p:txBody>
        </p:sp>
        <p:sp>
          <p:nvSpPr>
            <p:cNvPr id="232" name="Oval 17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457200" y="4324290"/>
              <a:ext cx="990600" cy="685800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new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pc</a:t>
              </a:r>
            </a:p>
          </p:txBody>
        </p:sp>
        <p:sp>
          <p:nvSpPr>
            <p:cNvPr id="233" name="Line 49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1447800" y="2266890"/>
              <a:ext cx="0" cy="152400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" name="Line 18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685800" y="3181290"/>
              <a:ext cx="533400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oval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5" name="Line 49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447800" y="3790890"/>
              <a:ext cx="609600" cy="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6" name="Line 4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3505200" y="2038290"/>
              <a:ext cx="1447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7" name="Line 44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>
              <a:off x="3505200" y="2876490"/>
              <a:ext cx="114046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8" name="Line 48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5562600" y="2419290"/>
              <a:ext cx="2819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9" name="Line 49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V="1">
              <a:off x="2209800" y="971490"/>
              <a:ext cx="64770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0" name="Line 44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>
              <a:off x="4191000" y="3759427"/>
              <a:ext cx="2209800" cy="31463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1" name="Line 49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V="1">
              <a:off x="7543800" y="3790890"/>
              <a:ext cx="685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2" name="Line 44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V="1">
              <a:off x="3352800" y="4343400"/>
              <a:ext cx="1066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3" name="Text Box 11"/>
            <p:cNvSpPr txBox="1"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 rot="16200000">
              <a:off x="-609596" y="3409888"/>
              <a:ext cx="4724398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4" name="Text Box 11"/>
            <p:cNvSpPr txBox="1"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 rot="16200000">
              <a:off x="1371600" y="36384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inst</a:t>
              </a:r>
            </a:p>
          </p:txBody>
        </p:sp>
        <p:sp>
          <p:nvSpPr>
            <p:cNvPr id="245" name="TextBox 244"/>
            <p:cNvSpPr txBox="1"/>
            <p:nvPr>
              <p:custDataLst>
                <p:tags r:id="rId84"/>
              </p:custDataLst>
            </p:nvPr>
          </p:nvSpPr>
          <p:spPr>
            <a:xfrm>
              <a:off x="1371600" y="59053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IF/ID</a:t>
              </a:r>
            </a:p>
          </p:txBody>
        </p:sp>
        <p:sp>
          <p:nvSpPr>
            <p:cNvPr id="246" name="Text Box 11"/>
            <p:cNvSpPr txBox="1"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 rot="16200000">
              <a:off x="1524001" y="3409889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7" name="TextBox 246"/>
            <p:cNvSpPr txBox="1"/>
            <p:nvPr>
              <p:custDataLst>
                <p:tags r:id="rId86"/>
              </p:custDataLst>
            </p:nvPr>
          </p:nvSpPr>
          <p:spPr>
            <a:xfrm>
              <a:off x="3505200" y="592449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ID/EX</a:t>
              </a:r>
            </a:p>
          </p:txBody>
        </p:sp>
        <p:sp>
          <p:nvSpPr>
            <p:cNvPr id="248" name="Text Box 11"/>
            <p:cNvSpPr txBox="1"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16200000">
              <a:off x="5562601" y="3409890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9" name="Text Box 11"/>
            <p:cNvSpPr txBox="1"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 rot="16200000">
              <a:off x="3581401" y="3409889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0" name="Rectangle 19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8382000" y="2266890"/>
              <a:ext cx="152400" cy="7620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51" name="TextBox 250"/>
            <p:cNvSpPr txBox="1"/>
            <p:nvPr>
              <p:custDataLst>
                <p:tags r:id="rId90"/>
              </p:custDataLst>
            </p:nvPr>
          </p:nvSpPr>
          <p:spPr>
            <a:xfrm>
              <a:off x="5334000" y="592449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EX/MEM</a:t>
              </a:r>
            </a:p>
          </p:txBody>
        </p:sp>
        <p:sp>
          <p:nvSpPr>
            <p:cNvPr id="252" name="TextBox 251"/>
            <p:cNvSpPr txBox="1"/>
            <p:nvPr>
              <p:custDataLst>
                <p:tags r:id="rId91"/>
              </p:custDataLst>
            </p:nvPr>
          </p:nvSpPr>
          <p:spPr>
            <a:xfrm>
              <a:off x="7315200" y="5924490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MEM/WB</a:t>
              </a:r>
            </a:p>
          </p:txBody>
        </p:sp>
        <p:sp>
          <p:nvSpPr>
            <p:cNvPr id="253" name="Text Box 11"/>
            <p:cNvSpPr txBox="1"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 rot="16200000">
              <a:off x="3505200" y="426720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imm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4" name="Text Box 11"/>
            <p:cNvSpPr txBox="1">
              <a:spLocks noChangeArrowheads="1"/>
            </p:cNvSpPr>
            <p:nvPr>
              <p:custDataLst>
                <p:tags r:id="rId93"/>
              </p:custDataLst>
            </p:nvPr>
          </p:nvSpPr>
          <p:spPr bwMode="auto">
            <a:xfrm rot="16200000">
              <a:off x="3505200" y="27240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B</a:t>
              </a:r>
            </a:p>
          </p:txBody>
        </p:sp>
        <p:sp>
          <p:nvSpPr>
            <p:cNvPr id="255" name="Text Box 11"/>
            <p:cNvSpPr txBox="1"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 rot="16200000">
              <a:off x="3505200" y="18858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A</a:t>
              </a:r>
            </a:p>
          </p:txBody>
        </p:sp>
        <p:sp>
          <p:nvSpPr>
            <p:cNvPr id="256" name="Text Box 11"/>
            <p:cNvSpPr txBox="1">
              <a:spLocks noChangeArrowheads="1"/>
            </p:cNvSpPr>
            <p:nvPr>
              <p:custDataLst>
                <p:tags r:id="rId95"/>
              </p:custDataLst>
            </p:nvPr>
          </p:nvSpPr>
          <p:spPr bwMode="auto">
            <a:xfrm rot="16200000">
              <a:off x="3619504" y="5352991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ctrl</a:t>
              </a:r>
            </a:p>
          </p:txBody>
        </p:sp>
        <p:sp>
          <p:nvSpPr>
            <p:cNvPr id="257" name="Line 25"/>
            <p:cNvSpPr>
              <a:spLocks noChangeShapeType="1"/>
            </p:cNvSpPr>
            <p:nvPr>
              <p:custDataLst>
                <p:tags r:id="rId96"/>
              </p:custDataLst>
            </p:nvPr>
          </p:nvSpPr>
          <p:spPr bwMode="auto">
            <a:xfrm flipV="1">
              <a:off x="3505199" y="55434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58" name="Text Box 11"/>
            <p:cNvSpPr txBox="1">
              <a:spLocks noChangeArrowheads="1"/>
            </p:cNvSpPr>
            <p:nvPr>
              <p:custDataLst>
                <p:tags r:id="rId97"/>
              </p:custDataLst>
            </p:nvPr>
          </p:nvSpPr>
          <p:spPr bwMode="auto">
            <a:xfrm rot="16200000">
              <a:off x="5676901" y="5352990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ctrl</a:t>
              </a:r>
            </a:p>
          </p:txBody>
        </p:sp>
        <p:sp>
          <p:nvSpPr>
            <p:cNvPr id="259" name="Line 25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V="1">
              <a:off x="5562596" y="5543488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0" name="Text Box 11"/>
            <p:cNvSpPr txBox="1"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 rot="16200000">
              <a:off x="7658101" y="5352990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ctrl</a:t>
              </a:r>
            </a:p>
          </p:txBody>
        </p:sp>
        <p:sp>
          <p:nvSpPr>
            <p:cNvPr id="261" name="Line 25"/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V="1">
              <a:off x="7543796" y="5543488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2" name="Text Box 11"/>
            <p:cNvSpPr txBox="1">
              <a:spLocks noChangeArrowheads="1"/>
            </p:cNvSpPr>
            <p:nvPr>
              <p:custDataLst>
                <p:tags r:id="rId101"/>
              </p:custDataLst>
            </p:nvPr>
          </p:nvSpPr>
          <p:spPr bwMode="auto">
            <a:xfrm rot="16200000">
              <a:off x="5562600" y="36384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B</a:t>
              </a:r>
            </a:p>
          </p:txBody>
        </p:sp>
        <p:sp>
          <p:nvSpPr>
            <p:cNvPr id="263" name="Text Box 11"/>
            <p:cNvSpPr txBox="1"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 rot="16200000">
              <a:off x="5562600" y="22668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D</a:t>
              </a:r>
            </a:p>
          </p:txBody>
        </p:sp>
        <p:sp>
          <p:nvSpPr>
            <p:cNvPr id="264" name="Text Box 11"/>
            <p:cNvSpPr txBox="1">
              <a:spLocks noChangeArrowheads="1"/>
            </p:cNvSpPr>
            <p:nvPr>
              <p:custDataLst>
                <p:tags r:id="rId103"/>
              </p:custDataLst>
            </p:nvPr>
          </p:nvSpPr>
          <p:spPr bwMode="auto">
            <a:xfrm rot="16200000">
              <a:off x="7543800" y="22668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D</a:t>
              </a:r>
            </a:p>
          </p:txBody>
        </p:sp>
        <p:sp>
          <p:nvSpPr>
            <p:cNvPr id="265" name="Text Box 11"/>
            <p:cNvSpPr txBox="1"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 rot="16200000">
              <a:off x="7543800" y="36384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M</a:t>
              </a:r>
            </a:p>
          </p:txBody>
        </p:sp>
        <p:sp>
          <p:nvSpPr>
            <p:cNvPr id="266" name="Line 25"/>
            <p:cNvSpPr>
              <a:spLocks noChangeShapeType="1"/>
            </p:cNvSpPr>
            <p:nvPr>
              <p:custDataLst>
                <p:tags r:id="rId105"/>
              </p:custDataLst>
            </p:nvPr>
          </p:nvSpPr>
          <p:spPr bwMode="auto">
            <a:xfrm flipV="1">
              <a:off x="3505200" y="56958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7" name="Line 25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V="1">
              <a:off x="3505200" y="53910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8" name="Line 25"/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V="1">
              <a:off x="5562599" y="56958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9" name="Line 25"/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V="1">
              <a:off x="5562599" y="53910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0" name="Line 25"/>
            <p:cNvSpPr>
              <a:spLocks noChangeShapeType="1"/>
            </p:cNvSpPr>
            <p:nvPr>
              <p:custDataLst>
                <p:tags r:id="rId109"/>
              </p:custDataLst>
            </p:nvPr>
          </p:nvSpPr>
          <p:spPr bwMode="auto">
            <a:xfrm flipV="1">
              <a:off x="7543799" y="5695890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1" name="Line 25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V="1">
              <a:off x="7543799" y="5391090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2" name="Oval 17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2476500" y="1039467"/>
              <a:ext cx="1066800" cy="762000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compute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jump/branch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targets</a:t>
              </a:r>
            </a:p>
          </p:txBody>
        </p:sp>
        <p:grpSp>
          <p:nvGrpSpPr>
            <p:cNvPr id="273" name="Group 272"/>
            <p:cNvGrpSpPr/>
            <p:nvPr>
              <p:custDataLst>
                <p:tags r:id="rId112"/>
              </p:custDataLst>
            </p:nvPr>
          </p:nvGrpSpPr>
          <p:grpSpPr>
            <a:xfrm>
              <a:off x="838200" y="3028890"/>
              <a:ext cx="304800" cy="304800"/>
              <a:chOff x="990600" y="2971800"/>
              <a:chExt cx="304800" cy="304800"/>
            </a:xfrm>
            <a:solidFill>
              <a:sysClr val="window" lastClr="FFFFFF"/>
            </a:solidFill>
          </p:grpSpPr>
          <p:sp>
            <p:nvSpPr>
              <p:cNvPr id="291" name="Freeform 290"/>
              <p:cNvSpPr/>
              <p:nvPr>
                <p:custDataLst>
                  <p:tags r:id="rId130"/>
                </p:custDataLst>
              </p:nvPr>
            </p:nvSpPr>
            <p:spPr>
              <a:xfrm>
                <a:off x="990600" y="2971800"/>
                <a:ext cx="304800" cy="304800"/>
              </a:xfrm>
              <a:custGeom>
                <a:avLst/>
                <a:gdLst>
                  <a:gd name="connsiteX0" fmla="*/ 0 w 685800"/>
                  <a:gd name="connsiteY0" fmla="*/ 0 h 762000"/>
                  <a:gd name="connsiteX1" fmla="*/ 685800 w 685800"/>
                  <a:gd name="connsiteY1" fmla="*/ 0 h 762000"/>
                  <a:gd name="connsiteX2" fmla="*/ 685800 w 685800"/>
                  <a:gd name="connsiteY2" fmla="*/ 7620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190500 h 762000"/>
                  <a:gd name="connsiteX2" fmla="*/ 685800 w 685800"/>
                  <a:gd name="connsiteY2" fmla="*/ 7620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190500 h 762000"/>
                  <a:gd name="connsiteX2" fmla="*/ 685800 w 685800"/>
                  <a:gd name="connsiteY2" fmla="*/ 5715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317500 h 762000"/>
                  <a:gd name="connsiteX2" fmla="*/ 685800 w 685800"/>
                  <a:gd name="connsiteY2" fmla="*/ 5715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952500"/>
                  <a:gd name="connsiteX1" fmla="*/ 685800 w 685800"/>
                  <a:gd name="connsiteY1" fmla="*/ 317500 h 952500"/>
                  <a:gd name="connsiteX2" fmla="*/ 685800 w 685800"/>
                  <a:gd name="connsiteY2" fmla="*/ 952500 h 952500"/>
                  <a:gd name="connsiteX3" fmla="*/ 0 w 685800"/>
                  <a:gd name="connsiteY3" fmla="*/ 762000 h 952500"/>
                  <a:gd name="connsiteX4" fmla="*/ 0 w 685800"/>
                  <a:gd name="connsiteY4" fmla="*/ 0 h 9525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635000 h 1270000"/>
                  <a:gd name="connsiteX5" fmla="*/ 0 w 685800"/>
                  <a:gd name="connsiteY5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171450 w 685800"/>
                  <a:gd name="connsiteY4" fmla="*/ 635000 h 1270000"/>
                  <a:gd name="connsiteX5" fmla="*/ 0 w 685800"/>
                  <a:gd name="connsiteY5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171450 w 685800"/>
                  <a:gd name="connsiteY4" fmla="*/ 635000 h 1270000"/>
                  <a:gd name="connsiteX5" fmla="*/ 0 w 685800"/>
                  <a:gd name="connsiteY5" fmla="*/ 508000 h 1270000"/>
                  <a:gd name="connsiteX6" fmla="*/ 0 w 685800"/>
                  <a:gd name="connsiteY6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171450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97971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685800"/>
                  <a:gd name="connsiteY0" fmla="*/ 0 h 1270000"/>
                  <a:gd name="connsiteX1" fmla="*/ 489857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97971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9797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9797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4082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40821 w 489857"/>
                  <a:gd name="connsiteY5" fmla="*/ 635000 h 1270000"/>
                  <a:gd name="connsiteX6" fmla="*/ 0 w 489857"/>
                  <a:gd name="connsiteY6" fmla="*/ 555625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14375 h 1270000"/>
                  <a:gd name="connsiteX5" fmla="*/ 40821 w 489857"/>
                  <a:gd name="connsiteY5" fmla="*/ 635000 h 1270000"/>
                  <a:gd name="connsiteX6" fmla="*/ 0 w 489857"/>
                  <a:gd name="connsiteY6" fmla="*/ 555625 h 1270000"/>
                  <a:gd name="connsiteX7" fmla="*/ 0 w 489857"/>
                  <a:gd name="connsiteY7" fmla="*/ 0 h 127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57" h="1270000">
                    <a:moveTo>
                      <a:pt x="0" y="0"/>
                    </a:moveTo>
                    <a:lnTo>
                      <a:pt x="489857" y="317500"/>
                    </a:lnTo>
                    <a:lnTo>
                      <a:pt x="489857" y="952500"/>
                    </a:lnTo>
                    <a:lnTo>
                      <a:pt x="0" y="1270000"/>
                    </a:lnTo>
                    <a:lnTo>
                      <a:pt x="0" y="714375"/>
                    </a:lnTo>
                    <a:lnTo>
                      <a:pt x="40821" y="635000"/>
                    </a:lnTo>
                    <a:lnTo>
                      <a:pt x="0" y="5556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2" name="Text Box 11"/>
              <p:cNvSpPr txBox="1">
                <a:spLocks noChangeArrowheads="1"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1081086" y="3002753"/>
                <a:ext cx="152400" cy="228600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nsolas" pitchFamily="49" charset="0"/>
                  </a:rPr>
                  <a:t>+4</a:t>
                </a:r>
              </a:p>
            </p:txBody>
          </p:sp>
        </p:grpSp>
        <p:sp>
          <p:nvSpPr>
            <p:cNvPr id="274" name="Line 25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V="1">
              <a:off x="990600" y="5010090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5" name="Line 49"/>
            <p:cNvSpPr>
              <a:spLocks noChangeShapeType="1"/>
            </p:cNvSpPr>
            <p:nvPr>
              <p:custDataLst>
                <p:tags r:id="rId114"/>
              </p:custDataLst>
            </p:nvPr>
          </p:nvSpPr>
          <p:spPr bwMode="auto">
            <a:xfrm>
              <a:off x="2057400" y="3790891"/>
              <a:ext cx="0" cy="114300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cxnSp>
          <p:nvCxnSpPr>
            <p:cNvPr id="276" name="Straight Connector 275"/>
            <p:cNvCxnSpPr/>
            <p:nvPr>
              <p:custDataLst>
                <p:tags r:id="rId115"/>
              </p:custDataLst>
            </p:nvPr>
          </p:nvCxnSpPr>
          <p:spPr>
            <a:xfrm rot="5400000">
              <a:off x="4343400" y="3790890"/>
              <a:ext cx="152400" cy="0"/>
            </a:xfrm>
            <a:prstGeom prst="line">
              <a:avLst/>
            </a:prstGeom>
            <a:noFill/>
            <a:ln w="88900" cap="flat" cmpd="sng" algn="ctr">
              <a:solidFill>
                <a:srgbClr val="7E368E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77" name="Line 49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>
              <a:off x="4419600" y="3333690"/>
              <a:ext cx="22654" cy="9906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8" name="Line 44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 flipV="1">
              <a:off x="2209800" y="4343400"/>
              <a:ext cx="4572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9" name="Line 45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 flipV="1">
              <a:off x="5486400" y="29526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00FF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0" name="Oval 279"/>
            <p:cNvSpPr/>
            <p:nvPr>
              <p:custDataLst>
                <p:tags r:id="rId119"/>
              </p:custDataLst>
            </p:nvPr>
          </p:nvSpPr>
          <p:spPr>
            <a:xfrm>
              <a:off x="4645660" y="4343400"/>
              <a:ext cx="993140" cy="927103"/>
            </a:xfrm>
            <a:prstGeom prst="ellips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forward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unit</a:t>
              </a:r>
            </a:p>
          </p:txBody>
        </p:sp>
        <p:sp>
          <p:nvSpPr>
            <p:cNvPr id="281" name="Oval 280"/>
            <p:cNvSpPr/>
            <p:nvPr>
              <p:custDataLst>
                <p:tags r:id="rId120"/>
              </p:custDataLst>
            </p:nvPr>
          </p:nvSpPr>
          <p:spPr>
            <a:xfrm>
              <a:off x="2057400" y="4648200"/>
              <a:ext cx="952501" cy="702249"/>
            </a:xfrm>
            <a:prstGeom prst="ellips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detect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hazard</a:t>
              </a:r>
            </a:p>
          </p:txBody>
        </p:sp>
        <p:sp>
          <p:nvSpPr>
            <p:cNvPr id="282" name="Rectangle 19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auto">
            <a:xfrm>
              <a:off x="4343400" y="2362200"/>
              <a:ext cx="152400" cy="6096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3" name="Line 43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4267200" y="1143000"/>
              <a:ext cx="21336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4" name="Line 43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6400800" y="1143000"/>
              <a:ext cx="0" cy="1276288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5" name="Line 43"/>
            <p:cNvSpPr>
              <a:spLocks noChangeShapeType="1"/>
            </p:cNvSpPr>
            <p:nvPr>
              <p:custDataLst>
                <p:tags r:id="rId124"/>
              </p:custDataLst>
            </p:nvPr>
          </p:nvSpPr>
          <p:spPr bwMode="auto">
            <a:xfrm flipV="1">
              <a:off x="4114800" y="990600"/>
              <a:ext cx="0" cy="173349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6" name="Line 43"/>
            <p:cNvSpPr>
              <a:spLocks noChangeShapeType="1"/>
            </p:cNvSpPr>
            <p:nvPr>
              <p:custDataLst>
                <p:tags r:id="rId125"/>
              </p:custDataLst>
            </p:nvPr>
          </p:nvSpPr>
          <p:spPr bwMode="auto">
            <a:xfrm flipH="1" flipV="1">
              <a:off x="4267200" y="1142997"/>
              <a:ext cx="0" cy="1352492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7" name="Line 43"/>
            <p:cNvSpPr>
              <a:spLocks noChangeShapeType="1"/>
            </p:cNvSpPr>
            <p:nvPr>
              <p:custDataLst>
                <p:tags r:id="rId126"/>
              </p:custDataLst>
            </p:nvPr>
          </p:nvSpPr>
          <p:spPr bwMode="auto">
            <a:xfrm flipV="1">
              <a:off x="4114800" y="2743199"/>
              <a:ext cx="2286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8" name="Line 43"/>
            <p:cNvSpPr>
              <a:spLocks noChangeShapeType="1"/>
            </p:cNvSpPr>
            <p:nvPr>
              <p:custDataLst>
                <p:tags r:id="rId127"/>
              </p:custDataLst>
            </p:nvPr>
          </p:nvSpPr>
          <p:spPr bwMode="auto">
            <a:xfrm flipV="1">
              <a:off x="4114800" y="1904999"/>
              <a:ext cx="3048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oval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9" name="Line 43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V="1">
              <a:off x="4267200" y="1676399"/>
              <a:ext cx="175054" cy="1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oval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90" name="Rectangle 19"/>
            <p:cNvSpPr>
              <a:spLocks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4419600" y="1600200"/>
              <a:ext cx="152400" cy="6096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6172200" y="5105400"/>
            <a:ext cx="1505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Times New Roman"/>
              </a:rPr>
              <a:t>Stack, Data, Code </a:t>
            </a:r>
          </a:p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Times New Roman"/>
              </a:rPr>
              <a:t>Stored in Memory</a:t>
            </a:r>
            <a:endParaRPr lang="en-US" sz="1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0" y="1066800"/>
            <a:ext cx="207460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Code Stored in Memory</a:t>
            </a:r>
          </a:p>
          <a:p>
            <a:pPr defTabSz="914400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(also, data and stack)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" name="Line 4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267200" y="2956546"/>
            <a:ext cx="76199" cy="0"/>
          </a:xfrm>
          <a:prstGeom prst="line">
            <a:avLst/>
          </a:prstGeom>
          <a:noFill/>
          <a:ln w="28575" cap="sq">
            <a:solidFill>
              <a:srgbClr val="00836F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255075" y="3658635"/>
            <a:ext cx="1441125" cy="1366019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119572" y="2153613"/>
            <a:ext cx="1335908" cy="1266286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0" grpId="0"/>
      <p:bldP spid="312" grpId="0"/>
      <p:bldP spid="156" grpId="0" animBg="1"/>
      <p:bldP spid="1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4-Byte, Direct Mapped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308430"/>
            <a:ext cx="8229600" cy="181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One last tweak: </a:t>
            </a:r>
            <a:r>
              <a:rPr lang="en-US" b="1" dirty="0" smtClean="0"/>
              <a:t>valid bit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16983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0643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19227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713769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3" name="Content Placeholder 2"/>
          <p:cNvSpPr txBox="1">
            <a:spLocks/>
          </p:cNvSpPr>
          <p:nvPr/>
        </p:nvSpPr>
        <p:spPr>
          <a:xfrm>
            <a:off x="3660186" y="4460830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#1 </a:t>
            </a:r>
            <a:br>
              <a:rPr lang="en-US" dirty="0" smtClean="0"/>
            </a:br>
            <a:r>
              <a:rPr lang="en-US" dirty="0" smtClean="0"/>
              <a:t>of a 4-byte, DM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0125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32507" y="4494652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467203" y="3430203"/>
            <a:ext cx="1628622" cy="500277"/>
          </a:xfrm>
          <a:prstGeom prst="bentConnector3">
            <a:avLst>
              <a:gd name="adj1" fmla="val 999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2766154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4494653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2774919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0643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6" name="Freeform 35"/>
          <p:cNvSpPr/>
          <p:nvPr/>
        </p:nvSpPr>
        <p:spPr>
          <a:xfrm>
            <a:off x="5266944" y="2577440"/>
            <a:ext cx="1157981" cy="2876586"/>
          </a:xfrm>
          <a:custGeom>
            <a:avLst/>
            <a:gdLst>
              <a:gd name="connsiteX0" fmla="*/ 1157981 w 1157981"/>
              <a:gd name="connsiteY0" fmla="*/ 2890082 h 2890082"/>
              <a:gd name="connsiteX1" fmla="*/ 734633 w 1157981"/>
              <a:gd name="connsiteY1" fmla="*/ 2553875 h 2890082"/>
              <a:gd name="connsiteX2" fmla="*/ 1083272 w 1157981"/>
              <a:gd name="connsiteY2" fmla="*/ 1993530 h 2890082"/>
              <a:gd name="connsiteX3" fmla="*/ 672376 w 1157981"/>
              <a:gd name="connsiteY3" fmla="*/ 1893913 h 2890082"/>
              <a:gd name="connsiteX4" fmla="*/ 933855 w 1157981"/>
              <a:gd name="connsiteY4" fmla="*/ 1445637 h 2890082"/>
              <a:gd name="connsiteX5" fmla="*/ 485605 w 1157981"/>
              <a:gd name="connsiteY5" fmla="*/ 1184142 h 2890082"/>
              <a:gd name="connsiteX6" fmla="*/ 958758 w 1157981"/>
              <a:gd name="connsiteY6" fmla="*/ 872840 h 2890082"/>
              <a:gd name="connsiteX7" fmla="*/ 485605 w 1157981"/>
              <a:gd name="connsiteY7" fmla="*/ 785675 h 2890082"/>
              <a:gd name="connsiteX8" fmla="*/ 610119 w 1157981"/>
              <a:gd name="connsiteY8" fmla="*/ 125713 h 2890082"/>
              <a:gd name="connsiteX9" fmla="*/ 236577 w 1157981"/>
              <a:gd name="connsiteY9" fmla="*/ 499276 h 2890082"/>
              <a:gd name="connsiteX10" fmla="*/ 124514 w 1157981"/>
              <a:gd name="connsiteY10" fmla="*/ 1192 h 2890082"/>
              <a:gd name="connsiteX11" fmla="*/ 0 w 1157981"/>
              <a:gd name="connsiteY11" fmla="*/ 349851 h 2890082"/>
              <a:gd name="connsiteX0" fmla="*/ 1157981 w 1157981"/>
              <a:gd name="connsiteY0" fmla="*/ 2890082 h 2890082"/>
              <a:gd name="connsiteX1" fmla="*/ 734633 w 1157981"/>
              <a:gd name="connsiteY1" fmla="*/ 2553875 h 2890082"/>
              <a:gd name="connsiteX2" fmla="*/ 1083272 w 1157981"/>
              <a:gd name="connsiteY2" fmla="*/ 1993530 h 2890082"/>
              <a:gd name="connsiteX3" fmla="*/ 672376 w 1157981"/>
              <a:gd name="connsiteY3" fmla="*/ 1893913 h 2890082"/>
              <a:gd name="connsiteX4" fmla="*/ 933855 w 1157981"/>
              <a:gd name="connsiteY4" fmla="*/ 1445637 h 2890082"/>
              <a:gd name="connsiteX5" fmla="*/ 485605 w 1157981"/>
              <a:gd name="connsiteY5" fmla="*/ 1184142 h 2890082"/>
              <a:gd name="connsiteX6" fmla="*/ 971209 w 1157981"/>
              <a:gd name="connsiteY6" fmla="*/ 823031 h 2890082"/>
              <a:gd name="connsiteX7" fmla="*/ 485605 w 1157981"/>
              <a:gd name="connsiteY7" fmla="*/ 785675 h 2890082"/>
              <a:gd name="connsiteX8" fmla="*/ 610119 w 1157981"/>
              <a:gd name="connsiteY8" fmla="*/ 125713 h 2890082"/>
              <a:gd name="connsiteX9" fmla="*/ 236577 w 1157981"/>
              <a:gd name="connsiteY9" fmla="*/ 499276 h 2890082"/>
              <a:gd name="connsiteX10" fmla="*/ 124514 w 1157981"/>
              <a:gd name="connsiteY10" fmla="*/ 1192 h 2890082"/>
              <a:gd name="connsiteX11" fmla="*/ 0 w 1157981"/>
              <a:gd name="connsiteY11" fmla="*/ 349851 h 2890082"/>
              <a:gd name="connsiteX0" fmla="*/ 1157981 w 1157981"/>
              <a:gd name="connsiteY0" fmla="*/ 2890082 h 2890082"/>
              <a:gd name="connsiteX1" fmla="*/ 734633 w 1157981"/>
              <a:gd name="connsiteY1" fmla="*/ 2553875 h 2890082"/>
              <a:gd name="connsiteX2" fmla="*/ 1083272 w 1157981"/>
              <a:gd name="connsiteY2" fmla="*/ 1993530 h 2890082"/>
              <a:gd name="connsiteX3" fmla="*/ 672376 w 1157981"/>
              <a:gd name="connsiteY3" fmla="*/ 1893913 h 2890082"/>
              <a:gd name="connsiteX4" fmla="*/ 933855 w 1157981"/>
              <a:gd name="connsiteY4" fmla="*/ 1445637 h 2890082"/>
              <a:gd name="connsiteX5" fmla="*/ 485605 w 1157981"/>
              <a:gd name="connsiteY5" fmla="*/ 1184142 h 2890082"/>
              <a:gd name="connsiteX6" fmla="*/ 971209 w 1157981"/>
              <a:gd name="connsiteY6" fmla="*/ 823031 h 2890082"/>
              <a:gd name="connsiteX7" fmla="*/ 485605 w 1157981"/>
              <a:gd name="connsiteY7" fmla="*/ 586441 h 2890082"/>
              <a:gd name="connsiteX8" fmla="*/ 610119 w 1157981"/>
              <a:gd name="connsiteY8" fmla="*/ 125713 h 2890082"/>
              <a:gd name="connsiteX9" fmla="*/ 236577 w 1157981"/>
              <a:gd name="connsiteY9" fmla="*/ 499276 h 2890082"/>
              <a:gd name="connsiteX10" fmla="*/ 124514 w 1157981"/>
              <a:gd name="connsiteY10" fmla="*/ 1192 h 2890082"/>
              <a:gd name="connsiteX11" fmla="*/ 0 w 1157981"/>
              <a:gd name="connsiteY11" fmla="*/ 349851 h 2890082"/>
              <a:gd name="connsiteX0" fmla="*/ 1157981 w 1157981"/>
              <a:gd name="connsiteY0" fmla="*/ 2890082 h 2890082"/>
              <a:gd name="connsiteX1" fmla="*/ 734633 w 1157981"/>
              <a:gd name="connsiteY1" fmla="*/ 2553875 h 2890082"/>
              <a:gd name="connsiteX2" fmla="*/ 1083272 w 1157981"/>
              <a:gd name="connsiteY2" fmla="*/ 1993530 h 2890082"/>
              <a:gd name="connsiteX3" fmla="*/ 672376 w 1157981"/>
              <a:gd name="connsiteY3" fmla="*/ 1893913 h 2890082"/>
              <a:gd name="connsiteX4" fmla="*/ 933855 w 1157981"/>
              <a:gd name="connsiteY4" fmla="*/ 1445637 h 2890082"/>
              <a:gd name="connsiteX5" fmla="*/ 485605 w 1157981"/>
              <a:gd name="connsiteY5" fmla="*/ 1184142 h 2890082"/>
              <a:gd name="connsiteX6" fmla="*/ 971209 w 1157981"/>
              <a:gd name="connsiteY6" fmla="*/ 823031 h 2890082"/>
              <a:gd name="connsiteX7" fmla="*/ 485605 w 1157981"/>
              <a:gd name="connsiteY7" fmla="*/ 586441 h 2890082"/>
              <a:gd name="connsiteX8" fmla="*/ 610119 w 1157981"/>
              <a:gd name="connsiteY8" fmla="*/ 125713 h 2890082"/>
              <a:gd name="connsiteX9" fmla="*/ 273931 w 1157981"/>
              <a:gd name="connsiteY9" fmla="*/ 312495 h 2890082"/>
              <a:gd name="connsiteX10" fmla="*/ 236577 w 1157981"/>
              <a:gd name="connsiteY10" fmla="*/ 499276 h 2890082"/>
              <a:gd name="connsiteX11" fmla="*/ 124514 w 1157981"/>
              <a:gd name="connsiteY11" fmla="*/ 1192 h 2890082"/>
              <a:gd name="connsiteX12" fmla="*/ 0 w 1157981"/>
              <a:gd name="connsiteY12" fmla="*/ 349851 h 2890082"/>
              <a:gd name="connsiteX0" fmla="*/ 1157981 w 1157981"/>
              <a:gd name="connsiteY0" fmla="*/ 2890082 h 2890082"/>
              <a:gd name="connsiteX1" fmla="*/ 734633 w 1157981"/>
              <a:gd name="connsiteY1" fmla="*/ 2553875 h 2890082"/>
              <a:gd name="connsiteX2" fmla="*/ 1083272 w 1157981"/>
              <a:gd name="connsiteY2" fmla="*/ 1993530 h 2890082"/>
              <a:gd name="connsiteX3" fmla="*/ 672376 w 1157981"/>
              <a:gd name="connsiteY3" fmla="*/ 1893913 h 2890082"/>
              <a:gd name="connsiteX4" fmla="*/ 933855 w 1157981"/>
              <a:gd name="connsiteY4" fmla="*/ 1445637 h 2890082"/>
              <a:gd name="connsiteX5" fmla="*/ 485605 w 1157981"/>
              <a:gd name="connsiteY5" fmla="*/ 1184142 h 2890082"/>
              <a:gd name="connsiteX6" fmla="*/ 971209 w 1157981"/>
              <a:gd name="connsiteY6" fmla="*/ 823031 h 2890082"/>
              <a:gd name="connsiteX7" fmla="*/ 485605 w 1157981"/>
              <a:gd name="connsiteY7" fmla="*/ 586441 h 2890082"/>
              <a:gd name="connsiteX8" fmla="*/ 971210 w 1157981"/>
              <a:gd name="connsiteY8" fmla="*/ 200426 h 2890082"/>
              <a:gd name="connsiteX9" fmla="*/ 273931 w 1157981"/>
              <a:gd name="connsiteY9" fmla="*/ 312495 h 2890082"/>
              <a:gd name="connsiteX10" fmla="*/ 236577 w 1157981"/>
              <a:gd name="connsiteY10" fmla="*/ 499276 h 2890082"/>
              <a:gd name="connsiteX11" fmla="*/ 124514 w 1157981"/>
              <a:gd name="connsiteY11" fmla="*/ 1192 h 2890082"/>
              <a:gd name="connsiteX12" fmla="*/ 0 w 1157981"/>
              <a:gd name="connsiteY12" fmla="*/ 349851 h 2890082"/>
              <a:gd name="connsiteX0" fmla="*/ 1157981 w 1157981"/>
              <a:gd name="connsiteY0" fmla="*/ 2890082 h 2890082"/>
              <a:gd name="connsiteX1" fmla="*/ 734633 w 1157981"/>
              <a:gd name="connsiteY1" fmla="*/ 2553875 h 2890082"/>
              <a:gd name="connsiteX2" fmla="*/ 1083272 w 1157981"/>
              <a:gd name="connsiteY2" fmla="*/ 1993530 h 2890082"/>
              <a:gd name="connsiteX3" fmla="*/ 672376 w 1157981"/>
              <a:gd name="connsiteY3" fmla="*/ 1893913 h 2890082"/>
              <a:gd name="connsiteX4" fmla="*/ 933855 w 1157981"/>
              <a:gd name="connsiteY4" fmla="*/ 1445637 h 2890082"/>
              <a:gd name="connsiteX5" fmla="*/ 485605 w 1157981"/>
              <a:gd name="connsiteY5" fmla="*/ 1184142 h 2890082"/>
              <a:gd name="connsiteX6" fmla="*/ 971209 w 1157981"/>
              <a:gd name="connsiteY6" fmla="*/ 823031 h 2890082"/>
              <a:gd name="connsiteX7" fmla="*/ 485605 w 1157981"/>
              <a:gd name="connsiteY7" fmla="*/ 586441 h 2890082"/>
              <a:gd name="connsiteX8" fmla="*/ 971210 w 1157981"/>
              <a:gd name="connsiteY8" fmla="*/ 200426 h 2890082"/>
              <a:gd name="connsiteX9" fmla="*/ 485605 w 1157981"/>
              <a:gd name="connsiteY9" fmla="*/ 63453 h 2890082"/>
              <a:gd name="connsiteX10" fmla="*/ 236577 w 1157981"/>
              <a:gd name="connsiteY10" fmla="*/ 499276 h 2890082"/>
              <a:gd name="connsiteX11" fmla="*/ 124514 w 1157981"/>
              <a:gd name="connsiteY11" fmla="*/ 1192 h 2890082"/>
              <a:gd name="connsiteX12" fmla="*/ 0 w 1157981"/>
              <a:gd name="connsiteY12" fmla="*/ 349851 h 2890082"/>
              <a:gd name="connsiteX0" fmla="*/ 1157981 w 1157981"/>
              <a:gd name="connsiteY0" fmla="*/ 2889033 h 2889033"/>
              <a:gd name="connsiteX1" fmla="*/ 734633 w 1157981"/>
              <a:gd name="connsiteY1" fmla="*/ 2552826 h 2889033"/>
              <a:gd name="connsiteX2" fmla="*/ 1083272 w 1157981"/>
              <a:gd name="connsiteY2" fmla="*/ 1992481 h 2889033"/>
              <a:gd name="connsiteX3" fmla="*/ 672376 w 1157981"/>
              <a:gd name="connsiteY3" fmla="*/ 1892864 h 2889033"/>
              <a:gd name="connsiteX4" fmla="*/ 933855 w 1157981"/>
              <a:gd name="connsiteY4" fmla="*/ 1444588 h 2889033"/>
              <a:gd name="connsiteX5" fmla="*/ 485605 w 1157981"/>
              <a:gd name="connsiteY5" fmla="*/ 1183093 h 2889033"/>
              <a:gd name="connsiteX6" fmla="*/ 971209 w 1157981"/>
              <a:gd name="connsiteY6" fmla="*/ 821982 h 2889033"/>
              <a:gd name="connsiteX7" fmla="*/ 485605 w 1157981"/>
              <a:gd name="connsiteY7" fmla="*/ 585392 h 2889033"/>
              <a:gd name="connsiteX8" fmla="*/ 971210 w 1157981"/>
              <a:gd name="connsiteY8" fmla="*/ 199377 h 2889033"/>
              <a:gd name="connsiteX9" fmla="*/ 485605 w 1157981"/>
              <a:gd name="connsiteY9" fmla="*/ 62404 h 2889033"/>
              <a:gd name="connsiteX10" fmla="*/ 348640 w 1157981"/>
              <a:gd name="connsiteY10" fmla="*/ 398610 h 2889033"/>
              <a:gd name="connsiteX11" fmla="*/ 124514 w 1157981"/>
              <a:gd name="connsiteY11" fmla="*/ 143 h 2889033"/>
              <a:gd name="connsiteX12" fmla="*/ 0 w 1157981"/>
              <a:gd name="connsiteY12" fmla="*/ 348802 h 2889033"/>
              <a:gd name="connsiteX0" fmla="*/ 1157981 w 1157981"/>
              <a:gd name="connsiteY0" fmla="*/ 2876586 h 2876586"/>
              <a:gd name="connsiteX1" fmla="*/ 734633 w 1157981"/>
              <a:gd name="connsiteY1" fmla="*/ 2540379 h 2876586"/>
              <a:gd name="connsiteX2" fmla="*/ 1083272 w 1157981"/>
              <a:gd name="connsiteY2" fmla="*/ 1980034 h 2876586"/>
              <a:gd name="connsiteX3" fmla="*/ 672376 w 1157981"/>
              <a:gd name="connsiteY3" fmla="*/ 1880417 h 2876586"/>
              <a:gd name="connsiteX4" fmla="*/ 933855 w 1157981"/>
              <a:gd name="connsiteY4" fmla="*/ 1432141 h 2876586"/>
              <a:gd name="connsiteX5" fmla="*/ 485605 w 1157981"/>
              <a:gd name="connsiteY5" fmla="*/ 1170646 h 2876586"/>
              <a:gd name="connsiteX6" fmla="*/ 971209 w 1157981"/>
              <a:gd name="connsiteY6" fmla="*/ 809535 h 2876586"/>
              <a:gd name="connsiteX7" fmla="*/ 485605 w 1157981"/>
              <a:gd name="connsiteY7" fmla="*/ 572945 h 2876586"/>
              <a:gd name="connsiteX8" fmla="*/ 971210 w 1157981"/>
              <a:gd name="connsiteY8" fmla="*/ 186930 h 2876586"/>
              <a:gd name="connsiteX9" fmla="*/ 485605 w 1157981"/>
              <a:gd name="connsiteY9" fmla="*/ 49957 h 2876586"/>
              <a:gd name="connsiteX10" fmla="*/ 348640 w 1157981"/>
              <a:gd name="connsiteY10" fmla="*/ 386163 h 2876586"/>
              <a:gd name="connsiteX11" fmla="*/ 224125 w 1157981"/>
              <a:gd name="connsiteY11" fmla="*/ 148 h 2876586"/>
              <a:gd name="connsiteX12" fmla="*/ 0 w 1157981"/>
              <a:gd name="connsiteY12" fmla="*/ 336355 h 287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7981" h="2876586">
                <a:moveTo>
                  <a:pt x="1157981" y="2876586"/>
                </a:moveTo>
                <a:cubicBezTo>
                  <a:pt x="952532" y="2783195"/>
                  <a:pt x="747084" y="2689804"/>
                  <a:pt x="734633" y="2540379"/>
                </a:cubicBezTo>
                <a:cubicBezTo>
                  <a:pt x="722181" y="2390954"/>
                  <a:pt x="1093648" y="2090028"/>
                  <a:pt x="1083272" y="1980034"/>
                </a:cubicBezTo>
                <a:cubicBezTo>
                  <a:pt x="1072896" y="1870040"/>
                  <a:pt x="697279" y="1971732"/>
                  <a:pt x="672376" y="1880417"/>
                </a:cubicBezTo>
                <a:cubicBezTo>
                  <a:pt x="647473" y="1789102"/>
                  <a:pt x="964983" y="1550436"/>
                  <a:pt x="933855" y="1432141"/>
                </a:cubicBezTo>
                <a:cubicBezTo>
                  <a:pt x="902727" y="1313846"/>
                  <a:pt x="479379" y="1274414"/>
                  <a:pt x="485605" y="1170646"/>
                </a:cubicBezTo>
                <a:cubicBezTo>
                  <a:pt x="491831" y="1066878"/>
                  <a:pt x="971209" y="909152"/>
                  <a:pt x="971209" y="809535"/>
                </a:cubicBezTo>
                <a:cubicBezTo>
                  <a:pt x="971209" y="709918"/>
                  <a:pt x="485605" y="676712"/>
                  <a:pt x="485605" y="572945"/>
                </a:cubicBezTo>
                <a:cubicBezTo>
                  <a:pt x="485605" y="469178"/>
                  <a:pt x="971210" y="274095"/>
                  <a:pt x="971210" y="186930"/>
                </a:cubicBezTo>
                <a:cubicBezTo>
                  <a:pt x="971210" y="99765"/>
                  <a:pt x="547862" y="-12304"/>
                  <a:pt x="485605" y="49957"/>
                </a:cubicBezTo>
                <a:cubicBezTo>
                  <a:pt x="423348" y="112218"/>
                  <a:pt x="392220" y="394464"/>
                  <a:pt x="348640" y="386163"/>
                </a:cubicBezTo>
                <a:cubicBezTo>
                  <a:pt x="305060" y="377862"/>
                  <a:pt x="282232" y="8449"/>
                  <a:pt x="224125" y="148"/>
                </a:cubicBezTo>
                <a:cubicBezTo>
                  <a:pt x="166018" y="-8153"/>
                  <a:pt x="0" y="336355"/>
                  <a:pt x="0" y="336355"/>
                </a:cubicBezTo>
              </a:path>
            </a:pathLst>
          </a:custGeom>
          <a:ln>
            <a:solidFill>
              <a:srgbClr val="660066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8" grpId="0" animBg="1"/>
      <p:bldP spid="29" grpId="0" animBg="1"/>
      <p:bldP spid="23" grpId="0"/>
      <p:bldP spid="30" grpId="0" animBg="1"/>
      <p:bldP spid="22" grpId="0" animBg="1"/>
      <p:bldP spid="22" grpId="1" animBg="1"/>
      <p:bldP spid="31" grpId="0" animBg="1"/>
      <p:bldP spid="32" grpId="0" animBg="1"/>
      <p:bldP spid="32" grpId="1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876687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#1 </a:t>
            </a:r>
            <a:br>
              <a:rPr lang="en-US" dirty="0" smtClean="0"/>
            </a:br>
            <a:r>
              <a:rPr lang="en-US" dirty="0" smtClean="0"/>
              <a:t>of a 4-byte, DM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901788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cxnSp>
        <p:nvCxnSpPr>
          <p:cNvPr id="21" name="Elbow Connector 20"/>
          <p:cNvCxnSpPr/>
          <p:nvPr/>
        </p:nvCxnSpPr>
        <p:spPr>
          <a:xfrm rot="5400000" flipH="1" flipV="1">
            <a:off x="1467203" y="3453063"/>
            <a:ext cx="1628622" cy="500277"/>
          </a:xfrm>
          <a:prstGeom prst="bentConnector3">
            <a:avLst>
              <a:gd name="adj1" fmla="val 100462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832507" y="4517512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482974" y="4517513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2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#1 </a:t>
            </a:r>
            <a:br>
              <a:rPr lang="en-US" dirty="0" smtClean="0"/>
            </a:br>
            <a:r>
              <a:rPr lang="en-US" dirty="0" smtClean="0"/>
              <a:t>of a 4-byte, DM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785216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...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32507" y="5229972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136314" y="3834626"/>
            <a:ext cx="2290409" cy="500285"/>
          </a:xfrm>
          <a:prstGeom prst="bentConnector3">
            <a:avLst>
              <a:gd name="adj1" fmla="val 10012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2740352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5217521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2749117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88042" y="5202378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122" y="5943995"/>
            <a:ext cx="1806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/>
              <a:t>Awesome! </a:t>
            </a:r>
            <a:endParaRPr lang="en-US" sz="2800" i="1" dirty="0"/>
          </a:p>
        </p:txBody>
      </p:sp>
      <p:sp>
        <p:nvSpPr>
          <p:cNvPr id="31" name="Rectangle 30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660186" y="4460830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19227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30" grpId="0"/>
      <p:bldP spid="14" grpId="0"/>
      <p:bldP spid="33" grpId="0" animBg="1"/>
      <p:bldP spid="33" grpId="1" animBg="1"/>
      <p:bldP spid="34" grpId="0" animBg="1"/>
      <p:bldP spid="35" grpId="0" animBg="1"/>
      <p:bldP spid="3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Clicker Questions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0309" y="1091568"/>
            <a:ext cx="869648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Processor A is a 1 GHz processor (1 cycle = 1 ns). There is an L1 cache with a 1 cycle access time and a 50% hit rate. There is an L2 cache with a 10 cycle access time and a 90% hit rate. It takes 100 ns to access memory. 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b="1" dirty="0" smtClean="0"/>
              <a:t>Q1: </a:t>
            </a:r>
            <a:r>
              <a:rPr lang="en-US" sz="2800" dirty="0"/>
              <a:t>What is the average memory access time of Processor A in ns? </a:t>
            </a:r>
            <a:r>
              <a:rPr lang="en-US" sz="2800" dirty="0" smtClean="0"/>
              <a:t>       A: 5    B: 7    C: 9    D: 11    E: 13</a:t>
            </a:r>
            <a:endParaRPr lang="en-US" sz="2800" dirty="0"/>
          </a:p>
          <a:p>
            <a:r>
              <a:rPr lang="en-US" sz="2800" dirty="0" smtClean="0">
                <a:solidFill>
                  <a:srgbClr val="0070C0"/>
                </a:solidFill>
              </a:rPr>
              <a:t>Proc. </a:t>
            </a:r>
            <a:r>
              <a:rPr lang="en-US" sz="2800" dirty="0">
                <a:solidFill>
                  <a:srgbClr val="0070C0"/>
                </a:solidFill>
              </a:rPr>
              <a:t>B attempts to improve upon </a:t>
            </a:r>
            <a:r>
              <a:rPr lang="en-US" sz="2800" dirty="0" smtClean="0">
                <a:solidFill>
                  <a:srgbClr val="0070C0"/>
                </a:solidFill>
              </a:rPr>
              <a:t>Proc. </a:t>
            </a:r>
            <a:r>
              <a:rPr lang="en-US" sz="2800" dirty="0">
                <a:solidFill>
                  <a:srgbClr val="0070C0"/>
                </a:solidFill>
              </a:rPr>
              <a:t>A by making the L1 cache larger. The new hit rate is 90%. </a:t>
            </a:r>
            <a:r>
              <a:rPr lang="en-US" sz="2800" dirty="0" smtClean="0">
                <a:solidFill>
                  <a:srgbClr val="0070C0"/>
                </a:solidFill>
              </a:rPr>
              <a:t>To </a:t>
            </a:r>
            <a:r>
              <a:rPr lang="en-US" sz="2800" dirty="0">
                <a:solidFill>
                  <a:srgbClr val="0070C0"/>
                </a:solidFill>
              </a:rPr>
              <a:t>maintain a 1 cycle access time, </a:t>
            </a:r>
            <a:r>
              <a:rPr lang="en-US" sz="2800" dirty="0" smtClean="0">
                <a:solidFill>
                  <a:srgbClr val="0070C0"/>
                </a:solidFill>
              </a:rPr>
              <a:t>Proc. </a:t>
            </a:r>
            <a:r>
              <a:rPr lang="en-US" sz="2800" dirty="0">
                <a:solidFill>
                  <a:srgbClr val="0070C0"/>
                </a:solidFill>
              </a:rPr>
              <a:t>B </a:t>
            </a:r>
            <a:r>
              <a:rPr lang="en-US" sz="2800" dirty="0" smtClean="0">
                <a:solidFill>
                  <a:srgbClr val="0070C0"/>
                </a:solidFill>
              </a:rPr>
              <a:t>runs </a:t>
            </a:r>
            <a:r>
              <a:rPr lang="en-US" sz="2800" dirty="0">
                <a:solidFill>
                  <a:srgbClr val="0070C0"/>
                </a:solidFill>
              </a:rPr>
              <a:t>at 500 MHz (1 cycle = 2 ns</a:t>
            </a:r>
            <a:r>
              <a:rPr lang="en-US" sz="2800" dirty="0" smtClean="0">
                <a:solidFill>
                  <a:srgbClr val="0070C0"/>
                </a:solidFill>
              </a:rPr>
              <a:t>).</a:t>
            </a:r>
          </a:p>
          <a:p>
            <a:r>
              <a:rPr lang="en-US" sz="2800" b="1" dirty="0"/>
              <a:t>Q2: </a:t>
            </a:r>
            <a:r>
              <a:rPr lang="en-US" sz="2800" dirty="0" smtClean="0"/>
              <a:t>What </a:t>
            </a:r>
            <a:r>
              <a:rPr lang="en-US" sz="2800" dirty="0"/>
              <a:t>is the average memory access time of Processor B in ns? </a:t>
            </a:r>
            <a:r>
              <a:rPr lang="en-US" sz="2800" dirty="0" smtClean="0"/>
              <a:t>		</a:t>
            </a:r>
            <a:r>
              <a:rPr lang="en-US" sz="2800" dirty="0"/>
              <a:t> </a:t>
            </a:r>
            <a:r>
              <a:rPr lang="en-US" sz="2800" dirty="0" smtClean="0"/>
              <a:t>A</a:t>
            </a:r>
            <a:r>
              <a:rPr lang="en-US" sz="2800" dirty="0"/>
              <a:t>: 5    B: 7    C: 9    D: 11    E: 13</a:t>
            </a:r>
          </a:p>
          <a:p>
            <a:r>
              <a:rPr lang="en-US" sz="2800" b="1" dirty="0" smtClean="0"/>
              <a:t>Q3:</a:t>
            </a:r>
            <a:r>
              <a:rPr lang="en-US" sz="2800" dirty="0" smtClean="0"/>
              <a:t> Which </a:t>
            </a:r>
            <a:r>
              <a:rPr lang="en-US" sz="2800" dirty="0"/>
              <a:t>processor </a:t>
            </a:r>
            <a:r>
              <a:rPr lang="en-US" sz="2800" dirty="0" smtClean="0"/>
              <a:t>should </a:t>
            </a:r>
            <a:r>
              <a:rPr lang="en-US" sz="2800" dirty="0"/>
              <a:t>you </a:t>
            </a:r>
            <a:r>
              <a:rPr lang="en-US" sz="2800" dirty="0" smtClean="0"/>
              <a:t>buy? </a:t>
            </a:r>
          </a:p>
          <a:p>
            <a:r>
              <a:rPr lang="en-US" sz="2800" dirty="0"/>
              <a:t>A: </a:t>
            </a:r>
            <a:r>
              <a:rPr lang="en-US" sz="2800" dirty="0" smtClean="0"/>
              <a:t>Processor A    </a:t>
            </a:r>
            <a:r>
              <a:rPr lang="en-US" sz="2800" dirty="0"/>
              <a:t>B: </a:t>
            </a:r>
            <a:r>
              <a:rPr lang="en-US" sz="2800" dirty="0" smtClean="0"/>
              <a:t>Processor B    C: They are equally good.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204" y="193182"/>
            <a:ext cx="8898077" cy="651027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418453"/>
            <a:ext cx="8835205" cy="63030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Q1: </a:t>
            </a:r>
          </a:p>
          <a:p>
            <a:pPr marL="400050" lvl="1" indent="0">
              <a:buNone/>
            </a:pPr>
            <a:r>
              <a:rPr lang="is-IS" dirty="0" smtClean="0"/>
              <a:t>1 </a:t>
            </a:r>
            <a:r>
              <a:rPr lang="is-IS" dirty="0"/>
              <a:t>+ 50% (10 + 10% x 100) = </a:t>
            </a:r>
            <a:endParaRPr lang="is-IS" dirty="0" smtClean="0"/>
          </a:p>
          <a:p>
            <a:pPr marL="400050" lvl="1" indent="0">
              <a:buNone/>
            </a:pPr>
            <a:r>
              <a:rPr lang="is-IS" dirty="0" smtClean="0"/>
              <a:t>1 </a:t>
            </a:r>
            <a:r>
              <a:rPr lang="is-IS" dirty="0"/>
              <a:t>+ 5 + 5 = 11 ns </a:t>
            </a:r>
            <a:endParaRPr lang="is-IS" dirty="0" smtClean="0"/>
          </a:p>
          <a:p>
            <a:r>
              <a:rPr lang="en-US" dirty="0" smtClean="0"/>
              <a:t>Q2: </a:t>
            </a:r>
            <a:endParaRPr lang="en-US" dirty="0"/>
          </a:p>
          <a:p>
            <a:pPr marL="457200" lvl="1" indent="0">
              <a:buNone/>
            </a:pPr>
            <a:r>
              <a:rPr lang="is-IS" dirty="0"/>
              <a:t>2 + 10% (20 + 10% x 100) = </a:t>
            </a:r>
          </a:p>
          <a:p>
            <a:pPr marL="457200" lvl="1" indent="0">
              <a:buNone/>
            </a:pPr>
            <a:r>
              <a:rPr lang="is-IS" dirty="0"/>
              <a:t>2 + 2 + 1 = 5 ns </a:t>
            </a:r>
            <a:endParaRPr lang="is-IS" dirty="0" smtClean="0"/>
          </a:p>
          <a:p>
            <a:pPr marL="400050" lvl="1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en-US" b="1" dirty="0" smtClean="0"/>
              <a:t>Processor A.</a:t>
            </a:r>
            <a:r>
              <a:rPr lang="en-US" dirty="0" smtClean="0"/>
              <a:t>  Although </a:t>
            </a:r>
            <a:r>
              <a:rPr lang="en-US" dirty="0"/>
              <a:t>memory access times are over 2x faster on Processor B, the frequency of Processor B is 2x slower. Since most workloads are not more than 50% memory instructions, Processor A is still likely to be the faster processor for most work- loads. (If I did have workloads that were over 50% memory instructions, Processor B might be the better choice.) </a:t>
            </a:r>
          </a:p>
          <a:p>
            <a:pPr marL="400050" lvl="1" indent="0">
              <a:buNone/>
            </a:pPr>
            <a:endParaRPr lang="is-I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68306" y="0"/>
            <a:ext cx="5930370" cy="1143000"/>
          </a:xfrm>
        </p:spPr>
        <p:txBody>
          <a:bodyPr>
            <a:normAutofit/>
          </a:bodyPr>
          <a:lstStyle/>
          <a:p>
            <a:r>
              <a:rPr lang="en-US" smtClean="0"/>
              <a:t>Clicker Answers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 </a:t>
            </a:r>
            <a:r>
              <a:rPr lang="en-US" dirty="0" smtClean="0"/>
              <a:t>Diagram </a:t>
            </a:r>
            <a:br>
              <a:rPr lang="en-US" dirty="0" smtClean="0"/>
            </a:br>
            <a:r>
              <a:rPr lang="en-US" sz="4000" dirty="0" smtClean="0"/>
              <a:t>4-entry, direct mapped Cache</a:t>
            </a:r>
            <a:endParaRPr lang="en-US" sz="4000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89909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1111 0000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1010</a:t>
                      </a:r>
                      <a:r>
                        <a:rPr lang="en-US" sz="2000" baseline="0" dirty="0" smtClean="0"/>
                        <a:t> 0101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1010</a:t>
                      </a:r>
                      <a:r>
                        <a:rPr lang="en-US" sz="2000" baseline="0" dirty="0" smtClean="0"/>
                        <a:t> 1010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0000</a:t>
                      </a:r>
                      <a:r>
                        <a:rPr lang="en-US" sz="2000" baseline="0" dirty="0" smtClean="0"/>
                        <a:t> 0000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2922500" y="3101491"/>
            <a:ext cx="2331384" cy="35562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2455201" y="2687231"/>
            <a:ext cx="465043" cy="1523943"/>
            <a:chOff x="2455201" y="2687231"/>
            <a:chExt cx="465043" cy="1523943"/>
          </a:xfrm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 flipH="1">
              <a:off x="2455201" y="2687231"/>
              <a:ext cx="146800" cy="1523943"/>
            </a:xfrm>
            <a:custGeom>
              <a:avLst/>
              <a:gdLst>
                <a:gd name="T0" fmla="*/ 0 w 192"/>
                <a:gd name="T1" fmla="*/ 0 h 2496"/>
                <a:gd name="T2" fmla="*/ 0 w 192"/>
                <a:gd name="T3" fmla="*/ 2147483647 h 2496"/>
                <a:gd name="T4" fmla="*/ 2147483647 w 192"/>
                <a:gd name="T5" fmla="*/ 2147483647 h 2496"/>
                <a:gd name="T6" fmla="*/ 2147483647 w 192"/>
                <a:gd name="T7" fmla="*/ 2147483647 h 2496"/>
                <a:gd name="T8" fmla="*/ 0 w 192"/>
                <a:gd name="T9" fmla="*/ 0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96"/>
                <a:gd name="T17" fmla="*/ 192 w 192"/>
                <a:gd name="T18" fmla="*/ 2496 h 2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96">
                  <a:moveTo>
                    <a:pt x="0" y="0"/>
                  </a:moveTo>
                  <a:lnTo>
                    <a:pt x="0" y="2496"/>
                  </a:lnTo>
                  <a:lnTo>
                    <a:pt x="192" y="2304"/>
                  </a:lnTo>
                  <a:lnTo>
                    <a:pt x="192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2615444" y="2934063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>
              <a:off x="2615444" y="3290700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2615444" y="3668071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2615444" y="4009157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11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01</a:t>
            </a:r>
            <a:endParaRPr lang="en-US" sz="2400" b="1" dirty="0" smtClean="0">
              <a:latin typeface="Courier New" pitchFamily="49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048744" y="2364879"/>
            <a:ext cx="1385174" cy="1065586"/>
            <a:chOff x="1048744" y="2364879"/>
            <a:chExt cx="1385174" cy="1065586"/>
          </a:xfrm>
        </p:grpSpPr>
        <p:cxnSp>
          <p:nvCxnSpPr>
            <p:cNvPr id="35" name="Elbow Connector 34"/>
            <p:cNvCxnSpPr/>
            <p:nvPr/>
          </p:nvCxnSpPr>
          <p:spPr>
            <a:xfrm>
              <a:off x="1157981" y="2364879"/>
              <a:ext cx="1275937" cy="1065586"/>
            </a:xfrm>
            <a:prstGeom prst="bentConnector3">
              <a:avLst>
                <a:gd name="adj1" fmla="val -317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1048744" y="2952650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05353" y="2723582"/>
              <a:ext cx="301660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13873" y="3392686"/>
            <a:ext cx="358239" cy="1488541"/>
            <a:chOff x="3513873" y="3392686"/>
            <a:chExt cx="358239" cy="1488541"/>
          </a:xfrm>
        </p:grpSpPr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3627482" y="3392686"/>
              <a:ext cx="0" cy="1488541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4"/>
            <p:cNvSpPr>
              <a:spLocks noChangeShapeType="1"/>
            </p:cNvSpPr>
            <p:nvPr/>
          </p:nvSpPr>
          <p:spPr bwMode="auto">
            <a:xfrm>
              <a:off x="3513873" y="4457807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70452" y="4239579"/>
              <a:ext cx="301660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58377" y="2364879"/>
            <a:ext cx="2766490" cy="2709864"/>
            <a:chOff x="658377" y="2364879"/>
            <a:chExt cx="2766490" cy="2709864"/>
          </a:xfrm>
        </p:grpSpPr>
        <p:cxnSp>
          <p:nvCxnSpPr>
            <p:cNvPr id="49" name="Elbow Connector 48"/>
            <p:cNvCxnSpPr/>
            <p:nvPr/>
          </p:nvCxnSpPr>
          <p:spPr>
            <a:xfrm rot="16200000" flipH="1">
              <a:off x="743495" y="2393370"/>
              <a:ext cx="2709864" cy="2652881"/>
            </a:xfrm>
            <a:prstGeom prst="bentConnector3">
              <a:avLst>
                <a:gd name="adj1" fmla="val 100113"/>
              </a:avLst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658377" y="2941810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47084" y="2723582"/>
              <a:ext cx="301660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63756" y="3392686"/>
            <a:ext cx="361111" cy="2565597"/>
            <a:chOff x="3063756" y="3392686"/>
            <a:chExt cx="361111" cy="2565597"/>
          </a:xfrm>
        </p:grpSpPr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3179966" y="3392686"/>
              <a:ext cx="0" cy="2216956"/>
            </a:xfrm>
            <a:prstGeom prst="line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oval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Delay 53"/>
            <p:cNvSpPr/>
            <p:nvPr/>
          </p:nvSpPr>
          <p:spPr>
            <a:xfrm rot="5400000">
              <a:off x="3069992" y="5603407"/>
              <a:ext cx="348640" cy="361111"/>
            </a:xfrm>
            <a:prstGeom prst="flowChartDelay">
              <a:avLst/>
            </a:prstGeom>
            <a:solidFill>
              <a:srgbClr val="948A5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310233" y="4881227"/>
            <a:ext cx="519863" cy="728414"/>
            <a:chOff x="3310233" y="4881227"/>
            <a:chExt cx="519863" cy="728414"/>
          </a:xfrm>
        </p:grpSpPr>
        <p:sp>
          <p:nvSpPr>
            <p:cNvPr id="48" name="Oval 47"/>
            <p:cNvSpPr/>
            <p:nvPr/>
          </p:nvSpPr>
          <p:spPr>
            <a:xfrm>
              <a:off x="3424868" y="4881227"/>
              <a:ext cx="405228" cy="40522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=</a:t>
              </a:r>
            </a:p>
          </p:txBody>
        </p:sp>
        <p:cxnSp>
          <p:nvCxnSpPr>
            <p:cNvPr id="55" name="Elbow Connector 54"/>
            <p:cNvCxnSpPr>
              <a:stCxn id="48" idx="4"/>
            </p:cNvCxnSpPr>
            <p:nvPr/>
          </p:nvCxnSpPr>
          <p:spPr>
            <a:xfrm rot="5400000">
              <a:off x="3307264" y="5289423"/>
              <a:ext cx="323187" cy="31725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3250062" y="5945831"/>
            <a:ext cx="791157" cy="394236"/>
            <a:chOff x="3250062" y="5945831"/>
            <a:chExt cx="791157" cy="394236"/>
          </a:xfrm>
        </p:grpSpPr>
        <p:sp>
          <p:nvSpPr>
            <p:cNvPr id="64" name="Line 14"/>
            <p:cNvSpPr>
              <a:spLocks noChangeShapeType="1"/>
            </p:cNvSpPr>
            <p:nvPr/>
          </p:nvSpPr>
          <p:spPr bwMode="auto">
            <a:xfrm>
              <a:off x="3250062" y="5945831"/>
              <a:ext cx="0" cy="27083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302465" y="5970735"/>
              <a:ext cx="738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ourier New" pitchFamily="49" charset="0"/>
                </a:rPr>
                <a:t>Hit!</a:t>
              </a:r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044219" y="3392686"/>
            <a:ext cx="1268139" cy="2823976"/>
            <a:chOff x="5044219" y="3392686"/>
            <a:chExt cx="1268139" cy="2823976"/>
          </a:xfrm>
        </p:grpSpPr>
        <p:grpSp>
          <p:nvGrpSpPr>
            <p:cNvPr id="78" name="Group 77"/>
            <p:cNvGrpSpPr/>
            <p:nvPr/>
          </p:nvGrpSpPr>
          <p:grpSpPr>
            <a:xfrm>
              <a:off x="5044219" y="3392686"/>
              <a:ext cx="844071" cy="2823976"/>
              <a:chOff x="5044219" y="3392686"/>
              <a:chExt cx="844071" cy="2823976"/>
            </a:xfrm>
          </p:grpSpPr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5149536" y="3392686"/>
                <a:ext cx="0" cy="2823976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149536" y="5786069"/>
                <a:ext cx="7387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ourier New" pitchFamily="49" charset="0"/>
                  </a:rPr>
                  <a:t>data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>
                <a:off x="5044219" y="4485687"/>
                <a:ext cx="227217" cy="128021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100798" y="4267459"/>
                <a:ext cx="301660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dirty="0" smtClean="0"/>
                  <a:t>8</a:t>
                </a:r>
                <a:endParaRPr lang="en-US" dirty="0"/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5139554" y="4965110"/>
              <a:ext cx="117280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1010 0101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6553200" y="3392686"/>
            <a:ext cx="22587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 smtClean="0"/>
              <a:t>Great!</a:t>
            </a:r>
          </a:p>
          <a:p>
            <a:pPr algn="ctr"/>
            <a:r>
              <a:rPr lang="en-US" sz="2800" i="1" dirty="0" smtClean="0"/>
              <a:t>Are we done?</a:t>
            </a:r>
            <a:endParaRPr lang="en-US" sz="28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B3071EE-6A41-1545-984D-C64410A4D8BB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492748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7" y="1430367"/>
            <a:ext cx="1505356" cy="1594085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Clicker:</a:t>
            </a:r>
            <a:br>
              <a:rPr lang="en-US" sz="3200" dirty="0" smtClean="0"/>
            </a:br>
            <a:r>
              <a:rPr lang="en-US" sz="3200" dirty="0" smtClean="0"/>
              <a:t>A) Hit</a:t>
            </a:r>
            <a:br>
              <a:rPr lang="en-US" sz="3200" dirty="0" smtClean="0"/>
            </a:br>
            <a:r>
              <a:rPr lang="en-US" sz="3200" dirty="0" smtClean="0"/>
              <a:t>B) Miss</a:t>
            </a:r>
            <a:endParaRPr lang="en-US" sz="3200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84502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32507" y="4517512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467203" y="3453063"/>
            <a:ext cx="1628622" cy="500277"/>
          </a:xfrm>
          <a:prstGeom prst="bentConnector3">
            <a:avLst>
              <a:gd name="adj1" fmla="val 100102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2766154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4517513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2774919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37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9600" y="3049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Simulation #2: </a:t>
            </a:r>
          </a:p>
          <a:p>
            <a:r>
              <a:rPr lang="en-US" dirty="0" smtClean="0"/>
              <a:t>4-byte, DM Cache</a:t>
            </a:r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>
            <a:off x="-78908" y="4517512"/>
            <a:ext cx="302919" cy="224138"/>
          </a:xfrm>
          <a:prstGeom prst="rightArrow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23" grpId="0"/>
      <p:bldP spid="30" grpId="0" animBg="1"/>
      <p:bldP spid="22" grpId="0" animBg="1"/>
      <p:bldP spid="22" grpId="1" animBg="1"/>
      <p:bldP spid="31" grpId="0" animBg="1"/>
      <p:bldP spid="32" grpId="0" animBg="1"/>
      <p:bldP spid="3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96095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660381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240893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14828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32507" y="4853716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490171" y="3812229"/>
            <a:ext cx="1582692" cy="500283"/>
          </a:xfrm>
          <a:prstGeom prst="bentConnector3">
            <a:avLst>
              <a:gd name="adj1" fmla="val 10010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3116608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4841265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3125373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88042" y="4826122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34106" y="5640803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39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92877" y="1430367"/>
            <a:ext cx="1505356" cy="159408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Clicker:</a:t>
            </a:r>
            <a:br>
              <a:rPr lang="en-US" sz="3200" dirty="0" smtClean="0"/>
            </a:br>
            <a:r>
              <a:rPr lang="en-US" sz="3200" dirty="0" smtClean="0"/>
              <a:t>A) Hit</a:t>
            </a:r>
            <a:br>
              <a:rPr lang="en-US" sz="3200" dirty="0" smtClean="0"/>
            </a:br>
            <a:r>
              <a:rPr lang="en-US" sz="3200" dirty="0" smtClean="0"/>
              <a:t>B) Miss</a:t>
            </a:r>
            <a:endParaRPr lang="en-US" sz="3200" dirty="0"/>
          </a:p>
        </p:txBody>
      </p:sp>
      <p:sp>
        <p:nvSpPr>
          <p:cNvPr id="31" name="Right Arrow 30"/>
          <p:cNvSpPr/>
          <p:nvPr/>
        </p:nvSpPr>
        <p:spPr>
          <a:xfrm>
            <a:off x="-78908" y="4899895"/>
            <a:ext cx="302919" cy="224138"/>
          </a:xfrm>
          <a:prstGeom prst="rightArrow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8" grpId="0" animBg="1"/>
      <p:bldP spid="29" grpId="0" animBg="1"/>
      <p:bldP spid="30" grpId="0"/>
      <p:bldP spid="22" grpId="0" animBg="1"/>
      <p:bldP spid="33" grpId="0" animBg="1"/>
      <p:bldP spid="33" grpId="1" animBg="1"/>
      <p:bldP spid="34" grpId="0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280212" cy="1143000"/>
          </a:xfrm>
        </p:spPr>
        <p:txBody>
          <a:bodyPr/>
          <a:lstStyle/>
          <a:p>
            <a:r>
              <a:rPr lang="en-US" dirty="0" smtClean="0"/>
              <a:t>What’s the problem?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2126" y="2107170"/>
            <a:ext cx="2841379" cy="4249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+ big</a:t>
            </a:r>
          </a:p>
          <a:p>
            <a:pPr marL="0" indent="0">
              <a:buNone/>
            </a:pPr>
            <a:r>
              <a:rPr lang="en-US" dirty="0" smtClean="0"/>
              <a:t>– slow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far </a:t>
            </a:r>
            <a:r>
              <a:rPr lang="en-US" dirty="0" smtClean="0"/>
              <a:t>away</a:t>
            </a:r>
          </a:p>
        </p:txBody>
      </p:sp>
      <p:sp>
        <p:nvSpPr>
          <p:cNvPr id="7" name="Rectangle 6"/>
          <p:cNvSpPr/>
          <p:nvPr/>
        </p:nvSpPr>
        <p:spPr>
          <a:xfrm>
            <a:off x="-16588" y="6368139"/>
            <a:ext cx="2569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SandyBridge</a:t>
            </a:r>
            <a:r>
              <a:rPr lang="en-US" sz="1400" dirty="0" smtClean="0"/>
              <a:t> Motherboard, 2011</a:t>
            </a:r>
          </a:p>
          <a:p>
            <a:r>
              <a:rPr lang="en-US" sz="1400" dirty="0" smtClean="0"/>
              <a:t>http://</a:t>
            </a:r>
            <a:r>
              <a:rPr lang="en-US" sz="1400" dirty="0" err="1" smtClean="0"/>
              <a:t>news.softpedia.com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092126" y="1539483"/>
            <a:ext cx="9221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CPU</a:t>
            </a:r>
            <a:endParaRPr lang="en-US" sz="3400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2126" y="2158997"/>
            <a:ext cx="271134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chemeClr val="tx2"/>
                </a:solidFill>
                <a:latin typeface="Calibri"/>
                <a:cs typeface="Calibri"/>
              </a:rPr>
              <a:t>Main Memory</a:t>
            </a:r>
            <a:endParaRPr lang="en-US" sz="3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1116" y="34238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3586004" y="1847260"/>
            <a:ext cx="2506122" cy="278492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17527" y="2482325"/>
            <a:ext cx="974600" cy="94149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096491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030511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72603" y="4855841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31" name="Elbow Connector 30"/>
          <p:cNvCxnSpPr/>
          <p:nvPr/>
        </p:nvCxnSpPr>
        <p:spPr>
          <a:xfrm rot="5400000" flipH="1" flipV="1">
            <a:off x="1490171" y="3812229"/>
            <a:ext cx="1582692" cy="500283"/>
          </a:xfrm>
          <a:prstGeom prst="bentConnector3">
            <a:avLst>
              <a:gd name="adj1" fmla="val 100103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832507" y="4853716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482974" y="4841265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34106" y="5640803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6982480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692655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32507" y="5237806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127761" y="3833909"/>
            <a:ext cx="2307513" cy="500283"/>
          </a:xfrm>
          <a:prstGeom prst="bentConnector3">
            <a:avLst>
              <a:gd name="adj1" fmla="val 99922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2751103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5225355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2759868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72603" y="5207966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72603" y="4855841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28020" y="2352286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41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92877" y="1430367"/>
            <a:ext cx="1505356" cy="159408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Clicker:</a:t>
            </a:r>
            <a:br>
              <a:rPr lang="en-US" sz="3200" dirty="0" smtClean="0"/>
            </a:br>
            <a:r>
              <a:rPr lang="en-US" sz="3200" dirty="0" smtClean="0"/>
              <a:t>A) Hit</a:t>
            </a:r>
            <a:br>
              <a:rPr lang="en-US" sz="3200" dirty="0" smtClean="0"/>
            </a:br>
            <a:r>
              <a:rPr lang="en-US" sz="3200" dirty="0" smtClean="0"/>
              <a:t>B) Miss</a:t>
            </a:r>
            <a:endParaRPr lang="en-US" sz="3200" dirty="0"/>
          </a:p>
        </p:txBody>
      </p:sp>
      <p:sp>
        <p:nvSpPr>
          <p:cNvPr id="33" name="Right Arrow 32"/>
          <p:cNvSpPr/>
          <p:nvPr/>
        </p:nvSpPr>
        <p:spPr>
          <a:xfrm>
            <a:off x="-78908" y="5249029"/>
            <a:ext cx="302919" cy="224138"/>
          </a:xfrm>
          <a:prstGeom prst="rightArrow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30" grpId="0"/>
      <p:bldP spid="32" grpId="0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523099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445391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72603" y="4855841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75992" y="5215394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32" name="Elbow Connector 31"/>
          <p:cNvCxnSpPr/>
          <p:nvPr/>
        </p:nvCxnSpPr>
        <p:spPr>
          <a:xfrm rot="5400000" flipH="1" flipV="1">
            <a:off x="1127761" y="3833909"/>
            <a:ext cx="2307513" cy="500283"/>
          </a:xfrm>
          <a:prstGeom prst="bentConnector3">
            <a:avLst>
              <a:gd name="adj1" fmla="val 99922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1832507" y="5237806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482974" y="5225355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28020" y="2352286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216164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32507" y="5598914"/>
            <a:ext cx="397737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945183" y="4012439"/>
            <a:ext cx="2672668" cy="500283"/>
          </a:xfrm>
          <a:prstGeom prst="bentConnector3">
            <a:avLst>
              <a:gd name="adj1" fmla="val 100044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2751103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5586463"/>
            <a:ext cx="35355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2759868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72603" y="559397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72603" y="4855841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75992" y="5215394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8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19227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43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92877" y="1430367"/>
            <a:ext cx="1505356" cy="159408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Clicker:</a:t>
            </a:r>
            <a:br>
              <a:rPr lang="en-US" sz="3200" dirty="0" smtClean="0"/>
            </a:br>
            <a:r>
              <a:rPr lang="en-US" sz="3200" dirty="0" smtClean="0"/>
              <a:t>A) Hit</a:t>
            </a:r>
            <a:br>
              <a:rPr lang="en-US" sz="3200" dirty="0" smtClean="0"/>
            </a:br>
            <a:r>
              <a:rPr lang="en-US" sz="3200" dirty="0" smtClean="0"/>
              <a:t>B) Miss</a:t>
            </a:r>
            <a:endParaRPr lang="en-US" sz="3200" dirty="0"/>
          </a:p>
        </p:txBody>
      </p:sp>
      <p:sp>
        <p:nvSpPr>
          <p:cNvPr id="33" name="Right Arrow 32"/>
          <p:cNvSpPr/>
          <p:nvPr/>
        </p:nvSpPr>
        <p:spPr>
          <a:xfrm>
            <a:off x="-78908" y="5614788"/>
            <a:ext cx="302919" cy="224138"/>
          </a:xfrm>
          <a:prstGeom prst="rightArrow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4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8" grpId="0" animBg="1"/>
      <p:bldP spid="29" grpId="0" animBg="1"/>
      <p:bldP spid="30" grpId="0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#2:</a:t>
            </a:r>
            <a:br>
              <a:rPr lang="en-US" dirty="0"/>
            </a:br>
            <a:r>
              <a:rPr lang="en-US" dirty="0"/>
              <a:t>4-byte,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64815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72603" y="559397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72603" y="4855841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75992" y="5215394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258381" y="4608906"/>
            <a:ext cx="2046996" cy="1604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smtClean="0"/>
              <a:t>Disappointed!</a:t>
            </a:r>
          </a:p>
          <a:p>
            <a:pPr marL="0" indent="0" algn="ctr">
              <a:buNone/>
            </a:pPr>
            <a:r>
              <a:rPr lang="en-US" sz="4900" dirty="0" smtClean="0">
                <a:sym typeface="Wingdings"/>
              </a:rPr>
              <a:t></a:t>
            </a:r>
            <a:endParaRPr lang="en-US" sz="49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0801" y="4553803"/>
            <a:ext cx="585918" cy="1002108"/>
            <a:chOff x="3260801" y="4578707"/>
            <a:chExt cx="585918" cy="1002108"/>
          </a:xfrm>
        </p:grpSpPr>
        <p:sp>
          <p:nvSpPr>
            <p:cNvPr id="19" name="Rectangle 18"/>
            <p:cNvSpPr/>
            <p:nvPr/>
          </p:nvSpPr>
          <p:spPr>
            <a:xfrm>
              <a:off x="3260801" y="4578707"/>
              <a:ext cx="585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cold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60801" y="4898231"/>
              <a:ext cx="585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cold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60801" y="5211483"/>
              <a:ext cx="585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cold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3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19227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Reducing Cold Misses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by Increasing Block Size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Leveraging Spatial Locality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98" y="296410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3894">
            <a:off x="7467600" y="536409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2571" y="4745223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7239000" y="4745223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4784856" y="1070463"/>
            <a:ext cx="805116" cy="8051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3598132" y="4742049"/>
            <a:ext cx="744649" cy="744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78855">
            <a:off x="131500" y="1492369"/>
            <a:ext cx="953769" cy="9537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Increasing Block Size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474898"/>
              </p:ext>
            </p:extLst>
          </p:nvPr>
        </p:nvGraphicFramePr>
        <p:xfrm>
          <a:off x="6862669" y="537971"/>
          <a:ext cx="1886622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706799" y="1291056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15908"/>
              </p:ext>
            </p:extLst>
          </p:nvPr>
        </p:nvGraphicFramePr>
        <p:xfrm>
          <a:off x="2920244" y="1916607"/>
          <a:ext cx="242140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 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   |    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    |    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    |    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70435" y="4059388"/>
            <a:ext cx="6440872" cy="206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Block </a:t>
            </a:r>
            <a:r>
              <a:rPr lang="en-US" b="1" dirty="0"/>
              <a:t>Size: </a:t>
            </a:r>
            <a:r>
              <a:rPr lang="en-US" dirty="0" smtClean="0"/>
              <a:t>2 bytes</a:t>
            </a:r>
          </a:p>
          <a:p>
            <a:r>
              <a:rPr lang="en-US" b="1" dirty="0" smtClean="0"/>
              <a:t>Block Offset:</a:t>
            </a:r>
            <a:r>
              <a:rPr lang="en-US" dirty="0" smtClean="0"/>
              <a:t> least significant bits indicate where you live in the block</a:t>
            </a:r>
          </a:p>
          <a:p>
            <a:r>
              <a:rPr lang="en-US" dirty="0" smtClean="0"/>
              <a:t>Which bits are the index? </a:t>
            </a:r>
            <a:r>
              <a:rPr lang="en-US" dirty="0"/>
              <a:t>t</a:t>
            </a:r>
            <a:r>
              <a:rPr lang="en-US" dirty="0" smtClean="0"/>
              <a:t>ag?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</a:rPr>
              <a:t>   </a:t>
            </a:r>
            <a:r>
              <a:rPr lang="en-US" sz="2400" b="1" dirty="0" smtClean="0"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89287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15" y="4468784"/>
            <a:ext cx="534597" cy="5945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263014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#3:</a:t>
            </a:r>
            <a:br>
              <a:rPr lang="en-US" dirty="0" smtClean="0"/>
            </a:br>
            <a:r>
              <a:rPr lang="en-US" dirty="0" smtClean="0"/>
              <a:t>       8-byte, DM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568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9076" y="4517512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504554" y="3549460"/>
            <a:ext cx="1317320" cy="618785"/>
          </a:xfrm>
          <a:prstGeom prst="bentConnector3">
            <a:avLst>
              <a:gd name="adj1" fmla="val 100044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3052550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4517513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3061315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22" name="Rectangle 21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23" grpId="0"/>
      <p:bldP spid="22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852175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846891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#3:</a:t>
            </a:r>
            <a:br>
              <a:rPr lang="en-US" dirty="0"/>
            </a:br>
            <a:r>
              <a:rPr lang="en-US" dirty="0"/>
              <a:t>       8-byte,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679076" y="4517512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Elbow Connector 37"/>
          <p:cNvCxnSpPr>
            <a:stCxn id="36" idx="0"/>
          </p:cNvCxnSpPr>
          <p:nvPr/>
        </p:nvCxnSpPr>
        <p:spPr>
          <a:xfrm rot="5400000" flipH="1" flipV="1">
            <a:off x="1504554" y="3549460"/>
            <a:ext cx="1317320" cy="618785"/>
          </a:xfrm>
          <a:prstGeom prst="bentConnector3">
            <a:avLst>
              <a:gd name="adj1" fmla="val 100044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482974" y="4517513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053365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#3:</a:t>
            </a:r>
            <a:br>
              <a:rPr lang="en-US" dirty="0"/>
            </a:br>
            <a:r>
              <a:rPr lang="en-US" dirty="0"/>
              <a:t>       8-byte,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9076" y="4853716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348906" y="3730014"/>
            <a:ext cx="1628619" cy="618787"/>
          </a:xfrm>
          <a:prstGeom prst="bentConnector3">
            <a:avLst>
              <a:gd name="adj1" fmla="val 100102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3052550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4853717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3061315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850100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35" name="Rectangle 34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1688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1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23" grpId="0"/>
      <p:bldP spid="22" grpId="0" animBg="1"/>
      <p:bldP spid="22" grpId="1" animBg="1"/>
      <p:bldP spid="30" grpId="0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58"/>
          <p:cNvSpPr>
            <a:spLocks noChangeArrowheads="1"/>
          </p:cNvSpPr>
          <p:nvPr/>
        </p:nvSpPr>
        <p:spPr bwMode="auto">
          <a:xfrm>
            <a:off x="1246155" y="23518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058"/>
          <p:cNvSpPr>
            <a:spLocks noChangeArrowheads="1"/>
          </p:cNvSpPr>
          <p:nvPr/>
        </p:nvSpPr>
        <p:spPr bwMode="auto">
          <a:xfrm>
            <a:off x="2291527" y="23514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1058"/>
          <p:cNvSpPr>
            <a:spLocks noChangeArrowheads="1"/>
          </p:cNvSpPr>
          <p:nvPr/>
        </p:nvSpPr>
        <p:spPr bwMode="auto">
          <a:xfrm>
            <a:off x="3344637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Rectangle 1058"/>
          <p:cNvSpPr>
            <a:spLocks noChangeArrowheads="1"/>
          </p:cNvSpPr>
          <p:nvPr/>
        </p:nvSpPr>
        <p:spPr bwMode="auto">
          <a:xfrm>
            <a:off x="4397436" y="23530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58"/>
          <p:cNvSpPr>
            <a:spLocks noChangeArrowheads="1"/>
          </p:cNvSpPr>
          <p:nvPr/>
        </p:nvSpPr>
        <p:spPr bwMode="auto">
          <a:xfrm>
            <a:off x="5442808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1058"/>
          <p:cNvSpPr>
            <a:spLocks noChangeArrowheads="1"/>
          </p:cNvSpPr>
          <p:nvPr/>
        </p:nvSpPr>
        <p:spPr bwMode="auto">
          <a:xfrm>
            <a:off x="6495918" y="23537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664329" y="2431372"/>
            <a:ext cx="836219" cy="914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387259" y="2431372"/>
            <a:ext cx="836219" cy="914400"/>
          </a:xfrm>
          <a:prstGeom prst="rect">
            <a:avLst/>
          </a:prstGeom>
        </p:spPr>
      </p:pic>
      <p:sp>
        <p:nvSpPr>
          <p:cNvPr id="80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49525" t="16036" b="15984"/>
          <a:stretch/>
        </p:blipFill>
        <p:spPr>
          <a:xfrm>
            <a:off x="-3116053" y="6943488"/>
            <a:ext cx="956266" cy="914400"/>
          </a:xfrm>
          <a:prstGeom prst="rect">
            <a:avLst/>
          </a:prstGeom>
        </p:spPr>
      </p:pic>
      <p:sp>
        <p:nvSpPr>
          <p:cNvPr id="36" name="Rectangle 1058"/>
          <p:cNvSpPr>
            <a:spLocks noChangeArrowheads="1"/>
          </p:cNvSpPr>
          <p:nvPr/>
        </p:nvSpPr>
        <p:spPr bwMode="auto">
          <a:xfrm>
            <a:off x="7548717" y="23518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58"/>
          <p:cNvSpPr>
            <a:spLocks noChangeArrowheads="1"/>
          </p:cNvSpPr>
          <p:nvPr/>
        </p:nvSpPr>
        <p:spPr bwMode="auto">
          <a:xfrm>
            <a:off x="8594089" y="23514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058"/>
          <p:cNvSpPr>
            <a:spLocks noChangeArrowheads="1"/>
          </p:cNvSpPr>
          <p:nvPr/>
        </p:nvSpPr>
        <p:spPr bwMode="auto">
          <a:xfrm>
            <a:off x="9647199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Rectangle 1058"/>
          <p:cNvSpPr>
            <a:spLocks noChangeArrowheads="1"/>
          </p:cNvSpPr>
          <p:nvPr/>
        </p:nvSpPr>
        <p:spPr bwMode="auto">
          <a:xfrm>
            <a:off x="10699998" y="23530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1058"/>
          <p:cNvSpPr>
            <a:spLocks noChangeArrowheads="1"/>
          </p:cNvSpPr>
          <p:nvPr/>
        </p:nvSpPr>
        <p:spPr bwMode="auto">
          <a:xfrm>
            <a:off x="11745370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058"/>
          <p:cNvSpPr>
            <a:spLocks noChangeArrowheads="1"/>
          </p:cNvSpPr>
          <p:nvPr/>
        </p:nvSpPr>
        <p:spPr bwMode="auto">
          <a:xfrm>
            <a:off x="12798480" y="23537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Rectangle 1058"/>
          <p:cNvSpPr>
            <a:spLocks noChangeArrowheads="1"/>
          </p:cNvSpPr>
          <p:nvPr/>
        </p:nvSpPr>
        <p:spPr bwMode="auto">
          <a:xfrm>
            <a:off x="-5056407" y="234957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058"/>
          <p:cNvSpPr>
            <a:spLocks noChangeArrowheads="1"/>
          </p:cNvSpPr>
          <p:nvPr/>
        </p:nvSpPr>
        <p:spPr bwMode="auto">
          <a:xfrm>
            <a:off x="-4011035" y="234920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1058"/>
          <p:cNvSpPr>
            <a:spLocks noChangeArrowheads="1"/>
          </p:cNvSpPr>
          <p:nvPr/>
        </p:nvSpPr>
        <p:spPr bwMode="auto">
          <a:xfrm>
            <a:off x="-2957925" y="23503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Rectangle 1058"/>
          <p:cNvSpPr>
            <a:spLocks noChangeArrowheads="1"/>
          </p:cNvSpPr>
          <p:nvPr/>
        </p:nvSpPr>
        <p:spPr bwMode="auto">
          <a:xfrm>
            <a:off x="-1905126" y="235072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1058"/>
          <p:cNvSpPr>
            <a:spLocks noChangeArrowheads="1"/>
          </p:cNvSpPr>
          <p:nvPr/>
        </p:nvSpPr>
        <p:spPr bwMode="auto">
          <a:xfrm>
            <a:off x="-859754" y="23503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1058"/>
          <p:cNvSpPr>
            <a:spLocks noChangeArrowheads="1"/>
          </p:cNvSpPr>
          <p:nvPr/>
        </p:nvSpPr>
        <p:spPr bwMode="auto">
          <a:xfrm>
            <a:off x="193356" y="23514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1788163" y="2433364"/>
            <a:ext cx="836219" cy="9144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2845161" y="2435356"/>
            <a:ext cx="836219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3902159" y="2437348"/>
            <a:ext cx="836219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4942448" y="2439340"/>
            <a:ext cx="836219" cy="914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7563834" y="2283696"/>
            <a:ext cx="1701833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-31290" y="1977861"/>
            <a:ext cx="1254768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58917" y="1702828"/>
            <a:ext cx="204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CPU Pipeline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860103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42487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#3:</a:t>
            </a:r>
            <a:br>
              <a:rPr lang="en-US" dirty="0"/>
            </a:br>
            <a:r>
              <a:rPr lang="en-US" dirty="0"/>
              <a:t>       8-byte,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9076" y="5227276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1131701" y="3884957"/>
            <a:ext cx="2064440" cy="620198"/>
          </a:xfrm>
          <a:prstGeom prst="bentConnector3">
            <a:avLst>
              <a:gd name="adj1" fmla="val 100099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3052550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5214825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3061315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850100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59779" y="443178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4020" y="5239691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36" name="Rectangle 35"/>
          <p:cNvSpPr/>
          <p:nvPr/>
        </p:nvSpPr>
        <p:spPr>
          <a:xfrm>
            <a:off x="6862669" y="2355452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32" grpId="0"/>
      <p:bldP spid="36" grpId="0" animBg="1"/>
      <p:bldP spid="37" grpId="0" animBg="1"/>
      <p:bldP spid="37" grpId="1" animBg="1"/>
      <p:bldP spid="38" grpId="0" animBg="1"/>
      <p:bldP spid="39" grpId="0" animBg="1"/>
      <p:bldP spid="39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8016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53351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#3:</a:t>
            </a:r>
            <a:br>
              <a:rPr lang="en-US" dirty="0"/>
            </a:br>
            <a:r>
              <a:rPr lang="en-US" dirty="0"/>
              <a:t>       8-byte,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850100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59779" y="443178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74020" y="5219432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862669" y="2355452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679076" y="5227276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Elbow Connector 37"/>
          <p:cNvCxnSpPr>
            <a:stCxn id="37" idx="0"/>
          </p:cNvCxnSpPr>
          <p:nvPr/>
        </p:nvCxnSpPr>
        <p:spPr>
          <a:xfrm rot="5400000" flipH="1" flipV="1">
            <a:off x="1131701" y="3884957"/>
            <a:ext cx="2064440" cy="620198"/>
          </a:xfrm>
          <a:prstGeom prst="bentConnector3">
            <a:avLst>
              <a:gd name="adj1" fmla="val 100099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482974" y="5214825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46537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#3:</a:t>
            </a:r>
            <a:br>
              <a:rPr lang="en-US" dirty="0"/>
            </a:br>
            <a:r>
              <a:rPr lang="en-US" dirty="0"/>
              <a:t>       8-byte,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9076" y="5588384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976052" y="4090416"/>
            <a:ext cx="2375739" cy="620198"/>
          </a:xfrm>
          <a:prstGeom prst="bentConnector3">
            <a:avLst>
              <a:gd name="adj1" fmla="val 10007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920244" y="3052550"/>
            <a:ext cx="294875" cy="320184"/>
          </a:xfrm>
          <a:prstGeom prst="roundRect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82974" y="5575933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275402" y="3061315"/>
            <a:ext cx="381796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850100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59779" y="443178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4020" y="5600799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74020" y="5219432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37" name="Rectangle 36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46" name="Right Arrow 45"/>
          <p:cNvSpPr/>
          <p:nvPr/>
        </p:nvSpPr>
        <p:spPr>
          <a:xfrm>
            <a:off x="3657198" y="496834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1688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6" grpId="1" animBg="1"/>
      <p:bldP spid="28" grpId="0" animBg="1"/>
      <p:bldP spid="29" grpId="0" animBg="1"/>
      <p:bldP spid="29" grpId="1" animBg="1"/>
      <p:bldP spid="32" grpId="0"/>
      <p:bldP spid="46" grpId="0" animBg="1"/>
      <p:bldP spid="46" grpId="1" animBg="1"/>
      <p:bldP spid="47" grpId="0" animBg="1"/>
      <p:bldP spid="48" grpId="0" animBg="1"/>
      <p:bldP spid="4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682862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Simulation #3:</a:t>
            </a:r>
            <a:br>
              <a:rPr lang="en-US" dirty="0"/>
            </a:br>
            <a:r>
              <a:rPr lang="en-US" dirty="0"/>
              <a:t>       8-byte, DM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79076" y="5588384"/>
            <a:ext cx="349492" cy="32018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Elbow Connector 7"/>
          <p:cNvCxnSpPr>
            <a:stCxn id="12" idx="0"/>
          </p:cNvCxnSpPr>
          <p:nvPr/>
        </p:nvCxnSpPr>
        <p:spPr>
          <a:xfrm rot="5400000" flipH="1" flipV="1">
            <a:off x="976052" y="4090416"/>
            <a:ext cx="2375739" cy="620198"/>
          </a:xfrm>
          <a:prstGeom prst="bentConnector3">
            <a:avLst>
              <a:gd name="adj1" fmla="val 10007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482974" y="5575933"/>
            <a:ext cx="191872" cy="320184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72603" y="4850100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59779" y="443178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4020" y="5600799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74020" y="5219432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233455" y="4507617"/>
            <a:ext cx="2598577" cy="12325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smtClean="0"/>
              <a:t>1 hit, 3 misses</a:t>
            </a:r>
          </a:p>
          <a:p>
            <a:pPr marL="0" indent="0">
              <a:buNone/>
            </a:pPr>
            <a:r>
              <a:rPr lang="en-US" sz="2400" i="1" dirty="0" smtClean="0"/>
              <a:t>3 </a:t>
            </a:r>
            <a:r>
              <a:rPr lang="en-US" sz="2400" i="1" dirty="0"/>
              <a:t>bytes don’t fit in </a:t>
            </a:r>
            <a:r>
              <a:rPr lang="en-US" sz="2400" i="1" dirty="0" smtClean="0"/>
              <a:t>a 4 entry cache</a:t>
            </a:r>
            <a:r>
              <a:rPr lang="en-US" sz="2400" i="1" dirty="0"/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260801" y="4429283"/>
            <a:ext cx="890463" cy="1549996"/>
            <a:chOff x="3260801" y="4454187"/>
            <a:chExt cx="890463" cy="1549996"/>
          </a:xfrm>
        </p:grpSpPr>
        <p:sp>
          <p:nvSpPr>
            <p:cNvPr id="39" name="Rectangle 38"/>
            <p:cNvSpPr/>
            <p:nvPr/>
          </p:nvSpPr>
          <p:spPr>
            <a:xfrm>
              <a:off x="3260801" y="4454187"/>
              <a:ext cx="585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cold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60801" y="5259339"/>
              <a:ext cx="5859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cold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60801" y="5634851"/>
              <a:ext cx="8904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alibri"/>
                  <a:cs typeface="Calibri"/>
                </a:rPr>
                <a:t>conflict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1688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Removing </a:t>
            </a:r>
            <a:r>
              <a:rPr lang="en-US" dirty="0">
                <a:solidFill>
                  <a:srgbClr val="000000"/>
                </a:solidFill>
              </a:rPr>
              <a:t>Conflict Misses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with </a:t>
            </a:r>
            <a:r>
              <a:rPr lang="en-US" dirty="0" smtClean="0">
                <a:solidFill>
                  <a:srgbClr val="000000"/>
                </a:solidFill>
              </a:rPr>
              <a:t>Fully-</a:t>
            </a:r>
            <a:r>
              <a:rPr lang="en-US" dirty="0">
                <a:solidFill>
                  <a:srgbClr val="000000"/>
                </a:solidFill>
              </a:rPr>
              <a:t>Associative Caches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22" t="12347" r="12995" b="11031"/>
          <a:stretch/>
        </p:blipFill>
        <p:spPr>
          <a:xfrm>
            <a:off x="3373504" y="3886199"/>
            <a:ext cx="2225706" cy="22153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fully-associative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70435" y="3934868"/>
            <a:ext cx="5749365" cy="219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What should the </a:t>
            </a:r>
            <a:r>
              <a:rPr lang="en-US" b="1" dirty="0"/>
              <a:t>offset </a:t>
            </a:r>
            <a:r>
              <a:rPr lang="en-US" dirty="0"/>
              <a:t>be?</a:t>
            </a:r>
          </a:p>
          <a:p>
            <a:pPr marL="0" indent="0">
              <a:buNone/>
            </a:pPr>
            <a:r>
              <a:rPr lang="en-US" dirty="0"/>
              <a:t>What should the </a:t>
            </a:r>
            <a:r>
              <a:rPr lang="en-US" b="1" dirty="0"/>
              <a:t>index </a:t>
            </a:r>
            <a:r>
              <a:rPr lang="en-US" dirty="0"/>
              <a:t>be?</a:t>
            </a:r>
          </a:p>
          <a:p>
            <a:pPr marL="0" indent="0">
              <a:buNone/>
            </a:pPr>
            <a:r>
              <a:rPr lang="en-US" dirty="0"/>
              <a:t>What should the </a:t>
            </a:r>
            <a:r>
              <a:rPr lang="en-US" b="1" dirty="0"/>
              <a:t>tag</a:t>
            </a:r>
            <a:r>
              <a:rPr lang="en-US" dirty="0"/>
              <a:t> be</a:t>
            </a:r>
            <a:r>
              <a:rPr lang="en-US" dirty="0" smtClean="0"/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sz="2400" b="1" dirty="0" err="1" smtClean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 smtClean="0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6465" y="1377199"/>
            <a:ext cx="2547164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12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9207" y="1377199"/>
            <a:ext cx="28643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</a:rPr>
              <a:t>XXXX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56114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069756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218824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529673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47849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55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093399" y="3934868"/>
            <a:ext cx="1769269" cy="27866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Clicker:</a:t>
            </a:r>
            <a:br>
              <a:rPr lang="en-US" sz="3200" dirty="0" smtClean="0"/>
            </a:br>
            <a:r>
              <a:rPr lang="en-US" sz="3200" dirty="0" smtClean="0"/>
              <a:t>A) </a:t>
            </a:r>
            <a:r>
              <a:rPr lang="en-US" sz="3200" dirty="0" err="1" smtClean="0"/>
              <a:t>xxx</a:t>
            </a:r>
            <a:r>
              <a:rPr lang="en-US" sz="3200" b="1" dirty="0" err="1" smtClean="0">
                <a:solidFill>
                  <a:srgbClr val="0070C0"/>
                </a:solidFill>
              </a:rPr>
              <a:t>x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algn="l"/>
            <a:r>
              <a:rPr lang="en-US" sz="3200" dirty="0" smtClean="0"/>
              <a:t>B) </a:t>
            </a:r>
            <a:r>
              <a:rPr lang="en-US" sz="3200" dirty="0" err="1"/>
              <a:t>x</a:t>
            </a:r>
            <a:r>
              <a:rPr lang="en-US" sz="3200" dirty="0" err="1" smtClean="0"/>
              <a:t>x</a:t>
            </a:r>
            <a:r>
              <a:rPr lang="en-US" sz="3200" b="1" dirty="0" err="1" smtClean="0">
                <a:solidFill>
                  <a:srgbClr val="0070C0"/>
                </a:solidFill>
              </a:rPr>
              <a:t>xx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algn="l"/>
            <a:r>
              <a:rPr lang="en-US" sz="3200" dirty="0"/>
              <a:t>C</a:t>
            </a:r>
            <a:r>
              <a:rPr lang="en-US" sz="3200" dirty="0" smtClean="0"/>
              <a:t>) </a:t>
            </a:r>
            <a:r>
              <a:rPr lang="en-US" sz="3200" b="1" dirty="0" err="1" smtClean="0">
                <a:solidFill>
                  <a:srgbClr val="0070C0"/>
                </a:solidFill>
              </a:rPr>
              <a:t>xx</a:t>
            </a:r>
            <a:r>
              <a:rPr lang="en-US" sz="3200" dirty="0" err="1" smtClean="0"/>
              <a:t>xx</a:t>
            </a:r>
            <a:endParaRPr lang="en-US" sz="3200" dirty="0" smtClean="0"/>
          </a:p>
          <a:p>
            <a:pPr algn="l"/>
            <a:r>
              <a:rPr lang="en-US" sz="3200" dirty="0"/>
              <a:t>D</a:t>
            </a:r>
            <a:r>
              <a:rPr lang="en-US" sz="3200" dirty="0" smtClean="0"/>
              <a:t>) </a:t>
            </a:r>
            <a:r>
              <a:rPr lang="en-US" sz="3200" b="1" dirty="0" err="1" smtClean="0">
                <a:solidFill>
                  <a:srgbClr val="0070C0"/>
                </a:solidFill>
              </a:rPr>
              <a:t>xxx</a:t>
            </a:r>
            <a:r>
              <a:rPr lang="en-US" sz="3200" dirty="0" err="1" smtClean="0"/>
              <a:t>x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</a:p>
          <a:p>
            <a:pPr algn="l"/>
            <a:r>
              <a:rPr lang="en-US" sz="3200" dirty="0" smtClean="0"/>
              <a:t>E) None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74552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802301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018000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86723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#4:</a:t>
            </a:r>
            <a:br>
              <a:rPr lang="en-US" dirty="0" smtClean="0"/>
            </a:br>
            <a:r>
              <a:rPr lang="en-US" dirty="0" smtClean="0"/>
              <a:t>       8-byte, FA Cache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182738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9848" y="1377199"/>
            <a:ext cx="321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sz="2400" b="1" dirty="0" err="1" smtClean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 smtClean="0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strike="sngStrike" dirty="0" smtClean="0">
                <a:solidFill>
                  <a:srgbClr val="FF0000"/>
                </a:solidFill>
              </a:rPr>
              <a:t>Index</a:t>
            </a:r>
            <a:r>
              <a:rPr lang="en-US" strike="sngStrike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tags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37336" y="3405966"/>
            <a:ext cx="5407758" cy="1431731"/>
            <a:chOff x="537336" y="3405966"/>
            <a:chExt cx="5407758" cy="1431731"/>
          </a:xfrm>
        </p:grpSpPr>
        <p:sp>
          <p:nvSpPr>
            <p:cNvPr id="28" name="Rounded Rectangle 27"/>
            <p:cNvSpPr/>
            <p:nvPr/>
          </p:nvSpPr>
          <p:spPr>
            <a:xfrm>
              <a:off x="1482973" y="4517513"/>
              <a:ext cx="546605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37336" y="3422423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12221" y="3413658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888413" y="3414731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563298" y="3405966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7080" y="3413658"/>
            <a:ext cx="5311885" cy="326800"/>
            <a:chOff x="207080" y="3413658"/>
            <a:chExt cx="5311885" cy="326800"/>
          </a:xfrm>
        </p:grpSpPr>
        <p:sp>
          <p:nvSpPr>
            <p:cNvPr id="26" name="Rounded Rectangle 25"/>
            <p:cNvSpPr/>
            <p:nvPr/>
          </p:nvSpPr>
          <p:spPr>
            <a:xfrm>
              <a:off x="207080" y="3413658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870870" y="3418017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60300" y="3415915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224090" y="3420274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Up Arrow 9"/>
          <p:cNvSpPr/>
          <p:nvPr/>
        </p:nvSpPr>
        <p:spPr>
          <a:xfrm>
            <a:off x="167186" y="3835250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56</a:t>
            </a:fld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18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10" grpId="0" animBg="1"/>
      <p:bldP spid="45" grpId="0" animBg="1"/>
      <p:bldP spid="46" grpId="0" animBg="1"/>
      <p:bldP spid="46" grpId="1" animBg="1"/>
      <p:bldP spid="35" grpId="0" animBg="1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61770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110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|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267811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/>
                        <a:t>xxx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11160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893967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#4:</a:t>
            </a:r>
            <a:br>
              <a:rPr lang="en-US" dirty="0" smtClean="0"/>
            </a:br>
            <a:r>
              <a:rPr lang="en-US" dirty="0" smtClean="0"/>
              <a:t>       8-byte, FA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848" y="1377199"/>
            <a:ext cx="321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sz="2400" b="1" dirty="0" err="1" smtClean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 smtClean="0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strike="sngStrike" dirty="0" smtClean="0">
                <a:solidFill>
                  <a:srgbClr val="FF0000"/>
                </a:solidFill>
              </a:rPr>
              <a:t>Index</a:t>
            </a:r>
            <a:r>
              <a:rPr lang="en-US" strike="sngStrike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tags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37336" y="3405966"/>
            <a:ext cx="5407758" cy="1767935"/>
            <a:chOff x="537336" y="3405966"/>
            <a:chExt cx="5407758" cy="1767935"/>
          </a:xfrm>
        </p:grpSpPr>
        <p:sp>
          <p:nvSpPr>
            <p:cNvPr id="28" name="Rounded Rectangle 27"/>
            <p:cNvSpPr/>
            <p:nvPr/>
          </p:nvSpPr>
          <p:spPr>
            <a:xfrm>
              <a:off x="1482973" y="4853717"/>
              <a:ext cx="546605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37336" y="3422423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12221" y="3413658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888413" y="3414731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563298" y="3405966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7080" y="3413658"/>
            <a:ext cx="5311885" cy="326800"/>
            <a:chOff x="207080" y="3413658"/>
            <a:chExt cx="5311885" cy="326800"/>
          </a:xfrm>
        </p:grpSpPr>
        <p:sp>
          <p:nvSpPr>
            <p:cNvPr id="26" name="Rounded Rectangle 25"/>
            <p:cNvSpPr/>
            <p:nvPr/>
          </p:nvSpPr>
          <p:spPr>
            <a:xfrm>
              <a:off x="207080" y="3413658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870870" y="3418017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60300" y="3415915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224090" y="3420274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2472603" y="4853074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1802501" y="3835250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1688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 animBg="1"/>
      <p:bldP spid="46" grpId="0" animBg="1"/>
      <p:bldP spid="4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004047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414982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110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|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24545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800" dirty="0" smtClean="0"/>
                        <a:t>xxx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50288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5213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#4:</a:t>
            </a:r>
            <a:br>
              <a:rPr lang="en-US" dirty="0" smtClean="0"/>
            </a:br>
            <a:r>
              <a:rPr lang="en-US" dirty="0" smtClean="0"/>
              <a:t>       8-byte, FA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848" y="1377199"/>
            <a:ext cx="321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sz="2400" b="1" dirty="0" err="1" smtClean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 smtClean="0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strike="sngStrike" dirty="0" smtClean="0">
                <a:solidFill>
                  <a:srgbClr val="FF0000"/>
                </a:solidFill>
              </a:rPr>
              <a:t>Index</a:t>
            </a:r>
            <a:r>
              <a:rPr lang="en-US" strike="sngStrike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tags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37336" y="3405966"/>
            <a:ext cx="5407758" cy="2141495"/>
            <a:chOff x="537336" y="3405966"/>
            <a:chExt cx="5407758" cy="2141495"/>
          </a:xfrm>
        </p:grpSpPr>
        <p:sp>
          <p:nvSpPr>
            <p:cNvPr id="28" name="Rounded Rectangle 27"/>
            <p:cNvSpPr/>
            <p:nvPr/>
          </p:nvSpPr>
          <p:spPr>
            <a:xfrm>
              <a:off x="1482973" y="5227277"/>
              <a:ext cx="546605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37336" y="3422423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12221" y="3413658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888413" y="3414731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563298" y="3405966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7080" y="3413658"/>
            <a:ext cx="5311885" cy="326800"/>
            <a:chOff x="207080" y="3413658"/>
            <a:chExt cx="5311885" cy="326800"/>
          </a:xfrm>
        </p:grpSpPr>
        <p:sp>
          <p:nvSpPr>
            <p:cNvPr id="26" name="Rounded Rectangle 25"/>
            <p:cNvSpPr/>
            <p:nvPr/>
          </p:nvSpPr>
          <p:spPr>
            <a:xfrm>
              <a:off x="207080" y="3413658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870870" y="3418017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60300" y="3415915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224090" y="3420274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2472603" y="4853074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1802501" y="3835250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472603" y="5218410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62669" y="2352315"/>
            <a:ext cx="1871833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58</a:t>
            </a:fld>
            <a:endParaRPr lang="en-US"/>
          </a:p>
        </p:txBody>
      </p:sp>
      <p:sp>
        <p:nvSpPr>
          <p:cNvPr id="49" name="Up Arrow 48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7846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8" grpId="0" animBg="1"/>
      <p:bldP spid="48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43794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110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|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422530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010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|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374786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430483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#4:</a:t>
            </a:r>
            <a:br>
              <a:rPr lang="en-US" dirty="0" smtClean="0"/>
            </a:br>
            <a:r>
              <a:rPr lang="en-US" dirty="0" smtClean="0"/>
              <a:t>       8-byte, FA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848" y="1377199"/>
            <a:ext cx="321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sz="2400" b="1" dirty="0" err="1" smtClean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 smtClean="0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strike="sngStrike" dirty="0" smtClean="0">
                <a:solidFill>
                  <a:srgbClr val="FF0000"/>
                </a:solidFill>
              </a:rPr>
              <a:t>Index</a:t>
            </a:r>
            <a:r>
              <a:rPr lang="en-US" strike="sngStrike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tags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37336" y="3405966"/>
            <a:ext cx="5407758" cy="2515055"/>
            <a:chOff x="537336" y="3405966"/>
            <a:chExt cx="5407758" cy="2515055"/>
          </a:xfrm>
        </p:grpSpPr>
        <p:sp>
          <p:nvSpPr>
            <p:cNvPr id="28" name="Rounded Rectangle 27"/>
            <p:cNvSpPr/>
            <p:nvPr/>
          </p:nvSpPr>
          <p:spPr>
            <a:xfrm>
              <a:off x="1482973" y="5600837"/>
              <a:ext cx="546605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37336" y="3422423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212221" y="3413658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888413" y="3414731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563298" y="3405966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7080" y="3413658"/>
            <a:ext cx="5311885" cy="326800"/>
            <a:chOff x="207080" y="3413658"/>
            <a:chExt cx="5311885" cy="326800"/>
          </a:xfrm>
        </p:grpSpPr>
        <p:sp>
          <p:nvSpPr>
            <p:cNvPr id="26" name="Rounded Rectangle 25"/>
            <p:cNvSpPr/>
            <p:nvPr/>
          </p:nvSpPr>
          <p:spPr>
            <a:xfrm>
              <a:off x="207080" y="3413658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870870" y="3418017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3560300" y="3415915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224090" y="3420274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2472603" y="4853074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3512967" y="3835250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472603" y="5218410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485427" y="5587742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658138" y="579310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3657198" y="5357332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4416886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59</a:t>
            </a:fld>
            <a:endParaRPr lang="en-US"/>
          </a:p>
        </p:txBody>
      </p:sp>
      <p:sp>
        <p:nvSpPr>
          <p:cNvPr id="46" name="Up Arrow 45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887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2"/>
          <p:cNvSpPr>
            <a:spLocks noGrp="1"/>
          </p:cNvSpPr>
          <p:nvPr>
            <p:ph idx="1"/>
          </p:nvPr>
        </p:nvSpPr>
        <p:spPr>
          <a:xfrm>
            <a:off x="457200" y="3609474"/>
            <a:ext cx="8477624" cy="25166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Instruction speeds:</a:t>
            </a:r>
          </a:p>
          <a:p>
            <a:r>
              <a:rPr lang="en-US" sz="2600" b="1" dirty="0" err="1">
                <a:solidFill>
                  <a:schemeClr val="tx2"/>
                </a:solidFill>
                <a:latin typeface="Courier New"/>
                <a:cs typeface="Courier New"/>
              </a:rPr>
              <a:t>a</a:t>
            </a:r>
            <a:r>
              <a:rPr lang="en-US" sz="2600" b="1" dirty="0" err="1" smtClean="0">
                <a:solidFill>
                  <a:schemeClr val="tx2"/>
                </a:solidFill>
                <a:latin typeface="Courier New"/>
                <a:cs typeface="Courier New"/>
              </a:rPr>
              <a:t>dd,sub,shift</a:t>
            </a:r>
            <a:r>
              <a:rPr lang="en-US" sz="2600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>  1 cycle</a:t>
            </a:r>
          </a:p>
          <a:p>
            <a:r>
              <a:rPr lang="en-US" sz="2600" b="1" dirty="0" err="1" smtClean="0">
                <a:solidFill>
                  <a:schemeClr val="tx2"/>
                </a:solidFill>
                <a:latin typeface="Courier New"/>
                <a:cs typeface="Courier New"/>
              </a:rPr>
              <a:t>mult</a:t>
            </a:r>
            <a:r>
              <a:rPr lang="en-US" sz="2600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> 3 cycles </a:t>
            </a:r>
          </a:p>
          <a:p>
            <a:r>
              <a:rPr lang="en-US" sz="2600" b="1" dirty="0">
                <a:solidFill>
                  <a:schemeClr val="tx2"/>
                </a:solidFill>
                <a:latin typeface="Courier New"/>
                <a:cs typeface="Courier New"/>
              </a:rPr>
              <a:t>l</a:t>
            </a:r>
            <a:r>
              <a:rPr lang="en-US" sz="2600" b="1" dirty="0" smtClean="0">
                <a:solidFill>
                  <a:schemeClr val="tx2"/>
                </a:solidFill>
                <a:latin typeface="Courier New"/>
                <a:cs typeface="Courier New"/>
              </a:rPr>
              <a:t>oad/</a:t>
            </a:r>
            <a:r>
              <a:rPr lang="en-US" sz="2600" b="1" dirty="0" smtClean="0">
                <a:solidFill>
                  <a:srgbClr val="1F497D"/>
                </a:solidFill>
                <a:latin typeface="Courier New"/>
                <a:cs typeface="Courier New"/>
              </a:rPr>
              <a:t>store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  <a:r>
              <a:rPr lang="en-US" b="1" dirty="0" smtClean="0"/>
              <a:t>100</a:t>
            </a:r>
            <a:r>
              <a:rPr lang="en-US" dirty="0" smtClean="0"/>
              <a:t> </a:t>
            </a:r>
            <a:r>
              <a:rPr lang="en-US" b="1" dirty="0"/>
              <a:t>cycles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dirty="0"/>
              <a:t>off-chip 50(-70)ns</a:t>
            </a:r>
            <a:endParaRPr lang="en-US" dirty="0" smtClean="0">
              <a:sym typeface="Wingdings"/>
            </a:endParaRP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2(-3) GHz processor  0.5 ns clock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sp>
        <p:nvSpPr>
          <p:cNvPr id="67" name="Rectangle 1058"/>
          <p:cNvSpPr>
            <a:spLocks noChangeArrowheads="1"/>
          </p:cNvSpPr>
          <p:nvPr/>
        </p:nvSpPr>
        <p:spPr bwMode="auto">
          <a:xfrm>
            <a:off x="1228773" y="2338443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1058"/>
          <p:cNvSpPr>
            <a:spLocks noChangeArrowheads="1"/>
          </p:cNvSpPr>
          <p:nvPr/>
        </p:nvSpPr>
        <p:spPr bwMode="auto">
          <a:xfrm>
            <a:off x="2274145" y="2338067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58"/>
          <p:cNvSpPr>
            <a:spLocks noChangeArrowheads="1"/>
          </p:cNvSpPr>
          <p:nvPr/>
        </p:nvSpPr>
        <p:spPr bwMode="auto">
          <a:xfrm>
            <a:off x="3327255" y="2339212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Rectangle 1058"/>
          <p:cNvSpPr>
            <a:spLocks noChangeArrowheads="1"/>
          </p:cNvSpPr>
          <p:nvPr/>
        </p:nvSpPr>
        <p:spPr bwMode="auto">
          <a:xfrm>
            <a:off x="4380054" y="2339588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1058"/>
          <p:cNvSpPr>
            <a:spLocks noChangeArrowheads="1"/>
          </p:cNvSpPr>
          <p:nvPr/>
        </p:nvSpPr>
        <p:spPr bwMode="auto">
          <a:xfrm>
            <a:off x="5425426" y="2339212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1058"/>
          <p:cNvSpPr>
            <a:spLocks noChangeArrowheads="1"/>
          </p:cNvSpPr>
          <p:nvPr/>
        </p:nvSpPr>
        <p:spPr bwMode="auto">
          <a:xfrm>
            <a:off x="6478536" y="2340357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3358917" y="1702828"/>
            <a:ext cx="204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CPU Pipeline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5586796" y="2399996"/>
            <a:ext cx="836219" cy="9144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4529798" y="2401988"/>
            <a:ext cx="836219" cy="9144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3472800" y="2403980"/>
            <a:ext cx="836219" cy="9144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2415802" y="2405972"/>
            <a:ext cx="836219" cy="9144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1375513" y="2407964"/>
            <a:ext cx="836219" cy="9144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6582713" y="2407964"/>
            <a:ext cx="836219" cy="914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 and Cons of Full Associativity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473"/>
            <a:ext cx="8229600" cy="4320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+ No more conflicts!</a:t>
            </a:r>
          </a:p>
          <a:p>
            <a:pPr marL="0" indent="0">
              <a:buNone/>
            </a:pPr>
            <a:r>
              <a:rPr lang="en-US" dirty="0" smtClean="0"/>
              <a:t>+ Excellent utilization!</a:t>
            </a:r>
          </a:p>
          <a:p>
            <a:pPr marL="0" indent="0">
              <a:buNone/>
            </a:pPr>
            <a:r>
              <a:rPr lang="en-US" dirty="0" smtClean="0"/>
              <a:t>But either:</a:t>
            </a:r>
          </a:p>
          <a:p>
            <a:pPr marL="0" indent="0">
              <a:buNone/>
            </a:pPr>
            <a:r>
              <a:rPr lang="en-US" dirty="0" smtClean="0"/>
              <a:t>Parallel Reads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– </a:t>
            </a:r>
            <a:r>
              <a:rPr lang="en-US" dirty="0"/>
              <a:t>lots </a:t>
            </a:r>
            <a:r>
              <a:rPr lang="en-US" dirty="0" smtClean="0"/>
              <a:t>of reading!</a:t>
            </a:r>
          </a:p>
          <a:p>
            <a:pPr marL="0" indent="0">
              <a:buNone/>
            </a:pPr>
            <a:r>
              <a:rPr lang="en-US" dirty="0" smtClean="0"/>
              <a:t>Serial Reads</a:t>
            </a:r>
          </a:p>
          <a:p>
            <a:pPr marL="0" indent="0">
              <a:buNone/>
            </a:pPr>
            <a:r>
              <a:rPr lang="en-US" dirty="0" smtClean="0"/>
              <a:t>	– </a:t>
            </a:r>
            <a:r>
              <a:rPr lang="en-US" dirty="0"/>
              <a:t>lots </a:t>
            </a:r>
            <a:r>
              <a:rPr lang="en-US" dirty="0" smtClean="0"/>
              <a:t>of waiting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lvl="1" indent="0">
              <a:buNone/>
            </a:pPr>
            <a:r>
              <a:rPr lang="en-US" sz="3000" b="1" dirty="0" smtClean="0"/>
              <a:t>				</a:t>
            </a: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</a:t>
            </a:r>
            <a:r>
              <a:rPr lang="en-US" sz="3500" b="1" dirty="0">
                <a:solidFill>
                  <a:srgbClr val="008000"/>
                </a:solidFill>
              </a:rPr>
              <a:t>t</a:t>
            </a:r>
            <a:r>
              <a:rPr lang="en-US" sz="3500" b="1" baseline="-25000" dirty="0">
                <a:solidFill>
                  <a:srgbClr val="008000"/>
                </a:solidFill>
              </a:rPr>
              <a:t>hit</a:t>
            </a:r>
            <a:r>
              <a:rPr lang="en-US" sz="3500" b="1" dirty="0">
                <a:solidFill>
                  <a:srgbClr val="008000"/>
                </a:solidFill>
              </a:rPr>
              <a:t> </a:t>
            </a:r>
            <a:r>
              <a:rPr lang="en-US" sz="3500" b="1" dirty="0">
                <a:solidFill>
                  <a:srgbClr val="000000"/>
                </a:solidFill>
              </a:rPr>
              <a:t>+</a:t>
            </a:r>
            <a:r>
              <a:rPr lang="en-US" sz="3500" b="1" dirty="0">
                <a:solidFill>
                  <a:srgbClr val="FF0909"/>
                </a:solidFill>
              </a:rPr>
              <a:t>  %</a:t>
            </a:r>
            <a:r>
              <a:rPr lang="en-US" sz="3500" b="1" baseline="-25000" dirty="0">
                <a:solidFill>
                  <a:srgbClr val="FF0909"/>
                </a:solidFill>
              </a:rPr>
              <a:t>miss</a:t>
            </a:r>
            <a:r>
              <a:rPr lang="en-US" sz="3500" b="1" dirty="0">
                <a:solidFill>
                  <a:srgbClr val="FF0909"/>
                </a:solidFill>
              </a:rPr>
              <a:t>* </a:t>
            </a:r>
            <a:r>
              <a:rPr lang="en-US" sz="3500" b="1" dirty="0" smtClean="0">
                <a:solidFill>
                  <a:srgbClr val="FF0909"/>
                </a:solidFill>
              </a:rPr>
              <a:t>t</a:t>
            </a:r>
            <a:r>
              <a:rPr lang="en-US" sz="3500" b="1" baseline="-25000" dirty="0" smtClean="0">
                <a:solidFill>
                  <a:srgbClr val="FF0909"/>
                </a:solidFill>
              </a:rPr>
              <a:t>miss</a:t>
            </a:r>
          </a:p>
          <a:p>
            <a:pPr marL="0" lvl="1" indent="0">
              <a:buNone/>
            </a:pPr>
            <a:endParaRPr lang="en-US" sz="3500" b="1" baseline="-25000" dirty="0" smtClean="0">
              <a:solidFill>
                <a:srgbClr val="FF0909"/>
              </a:solidFill>
            </a:endParaRPr>
          </a:p>
          <a:p>
            <a:pPr marL="0" lvl="1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794" y="1693485"/>
            <a:ext cx="3636019" cy="2727014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8563" t="29206" r="28625" b="29964"/>
          <a:stretch/>
        </p:blipFill>
        <p:spPr>
          <a:xfrm>
            <a:off x="6683107" y="4949046"/>
            <a:ext cx="2253706" cy="126455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35" name="Up Arrow 34"/>
          <p:cNvSpPr/>
          <p:nvPr/>
        </p:nvSpPr>
        <p:spPr>
          <a:xfrm>
            <a:off x="3275440" y="4482766"/>
            <a:ext cx="375446" cy="31130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Up Arrow 35"/>
          <p:cNvSpPr/>
          <p:nvPr/>
        </p:nvSpPr>
        <p:spPr>
          <a:xfrm flipV="1">
            <a:off x="4349244" y="4482766"/>
            <a:ext cx="375446" cy="31130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76460" y="5404143"/>
            <a:ext cx="2980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008000"/>
                </a:solidFill>
              </a:rPr>
              <a:t>4 </a:t>
            </a:r>
            <a:r>
              <a:rPr lang="en-US" sz="2800" b="1" dirty="0" smtClean="0">
                <a:solidFill>
                  <a:srgbClr val="000000"/>
                </a:solidFill>
              </a:rPr>
              <a:t>+</a:t>
            </a:r>
            <a:r>
              <a:rPr lang="en-US" sz="2800" b="1" dirty="0" smtClean="0">
                <a:solidFill>
                  <a:srgbClr val="FF0909"/>
                </a:solidFill>
              </a:rPr>
              <a:t>  5% </a:t>
            </a:r>
            <a:r>
              <a:rPr lang="en-US" sz="2800" b="1" dirty="0" smtClean="0">
                <a:solidFill>
                  <a:srgbClr val="000000"/>
                </a:solidFill>
              </a:rPr>
              <a:t>x</a:t>
            </a:r>
            <a:r>
              <a:rPr lang="en-US" sz="2800" b="1" dirty="0" smtClean="0">
                <a:solidFill>
                  <a:srgbClr val="FF0909"/>
                </a:solidFill>
              </a:rPr>
              <a:t> 100	</a:t>
            </a:r>
            <a:endParaRPr lang="en-US" sz="2800" dirty="0" smtClean="0"/>
          </a:p>
          <a:p>
            <a:pPr lvl="1"/>
            <a:r>
              <a:rPr lang="en-US" sz="2800" b="1" dirty="0" smtClean="0"/>
              <a:t>= 9 cycles</a:t>
            </a:r>
            <a:endParaRPr lang="en-US" sz="2800" b="1" dirty="0">
              <a:solidFill>
                <a:srgbClr val="FF0909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57405" y="5404143"/>
            <a:ext cx="2980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008000"/>
                </a:solidFill>
              </a:rPr>
              <a:t>6 </a:t>
            </a:r>
            <a:r>
              <a:rPr lang="en-US" sz="2800" b="1" dirty="0">
                <a:solidFill>
                  <a:srgbClr val="000000"/>
                </a:solidFill>
              </a:rPr>
              <a:t>+</a:t>
            </a:r>
            <a:r>
              <a:rPr lang="en-US" sz="2800" b="1" dirty="0">
                <a:solidFill>
                  <a:srgbClr val="FF0909"/>
                </a:solidFill>
              </a:rPr>
              <a:t>  </a:t>
            </a:r>
            <a:r>
              <a:rPr lang="en-US" sz="2800" b="1" dirty="0" smtClean="0">
                <a:solidFill>
                  <a:srgbClr val="FF0909"/>
                </a:solidFill>
              </a:rPr>
              <a:t>3% </a:t>
            </a:r>
            <a:r>
              <a:rPr lang="en-US" sz="2800" b="1" dirty="0">
                <a:solidFill>
                  <a:srgbClr val="000000"/>
                </a:solidFill>
              </a:rPr>
              <a:t>x</a:t>
            </a:r>
            <a:r>
              <a:rPr lang="en-US" sz="2800" b="1" dirty="0">
                <a:solidFill>
                  <a:srgbClr val="FF0909"/>
                </a:solidFill>
              </a:rPr>
              <a:t> </a:t>
            </a:r>
            <a:r>
              <a:rPr lang="en-US" sz="2800" b="1" dirty="0" smtClean="0">
                <a:solidFill>
                  <a:srgbClr val="FF0909"/>
                </a:solidFill>
              </a:rPr>
              <a:t>100	</a:t>
            </a:r>
            <a:endParaRPr lang="en-US" sz="2800" dirty="0"/>
          </a:p>
          <a:p>
            <a:pPr lvl="1"/>
            <a:r>
              <a:rPr lang="en-US" sz="2800" b="1" dirty="0" smtClean="0"/>
              <a:t>= 9 </a:t>
            </a:r>
            <a:r>
              <a:rPr lang="en-US" sz="2800" b="1" dirty="0"/>
              <a:t>cycles</a:t>
            </a:r>
            <a:endParaRPr lang="en-US" sz="2800" b="1" dirty="0">
              <a:solidFill>
                <a:srgbClr val="FF090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  <p:bldP spid="3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&amp; Cons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17622"/>
              </p:ext>
            </p:extLst>
          </p:nvPr>
        </p:nvGraphicFramePr>
        <p:xfrm>
          <a:off x="228600" y="1417640"/>
          <a:ext cx="8686800" cy="487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852"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54B98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7030A0"/>
                          </a:solidFill>
                        </a:rPr>
                        <a:t>Direct Mapped</a:t>
                      </a:r>
                      <a:endParaRPr lang="en-US" sz="2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7030A0"/>
                          </a:solidFill>
                        </a:rPr>
                        <a:t>Fully Associative</a:t>
                      </a:r>
                      <a:endParaRPr lang="en-US" sz="2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Tag Size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Smaller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Larger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SRAM Overhead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Less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More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Controller Logic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Less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More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Speed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Faster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Slower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Price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Less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More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Scalability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Very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Not Very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# of conflict misses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Lots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Zero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Hit Rate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Low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High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Pathological Cases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Common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?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1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72571" y="119651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Reducing Conflict Misses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with Set-Associative </a:t>
            </a:r>
            <a:r>
              <a:rPr lang="en-US" dirty="0" smtClean="0">
                <a:solidFill>
                  <a:srgbClr val="000000"/>
                </a:solidFill>
              </a:rPr>
              <a:t>Caches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58371" y="2952288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Not too conflict-y. Not too slow.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						… Just Right!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7" y="3761680"/>
            <a:ext cx="4064000" cy="2628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70435" y="4123674"/>
            <a:ext cx="5749365" cy="223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What should the </a:t>
            </a:r>
            <a:r>
              <a:rPr lang="en-US" b="1" dirty="0" smtClean="0"/>
              <a:t>offset </a:t>
            </a:r>
            <a:r>
              <a:rPr lang="en-US" dirty="0" smtClean="0"/>
              <a:t>be?</a:t>
            </a:r>
          </a:p>
          <a:p>
            <a:pPr marL="0" indent="0">
              <a:buNone/>
            </a:pPr>
            <a:r>
              <a:rPr lang="en-US" dirty="0" smtClean="0"/>
              <a:t>What should the </a:t>
            </a:r>
            <a:r>
              <a:rPr lang="en-US" b="1" dirty="0" smtClean="0"/>
              <a:t>index </a:t>
            </a:r>
            <a:r>
              <a:rPr lang="en-US" dirty="0" smtClean="0"/>
              <a:t>be?</a:t>
            </a:r>
          </a:p>
          <a:p>
            <a:pPr marL="0" indent="0">
              <a:buNone/>
            </a:pPr>
            <a:r>
              <a:rPr lang="en-US" dirty="0" smtClean="0"/>
              <a:t>What should the </a:t>
            </a:r>
            <a:r>
              <a:rPr lang="en-US" b="1" dirty="0" smtClean="0"/>
              <a:t>tag</a:t>
            </a:r>
            <a:r>
              <a:rPr lang="en-US" dirty="0" smtClean="0"/>
              <a:t> be?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20" name="Rectangle 19"/>
          <p:cNvSpPr/>
          <p:nvPr/>
        </p:nvSpPr>
        <p:spPr>
          <a:xfrm>
            <a:off x="366465" y="1377199"/>
            <a:ext cx="275511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12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68436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    |    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482229"/>
              </p:ext>
            </p:extLst>
          </p:nvPr>
        </p:nvGraphicFramePr>
        <p:xfrm>
          <a:off x="4436481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    |    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334305" y="1377199"/>
            <a:ext cx="28643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</a:rPr>
              <a:t>XXXX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4101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444140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34305" y="1377199"/>
            <a:ext cx="28643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</a:rPr>
              <a:t>XXXXX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528"/>
            <a:ext cx="70904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901830" y="1167088"/>
            <a:ext cx="50632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</a:t>
            </a:r>
            <a:r>
              <a:rPr lang="en-US" sz="2400" b="1" dirty="0" smtClean="0"/>
              <a:t> bit address</a:t>
            </a:r>
          </a:p>
          <a:p>
            <a:r>
              <a:rPr lang="en-US" sz="2400" b="1" dirty="0" smtClean="0"/>
              <a:t>2 byte block size</a:t>
            </a:r>
          </a:p>
          <a:p>
            <a:r>
              <a:rPr lang="en-US" sz="2400" b="1" dirty="0" smtClean="0"/>
              <a:t>24 byte, 3-Way Set Associative CACHE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179240" y="4313456"/>
            <a:ext cx="2898223" cy="2597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arenR"/>
            </a:pPr>
            <a:r>
              <a:rPr lang="en-US" dirty="0" smtClean="0"/>
              <a:t>0</a:t>
            </a:r>
          </a:p>
          <a:p>
            <a:pPr marL="514350" indent="-514350">
              <a:buAutoNum type="alphaUcParenR"/>
            </a:pPr>
            <a:r>
              <a:rPr lang="en-US" dirty="0" smtClean="0"/>
              <a:t>1</a:t>
            </a:r>
          </a:p>
          <a:p>
            <a:pPr marL="514350" indent="-514350">
              <a:buAutoNum type="alphaUcParenR"/>
            </a:pPr>
            <a:r>
              <a:rPr lang="en-US" dirty="0" smtClean="0"/>
              <a:t>2</a:t>
            </a:r>
          </a:p>
          <a:p>
            <a:pPr marL="514350" indent="-514350">
              <a:buAutoNum type="alphaUcParenR"/>
            </a:pPr>
            <a:r>
              <a:rPr lang="en-US" dirty="0" smtClean="0"/>
              <a:t>3</a:t>
            </a:r>
          </a:p>
          <a:p>
            <a:pPr marL="514350" indent="-514350">
              <a:buAutoNum type="alphaUcParenR"/>
            </a:pPr>
            <a:r>
              <a:rPr lang="en-US" dirty="0"/>
              <a:t>4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026097"/>
              </p:ext>
            </p:extLst>
          </p:nvPr>
        </p:nvGraphicFramePr>
        <p:xfrm>
          <a:off x="1064746" y="2446167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06063"/>
              </p:ext>
            </p:extLst>
          </p:nvPr>
        </p:nvGraphicFramePr>
        <p:xfrm>
          <a:off x="3799662" y="2445700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98190"/>
              </p:ext>
            </p:extLst>
          </p:nvPr>
        </p:nvGraphicFramePr>
        <p:xfrm>
          <a:off x="200599" y="2446167"/>
          <a:ext cx="785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64</a:t>
            </a:fld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157320"/>
              </p:ext>
            </p:extLst>
          </p:nvPr>
        </p:nvGraphicFramePr>
        <p:xfrm>
          <a:off x="6534578" y="2470903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3549" y="5053241"/>
            <a:ext cx="3056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How many tag bits?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204" y="193182"/>
            <a:ext cx="8898077" cy="651027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34305" y="1377199"/>
            <a:ext cx="28643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</a:rPr>
              <a:t>XXXXX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528"/>
            <a:ext cx="70904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901830" y="1167088"/>
            <a:ext cx="50632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</a:t>
            </a:r>
            <a:r>
              <a:rPr lang="en-US" sz="2400" b="1" dirty="0" smtClean="0"/>
              <a:t> bit address</a:t>
            </a:r>
          </a:p>
          <a:p>
            <a:r>
              <a:rPr lang="en-US" sz="2400" b="1" dirty="0" smtClean="0"/>
              <a:t>2 byte block size</a:t>
            </a:r>
          </a:p>
          <a:p>
            <a:r>
              <a:rPr lang="en-US" sz="2400" b="1" dirty="0" smtClean="0"/>
              <a:t>24 byte, 3-Way Set Associative CACHE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179240" y="4313456"/>
            <a:ext cx="2898223" cy="2597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arenR"/>
            </a:pPr>
            <a:r>
              <a:rPr lang="en-US" dirty="0" smtClean="0"/>
              <a:t>0</a:t>
            </a:r>
          </a:p>
          <a:p>
            <a:pPr marL="514350" indent="-514350">
              <a:buAutoNum type="alphaUcParenR"/>
            </a:pPr>
            <a:r>
              <a:rPr lang="en-US" dirty="0" smtClean="0"/>
              <a:t>1</a:t>
            </a:r>
          </a:p>
          <a:p>
            <a:pPr marL="514350" indent="-514350">
              <a:buAutoNum type="alphaUcParenR"/>
            </a:pPr>
            <a:r>
              <a:rPr lang="en-US" dirty="0" smtClean="0"/>
              <a:t>2</a:t>
            </a:r>
          </a:p>
          <a:p>
            <a:pPr marL="514350" indent="-514350">
              <a:buAutoNum type="alphaUcParenR"/>
            </a:pPr>
            <a:r>
              <a:rPr lang="en-US" dirty="0" smtClean="0"/>
              <a:t>3</a:t>
            </a:r>
          </a:p>
          <a:p>
            <a:pPr marL="514350" indent="-514350">
              <a:buAutoNum type="alphaUcParenR"/>
            </a:pPr>
            <a:r>
              <a:rPr lang="en-US" dirty="0"/>
              <a:t>4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1064746" y="2446167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Y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3799662" y="2445700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    |    Y’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200599" y="2446167"/>
          <a:ext cx="785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65</a:t>
            </a:fld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6534578" y="2470903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X’’    |    Y’’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93549" y="5053241"/>
            <a:ext cx="3056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How many tag bits?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204" y="193182"/>
            <a:ext cx="8898077" cy="651027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9240" y="5295901"/>
            <a:ext cx="1018689" cy="51162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179241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510195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009411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434222"/>
              </p:ext>
            </p:extLst>
          </p:nvPr>
        </p:nvGraphicFramePr>
        <p:xfrm>
          <a:off x="4448932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baseline="0" dirty="0" smtClean="0"/>
                        <a:t>X </a:t>
                      </a:r>
                      <a:r>
                        <a:rPr lang="en-US" sz="2000" dirty="0" smtClean="0"/>
                        <a:t>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Up Arrow 19"/>
          <p:cNvSpPr/>
          <p:nvPr/>
        </p:nvSpPr>
        <p:spPr>
          <a:xfrm rot="16200000">
            <a:off x="4126705" y="3244535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16200000">
            <a:off x="4117242" y="3621071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65076" y="5276871"/>
            <a:ext cx="1763354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956022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70432" y="3337166"/>
            <a:ext cx="858135" cy="1500530"/>
            <a:chOff x="1170432" y="3337166"/>
            <a:chExt cx="858135" cy="1500530"/>
          </a:xfrm>
        </p:grpSpPr>
        <p:sp>
          <p:nvSpPr>
            <p:cNvPr id="25" name="Rounded Rectangle 24"/>
            <p:cNvSpPr/>
            <p:nvPr/>
          </p:nvSpPr>
          <p:spPr>
            <a:xfrm>
              <a:off x="1853822" y="4517512"/>
              <a:ext cx="174745" cy="320184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170432" y="3337166"/>
              <a:ext cx="771987" cy="1182950"/>
            </a:xfrm>
            <a:custGeom>
              <a:avLst/>
              <a:gdLst>
                <a:gd name="connsiteX0" fmla="*/ 771987 w 771987"/>
                <a:gd name="connsiteY0" fmla="*/ 1182950 h 1182950"/>
                <a:gd name="connsiteX1" fmla="*/ 771987 w 771987"/>
                <a:gd name="connsiteY1" fmla="*/ 1182950 h 1182950"/>
                <a:gd name="connsiteX2" fmla="*/ 771987 w 771987"/>
                <a:gd name="connsiteY2" fmla="*/ 747126 h 1182950"/>
                <a:gd name="connsiteX3" fmla="*/ 0 w 771987"/>
                <a:gd name="connsiteY3" fmla="*/ 747126 h 1182950"/>
                <a:gd name="connsiteX4" fmla="*/ 0 w 771987"/>
                <a:gd name="connsiteY4" fmla="*/ 0 h 1182950"/>
                <a:gd name="connsiteX5" fmla="*/ 161868 w 771987"/>
                <a:gd name="connsiteY5" fmla="*/ 0 h 118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987" h="1182950">
                  <a:moveTo>
                    <a:pt x="771987" y="1182950"/>
                  </a:moveTo>
                  <a:lnTo>
                    <a:pt x="771987" y="1182950"/>
                  </a:lnTo>
                  <a:lnTo>
                    <a:pt x="771987" y="747126"/>
                  </a:lnTo>
                  <a:lnTo>
                    <a:pt x="0" y="747126"/>
                  </a:lnTo>
                  <a:lnTo>
                    <a:pt x="0" y="0"/>
                  </a:lnTo>
                  <a:lnTo>
                    <a:pt x="161868" y="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18527" y="3214860"/>
            <a:ext cx="3025280" cy="323707"/>
            <a:chOff x="1718527" y="3214860"/>
            <a:chExt cx="3025280" cy="323707"/>
          </a:xfrm>
        </p:grpSpPr>
        <p:sp>
          <p:nvSpPr>
            <p:cNvPr id="28" name="Rounded Rectangle 27"/>
            <p:cNvSpPr/>
            <p:nvPr/>
          </p:nvSpPr>
          <p:spPr>
            <a:xfrm>
              <a:off x="1718527" y="3214860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448932" y="3218383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2974" y="3234130"/>
            <a:ext cx="3692433" cy="1603567"/>
            <a:chOff x="1482974" y="3234130"/>
            <a:chExt cx="3692433" cy="1603567"/>
          </a:xfrm>
        </p:grpSpPr>
        <p:sp>
          <p:nvSpPr>
            <p:cNvPr id="30" name="Rounded Rectangle 29"/>
            <p:cNvSpPr/>
            <p:nvPr/>
          </p:nvSpPr>
          <p:spPr>
            <a:xfrm>
              <a:off x="1482974" y="4517513"/>
              <a:ext cx="370848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050755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793611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3943571" y="495589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3944511" y="578065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3943571" y="534488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66</a:t>
            </a:fld>
            <a:endParaRPr lang="en-US"/>
          </a:p>
        </p:txBody>
      </p:sp>
      <p:sp>
        <p:nvSpPr>
          <p:cNvPr id="41" name="Up Arrow 40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2314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7" grpId="0" animBg="1"/>
      <p:bldP spid="37" grpId="1" animBg="1"/>
      <p:bldP spid="38" grpId="0" animBg="1"/>
      <p:bldP spid="39" grpId="0" animBg="1"/>
      <p:bldP spid="39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0701897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844313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171482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951246"/>
              </p:ext>
            </p:extLst>
          </p:nvPr>
        </p:nvGraphicFramePr>
        <p:xfrm>
          <a:off x="4448932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baseline="0" dirty="0" smtClean="0"/>
                        <a:t>X </a:t>
                      </a:r>
                      <a:r>
                        <a:rPr lang="en-US" sz="2000" dirty="0" smtClean="0"/>
                        <a:t>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Up Arrow 19"/>
          <p:cNvSpPr/>
          <p:nvPr/>
        </p:nvSpPr>
        <p:spPr>
          <a:xfrm rot="5400000" flipH="1">
            <a:off x="4126705" y="3244535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16200000">
            <a:off x="4117242" y="3621071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2603" y="449837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956022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70432" y="3337166"/>
            <a:ext cx="858135" cy="1847858"/>
            <a:chOff x="1170432" y="3337166"/>
            <a:chExt cx="858135" cy="1847858"/>
          </a:xfrm>
        </p:grpSpPr>
        <p:sp>
          <p:nvSpPr>
            <p:cNvPr id="25" name="Rounded Rectangle 24"/>
            <p:cNvSpPr/>
            <p:nvPr/>
          </p:nvSpPr>
          <p:spPr>
            <a:xfrm>
              <a:off x="1853822" y="4864840"/>
              <a:ext cx="174745" cy="320184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170432" y="3337166"/>
              <a:ext cx="771987" cy="1519889"/>
            </a:xfrm>
            <a:custGeom>
              <a:avLst/>
              <a:gdLst>
                <a:gd name="connsiteX0" fmla="*/ 771987 w 771987"/>
                <a:gd name="connsiteY0" fmla="*/ 1182950 h 1182950"/>
                <a:gd name="connsiteX1" fmla="*/ 771987 w 771987"/>
                <a:gd name="connsiteY1" fmla="*/ 1182950 h 1182950"/>
                <a:gd name="connsiteX2" fmla="*/ 771987 w 771987"/>
                <a:gd name="connsiteY2" fmla="*/ 747126 h 1182950"/>
                <a:gd name="connsiteX3" fmla="*/ 0 w 771987"/>
                <a:gd name="connsiteY3" fmla="*/ 747126 h 1182950"/>
                <a:gd name="connsiteX4" fmla="*/ 0 w 771987"/>
                <a:gd name="connsiteY4" fmla="*/ 0 h 1182950"/>
                <a:gd name="connsiteX5" fmla="*/ 161868 w 771987"/>
                <a:gd name="connsiteY5" fmla="*/ 0 h 1182950"/>
                <a:gd name="connsiteX0" fmla="*/ 771987 w 771987"/>
                <a:gd name="connsiteY0" fmla="*/ 1182950 h 1519889"/>
                <a:gd name="connsiteX1" fmla="*/ 766803 w 771987"/>
                <a:gd name="connsiteY1" fmla="*/ 1519889 h 1519889"/>
                <a:gd name="connsiteX2" fmla="*/ 771987 w 771987"/>
                <a:gd name="connsiteY2" fmla="*/ 747126 h 1519889"/>
                <a:gd name="connsiteX3" fmla="*/ 0 w 771987"/>
                <a:gd name="connsiteY3" fmla="*/ 747126 h 1519889"/>
                <a:gd name="connsiteX4" fmla="*/ 0 w 771987"/>
                <a:gd name="connsiteY4" fmla="*/ 0 h 1519889"/>
                <a:gd name="connsiteX5" fmla="*/ 161868 w 771987"/>
                <a:gd name="connsiteY5" fmla="*/ 0 h 151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1987" h="1519889">
                  <a:moveTo>
                    <a:pt x="771987" y="1182950"/>
                  </a:moveTo>
                  <a:lnTo>
                    <a:pt x="766803" y="1519889"/>
                  </a:lnTo>
                  <a:lnTo>
                    <a:pt x="771987" y="747126"/>
                  </a:lnTo>
                  <a:lnTo>
                    <a:pt x="0" y="747126"/>
                  </a:lnTo>
                  <a:lnTo>
                    <a:pt x="0" y="0"/>
                  </a:lnTo>
                  <a:lnTo>
                    <a:pt x="161868" y="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18527" y="3214860"/>
            <a:ext cx="3025280" cy="323707"/>
            <a:chOff x="1718527" y="3214860"/>
            <a:chExt cx="3025280" cy="323707"/>
          </a:xfrm>
        </p:grpSpPr>
        <p:sp>
          <p:nvSpPr>
            <p:cNvPr id="28" name="Rounded Rectangle 27"/>
            <p:cNvSpPr/>
            <p:nvPr/>
          </p:nvSpPr>
          <p:spPr>
            <a:xfrm>
              <a:off x="1718527" y="3214860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448932" y="3218383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82974" y="3234130"/>
            <a:ext cx="3692433" cy="1950895"/>
            <a:chOff x="1482974" y="3234130"/>
            <a:chExt cx="3692433" cy="1950895"/>
          </a:xfrm>
        </p:grpSpPr>
        <p:sp>
          <p:nvSpPr>
            <p:cNvPr id="30" name="Rounded Rectangle 29"/>
            <p:cNvSpPr/>
            <p:nvPr/>
          </p:nvSpPr>
          <p:spPr>
            <a:xfrm>
              <a:off x="1482974" y="4864841"/>
              <a:ext cx="370848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050755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793611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965076" y="5276871"/>
            <a:ext cx="1763354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72603" y="4831245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3943571" y="495589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3944511" y="578065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3943571" y="534488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67</a:t>
            </a:fld>
            <a:endParaRPr lang="en-US"/>
          </a:p>
        </p:txBody>
      </p:sp>
      <p:sp>
        <p:nvSpPr>
          <p:cNvPr id="33" name="Up Arrow 32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216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/>
      <p:bldP spid="38" grpId="0" animBg="1"/>
      <p:bldP spid="38" grpId="1" animBg="1"/>
      <p:bldP spid="39" grpId="0" animBg="1"/>
      <p:bldP spid="40" grpId="0" animBg="1"/>
      <p:bldP spid="40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182033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768678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540462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944690"/>
              </p:ext>
            </p:extLst>
          </p:nvPr>
        </p:nvGraphicFramePr>
        <p:xfrm>
          <a:off x="4448932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baseline="0" dirty="0" smtClean="0"/>
                        <a:t>X </a:t>
                      </a:r>
                      <a:r>
                        <a:rPr lang="en-US" sz="2000" dirty="0" smtClean="0"/>
                        <a:t>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Up Arrow 19"/>
          <p:cNvSpPr/>
          <p:nvPr/>
        </p:nvSpPr>
        <p:spPr>
          <a:xfrm rot="5400000" flipH="1">
            <a:off x="4126705" y="3244535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16200000">
            <a:off x="4117242" y="3621071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2603" y="449837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956022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70432" y="3337167"/>
            <a:ext cx="862736" cy="2220619"/>
            <a:chOff x="1170432" y="3337167"/>
            <a:chExt cx="862736" cy="2220619"/>
          </a:xfrm>
        </p:grpSpPr>
        <p:sp>
          <p:nvSpPr>
            <p:cNvPr id="25" name="Rounded Rectangle 24"/>
            <p:cNvSpPr/>
            <p:nvPr/>
          </p:nvSpPr>
          <p:spPr>
            <a:xfrm>
              <a:off x="1858423" y="5237602"/>
              <a:ext cx="174745" cy="320184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170432" y="3337167"/>
              <a:ext cx="776115" cy="1890199"/>
            </a:xfrm>
            <a:custGeom>
              <a:avLst/>
              <a:gdLst>
                <a:gd name="connsiteX0" fmla="*/ 771987 w 771987"/>
                <a:gd name="connsiteY0" fmla="*/ 1182950 h 1182950"/>
                <a:gd name="connsiteX1" fmla="*/ 771987 w 771987"/>
                <a:gd name="connsiteY1" fmla="*/ 1182950 h 1182950"/>
                <a:gd name="connsiteX2" fmla="*/ 771987 w 771987"/>
                <a:gd name="connsiteY2" fmla="*/ 747126 h 1182950"/>
                <a:gd name="connsiteX3" fmla="*/ 0 w 771987"/>
                <a:gd name="connsiteY3" fmla="*/ 747126 h 1182950"/>
                <a:gd name="connsiteX4" fmla="*/ 0 w 771987"/>
                <a:gd name="connsiteY4" fmla="*/ 0 h 1182950"/>
                <a:gd name="connsiteX5" fmla="*/ 161868 w 771987"/>
                <a:gd name="connsiteY5" fmla="*/ 0 h 1182950"/>
                <a:gd name="connsiteX0" fmla="*/ 771987 w 771987"/>
                <a:gd name="connsiteY0" fmla="*/ 1182950 h 1519889"/>
                <a:gd name="connsiteX1" fmla="*/ 766803 w 771987"/>
                <a:gd name="connsiteY1" fmla="*/ 1519889 h 1519889"/>
                <a:gd name="connsiteX2" fmla="*/ 771987 w 771987"/>
                <a:gd name="connsiteY2" fmla="*/ 747126 h 1519889"/>
                <a:gd name="connsiteX3" fmla="*/ 0 w 771987"/>
                <a:gd name="connsiteY3" fmla="*/ 747126 h 1519889"/>
                <a:gd name="connsiteX4" fmla="*/ 0 w 771987"/>
                <a:gd name="connsiteY4" fmla="*/ 0 h 1519889"/>
                <a:gd name="connsiteX5" fmla="*/ 161868 w 771987"/>
                <a:gd name="connsiteY5" fmla="*/ 0 h 1519889"/>
                <a:gd name="connsiteX0" fmla="*/ 771987 w 776005"/>
                <a:gd name="connsiteY0" fmla="*/ 1182950 h 1888012"/>
                <a:gd name="connsiteX1" fmla="*/ 776005 w 776005"/>
                <a:gd name="connsiteY1" fmla="*/ 1888012 h 1888012"/>
                <a:gd name="connsiteX2" fmla="*/ 771987 w 776005"/>
                <a:gd name="connsiteY2" fmla="*/ 747126 h 1888012"/>
                <a:gd name="connsiteX3" fmla="*/ 0 w 776005"/>
                <a:gd name="connsiteY3" fmla="*/ 747126 h 1888012"/>
                <a:gd name="connsiteX4" fmla="*/ 0 w 776005"/>
                <a:gd name="connsiteY4" fmla="*/ 0 h 1888012"/>
                <a:gd name="connsiteX5" fmla="*/ 161868 w 776005"/>
                <a:gd name="connsiteY5" fmla="*/ 0 h 1888012"/>
                <a:gd name="connsiteX0" fmla="*/ 771987 w 776005"/>
                <a:gd name="connsiteY0" fmla="*/ 1182950 h 1888012"/>
                <a:gd name="connsiteX1" fmla="*/ 776005 w 776005"/>
                <a:gd name="connsiteY1" fmla="*/ 1888012 h 1888012"/>
                <a:gd name="connsiteX2" fmla="*/ 771987 w 776005"/>
                <a:gd name="connsiteY2" fmla="*/ 747126 h 1888012"/>
                <a:gd name="connsiteX3" fmla="*/ 4601 w 776005"/>
                <a:gd name="connsiteY3" fmla="*/ 944992 h 1888012"/>
                <a:gd name="connsiteX4" fmla="*/ 0 w 776005"/>
                <a:gd name="connsiteY4" fmla="*/ 0 h 1888012"/>
                <a:gd name="connsiteX5" fmla="*/ 161868 w 776005"/>
                <a:gd name="connsiteY5" fmla="*/ 0 h 1888012"/>
                <a:gd name="connsiteX0" fmla="*/ 771987 w 776115"/>
                <a:gd name="connsiteY0" fmla="*/ 1182950 h 1890199"/>
                <a:gd name="connsiteX1" fmla="*/ 776005 w 776115"/>
                <a:gd name="connsiteY1" fmla="*/ 1888012 h 1890199"/>
                <a:gd name="connsiteX2" fmla="*/ 767385 w 776115"/>
                <a:gd name="connsiteY2" fmla="*/ 944992 h 1890199"/>
                <a:gd name="connsiteX3" fmla="*/ 4601 w 776115"/>
                <a:gd name="connsiteY3" fmla="*/ 944992 h 1890199"/>
                <a:gd name="connsiteX4" fmla="*/ 0 w 776115"/>
                <a:gd name="connsiteY4" fmla="*/ 0 h 1890199"/>
                <a:gd name="connsiteX5" fmla="*/ 161868 w 776115"/>
                <a:gd name="connsiteY5" fmla="*/ 0 h 1890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115" h="1890199">
                  <a:moveTo>
                    <a:pt x="771987" y="1182950"/>
                  </a:moveTo>
                  <a:cubicBezTo>
                    <a:pt x="773326" y="1417971"/>
                    <a:pt x="776772" y="1927672"/>
                    <a:pt x="776005" y="1888012"/>
                  </a:cubicBezTo>
                  <a:cubicBezTo>
                    <a:pt x="775238" y="1848352"/>
                    <a:pt x="768724" y="1325287"/>
                    <a:pt x="767385" y="944992"/>
                  </a:cubicBezTo>
                  <a:lnTo>
                    <a:pt x="4601" y="944992"/>
                  </a:lnTo>
                  <a:cubicBezTo>
                    <a:pt x="3067" y="629995"/>
                    <a:pt x="1534" y="314997"/>
                    <a:pt x="0" y="0"/>
                  </a:cubicBezTo>
                  <a:lnTo>
                    <a:pt x="161868" y="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18527" y="3214860"/>
            <a:ext cx="3025280" cy="323707"/>
            <a:chOff x="1718527" y="3214860"/>
            <a:chExt cx="3025280" cy="323707"/>
          </a:xfrm>
        </p:grpSpPr>
        <p:sp>
          <p:nvSpPr>
            <p:cNvPr id="28" name="Rounded Rectangle 27"/>
            <p:cNvSpPr/>
            <p:nvPr/>
          </p:nvSpPr>
          <p:spPr>
            <a:xfrm>
              <a:off x="1718527" y="3214860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448932" y="3218383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78373" y="3234130"/>
            <a:ext cx="3697034" cy="2324455"/>
            <a:chOff x="1478373" y="3234130"/>
            <a:chExt cx="3697034" cy="2324455"/>
          </a:xfrm>
        </p:grpSpPr>
        <p:sp>
          <p:nvSpPr>
            <p:cNvPr id="30" name="Rounded Rectangle 29"/>
            <p:cNvSpPr/>
            <p:nvPr/>
          </p:nvSpPr>
          <p:spPr>
            <a:xfrm>
              <a:off x="1478373" y="5238401"/>
              <a:ext cx="370848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050755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793611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987179" y="2352315"/>
            <a:ext cx="1763354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72603" y="4831245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2603" y="5228282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3943571" y="495589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3944511" y="578065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3943571" y="534488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68</a:t>
            </a:fld>
            <a:endParaRPr lang="en-US"/>
          </a:p>
        </p:txBody>
      </p:sp>
      <p:sp>
        <p:nvSpPr>
          <p:cNvPr id="42" name="Up Arrow 41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60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/>
      <p:bldP spid="38" grpId="0" animBg="1"/>
      <p:bldP spid="38" grpId="1" animBg="1"/>
      <p:bldP spid="39" grpId="0" animBg="1"/>
      <p:bldP spid="40" grpId="0" animBg="1"/>
      <p:bldP spid="40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2571109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750342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34482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 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444331"/>
              </p:ext>
            </p:extLst>
          </p:nvPr>
        </p:nvGraphicFramePr>
        <p:xfrm>
          <a:off x="4448932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baseline="0" dirty="0" smtClean="0"/>
                        <a:t>E </a:t>
                      </a:r>
                      <a:r>
                        <a:rPr lang="en-US" sz="2000" dirty="0" smtClean="0"/>
                        <a:t>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Up Arrow 19"/>
          <p:cNvSpPr/>
          <p:nvPr/>
        </p:nvSpPr>
        <p:spPr>
          <a:xfrm rot="16200000">
            <a:off x="4126705" y="3244535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16200000">
            <a:off x="4117242" y="3621071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2603" y="449837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956022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70432" y="3337168"/>
            <a:ext cx="862736" cy="2595498"/>
            <a:chOff x="1170432" y="3337168"/>
            <a:chExt cx="862736" cy="2595498"/>
          </a:xfrm>
        </p:grpSpPr>
        <p:sp>
          <p:nvSpPr>
            <p:cNvPr id="25" name="Rounded Rectangle 24"/>
            <p:cNvSpPr/>
            <p:nvPr/>
          </p:nvSpPr>
          <p:spPr>
            <a:xfrm>
              <a:off x="1858423" y="5612482"/>
              <a:ext cx="174745" cy="320184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170432" y="3337168"/>
              <a:ext cx="776115" cy="2259538"/>
            </a:xfrm>
            <a:custGeom>
              <a:avLst/>
              <a:gdLst>
                <a:gd name="connsiteX0" fmla="*/ 771987 w 771987"/>
                <a:gd name="connsiteY0" fmla="*/ 1182950 h 1182950"/>
                <a:gd name="connsiteX1" fmla="*/ 771987 w 771987"/>
                <a:gd name="connsiteY1" fmla="*/ 1182950 h 1182950"/>
                <a:gd name="connsiteX2" fmla="*/ 771987 w 771987"/>
                <a:gd name="connsiteY2" fmla="*/ 747126 h 1182950"/>
                <a:gd name="connsiteX3" fmla="*/ 0 w 771987"/>
                <a:gd name="connsiteY3" fmla="*/ 747126 h 1182950"/>
                <a:gd name="connsiteX4" fmla="*/ 0 w 771987"/>
                <a:gd name="connsiteY4" fmla="*/ 0 h 1182950"/>
                <a:gd name="connsiteX5" fmla="*/ 161868 w 771987"/>
                <a:gd name="connsiteY5" fmla="*/ 0 h 1182950"/>
                <a:gd name="connsiteX0" fmla="*/ 771987 w 771987"/>
                <a:gd name="connsiteY0" fmla="*/ 1182950 h 1519889"/>
                <a:gd name="connsiteX1" fmla="*/ 766803 w 771987"/>
                <a:gd name="connsiteY1" fmla="*/ 1519889 h 1519889"/>
                <a:gd name="connsiteX2" fmla="*/ 771987 w 771987"/>
                <a:gd name="connsiteY2" fmla="*/ 747126 h 1519889"/>
                <a:gd name="connsiteX3" fmla="*/ 0 w 771987"/>
                <a:gd name="connsiteY3" fmla="*/ 747126 h 1519889"/>
                <a:gd name="connsiteX4" fmla="*/ 0 w 771987"/>
                <a:gd name="connsiteY4" fmla="*/ 0 h 1519889"/>
                <a:gd name="connsiteX5" fmla="*/ 161868 w 771987"/>
                <a:gd name="connsiteY5" fmla="*/ 0 h 1519889"/>
                <a:gd name="connsiteX0" fmla="*/ 771987 w 776005"/>
                <a:gd name="connsiteY0" fmla="*/ 1182950 h 1888012"/>
                <a:gd name="connsiteX1" fmla="*/ 776005 w 776005"/>
                <a:gd name="connsiteY1" fmla="*/ 1888012 h 1888012"/>
                <a:gd name="connsiteX2" fmla="*/ 771987 w 776005"/>
                <a:gd name="connsiteY2" fmla="*/ 747126 h 1888012"/>
                <a:gd name="connsiteX3" fmla="*/ 0 w 776005"/>
                <a:gd name="connsiteY3" fmla="*/ 747126 h 1888012"/>
                <a:gd name="connsiteX4" fmla="*/ 0 w 776005"/>
                <a:gd name="connsiteY4" fmla="*/ 0 h 1888012"/>
                <a:gd name="connsiteX5" fmla="*/ 161868 w 776005"/>
                <a:gd name="connsiteY5" fmla="*/ 0 h 1888012"/>
                <a:gd name="connsiteX0" fmla="*/ 771987 w 776005"/>
                <a:gd name="connsiteY0" fmla="*/ 1182950 h 1888012"/>
                <a:gd name="connsiteX1" fmla="*/ 776005 w 776005"/>
                <a:gd name="connsiteY1" fmla="*/ 1888012 h 1888012"/>
                <a:gd name="connsiteX2" fmla="*/ 771987 w 776005"/>
                <a:gd name="connsiteY2" fmla="*/ 747126 h 1888012"/>
                <a:gd name="connsiteX3" fmla="*/ 4601 w 776005"/>
                <a:gd name="connsiteY3" fmla="*/ 944992 h 1888012"/>
                <a:gd name="connsiteX4" fmla="*/ 0 w 776005"/>
                <a:gd name="connsiteY4" fmla="*/ 0 h 1888012"/>
                <a:gd name="connsiteX5" fmla="*/ 161868 w 776005"/>
                <a:gd name="connsiteY5" fmla="*/ 0 h 1888012"/>
                <a:gd name="connsiteX0" fmla="*/ 771987 w 776115"/>
                <a:gd name="connsiteY0" fmla="*/ 1182950 h 1890199"/>
                <a:gd name="connsiteX1" fmla="*/ 776005 w 776115"/>
                <a:gd name="connsiteY1" fmla="*/ 1888012 h 1890199"/>
                <a:gd name="connsiteX2" fmla="*/ 767385 w 776115"/>
                <a:gd name="connsiteY2" fmla="*/ 944992 h 1890199"/>
                <a:gd name="connsiteX3" fmla="*/ 4601 w 776115"/>
                <a:gd name="connsiteY3" fmla="*/ 944992 h 1890199"/>
                <a:gd name="connsiteX4" fmla="*/ 0 w 776115"/>
                <a:gd name="connsiteY4" fmla="*/ 0 h 1890199"/>
                <a:gd name="connsiteX5" fmla="*/ 161868 w 776115"/>
                <a:gd name="connsiteY5" fmla="*/ 0 h 1890199"/>
                <a:gd name="connsiteX0" fmla="*/ 771987 w 776115"/>
                <a:gd name="connsiteY0" fmla="*/ 1182950 h 2259538"/>
                <a:gd name="connsiteX1" fmla="*/ 776005 w 776115"/>
                <a:gd name="connsiteY1" fmla="*/ 2258240 h 2259538"/>
                <a:gd name="connsiteX2" fmla="*/ 767385 w 776115"/>
                <a:gd name="connsiteY2" fmla="*/ 944992 h 2259538"/>
                <a:gd name="connsiteX3" fmla="*/ 4601 w 776115"/>
                <a:gd name="connsiteY3" fmla="*/ 944992 h 2259538"/>
                <a:gd name="connsiteX4" fmla="*/ 0 w 776115"/>
                <a:gd name="connsiteY4" fmla="*/ 0 h 2259538"/>
                <a:gd name="connsiteX5" fmla="*/ 161868 w 776115"/>
                <a:gd name="connsiteY5" fmla="*/ 0 h 225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115" h="2259538">
                  <a:moveTo>
                    <a:pt x="771987" y="1182950"/>
                  </a:moveTo>
                  <a:cubicBezTo>
                    <a:pt x="773326" y="1417971"/>
                    <a:pt x="776772" y="2297900"/>
                    <a:pt x="776005" y="2258240"/>
                  </a:cubicBezTo>
                  <a:cubicBezTo>
                    <a:pt x="775238" y="2218580"/>
                    <a:pt x="768724" y="1325287"/>
                    <a:pt x="767385" y="944992"/>
                  </a:cubicBezTo>
                  <a:lnTo>
                    <a:pt x="4601" y="944992"/>
                  </a:lnTo>
                  <a:cubicBezTo>
                    <a:pt x="3067" y="629995"/>
                    <a:pt x="1534" y="314997"/>
                    <a:pt x="0" y="0"/>
                  </a:cubicBezTo>
                  <a:lnTo>
                    <a:pt x="161868" y="0"/>
                  </a:lnTo>
                </a:path>
              </a:pathLst>
            </a:cu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18527" y="3214860"/>
            <a:ext cx="3025280" cy="323707"/>
            <a:chOff x="1718527" y="3214860"/>
            <a:chExt cx="3025280" cy="323707"/>
          </a:xfrm>
        </p:grpSpPr>
        <p:sp>
          <p:nvSpPr>
            <p:cNvPr id="28" name="Rounded Rectangle 27"/>
            <p:cNvSpPr/>
            <p:nvPr/>
          </p:nvSpPr>
          <p:spPr>
            <a:xfrm>
              <a:off x="1718527" y="3214860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448932" y="3218383"/>
              <a:ext cx="294875" cy="320184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78373" y="3234130"/>
            <a:ext cx="3697034" cy="2694649"/>
            <a:chOff x="1478373" y="3234130"/>
            <a:chExt cx="3697034" cy="2694649"/>
          </a:xfrm>
        </p:grpSpPr>
        <p:sp>
          <p:nvSpPr>
            <p:cNvPr id="30" name="Rounded Rectangle 29"/>
            <p:cNvSpPr/>
            <p:nvPr/>
          </p:nvSpPr>
          <p:spPr>
            <a:xfrm>
              <a:off x="1478373" y="5608595"/>
              <a:ext cx="370848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2050755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793611" y="3234130"/>
              <a:ext cx="381796" cy="320184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987179" y="2352315"/>
            <a:ext cx="1763354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72603" y="4831245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72603" y="5228282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85427" y="5557786"/>
            <a:ext cx="738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Hit!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3943571" y="495589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3944511" y="578065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943571" y="5344880"/>
            <a:ext cx="302919" cy="224138"/>
          </a:xfrm>
          <a:prstGeom prst="rightArrow">
            <a:avLst/>
          </a:prstGeom>
          <a:solidFill>
            <a:srgbClr val="FFFF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69</a:t>
            </a:fld>
            <a:endParaRPr lang="en-US"/>
          </a:p>
        </p:txBody>
      </p:sp>
      <p:sp>
        <p:nvSpPr>
          <p:cNvPr id="42" name="Up Arrow 41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3899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58"/>
          <p:cNvSpPr>
            <a:spLocks noChangeArrowheads="1"/>
          </p:cNvSpPr>
          <p:nvPr/>
        </p:nvSpPr>
        <p:spPr bwMode="auto">
          <a:xfrm>
            <a:off x="1208055" y="23264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058"/>
          <p:cNvSpPr>
            <a:spLocks noChangeArrowheads="1"/>
          </p:cNvSpPr>
          <p:nvPr/>
        </p:nvSpPr>
        <p:spPr bwMode="auto">
          <a:xfrm>
            <a:off x="2253427" y="23260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1058"/>
          <p:cNvSpPr>
            <a:spLocks noChangeArrowheads="1"/>
          </p:cNvSpPr>
          <p:nvPr/>
        </p:nvSpPr>
        <p:spPr bwMode="auto">
          <a:xfrm>
            <a:off x="3306537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Rectangle 1058"/>
          <p:cNvSpPr>
            <a:spLocks noChangeArrowheads="1"/>
          </p:cNvSpPr>
          <p:nvPr/>
        </p:nvSpPr>
        <p:spPr bwMode="auto">
          <a:xfrm>
            <a:off x="4359336" y="23276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58"/>
          <p:cNvSpPr>
            <a:spLocks noChangeArrowheads="1"/>
          </p:cNvSpPr>
          <p:nvPr/>
        </p:nvSpPr>
        <p:spPr bwMode="auto">
          <a:xfrm>
            <a:off x="5404708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1058"/>
          <p:cNvSpPr>
            <a:spLocks noChangeArrowheads="1"/>
          </p:cNvSpPr>
          <p:nvPr/>
        </p:nvSpPr>
        <p:spPr bwMode="auto">
          <a:xfrm>
            <a:off x="6457818" y="23283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702429" y="2405972"/>
            <a:ext cx="836219" cy="914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349159" y="2405972"/>
            <a:ext cx="836219" cy="914400"/>
          </a:xfrm>
          <a:prstGeom prst="rect">
            <a:avLst/>
          </a:prstGeom>
        </p:spPr>
      </p:pic>
      <p:sp>
        <p:nvSpPr>
          <p:cNvPr id="80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4448442" y="2405972"/>
            <a:ext cx="956266" cy="914400"/>
          </a:xfrm>
          <a:prstGeom prst="rect">
            <a:avLst/>
          </a:prstGeom>
        </p:spPr>
      </p:pic>
      <p:sp>
        <p:nvSpPr>
          <p:cNvPr id="36" name="Rectangle 1058"/>
          <p:cNvSpPr>
            <a:spLocks noChangeArrowheads="1"/>
          </p:cNvSpPr>
          <p:nvPr/>
        </p:nvSpPr>
        <p:spPr bwMode="auto">
          <a:xfrm>
            <a:off x="7510617" y="23264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58"/>
          <p:cNvSpPr>
            <a:spLocks noChangeArrowheads="1"/>
          </p:cNvSpPr>
          <p:nvPr/>
        </p:nvSpPr>
        <p:spPr bwMode="auto">
          <a:xfrm>
            <a:off x="8555989" y="23260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058"/>
          <p:cNvSpPr>
            <a:spLocks noChangeArrowheads="1"/>
          </p:cNvSpPr>
          <p:nvPr/>
        </p:nvSpPr>
        <p:spPr bwMode="auto">
          <a:xfrm>
            <a:off x="9609099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Rectangle 1058"/>
          <p:cNvSpPr>
            <a:spLocks noChangeArrowheads="1"/>
          </p:cNvSpPr>
          <p:nvPr/>
        </p:nvSpPr>
        <p:spPr bwMode="auto">
          <a:xfrm>
            <a:off x="10661898" y="23276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1058"/>
          <p:cNvSpPr>
            <a:spLocks noChangeArrowheads="1"/>
          </p:cNvSpPr>
          <p:nvPr/>
        </p:nvSpPr>
        <p:spPr bwMode="auto">
          <a:xfrm>
            <a:off x="11707270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058"/>
          <p:cNvSpPr>
            <a:spLocks noChangeArrowheads="1"/>
          </p:cNvSpPr>
          <p:nvPr/>
        </p:nvSpPr>
        <p:spPr bwMode="auto">
          <a:xfrm>
            <a:off x="12760380" y="23283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Rectangle 1058"/>
          <p:cNvSpPr>
            <a:spLocks noChangeArrowheads="1"/>
          </p:cNvSpPr>
          <p:nvPr/>
        </p:nvSpPr>
        <p:spPr bwMode="auto">
          <a:xfrm>
            <a:off x="-5094507" y="232417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058"/>
          <p:cNvSpPr>
            <a:spLocks noChangeArrowheads="1"/>
          </p:cNvSpPr>
          <p:nvPr/>
        </p:nvSpPr>
        <p:spPr bwMode="auto">
          <a:xfrm>
            <a:off x="-4049135" y="232380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1058"/>
          <p:cNvSpPr>
            <a:spLocks noChangeArrowheads="1"/>
          </p:cNvSpPr>
          <p:nvPr/>
        </p:nvSpPr>
        <p:spPr bwMode="auto">
          <a:xfrm>
            <a:off x="-2996025" y="23249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Rectangle 1058"/>
          <p:cNvSpPr>
            <a:spLocks noChangeArrowheads="1"/>
          </p:cNvSpPr>
          <p:nvPr/>
        </p:nvSpPr>
        <p:spPr bwMode="auto">
          <a:xfrm>
            <a:off x="-1943226" y="232532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1058"/>
          <p:cNvSpPr>
            <a:spLocks noChangeArrowheads="1"/>
          </p:cNvSpPr>
          <p:nvPr/>
        </p:nvSpPr>
        <p:spPr bwMode="auto">
          <a:xfrm>
            <a:off x="-897854" y="23249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1058"/>
          <p:cNvSpPr>
            <a:spLocks noChangeArrowheads="1"/>
          </p:cNvSpPr>
          <p:nvPr/>
        </p:nvSpPr>
        <p:spPr bwMode="auto">
          <a:xfrm>
            <a:off x="155256" y="23260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1826263" y="2407964"/>
            <a:ext cx="836219" cy="914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2862990" y="2426668"/>
            <a:ext cx="836219" cy="91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3899717" y="2445372"/>
            <a:ext cx="836219" cy="914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4986571" y="2464076"/>
            <a:ext cx="836219" cy="914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5428844" y="2372548"/>
            <a:ext cx="836219" cy="914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7525734" y="2258296"/>
            <a:ext cx="1701833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-69390" y="1952461"/>
            <a:ext cx="1254768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2381933" y="2405972"/>
            <a:ext cx="956266" cy="9144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1304588" y="2405972"/>
            <a:ext cx="956266" cy="914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58917" y="1702828"/>
            <a:ext cx="204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CPU Pipeline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0.6783 -0.0046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7" y="-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091E-6 0.00046 L 0.69099 -0.0048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0.6783 -0.00464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7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Eviction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Which cache line should be evicted from the cache to make room for a new line?</a:t>
            </a:r>
          </a:p>
          <a:p>
            <a:pPr>
              <a:lnSpc>
                <a:spcPct val="94000"/>
              </a:lnSpc>
              <a:buFont typeface="Arial" charset="0"/>
              <a:buChar char="•"/>
            </a:pPr>
            <a:r>
              <a:rPr lang="en-US" dirty="0" smtClean="0"/>
              <a:t>Direct-mapped: </a:t>
            </a:r>
            <a:r>
              <a:rPr lang="en-US" sz="3200" dirty="0" smtClean="0"/>
              <a:t>no </a:t>
            </a:r>
            <a:r>
              <a:rPr lang="en-US" sz="3200" dirty="0"/>
              <a:t>choice, must evict line selected by index</a:t>
            </a:r>
          </a:p>
          <a:p>
            <a:pPr>
              <a:lnSpc>
                <a:spcPct val="94000"/>
              </a:lnSpc>
              <a:buFont typeface="Arial" charset="0"/>
              <a:buChar char="•"/>
            </a:pPr>
            <a:r>
              <a:rPr lang="en-US" dirty="0"/>
              <a:t>Associative caches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Random: </a:t>
            </a:r>
            <a:r>
              <a:rPr lang="en-US" sz="3000" dirty="0"/>
              <a:t>select one of the lines at random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Round-Robin: </a:t>
            </a:r>
            <a:r>
              <a:rPr lang="en-US" sz="3000" dirty="0"/>
              <a:t>similar to random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FIFO: </a:t>
            </a:r>
            <a:r>
              <a:rPr lang="en-US" sz="3000" dirty="0"/>
              <a:t>replace oldest line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LRU: </a:t>
            </a:r>
            <a:r>
              <a:rPr lang="en-US" sz="3000" dirty="0"/>
              <a:t>replace line that has not been used in the longest </a:t>
            </a:r>
            <a:r>
              <a:rPr lang="en-US" sz="3000" dirty="0" smtClean="0"/>
              <a:t>time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Misses: the Three 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016" y="1600200"/>
            <a:ext cx="743978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Cold (compulsory) Miss: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never </a:t>
            </a:r>
            <a:r>
              <a:rPr lang="en-US" dirty="0"/>
              <a:t>seen this address before</a:t>
            </a:r>
          </a:p>
          <a:p>
            <a:r>
              <a:rPr lang="en-US" dirty="0" smtClean="0"/>
              <a:t>Conflict Miss: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cache </a:t>
            </a:r>
            <a:r>
              <a:rPr lang="en-US" dirty="0"/>
              <a:t>associativity is too </a:t>
            </a:r>
            <a:r>
              <a:rPr lang="en-US" dirty="0" smtClean="0"/>
              <a:t>low</a:t>
            </a:r>
          </a:p>
          <a:p>
            <a:r>
              <a:rPr lang="en-US" dirty="0" smtClean="0"/>
              <a:t>Capacity Miss: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cache </a:t>
            </a:r>
            <a:r>
              <a:rPr lang="en-US" dirty="0"/>
              <a:t>is too </a:t>
            </a:r>
            <a:r>
              <a:rPr lang="en-US" dirty="0" smtClean="0"/>
              <a:t>small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94" y="1582091"/>
            <a:ext cx="714933" cy="7149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022" t="12347" r="12995" b="11031"/>
          <a:stretch/>
        </p:blipFill>
        <p:spPr>
          <a:xfrm>
            <a:off x="850194" y="2729299"/>
            <a:ext cx="660751" cy="657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0531" b="5401"/>
          <a:stretch/>
        </p:blipFill>
        <p:spPr>
          <a:xfrm>
            <a:off x="323737" y="3947318"/>
            <a:ext cx="1322945" cy="11121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 Rate vs. Block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 l="24883" t="24959" r="22852" b="27417"/>
          <a:stretch>
            <a:fillRect/>
          </a:stretch>
        </p:blipFill>
        <p:spPr bwMode="auto">
          <a:xfrm>
            <a:off x="0" y="1295400"/>
            <a:ext cx="9098184" cy="518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</p:spTree>
    <p:extLst>
      <p:ext uri="{BB962C8B-B14F-4D97-AF65-F5344CB8AC3E}">
        <p14:creationId xmlns:p14="http://schemas.microsoft.com/office/powerpoint/2010/main" val="21435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8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87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Block Size Tradeoffs</a:t>
            </a:r>
            <a:endParaRPr lang="en-US" dirty="0"/>
          </a:p>
        </p:txBody>
      </p:sp>
      <p:sp>
        <p:nvSpPr>
          <p:cNvPr id="33198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990600"/>
            <a:ext cx="86868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For a given total cache size,</a:t>
            </a:r>
          </a:p>
          <a:p>
            <a:pPr marL="0" indent="0">
              <a:buNone/>
            </a:pPr>
            <a:r>
              <a:rPr lang="en-US" dirty="0" smtClean="0"/>
              <a:t>	Larger block sizes mean…. </a:t>
            </a:r>
          </a:p>
          <a:p>
            <a:pPr lvl="1"/>
            <a:r>
              <a:rPr lang="en-US" dirty="0" smtClean="0"/>
              <a:t>fewer lines</a:t>
            </a:r>
          </a:p>
          <a:p>
            <a:pPr lvl="1"/>
            <a:r>
              <a:rPr lang="en-US" dirty="0" smtClean="0"/>
              <a:t>so fewer tags, less overhead</a:t>
            </a:r>
          </a:p>
          <a:p>
            <a:pPr lvl="1"/>
            <a:r>
              <a:rPr lang="en-US" dirty="0" smtClean="0"/>
              <a:t>and fewer cold misses (within-block “prefetching”)</a:t>
            </a:r>
          </a:p>
          <a:p>
            <a:r>
              <a:rPr lang="en-US" dirty="0" smtClean="0"/>
              <a:t>But also…</a:t>
            </a:r>
          </a:p>
          <a:p>
            <a:pPr lvl="1"/>
            <a:r>
              <a:rPr lang="en-US" dirty="0" smtClean="0"/>
              <a:t>fewer blocks available (for scattered accesses!)</a:t>
            </a:r>
          </a:p>
          <a:p>
            <a:pPr lvl="1"/>
            <a:r>
              <a:rPr lang="en-US" dirty="0" smtClean="0"/>
              <a:t>so more conflicts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 decrease </a:t>
            </a:r>
            <a:r>
              <a:rPr lang="en-US" dirty="0"/>
              <a:t>performance if </a:t>
            </a:r>
            <a:r>
              <a:rPr lang="en-US" b="1" dirty="0"/>
              <a:t>working set </a:t>
            </a:r>
            <a:r>
              <a:rPr lang="en-US" dirty="0" smtClean="0"/>
              <a:t>can’t </a:t>
            </a:r>
            <a:r>
              <a:rPr lang="en-US" dirty="0"/>
              <a:t>fit in </a:t>
            </a:r>
            <a:r>
              <a:rPr lang="en-US" dirty="0" smtClean="0"/>
              <a:t>$</a:t>
            </a:r>
          </a:p>
          <a:p>
            <a:pPr lvl="1"/>
            <a:r>
              <a:rPr lang="en-US" dirty="0" smtClean="0"/>
              <a:t>and larger miss penalty (time to fetch block)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 Rate vs. Associativity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74</a:t>
            </a:fld>
            <a:endParaRPr lang="en-US"/>
          </a:p>
        </p:txBody>
      </p:sp>
      <p:pic>
        <p:nvPicPr>
          <p:cNvPr id="5" name="Content Placeholder 3" descr="Screen Shot 2014-03-27 at 9.56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b="1208"/>
          <a:stretch>
            <a:fillRect/>
          </a:stretch>
        </p:blipFill>
        <p:spPr>
          <a:xfrm>
            <a:off x="0" y="1032932"/>
            <a:ext cx="8200940" cy="5323418"/>
          </a:xfrm>
        </p:spPr>
      </p:pic>
    </p:spTree>
    <p:extLst>
      <p:ext uri="{BB962C8B-B14F-4D97-AF65-F5344CB8AC3E}">
        <p14:creationId xmlns:p14="http://schemas.microsoft.com/office/powerpoint/2010/main" val="10577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528"/>
            <a:ext cx="70904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84925" y="3319811"/>
            <a:ext cx="6280151" cy="2597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arenR"/>
            </a:pPr>
            <a:r>
              <a:rPr lang="en-US" dirty="0" smtClean="0"/>
              <a:t>Conflict misses decrease</a:t>
            </a:r>
          </a:p>
          <a:p>
            <a:pPr marL="514350" indent="-514350">
              <a:buFont typeface="Arial"/>
              <a:buAutoNum type="alphaUcParenR"/>
            </a:pPr>
            <a:r>
              <a:rPr lang="en-US" dirty="0"/>
              <a:t>Tag overhead </a:t>
            </a:r>
            <a:r>
              <a:rPr lang="en-US" dirty="0" smtClean="0"/>
              <a:t>decreases</a:t>
            </a:r>
            <a:endParaRPr lang="en-US" dirty="0"/>
          </a:p>
          <a:p>
            <a:pPr marL="514350" indent="-514350">
              <a:buAutoNum type="alphaUcParenR"/>
            </a:pPr>
            <a:r>
              <a:rPr lang="en-US" dirty="0" smtClean="0"/>
              <a:t>Hit time increases</a:t>
            </a:r>
          </a:p>
          <a:p>
            <a:pPr marL="514350" indent="-514350">
              <a:buAutoNum type="alphaUcParenR"/>
            </a:pPr>
            <a:r>
              <a:rPr lang="en-US" dirty="0" smtClean="0"/>
              <a:t>Cache stays the same size</a:t>
            </a:r>
          </a:p>
          <a:p>
            <a:pPr marL="514350" indent="-514350">
              <a:buAutoNum type="alphaUcParenR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199" y="1803855"/>
            <a:ext cx="70904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What does</a:t>
            </a:r>
            <a:r>
              <a:rPr lang="en-US" sz="3200" b="1" dirty="0" smtClean="0"/>
              <a:t> NOT</a:t>
            </a:r>
            <a:r>
              <a:rPr lang="en-US" sz="3200" dirty="0" smtClean="0"/>
              <a:t> happen when you increase the associativity of the cache?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36204" y="193182"/>
            <a:ext cx="8898077" cy="651027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528"/>
            <a:ext cx="70904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Clicker Question</a:t>
            </a:r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84925" y="3319811"/>
            <a:ext cx="6280151" cy="2597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lphaUcParenR"/>
            </a:pPr>
            <a:r>
              <a:rPr lang="en-US" dirty="0" smtClean="0"/>
              <a:t>Conflict misses decrease</a:t>
            </a:r>
          </a:p>
          <a:p>
            <a:pPr marL="514350" indent="-514350">
              <a:buFont typeface="Arial"/>
              <a:buAutoNum type="alphaUcParenR"/>
            </a:pPr>
            <a:r>
              <a:rPr lang="en-US" dirty="0"/>
              <a:t>Tag overhead </a:t>
            </a:r>
            <a:r>
              <a:rPr lang="en-US" dirty="0" smtClean="0"/>
              <a:t>decreases</a:t>
            </a:r>
            <a:endParaRPr lang="en-US" dirty="0"/>
          </a:p>
          <a:p>
            <a:pPr marL="514350" indent="-514350">
              <a:buAutoNum type="alphaUcParenR"/>
            </a:pPr>
            <a:r>
              <a:rPr lang="en-US" dirty="0" smtClean="0"/>
              <a:t>Hit time increases</a:t>
            </a:r>
          </a:p>
          <a:p>
            <a:pPr marL="514350" indent="-514350">
              <a:buAutoNum type="alphaUcParenR"/>
            </a:pPr>
            <a:r>
              <a:rPr lang="en-US" dirty="0" smtClean="0"/>
              <a:t>Cache stays the same size</a:t>
            </a:r>
          </a:p>
          <a:p>
            <a:pPr marL="514350" indent="-514350">
              <a:buAutoNum type="alphaUcParenR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199" y="1803855"/>
            <a:ext cx="70904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What does </a:t>
            </a:r>
            <a:r>
              <a:rPr lang="en-US" sz="3200" b="1" dirty="0" smtClean="0"/>
              <a:t>NOT</a:t>
            </a:r>
            <a:r>
              <a:rPr lang="en-US" sz="3200" dirty="0" smtClean="0"/>
              <a:t> happen when you increase the associativity of the cache?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36204" y="193182"/>
            <a:ext cx="8898077" cy="651027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9729" y="4974771"/>
            <a:ext cx="5606142" cy="82731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ABCs of Caches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633" y="1799432"/>
            <a:ext cx="628716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+ Associativity: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⬇conflict misses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</a:t>
            </a: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pPr marL="460375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⬆hit time 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+ Block Size: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⬇cold misses 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⬆conflict misses </a:t>
            </a: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+ Capacity: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⬇capacity misses  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⬆hit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time 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665" t="5515" r="13511" b="5918"/>
          <a:stretch/>
        </p:blipFill>
        <p:spPr>
          <a:xfrm>
            <a:off x="33866" y="1357003"/>
            <a:ext cx="2365767" cy="4769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3083" y="1232483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t</a:t>
            </a:r>
            <a:r>
              <a:rPr lang="en-US" sz="3500" b="1" baseline="-25000" dirty="0"/>
              <a:t>hit</a:t>
            </a:r>
            <a:r>
              <a:rPr lang="en-US" sz="3500" b="1" dirty="0"/>
              <a:t> 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caches get what properties?</a:t>
            </a:r>
            <a:endParaRPr lang="en-US" dirty="0"/>
          </a:p>
        </p:txBody>
      </p:sp>
      <p:sp>
        <p:nvSpPr>
          <p:cNvPr id="8" name="Trapezoid 7"/>
          <p:cNvSpPr/>
          <p:nvPr/>
        </p:nvSpPr>
        <p:spPr>
          <a:xfrm>
            <a:off x="1154190" y="2940454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>
            <a:off x="675493" y="3688125"/>
            <a:ext cx="3285797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>
            <a:off x="195729" y="4436757"/>
            <a:ext cx="4245324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610129" y="3135500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L1 Caches</a:t>
            </a:r>
            <a:endParaRPr lang="en-US" sz="2400" dirty="0"/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624005" y="3857511"/>
            <a:ext cx="138877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/>
              <a:t>L2 Cache</a:t>
            </a:r>
            <a:endParaRPr lang="en-US" sz="2600" dirty="0"/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577694" y="4523536"/>
            <a:ext cx="148139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L3 Cache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0456" y="2937736"/>
            <a:ext cx="0" cy="248444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42165" y="2417680"/>
            <a:ext cx="1074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Fast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18804" y="5348181"/>
            <a:ext cx="633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Big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82776" y="3514122"/>
            <a:ext cx="2404024" cy="1107996"/>
            <a:chOff x="5676602" y="4593748"/>
            <a:chExt cx="2404024" cy="1107996"/>
          </a:xfrm>
        </p:grpSpPr>
        <p:sp>
          <p:nvSpPr>
            <p:cNvPr id="17" name="Rectangle 16"/>
            <p:cNvSpPr/>
            <p:nvPr/>
          </p:nvSpPr>
          <p:spPr>
            <a:xfrm>
              <a:off x="5802426" y="4593748"/>
              <a:ext cx="227820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 dirty="0" smtClean="0">
                  <a:solidFill>
                    <a:srgbClr val="0000FF"/>
                  </a:solidFill>
                </a:rPr>
                <a:t>More Associative  </a:t>
              </a:r>
            </a:p>
            <a:p>
              <a:pPr algn="ctr"/>
              <a:r>
                <a:rPr lang="en-US" sz="2200" i="1" dirty="0" smtClean="0">
                  <a:solidFill>
                    <a:srgbClr val="0000FF"/>
                  </a:solidFill>
                </a:rPr>
                <a:t>Bigger Block Sizes</a:t>
              </a:r>
            </a:p>
            <a:p>
              <a:pPr algn="ctr"/>
              <a:r>
                <a:rPr lang="en-US" sz="2200" i="1" dirty="0" smtClean="0">
                  <a:solidFill>
                    <a:srgbClr val="0000FF"/>
                  </a:solidFill>
                </a:rPr>
                <a:t>Larger Capacity</a:t>
              </a:r>
              <a:endParaRPr lang="en-US" sz="2200" i="1" dirty="0" smtClean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676602" y="4700590"/>
              <a:ext cx="0" cy="958537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4943083" y="1232483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t</a:t>
            </a:r>
            <a:r>
              <a:rPr lang="en-US" sz="3500" b="1" baseline="-25000" dirty="0"/>
              <a:t>hit</a:t>
            </a:r>
            <a:r>
              <a:rPr lang="en-US" sz="3500" b="1" dirty="0"/>
              <a:t> 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50444" y="4983195"/>
            <a:ext cx="2716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Design with miss rate in mind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50444" y="2195739"/>
            <a:ext cx="2429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Design with speed in mind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Things we have covered:</a:t>
            </a:r>
          </a:p>
          <a:p>
            <a:pPr lvl="1"/>
            <a:r>
              <a:rPr lang="en-US" dirty="0" smtClean="0"/>
              <a:t>The Need for Speed</a:t>
            </a:r>
          </a:p>
          <a:p>
            <a:pPr lvl="1"/>
            <a:r>
              <a:rPr lang="en-US" dirty="0" smtClean="0"/>
              <a:t>Locality to the Rescue!</a:t>
            </a:r>
          </a:p>
          <a:p>
            <a:pPr lvl="1"/>
            <a:r>
              <a:rPr lang="en-US" dirty="0" smtClean="0"/>
              <a:t>Calculating average memory access time</a:t>
            </a:r>
          </a:p>
          <a:p>
            <a:pPr lvl="1"/>
            <a:r>
              <a:rPr lang="en-US" dirty="0" smtClean="0"/>
              <a:t>$ Misses: Cold, Conflict, Capacity</a:t>
            </a:r>
          </a:p>
          <a:p>
            <a:pPr lvl="1"/>
            <a:r>
              <a:rPr lang="en-US" dirty="0" smtClean="0"/>
              <a:t>$ Characteristics: Associativity, Block Size, Capacity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Things we will now cover:</a:t>
            </a:r>
            <a:endParaRPr lang="en-US" dirty="0" smtClean="0"/>
          </a:p>
          <a:p>
            <a:pPr lvl="1"/>
            <a:r>
              <a:rPr lang="en-US" dirty="0" smtClean="0"/>
              <a:t>Cache Figures</a:t>
            </a:r>
          </a:p>
          <a:p>
            <a:pPr lvl="1"/>
            <a:r>
              <a:rPr lang="en-US" dirty="0" smtClean="0"/>
              <a:t>Cache Performance Examples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Writes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328706" y="152528"/>
            <a:ext cx="48596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solution?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Group 38"/>
          <p:cNvGrpSpPr/>
          <p:nvPr/>
        </p:nvGrpSpPr>
        <p:grpSpPr>
          <a:xfrm>
            <a:off x="3340837" y="971177"/>
            <a:ext cx="5703057" cy="4020882"/>
            <a:chOff x="3340837" y="971177"/>
            <a:chExt cx="5703057" cy="4020882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4326" y="974361"/>
              <a:ext cx="3929568" cy="328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3340837" y="971177"/>
              <a:ext cx="1847518" cy="37571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656344" y="4259564"/>
              <a:ext cx="5291926" cy="7324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190526" y="1310911"/>
            <a:ext cx="2583688" cy="2863850"/>
            <a:chOff x="5181600" y="2546350"/>
            <a:chExt cx="2583688" cy="2863850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5181600" y="2851150"/>
              <a:ext cx="1435826" cy="255905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200" b="1" dirty="0" smtClean="0"/>
                <a:t>  Level 2 $</a:t>
              </a:r>
            </a:p>
            <a:p>
              <a:endParaRPr lang="en-US" b="1" dirty="0"/>
            </a:p>
            <a:p>
              <a:endParaRPr lang="en-US" b="1" dirty="0" smtClean="0"/>
            </a:p>
            <a:p>
              <a:endParaRPr lang="en-US" b="1" dirty="0"/>
            </a:p>
            <a:p>
              <a:endParaRPr lang="en-US" b="1" dirty="0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705600" y="2546350"/>
              <a:ext cx="865632" cy="121488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</a:t>
              </a:r>
            </a:p>
            <a:p>
              <a:r>
                <a:rPr lang="en-US" b="1" dirty="0" smtClean="0"/>
                <a:t>Data $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6692900" y="4322318"/>
              <a:ext cx="1072388" cy="104825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 </a:t>
              </a:r>
            </a:p>
            <a:p>
              <a:r>
                <a:rPr lang="en-US" b="1" dirty="0" smtClean="0"/>
                <a:t>Insn $</a:t>
              </a:r>
              <a:endParaRPr lang="en-US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/>
              <a:t>Pentium </a:t>
            </a:r>
            <a:r>
              <a:rPr lang="en-US" dirty="0" smtClean="0"/>
              <a:t>3, 1999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909817" y="1033912"/>
            <a:ext cx="1493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Caches </a:t>
            </a:r>
            <a:r>
              <a:rPr lang="en-US" sz="3000" dirty="0" smtClean="0">
                <a:solidFill>
                  <a:srgbClr val="FF0000"/>
                </a:solidFill>
              </a:rPr>
              <a:t>!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360129"/>
          </a:xfrm>
        </p:spPr>
        <p:txBody>
          <a:bodyPr>
            <a:normAutofit fontScale="90000"/>
          </a:bodyPr>
          <a:lstStyle/>
          <a:p>
            <a:r>
              <a:rPr lang="en-US" dirty="0"/>
              <a:t>2</a:t>
            </a:r>
            <a:r>
              <a:rPr lang="en-US" dirty="0" smtClean="0"/>
              <a:t>-Way Set Associative Cache (Reading)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24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2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Rectangle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5" name="Line 1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9050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386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7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530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8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3434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2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02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3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146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4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9050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5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386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6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530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7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3434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1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2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4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5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6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1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002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3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146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4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9050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6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0386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7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530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8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3434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00200" y="3934690"/>
            <a:ext cx="3200400" cy="2999510"/>
            <a:chOff x="1600200" y="3934690"/>
            <a:chExt cx="3200400" cy="2999510"/>
          </a:xfrm>
        </p:grpSpPr>
        <p:sp>
          <p:nvSpPr>
            <p:cNvPr id="304" name="TextBox 303"/>
            <p:cNvSpPr txBox="1"/>
            <p:nvPr>
              <p:custDataLst>
                <p:tags r:id="rId82"/>
              </p:custDataLst>
            </p:nvPr>
          </p:nvSpPr>
          <p:spPr>
            <a:xfrm>
              <a:off x="1600200" y="6410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</a:rPr>
                <a:t>hit?</a:t>
              </a:r>
            </a:p>
          </p:txBody>
        </p:sp>
        <p:sp>
          <p:nvSpPr>
            <p:cNvPr id="293" name="Line 49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2133600" y="4267200"/>
              <a:ext cx="0" cy="1676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Line 49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2406579" y="4419600"/>
              <a:ext cx="0" cy="1676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Line 53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 flipV="1">
              <a:off x="2286000" y="63246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AutoShape 77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 rot="5400000" flipH="1">
              <a:off x="1975366" y="5720834"/>
              <a:ext cx="609600" cy="597932"/>
            </a:xfrm>
            <a:prstGeom prst="moon">
              <a:avLst>
                <a:gd name="adj" fmla="val 71690"/>
              </a:avLst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AutoShape 46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5400000">
              <a:off x="2005445" y="3910445"/>
              <a:ext cx="332509" cy="381000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49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 flipV="1">
              <a:off x="4572000" y="4267200"/>
              <a:ext cx="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AutoShape 46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 rot="5400000">
              <a:off x="4443845" y="3910445"/>
              <a:ext cx="332509" cy="381000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Line 48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391504" y="4419600"/>
              <a:ext cx="21945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52600" y="1905000"/>
            <a:ext cx="3809999" cy="3048000"/>
            <a:chOff x="1752600" y="1905000"/>
            <a:chExt cx="3809999" cy="3048000"/>
          </a:xfrm>
        </p:grpSpPr>
        <p:sp>
          <p:nvSpPr>
            <p:cNvPr id="282" name="Line 43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2286000" y="1905000"/>
              <a:ext cx="0" cy="13716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 type="arrow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Line 48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752600" y="3810000"/>
              <a:ext cx="304800" cy="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Line 5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752600" y="1905000"/>
              <a:ext cx="0" cy="19050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21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3276600" y="1905000"/>
              <a:ext cx="0" cy="28194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 type="oval" w="lg" len="lg"/>
              <a:tailEnd w="sm" len="me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Line 48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 flipV="1">
              <a:off x="2057400" y="3810000"/>
              <a:ext cx="0" cy="1524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Line 4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4724400" y="1905000"/>
              <a:ext cx="0" cy="13716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 type="arrow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Line 48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4191000" y="3810000"/>
              <a:ext cx="304800" cy="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51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4191000" y="1905000"/>
              <a:ext cx="0" cy="19050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Line 48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 flipV="1">
              <a:off x="4495800" y="3810000"/>
              <a:ext cx="0" cy="1524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Line 21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5561720" y="1905000"/>
              <a:ext cx="879" cy="3027642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Line 48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3276600" y="4724400"/>
              <a:ext cx="1447800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Line 48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 flipV="1">
              <a:off x="4724400" y="4724400"/>
              <a:ext cx="0" cy="2286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33600" y="4900550"/>
            <a:ext cx="5410200" cy="966850"/>
            <a:chOff x="2133600" y="4900550"/>
            <a:chExt cx="5410200" cy="966850"/>
          </a:xfrm>
        </p:grpSpPr>
        <p:sp>
          <p:nvSpPr>
            <p:cNvPr id="292" name="Line 5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6019800" y="5334000"/>
              <a:ext cx="0" cy="5334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33600" y="4900550"/>
              <a:ext cx="5007986" cy="509650"/>
              <a:chOff x="2133600" y="4900550"/>
              <a:chExt cx="5007986" cy="5096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133600" y="4942823"/>
                <a:ext cx="5007986" cy="467377"/>
                <a:chOff x="2133600" y="4942823"/>
                <a:chExt cx="5007986" cy="467377"/>
              </a:xfrm>
            </p:grpSpPr>
            <p:grpSp>
              <p:nvGrpSpPr>
                <p:cNvPr id="307" name="Group 31"/>
                <p:cNvGrpSpPr>
                  <a:grpSpLocks/>
                </p:cNvGrpSpPr>
                <p:nvPr>
                  <p:custDataLst>
                    <p:tags r:id="rId61"/>
                  </p:custDataLst>
                </p:nvPr>
              </p:nvGrpSpPr>
              <p:grpSpPr bwMode="auto">
                <a:xfrm rot="5400000">
                  <a:off x="5475794" y="3658030"/>
                  <a:ext cx="381000" cy="2950585"/>
                  <a:chOff x="4848" y="2298"/>
                  <a:chExt cx="240" cy="870"/>
                </a:xfrm>
              </p:grpSpPr>
              <p:sp>
                <p:nvSpPr>
                  <p:cNvPr id="308" name="Line 32"/>
                  <p:cNvSpPr>
                    <a:spLocks noChangeShapeType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4848" y="2298"/>
                    <a:ext cx="0" cy="87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9" name="Line 33"/>
                  <p:cNvSpPr>
                    <a:spLocks noChangeShapeType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5088" y="2388"/>
                    <a:ext cx="0" cy="69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0" name="Line 34"/>
                  <p:cNvSpPr>
                    <a:spLocks noChangeShapeType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848" y="2298"/>
                    <a:ext cx="240" cy="9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1" name="Line 35"/>
                  <p:cNvSpPr>
                    <a:spLocks noChangeShapeType="1"/>
                  </p:cNvSpPr>
                  <p:nvPr>
                    <p:custDataLst>
                      <p:tags r:id="rId69"/>
                    </p:custDataLst>
                  </p:nvPr>
                </p:nvSpPr>
                <p:spPr bwMode="auto">
                  <a:xfrm flipV="1">
                    <a:off x="4848" y="3078"/>
                    <a:ext cx="240" cy="9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98" name="Line 49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133600" y="5334000"/>
                  <a:ext cx="6858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" name="Line 49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406576" y="5181600"/>
                  <a:ext cx="4023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Rectangle 300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2819400" y="4953000"/>
                  <a:ext cx="228600" cy="4572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cxnSp>
              <p:nvCxnSpPr>
                <p:cNvPr id="302" name="Straight Arrow Connector 301"/>
                <p:cNvCxnSpPr/>
                <p:nvPr>
                  <p:custDataLst>
                    <p:tags r:id="rId65"/>
                  </p:custDataLst>
                </p:nvPr>
              </p:nvCxnSpPr>
              <p:spPr>
                <a:xfrm>
                  <a:off x="3046831" y="5181600"/>
                  <a:ext cx="1240465" cy="158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tailEnd type="arrow"/>
                </a:ln>
                <a:effectLst/>
              </p:spPr>
            </p:cxnSp>
          </p:grpSp>
          <p:sp>
            <p:nvSpPr>
              <p:cNvPr id="306" name="TextBox 305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5086595" y="4900550"/>
                <a:ext cx="154280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line select</a:t>
                </a:r>
              </a:p>
            </p:txBody>
          </p:sp>
        </p:grpSp>
        <p:sp>
          <p:nvSpPr>
            <p:cNvPr id="355" name="Line 48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5910044" y="5562600"/>
              <a:ext cx="228600" cy="7620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TextBox 357"/>
            <p:cNvSpPr txBox="1"/>
            <p:nvPr>
              <p:custDataLst>
                <p:tags r:id="rId59"/>
              </p:custDataLst>
            </p:nvPr>
          </p:nvSpPr>
          <p:spPr>
            <a:xfrm>
              <a:off x="6172200" y="5391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64bytes</a:t>
              </a:r>
            </a:p>
          </p:txBody>
        </p:sp>
      </p:grpSp>
      <p:sp>
        <p:nvSpPr>
          <p:cNvPr id="359" name="Rectangle 358"/>
          <p:cNvSpPr/>
          <p:nvPr>
            <p:custDataLst>
              <p:tags r:id="rId25"/>
            </p:custDataLst>
          </p:nvPr>
        </p:nvSpPr>
        <p:spPr>
          <a:xfrm>
            <a:off x="86434" y="530856"/>
            <a:ext cx="3292931" cy="45974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Tag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Index     Offset</a:t>
            </a:r>
          </a:p>
        </p:txBody>
      </p:sp>
      <p:cxnSp>
        <p:nvCxnSpPr>
          <p:cNvPr id="360" name="Straight Connector 359"/>
          <p:cNvCxnSpPr/>
          <p:nvPr>
            <p:custDataLst>
              <p:tags r:id="rId26"/>
            </p:custDataLst>
          </p:nvPr>
        </p:nvCxnSpPr>
        <p:spPr>
          <a:xfrm>
            <a:off x="2287545" y="5308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1349128" y="981118"/>
            <a:ext cx="251988" cy="960120"/>
            <a:chOff x="1349128" y="981118"/>
            <a:chExt cx="251988" cy="960120"/>
          </a:xfrm>
        </p:grpSpPr>
        <p:sp>
          <p:nvSpPr>
            <p:cNvPr id="361" name="Line 4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1349128" y="981118"/>
              <a:ext cx="0" cy="9601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Line 4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>
              <a:off x="1349128" y="1928750"/>
              <a:ext cx="2519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4" name="Straight Connector 93"/>
          <p:cNvCxnSpPr/>
          <p:nvPr>
            <p:custDataLst>
              <p:tags r:id="rId27"/>
            </p:custDataLst>
          </p:nvPr>
        </p:nvCxnSpPr>
        <p:spPr>
          <a:xfrm>
            <a:off x="1129349" y="5435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2976752" y="994854"/>
            <a:ext cx="4526437" cy="5939346"/>
            <a:chOff x="2976752" y="994854"/>
            <a:chExt cx="4526437" cy="5939346"/>
          </a:xfrm>
        </p:grpSpPr>
        <p:grpSp>
          <p:nvGrpSpPr>
            <p:cNvPr id="13" name="Group 12"/>
            <p:cNvGrpSpPr/>
            <p:nvPr/>
          </p:nvGrpSpPr>
          <p:grpSpPr>
            <a:xfrm>
              <a:off x="4267201" y="5847185"/>
              <a:ext cx="3235988" cy="1087015"/>
              <a:chOff x="4267201" y="5847185"/>
              <a:chExt cx="3235988" cy="1087015"/>
            </a:xfrm>
          </p:grpSpPr>
          <p:sp>
            <p:nvSpPr>
              <p:cNvPr id="305" name="TextBox 304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181600" y="6410980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data</a:t>
                </a:r>
              </a:p>
            </p:txBody>
          </p:sp>
          <p:sp>
            <p:nvSpPr>
              <p:cNvPr id="272" name="Line 11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7137429" y="6108468"/>
                <a:ext cx="36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75" name="Group 31"/>
              <p:cNvGrpSpPr>
                <a:grpSpLocks/>
              </p:cNvGrpSpPr>
              <p:nvPr>
                <p:custDataLst>
                  <p:tags r:id="rId46"/>
                </p:custDataLst>
              </p:nvPr>
            </p:nvGrpSpPr>
            <p:grpSpPr bwMode="auto">
              <a:xfrm rot="5400000">
                <a:off x="5601170" y="4543611"/>
                <a:ext cx="381000" cy="3048938"/>
                <a:chOff x="4848" y="2269"/>
                <a:chExt cx="240" cy="899"/>
              </a:xfrm>
            </p:grpSpPr>
            <p:sp>
              <p:nvSpPr>
                <p:cNvPr id="276" name="Line 32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flipH="1">
                  <a:off x="4848" y="2269"/>
                  <a:ext cx="6" cy="89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Line 33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H="1">
                  <a:off x="5088" y="2359"/>
                  <a:ext cx="0" cy="71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Line 34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4848" y="2269"/>
                  <a:ext cx="240" cy="9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Line 35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flipV="1">
                  <a:off x="4848" y="3078"/>
                  <a:ext cx="240" cy="9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87" name="Line 53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 flipV="1">
                <a:off x="6019800" y="6258580"/>
                <a:ext cx="0" cy="59942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TextBox 30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5027219" y="5847185"/>
                <a:ext cx="20574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word select</a:t>
                </a:r>
              </a:p>
            </p:txBody>
          </p:sp>
          <p:sp>
            <p:nvSpPr>
              <p:cNvPr id="356" name="Line 48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V="1">
                <a:off x="5910044" y="6477000"/>
                <a:ext cx="228600" cy="7620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TextBox 356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6096000" y="6324600"/>
                <a:ext cx="13716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32bits</a:t>
                </a:r>
              </a:p>
            </p:txBody>
          </p:sp>
        </p:grpSp>
        <p:sp>
          <p:nvSpPr>
            <p:cNvPr id="97" name="Line 41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2989136" y="994854"/>
              <a:ext cx="0" cy="91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41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2976752" y="1095500"/>
              <a:ext cx="45262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41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7494417" y="1088390"/>
              <a:ext cx="0" cy="502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605" y="990600"/>
            <a:ext cx="4229395" cy="2971800"/>
            <a:chOff x="723605" y="990600"/>
            <a:chExt cx="4229395" cy="2971800"/>
          </a:xfrm>
        </p:grpSpPr>
        <p:grpSp>
          <p:nvGrpSpPr>
            <p:cNvPr id="6" name="Group 5"/>
            <p:cNvGrpSpPr/>
            <p:nvPr/>
          </p:nvGrpSpPr>
          <p:grpSpPr>
            <a:xfrm>
              <a:off x="723605" y="990600"/>
              <a:ext cx="4229395" cy="2844567"/>
              <a:chOff x="723605" y="990600"/>
              <a:chExt cx="4229395" cy="2844567"/>
            </a:xfrm>
          </p:grpSpPr>
          <p:sp>
            <p:nvSpPr>
              <p:cNvPr id="270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724227" y="3352800"/>
                <a:ext cx="3566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Line 42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905000" y="3505200"/>
                <a:ext cx="152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Oval 4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057400" y="3276600"/>
                <a:ext cx="457200" cy="457200"/>
              </a:xfrm>
              <a:prstGeom prst="ellipse">
                <a:avLst/>
              </a:prstGeom>
              <a:solidFill>
                <a:srgbClr val="000000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Line 2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1905000" y="3352800"/>
                <a:ext cx="0" cy="152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Rectangle 311"/>
              <p:cNvSpPr/>
              <p:nvPr>
                <p:custDataLst>
                  <p:tags r:id="rId34"/>
                </p:custDataLst>
              </p:nvPr>
            </p:nvSpPr>
            <p:spPr>
              <a:xfrm>
                <a:off x="2074178" y="2988781"/>
                <a:ext cx="439544" cy="8463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=</a:t>
                </a:r>
              </a:p>
            </p:txBody>
          </p:sp>
          <p:sp>
            <p:nvSpPr>
              <p:cNvPr id="315" name="Line 48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3810000" y="3352800"/>
                <a:ext cx="5486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Line 42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343400" y="3505200"/>
                <a:ext cx="152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Oval 44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800" y="3276600"/>
                <a:ext cx="457200" cy="457200"/>
              </a:xfrm>
              <a:prstGeom prst="ellipse">
                <a:avLst/>
              </a:prstGeom>
              <a:solidFill>
                <a:srgbClr val="000000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Line 20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>
                <a:off x="4343400" y="3352800"/>
                <a:ext cx="0" cy="152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Rectangle 326"/>
              <p:cNvSpPr/>
              <p:nvPr>
                <p:custDataLst>
                  <p:tags r:id="rId39"/>
                </p:custDataLst>
              </p:nvPr>
            </p:nvSpPr>
            <p:spPr>
              <a:xfrm>
                <a:off x="4512578" y="2988781"/>
                <a:ext cx="439544" cy="8463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=</a:t>
                </a:r>
              </a:p>
            </p:txBody>
          </p:sp>
          <p:sp>
            <p:nvSpPr>
              <p:cNvPr id="95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723605" y="990600"/>
                <a:ext cx="0" cy="2377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0" name="Line 41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286000" y="37338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41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4724400" y="37338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6503" y="919493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/>
              <a:t>Tag </a:t>
            </a: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4332259" y="90372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/>
              <a:t>Tag </a:t>
            </a: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004887" y="901628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smtClean="0"/>
              <a:t>V</a:t>
            </a: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572274" y="917126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V</a:t>
            </a: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2933457" y="930616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Data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316663" y="912984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Box 304"/>
          <p:cNvSpPr txBox="1"/>
          <p:nvPr>
            <p:custDataLst>
              <p:tags r:id="rId1"/>
            </p:custDataLst>
          </p:nvPr>
        </p:nvSpPr>
        <p:spPr>
          <a:xfrm>
            <a:off x="5181600" y="6410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3601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3-Way Set Associative Cache (Reading)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24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Rectangle 1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5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9050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6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7" name="Rectangle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8" name="Line 1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3434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9" name="Rectangle 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770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0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914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1" name="Line 1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7818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2" name="Rectangle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02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3" name="Rectangle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146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4" name="Line 1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9050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5" name="Rectangle 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386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6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530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3434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8" name="Rectangle 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770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9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914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0" name="Line 19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818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1" name="Rectangle 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6002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2" name="Rectangle 1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5146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3" name="Line 19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9050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4" name="Rectangle 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0386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5" name="Rectangle 1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9530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6" name="Line 1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3434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7" name="Rectangle 5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770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8" name="Rectangle 1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3914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9" name="Line 1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7818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0" name="Line 48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713102" y="3352800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1" name="Rectangle 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6002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2" name="Line 11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667106" y="6106180"/>
            <a:ext cx="1307592" cy="101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3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4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75" name="Group 31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 rot="5400000">
            <a:off x="5867400" y="4277379"/>
            <a:ext cx="381000" cy="3581400"/>
            <a:chOff x="4848" y="2112"/>
            <a:chExt cx="240" cy="1056"/>
          </a:xfrm>
        </p:grpSpPr>
        <p:sp>
          <p:nvSpPr>
            <p:cNvPr id="276" name="Line 32"/>
            <p:cNvSpPr>
              <a:spLocks noChangeShapeType="1"/>
            </p:cNvSpPr>
            <p:nvPr>
              <p:custDataLst>
                <p:tags r:id="rId120"/>
              </p:custDataLst>
            </p:nvPr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Line 33"/>
            <p:cNvSpPr>
              <a:spLocks noChangeShapeType="1"/>
            </p:cNvSpPr>
            <p:nvPr>
              <p:custDataLst>
                <p:tags r:id="rId121"/>
              </p:custDataLst>
            </p:nvPr>
          </p:nvSpPr>
          <p:spPr bwMode="auto">
            <a:xfrm>
              <a:off x="5088" y="2202"/>
              <a:ext cx="0" cy="8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34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>
              <a:off x="4848" y="2112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35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V="1">
              <a:off x="4848" y="3078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1" name="Line 42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9050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2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22860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3" name="Oval 4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0574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4" name="Line 48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H="1">
            <a:off x="17526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5" name="Line 4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H="1" flipV="1">
            <a:off x="2133600" y="4267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6" name="Line 51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>
            <a:off x="17526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7" name="Line 53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 flipV="1">
            <a:off x="6019800" y="6258580"/>
            <a:ext cx="0" cy="59942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9" name="Line 4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22860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0" name="Line 20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H="1">
            <a:off x="1905000" y="3352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1" name="Line 21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276600" y="1905000"/>
            <a:ext cx="0" cy="2819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2" name="Line 53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 flipV="1">
            <a:off x="6019800" y="5334000"/>
            <a:ext cx="0" cy="533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3" name="Line 4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2133600" y="47244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4" name="Line 49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 flipH="1">
            <a:off x="2286000" y="4419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5" name="Line 49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 flipH="1">
            <a:off x="2438400" y="44958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6" name="Line 53"/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 flipH="1" flipV="1">
            <a:off x="2286000" y="632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7" name="AutoShape 77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 rot="5400000" flipH="1">
            <a:off x="1975366" y="5720834"/>
            <a:ext cx="609600" cy="597932"/>
          </a:xfrm>
          <a:prstGeom prst="moon">
            <a:avLst>
              <a:gd name="adj" fmla="val 71690"/>
            </a:avLst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8" name="Line 49"/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2133600" y="53340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9" name="Line 49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>
            <a:off x="2286000" y="51816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0" name="Line 49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2438400" y="5029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1" name="Rectangle 300"/>
          <p:cNvSpPr/>
          <p:nvPr>
            <p:custDataLst>
              <p:tags r:id="rId54"/>
            </p:custDataLst>
          </p:nvPr>
        </p:nvSpPr>
        <p:spPr>
          <a:xfrm>
            <a:off x="2819400" y="4953000"/>
            <a:ext cx="228600" cy="4572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cxnSp>
        <p:nvCxnSpPr>
          <p:cNvPr id="302" name="Straight Arrow Connector 301"/>
          <p:cNvCxnSpPr/>
          <p:nvPr>
            <p:custDataLst>
              <p:tags r:id="rId55"/>
            </p:custDataLst>
          </p:nvPr>
        </p:nvCxnSpPr>
        <p:spPr>
          <a:xfrm>
            <a:off x="3026735" y="5181600"/>
            <a:ext cx="124046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303" name="TextBox 302"/>
          <p:cNvSpPr txBox="1"/>
          <p:nvPr>
            <p:custDataLst>
              <p:tags r:id="rId56"/>
            </p:custDataLst>
          </p:nvPr>
        </p:nvSpPr>
        <p:spPr>
          <a:xfrm>
            <a:off x="5181600" y="581156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word select</a:t>
            </a:r>
          </a:p>
        </p:txBody>
      </p:sp>
      <p:sp>
        <p:nvSpPr>
          <p:cNvPr id="304" name="TextBox 303"/>
          <p:cNvSpPr txBox="1"/>
          <p:nvPr>
            <p:custDataLst>
              <p:tags r:id="rId57"/>
            </p:custDataLst>
          </p:nvPr>
        </p:nvSpPr>
        <p:spPr>
          <a:xfrm>
            <a:off x="1600200" y="6410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</a:rPr>
              <a:t>hit?</a:t>
            </a:r>
          </a:p>
        </p:txBody>
      </p:sp>
      <p:sp>
        <p:nvSpPr>
          <p:cNvPr id="306" name="TextBox 305"/>
          <p:cNvSpPr txBox="1"/>
          <p:nvPr>
            <p:custDataLst>
              <p:tags r:id="rId58"/>
            </p:custDataLst>
          </p:nvPr>
        </p:nvSpPr>
        <p:spPr>
          <a:xfrm>
            <a:off x="5181600" y="487680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line select</a:t>
            </a:r>
          </a:p>
        </p:txBody>
      </p:sp>
      <p:grpSp>
        <p:nvGrpSpPr>
          <p:cNvPr id="307" name="Group 31"/>
          <p:cNvGrpSpPr>
            <a:grpSpLocks/>
          </p:cNvGrpSpPr>
          <p:nvPr>
            <p:custDataLst>
              <p:tags r:id="rId59"/>
            </p:custDataLst>
          </p:nvPr>
        </p:nvGrpSpPr>
        <p:grpSpPr bwMode="auto">
          <a:xfrm rot="5400000">
            <a:off x="5791200" y="3342622"/>
            <a:ext cx="381000" cy="3581400"/>
            <a:chOff x="4848" y="2112"/>
            <a:chExt cx="240" cy="1056"/>
          </a:xfrm>
        </p:grpSpPr>
        <p:sp>
          <p:nvSpPr>
            <p:cNvPr id="308" name="Line 32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Line 33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>
              <a:off x="5088" y="2202"/>
              <a:ext cx="0" cy="8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Line 34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>
              <a:off x="4848" y="2112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Line 35"/>
            <p:cNvSpPr>
              <a:spLocks noChangeShapeType="1"/>
            </p:cNvSpPr>
            <p:nvPr>
              <p:custDataLst>
                <p:tags r:id="rId119"/>
              </p:custDataLst>
            </p:nvPr>
          </p:nvSpPr>
          <p:spPr bwMode="auto">
            <a:xfrm flipV="1">
              <a:off x="4848" y="3078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2" name="Rectangle 311"/>
          <p:cNvSpPr/>
          <p:nvPr>
            <p:custDataLst>
              <p:tags r:id="rId60"/>
            </p:custDataLst>
          </p:nvPr>
        </p:nvSpPr>
        <p:spPr>
          <a:xfrm>
            <a:off x="20741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13" name="Line 48"/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 flipH="1" flipV="1">
            <a:off x="20574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4" name="AutoShape 46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 rot="5400000">
            <a:off x="2005445" y="3910445"/>
            <a:ext cx="332509" cy="381000"/>
          </a:xfrm>
          <a:prstGeom prst="flowChartDelay">
            <a:avLst/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5" name="Line 48"/>
          <p:cNvSpPr>
            <a:spLocks noChangeShapeType="1"/>
          </p:cNvSpPr>
          <p:nvPr>
            <p:custDataLst>
              <p:tags r:id="rId63"/>
            </p:custDataLst>
          </p:nvPr>
        </p:nvSpPr>
        <p:spPr bwMode="auto">
          <a:xfrm flipH="1">
            <a:off x="3810000" y="33528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6" name="Rectangle 5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40386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7" name="Rectangle 16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9530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8" name="Line 19"/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43434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9" name="Line 42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>
            <a:off x="43434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0" name="Line 43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 flipH="1">
            <a:off x="47244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1" name="Oval 44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44958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22" name="Line 48"/>
          <p:cNvSpPr>
            <a:spLocks noChangeShapeType="1"/>
          </p:cNvSpPr>
          <p:nvPr>
            <p:custDataLst>
              <p:tags r:id="rId70"/>
            </p:custDataLst>
          </p:nvPr>
        </p:nvSpPr>
        <p:spPr bwMode="auto">
          <a:xfrm flipH="1">
            <a:off x="41910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3" name="Line 49"/>
          <p:cNvSpPr>
            <a:spLocks noChangeShapeType="1"/>
          </p:cNvSpPr>
          <p:nvPr>
            <p:custDataLst>
              <p:tags r:id="rId71"/>
            </p:custDataLst>
          </p:nvPr>
        </p:nvSpPr>
        <p:spPr bwMode="auto">
          <a:xfrm flipH="1" flipV="1">
            <a:off x="4572000" y="42672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4" name="Line 51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>
            <a:off x="41910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5" name="Line 41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47244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6" name="Line 20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H="1">
            <a:off x="4343400" y="3352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7" name="Rectangle 326"/>
          <p:cNvSpPr/>
          <p:nvPr>
            <p:custDataLst>
              <p:tags r:id="rId75"/>
            </p:custDataLst>
          </p:nvPr>
        </p:nvSpPr>
        <p:spPr>
          <a:xfrm>
            <a:off x="45125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28" name="Line 48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 flipH="1" flipV="1">
            <a:off x="44958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9" name="AutoShape 46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 rot="5400000">
            <a:off x="4443845" y="3910445"/>
            <a:ext cx="332509" cy="381000"/>
          </a:xfrm>
          <a:prstGeom prst="flowChartDelay">
            <a:avLst/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0" name="Line 48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H="1">
            <a:off x="6248400" y="33528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1" name="Rectangle 5"/>
          <p:cNvSpPr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64770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2" name="Rectangle 16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73914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3" name="Line 19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>
            <a:off x="67818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4" name="Line 42"/>
          <p:cNvSpPr>
            <a:spLocks noChangeShapeType="1"/>
          </p:cNvSpPr>
          <p:nvPr>
            <p:custDataLst>
              <p:tags r:id="rId82"/>
            </p:custDataLst>
          </p:nvPr>
        </p:nvSpPr>
        <p:spPr bwMode="auto">
          <a:xfrm>
            <a:off x="67818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5" name="Line 43"/>
          <p:cNvSpPr>
            <a:spLocks noChangeShapeType="1"/>
          </p:cNvSpPr>
          <p:nvPr>
            <p:custDataLst>
              <p:tags r:id="rId83"/>
            </p:custDataLst>
          </p:nvPr>
        </p:nvSpPr>
        <p:spPr bwMode="auto">
          <a:xfrm flipH="1">
            <a:off x="71628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6" name="Oval 44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69342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37" name="Line 48"/>
          <p:cNvSpPr>
            <a:spLocks noChangeShapeType="1"/>
          </p:cNvSpPr>
          <p:nvPr>
            <p:custDataLst>
              <p:tags r:id="rId85"/>
            </p:custDataLst>
          </p:nvPr>
        </p:nvSpPr>
        <p:spPr bwMode="auto">
          <a:xfrm flipH="1">
            <a:off x="66294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8" name="Line 49"/>
          <p:cNvSpPr>
            <a:spLocks noChangeShapeType="1"/>
          </p:cNvSpPr>
          <p:nvPr>
            <p:custDataLst>
              <p:tags r:id="rId86"/>
            </p:custDataLst>
          </p:nvPr>
        </p:nvSpPr>
        <p:spPr bwMode="auto">
          <a:xfrm flipH="1" flipV="1">
            <a:off x="7010400" y="42672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9" name="Line 51"/>
          <p:cNvSpPr>
            <a:spLocks noChangeShapeType="1"/>
          </p:cNvSpPr>
          <p:nvPr>
            <p:custDataLst>
              <p:tags r:id="rId87"/>
            </p:custDataLst>
          </p:nvPr>
        </p:nvSpPr>
        <p:spPr bwMode="auto">
          <a:xfrm flipH="1">
            <a:off x="66294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0" name="Line 41"/>
          <p:cNvSpPr>
            <a:spLocks noChangeShapeType="1"/>
          </p:cNvSpPr>
          <p:nvPr>
            <p:custDataLst>
              <p:tags r:id="rId88"/>
            </p:custDataLst>
          </p:nvPr>
        </p:nvSpPr>
        <p:spPr bwMode="auto">
          <a:xfrm>
            <a:off x="71628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1" name="Line 20"/>
          <p:cNvSpPr>
            <a:spLocks noChangeShapeType="1"/>
          </p:cNvSpPr>
          <p:nvPr>
            <p:custDataLst>
              <p:tags r:id="rId89"/>
            </p:custDataLst>
          </p:nvPr>
        </p:nvSpPr>
        <p:spPr bwMode="auto">
          <a:xfrm flipH="1">
            <a:off x="6781800" y="3338284"/>
            <a:ext cx="0" cy="18288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2" name="Rectangle 341"/>
          <p:cNvSpPr/>
          <p:nvPr>
            <p:custDataLst>
              <p:tags r:id="rId90"/>
            </p:custDataLst>
          </p:nvPr>
        </p:nvSpPr>
        <p:spPr>
          <a:xfrm>
            <a:off x="69509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43" name="Line 48"/>
          <p:cNvSpPr>
            <a:spLocks noChangeShapeType="1"/>
          </p:cNvSpPr>
          <p:nvPr>
            <p:custDataLst>
              <p:tags r:id="rId91"/>
            </p:custDataLst>
          </p:nvPr>
        </p:nvSpPr>
        <p:spPr bwMode="auto">
          <a:xfrm flipH="1" flipV="1">
            <a:off x="69342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4" name="AutoShape 46"/>
          <p:cNvSpPr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5400000">
            <a:off x="6882245" y="3910445"/>
            <a:ext cx="332509" cy="381000"/>
          </a:xfrm>
          <a:prstGeom prst="flowChartDelay">
            <a:avLst/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5" name="Line 48"/>
          <p:cNvSpPr>
            <a:spLocks noChangeShapeType="1"/>
          </p:cNvSpPr>
          <p:nvPr>
            <p:custDataLst>
              <p:tags r:id="rId93"/>
            </p:custDataLst>
          </p:nvPr>
        </p:nvSpPr>
        <p:spPr bwMode="auto">
          <a:xfrm flipH="1">
            <a:off x="2286000" y="44196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6" name="Line 48"/>
          <p:cNvSpPr>
            <a:spLocks noChangeShapeType="1"/>
          </p:cNvSpPr>
          <p:nvPr>
            <p:custDataLst>
              <p:tags r:id="rId94"/>
            </p:custDataLst>
          </p:nvPr>
        </p:nvSpPr>
        <p:spPr bwMode="auto">
          <a:xfrm flipH="1">
            <a:off x="2438400" y="4495800"/>
            <a:ext cx="457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7" name="Line 21"/>
          <p:cNvSpPr>
            <a:spLocks noChangeShapeType="1"/>
          </p:cNvSpPr>
          <p:nvPr>
            <p:custDataLst>
              <p:tags r:id="rId95"/>
            </p:custDataLst>
          </p:nvPr>
        </p:nvSpPr>
        <p:spPr bwMode="auto">
          <a:xfrm>
            <a:off x="5562600" y="1905000"/>
            <a:ext cx="0" cy="2819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8" name="Line 21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>
            <a:off x="8001000" y="1905000"/>
            <a:ext cx="0" cy="27432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9" name="Line 48"/>
          <p:cNvSpPr>
            <a:spLocks noChangeShapeType="1"/>
          </p:cNvSpPr>
          <p:nvPr>
            <p:custDataLst>
              <p:tags r:id="rId97"/>
            </p:custDataLst>
          </p:nvPr>
        </p:nvSpPr>
        <p:spPr bwMode="auto">
          <a:xfrm flipH="1">
            <a:off x="3276600" y="4724400"/>
            <a:ext cx="1447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0" name="Line 48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H="1">
            <a:off x="6553200" y="4648200"/>
            <a:ext cx="1447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1" name="Line 48"/>
          <p:cNvSpPr>
            <a:spLocks noChangeShapeType="1"/>
          </p:cNvSpPr>
          <p:nvPr>
            <p:custDataLst>
              <p:tags r:id="rId99"/>
            </p:custDataLst>
          </p:nvPr>
        </p:nvSpPr>
        <p:spPr bwMode="auto">
          <a:xfrm flipH="1" flipV="1">
            <a:off x="4724400" y="4724400"/>
            <a:ext cx="0" cy="228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2" name="Line 48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H="1" flipV="1">
            <a:off x="6553200" y="4648200"/>
            <a:ext cx="0" cy="3048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3" name="Line 48"/>
          <p:cNvSpPr>
            <a:spLocks noChangeShapeType="1"/>
          </p:cNvSpPr>
          <p:nvPr>
            <p:custDataLst>
              <p:tags r:id="rId101"/>
            </p:custDataLst>
          </p:nvPr>
        </p:nvSpPr>
        <p:spPr bwMode="auto">
          <a:xfrm flipH="1" flipV="1">
            <a:off x="5791200" y="4724400"/>
            <a:ext cx="0" cy="228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4" name="Line 48"/>
          <p:cNvSpPr>
            <a:spLocks noChangeShapeType="1"/>
          </p:cNvSpPr>
          <p:nvPr>
            <p:custDataLst>
              <p:tags r:id="rId102"/>
            </p:custDataLst>
          </p:nvPr>
        </p:nvSpPr>
        <p:spPr bwMode="auto">
          <a:xfrm flipH="1" flipV="1">
            <a:off x="5562600" y="4724400"/>
            <a:ext cx="228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5" name="Line 48"/>
          <p:cNvSpPr>
            <a:spLocks noChangeShapeType="1"/>
          </p:cNvSpPr>
          <p:nvPr>
            <p:custDataLst>
              <p:tags r:id="rId103"/>
            </p:custDataLst>
          </p:nvPr>
        </p:nvSpPr>
        <p:spPr bwMode="auto">
          <a:xfrm flipV="1">
            <a:off x="5910044" y="5562600"/>
            <a:ext cx="228600" cy="76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6" name="Line 48"/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V="1">
            <a:off x="5910044" y="6477000"/>
            <a:ext cx="228600" cy="76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7" name="TextBox 356"/>
          <p:cNvSpPr txBox="1"/>
          <p:nvPr>
            <p:custDataLst>
              <p:tags r:id="rId105"/>
            </p:custDataLst>
          </p:nvPr>
        </p:nvSpPr>
        <p:spPr>
          <a:xfrm>
            <a:off x="6096000" y="632460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32bits</a:t>
            </a:r>
          </a:p>
        </p:txBody>
      </p:sp>
      <p:sp>
        <p:nvSpPr>
          <p:cNvPr id="358" name="TextBox 357"/>
          <p:cNvSpPr txBox="1"/>
          <p:nvPr>
            <p:custDataLst>
              <p:tags r:id="rId106"/>
            </p:custDataLst>
          </p:nvPr>
        </p:nvSpPr>
        <p:spPr>
          <a:xfrm>
            <a:off x="6172200" y="539109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64bytes</a:t>
            </a:r>
          </a:p>
        </p:txBody>
      </p:sp>
      <p:sp>
        <p:nvSpPr>
          <p:cNvPr id="126" name="Rectangle 125"/>
          <p:cNvSpPr/>
          <p:nvPr>
            <p:custDataLst>
              <p:tags r:id="rId107"/>
            </p:custDataLst>
          </p:nvPr>
        </p:nvSpPr>
        <p:spPr>
          <a:xfrm>
            <a:off x="86434" y="530856"/>
            <a:ext cx="3292931" cy="45974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Tag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Index     Offset</a:t>
            </a:r>
          </a:p>
        </p:txBody>
      </p:sp>
      <p:cxnSp>
        <p:nvCxnSpPr>
          <p:cNvPr id="127" name="Straight Connector 126"/>
          <p:cNvCxnSpPr/>
          <p:nvPr>
            <p:custDataLst>
              <p:tags r:id="rId108"/>
            </p:custDataLst>
          </p:nvPr>
        </p:nvCxnSpPr>
        <p:spPr>
          <a:xfrm>
            <a:off x="2287545" y="5308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28" name="Line 41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>
            <a:off x="1349128" y="981118"/>
            <a:ext cx="0" cy="9601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9" name="Line 42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>
            <a:off x="1349128" y="1928750"/>
            <a:ext cx="251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30" name="Straight Connector 129"/>
          <p:cNvCxnSpPr/>
          <p:nvPr>
            <p:custDataLst>
              <p:tags r:id="rId111"/>
            </p:custDataLst>
          </p:nvPr>
        </p:nvCxnSpPr>
        <p:spPr>
          <a:xfrm>
            <a:off x="1129349" y="5435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31" name="Line 41"/>
          <p:cNvSpPr>
            <a:spLocks noChangeShapeType="1"/>
          </p:cNvSpPr>
          <p:nvPr>
            <p:custDataLst>
              <p:tags r:id="rId112"/>
            </p:custDataLst>
          </p:nvPr>
        </p:nvSpPr>
        <p:spPr bwMode="auto">
          <a:xfrm>
            <a:off x="723605" y="990600"/>
            <a:ext cx="0" cy="23774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2" name="Line 41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>
            <a:off x="2989136" y="994854"/>
            <a:ext cx="0" cy="914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3" name="Line 41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 flipH="1">
            <a:off x="2976752" y="1095500"/>
            <a:ext cx="5989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4" name="Line 41"/>
          <p:cNvSpPr>
            <a:spLocks noChangeShapeType="1"/>
          </p:cNvSpPr>
          <p:nvPr>
            <p:custDataLst>
              <p:tags r:id="rId115"/>
            </p:custDataLst>
          </p:nvPr>
        </p:nvSpPr>
        <p:spPr bwMode="auto">
          <a:xfrm>
            <a:off x="8963991" y="1088390"/>
            <a:ext cx="0" cy="502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80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7026"/>
          </a:xfrm>
        </p:spPr>
        <p:txBody>
          <a:bodyPr>
            <a:normAutofit/>
          </a:bodyPr>
          <a:lstStyle/>
          <a:p>
            <a:r>
              <a:rPr lang="en-US" dirty="0" smtClean="0"/>
              <a:t>How Big is the Cache?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799"/>
            <a:ext cx="8229600" cy="353377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000" i="1" dirty="0"/>
              <a:t>n</a:t>
            </a:r>
            <a:r>
              <a:rPr lang="en-US" sz="3000" dirty="0"/>
              <a:t> bit index, </a:t>
            </a:r>
            <a:r>
              <a:rPr lang="en-US" sz="3000" i="1" dirty="0"/>
              <a:t>m</a:t>
            </a:r>
            <a:r>
              <a:rPr lang="en-US" sz="3000" dirty="0"/>
              <a:t> bit offset, </a:t>
            </a:r>
            <a:r>
              <a:rPr lang="en-US" sz="3000" b="1" dirty="0"/>
              <a:t>N-way Set Associative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000" dirty="0"/>
              <a:t>Question: How big is cache? </a:t>
            </a: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lang="en-US" sz="3000" b="1" i="1" dirty="0"/>
              <a:t>Data only</a:t>
            </a:r>
            <a:r>
              <a:rPr lang="en-US" sz="3000" dirty="0"/>
              <a:t>? 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600" dirty="0"/>
              <a:t>	</a:t>
            </a:r>
            <a:r>
              <a:rPr lang="en-US" sz="2200" dirty="0"/>
              <a:t>(what we usually mean when we ask “how big” is the cache)</a:t>
            </a: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lang="en-US" sz="3000" b="1" i="1" dirty="0"/>
              <a:t>Data + overhead?</a:t>
            </a:r>
          </a:p>
          <a:p>
            <a:pPr>
              <a:lnSpc>
                <a:spcPct val="80000"/>
              </a:lnSpc>
              <a:spcBef>
                <a:spcPts val="720"/>
              </a:spcBef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82</a:t>
            </a:fld>
            <a:endParaRPr lang="en-US" dirty="0"/>
          </a:p>
        </p:txBody>
      </p:sp>
      <p:cxnSp>
        <p:nvCxnSpPr>
          <p:cNvPr id="5" name="Straight Connector 4"/>
          <p:cNvCxnSpPr/>
          <p:nvPr>
            <p:custDataLst>
              <p:tags r:id="rId1"/>
            </p:custDataLst>
          </p:nvPr>
        </p:nvCxnSpPr>
        <p:spPr>
          <a:xfrm rot="5400000">
            <a:off x="3848099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04800" y="1081664"/>
            <a:ext cx="49530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tabLst>
                <a:tab pos="1031875" algn="l"/>
                <a:tab pos="2571750" algn="l"/>
                <a:tab pos="3709988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	Tag	Index 	Offset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>
            <p:custDataLst>
              <p:tags r:id="rId3"/>
            </p:custDataLst>
          </p:nvPr>
        </p:nvCxnSpPr>
        <p:spPr>
          <a:xfrm rot="5400000">
            <a:off x="2628900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3434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914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7818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770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914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7818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002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146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9050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Rectangle 5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ectangle 1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9530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Line 1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3434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Rectangle 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770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ectangle 1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3914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Line 1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ectangle 5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6002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ectangle 5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0386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ectangle 1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9530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Line 1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43434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5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4770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Rectangle 16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3914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Line 1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67818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Line 4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1333500" y="2438400"/>
            <a:ext cx="26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6021876"/>
            <a:ext cx="766378" cy="7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7026"/>
          </a:xfrm>
        </p:spPr>
        <p:txBody>
          <a:bodyPr>
            <a:normAutofit/>
          </a:bodyPr>
          <a:lstStyle/>
          <a:p>
            <a:r>
              <a:rPr lang="en-US" dirty="0" smtClean="0"/>
              <a:t>How Big is the Cache?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799"/>
            <a:ext cx="8229600" cy="353377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000" i="1" dirty="0"/>
              <a:t>n</a:t>
            </a:r>
            <a:r>
              <a:rPr lang="en-US" sz="3000" dirty="0"/>
              <a:t> bit index, </a:t>
            </a:r>
            <a:r>
              <a:rPr lang="en-US" sz="3000" i="1" dirty="0"/>
              <a:t>m</a:t>
            </a:r>
            <a:r>
              <a:rPr lang="en-US" sz="3000" dirty="0"/>
              <a:t> bit offset, </a:t>
            </a:r>
            <a:r>
              <a:rPr lang="en-US" sz="3000" b="1" dirty="0"/>
              <a:t>N-way Set Associative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000" dirty="0"/>
              <a:t>Question: How big is cache? </a:t>
            </a: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lang="en-US" sz="3000" b="1" i="1" dirty="0" smtClean="0"/>
              <a:t>How big is the cache (Data only)</a:t>
            </a:r>
            <a:r>
              <a:rPr lang="en-US" sz="3000" dirty="0" smtClean="0"/>
              <a:t>? </a:t>
            </a:r>
            <a:endParaRPr lang="en-US" sz="3000" dirty="0"/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 smtClean="0"/>
              <a:t>Cache of size 2</a:t>
            </a:r>
            <a:r>
              <a:rPr lang="en-US" sz="2200" baseline="30000" dirty="0" smtClean="0"/>
              <a:t>n</a:t>
            </a:r>
            <a:r>
              <a:rPr lang="en-US" sz="2200" dirty="0" smtClean="0"/>
              <a:t> sets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 smtClean="0"/>
              <a:t>Block size of 2</a:t>
            </a:r>
            <a:r>
              <a:rPr lang="en-US" sz="2200" baseline="30000" dirty="0" smtClean="0"/>
              <a:t>m</a:t>
            </a:r>
            <a:r>
              <a:rPr lang="en-US" sz="2200" dirty="0" smtClean="0"/>
              <a:t> bytes, </a:t>
            </a:r>
            <a:r>
              <a:rPr lang="en-US" sz="2200" i="1" dirty="0" smtClean="0"/>
              <a:t>N</a:t>
            </a:r>
            <a:r>
              <a:rPr lang="en-US" sz="2200" dirty="0" smtClean="0"/>
              <a:t>-way set associative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 smtClean="0"/>
              <a:t>Cache Size: 2</a:t>
            </a:r>
            <a:r>
              <a:rPr lang="en-US" sz="2200" baseline="30000" dirty="0" smtClean="0"/>
              <a:t>m</a:t>
            </a:r>
            <a:r>
              <a:rPr lang="en-US" sz="2200" dirty="0" smtClean="0"/>
              <a:t> bytes-per-block x (2</a:t>
            </a:r>
            <a:r>
              <a:rPr lang="en-US" sz="2200" baseline="30000" dirty="0" smtClean="0"/>
              <a:t>n</a:t>
            </a:r>
            <a:r>
              <a:rPr lang="en-US" sz="2200" dirty="0" smtClean="0"/>
              <a:t> sets x </a:t>
            </a:r>
            <a:r>
              <a:rPr lang="en-US" sz="2200" i="1" dirty="0" smtClean="0"/>
              <a:t>N</a:t>
            </a:r>
            <a:r>
              <a:rPr lang="en-US" sz="2200" dirty="0" smtClean="0"/>
              <a:t>-way-per-set) 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 smtClean="0"/>
              <a:t>                    = </a:t>
            </a:r>
            <a:r>
              <a:rPr lang="en-US" sz="2200" b="1" dirty="0" smtClean="0"/>
              <a:t>N x 2</a:t>
            </a:r>
            <a:r>
              <a:rPr lang="en-US" sz="2200" b="1" baseline="30000" dirty="0" smtClean="0"/>
              <a:t>n+m</a:t>
            </a:r>
            <a:r>
              <a:rPr lang="en-US" sz="2200" b="1" dirty="0" smtClean="0"/>
              <a:t> bytes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83</a:t>
            </a:fld>
            <a:endParaRPr lang="en-US" dirty="0"/>
          </a:p>
        </p:txBody>
      </p:sp>
      <p:cxnSp>
        <p:nvCxnSpPr>
          <p:cNvPr id="5" name="Straight Connector 4"/>
          <p:cNvCxnSpPr/>
          <p:nvPr>
            <p:custDataLst>
              <p:tags r:id="rId1"/>
            </p:custDataLst>
          </p:nvPr>
        </p:nvCxnSpPr>
        <p:spPr>
          <a:xfrm rot="5400000">
            <a:off x="3848099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04800" y="1081664"/>
            <a:ext cx="49530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tabLst>
                <a:tab pos="1031875" algn="l"/>
                <a:tab pos="2571750" algn="l"/>
                <a:tab pos="3709988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	Tag	Index 	Offset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>
            <p:custDataLst>
              <p:tags r:id="rId3"/>
            </p:custDataLst>
          </p:nvPr>
        </p:nvCxnSpPr>
        <p:spPr>
          <a:xfrm rot="5400000">
            <a:off x="2628900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3434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914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7818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770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914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7818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002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146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9050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Rectangle 5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ectangle 1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9530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Line 1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3434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Rectangle 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770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ectangle 1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3914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Line 1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ectangle 5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6002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ectangle 5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0386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ectangle 1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9530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Line 1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43434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5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4770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Rectangle 16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3914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Line 1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67818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Line 4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1333500" y="2438400"/>
            <a:ext cx="26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4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7026"/>
          </a:xfrm>
        </p:spPr>
        <p:txBody>
          <a:bodyPr>
            <a:normAutofit/>
          </a:bodyPr>
          <a:lstStyle/>
          <a:p>
            <a:r>
              <a:rPr lang="en-US" dirty="0" smtClean="0"/>
              <a:t>How Big is the Cache?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733799"/>
            <a:ext cx="8829675" cy="353377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000" i="1" dirty="0"/>
              <a:t>n</a:t>
            </a:r>
            <a:r>
              <a:rPr lang="en-US" sz="3000" dirty="0"/>
              <a:t> bit index, </a:t>
            </a:r>
            <a:r>
              <a:rPr lang="en-US" sz="3000" i="1" dirty="0"/>
              <a:t>m</a:t>
            </a:r>
            <a:r>
              <a:rPr lang="en-US" sz="3000" dirty="0"/>
              <a:t> bit offset, </a:t>
            </a:r>
            <a:r>
              <a:rPr lang="en-US" sz="3000" b="1" dirty="0"/>
              <a:t>N-way Set Associative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3000" dirty="0"/>
              <a:t>Question: How big is cache? </a:t>
            </a:r>
          </a:p>
          <a:p>
            <a:pPr>
              <a:lnSpc>
                <a:spcPct val="80000"/>
              </a:lnSpc>
              <a:spcBef>
                <a:spcPts val="720"/>
              </a:spcBef>
            </a:pPr>
            <a:r>
              <a:rPr lang="en-US" sz="3000" b="1" i="1" dirty="0" smtClean="0"/>
              <a:t>How big is the cache (Data + overhead)</a:t>
            </a:r>
            <a:r>
              <a:rPr lang="en-US" sz="3000" dirty="0" smtClean="0"/>
              <a:t>? </a:t>
            </a:r>
            <a:endParaRPr lang="en-US" sz="3000" dirty="0"/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/>
              <a:t>Cache of size 2</a:t>
            </a:r>
            <a:r>
              <a:rPr lang="en-US" sz="2200" baseline="30000" dirty="0"/>
              <a:t>n</a:t>
            </a:r>
            <a:r>
              <a:rPr lang="en-US" sz="2200" dirty="0"/>
              <a:t> sets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/>
              <a:t>Block size of 2</a:t>
            </a:r>
            <a:r>
              <a:rPr lang="en-US" sz="2200" baseline="30000" dirty="0"/>
              <a:t>m</a:t>
            </a:r>
            <a:r>
              <a:rPr lang="en-US" sz="2200" dirty="0"/>
              <a:t> bytes, </a:t>
            </a:r>
            <a:r>
              <a:rPr lang="en-US" sz="2200" i="1" dirty="0"/>
              <a:t>N</a:t>
            </a:r>
            <a:r>
              <a:rPr lang="en-US" sz="2200" dirty="0"/>
              <a:t>-way set associative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/>
              <a:t>Tag field: 32 – (n + m),     Valid bit: 1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/>
              <a:t>SRAM Size: 2</a:t>
            </a:r>
            <a:r>
              <a:rPr lang="en-US" sz="2200" baseline="30000" dirty="0"/>
              <a:t>n</a:t>
            </a:r>
            <a:r>
              <a:rPr lang="en-US" sz="2200" dirty="0"/>
              <a:t> sets x </a:t>
            </a:r>
            <a:r>
              <a:rPr lang="en-US" sz="2200" i="1" dirty="0"/>
              <a:t>N</a:t>
            </a:r>
            <a:r>
              <a:rPr lang="en-US" sz="2200" dirty="0"/>
              <a:t>-way-per-set x (block size + tag size + valid bit size)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r>
              <a:rPr lang="en-US" sz="2200" dirty="0"/>
              <a:t>                  = </a:t>
            </a:r>
            <a:r>
              <a:rPr lang="en-US" sz="2200" b="1" dirty="0"/>
              <a:t>2</a:t>
            </a:r>
            <a:r>
              <a:rPr lang="en-US" sz="2200" b="1" baseline="30000" dirty="0"/>
              <a:t>n</a:t>
            </a:r>
            <a:r>
              <a:rPr lang="en-US" sz="2200" b="1" dirty="0"/>
              <a:t> x </a:t>
            </a:r>
            <a:r>
              <a:rPr lang="en-US" sz="2200" b="1" i="1" dirty="0"/>
              <a:t>N</a:t>
            </a:r>
            <a:r>
              <a:rPr lang="en-US" sz="2200" b="1" dirty="0"/>
              <a:t>-way x (2</a:t>
            </a:r>
            <a:r>
              <a:rPr lang="en-US" sz="2200" b="1" baseline="30000" dirty="0"/>
              <a:t>m</a:t>
            </a:r>
            <a:r>
              <a:rPr lang="en-US" sz="2200" b="1" dirty="0"/>
              <a:t> bytes x 8 bits-per-byte + (32–n–m) + 1)</a:t>
            </a:r>
          </a:p>
          <a:p>
            <a:pPr marL="0" indent="0">
              <a:lnSpc>
                <a:spcPct val="80000"/>
              </a:lnSpc>
              <a:spcBef>
                <a:spcPts val="720"/>
              </a:spcBef>
              <a:buNone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84</a:t>
            </a:fld>
            <a:endParaRPr lang="en-US" dirty="0"/>
          </a:p>
        </p:txBody>
      </p:sp>
      <p:cxnSp>
        <p:nvCxnSpPr>
          <p:cNvPr id="5" name="Straight Connector 4"/>
          <p:cNvCxnSpPr/>
          <p:nvPr>
            <p:custDataLst>
              <p:tags r:id="rId1"/>
            </p:custDataLst>
          </p:nvPr>
        </p:nvCxnSpPr>
        <p:spPr>
          <a:xfrm rot="5400000">
            <a:off x="3848099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04800" y="1081664"/>
            <a:ext cx="49530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tabLst>
                <a:tab pos="1031875" algn="l"/>
                <a:tab pos="2571750" algn="l"/>
                <a:tab pos="3709988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	Tag	Index 	Offset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>
            <p:custDataLst>
              <p:tags r:id="rId3"/>
            </p:custDataLst>
          </p:nvPr>
        </p:nvCxnSpPr>
        <p:spPr>
          <a:xfrm rot="5400000">
            <a:off x="2628900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3434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914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7818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770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914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7818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002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146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9050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Rectangle 5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ectangle 1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9530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Line 1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3434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Rectangle 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770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ectangle 1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3914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Line 1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ectangle 5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6002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ectangle 5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0386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ectangle 1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9530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Line 1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43434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5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4770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Rectangle 16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3914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Line 1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67818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Line 4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1333500" y="2438400"/>
            <a:ext cx="26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88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</a:rPr>
              <a:t>Performance Calculation</a:t>
            </a:r>
            <a:r>
              <a:rPr lang="en-US" sz="3600" dirty="0" smtClean="0">
                <a:solidFill>
                  <a:schemeClr val="tx2"/>
                </a:solidFill>
              </a:rPr>
              <a:t> with $ Hierarchy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3619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04800" y="1214250"/>
            <a:ext cx="86868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b="1" dirty="0"/>
              <a:t>Parameters</a:t>
            </a:r>
          </a:p>
          <a:p>
            <a:pPr lvl="1" eaLnBrk="1" hangingPunct="1"/>
            <a:r>
              <a:rPr lang="en-US" dirty="0"/>
              <a:t>Reference stream: all loads</a:t>
            </a:r>
          </a:p>
          <a:p>
            <a:pPr lvl="1" eaLnBrk="1" hangingPunct="1"/>
            <a:r>
              <a:rPr lang="en-US" dirty="0"/>
              <a:t>D$: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1ns, %</a:t>
            </a:r>
            <a:r>
              <a:rPr lang="en-US" baseline="-25000" dirty="0"/>
              <a:t>miss</a:t>
            </a:r>
            <a:r>
              <a:rPr lang="en-US" dirty="0"/>
              <a:t> = 5%</a:t>
            </a:r>
          </a:p>
          <a:p>
            <a:pPr lvl="1" eaLnBrk="1" hangingPunct="1"/>
            <a:r>
              <a:rPr lang="en-US" dirty="0"/>
              <a:t>L2: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10ns, %</a:t>
            </a:r>
            <a:r>
              <a:rPr lang="en-US" baseline="-25000" dirty="0"/>
              <a:t>miss</a:t>
            </a:r>
            <a:r>
              <a:rPr lang="en-US" dirty="0"/>
              <a:t> = 20%   (local miss rate)</a:t>
            </a:r>
          </a:p>
          <a:p>
            <a:pPr lvl="1" eaLnBrk="1" hangingPunct="1"/>
            <a:r>
              <a:rPr lang="en-US" dirty="0"/>
              <a:t>Main memory: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50ns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without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  <a:endParaRPr lang="en-US" baseline="-25000" dirty="0" smtClean="0"/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pPr lvl="1" eaLnBrk="1" hangingPunct="1"/>
            <a:r>
              <a:rPr lang="en-US" dirty="0"/>
              <a:t>t</a:t>
            </a:r>
            <a:r>
              <a:rPr lang="en-US" baseline="-25000" dirty="0"/>
              <a:t>avgL2 </a:t>
            </a:r>
            <a:r>
              <a:rPr lang="en-US" dirty="0"/>
              <a:t>=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err="1" smtClean="0"/>
              <a:t>t</a:t>
            </a:r>
            <a:r>
              <a:rPr lang="en-US" baseline="-25000" dirty="0" err="1" smtClean="0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8C100-E704-F34C-BA74-E592305F29EE}" type="slidenum">
              <a:rPr lang="en-US" smtClean="0"/>
              <a:pPr>
                <a:defRPr/>
              </a:pPr>
              <a:t>85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6021876"/>
            <a:ext cx="766378" cy="766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98897" y="898779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</a:t>
            </a:r>
            <a:r>
              <a:rPr lang="en-US" sz="3500" b="1" dirty="0" err="1" smtClean="0"/>
              <a:t>t</a:t>
            </a:r>
            <a:r>
              <a:rPr lang="en-US" sz="3500" b="1" baseline="-25000" dirty="0" err="1" smtClean="0"/>
              <a:t>hit</a:t>
            </a:r>
            <a:r>
              <a:rPr lang="en-US" sz="3500" b="1" dirty="0" smtClean="0"/>
              <a:t> </a:t>
            </a:r>
            <a:r>
              <a:rPr lang="en-US" sz="3500" b="1" dirty="0"/>
              <a:t>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11000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6868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b="1" dirty="0"/>
              <a:t>Parameters</a:t>
            </a:r>
          </a:p>
          <a:p>
            <a:pPr lvl="1" eaLnBrk="1" hangingPunct="1"/>
            <a:r>
              <a:rPr lang="en-US" dirty="0"/>
              <a:t>Reference stream: all loads</a:t>
            </a:r>
          </a:p>
          <a:p>
            <a:pPr lvl="1" eaLnBrk="1" hangingPunct="1"/>
            <a:r>
              <a:rPr lang="en-US" dirty="0"/>
              <a:t>D$: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1ns, %</a:t>
            </a:r>
            <a:r>
              <a:rPr lang="en-US" baseline="-25000" dirty="0"/>
              <a:t>miss</a:t>
            </a:r>
            <a:r>
              <a:rPr lang="en-US" dirty="0"/>
              <a:t> = 5%</a:t>
            </a:r>
          </a:p>
          <a:p>
            <a:pPr lvl="1" eaLnBrk="1" hangingPunct="1"/>
            <a:r>
              <a:rPr lang="en-US" dirty="0"/>
              <a:t>L2: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10ns, %</a:t>
            </a:r>
            <a:r>
              <a:rPr lang="en-US" baseline="-25000" dirty="0"/>
              <a:t>miss</a:t>
            </a:r>
            <a:r>
              <a:rPr lang="en-US" dirty="0"/>
              <a:t> = 20%   (local miss rate)</a:t>
            </a:r>
          </a:p>
          <a:p>
            <a:pPr lvl="1" eaLnBrk="1" hangingPunct="1"/>
            <a:r>
              <a:rPr lang="en-US" dirty="0"/>
              <a:t>Main memory: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50ns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without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= </a:t>
            </a:r>
            <a:endParaRPr lang="en-US" baseline="-25000" dirty="0"/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  <a:endParaRPr lang="en-US" dirty="0"/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  <a:endParaRPr lang="en-US" dirty="0"/>
          </a:p>
          <a:p>
            <a:pPr lvl="1" eaLnBrk="1" hangingPunct="1"/>
            <a:r>
              <a:rPr lang="en-US" dirty="0"/>
              <a:t>t</a:t>
            </a:r>
            <a:r>
              <a:rPr lang="en-US" baseline="-25000" dirty="0"/>
              <a:t>avgL2 </a:t>
            </a:r>
            <a:r>
              <a:rPr lang="en-US" dirty="0" smtClean="0"/>
              <a:t>=</a:t>
            </a:r>
            <a:endParaRPr lang="en-US" dirty="0"/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8C100-E704-F34C-BA74-E592305F29EE}" type="slidenum">
              <a:rPr lang="en-US" smtClean="0"/>
              <a:pPr>
                <a:defRPr/>
              </a:pPr>
              <a:t>86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9533" y="35052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ahoma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ahoma"/>
              </a:rPr>
              <a:t>             </a:t>
            </a:r>
            <a:r>
              <a:rPr lang="en-US" sz="2400" dirty="0" err="1">
                <a:solidFill>
                  <a:prstClr val="black"/>
                </a:solidFill>
                <a:latin typeface="Tahoma"/>
              </a:rPr>
              <a:t>t</a:t>
            </a:r>
            <a:r>
              <a:rPr lang="en-US" sz="2400" baseline="-25000" dirty="0" err="1">
                <a:solidFill>
                  <a:prstClr val="black"/>
                </a:solidFill>
                <a:latin typeface="Tahoma"/>
              </a:rPr>
              <a:t>hitM</a:t>
            </a:r>
            <a:endParaRPr lang="en-US" sz="2400" baseline="-25000" dirty="0">
              <a:solidFill>
                <a:prstClr val="black"/>
              </a:solidFill>
              <a:latin typeface="Tahoma"/>
            </a:endParaRPr>
          </a:p>
          <a:p>
            <a:pPr lvl="1"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ahoma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ahoma"/>
              </a:rPr>
              <a:t>             </a:t>
            </a:r>
            <a:r>
              <a:rPr lang="en-US" sz="2400" dirty="0" err="1" smtClean="0">
                <a:solidFill>
                  <a:prstClr val="black"/>
                </a:solidFill>
                <a:latin typeface="Tahoma"/>
              </a:rPr>
              <a:t>t</a:t>
            </a:r>
            <a:r>
              <a:rPr lang="en-US" sz="2400" baseline="-25000" dirty="0" err="1" smtClean="0">
                <a:solidFill>
                  <a:prstClr val="black"/>
                </a:solidFill>
                <a:latin typeface="Tahoma"/>
              </a:rPr>
              <a:t>hitD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$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+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%</a:t>
            </a:r>
            <a:r>
              <a:rPr lang="en-US" sz="2400" baseline="-25000" dirty="0" err="1">
                <a:solidFill>
                  <a:prstClr val="black"/>
                </a:solidFill>
                <a:latin typeface="Tahoma"/>
              </a:rPr>
              <a:t>missD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$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*</a:t>
            </a:r>
            <a:r>
              <a:rPr lang="en-US" sz="2400" dirty="0" err="1">
                <a:solidFill>
                  <a:prstClr val="black"/>
                </a:solidFill>
                <a:latin typeface="Tahoma"/>
              </a:rPr>
              <a:t>t</a:t>
            </a:r>
            <a:r>
              <a:rPr lang="en-US" sz="2400" baseline="-25000" dirty="0" err="1">
                <a:solidFill>
                  <a:prstClr val="black"/>
                </a:solidFill>
                <a:latin typeface="Tahoma"/>
              </a:rPr>
              <a:t>hitM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= 1ns+(0.05*50ns) = </a:t>
            </a:r>
            <a:r>
              <a:rPr lang="en-US" sz="2400" dirty="0" smtClean="0">
                <a:solidFill>
                  <a:prstClr val="black"/>
                </a:solidFill>
                <a:latin typeface="Tahoma"/>
              </a:rPr>
              <a:t>3.5ns</a:t>
            </a:r>
          </a:p>
          <a:p>
            <a:pPr lvl="1" defTabSz="4572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Tahoma"/>
            </a:endParaRPr>
          </a:p>
          <a:p>
            <a:pPr lvl="1"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/>
              </a:rPr>
              <a:t>             t</a:t>
            </a:r>
            <a:r>
              <a:rPr lang="en-US" sz="2400" baseline="-25000" dirty="0" smtClean="0">
                <a:solidFill>
                  <a:prstClr val="black"/>
                </a:solidFill>
                <a:latin typeface="Tahoma"/>
              </a:rPr>
              <a:t>avgL2</a:t>
            </a:r>
            <a:endParaRPr lang="en-US" sz="2400" dirty="0">
              <a:solidFill>
                <a:prstClr val="black"/>
              </a:solidFill>
              <a:latin typeface="Tahoma"/>
            </a:endParaRPr>
          </a:p>
          <a:p>
            <a:pPr lvl="1"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/>
              </a:rPr>
              <a:t>             t</a:t>
            </a:r>
            <a:r>
              <a:rPr lang="en-US" sz="2400" baseline="-25000" dirty="0" smtClean="0">
                <a:solidFill>
                  <a:prstClr val="black"/>
                </a:solidFill>
                <a:latin typeface="Tahoma"/>
              </a:rPr>
              <a:t>hitL2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+%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missL2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*</a:t>
            </a:r>
            <a:r>
              <a:rPr lang="en-US" sz="2400" dirty="0" err="1">
                <a:solidFill>
                  <a:prstClr val="black"/>
                </a:solidFill>
                <a:latin typeface="Tahoma"/>
              </a:rPr>
              <a:t>t</a:t>
            </a:r>
            <a:r>
              <a:rPr lang="en-US" sz="2400" baseline="-25000" dirty="0" err="1">
                <a:solidFill>
                  <a:prstClr val="black"/>
                </a:solidFill>
                <a:latin typeface="Tahoma"/>
              </a:rPr>
              <a:t>hitM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= 10ns+(0.2*50ns) = 20ns</a:t>
            </a:r>
          </a:p>
          <a:p>
            <a:pPr lvl="1" defTabSz="457200" eaLnBrk="1" fontAlgn="auto" hangingPunct="1">
              <a:spcBef>
                <a:spcPct val="2000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Tahoma"/>
              </a:rPr>
              <a:t>             </a:t>
            </a:r>
            <a:r>
              <a:rPr lang="en-US" sz="2400" dirty="0" err="1" smtClean="0">
                <a:solidFill>
                  <a:prstClr val="black"/>
                </a:solidFill>
                <a:latin typeface="Tahoma"/>
              </a:rPr>
              <a:t>t</a:t>
            </a:r>
            <a:r>
              <a:rPr lang="en-US" sz="2400" baseline="-25000" dirty="0" err="1" smtClean="0">
                <a:solidFill>
                  <a:prstClr val="black"/>
                </a:solidFill>
                <a:latin typeface="Tahoma"/>
              </a:rPr>
              <a:t>hitD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$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+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%</a:t>
            </a:r>
            <a:r>
              <a:rPr lang="en-US" sz="2400" baseline="-25000" dirty="0" err="1">
                <a:solidFill>
                  <a:prstClr val="black"/>
                </a:solidFill>
                <a:latin typeface="Tahoma"/>
              </a:rPr>
              <a:t>missD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$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*t</a:t>
            </a:r>
            <a:r>
              <a:rPr lang="en-US" sz="2400" baseline="-25000" dirty="0">
                <a:solidFill>
                  <a:prstClr val="black"/>
                </a:solidFill>
                <a:latin typeface="Tahoma"/>
              </a:rPr>
              <a:t>avgL2 </a:t>
            </a:r>
            <a:r>
              <a:rPr lang="en-US" sz="2400" dirty="0">
                <a:solidFill>
                  <a:prstClr val="black"/>
                </a:solidFill>
                <a:latin typeface="Tahoma"/>
              </a:rPr>
              <a:t>= 1ns+(0.05*20ns) = 2ns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88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</a:rPr>
              <a:t>Performance Calculation</a:t>
            </a:r>
            <a:r>
              <a:rPr lang="en-US" sz="3600" dirty="0" smtClean="0">
                <a:solidFill>
                  <a:schemeClr val="tx2"/>
                </a:solidFill>
              </a:rPr>
              <a:t> with $ Hierarchy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1203" y="1150380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</a:t>
            </a:r>
            <a:r>
              <a:rPr lang="en-US" sz="3500" b="1" dirty="0" err="1" smtClean="0"/>
              <a:t>t</a:t>
            </a:r>
            <a:r>
              <a:rPr lang="en-US" sz="3500" b="1" baseline="-25000" dirty="0" err="1" smtClean="0"/>
              <a:t>hit</a:t>
            </a:r>
            <a:r>
              <a:rPr lang="en-US" sz="3500" b="1" dirty="0" smtClean="0"/>
              <a:t> </a:t>
            </a:r>
            <a:r>
              <a:rPr lang="en-US" sz="3500" b="1" dirty="0"/>
              <a:t>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930864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536"/>
            <a:ext cx="8229600" cy="50738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Average memory access time (AMAT) depends on: </a:t>
            </a:r>
          </a:p>
          <a:p>
            <a:r>
              <a:rPr lang="en-US" sz="3100" dirty="0" smtClean="0"/>
              <a:t>cache architecture and size</a:t>
            </a:r>
          </a:p>
          <a:p>
            <a:r>
              <a:rPr lang="en-US" sz="3100" dirty="0" smtClean="0"/>
              <a:t>Hit and miss rates</a:t>
            </a:r>
          </a:p>
          <a:p>
            <a:r>
              <a:rPr lang="en-US" sz="3100" dirty="0" smtClean="0"/>
              <a:t>Access times and miss penalty </a:t>
            </a:r>
          </a:p>
          <a:p>
            <a:endParaRPr lang="en-US" sz="1500" dirty="0" smtClean="0"/>
          </a:p>
          <a:p>
            <a:pPr marL="0" indent="0">
              <a:buNone/>
            </a:pPr>
            <a:r>
              <a:rPr lang="en-US" sz="3400" dirty="0"/>
              <a:t>Cache design a very complex problem: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Cache size, block size (aka line size)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Number of ways of set-associativity (1, N, </a:t>
            </a:r>
            <a:r>
              <a:rPr lang="en-US" dirty="0">
                <a:sym typeface="Symbol"/>
              </a:rPr>
              <a:t>)</a:t>
            </a:r>
            <a:endParaRPr lang="en-US" dirty="0"/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Eviction policy 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Number of levels of caching, parameters for each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Separate I-cache from D-cache, or Unified cache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Prefetching policies / instructions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Write </a:t>
            </a:r>
            <a:r>
              <a:rPr lang="en-US" dirty="0" smtClean="0"/>
              <a:t>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536"/>
            <a:ext cx="8229600" cy="50738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/>
              <a:t>Direct Mapped </a:t>
            </a:r>
            <a:r>
              <a:rPr lang="en-US" sz="2800" dirty="0" smtClean="0">
                <a:sym typeface="Wingdings"/>
              </a:rPr>
              <a:t> fast, but low hit rate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Fully Associative  higher hit cost, higher hit rate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Set Associative  </a:t>
            </a:r>
            <a:r>
              <a:rPr lang="en-US" sz="2800" dirty="0" err="1" smtClean="0">
                <a:sym typeface="Wingdings"/>
              </a:rPr>
              <a:t>middleground</a:t>
            </a:r>
            <a:endParaRPr lang="en-US" sz="2800" dirty="0" smtClean="0">
              <a:sym typeface="Wingdings"/>
            </a:endParaRPr>
          </a:p>
          <a:p>
            <a:pPr marL="0" indent="0">
              <a:buNone/>
            </a:pPr>
            <a:endParaRPr lang="en-US" sz="2800" dirty="0">
              <a:sym typeface="Wingdings"/>
            </a:endParaRPr>
          </a:p>
          <a:p>
            <a:pPr marL="0" indent="0">
              <a:buNone/>
            </a:pPr>
            <a:r>
              <a:rPr lang="en-US" sz="2800" dirty="0" smtClean="0"/>
              <a:t>Line </a:t>
            </a:r>
            <a:r>
              <a:rPr lang="en-US" sz="2800" dirty="0"/>
              <a:t>size matters.  Larger cache lines can increase performance due to prefetching.  BUT, can also decrease performance is </a:t>
            </a:r>
            <a:r>
              <a:rPr lang="en-US" sz="2800" b="1" dirty="0"/>
              <a:t>working set</a:t>
            </a:r>
            <a:r>
              <a:rPr lang="en-US" sz="2800" dirty="0"/>
              <a:t> size cannot fit in cache.</a:t>
            </a:r>
          </a:p>
          <a:p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Cache </a:t>
            </a:r>
            <a:r>
              <a:rPr lang="en-US" sz="2800" dirty="0"/>
              <a:t>performance is measured by the average memory access time (AMAT), which depends cache architecture and size, but also the </a:t>
            </a:r>
            <a:r>
              <a:rPr lang="en-US" sz="2800" dirty="0" smtClean="0"/>
              <a:t>access </a:t>
            </a:r>
            <a:r>
              <a:rPr lang="en-US" sz="2800" dirty="0"/>
              <a:t>time for hit, miss penalty, hit </a:t>
            </a:r>
            <a:r>
              <a:rPr lang="en-US" sz="2800" dirty="0" smtClean="0"/>
              <a:t>rate.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about Stores?</a:t>
            </a:r>
          </a:p>
        </p:txBody>
      </p:sp>
      <p:sp>
        <p:nvSpPr>
          <p:cNvPr id="33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56374"/>
            <a:ext cx="8229600" cy="496978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 smtClean="0"/>
              <a:t>We want to write to the cache.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 smtClean="0"/>
              <a:t>If the data is not in the cache?</a:t>
            </a:r>
          </a:p>
          <a:p>
            <a:pPr marL="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200" dirty="0"/>
              <a:t>	</a:t>
            </a:r>
            <a:r>
              <a:rPr lang="en-US" sz="3200" dirty="0" smtClean="0"/>
              <a:t>Bring it in. </a:t>
            </a:r>
            <a:r>
              <a:rPr lang="en-US" sz="3200" dirty="0"/>
              <a:t>	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rgbClr val="7030A0"/>
                </a:solidFill>
              </a:rPr>
              <a:t>Write </a:t>
            </a:r>
            <a:r>
              <a:rPr lang="en-US" sz="3200" dirty="0">
                <a:solidFill>
                  <a:srgbClr val="7030A0"/>
                </a:solidFill>
              </a:rPr>
              <a:t>allocate policy</a:t>
            </a:r>
            <a:r>
              <a:rPr lang="en-US" sz="3200" dirty="0" smtClean="0"/>
              <a:t>)</a:t>
            </a:r>
          </a:p>
          <a:p>
            <a:pPr marL="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 smtClean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 smtClean="0"/>
              <a:t>Should we also update memory?</a:t>
            </a:r>
            <a:r>
              <a:rPr lang="en-US" dirty="0"/>
              <a:t>	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Yes: </a:t>
            </a:r>
            <a:r>
              <a:rPr lang="en-US" dirty="0" smtClean="0">
                <a:solidFill>
                  <a:srgbClr val="7030A0"/>
                </a:solidFill>
              </a:rPr>
              <a:t>write-through policy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No:</a:t>
            </a:r>
            <a:r>
              <a:rPr lang="en-US" dirty="0"/>
              <a:t> </a:t>
            </a:r>
            <a:r>
              <a:rPr lang="en-US" dirty="0" smtClean="0">
                <a:solidFill>
                  <a:srgbClr val="7030A0"/>
                </a:solidFill>
              </a:rPr>
              <a:t>write-back policy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33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back to 04-state and 05-memory and look at how registers, SRAM and DRAM are built.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290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29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29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29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Write-Through Cache</a:t>
            </a:r>
            <a:endParaRPr lang="en-US" dirty="0"/>
          </a:p>
        </p:txBody>
      </p:sp>
      <p:sp>
        <p:nvSpPr>
          <p:cNvPr id="334029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029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029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029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029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029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030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030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030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4030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3340304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3340305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0306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307" name="Rectangle 19"/>
          <p:cNvSpPr>
            <a:spLocks noChangeArrowheads="1"/>
          </p:cNvSpPr>
          <p:nvPr/>
        </p:nvSpPr>
        <p:spPr bwMode="ltGray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08" name="Rectangle 20"/>
          <p:cNvSpPr>
            <a:spLocks noChangeArrowheads="1"/>
          </p:cNvSpPr>
          <p:nvPr/>
        </p:nvSpPr>
        <p:spPr bwMode="ltGray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0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1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2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3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0315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3340316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7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8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032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032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032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032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032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032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032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0327" name="Text Box 39"/>
          <p:cNvSpPr txBox="1">
            <a:spLocks noChangeArrowheads="1"/>
          </p:cNvSpPr>
          <p:nvPr/>
        </p:nvSpPr>
        <p:spPr bwMode="auto">
          <a:xfrm>
            <a:off x="4038600" y="5334000"/>
            <a:ext cx="17451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Misses: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 smtClean="0"/>
              <a:t>Reads:</a:t>
            </a:r>
            <a:r>
              <a:rPr lang="en-US" sz="2400" b="1" dirty="0"/>
              <a:t>	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r>
              <a:rPr lang="en-US" sz="2400" b="1" dirty="0" smtClean="0"/>
              <a:t>Writes:      	0</a:t>
            </a:r>
            <a:endParaRPr lang="en-US" sz="2400" b="1" dirty="0"/>
          </a:p>
        </p:txBody>
      </p:sp>
      <p:sp>
        <p:nvSpPr>
          <p:cNvPr id="3340328" name="Rectangle 40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3340329" name="Rectangle 41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45" name="Text Box 60"/>
          <p:cNvSpPr txBox="1">
            <a:spLocks noChangeArrowheads="1"/>
          </p:cNvSpPr>
          <p:nvPr/>
        </p:nvSpPr>
        <p:spPr bwMode="auto">
          <a:xfrm>
            <a:off x="2952969" y="633517"/>
            <a:ext cx="43227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16 </a:t>
            </a:r>
            <a:r>
              <a:rPr lang="en-US" sz="2400" dirty="0" smtClean="0"/>
              <a:t>byte, byte-addressed memory</a:t>
            </a:r>
          </a:p>
          <a:p>
            <a:r>
              <a:rPr lang="en-US" sz="2400" dirty="0" smtClean="0"/>
              <a:t>4 </a:t>
            </a:r>
            <a:r>
              <a:rPr lang="en-US" sz="2400" dirty="0" err="1" smtClean="0"/>
              <a:t>btye</a:t>
            </a:r>
            <a:r>
              <a:rPr lang="en-US" sz="2400" dirty="0" smtClean="0"/>
              <a:t>, fully-associative cache:</a:t>
            </a:r>
            <a:endParaRPr lang="en-US" sz="2400" dirty="0"/>
          </a:p>
          <a:p>
            <a:r>
              <a:rPr lang="en-US" sz="2400" dirty="0" smtClean="0"/>
              <a:t>   2-byte blocks, write-allocate</a:t>
            </a:r>
          </a:p>
          <a:p>
            <a:pPr eaLnBrk="1" hangingPunct="1"/>
            <a:r>
              <a:rPr lang="en-US" sz="2400" dirty="0" smtClean="0"/>
              <a:t>4 bit addresses: </a:t>
            </a:r>
          </a:p>
          <a:p>
            <a:pPr eaLnBrk="1" hangingPunct="1"/>
            <a:r>
              <a:rPr lang="en-US" sz="2400" dirty="0"/>
              <a:t>	3</a:t>
            </a:r>
            <a:r>
              <a:rPr lang="en-US" sz="2400" dirty="0" smtClean="0"/>
              <a:t> bit tag, 1 bit offset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48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337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233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234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1)</a:t>
            </a:r>
          </a:p>
        </p:txBody>
      </p:sp>
      <p:sp>
        <p:nvSpPr>
          <p:cNvPr id="334234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234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234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234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234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234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234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234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235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42354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2355" name="Rectangle 19"/>
          <p:cNvSpPr>
            <a:spLocks noChangeArrowheads="1"/>
          </p:cNvSpPr>
          <p:nvPr/>
        </p:nvSpPr>
        <p:spPr bwMode="ltGray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56" name="Rectangle 20"/>
          <p:cNvSpPr>
            <a:spLocks noChangeArrowheads="1"/>
          </p:cNvSpPr>
          <p:nvPr/>
        </p:nvSpPr>
        <p:spPr bwMode="ltGray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58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59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0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1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2364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5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6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236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236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237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237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237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237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237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2376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0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342377" name="Rectangle 41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3342378" name="Rectangle 42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/>
              <a:t>0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3342375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4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45" name="Line 50"/>
          <p:cNvSpPr>
            <a:spLocks noChangeShapeType="1"/>
          </p:cNvSpPr>
          <p:nvPr/>
        </p:nvSpPr>
        <p:spPr bwMode="auto">
          <a:xfrm>
            <a:off x="3352234" y="3163095"/>
            <a:ext cx="427260" cy="125434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9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438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438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1)</a:t>
            </a:r>
          </a:p>
        </p:txBody>
      </p:sp>
      <p:sp>
        <p:nvSpPr>
          <p:cNvPr id="334439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439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439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439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439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439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439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439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439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44402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4440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0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06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0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08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09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1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4412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13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14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441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441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441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441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441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442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442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442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4424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1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2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344426" name="Rectangle 42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3344427" name="Rectangle 43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/>
              <a:t>0</a:t>
            </a:r>
          </a:p>
        </p:txBody>
      </p:sp>
      <p:sp>
        <p:nvSpPr>
          <p:cNvPr id="3344428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44429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44430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6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7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2488863" y="1669860"/>
            <a:ext cx="4540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  <a:endParaRPr lang="en-US" sz="2400" b="1" dirty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4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5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66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643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643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2)</a:t>
            </a:r>
          </a:p>
        </p:txBody>
      </p:sp>
      <p:sp>
        <p:nvSpPr>
          <p:cNvPr id="334643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643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644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644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644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644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644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644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644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46450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4645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5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54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5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2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56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57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5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6460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46461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62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646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646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646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646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646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646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646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647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6472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1</a:t>
            </a:r>
            <a:endParaRPr lang="en-US" sz="2400" b="1" dirty="0"/>
          </a:p>
          <a:p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 smtClean="0"/>
              <a:t>Reads</a:t>
            </a:r>
            <a:r>
              <a:rPr lang="en-US" sz="2400" b="1" dirty="0"/>
              <a:t>:		</a:t>
            </a:r>
            <a:r>
              <a:rPr lang="en-US" sz="2400" b="1" dirty="0" smtClean="0"/>
              <a:t>2</a:t>
            </a:r>
            <a:endParaRPr lang="en-US" sz="2400" b="1" dirty="0"/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346474" name="Rectangle 42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3346475" name="Rectangle 43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/>
              <a:t>0</a:t>
            </a:r>
          </a:p>
        </p:txBody>
      </p:sp>
      <p:sp>
        <p:nvSpPr>
          <p:cNvPr id="3346476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46477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46478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0" name="AutoShape 39"/>
          <p:cNvSpPr>
            <a:spLocks noChangeArrowheads="1"/>
          </p:cNvSpPr>
          <p:nvPr/>
        </p:nvSpPr>
        <p:spPr bwMode="auto">
          <a:xfrm>
            <a:off x="49916" y="210994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2488863" y="1669860"/>
            <a:ext cx="4540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  <a:endParaRPr lang="en-US" sz="2400" b="1" dirty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56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57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0" name="Line 50"/>
          <p:cNvSpPr>
            <a:spLocks noChangeShapeType="1"/>
          </p:cNvSpPr>
          <p:nvPr/>
        </p:nvSpPr>
        <p:spPr bwMode="auto">
          <a:xfrm>
            <a:off x="3352234" y="3736534"/>
            <a:ext cx="427260" cy="125434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848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848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2)</a:t>
            </a:r>
          </a:p>
        </p:txBody>
      </p:sp>
      <p:sp>
        <p:nvSpPr>
          <p:cNvPr id="334848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848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848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848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849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849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849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849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849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48498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4849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0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02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0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0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05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0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8508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4850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1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4851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851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851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851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851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851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851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851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8520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2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348522" name="Rectangle 42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3348523" name="Rectangle 43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/>
              <a:t>1</a:t>
            </a:r>
          </a:p>
        </p:txBody>
      </p:sp>
      <p:sp>
        <p:nvSpPr>
          <p:cNvPr id="3348524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48525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48526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48527" name="Rectangle 47"/>
          <p:cNvSpPr>
            <a:spLocks noChangeArrowheads="1"/>
          </p:cNvSpPr>
          <p:nvPr/>
        </p:nvSpPr>
        <p:spPr bwMode="auto">
          <a:xfrm>
            <a:off x="4924425" y="3711575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48528" name="Rectangle 48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48529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0" name="AutoShape 39"/>
          <p:cNvSpPr>
            <a:spLocks noChangeArrowheads="1"/>
          </p:cNvSpPr>
          <p:nvPr/>
        </p:nvSpPr>
        <p:spPr bwMode="auto">
          <a:xfrm>
            <a:off x="49916" y="2109943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2488863" y="1669860"/>
            <a:ext cx="4540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6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7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629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5053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5053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3)</a:t>
            </a:r>
          </a:p>
        </p:txBody>
      </p:sp>
      <p:sp>
        <p:nvSpPr>
          <p:cNvPr id="335053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5053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5053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5053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5053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5053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5054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5054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5054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50546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0547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48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0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1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2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3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50556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0557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8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055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5056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5056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5056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056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5056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5056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5056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50570" name="Rectangle 42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0571" name="Rectangle 43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0572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0573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3350574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0575" name="Rectangle 47"/>
          <p:cNvSpPr>
            <a:spLocks noChangeArrowheads="1"/>
          </p:cNvSpPr>
          <p:nvPr/>
        </p:nvSpPr>
        <p:spPr bwMode="auto">
          <a:xfrm>
            <a:off x="4924425" y="3711575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50576" name="Rectangle 48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0577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4" name="AutoShape 39"/>
          <p:cNvSpPr>
            <a:spLocks noChangeArrowheads="1"/>
          </p:cNvSpPr>
          <p:nvPr/>
        </p:nvSpPr>
        <p:spPr bwMode="auto">
          <a:xfrm>
            <a:off x="49916" y="245678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2488863" y="1669860"/>
            <a:ext cx="4540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r>
              <a:rPr lang="en-US" sz="2400" b="1" dirty="0">
                <a:solidFill>
                  <a:srgbClr val="FF0000"/>
                </a:solidFill>
              </a:rPr>
              <a:t>M</a:t>
            </a: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1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2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4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2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3634620" y="771891"/>
            <a:ext cx="2603938" cy="1200329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CLICKER:</a:t>
            </a:r>
          </a:p>
          <a:p>
            <a:pPr marL="457200" indent="-457200" eaLnBrk="1" hangingPunct="1">
              <a:buAutoNum type="alphaUcParenBoth"/>
            </a:pPr>
            <a:r>
              <a:rPr lang="en-US" sz="2400" dirty="0" smtClean="0">
                <a:sym typeface="Symbol" pitchFamily="18" charset="2"/>
              </a:rPr>
              <a:t>HIT</a:t>
            </a:r>
          </a:p>
          <a:p>
            <a:pPr marL="457200" indent="-457200" eaLnBrk="1" hangingPunct="1">
              <a:buAutoNum type="alphaUcParenBoth"/>
            </a:pPr>
            <a:r>
              <a:rPr lang="en-US" sz="2400" dirty="0" smtClean="0">
                <a:sym typeface="Symbol" pitchFamily="18" charset="2"/>
              </a:rPr>
              <a:t>MISS</a:t>
            </a:r>
            <a:endParaRPr lang="en-US" sz="24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56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9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5257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5258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3)</a:t>
            </a:r>
          </a:p>
        </p:txBody>
      </p:sp>
      <p:sp>
        <p:nvSpPr>
          <p:cNvPr id="335258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5258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5258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5258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5258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5258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5258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5258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5259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52594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2595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596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598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599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600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601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60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52604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2605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606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2607" name="Rectangle 31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52608" name="Rectangle 32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52609" name="Rectangle 33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2610" name="Rectangle 34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52611" name="Rectangle 35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52612" name="Rectangle 36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52613" name="Rectangle 37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52617" name="Rectangle 41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2618" name="Rectangle 42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2619" name="Rectangle 43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2620" name="Rectangle 44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2621" name="Rectangle 45"/>
          <p:cNvSpPr>
            <a:spLocks noChangeArrowheads="1"/>
          </p:cNvSpPr>
          <p:nvPr/>
        </p:nvSpPr>
        <p:spPr bwMode="auto">
          <a:xfrm>
            <a:off x="4924425" y="3711575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3352622" name="Rectangle 46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2623" name="Rectangle 47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2625" name="Rectangle 49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173</a:t>
            </a:r>
          </a:p>
        </p:txBody>
      </p:sp>
      <p:sp>
        <p:nvSpPr>
          <p:cNvPr id="3352628" name="Rectangle 52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</a:rPr>
              <a:t>173</a:t>
            </a:r>
          </a:p>
        </p:txBody>
      </p:sp>
      <p:sp>
        <p:nvSpPr>
          <p:cNvPr id="3352629" name="Line 53"/>
          <p:cNvSpPr>
            <a:spLocks noChangeShapeType="1"/>
          </p:cNvSpPr>
          <p:nvPr/>
        </p:nvSpPr>
        <p:spPr bwMode="auto">
          <a:xfrm flipV="1">
            <a:off x="5867400" y="1676400"/>
            <a:ext cx="129540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Line 50"/>
          <p:cNvSpPr>
            <a:spLocks noChangeShapeType="1"/>
          </p:cNvSpPr>
          <p:nvPr/>
        </p:nvSpPr>
        <p:spPr bwMode="auto">
          <a:xfrm flipV="1">
            <a:off x="3276600" y="3276600"/>
            <a:ext cx="1828800" cy="2438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1" name="AutoShape 39"/>
          <p:cNvSpPr>
            <a:spLocks noChangeArrowheads="1"/>
          </p:cNvSpPr>
          <p:nvPr/>
        </p:nvSpPr>
        <p:spPr bwMode="auto">
          <a:xfrm>
            <a:off x="49916" y="245678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6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67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7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2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1</a:t>
            </a:r>
          </a:p>
        </p:txBody>
      </p:sp>
    </p:spTree>
    <p:extLst>
      <p:ext uri="{BB962C8B-B14F-4D97-AF65-F5344CB8AC3E}">
        <p14:creationId xmlns:p14="http://schemas.microsoft.com/office/powerpoint/2010/main" val="10406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28"/>
          <p:cNvSpPr>
            <a:spLocks noChangeArrowheads="1"/>
          </p:cNvSpPr>
          <p:nvPr/>
        </p:nvSpPr>
        <p:spPr bwMode="auto">
          <a:xfrm>
            <a:off x="4394200" y="3711575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9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54627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54629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4)</a:t>
            </a:r>
          </a:p>
        </p:txBody>
      </p:sp>
      <p:sp>
        <p:nvSpPr>
          <p:cNvPr id="3354630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54631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54632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54633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54634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54635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54636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54637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54638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54642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4643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44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46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47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48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49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50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54653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54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4655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4656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54657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/>
              <a:t>71</a:t>
            </a:r>
          </a:p>
        </p:txBody>
      </p:sp>
      <p:sp>
        <p:nvSpPr>
          <p:cNvPr id="3354658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4659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54660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54661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54662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54666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4667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4668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4669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4670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4673" name="Rectangle 49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2" name="Oval 1"/>
          <p:cNvSpPr/>
          <p:nvPr/>
        </p:nvSpPr>
        <p:spPr>
          <a:xfrm>
            <a:off x="6848474" y="2771775"/>
            <a:ext cx="1309689" cy="7810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7" name="Rectangle 45"/>
          <p:cNvSpPr>
            <a:spLocks noChangeArrowheads="1"/>
          </p:cNvSpPr>
          <p:nvPr/>
        </p:nvSpPr>
        <p:spPr bwMode="auto">
          <a:xfrm>
            <a:off x="49530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162</a:t>
            </a:r>
          </a:p>
        </p:txBody>
      </p:sp>
      <p:sp>
        <p:nvSpPr>
          <p:cNvPr id="68" name="Rectangle 46"/>
          <p:cNvSpPr>
            <a:spLocks noChangeArrowheads="1"/>
          </p:cNvSpPr>
          <p:nvPr/>
        </p:nvSpPr>
        <p:spPr bwMode="auto">
          <a:xfrm>
            <a:off x="4953000" y="4038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62" name="Rectangle 51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150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6" name="Rectangle 49"/>
          <p:cNvSpPr>
            <a:spLocks noChangeArrowheads="1"/>
          </p:cNvSpPr>
          <p:nvPr/>
        </p:nvSpPr>
        <p:spPr bwMode="auto">
          <a:xfrm>
            <a:off x="4953000" y="37338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61" name="Line 58"/>
          <p:cNvSpPr>
            <a:spLocks noChangeShapeType="1"/>
          </p:cNvSpPr>
          <p:nvPr/>
        </p:nvSpPr>
        <p:spPr bwMode="auto">
          <a:xfrm flipH="1">
            <a:off x="5867400" y="32766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 flipH="1">
            <a:off x="5867400" y="29718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4" name="AutoShape 39"/>
          <p:cNvSpPr>
            <a:spLocks noChangeArrowheads="1"/>
          </p:cNvSpPr>
          <p:nvPr/>
        </p:nvSpPr>
        <p:spPr bwMode="auto">
          <a:xfrm>
            <a:off x="49916" y="281939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71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72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 smtClean="0"/>
              <a:t>0</a:t>
            </a:r>
            <a:endParaRPr lang="en-US" b="1" dirty="0"/>
          </a:p>
        </p:txBody>
      </p:sp>
      <p:sp>
        <p:nvSpPr>
          <p:cNvPr id="73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77" name="Rectangle 28"/>
          <p:cNvSpPr>
            <a:spLocks noChangeArrowheads="1"/>
          </p:cNvSpPr>
          <p:nvPr/>
        </p:nvSpPr>
        <p:spPr bwMode="auto">
          <a:xfrm>
            <a:off x="4416425" y="3717096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4652" name="Rectangle 28"/>
          <p:cNvSpPr>
            <a:spLocks noChangeArrowheads="1"/>
          </p:cNvSpPr>
          <p:nvPr/>
        </p:nvSpPr>
        <p:spPr bwMode="auto">
          <a:xfrm>
            <a:off x="4413250" y="3723249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accent6"/>
                </a:solidFill>
              </a:rPr>
              <a:t>010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2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4</a:t>
            </a:r>
          </a:p>
          <a:p>
            <a:r>
              <a:rPr lang="en-US" sz="2400" b="1" dirty="0"/>
              <a:t>Writes:      	1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9271" y="863752"/>
            <a:ext cx="1906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write-allocate</a:t>
            </a:r>
          </a:p>
        </p:txBody>
      </p:sp>
    </p:spTree>
    <p:extLst>
      <p:ext uri="{BB962C8B-B14F-4D97-AF65-F5344CB8AC3E}">
        <p14:creationId xmlns:p14="http://schemas.microsoft.com/office/powerpoint/2010/main" val="13946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2" grpId="0" animBg="1"/>
      <p:bldP spid="66" grpId="0" animBg="1"/>
      <p:bldP spid="61" grpId="0" animBg="1"/>
      <p:bldP spid="58" grpId="0" animBg="1"/>
      <p:bldP spid="335465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73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5667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5667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5667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5668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5668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5668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5668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5668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5668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5668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56690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669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69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694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69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696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697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69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56700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rgbClr val="00F6FF"/>
                </a:solidFill>
              </a:rPr>
              <a:t>010</a:t>
            </a:r>
            <a:endParaRPr lang="en-US" b="1" dirty="0">
              <a:solidFill>
                <a:srgbClr val="00F6FF"/>
              </a:solidFill>
            </a:endParaRPr>
          </a:p>
        </p:txBody>
      </p:sp>
      <p:sp>
        <p:nvSpPr>
          <p:cNvPr id="3356701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702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670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670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5670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/>
              <a:t>71</a:t>
            </a:r>
          </a:p>
        </p:txBody>
      </p:sp>
      <p:sp>
        <p:nvSpPr>
          <p:cNvPr id="335670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670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5670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5670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5671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56714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6715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6716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6717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6718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</a:rPr>
              <a:t>29</a:t>
            </a:r>
          </a:p>
        </p:txBody>
      </p:sp>
      <p:sp>
        <p:nvSpPr>
          <p:cNvPr id="3356719" name="Rectangle 47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6720" name="Rectangle 48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150</a:t>
            </a:r>
          </a:p>
        </p:txBody>
      </p:sp>
      <p:sp>
        <p:nvSpPr>
          <p:cNvPr id="3356721" name="Rectangle 4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61" name="Oval 60"/>
          <p:cNvSpPr/>
          <p:nvPr/>
        </p:nvSpPr>
        <p:spPr>
          <a:xfrm>
            <a:off x="6848474" y="2771775"/>
            <a:ext cx="1309689" cy="7810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51"/>
          <p:cNvSpPr>
            <a:spLocks noChangeArrowheads="1"/>
          </p:cNvSpPr>
          <p:nvPr/>
        </p:nvSpPr>
        <p:spPr bwMode="auto">
          <a:xfrm>
            <a:off x="4953000" y="40386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150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6723" name="Rectangle 51"/>
          <p:cNvSpPr>
            <a:spLocks noChangeArrowheads="1"/>
          </p:cNvSpPr>
          <p:nvPr/>
        </p:nvSpPr>
        <p:spPr bwMode="auto">
          <a:xfrm>
            <a:off x="4924425" y="4016375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accent1"/>
                </a:solidFill>
              </a:rPr>
              <a:t>29</a:t>
            </a:r>
          </a:p>
        </p:txBody>
      </p:sp>
      <p:sp>
        <p:nvSpPr>
          <p:cNvPr id="3356724" name="Line 52"/>
          <p:cNvSpPr>
            <a:spLocks noChangeShapeType="1"/>
          </p:cNvSpPr>
          <p:nvPr/>
        </p:nvSpPr>
        <p:spPr bwMode="auto">
          <a:xfrm flipV="1">
            <a:off x="3200400" y="4191000"/>
            <a:ext cx="1981200" cy="1219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56729" name="Line 57"/>
          <p:cNvSpPr>
            <a:spLocks noChangeShapeType="1"/>
          </p:cNvSpPr>
          <p:nvPr/>
        </p:nvSpPr>
        <p:spPr bwMode="auto">
          <a:xfrm flipH="1">
            <a:off x="5867400" y="29718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56730" name="Line 58"/>
          <p:cNvSpPr>
            <a:spLocks noChangeShapeType="1"/>
          </p:cNvSpPr>
          <p:nvPr/>
        </p:nvSpPr>
        <p:spPr bwMode="auto">
          <a:xfrm flipH="1">
            <a:off x="5867400" y="3200400"/>
            <a:ext cx="11430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5667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Write-Through (REF 4)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5" name="AutoShape 39"/>
          <p:cNvSpPr>
            <a:spLocks noChangeArrowheads="1"/>
          </p:cNvSpPr>
          <p:nvPr/>
        </p:nvSpPr>
        <p:spPr bwMode="auto">
          <a:xfrm>
            <a:off x="49916" y="281939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9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70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71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grpSp>
        <p:nvGrpSpPr>
          <p:cNvPr id="3356725" name="Group 53"/>
          <p:cNvGrpSpPr>
            <a:grpSpLocks/>
          </p:cNvGrpSpPr>
          <p:nvPr/>
        </p:nvGrpSpPr>
        <p:grpSpPr bwMode="auto">
          <a:xfrm>
            <a:off x="5791200" y="3124200"/>
            <a:ext cx="2286000" cy="1066800"/>
            <a:chOff x="3648" y="1968"/>
            <a:chExt cx="1440" cy="672"/>
          </a:xfrm>
        </p:grpSpPr>
        <p:sp>
          <p:nvSpPr>
            <p:cNvPr id="3356726" name="Rectangle 54"/>
            <p:cNvSpPr>
              <a:spLocks noChangeArrowheads="1"/>
            </p:cNvSpPr>
            <p:nvPr/>
          </p:nvSpPr>
          <p:spPr bwMode="auto">
            <a:xfrm>
              <a:off x="4416" y="1968"/>
              <a:ext cx="672" cy="192"/>
            </a:xfrm>
            <a:prstGeom prst="rect">
              <a:avLst/>
            </a:prstGeom>
            <a:solidFill>
              <a:srgbClr val="66FF99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b="1" dirty="0">
                  <a:solidFill>
                    <a:schemeClr val="accent1"/>
                  </a:solidFill>
                </a:rPr>
                <a:t>29</a:t>
              </a:r>
            </a:p>
          </p:txBody>
        </p:sp>
        <p:sp>
          <p:nvSpPr>
            <p:cNvPr id="3356727" name="Line 55"/>
            <p:cNvSpPr>
              <a:spLocks noChangeShapeType="1"/>
            </p:cNvSpPr>
            <p:nvPr/>
          </p:nvSpPr>
          <p:spPr bwMode="auto">
            <a:xfrm flipV="1">
              <a:off x="3648" y="2064"/>
              <a:ext cx="864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4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3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6</a:t>
            </a:r>
            <a:endParaRPr lang="en-US" sz="2400" b="1" dirty="0"/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3246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5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56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6723" grpId="0" animBg="1"/>
      <p:bldP spid="335672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62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5872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58725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5)</a:t>
            </a:r>
          </a:p>
        </p:txBody>
      </p:sp>
      <p:sp>
        <p:nvSpPr>
          <p:cNvPr id="335872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5872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5872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5872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5873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5873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5873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5873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5873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5873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4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42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4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4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45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4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5874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5874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5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5875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875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5875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5875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5875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5875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5875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5875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58762" name="Rectangle 42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8763" name="Rectangle 43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58764" name="Rectangle 44"/>
          <p:cNvSpPr>
            <a:spLocks noChangeArrowheads="1"/>
          </p:cNvSpPr>
          <p:nvPr/>
        </p:nvSpPr>
        <p:spPr bwMode="auto">
          <a:xfrm>
            <a:off x="4927600" y="34004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8765" name="Rectangle 45"/>
          <p:cNvSpPr>
            <a:spLocks noChangeArrowheads="1"/>
          </p:cNvSpPr>
          <p:nvPr/>
        </p:nvSpPr>
        <p:spPr bwMode="auto">
          <a:xfrm>
            <a:off x="4927600" y="3095625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8766" name="Rectangle 46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8767" name="Rectangle 47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173</a:t>
            </a:r>
          </a:p>
        </p:txBody>
      </p:sp>
      <p:sp>
        <p:nvSpPr>
          <p:cNvPr id="3358768" name="Rectangle 48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29</a:t>
            </a:r>
          </a:p>
        </p:txBody>
      </p:sp>
      <p:sp>
        <p:nvSpPr>
          <p:cNvPr id="3358769" name="Rectangle 4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71</a:t>
            </a:r>
          </a:p>
        </p:txBody>
      </p:sp>
      <p:sp>
        <p:nvSpPr>
          <p:cNvPr id="58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60" name="AutoShape 39"/>
          <p:cNvSpPr>
            <a:spLocks noChangeArrowheads="1"/>
          </p:cNvSpPr>
          <p:nvPr/>
        </p:nvSpPr>
        <p:spPr bwMode="auto">
          <a:xfrm>
            <a:off x="49916" y="3182007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64" name="Text Box 15"/>
          <p:cNvSpPr txBox="1">
            <a:spLocks noChangeArrowheads="1"/>
          </p:cNvSpPr>
          <p:nvPr/>
        </p:nvSpPr>
        <p:spPr bwMode="auto">
          <a:xfrm>
            <a:off x="2435195" y="1669860"/>
            <a:ext cx="5613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FF0000"/>
                </a:solidFill>
              </a:rPr>
              <a:t>M</a:t>
            </a:r>
          </a:p>
          <a:p>
            <a:pPr algn="ctr" eaLnBrk="1" hangingPunct="1"/>
            <a:r>
              <a:rPr lang="en-US" sz="2400" b="1" dirty="0" smtClean="0">
                <a:solidFill>
                  <a:srgbClr val="00B050"/>
                </a:solidFill>
              </a:rPr>
              <a:t>Hit</a:t>
            </a:r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65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66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69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is-IS" b="1" dirty="0" smtClean="0">
                <a:solidFill>
                  <a:schemeClr val="bg1"/>
                </a:solidFill>
              </a:rPr>
              <a:t>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0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3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</a:t>
            </a:r>
            <a:r>
              <a:rPr lang="en-US" sz="2400" b="1" dirty="0"/>
              <a:t>1</a:t>
            </a:r>
            <a:endParaRPr lang="en-US" sz="2400" b="1" dirty="0" smtClean="0"/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6</a:t>
            </a:r>
            <a:endParaRPr lang="en-US" sz="2400" b="1" dirty="0"/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634620" y="771891"/>
            <a:ext cx="2603938" cy="1200329"/>
          </a:xfrm>
          <a:prstGeom prst="rect">
            <a:avLst/>
          </a:prstGeom>
          <a:noFill/>
          <a:ln w="63500">
            <a:solidFill>
              <a:srgbClr val="FFFF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CLICKER:</a:t>
            </a:r>
          </a:p>
          <a:p>
            <a:pPr marL="457200" indent="-457200" eaLnBrk="1" hangingPunct="1">
              <a:buAutoNum type="alphaUcParenBoth"/>
            </a:pPr>
            <a:r>
              <a:rPr lang="en-US" sz="2400" dirty="0" smtClean="0">
                <a:sym typeface="Symbol" pitchFamily="18" charset="2"/>
              </a:rPr>
              <a:t>HIT</a:t>
            </a:r>
          </a:p>
          <a:p>
            <a:pPr marL="457200" indent="-457200" eaLnBrk="1" hangingPunct="1">
              <a:buAutoNum type="alphaUcParenBoth"/>
            </a:pPr>
            <a:r>
              <a:rPr lang="en-US" sz="2400" dirty="0" smtClean="0">
                <a:sym typeface="Symbol" pitchFamily="18" charset="2"/>
              </a:rPr>
              <a:t>MISS</a:t>
            </a:r>
            <a:endParaRPr lang="en-US" sz="24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135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BracySlidesCIS</Template>
  <TotalTime>16068</TotalTime>
  <Words>12001</Words>
  <Application>Microsoft Office PowerPoint</Application>
  <PresentationFormat>On-screen Show (4:3)</PresentationFormat>
  <Paragraphs>5894</Paragraphs>
  <Slides>146</Slides>
  <Notes>64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60" baseType="lpstr">
      <vt:lpstr>Arial</vt:lpstr>
      <vt:lpstr>Arial Narrow</vt:lpstr>
      <vt:lpstr>Calibri</vt:lpstr>
      <vt:lpstr>Calibri (Body)</vt:lpstr>
      <vt:lpstr>Consolas</vt:lpstr>
      <vt:lpstr>Courier New</vt:lpstr>
      <vt:lpstr>Helvetica</vt:lpstr>
      <vt:lpstr>Source Sans Pro Light</vt:lpstr>
      <vt:lpstr>Symbol</vt:lpstr>
      <vt:lpstr>Tahoma</vt:lpstr>
      <vt:lpstr>Times New Roman</vt:lpstr>
      <vt:lpstr>Wingdings</vt:lpstr>
      <vt:lpstr>Wingdings 2</vt:lpstr>
      <vt:lpstr>Office Theme</vt:lpstr>
      <vt:lpstr>Caches &amp; Memory</vt:lpstr>
      <vt:lpstr>Programs 101</vt:lpstr>
      <vt:lpstr>1 Cycle Per Stage: the Biggest Lie (So Far)</vt:lpstr>
      <vt:lpstr>What’s the problem?</vt:lpstr>
      <vt:lpstr>The Need for Speed</vt:lpstr>
      <vt:lpstr>The Need for Speed</vt:lpstr>
      <vt:lpstr>The Need for Speed</vt:lpstr>
      <vt:lpstr>What’s the solution?</vt:lpstr>
      <vt:lpstr>Aside</vt:lpstr>
      <vt:lpstr>What’s the solution?</vt:lpstr>
      <vt:lpstr>Locality Locality Locality</vt:lpstr>
      <vt:lpstr>Clicker Questions</vt:lpstr>
      <vt:lpstr>Clicker Questions</vt:lpstr>
      <vt:lpstr>Clicker Questions</vt:lpstr>
      <vt:lpstr>Clicker Questions</vt:lpstr>
      <vt:lpstr>Your life is full of Locality</vt:lpstr>
      <vt:lpstr>Your life is full of Locality</vt:lpstr>
      <vt:lpstr>The Memory Hierarchy</vt:lpstr>
      <vt:lpstr>Some Terminology</vt:lpstr>
      <vt:lpstr>The Memory Hierarchy</vt:lpstr>
      <vt:lpstr>Single Core Memory Hierarchy</vt:lpstr>
      <vt:lpstr>Multi-Core Memory Hierarchy</vt:lpstr>
      <vt:lpstr>Memory Hierarchy by the Numbers</vt:lpstr>
      <vt:lpstr>Basic Cache Design</vt:lpstr>
      <vt:lpstr>16 Byte Memory</vt:lpstr>
      <vt:lpstr>4-Byte, Direct Mapped Cache</vt:lpstr>
      <vt:lpstr>Analogy to a Spice Rack</vt:lpstr>
      <vt:lpstr>Analogy to a Spice Rack</vt:lpstr>
      <vt:lpstr>4-Byte, Direct Mapped Cache</vt:lpstr>
      <vt:lpstr>4-Byte, Direct Mapped Cache</vt:lpstr>
      <vt:lpstr>Simulation #1  of a 4-byte, DM Cache</vt:lpstr>
      <vt:lpstr>Simulation #1  of a 4-byte, DM Cache</vt:lpstr>
      <vt:lpstr>Simulation #1  of a 4-byte, DM Cache</vt:lpstr>
      <vt:lpstr>Clicker Questions</vt:lpstr>
      <vt:lpstr>Clicker Answers</vt:lpstr>
      <vt:lpstr>Block Diagram  4-entry, direct mapped Cache</vt:lpstr>
      <vt:lpstr>Clicker: A) Hit B) Miss</vt:lpstr>
      <vt:lpstr>Simulation #2: 4-byte, DM Cache</vt:lpstr>
      <vt:lpstr>Simulation #2: 4-byte, DM Cache</vt:lpstr>
      <vt:lpstr>Simulation #2: 4-byte, DM Cache</vt:lpstr>
      <vt:lpstr>Simulation #2: 4-byte, DM Cache</vt:lpstr>
      <vt:lpstr>Simulation #2: 4-byte, DM Cache</vt:lpstr>
      <vt:lpstr>Simulation #2: 4-byte, DM Cache</vt:lpstr>
      <vt:lpstr>Simulation #2: 4-byte, DM Cache</vt:lpstr>
      <vt:lpstr>Reducing Cold Misses by Increasing Block Size</vt:lpstr>
      <vt:lpstr>Increasing Block Size</vt:lpstr>
      <vt:lpstr>Simulation #3:        8-byte, DM Cache</vt:lpstr>
      <vt:lpstr>Simulation #3:        8-byte, DM Cache</vt:lpstr>
      <vt:lpstr>Simulation #3:        8-byte, DM Cache</vt:lpstr>
      <vt:lpstr>Simulation #3:        8-byte, DM Cache</vt:lpstr>
      <vt:lpstr>Simulation #3:        8-byte, DM Cache</vt:lpstr>
      <vt:lpstr>Simulation #3:        8-byte, DM Cache</vt:lpstr>
      <vt:lpstr>Simulation #3:        8-byte, DM Cache</vt:lpstr>
      <vt:lpstr>Removing Conflict Misses with Fully-Associative Caches</vt:lpstr>
      <vt:lpstr>8 byte, fully-associative Cache</vt:lpstr>
      <vt:lpstr>Simulation #4:        8-byte, FA Cache</vt:lpstr>
      <vt:lpstr>Simulation #4:        8-byte, FA Cache</vt:lpstr>
      <vt:lpstr>Simulation #4:        8-byte, FA Cache</vt:lpstr>
      <vt:lpstr>Simulation #4:        8-byte, FA Cache</vt:lpstr>
      <vt:lpstr>Pros and Cons of Full Associativity</vt:lpstr>
      <vt:lpstr>Pros &amp; Cons</vt:lpstr>
      <vt:lpstr>Reducing Conflict Misses with Set-Associative Caches</vt:lpstr>
      <vt:lpstr>8 byte, 2-way  set associative Cache</vt:lpstr>
      <vt:lpstr>Clicker Question</vt:lpstr>
      <vt:lpstr>Clicker Question</vt:lpstr>
      <vt:lpstr>8 byte, 2-way  set associative Cache</vt:lpstr>
      <vt:lpstr>8 byte, 2-way  set associative Cache</vt:lpstr>
      <vt:lpstr>8 byte, 2-way  set associative Cache</vt:lpstr>
      <vt:lpstr>8 byte, 2-way  set associative Cache</vt:lpstr>
      <vt:lpstr>Eviction Policies</vt:lpstr>
      <vt:lpstr>Misses: the Three C’s</vt:lpstr>
      <vt:lpstr>Miss Rate vs. Block Size</vt:lpstr>
      <vt:lpstr>Block Size Tradeoffs</vt:lpstr>
      <vt:lpstr>Miss Rate vs. Associativity</vt:lpstr>
      <vt:lpstr>Clicker Question</vt:lpstr>
      <vt:lpstr>Clicker Question</vt:lpstr>
      <vt:lpstr>ABCs of Caches</vt:lpstr>
      <vt:lpstr>Which caches get what properties?</vt:lpstr>
      <vt:lpstr>Roadmap</vt:lpstr>
      <vt:lpstr>2-Way Set Associative Cache (Reading)</vt:lpstr>
      <vt:lpstr>3-Way Set Associative Cache (Reading)</vt:lpstr>
      <vt:lpstr>How Big is the Cache?</vt:lpstr>
      <vt:lpstr>How Big is the Cache?</vt:lpstr>
      <vt:lpstr>How Big is the Cache?</vt:lpstr>
      <vt:lpstr>Performance Calculation with $ Hierarchy</vt:lpstr>
      <vt:lpstr>Performance Calculation with $ Hierarchy</vt:lpstr>
      <vt:lpstr>Performance Summary</vt:lpstr>
      <vt:lpstr>Takeaway</vt:lpstr>
      <vt:lpstr>What about Stores?</vt:lpstr>
      <vt:lpstr>Write-Through Cache</vt:lpstr>
      <vt:lpstr>Write-Through (REF 1)</vt:lpstr>
      <vt:lpstr>Write-Through (REF 1)</vt:lpstr>
      <vt:lpstr>Write-Through (REF 2)</vt:lpstr>
      <vt:lpstr>Write-Through (REF 2)</vt:lpstr>
      <vt:lpstr>Write-Through (REF 3)</vt:lpstr>
      <vt:lpstr>Write-Through (REF 3)</vt:lpstr>
      <vt:lpstr>Write-Through (REF 4)</vt:lpstr>
      <vt:lpstr>Write-Through (REF 4)</vt:lpstr>
      <vt:lpstr>Write-Through (REF 5)</vt:lpstr>
      <vt:lpstr>Write-Through (REF 5)</vt:lpstr>
      <vt:lpstr>Write-Through (REF 6)</vt:lpstr>
      <vt:lpstr>Write-Through (REF 6)</vt:lpstr>
      <vt:lpstr>Write-Through (REF 7)</vt:lpstr>
      <vt:lpstr>Write-Through (REF 7)</vt:lpstr>
      <vt:lpstr>Summary: Write Through</vt:lpstr>
      <vt:lpstr>Next Goal: Write-Through vs. Write-Back</vt:lpstr>
      <vt:lpstr>Write-Back Meta-Data (Valid, Dirty Bits)</vt:lpstr>
      <vt:lpstr>Write-back Example</vt:lpstr>
      <vt:lpstr>Handling Stores (Write-Back)</vt:lpstr>
      <vt:lpstr>Write-Back (REF 1)</vt:lpstr>
      <vt:lpstr>Write-Back (REF 1)</vt:lpstr>
      <vt:lpstr>Write-Back (REF 2)</vt:lpstr>
      <vt:lpstr>Write-Back (REF 2)</vt:lpstr>
      <vt:lpstr>Write-Back (REF 3)</vt:lpstr>
      <vt:lpstr>Write-Back (REF 3)</vt:lpstr>
      <vt:lpstr>Write-Back (REF 4)</vt:lpstr>
      <vt:lpstr>Write-Back (REF 4)</vt:lpstr>
      <vt:lpstr>Write-Back (REF 4)</vt:lpstr>
      <vt:lpstr>Write-Back (REF 5)</vt:lpstr>
      <vt:lpstr>Write-Back (REF 5)</vt:lpstr>
      <vt:lpstr>Write-Back (REF 5)</vt:lpstr>
      <vt:lpstr>Write-Back (REF 6)</vt:lpstr>
      <vt:lpstr>Write-Back (REF 6)</vt:lpstr>
      <vt:lpstr>Write-Back (REF 7)</vt:lpstr>
      <vt:lpstr>Write-Back (REF 7)</vt:lpstr>
      <vt:lpstr>Write-Back (REF 8,9)</vt:lpstr>
      <vt:lpstr>Write-Back (REF 8,9)</vt:lpstr>
      <vt:lpstr>How Many Memory References?</vt:lpstr>
      <vt:lpstr>Write-back vs. Write-through Example</vt:lpstr>
      <vt:lpstr>So is write back just better?</vt:lpstr>
      <vt:lpstr>Optimization: Write Buffering</vt:lpstr>
      <vt:lpstr>Write-through vs. Write-back</vt:lpstr>
      <vt:lpstr>Cache-coherency</vt:lpstr>
      <vt:lpstr>PowerPoint Presentation</vt:lpstr>
      <vt:lpstr>PowerPoint Presentation</vt:lpstr>
      <vt:lpstr>PowerPoint Presentation</vt:lpstr>
      <vt:lpstr>Clicker Question</vt:lpstr>
      <vt:lpstr>Clicker Question</vt:lpstr>
      <vt:lpstr>Clicker Question</vt:lpstr>
      <vt:lpstr>Clicker Question</vt:lpstr>
      <vt:lpstr>By the end of the cache lectures…</vt:lpstr>
      <vt:lpstr>A Real Example</vt:lpstr>
      <vt:lpstr>A Real Example</vt:lpstr>
      <vt:lpstr>A Real Example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Caches</dc:title>
  <dc:creator>Anne Weinberger Bracy</dc:creator>
  <cp:lastModifiedBy>Hakim Weatherspoon</cp:lastModifiedBy>
  <cp:revision>1548</cp:revision>
  <cp:lastPrinted>2017-03-22T15:44:10Z</cp:lastPrinted>
  <dcterms:created xsi:type="dcterms:W3CDTF">2014-10-26T16:28:54Z</dcterms:created>
  <dcterms:modified xsi:type="dcterms:W3CDTF">2018-04-06T10:10:44Z</dcterms:modified>
</cp:coreProperties>
</file>