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4.xml" ContentType="application/vnd.openxmlformats-officedocument.presentationml.notesSlide+xml"/>
  <Override PartName="/ppt/tags/tag19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8.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8" r:id="rId2"/>
    <p:sldId id="352" r:id="rId3"/>
    <p:sldId id="353" r:id="rId4"/>
    <p:sldId id="320" r:id="rId5"/>
    <p:sldId id="257" r:id="rId6"/>
    <p:sldId id="258" r:id="rId7"/>
    <p:sldId id="316" r:id="rId8"/>
    <p:sldId id="259" r:id="rId9"/>
    <p:sldId id="260" r:id="rId10"/>
    <p:sldId id="322" r:id="rId11"/>
    <p:sldId id="297" r:id="rId12"/>
    <p:sldId id="296" r:id="rId13"/>
    <p:sldId id="298" r:id="rId14"/>
    <p:sldId id="299" r:id="rId15"/>
    <p:sldId id="321" r:id="rId16"/>
    <p:sldId id="300" r:id="rId17"/>
    <p:sldId id="301" r:id="rId18"/>
    <p:sldId id="302" r:id="rId19"/>
    <p:sldId id="314" r:id="rId20"/>
    <p:sldId id="303" r:id="rId21"/>
    <p:sldId id="304" r:id="rId22"/>
    <p:sldId id="307" r:id="rId23"/>
    <p:sldId id="306" r:id="rId24"/>
    <p:sldId id="315" r:id="rId25"/>
    <p:sldId id="305" r:id="rId26"/>
    <p:sldId id="349" r:id="rId27"/>
    <p:sldId id="309" r:id="rId28"/>
    <p:sldId id="310" r:id="rId29"/>
    <p:sldId id="350" r:id="rId30"/>
    <p:sldId id="354" r:id="rId31"/>
    <p:sldId id="311" r:id="rId32"/>
    <p:sldId id="313" r:id="rId33"/>
    <p:sldId id="265" r:id="rId34"/>
    <p:sldId id="266" r:id="rId35"/>
    <p:sldId id="262" r:id="rId36"/>
    <p:sldId id="263" r:id="rId37"/>
    <p:sldId id="264" r:id="rId38"/>
    <p:sldId id="268" r:id="rId39"/>
    <p:sldId id="323" r:id="rId40"/>
    <p:sldId id="267" r:id="rId41"/>
    <p:sldId id="351" r:id="rId4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64" d="100"/>
          <a:sy n="64" d="100"/>
        </p:scale>
        <p:origin x="747" y="39"/>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6" d="100"/>
          <a:sy n="46" d="100"/>
        </p:scale>
        <p:origin x="188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5670E512-9F9E-4156-953E-8350C511CBA9}" type="datetimeFigureOut">
              <a:rPr lang="en-US" smtClean="0"/>
              <a:t>3/15/2018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4</a:t>
            </a:fld>
            <a:endParaRPr lang="en-US"/>
          </a:p>
        </p:txBody>
      </p:sp>
    </p:spTree>
    <p:extLst>
      <p:ext uri="{BB962C8B-B14F-4D97-AF65-F5344CB8AC3E}">
        <p14:creationId xmlns:p14="http://schemas.microsoft.com/office/powerpoint/2010/main" val="41572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smtClean="0"/>
              <a:t>architecture allows </a:t>
            </a:r>
            <a:r>
              <a:rPr lang="en-US" dirty="0"/>
              <a:t>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404735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17</a:t>
            </a:fld>
            <a:endParaRPr lang="en-US"/>
          </a:p>
        </p:txBody>
      </p:sp>
    </p:spTree>
    <p:extLst>
      <p:ext uri="{BB962C8B-B14F-4D97-AF65-F5344CB8AC3E}">
        <p14:creationId xmlns:p14="http://schemas.microsoft.com/office/powerpoint/2010/main" val="250325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18</a:t>
            </a:fld>
            <a:endParaRPr lang="en-US"/>
          </a:p>
        </p:txBody>
      </p:sp>
    </p:spTree>
    <p:extLst>
      <p:ext uri="{BB962C8B-B14F-4D97-AF65-F5344CB8AC3E}">
        <p14:creationId xmlns:p14="http://schemas.microsoft.com/office/powerpoint/2010/main" val="187808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19</a:t>
            </a:fld>
            <a:endParaRPr lang="en-US"/>
          </a:p>
        </p:txBody>
      </p:sp>
    </p:spTree>
    <p:extLst>
      <p:ext uri="{BB962C8B-B14F-4D97-AF65-F5344CB8AC3E}">
        <p14:creationId xmlns:p14="http://schemas.microsoft.com/office/powerpoint/2010/main" val="88873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60000"/>
                    <a:lumOff val="40000"/>
                  </a:schemeClr>
                </a:solidFill>
              </a:rPr>
              <a:t>can reduce the number of instructions required to execute a program and possibly increase performance by adding complexity to the ISA; however, they greatly increase the complexity of the ISA as well.</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20</a:t>
            </a:fld>
            <a:endParaRPr lang="en-US"/>
          </a:p>
        </p:txBody>
      </p:sp>
    </p:spTree>
    <p:extLst>
      <p:ext uri="{BB962C8B-B14F-4D97-AF65-F5344CB8AC3E}">
        <p14:creationId xmlns:p14="http://schemas.microsoft.com/office/powerpoint/2010/main" val="379052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21</a:t>
            </a:fld>
            <a:endParaRPr lang="en-US"/>
          </a:p>
        </p:txBody>
      </p:sp>
    </p:spTree>
    <p:extLst>
      <p:ext uri="{BB962C8B-B14F-4D97-AF65-F5344CB8AC3E}">
        <p14:creationId xmlns:p14="http://schemas.microsoft.com/office/powerpoint/2010/main" val="127179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22</a:t>
            </a:fld>
            <a:endParaRPr lang="en-US"/>
          </a:p>
        </p:txBody>
      </p:sp>
    </p:spTree>
    <p:extLst>
      <p:ext uri="{BB962C8B-B14F-4D97-AF65-F5344CB8AC3E}">
        <p14:creationId xmlns:p14="http://schemas.microsoft.com/office/powerpoint/2010/main" val="14973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93725" y="4379903"/>
            <a:ext cx="5546758" cy="4148173"/>
          </a:xfrm>
          <a:prstGeom prst="rect">
            <a:avLst/>
          </a:prstGeom>
          <a:noFill/>
          <a:ln>
            <a:miter lim="800000"/>
            <a:headEnd/>
            <a:tailEnd/>
          </a:ln>
        </p:spPr>
        <p:txBody>
          <a:bodyPr lIns="92268" tIns="46134" rIns="92268" bIns="46134"/>
          <a:lstStyle/>
          <a:p>
            <a:endParaRPr lang="en-US" dirty="0"/>
          </a:p>
        </p:txBody>
      </p:sp>
    </p:spTree>
    <p:extLst>
      <p:ext uri="{BB962C8B-B14F-4D97-AF65-F5344CB8AC3E}">
        <p14:creationId xmlns:p14="http://schemas.microsoft.com/office/powerpoint/2010/main" val="259198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23</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93725" y="4379903"/>
            <a:ext cx="5546758" cy="41481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74" tIns="46137" rIns="92274" bIns="46137"/>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extLst>
      <p:ext uri="{BB962C8B-B14F-4D97-AF65-F5344CB8AC3E}">
        <p14:creationId xmlns:p14="http://schemas.microsoft.com/office/powerpoint/2010/main" val="90677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25</a:t>
            </a:fld>
            <a:endParaRPr lang="en-US"/>
          </a:p>
        </p:txBody>
      </p:sp>
    </p:spTree>
    <p:extLst>
      <p:ext uri="{BB962C8B-B14F-4D97-AF65-F5344CB8AC3E}">
        <p14:creationId xmlns:p14="http://schemas.microsoft.com/office/powerpoint/2010/main" val="2200199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93725" y="4379903"/>
            <a:ext cx="5546758" cy="41481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74" tIns="46137" rIns="92274" bIns="46137"/>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extLst>
      <p:ext uri="{BB962C8B-B14F-4D97-AF65-F5344CB8AC3E}">
        <p14:creationId xmlns:p14="http://schemas.microsoft.com/office/powerpoint/2010/main" val="6198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62050" y="693738"/>
            <a:ext cx="4611688" cy="3457575"/>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25463" y="4379903"/>
            <a:ext cx="5080265" cy="4145126"/>
          </a:xfrm>
          <a:prstGeom prst="rect">
            <a:avLst/>
          </a:prstGeom>
          <a:noFill/>
          <a:ln>
            <a:round/>
            <a:headEnd/>
            <a:tailEnd/>
          </a:ln>
        </p:spPr>
        <p:txBody>
          <a:bodyPr wrap="none" lIns="91244" tIns="45622" rIns="91244" bIns="45622"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22876">
              <a:defRPr/>
            </a:pPr>
            <a:r>
              <a:rPr lang="en-US" dirty="0" smtClean="0"/>
              <a:t>common</a:t>
            </a:r>
            <a:r>
              <a:rPr lang="en-US" baseline="0" dirty="0" smtClean="0"/>
              <a:t> case means measurement</a:t>
            </a:r>
            <a:endParaRPr lang="en-US" dirty="0" smtClean="0"/>
          </a:p>
          <a:p>
            <a:r>
              <a:rPr lang="en-US" dirty="0" smtClean="0"/>
              <a:t>CISC:</a:t>
            </a:r>
          </a:p>
          <a:p>
            <a:pPr marL="346080" indent="-346080" defTabSz="922876">
              <a:spcBef>
                <a:spcPct val="20000"/>
              </a:spcBef>
              <a:buSzPct val="80000"/>
              <a:defRPr/>
            </a:pPr>
            <a:r>
              <a:rPr lang="en-US" dirty="0">
                <a:solidFill>
                  <a:schemeClr val="bg1"/>
                </a:solidFill>
                <a:latin typeface="Calibri" pitchFamily="34" charset="0"/>
                <a:cs typeface="Arial" pitchFamily="34" charset="0"/>
              </a:rPr>
              <a:t>Compilers can be smart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extLst>
      <p:ext uri="{BB962C8B-B14F-4D97-AF65-F5344CB8AC3E}">
        <p14:creationId xmlns:p14="http://schemas.microsoft.com/office/powerpoint/2010/main" val="3777577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2876">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28</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31</a:t>
            </a:fld>
            <a:endParaRPr lang="en-US"/>
          </a:p>
        </p:txBody>
      </p:sp>
    </p:spTree>
    <p:extLst>
      <p:ext uri="{BB962C8B-B14F-4D97-AF65-F5344CB8AC3E}">
        <p14:creationId xmlns:p14="http://schemas.microsoft.com/office/powerpoint/2010/main" val="1143132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32</a:t>
            </a:fld>
            <a:endParaRPr lang="en-US"/>
          </a:p>
        </p:txBody>
      </p:sp>
    </p:spTree>
    <p:extLst>
      <p:ext uri="{BB962C8B-B14F-4D97-AF65-F5344CB8AC3E}">
        <p14:creationId xmlns:p14="http://schemas.microsoft.com/office/powerpoint/2010/main" val="3578764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33</a:t>
            </a:fld>
            <a:endParaRPr lang="en-US"/>
          </a:p>
        </p:txBody>
      </p:sp>
    </p:spTree>
    <p:extLst>
      <p:ext uri="{BB962C8B-B14F-4D97-AF65-F5344CB8AC3E}">
        <p14:creationId xmlns:p14="http://schemas.microsoft.com/office/powerpoint/2010/main" val="247109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p>
          <a:p>
            <a:endParaRPr lang="en-US" dirty="0" smtClean="0"/>
          </a:p>
          <a:p>
            <a:r>
              <a:rPr lang="en-US" dirty="0" smtClean="0"/>
              <a:t>Bring of </a:t>
            </a:r>
            <a:r>
              <a:rPr lang="en-US" dirty="0" err="1" smtClean="0"/>
              <a:t>of</a:t>
            </a:r>
            <a:r>
              <a:rPr lang="en-US" dirty="0" smtClean="0"/>
              <a:t> a contrast to MIPS</a:t>
            </a:r>
            <a:r>
              <a:rPr lang="en-US" baseline="0" dirty="0" smtClean="0"/>
              <a:t> and ARM </a:t>
            </a:r>
          </a:p>
          <a:p>
            <a:r>
              <a:rPr lang="en-US" baseline="0" dirty="0" smtClean="0"/>
              <a:t>Make type of instruction same color</a:t>
            </a:r>
          </a:p>
          <a:p>
            <a:r>
              <a:rPr lang="en-US" baseline="0" dirty="0" smtClean="0"/>
              <a:t>Add a Take away slide</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34</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6</a:t>
            </a:fld>
            <a:endParaRPr lang="en-US"/>
          </a:p>
        </p:txBody>
      </p:sp>
    </p:spTree>
    <p:extLst>
      <p:ext uri="{BB962C8B-B14F-4D97-AF65-F5344CB8AC3E}">
        <p14:creationId xmlns:p14="http://schemas.microsoft.com/office/powerpoint/2010/main" val="2429188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35</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36</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37</a:t>
            </a:fld>
            <a:endParaRPr lang="en-US"/>
          </a:p>
        </p:txBody>
      </p:sp>
    </p:spTree>
    <p:extLst>
      <p:ext uri="{BB962C8B-B14F-4D97-AF65-F5344CB8AC3E}">
        <p14:creationId xmlns:p14="http://schemas.microsoft.com/office/powerpoint/2010/main" val="2719291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38</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39</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1023900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41</a:t>
            </a:fld>
            <a:endParaRPr lang="en-US"/>
          </a:p>
        </p:txBody>
      </p:sp>
    </p:spTree>
    <p:extLst>
      <p:ext uri="{BB962C8B-B14F-4D97-AF65-F5344CB8AC3E}">
        <p14:creationId xmlns:p14="http://schemas.microsoft.com/office/powerpoint/2010/main" val="360640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7</a:t>
            </a:fld>
            <a:endParaRPr lang="en-US"/>
          </a:p>
        </p:txBody>
      </p:sp>
    </p:spTree>
    <p:extLst>
      <p:ext uri="{BB962C8B-B14F-4D97-AF65-F5344CB8AC3E}">
        <p14:creationId xmlns:p14="http://schemas.microsoft.com/office/powerpoint/2010/main" val="264324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087">
              <a:defRPr/>
            </a:pPr>
            <a:r>
              <a:rPr lang="en-US" sz="3200" dirty="0"/>
              <a:t>Time for Prelim1 Questions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8</a:t>
            </a:fld>
            <a:endParaRPr lang="en-US"/>
          </a:p>
        </p:txBody>
      </p:sp>
    </p:spTree>
    <p:extLst>
      <p:ext uri="{BB962C8B-B14F-4D97-AF65-F5344CB8AC3E}">
        <p14:creationId xmlns:p14="http://schemas.microsoft.com/office/powerpoint/2010/main" val="69865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9</a:t>
            </a:fld>
            <a:endParaRPr lang="en-US"/>
          </a:p>
        </p:txBody>
      </p:sp>
    </p:spTree>
    <p:extLst>
      <p:ext uri="{BB962C8B-B14F-4D97-AF65-F5344CB8AC3E}">
        <p14:creationId xmlns:p14="http://schemas.microsoft.com/office/powerpoint/2010/main" val="22184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242948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Accumulator: one register (http://en.wikipedia.org/wiki/Electronic_Delay_Storage_Automatic_Calculator )</a:t>
            </a:r>
          </a:p>
          <a:p>
            <a:r>
              <a:rPr lang="en-US" dirty="0"/>
              <a:t>The accumulator is </a:t>
            </a:r>
            <a:r>
              <a:rPr lang="en-US" dirty="0" smtClean="0"/>
              <a:t>both </a:t>
            </a:r>
            <a:r>
              <a:rPr lang="en-US" dirty="0"/>
              <a:t>the source operand and the destination for the operation.  The second operand comes from memory.</a:t>
            </a:r>
          </a:p>
          <a:p>
            <a:endParaRPr lang="en-US" dirty="0"/>
          </a:p>
          <a:p>
            <a:r>
              <a:rPr lang="en-US" dirty="0"/>
              <a:t>EDSAC (Electronic Delay Storage Automatic Calculator) in 1949.  EDSAC was the </a:t>
            </a:r>
            <a:r>
              <a:rPr lang="en-US" b="1" i="1" dirty="0"/>
              <a:t>second</a:t>
            </a:r>
            <a:r>
              <a:rPr lang="en-US" dirty="0"/>
              <a:t> electronic digital </a:t>
            </a:r>
            <a:r>
              <a:rPr lang="en-US" b="1" i="1" dirty="0"/>
              <a:t>stored-program computer</a:t>
            </a:r>
            <a:r>
              <a:rPr lang="en-US" dirty="0"/>
              <a:t> to go into regular service. The first being the EDVAC (Electronic Discrete Variable Automatic Computer), which, unlike its predecessor the ENIAC, it was binary rather than decimal, and was a </a:t>
            </a:r>
            <a:r>
              <a:rPr lang="en-US" b="1" i="1" dirty="0"/>
              <a:t>stored program computer</a:t>
            </a:r>
            <a:r>
              <a:rPr lang="en-US" dirty="0"/>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dirty="0" err="1"/>
              <a:t>lb</a:t>
            </a:r>
            <a:r>
              <a:rPr lang="en-US" dirty="0"/>
              <a:t> (7,850 kg). The full complement of operating personnel was thirty people per eight-hour shift.</a:t>
            </a:r>
          </a:p>
          <a:p>
            <a:r>
              <a:rPr lang="en-US" dirty="0"/>
              <a:t> </a:t>
            </a:r>
          </a:p>
          <a:p>
            <a:r>
              <a:rPr lang="en-US" dirty="0"/>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11</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92644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133023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9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notesSlide" Target="../notesSlides/notesSlide2.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6.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tags" Target="../tags/tag173.xml"/><Relationship Id="rId3" Type="http://schemas.openxmlformats.org/officeDocument/2006/relationships/tags" Target="../tags/tag150.xml"/><Relationship Id="rId21" Type="http://schemas.openxmlformats.org/officeDocument/2006/relationships/tags" Target="../tags/tag168.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29" Type="http://schemas.openxmlformats.org/officeDocument/2006/relationships/image" Target="../media/image1.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tags" Target="../tags/tag171.xml"/><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notesSlide" Target="../notesSlides/notesSlide3.xml"/><Relationship Id="rId10" Type="http://schemas.openxmlformats.org/officeDocument/2006/relationships/tags" Target="../tags/tag157.xml"/><Relationship Id="rId19" Type="http://schemas.openxmlformats.org/officeDocument/2006/relationships/tags" Target="../tags/tag166.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notesSlide" Target="../notesSlides/notesSlide4.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slideLayout" Target="../slideLayouts/slideLayout4.xml"/><Relationship Id="rId2" Type="http://schemas.openxmlformats.org/officeDocument/2006/relationships/tags" Target="../tags/tag175.xml"/><Relationship Id="rId16" Type="http://schemas.openxmlformats.org/officeDocument/2006/relationships/tags" Target="../tags/tag189.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19" Type="http://schemas.openxmlformats.org/officeDocument/2006/relationships/image" Target="../media/image1.pn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RISC, CISC, and ISA Variations</a:t>
            </a:r>
          </a:p>
        </p:txBody>
      </p:sp>
      <p:sp>
        <p:nvSpPr>
          <p:cNvPr id="6"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7" name="Rectangle 6"/>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McKee, 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07616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217698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6248400"/>
          </a:xfrm>
        </p:spPr>
        <p:txBody>
          <a:bodyPr>
            <a:normAutofit lnSpcReduction="10000"/>
          </a:bodyPr>
          <a:lstStyle/>
          <a:p>
            <a:r>
              <a:rPr lang="en-US" dirty="0" smtClean="0"/>
              <a:t>Accumulators</a:t>
            </a:r>
          </a:p>
          <a:p>
            <a:pPr lvl="1"/>
            <a:r>
              <a:rPr lang="en-US" dirty="0" smtClean="0"/>
              <a:t>Early stored-program computers had </a:t>
            </a:r>
            <a:r>
              <a:rPr lang="en-US" b="1" i="1" dirty="0" smtClean="0"/>
              <a:t>one</a:t>
            </a:r>
            <a:r>
              <a:rPr lang="en-US" dirty="0" smtClean="0"/>
              <a:t> register!</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lvl="1"/>
            <a:r>
              <a:rPr lang="en-US" dirty="0" smtClean="0"/>
              <a:t>One register is two registers short of a MIPS instruction!</a:t>
            </a:r>
          </a:p>
          <a:p>
            <a:pPr lvl="1"/>
            <a:r>
              <a:rPr lang="en-US" dirty="0" smtClean="0"/>
              <a:t>Requires a memory-based operand-addressing mode</a:t>
            </a:r>
          </a:p>
          <a:p>
            <a:pPr lvl="2"/>
            <a:r>
              <a:rPr lang="en-US" dirty="0" smtClean="0"/>
              <a:t>Example Instructions:   </a:t>
            </a:r>
            <a:r>
              <a:rPr lang="en-US" dirty="0" smtClean="0">
                <a:solidFill>
                  <a:schemeClr val="accent5">
                    <a:lumMod val="60000"/>
                    <a:lumOff val="40000"/>
                  </a:schemeClr>
                </a:solidFill>
              </a:rPr>
              <a:t>add </a:t>
            </a:r>
            <a:r>
              <a:rPr lang="en-US" dirty="0">
                <a:solidFill>
                  <a:schemeClr val="accent5">
                    <a:lumMod val="60000"/>
                    <a:lumOff val="40000"/>
                  </a:schemeClr>
                </a:solidFill>
              </a:rPr>
              <a:t>200 // ACC = ACC + Mem[200]</a:t>
            </a:r>
            <a:endParaRPr lang="en-US" dirty="0" smtClean="0">
              <a:solidFill>
                <a:schemeClr val="accent5">
                  <a:lumMod val="60000"/>
                  <a:lumOff val="40000"/>
                </a:schemeClr>
              </a:solidFill>
            </a:endParaRPr>
          </a:p>
          <a:p>
            <a:pPr lvl="3"/>
            <a:r>
              <a:rPr lang="en-US" dirty="0" smtClean="0"/>
              <a:t>Add the accumulator to the word in memory at address 200</a:t>
            </a:r>
          </a:p>
          <a:p>
            <a:pPr lvl="3"/>
            <a:r>
              <a:rPr lang="en-US" dirty="0" smtClean="0"/>
              <a:t>Place the sum back in the accumulator</a:t>
            </a:r>
          </a:p>
          <a:p>
            <a:endParaRPr lang="en-US" dirty="0"/>
          </a:p>
        </p:txBody>
      </p:sp>
      <p:pic>
        <p:nvPicPr>
          <p:cNvPr id="1026"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2"/>
            <a:ext cx="3018110" cy="242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4269"/>
            <a:ext cx="3238964" cy="646331"/>
          </a:xfrm>
          <a:prstGeom prst="rect">
            <a:avLst/>
          </a:prstGeom>
          <a:noFill/>
        </p:spPr>
        <p:txBody>
          <a:bodyPr wrap="none" rtlCol="0">
            <a:spAutoFit/>
          </a:bodyPr>
          <a:lstStyle/>
          <a:p>
            <a:r>
              <a:rPr lang="en-US" dirty="0"/>
              <a:t>EDSAC (Electronic Delay Storage </a:t>
            </a:r>
            <a:endParaRPr lang="en-US" dirty="0" smtClean="0"/>
          </a:p>
          <a:p>
            <a:r>
              <a:rPr lang="en-US" dirty="0" smtClean="0"/>
              <a:t>Automatic </a:t>
            </a:r>
            <a:r>
              <a:rPr lang="en-US" dirty="0"/>
              <a:t> </a:t>
            </a:r>
            <a:r>
              <a:rPr lang="en-US" dirty="0" smtClean="0"/>
              <a:t>Calculator</a:t>
            </a:r>
            <a:r>
              <a:rPr lang="en-US" dirty="0"/>
              <a:t>) in 1949</a:t>
            </a:r>
          </a:p>
        </p:txBody>
      </p:sp>
      <p:pic>
        <p:nvPicPr>
          <p:cNvPr id="2050"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3657600"/>
            <a:ext cx="2058064" cy="646331"/>
          </a:xfrm>
          <a:prstGeom prst="rect">
            <a:avLst/>
          </a:prstGeom>
          <a:noFill/>
        </p:spPr>
        <p:txBody>
          <a:bodyPr wrap="none" rtlCol="0">
            <a:spAutoFit/>
          </a:bodyPr>
          <a:lstStyle/>
          <a:p>
            <a:r>
              <a:rPr lang="en-US" dirty="0" smtClean="0"/>
              <a:t>Intel 8008 in 1972</a:t>
            </a:r>
          </a:p>
          <a:p>
            <a:r>
              <a:rPr lang="en-US" dirty="0"/>
              <a:t>w</a:t>
            </a:r>
            <a:r>
              <a:rPr lang="en-US" dirty="0" smtClean="0"/>
              <a:t>as an accumulator</a:t>
            </a:r>
            <a:endParaRPr lang="en-US" dirty="0"/>
          </a:p>
        </p:txBody>
      </p:sp>
    </p:spTree>
    <p:extLst>
      <p:ext uri="{BB962C8B-B14F-4D97-AF65-F5344CB8AC3E}">
        <p14:creationId xmlns:p14="http://schemas.microsoft.com/office/powerpoint/2010/main" val="801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a:t>D</a:t>
            </a:r>
            <a:r>
              <a:rPr lang="en-US" dirty="0" smtClean="0"/>
              <a:t>edicated registers</a:t>
            </a:r>
          </a:p>
          <a:p>
            <a:pPr lvl="2"/>
            <a:r>
              <a:rPr lang="en-US" dirty="0" smtClean="0"/>
              <a:t>E.g. indices </a:t>
            </a:r>
            <a:r>
              <a:rPr lang="en-US" dirty="0"/>
              <a:t>for array references in data transfer </a:t>
            </a:r>
            <a:r>
              <a:rPr lang="en-US" dirty="0" smtClean="0"/>
              <a:t>instructions, separate </a:t>
            </a:r>
            <a:r>
              <a:rPr lang="en-US" dirty="0"/>
              <a:t>accumulators for multiply or divide instructions</a:t>
            </a:r>
            <a:r>
              <a:rPr lang="en-US" dirty="0" smtClean="0"/>
              <a:t>,             top-of-stack </a:t>
            </a:r>
            <a:r>
              <a:rPr lang="en-US" dirty="0"/>
              <a:t>pointer. </a:t>
            </a:r>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Extended Accumulator</a:t>
            </a:r>
          </a:p>
          <a:p>
            <a:pPr lvl="2"/>
            <a:r>
              <a:rPr lang="en-US" dirty="0" smtClean="0"/>
              <a:t>One </a:t>
            </a:r>
            <a:r>
              <a:rPr lang="en-US" dirty="0"/>
              <a:t>operand may be in memory </a:t>
            </a:r>
            <a:r>
              <a:rPr lang="en-US" dirty="0" smtClean="0"/>
              <a:t>(like previous accumulators). </a:t>
            </a:r>
          </a:p>
          <a:p>
            <a:pPr lvl="2"/>
            <a:r>
              <a:rPr lang="en-US" dirty="0" smtClean="0"/>
              <a:t>Or, all </a:t>
            </a:r>
            <a:r>
              <a:rPr lang="en-US" dirty="0"/>
              <a:t>the operands </a:t>
            </a:r>
            <a:r>
              <a:rPr lang="en-US" dirty="0" smtClean="0"/>
              <a:t>may be registers (like MIPS).</a:t>
            </a:r>
            <a:endParaRPr lang="en-US" dirty="0"/>
          </a:p>
          <a:p>
            <a:pPr lvl="1"/>
            <a:endParaRPr lang="en-US" dirty="0" smtClean="0"/>
          </a:p>
          <a:p>
            <a:pPr lvl="1"/>
            <a:endParaRPr lang="en-US" dirty="0"/>
          </a:p>
          <a:p>
            <a:endParaRPr lang="en-US" dirty="0"/>
          </a:p>
        </p:txBody>
      </p:sp>
      <p:sp>
        <p:nvSpPr>
          <p:cNvPr id="4" name="TextBox 3"/>
          <p:cNvSpPr txBox="1"/>
          <p:nvPr/>
        </p:nvSpPr>
        <p:spPr>
          <a:xfrm>
            <a:off x="3892985" y="4048126"/>
            <a:ext cx="2471959" cy="923330"/>
          </a:xfrm>
          <a:prstGeom prst="rect">
            <a:avLst/>
          </a:prstGeom>
          <a:noFill/>
        </p:spPr>
        <p:txBody>
          <a:bodyPr wrap="none" rtlCol="0">
            <a:spAutoFit/>
          </a:bodyPr>
          <a:lstStyle/>
          <a:p>
            <a:r>
              <a:rPr lang="en-US" dirty="0" smtClean="0"/>
              <a:t>Intel 8086</a:t>
            </a:r>
          </a:p>
          <a:p>
            <a:r>
              <a:rPr lang="en-US" dirty="0" smtClean="0"/>
              <a:t>“extended accumulator”</a:t>
            </a:r>
          </a:p>
          <a:p>
            <a:r>
              <a:rPr lang="en-US" dirty="0" smtClean="0"/>
              <a:t>Processor for IBM PCs</a:t>
            </a:r>
            <a:endParaRPr lang="en-US" dirty="0"/>
          </a:p>
        </p:txBody>
      </p:sp>
      <p:pic>
        <p:nvPicPr>
          <p:cNvPr id="102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MIPS, ARM</a:t>
            </a:r>
          </a:p>
          <a:p>
            <a:pPr lvl="1"/>
            <a:endParaRPr lang="en-US" dirty="0"/>
          </a:p>
          <a:p>
            <a:endParaRPr lang="en-US" dirty="0"/>
          </a:p>
        </p:txBody>
      </p:sp>
    </p:spTree>
    <p:extLst>
      <p:ext uri="{BB962C8B-B14F-4D97-AF65-F5344CB8AC3E}">
        <p14:creationId xmlns:p14="http://schemas.microsoft.com/office/powerpoint/2010/main" val="3925205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3"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graphicFrame>
        <p:nvGraphicFramePr>
          <p:cNvPr id="4" name="Table 3"/>
          <p:cNvGraphicFramePr>
            <a:graphicFrameLocks noGrp="1"/>
          </p:cNvGraphicFramePr>
          <p:nvPr>
            <p:extLst>
              <p:ext uri="{D42A27DB-BD31-4B8C-83A1-F6EECF244321}">
                <p14:modId xmlns:p14="http://schemas.microsoft.com/office/powerpoint/2010/main" val="4188580949"/>
              </p:ext>
            </p:extLst>
          </p:nvPr>
        </p:nvGraphicFramePr>
        <p:xfrm>
          <a:off x="457200" y="1143000"/>
          <a:ext cx="8382000" cy="5791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8906">
                <a:tc>
                  <a:txBody>
                    <a:bodyPr/>
                    <a:lstStyle/>
                    <a:p>
                      <a:r>
                        <a:rPr lang="en-US" sz="1400" dirty="0" smtClean="0"/>
                        <a:t>Machine</a:t>
                      </a:r>
                      <a:endParaRPr lang="en-US" sz="1400" dirty="0"/>
                    </a:p>
                  </a:txBody>
                  <a:tcPr>
                    <a:noFill/>
                  </a:tcPr>
                </a:tc>
                <a:tc>
                  <a:txBody>
                    <a:bodyPr/>
                    <a:lstStyle/>
                    <a:p>
                      <a:r>
                        <a:rPr lang="en-US" sz="1400" dirty="0" err="1" smtClean="0"/>
                        <a:t>Num</a:t>
                      </a:r>
                      <a:r>
                        <a:rPr lang="en-US" sz="1400" dirty="0" smtClean="0"/>
                        <a:t> General</a:t>
                      </a:r>
                      <a:r>
                        <a:rPr lang="en-US" sz="1400" baseline="0" dirty="0" smtClean="0"/>
                        <a:t> Purpose Registers</a:t>
                      </a:r>
                      <a:endParaRPr lang="en-US" sz="1400" dirty="0"/>
                    </a:p>
                  </a:txBody>
                  <a:tcPr>
                    <a:noFill/>
                  </a:tcPr>
                </a:tc>
                <a:tc>
                  <a:txBody>
                    <a:bodyPr/>
                    <a:lstStyle/>
                    <a:p>
                      <a:r>
                        <a:rPr lang="en-US" sz="1400" dirty="0" smtClean="0"/>
                        <a:t>Architectural Style</a:t>
                      </a:r>
                      <a:endParaRPr lang="en-US" sz="1400" dirty="0"/>
                    </a:p>
                  </a:txBody>
                  <a:tcPr>
                    <a:noFill/>
                  </a:tcPr>
                </a:tc>
                <a:tc>
                  <a:txBody>
                    <a:bodyPr/>
                    <a:lstStyle/>
                    <a:p>
                      <a:r>
                        <a:rPr lang="en-US" sz="1400" dirty="0" smtClean="0"/>
                        <a:t>Year</a:t>
                      </a:r>
                      <a:endParaRPr lang="en-US" sz="1400" dirty="0"/>
                    </a:p>
                  </a:txBody>
                  <a:tcPr>
                    <a:noFill/>
                  </a:tcPr>
                </a:tc>
                <a:extLst>
                  <a:ext uri="{0D108BD9-81ED-4DB2-BD59-A6C34878D82A}">
                    <a16:rowId xmlns:a16="http://schemas.microsoft.com/office/drawing/2014/main" val="10000"/>
                  </a:ext>
                </a:extLst>
              </a:tr>
              <a:tr h="269015">
                <a:tc>
                  <a:txBody>
                    <a:bodyPr/>
                    <a:lstStyle/>
                    <a:p>
                      <a:r>
                        <a:rPr lang="en-US" sz="1200" dirty="0" smtClean="0"/>
                        <a:t>EDSAC</a:t>
                      </a:r>
                      <a:endParaRPr lang="en-US" sz="1200" dirty="0"/>
                    </a:p>
                  </a:txBody>
                  <a:tcPr>
                    <a:noFill/>
                  </a:tcPr>
                </a:tc>
                <a:tc>
                  <a:txBody>
                    <a:bodyPr/>
                    <a:lstStyle/>
                    <a:p>
                      <a:pPr algn="ctr"/>
                      <a:r>
                        <a:rPr lang="en-US" sz="1200" dirty="0" smtClean="0"/>
                        <a:t>1</a:t>
                      </a:r>
                    </a:p>
                  </a:txBody>
                  <a:tcPr>
                    <a:noFill/>
                  </a:tcPr>
                </a:tc>
                <a:tc>
                  <a:txBody>
                    <a:bodyPr/>
                    <a:lstStyle/>
                    <a:p>
                      <a:r>
                        <a:rPr lang="en-US" sz="1200" dirty="0" smtClean="0"/>
                        <a:t>Accumulator</a:t>
                      </a:r>
                      <a:endParaRPr lang="en-US" sz="1200" dirty="0"/>
                    </a:p>
                  </a:txBody>
                  <a:tcPr>
                    <a:noFill/>
                  </a:tcPr>
                </a:tc>
                <a:tc>
                  <a:txBody>
                    <a:bodyPr/>
                    <a:lstStyle/>
                    <a:p>
                      <a:r>
                        <a:rPr lang="en-US" sz="1200" dirty="0" smtClean="0"/>
                        <a:t>1949</a:t>
                      </a:r>
                      <a:endParaRPr lang="en-US" sz="1200" dirty="0"/>
                    </a:p>
                  </a:txBody>
                  <a:tcPr>
                    <a:noFill/>
                  </a:tcPr>
                </a:tc>
                <a:extLst>
                  <a:ext uri="{0D108BD9-81ED-4DB2-BD59-A6C34878D82A}">
                    <a16:rowId xmlns:a16="http://schemas.microsoft.com/office/drawing/2014/main" val="10001"/>
                  </a:ext>
                </a:extLst>
              </a:tr>
              <a:tr h="269015">
                <a:tc>
                  <a:txBody>
                    <a:bodyPr/>
                    <a:lstStyle/>
                    <a:p>
                      <a:r>
                        <a:rPr lang="en-US" sz="1200" dirty="0" smtClean="0"/>
                        <a:t>IBM 701</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1953</a:t>
                      </a:r>
                      <a:endParaRPr lang="en-US" sz="1200" dirty="0"/>
                    </a:p>
                  </a:txBody>
                  <a:tcPr>
                    <a:noFill/>
                  </a:tcPr>
                </a:tc>
                <a:extLst>
                  <a:ext uri="{0D108BD9-81ED-4DB2-BD59-A6C34878D82A}">
                    <a16:rowId xmlns:a16="http://schemas.microsoft.com/office/drawing/2014/main" val="10002"/>
                  </a:ext>
                </a:extLst>
              </a:tr>
              <a:tr h="269015">
                <a:tc>
                  <a:txBody>
                    <a:bodyPr/>
                    <a:lstStyle/>
                    <a:p>
                      <a:r>
                        <a:rPr lang="en-US" sz="1200" dirty="0" smtClean="0"/>
                        <a:t>CDC 6600</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1963</a:t>
                      </a:r>
                      <a:endParaRPr lang="en-US" sz="1200" dirty="0"/>
                    </a:p>
                  </a:txBody>
                  <a:tcPr>
                    <a:noFill/>
                  </a:tcPr>
                </a:tc>
                <a:extLst>
                  <a:ext uri="{0D108BD9-81ED-4DB2-BD59-A6C34878D82A}">
                    <a16:rowId xmlns:a16="http://schemas.microsoft.com/office/drawing/2014/main" val="10003"/>
                  </a:ext>
                </a:extLst>
              </a:tr>
              <a:tr h="269015">
                <a:tc>
                  <a:txBody>
                    <a:bodyPr/>
                    <a:lstStyle/>
                    <a:p>
                      <a:r>
                        <a:rPr lang="en-US" sz="1200" dirty="0" smtClean="0"/>
                        <a:t>IBM 360</a:t>
                      </a:r>
                      <a:endParaRPr lang="en-US" sz="1200" dirty="0"/>
                    </a:p>
                  </a:txBody>
                  <a:tcPr>
                    <a:noFill/>
                  </a:tcPr>
                </a:tc>
                <a:tc>
                  <a:txBody>
                    <a:bodyPr/>
                    <a:lstStyle/>
                    <a:p>
                      <a:pPr algn="ctr"/>
                      <a:r>
                        <a:rPr lang="en-US" sz="1200" dirty="0" smtClean="0"/>
                        <a:t>18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1964</a:t>
                      </a:r>
                      <a:endParaRPr lang="en-US" sz="1200" dirty="0"/>
                    </a:p>
                  </a:txBody>
                  <a:tcPr>
                    <a:noFill/>
                  </a:tcPr>
                </a:tc>
                <a:extLst>
                  <a:ext uri="{0D108BD9-81ED-4DB2-BD59-A6C34878D82A}">
                    <a16:rowId xmlns:a16="http://schemas.microsoft.com/office/drawing/2014/main" val="10004"/>
                  </a:ext>
                </a:extLst>
              </a:tr>
              <a:tr h="269015">
                <a:tc>
                  <a:txBody>
                    <a:bodyPr/>
                    <a:lstStyle/>
                    <a:p>
                      <a:r>
                        <a:rPr lang="en-US" sz="1200" dirty="0" smtClean="0"/>
                        <a:t>DEC PDP</a:t>
                      </a:r>
                      <a:r>
                        <a:rPr lang="en-US" sz="1200" baseline="0" dirty="0" smtClean="0"/>
                        <a:t>-8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1965</a:t>
                      </a:r>
                      <a:endParaRPr lang="en-US" sz="1200" dirty="0"/>
                    </a:p>
                  </a:txBody>
                  <a:tcPr>
                    <a:noFill/>
                  </a:tcPr>
                </a:tc>
                <a:extLst>
                  <a:ext uri="{0D108BD9-81ED-4DB2-BD59-A6C34878D82A}">
                    <a16:rowId xmlns:a16="http://schemas.microsoft.com/office/drawing/2014/main" val="10005"/>
                  </a:ext>
                </a:extLst>
              </a:tr>
              <a:tr h="269015">
                <a:tc>
                  <a:txBody>
                    <a:bodyPr/>
                    <a:lstStyle/>
                    <a:p>
                      <a:r>
                        <a:rPr lang="en-US" sz="1200" dirty="0" smtClean="0"/>
                        <a:t>DEC PDP</a:t>
                      </a:r>
                      <a:r>
                        <a:rPr lang="en-US" sz="1200" baseline="0" dirty="0" smtClean="0"/>
                        <a:t>-11</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1970</a:t>
                      </a:r>
                      <a:endParaRPr lang="en-US" sz="1200" dirty="0"/>
                    </a:p>
                  </a:txBody>
                  <a:tcPr>
                    <a:noFill/>
                  </a:tcPr>
                </a:tc>
                <a:extLst>
                  <a:ext uri="{0D108BD9-81ED-4DB2-BD59-A6C34878D82A}">
                    <a16:rowId xmlns:a16="http://schemas.microsoft.com/office/drawing/2014/main" val="10006"/>
                  </a:ext>
                </a:extLst>
              </a:tr>
              <a:tr h="269015">
                <a:tc>
                  <a:txBody>
                    <a:bodyPr/>
                    <a:lstStyle/>
                    <a:p>
                      <a:r>
                        <a:rPr lang="en-US" sz="1200" dirty="0" smtClean="0"/>
                        <a:t>Intel 8008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1972</a:t>
                      </a:r>
                      <a:endParaRPr lang="en-US" sz="1200" dirty="0"/>
                    </a:p>
                  </a:txBody>
                  <a:tcPr>
                    <a:noFill/>
                  </a:tcPr>
                </a:tc>
                <a:extLst>
                  <a:ext uri="{0D108BD9-81ED-4DB2-BD59-A6C34878D82A}">
                    <a16:rowId xmlns:a16="http://schemas.microsoft.com/office/drawing/2014/main" val="10007"/>
                  </a:ext>
                </a:extLst>
              </a:tr>
              <a:tr h="269015">
                <a:tc>
                  <a:txBody>
                    <a:bodyPr/>
                    <a:lstStyle/>
                    <a:p>
                      <a:r>
                        <a:rPr lang="en-US" sz="1200" dirty="0" smtClean="0"/>
                        <a:t>Motorola 6800</a:t>
                      </a:r>
                      <a:endParaRPr lang="en-US" sz="1200" dirty="0"/>
                    </a:p>
                  </a:txBody>
                  <a:tcPr>
                    <a:noFill/>
                  </a:tcPr>
                </a:tc>
                <a:tc>
                  <a:txBody>
                    <a:bodyPr/>
                    <a:lstStyle/>
                    <a:p>
                      <a:pPr algn="ctr"/>
                      <a:r>
                        <a:rPr lang="en-US" sz="1200" dirty="0" smtClean="0"/>
                        <a:t>2</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1974</a:t>
                      </a:r>
                      <a:endParaRPr lang="en-US" sz="1200" dirty="0"/>
                    </a:p>
                  </a:txBody>
                  <a:tcPr>
                    <a:noFill/>
                  </a:tcPr>
                </a:tc>
                <a:extLst>
                  <a:ext uri="{0D108BD9-81ED-4DB2-BD59-A6C34878D82A}">
                    <a16:rowId xmlns:a16="http://schemas.microsoft.com/office/drawing/2014/main" val="10008"/>
                  </a:ext>
                </a:extLst>
              </a:tr>
              <a:tr h="269015">
                <a:tc>
                  <a:txBody>
                    <a:bodyPr/>
                    <a:lstStyle/>
                    <a:p>
                      <a:r>
                        <a:rPr lang="en-US" sz="1200" dirty="0" smtClean="0"/>
                        <a:t>DEC</a:t>
                      </a:r>
                      <a:r>
                        <a:rPr lang="en-US" sz="1200" baseline="0" dirty="0" smtClean="0"/>
                        <a:t> VAX</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 Memory-Memory</a:t>
                      </a:r>
                      <a:endParaRPr lang="en-US" sz="1200" dirty="0"/>
                    </a:p>
                  </a:txBody>
                  <a:tcPr>
                    <a:noFill/>
                  </a:tcPr>
                </a:tc>
                <a:tc>
                  <a:txBody>
                    <a:bodyPr/>
                    <a:lstStyle/>
                    <a:p>
                      <a:r>
                        <a:rPr lang="en-US" sz="1200" dirty="0" smtClean="0"/>
                        <a:t>1977</a:t>
                      </a:r>
                      <a:endParaRPr lang="en-US" sz="1200" dirty="0"/>
                    </a:p>
                  </a:txBody>
                  <a:tcPr>
                    <a:noFill/>
                  </a:tcPr>
                </a:tc>
                <a:extLst>
                  <a:ext uri="{0D108BD9-81ED-4DB2-BD59-A6C34878D82A}">
                    <a16:rowId xmlns:a16="http://schemas.microsoft.com/office/drawing/2014/main" val="10009"/>
                  </a:ext>
                </a:extLst>
              </a:tr>
              <a:tr h="269015">
                <a:tc>
                  <a:txBody>
                    <a:bodyPr/>
                    <a:lstStyle/>
                    <a:p>
                      <a:r>
                        <a:rPr lang="en-US" sz="1200" dirty="0" smtClean="0"/>
                        <a:t>Intel 8086</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Extended Accumulator</a:t>
                      </a:r>
                      <a:endParaRPr lang="en-US" sz="1200" dirty="0"/>
                    </a:p>
                  </a:txBody>
                  <a:tcPr>
                    <a:noFill/>
                  </a:tcPr>
                </a:tc>
                <a:tc>
                  <a:txBody>
                    <a:bodyPr/>
                    <a:lstStyle/>
                    <a:p>
                      <a:r>
                        <a:rPr lang="en-US" sz="1200" dirty="0" smtClean="0"/>
                        <a:t>1978</a:t>
                      </a:r>
                      <a:endParaRPr lang="en-US" sz="1200" dirty="0"/>
                    </a:p>
                  </a:txBody>
                  <a:tcPr>
                    <a:noFill/>
                  </a:tcPr>
                </a:tc>
                <a:extLst>
                  <a:ext uri="{0D108BD9-81ED-4DB2-BD59-A6C34878D82A}">
                    <a16:rowId xmlns:a16="http://schemas.microsoft.com/office/drawing/2014/main" val="10010"/>
                  </a:ext>
                </a:extLst>
              </a:tr>
              <a:tr h="269015">
                <a:tc>
                  <a:txBody>
                    <a:bodyPr/>
                    <a:lstStyle/>
                    <a:p>
                      <a:r>
                        <a:rPr lang="en-US" sz="1200" dirty="0" smtClean="0"/>
                        <a:t>Motorola 6800</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1980</a:t>
                      </a:r>
                      <a:endParaRPr lang="en-US" sz="1200" dirty="0"/>
                    </a:p>
                  </a:txBody>
                  <a:tcPr>
                    <a:noFill/>
                  </a:tcPr>
                </a:tc>
                <a:extLst>
                  <a:ext uri="{0D108BD9-81ED-4DB2-BD59-A6C34878D82A}">
                    <a16:rowId xmlns:a16="http://schemas.microsoft.com/office/drawing/2014/main" val="10011"/>
                  </a:ext>
                </a:extLst>
              </a:tr>
              <a:tr h="269015">
                <a:tc>
                  <a:txBody>
                    <a:bodyPr/>
                    <a:lstStyle/>
                    <a:p>
                      <a:r>
                        <a:rPr lang="en-US" sz="1200" dirty="0" smtClean="0"/>
                        <a:t>Intel 80386</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1985</a:t>
                      </a:r>
                      <a:endParaRPr lang="en-US" sz="1200" dirty="0"/>
                    </a:p>
                  </a:txBody>
                  <a:tcPr>
                    <a:noFill/>
                  </a:tcPr>
                </a:tc>
                <a:extLst>
                  <a:ext uri="{0D108BD9-81ED-4DB2-BD59-A6C34878D82A}">
                    <a16:rowId xmlns:a16="http://schemas.microsoft.com/office/drawing/2014/main" val="10012"/>
                  </a:ext>
                </a:extLst>
              </a:tr>
              <a:tr h="269015">
                <a:tc>
                  <a:txBody>
                    <a:bodyPr/>
                    <a:lstStyle/>
                    <a:p>
                      <a:r>
                        <a:rPr lang="en-US" sz="1200" dirty="0" smtClean="0"/>
                        <a:t>ARM</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extLst>
                  <a:ext uri="{0D108BD9-81ED-4DB2-BD59-A6C34878D82A}">
                    <a16:rowId xmlns:a16="http://schemas.microsoft.com/office/drawing/2014/main" val="10013"/>
                  </a:ext>
                </a:extLst>
              </a:tr>
              <a:tr h="269015">
                <a:tc>
                  <a:txBody>
                    <a:bodyPr/>
                    <a:lstStyle/>
                    <a:p>
                      <a:r>
                        <a:rPr lang="en-US" sz="1200" dirty="0" smtClean="0"/>
                        <a:t>MIPS</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extLst>
                  <a:ext uri="{0D108BD9-81ED-4DB2-BD59-A6C34878D82A}">
                    <a16:rowId xmlns:a16="http://schemas.microsoft.com/office/drawing/2014/main" val="10014"/>
                  </a:ext>
                </a:extLst>
              </a:tr>
              <a:tr h="269015">
                <a:tc>
                  <a:txBody>
                    <a:bodyPr/>
                    <a:lstStyle/>
                    <a:p>
                      <a:r>
                        <a:rPr lang="en-US" sz="1200" dirty="0" smtClean="0"/>
                        <a:t>HP PA-RISC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1986</a:t>
                      </a:r>
                      <a:endParaRPr lang="en-US" sz="1200" dirty="0"/>
                    </a:p>
                  </a:txBody>
                  <a:tcPr>
                    <a:noFill/>
                  </a:tcPr>
                </a:tc>
                <a:extLst>
                  <a:ext uri="{0D108BD9-81ED-4DB2-BD59-A6C34878D82A}">
                    <a16:rowId xmlns:a16="http://schemas.microsoft.com/office/drawing/2014/main" val="10015"/>
                  </a:ext>
                </a:extLst>
              </a:tr>
              <a:tr h="269015">
                <a:tc>
                  <a:txBody>
                    <a:bodyPr/>
                    <a:lstStyle/>
                    <a:p>
                      <a:r>
                        <a:rPr lang="en-US" sz="1200" dirty="0" smtClean="0"/>
                        <a:t>SPARC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1987</a:t>
                      </a:r>
                      <a:endParaRPr lang="en-US" sz="1200" dirty="0"/>
                    </a:p>
                  </a:txBody>
                  <a:tcPr>
                    <a:noFill/>
                  </a:tcPr>
                </a:tc>
                <a:extLst>
                  <a:ext uri="{0D108BD9-81ED-4DB2-BD59-A6C34878D82A}">
                    <a16:rowId xmlns:a16="http://schemas.microsoft.com/office/drawing/2014/main" val="10016"/>
                  </a:ext>
                </a:extLst>
              </a:tr>
              <a:tr h="269015">
                <a:tc>
                  <a:txBody>
                    <a:bodyPr/>
                    <a:lstStyle/>
                    <a:p>
                      <a:r>
                        <a:rPr lang="en-US" sz="1200" dirty="0" smtClean="0"/>
                        <a:t>PowerPC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extLst>
                  <a:ext uri="{0D108BD9-81ED-4DB2-BD59-A6C34878D82A}">
                    <a16:rowId xmlns:a16="http://schemas.microsoft.com/office/drawing/2014/main" val="10017"/>
                  </a:ext>
                </a:extLst>
              </a:tr>
              <a:tr h="269015">
                <a:tc>
                  <a:txBody>
                    <a:bodyPr/>
                    <a:lstStyle/>
                    <a:p>
                      <a:r>
                        <a:rPr lang="en-US" sz="1200" dirty="0" smtClean="0"/>
                        <a:t>DEC Alpha</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extLst>
                  <a:ext uri="{0D108BD9-81ED-4DB2-BD59-A6C34878D82A}">
                    <a16:rowId xmlns:a16="http://schemas.microsoft.com/office/drawing/2014/main" val="10018"/>
                  </a:ext>
                </a:extLst>
              </a:tr>
              <a:tr h="269015">
                <a:tc>
                  <a:txBody>
                    <a:bodyPr/>
                    <a:lstStyle/>
                    <a:p>
                      <a:r>
                        <a:rPr lang="en-US" sz="1200" dirty="0" smtClean="0"/>
                        <a:t>HP/Intel</a:t>
                      </a:r>
                      <a:r>
                        <a:rPr lang="en-US" sz="1200" baseline="0" dirty="0" smtClean="0"/>
                        <a:t> IA-64</a:t>
                      </a:r>
                      <a:endParaRPr lang="en-US" sz="1200" dirty="0"/>
                    </a:p>
                  </a:txBody>
                  <a:tcPr>
                    <a:noFill/>
                  </a:tcPr>
                </a:tc>
                <a:tc>
                  <a:txBody>
                    <a:bodyPr/>
                    <a:lstStyle/>
                    <a:p>
                      <a:pPr algn="ctr"/>
                      <a:r>
                        <a:rPr lang="en-US" sz="1200" dirty="0" smtClean="0"/>
                        <a:t>128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2001</a:t>
                      </a:r>
                      <a:endParaRPr lang="en-US" sz="1200" dirty="0"/>
                    </a:p>
                  </a:txBody>
                  <a:tcPr>
                    <a:noFill/>
                  </a:tcPr>
                </a:tc>
                <a:extLst>
                  <a:ext uri="{0D108BD9-81ED-4DB2-BD59-A6C34878D82A}">
                    <a16:rowId xmlns:a16="http://schemas.microsoft.com/office/drawing/2014/main" val="10019"/>
                  </a:ext>
                </a:extLst>
              </a:tr>
              <a:tr h="269015">
                <a:tc>
                  <a:txBody>
                    <a:bodyPr/>
                    <a:lstStyle/>
                    <a:p>
                      <a:r>
                        <a:rPr lang="en-US" sz="1200" dirty="0" smtClean="0"/>
                        <a:t>AMD64 (EMT64)</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2003</a:t>
                      </a:r>
                      <a:endParaRPr lang="en-US" sz="1200" dirty="0"/>
                    </a:p>
                  </a:txBody>
                  <a:tcP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798489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21920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8"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719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compute with limited resources?</a:t>
            </a:r>
          </a:p>
          <a:p>
            <a:endParaRPr lang="en-US" dirty="0" smtClean="0"/>
          </a:p>
          <a:p>
            <a:r>
              <a:rPr lang="en-US" dirty="0" smtClean="0"/>
              <a:t>i.e. how do you design your ISA if you have limited resources?</a:t>
            </a:r>
            <a:endParaRPr lang="en-US" dirty="0"/>
          </a:p>
        </p:txBody>
      </p:sp>
    </p:spTree>
    <p:extLst>
      <p:ext uri="{BB962C8B-B14F-4D97-AF65-F5344CB8AC3E}">
        <p14:creationId xmlns:p14="http://schemas.microsoft.com/office/powerpoint/2010/main" val="4177976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smtClean="0"/>
              <a:t>Encouraged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
        <p:nvSpPr>
          <p:cNvPr id="4" name="Title 3"/>
          <p:cNvSpPr>
            <a:spLocks noGrp="1"/>
          </p:cNvSpPr>
          <p:nvPr>
            <p:ph type="title"/>
          </p:nvPr>
        </p:nvSpPr>
        <p:spPr/>
        <p:txBody>
          <a:bodyPr/>
          <a:lstStyle/>
          <a:p>
            <a:pPr algn="l"/>
            <a:r>
              <a:rPr lang="en-US" dirty="0" smtClean="0"/>
              <a:t>In the Beginning…</a:t>
            </a:r>
            <a:endParaRPr lang="en-US" dirty="0"/>
          </a:p>
        </p:txBody>
      </p:sp>
    </p:spTree>
    <p:extLst>
      <p:ext uri="{BB962C8B-B14F-4D97-AF65-F5344CB8AC3E}">
        <p14:creationId xmlns:p14="http://schemas.microsoft.com/office/powerpoint/2010/main" val="490913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6400800"/>
          </a:xfrm>
        </p:spPr>
        <p:txBody>
          <a:bodyPr>
            <a:normAutofit lnSpcReduction="10000"/>
          </a:bodyPr>
          <a:lstStyle/>
          <a:p>
            <a:r>
              <a:rPr lang="en-US" dirty="0"/>
              <a:t>People programmed in assembly and machine code!</a:t>
            </a:r>
          </a:p>
          <a:p>
            <a:pPr marL="0" indent="0"/>
            <a:r>
              <a:rPr lang="en-US" dirty="0" smtClean="0"/>
              <a:t>E.g. x86</a:t>
            </a:r>
          </a:p>
          <a:p>
            <a:pPr lvl="1"/>
            <a:r>
              <a:rPr lang="en-US" dirty="0"/>
              <a:t>&gt; 1000 </a:t>
            </a:r>
            <a:r>
              <a:rPr lang="en-US" dirty="0" smtClean="0"/>
              <a:t>instructions!</a:t>
            </a:r>
          </a:p>
          <a:p>
            <a:pPr lvl="2"/>
            <a:r>
              <a:rPr lang="en-US" dirty="0" smtClean="0"/>
              <a:t>1 </a:t>
            </a:r>
            <a:r>
              <a:rPr lang="en-US" dirty="0"/>
              <a:t>to 15 bytes </a:t>
            </a:r>
            <a:r>
              <a:rPr lang="en-US" dirty="0" smtClean="0"/>
              <a:t>each</a:t>
            </a:r>
          </a:p>
          <a:p>
            <a:pPr lvl="2"/>
            <a:r>
              <a:rPr lang="en-US" dirty="0" smtClean="0"/>
              <a:t>E.g. </a:t>
            </a:r>
            <a:r>
              <a:rPr lang="en-US" dirty="0" smtClean="0">
                <a:solidFill>
                  <a:schemeClr val="accent5">
                    <a:lumMod val="60000"/>
                    <a:lumOff val="40000"/>
                  </a:schemeClr>
                </a:solidFill>
              </a:rPr>
              <a:t>dozens of add instructions</a:t>
            </a:r>
            <a:endParaRPr lang="en-US" dirty="0">
              <a:solidFill>
                <a:schemeClr val="accent5">
                  <a:lumMod val="60000"/>
                  <a:lumOff val="40000"/>
                </a:schemeClr>
              </a:solidFill>
            </a:endParaRP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r>
              <a:rPr lang="en-US" dirty="0" smtClean="0"/>
              <a:t>]</a:t>
            </a:r>
          </a:p>
          <a:p>
            <a:pPr marL="914400" lvl="2" indent="0">
              <a:buNone/>
            </a:pPr>
            <a:endParaRPr lang="en-US" sz="1200" dirty="0" smtClean="0"/>
          </a:p>
          <a:p>
            <a:r>
              <a:rPr lang="en-US" dirty="0" smtClean="0"/>
              <a:t>E.g. VAX </a:t>
            </a:r>
          </a:p>
          <a:p>
            <a:pPr lvl="1"/>
            <a:r>
              <a:rPr lang="en-US" dirty="0" smtClean="0"/>
              <a:t>Like x86, arithmetic </a:t>
            </a:r>
            <a:r>
              <a:rPr lang="en-US" dirty="0"/>
              <a:t>on memory or registers</a:t>
            </a:r>
            <a:r>
              <a:rPr lang="en-US" dirty="0" smtClean="0"/>
              <a:t>, but also on </a:t>
            </a:r>
            <a:r>
              <a:rPr lang="en-US" dirty="0"/>
              <a:t>strings, polynomial evaluation, stacks/queues, …</a:t>
            </a:r>
          </a:p>
          <a:p>
            <a:pPr lvl="1"/>
            <a:endParaRPr lang="en-US" dirty="0"/>
          </a:p>
        </p:txBody>
      </p:sp>
      <p:sp>
        <p:nvSpPr>
          <p:cNvPr id="4" name="Title 3"/>
          <p:cNvSpPr>
            <a:spLocks noGrp="1"/>
          </p:cNvSpPr>
          <p:nvPr>
            <p:ph type="title"/>
          </p:nvPr>
        </p:nvSpPr>
        <p:spPr/>
        <p:txBody>
          <a:bodyPr/>
          <a:lstStyle/>
          <a:p>
            <a:pPr algn="l"/>
            <a:r>
              <a:rPr lang="en-US" dirty="0" smtClean="0"/>
              <a:t>In the Beginning…</a:t>
            </a:r>
            <a:endParaRPr lang="en-US" dirty="0"/>
          </a:p>
        </p:txBody>
      </p:sp>
    </p:spTree>
    <p:extLst>
      <p:ext uri="{BB962C8B-B14F-4D97-AF65-F5344CB8AC3E}">
        <p14:creationId xmlns:p14="http://schemas.microsoft.com/office/powerpoint/2010/main" val="2468942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 Instruction Set Computers (CISC)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7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bg1"/>
                </a:solidFill>
              </a:rPr>
              <a:t>Which is </a:t>
            </a:r>
            <a:r>
              <a:rPr lang="en-US" b="1" dirty="0" smtClean="0">
                <a:solidFill>
                  <a:schemeClr val="bg1"/>
                </a:solidFill>
              </a:rPr>
              <a:t>not </a:t>
            </a:r>
            <a:r>
              <a:rPr lang="en-US" dirty="0" smtClean="0">
                <a:solidFill>
                  <a:schemeClr val="bg1"/>
                </a:solidFill>
              </a:rPr>
              <a:t>considered </a:t>
            </a:r>
            <a:r>
              <a:rPr lang="en-US" dirty="0">
                <a:solidFill>
                  <a:schemeClr val="bg1"/>
                </a:solidFill>
              </a:rPr>
              <a:t>part of the ISA? </a:t>
            </a:r>
            <a:endParaRPr lang="en-US" dirty="0" smtClean="0">
              <a:solidFill>
                <a:schemeClr val="bg1"/>
              </a:solidFill>
            </a:endParaRPr>
          </a:p>
          <a:p>
            <a:endParaRPr lang="en-US" dirty="0">
              <a:solidFill>
                <a:schemeClr val="bg1"/>
              </a:solidFill>
            </a:endParaRPr>
          </a:p>
          <a:p>
            <a:pPr marL="514350" indent="-514350">
              <a:buFont typeface="+mj-lt"/>
              <a:buAutoNum type="alphaUcPeriod"/>
            </a:pPr>
            <a:r>
              <a:rPr lang="en-US" dirty="0" smtClean="0">
                <a:solidFill>
                  <a:schemeClr val="bg1"/>
                </a:solidFill>
              </a:rPr>
              <a:t>There is a control delay slot.</a:t>
            </a:r>
          </a:p>
          <a:p>
            <a:pPr marL="514350" indent="-514350">
              <a:buFont typeface="+mj-lt"/>
              <a:buAutoNum type="alphaUcPeriod"/>
            </a:pPr>
            <a:r>
              <a:rPr lang="en-US" dirty="0" smtClean="0">
                <a:solidFill>
                  <a:schemeClr val="bg1"/>
                </a:solidFill>
              </a:rPr>
              <a:t>The number of inputs each instruction can have. </a:t>
            </a:r>
          </a:p>
          <a:p>
            <a:pPr marL="514350" indent="-514350">
              <a:buFont typeface="+mj-lt"/>
              <a:buAutoNum type="alphaUcPeriod"/>
            </a:pPr>
            <a:r>
              <a:rPr lang="en-US" dirty="0" smtClean="0">
                <a:solidFill>
                  <a:schemeClr val="bg1"/>
                </a:solidFill>
              </a:rPr>
              <a:t>Load-use stalls will </a:t>
            </a:r>
            <a:r>
              <a:rPr lang="en-US" b="1" dirty="0" smtClean="0">
                <a:solidFill>
                  <a:schemeClr val="bg1"/>
                </a:solidFill>
              </a:rPr>
              <a:t>not </a:t>
            </a:r>
            <a:r>
              <a:rPr lang="en-US" dirty="0" smtClean="0">
                <a:solidFill>
                  <a:schemeClr val="bg1"/>
                </a:solidFill>
              </a:rPr>
              <a:t>be detected by the processor. </a:t>
            </a:r>
          </a:p>
          <a:p>
            <a:pPr marL="514350" indent="-514350">
              <a:buFont typeface="+mj-lt"/>
              <a:buAutoNum type="alphaUcPeriod"/>
            </a:pPr>
            <a:r>
              <a:rPr lang="en-US" dirty="0">
                <a:solidFill>
                  <a:schemeClr val="bg1"/>
                </a:solidFill>
              </a:rPr>
              <a:t>The number of cycles it takes to execute a multiply</a:t>
            </a:r>
            <a:r>
              <a:rPr lang="en-US" dirty="0" smtClean="0">
                <a:solidFill>
                  <a:schemeClr val="bg1"/>
                </a:solidFill>
              </a:rPr>
              <a:t>.</a:t>
            </a:r>
          </a:p>
          <a:p>
            <a:pPr marL="514350" indent="-514350">
              <a:buFont typeface="+mj-lt"/>
              <a:buAutoNum type="alphaUcPeriod"/>
            </a:pPr>
            <a:r>
              <a:rPr lang="en-US" dirty="0" smtClean="0">
                <a:solidFill>
                  <a:schemeClr val="bg1"/>
                </a:solidFill>
              </a:rPr>
              <a:t>Each instruction is encoded in 32 bits.</a:t>
            </a:r>
          </a:p>
        </p:txBody>
      </p:sp>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5" name="Slide Number Placeholder 4"/>
          <p:cNvSpPr>
            <a:spLocks noGrp="1"/>
          </p:cNvSpPr>
          <p:nvPr>
            <p:ph type="sldNum" sz="quarter" idx="10"/>
          </p:nvPr>
        </p:nvSpPr>
        <p:spPr/>
        <p:txBody>
          <a:bodyPr/>
          <a:lstStyle/>
          <a:p>
            <a:fld id="{DAD0A56F-BD0F-4BDF-9912-D1E89E9626C0}" type="slidenum">
              <a:rPr lang="en-US" smtClean="0"/>
              <a:t>2</a:t>
            </a:fld>
            <a:endParaRPr lang="en-US" dirty="0"/>
          </a:p>
        </p:txBody>
      </p:sp>
      <p:sp>
        <p:nvSpPr>
          <p:cNvPr id="6" name="Rectangle 5"/>
          <p:cNvSpPr/>
          <p:nvPr/>
        </p:nvSpPr>
        <p:spPr>
          <a:xfrm>
            <a:off x="152400" y="76200"/>
            <a:ext cx="8915400" cy="6630987"/>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88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The number of available registers greatly influenced the instruction set architecture (ISA)</a:t>
            </a:r>
          </a:p>
          <a:p>
            <a:endParaRPr lang="en-US" dirty="0" smtClean="0"/>
          </a:p>
          <a:p>
            <a:r>
              <a:rPr lang="en-US" b="1" i="1" dirty="0" smtClean="0">
                <a:solidFill>
                  <a:schemeClr val="accent5">
                    <a:lumMod val="60000"/>
                    <a:lumOff val="40000"/>
                  </a:schemeClr>
                </a:solidFill>
              </a:rPr>
              <a:t>Complex Instruction Set Computers </a:t>
            </a:r>
            <a:r>
              <a:rPr lang="en-US" dirty="0" smtClean="0">
                <a:solidFill>
                  <a:schemeClr val="accent5">
                    <a:lumMod val="60000"/>
                    <a:lumOff val="40000"/>
                  </a:schemeClr>
                </a:solidFill>
              </a:rPr>
              <a:t> were very complex</a:t>
            </a:r>
          </a:p>
          <a:p>
            <a:pPr lvl="1"/>
            <a:r>
              <a:rPr lang="en-US" dirty="0" smtClean="0">
                <a:solidFill>
                  <a:schemeClr val="accent5">
                    <a:lumMod val="60000"/>
                    <a:lumOff val="40000"/>
                  </a:schemeClr>
                </a:solidFill>
              </a:rPr>
              <a:t>Necessary to reduce </a:t>
            </a:r>
            <a:r>
              <a:rPr lang="en-US" dirty="0">
                <a:solidFill>
                  <a:schemeClr val="accent5">
                    <a:lumMod val="60000"/>
                    <a:lumOff val="40000"/>
                  </a:schemeClr>
                </a:solidFill>
              </a:rPr>
              <a:t>the number of instructions required to </a:t>
            </a:r>
            <a:r>
              <a:rPr lang="en-US" dirty="0" smtClean="0">
                <a:solidFill>
                  <a:schemeClr val="accent5">
                    <a:lumMod val="60000"/>
                    <a:lumOff val="40000"/>
                  </a:schemeClr>
                </a:solidFill>
              </a:rPr>
              <a:t>fit a program into memory.</a:t>
            </a:r>
          </a:p>
          <a:p>
            <a:pPr lvl="1"/>
            <a:r>
              <a:rPr lang="en-US" dirty="0">
                <a:solidFill>
                  <a:schemeClr val="accent5">
                    <a:lumMod val="60000"/>
                    <a:lumOff val="40000"/>
                  </a:schemeClr>
                </a:solidFill>
              </a:rPr>
              <a:t>H</a:t>
            </a:r>
            <a:r>
              <a:rPr lang="en-US" dirty="0" smtClean="0">
                <a:solidFill>
                  <a:schemeClr val="accent5">
                    <a:lumMod val="60000"/>
                    <a:lumOff val="40000"/>
                  </a:schemeClr>
                </a:solidFill>
              </a:rPr>
              <a:t>owever</a:t>
            </a:r>
            <a:r>
              <a:rPr lang="en-US" dirty="0">
                <a:solidFill>
                  <a:schemeClr val="accent5">
                    <a:lumMod val="60000"/>
                    <a:lumOff val="40000"/>
                  </a:schemeClr>
                </a:solidFill>
              </a:rPr>
              <a:t>, </a:t>
            </a:r>
            <a:r>
              <a:rPr lang="en-US" dirty="0" smtClean="0">
                <a:solidFill>
                  <a:schemeClr val="accent5">
                    <a:lumMod val="60000"/>
                    <a:lumOff val="40000"/>
                  </a:schemeClr>
                </a:solidFill>
              </a:rPr>
              <a:t>also greatly increased </a:t>
            </a:r>
            <a:r>
              <a:rPr lang="en-US" dirty="0">
                <a:solidFill>
                  <a:schemeClr val="accent5">
                    <a:lumMod val="60000"/>
                    <a:lumOff val="40000"/>
                  </a:schemeClr>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1014600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70868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idx="1"/>
          </p:nvPr>
        </p:nvSpPr>
        <p:spPr/>
        <p:txBody>
          <a:bodyPr/>
          <a:lstStyle/>
          <a:p>
            <a:r>
              <a:rPr lang="en-US" dirty="0" smtClean="0"/>
              <a:t>John Cock</a:t>
            </a:r>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a:t>
            </a:r>
            <a:r>
              <a:rPr lang="en-US" i="1" dirty="0" smtClean="0"/>
              <a:t>full</a:t>
            </a:r>
            <a:r>
              <a:rPr lang="en-US" dirty="0" smtClean="0"/>
              <a:t> pipeline</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2753853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dirty="0" smtClean="0"/>
              <a:t>Reduced Instruction Set Computer (RISC)</a:t>
            </a:r>
            <a:endParaRPr lang="en-US" sz="3600" dirty="0"/>
          </a:p>
        </p:txBody>
      </p:sp>
      <p:sp>
        <p:nvSpPr>
          <p:cNvPr id="2264067" name="Rectangle 3"/>
          <p:cNvSpPr>
            <a:spLocks noGrp="1" noChangeArrowheads="1"/>
          </p:cNvSpPr>
          <p:nvPr>
            <p:ph type="body" idx="1"/>
          </p:nvPr>
        </p:nvSpPr>
        <p:spPr>
          <a:xfrm>
            <a:off x="228600" y="685800"/>
            <a:ext cx="8915400" cy="6172200"/>
          </a:xfrm>
        </p:spPr>
        <p:txBody>
          <a:bodyPr>
            <a:normAutofit/>
          </a:bodyPr>
          <a:lstStyle/>
          <a:p>
            <a:pPr>
              <a:lnSpc>
                <a:spcPct val="90000"/>
              </a:lnSpc>
            </a:pPr>
            <a:r>
              <a:rPr lang="en-US" dirty="0"/>
              <a:t>MIPS Design </a:t>
            </a:r>
            <a:r>
              <a:rPr lang="en-US" dirty="0" smtClean="0"/>
              <a:t>Principles</a:t>
            </a:r>
          </a:p>
          <a:p>
            <a:pPr>
              <a:lnSpc>
                <a:spcPct val="90000"/>
              </a:lnSpc>
            </a:pPr>
            <a:endParaRPr lang="en-US" sz="2800" dirty="0"/>
          </a:p>
          <a:p>
            <a:pPr>
              <a:lnSpc>
                <a:spcPct val="90000"/>
              </a:lnSpc>
            </a:pPr>
            <a:r>
              <a:rPr lang="en-US" sz="2800" dirty="0" smtClean="0"/>
              <a:t>Simplicity </a:t>
            </a:r>
            <a:r>
              <a:rPr lang="en-US" sz="2800" dirty="0"/>
              <a:t>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p:txBody>
      </p:sp>
    </p:spTree>
    <p:extLst>
      <p:ext uri="{BB962C8B-B14F-4D97-AF65-F5344CB8AC3E}">
        <p14:creationId xmlns:p14="http://schemas.microsoft.com/office/powerpoint/2010/main" val="841129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Reduced Instruction Set Computer</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Oval 3"/>
          <p:cNvSpPr/>
          <p:nvPr/>
        </p:nvSpPr>
        <p:spPr>
          <a:xfrm>
            <a:off x="1219200" y="2590800"/>
            <a:ext cx="304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1295400"/>
            <a:ext cx="3200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7" name="Rectangle 3"/>
          <p:cNvSpPr>
            <a:spLocks noGrp="1" noChangeArrowheads="1"/>
          </p:cNvSpPr>
          <p:nvPr>
            <p:ph idx="1"/>
          </p:nvPr>
        </p:nvSpPr>
        <p:spPr>
          <a:xfrm>
            <a:off x="228600" y="901797"/>
            <a:ext cx="4191000" cy="5741984"/>
          </a:xfrm>
        </p:spPr>
        <p:txBody>
          <a:bodyPr>
            <a:noAutofit/>
          </a:bodyPr>
          <a:lstStyle/>
          <a:p>
            <a:pPr marL="0" indent="0">
              <a:buNone/>
            </a:pPr>
            <a:r>
              <a:rPr lang="en-US" b="1" dirty="0" smtClean="0">
                <a:solidFill>
                  <a:schemeClr val="tx1"/>
                </a:solidFill>
                <a:ea typeface="ＭＳ Ｐゴシック" charset="-128"/>
                <a:cs typeface="ＭＳ Ｐゴシック" charset="-128"/>
              </a:rPr>
              <a:t>RISC</a:t>
            </a:r>
          </a:p>
          <a:p>
            <a:pPr marL="457200" indent="-457200">
              <a:buFont typeface="Arial" charset="0"/>
              <a:buChar char="•"/>
            </a:pPr>
            <a:r>
              <a:rPr lang="en-US" sz="2400" dirty="0" smtClean="0">
                <a:solidFill>
                  <a:schemeClr val="tx1"/>
                </a:solidFill>
                <a:ea typeface="ＭＳ Ｐゴシック" charset="-128"/>
                <a:cs typeface="ＭＳ Ｐゴシック" charset="-128"/>
              </a:rPr>
              <a:t>Single-cycle </a:t>
            </a:r>
            <a:r>
              <a:rPr lang="en-US" sz="2400" dirty="0">
                <a:solidFill>
                  <a:schemeClr val="tx1"/>
                </a:solidFill>
                <a:ea typeface="ＭＳ Ｐゴシック" charset="-128"/>
                <a:cs typeface="ＭＳ Ｐゴシック" charset="-128"/>
              </a:rPr>
              <a:t>execution</a:t>
            </a:r>
          </a:p>
          <a:p>
            <a:pPr marL="457200" indent="-457200">
              <a:buFont typeface="Arial" charset="0"/>
              <a:buChar char="•"/>
            </a:pPr>
            <a:r>
              <a:rPr lang="en-US" sz="2400" dirty="0" smtClean="0">
                <a:solidFill>
                  <a:schemeClr val="tx1"/>
                </a:solidFill>
                <a:ea typeface="ＭＳ Ｐゴシック" charset="-128"/>
                <a:cs typeface="ＭＳ Ｐゴシック" charset="-128"/>
              </a:rPr>
              <a:t>Hardwired control</a:t>
            </a:r>
          </a:p>
          <a:p>
            <a:pPr marL="457200" indent="-457200">
              <a:buFont typeface="Arial" charset="0"/>
              <a:buChar char="•"/>
            </a:pPr>
            <a:endParaRPr lang="en-US" sz="2400" dirty="0">
              <a:solidFill>
                <a:schemeClr val="tx1"/>
              </a:solidFill>
              <a:ea typeface="ＭＳ Ｐゴシック" charset="-128"/>
              <a:cs typeface="ＭＳ Ｐゴシック" charset="-128"/>
            </a:endParaRPr>
          </a:p>
          <a:p>
            <a:pPr marL="457200" indent="-457200">
              <a:buFont typeface="Arial" charset="0"/>
              <a:buChar char="•"/>
            </a:pPr>
            <a:r>
              <a:rPr lang="en-US" sz="2400" dirty="0" smtClean="0">
                <a:solidFill>
                  <a:schemeClr val="tx1"/>
                </a:solidFill>
                <a:ea typeface="ＭＳ Ｐゴシック" charset="-128"/>
                <a:cs typeface="ＭＳ Ｐゴシック" charset="-128"/>
              </a:rPr>
              <a:t>Load/store </a:t>
            </a:r>
            <a:r>
              <a:rPr lang="en-US" sz="2400" dirty="0">
                <a:solidFill>
                  <a:schemeClr val="tx1"/>
                </a:solidFill>
                <a:ea typeface="ＭＳ Ｐゴシック" charset="-128"/>
                <a:cs typeface="ＭＳ Ｐゴシック" charset="-128"/>
              </a:rPr>
              <a:t>architecture</a:t>
            </a:r>
          </a:p>
          <a:p>
            <a:pPr marL="457200" indent="-457200">
              <a:buFont typeface="Arial" charset="0"/>
              <a:buChar char="•"/>
            </a:pPr>
            <a:r>
              <a:rPr lang="en-US" sz="2400" dirty="0" smtClean="0">
                <a:solidFill>
                  <a:schemeClr val="tx1"/>
                </a:solidFill>
                <a:ea typeface="ＭＳ Ｐゴシック" charset="-128"/>
                <a:cs typeface="ＭＳ Ｐゴシック" charset="-128"/>
              </a:rPr>
              <a:t>Few </a:t>
            </a:r>
            <a:r>
              <a:rPr lang="en-US" sz="2400" dirty="0">
                <a:solidFill>
                  <a:schemeClr val="tx1"/>
                </a:solidFill>
                <a:ea typeface="ＭＳ Ｐゴシック" charset="-128"/>
                <a:cs typeface="ＭＳ Ｐゴシック" charset="-128"/>
              </a:rPr>
              <a:t>memory addressing modes</a:t>
            </a:r>
          </a:p>
          <a:p>
            <a:pPr marL="457200" indent="-457200">
              <a:buFont typeface="Arial" charset="0"/>
              <a:buChar char="•"/>
            </a:pPr>
            <a:r>
              <a:rPr lang="en-US" sz="2400" dirty="0" smtClean="0">
                <a:solidFill>
                  <a:schemeClr val="tx1"/>
                </a:solidFill>
                <a:ea typeface="ＭＳ Ｐゴシック" charset="-128"/>
                <a:cs typeface="ＭＳ Ｐゴシック" charset="-128"/>
              </a:rPr>
              <a:t>Fixed-length </a:t>
            </a:r>
            <a:r>
              <a:rPr lang="en-US" sz="2400" dirty="0" err="1" smtClean="0">
                <a:solidFill>
                  <a:schemeClr val="tx1"/>
                </a:solidFill>
                <a:ea typeface="ＭＳ Ｐゴシック" charset="-128"/>
                <a:cs typeface="ＭＳ Ｐゴシック" charset="-128"/>
              </a:rPr>
              <a:t>insn</a:t>
            </a:r>
            <a:r>
              <a:rPr lang="en-US" sz="2400" dirty="0" smtClean="0">
                <a:solidFill>
                  <a:schemeClr val="tx1"/>
                </a:solidFill>
                <a:ea typeface="ＭＳ Ｐゴシック" charset="-128"/>
                <a:cs typeface="ＭＳ Ｐゴシック" charset="-128"/>
              </a:rPr>
              <a:t> format</a:t>
            </a:r>
            <a:endParaRPr lang="en-US" sz="2400" dirty="0">
              <a:solidFill>
                <a:schemeClr val="tx1"/>
              </a:solidFill>
              <a:ea typeface="ＭＳ Ｐゴシック" charset="-128"/>
              <a:cs typeface="ＭＳ Ｐゴシック" charset="-128"/>
            </a:endParaRPr>
          </a:p>
          <a:p>
            <a:pPr marL="457200" indent="-457200">
              <a:buFont typeface="Arial" charset="0"/>
              <a:buChar char="•"/>
            </a:pPr>
            <a:endParaRPr lang="en-US" sz="2400" dirty="0" smtClean="0">
              <a:solidFill>
                <a:schemeClr val="tx1"/>
              </a:solidFill>
              <a:ea typeface="ＭＳ Ｐゴシック" charset="-128"/>
              <a:cs typeface="ＭＳ Ｐゴシック" charset="-128"/>
            </a:endParaRPr>
          </a:p>
          <a:p>
            <a:pPr marL="457200" indent="-457200">
              <a:buFont typeface="Arial" charset="0"/>
              <a:buChar char="•"/>
            </a:pPr>
            <a:r>
              <a:rPr lang="en-US" sz="2400" dirty="0" smtClean="0">
                <a:solidFill>
                  <a:schemeClr val="tx1"/>
                </a:solidFill>
                <a:ea typeface="ＭＳ Ｐゴシック" charset="-128"/>
                <a:cs typeface="ＭＳ Ｐゴシック" charset="-128"/>
              </a:rPr>
              <a:t>Reliance </a:t>
            </a:r>
            <a:r>
              <a:rPr lang="en-US" sz="2400" dirty="0">
                <a:solidFill>
                  <a:schemeClr val="tx1"/>
                </a:solidFill>
                <a:ea typeface="ＭＳ Ｐゴシック" charset="-128"/>
                <a:cs typeface="ＭＳ Ｐゴシック" charset="-128"/>
              </a:rPr>
              <a:t>on compiler optimizations</a:t>
            </a:r>
          </a:p>
          <a:p>
            <a:pPr marL="457200" indent="-457200">
              <a:buFont typeface="Arial" charset="0"/>
              <a:buChar char="•"/>
            </a:pPr>
            <a:r>
              <a:rPr lang="en-US" sz="2400" dirty="0" smtClean="0">
                <a:solidFill>
                  <a:schemeClr val="tx1"/>
                </a:solidFill>
                <a:ea typeface="ＭＳ Ｐゴシック" charset="-128"/>
                <a:cs typeface="ＭＳ Ｐゴシック" charset="-128"/>
              </a:rPr>
              <a:t>Many </a:t>
            </a:r>
            <a:r>
              <a:rPr lang="en-US" sz="2400" dirty="0">
                <a:solidFill>
                  <a:schemeClr val="tx1"/>
                </a:solidFill>
                <a:ea typeface="ＭＳ Ｐゴシック" charset="-128"/>
                <a:cs typeface="ＭＳ Ｐゴシック" charset="-128"/>
              </a:rPr>
              <a:t>registers (compilers are better at using them</a:t>
            </a:r>
            <a:r>
              <a:rPr lang="en-US" sz="2400" dirty="0" smtClean="0">
                <a:solidFill>
                  <a:schemeClr val="tx1"/>
                </a:solidFill>
                <a:ea typeface="ＭＳ Ｐゴシック" charset="-128"/>
                <a:cs typeface="ＭＳ Ｐゴシック" charset="-128"/>
              </a:rPr>
              <a:t>)</a:t>
            </a:r>
            <a:endParaRPr lang="en-US" sz="2400" dirty="0">
              <a:solidFill>
                <a:schemeClr val="tx1"/>
              </a:solidFill>
              <a:ea typeface="ＭＳ Ｐゴシック" charset="-128"/>
              <a:cs typeface="ＭＳ Ｐゴシック" charset="-128"/>
            </a:endParaRPr>
          </a:p>
        </p:txBody>
      </p:sp>
      <p:sp>
        <p:nvSpPr>
          <p:cNvPr id="2264066" name="Rectangle 2"/>
          <p:cNvSpPr>
            <a:spLocks noGrp="1" noChangeArrowheads="1"/>
          </p:cNvSpPr>
          <p:nvPr>
            <p:ph type="title"/>
          </p:nvPr>
        </p:nvSpPr>
        <p:spPr/>
        <p:txBody>
          <a:bodyPr>
            <a:noAutofit/>
          </a:bodyPr>
          <a:lstStyle/>
          <a:p>
            <a:r>
              <a:rPr lang="en-US" sz="3600" dirty="0" smtClean="0"/>
              <a:t>The </a:t>
            </a:r>
            <a:r>
              <a:rPr lang="en-US" sz="3600" smtClean="0"/>
              <a:t>RISC Tenets</a:t>
            </a:r>
            <a:endParaRPr lang="en-US" sz="3600" dirty="0"/>
          </a:p>
        </p:txBody>
      </p:sp>
      <p:sp>
        <p:nvSpPr>
          <p:cNvPr id="3" name="Slide Number Placeholder 2"/>
          <p:cNvSpPr>
            <a:spLocks noGrp="1"/>
          </p:cNvSpPr>
          <p:nvPr>
            <p:ph type="sldNum" sz="quarter" idx="10"/>
          </p:nvPr>
        </p:nvSpPr>
        <p:spPr/>
        <p:txBody>
          <a:bodyPr/>
          <a:lstStyle/>
          <a:p>
            <a:fld id="{DAD0A56F-BD0F-4BDF-9912-D1E89E9626C0}" type="slidenum">
              <a:rPr lang="en-US" smtClean="0"/>
              <a:t>26</a:t>
            </a:fld>
            <a:endParaRPr lang="en-US"/>
          </a:p>
        </p:txBody>
      </p:sp>
      <p:sp>
        <p:nvSpPr>
          <p:cNvPr id="2" name="Content Placeholder 1"/>
          <p:cNvSpPr>
            <a:spLocks noGrp="1"/>
          </p:cNvSpPr>
          <p:nvPr>
            <p:ph sz="half" idx="4294967295"/>
          </p:nvPr>
        </p:nvSpPr>
        <p:spPr>
          <a:xfrm>
            <a:off x="4191000" y="901797"/>
            <a:ext cx="4724400" cy="5440363"/>
          </a:xfrm>
        </p:spPr>
        <p:txBody>
          <a:bodyPr>
            <a:normAutofit/>
          </a:bodyPr>
          <a:lstStyle/>
          <a:p>
            <a:pPr marL="0" indent="0">
              <a:buNone/>
            </a:pPr>
            <a:r>
              <a:rPr lang="en-US" b="1" smtClean="0">
                <a:ea typeface="ＭＳ Ｐゴシック" charset="-128"/>
                <a:cs typeface="ＭＳ Ｐゴシック" charset="-128"/>
              </a:rPr>
              <a:t>CISC</a:t>
            </a:r>
            <a:endParaRPr lang="en-US" b="1" dirty="0" smtClean="0">
              <a:ea typeface="ＭＳ Ｐゴシック" charset="-128"/>
              <a:cs typeface="ＭＳ Ｐゴシック" charset="-128"/>
            </a:endParaRPr>
          </a:p>
          <a:p>
            <a:pPr marL="285750" indent="-285750">
              <a:buFont typeface="Arial" charset="0"/>
              <a:buChar char="•"/>
            </a:pPr>
            <a:r>
              <a:rPr lang="en-US" sz="2400" dirty="0" smtClean="0"/>
              <a:t>many </a:t>
            </a:r>
            <a:r>
              <a:rPr lang="en-US" sz="2400" dirty="0" err="1"/>
              <a:t>multicycle</a:t>
            </a:r>
            <a:r>
              <a:rPr lang="en-US" sz="2400" dirty="0"/>
              <a:t> </a:t>
            </a:r>
            <a:r>
              <a:rPr lang="en-US" sz="2400" dirty="0" smtClean="0"/>
              <a:t>operations</a:t>
            </a:r>
            <a:endParaRPr lang="en-US" sz="2400" b="1" dirty="0" smtClean="0"/>
          </a:p>
          <a:p>
            <a:pPr marL="285750" indent="-285750">
              <a:buFont typeface="Arial" charset="0"/>
              <a:buChar char="•"/>
            </a:pPr>
            <a:r>
              <a:rPr lang="en-US" sz="2400" dirty="0" err="1" smtClean="0"/>
              <a:t>microcoded</a:t>
            </a:r>
            <a:r>
              <a:rPr lang="en-US" sz="2400" dirty="0" smtClean="0"/>
              <a:t> </a:t>
            </a:r>
            <a:r>
              <a:rPr lang="en-US" sz="2400" dirty="0"/>
              <a:t>multi-cycle operations</a:t>
            </a:r>
          </a:p>
          <a:p>
            <a:pPr marL="285750" indent="-285750">
              <a:buFont typeface="Arial" charset="0"/>
              <a:buChar char="•"/>
            </a:pPr>
            <a:r>
              <a:rPr lang="en-US" sz="2400" dirty="0" smtClean="0"/>
              <a:t>register-mem </a:t>
            </a:r>
            <a:r>
              <a:rPr lang="en-US" sz="2400" dirty="0"/>
              <a:t>and </a:t>
            </a:r>
            <a:r>
              <a:rPr lang="en-US" sz="2400" dirty="0" smtClean="0"/>
              <a:t>mem-mem</a:t>
            </a:r>
            <a:endParaRPr lang="en-US" sz="2400" dirty="0"/>
          </a:p>
          <a:p>
            <a:pPr marL="285750" indent="-285750">
              <a:buFont typeface="Arial" charset="0"/>
              <a:buChar char="•"/>
            </a:pPr>
            <a:r>
              <a:rPr lang="en-US" sz="2400" dirty="0" smtClean="0"/>
              <a:t>many modes</a:t>
            </a:r>
          </a:p>
          <a:p>
            <a:pPr marL="285750" indent="-285750">
              <a:buFont typeface="Arial" charset="0"/>
              <a:buChar char="•"/>
            </a:pPr>
            <a:endParaRPr lang="en-US" sz="2400" dirty="0"/>
          </a:p>
          <a:p>
            <a:pPr marL="285750" indent="-285750">
              <a:buFont typeface="Arial" charset="0"/>
              <a:buChar char="•"/>
            </a:pPr>
            <a:r>
              <a:rPr lang="en-US" sz="2400" dirty="0" smtClean="0"/>
              <a:t>many </a:t>
            </a:r>
            <a:r>
              <a:rPr lang="en-US" sz="2400" dirty="0"/>
              <a:t>formats and lengths</a:t>
            </a:r>
          </a:p>
          <a:p>
            <a:pPr marL="285750" indent="-285750">
              <a:buFont typeface="Arial" charset="0"/>
              <a:buChar char="•"/>
            </a:pPr>
            <a:endParaRPr lang="en-US" sz="2400" dirty="0" smtClean="0"/>
          </a:p>
          <a:p>
            <a:pPr marL="285750" indent="-285750">
              <a:buFont typeface="Arial" charset="0"/>
              <a:buChar char="•"/>
            </a:pPr>
            <a:r>
              <a:rPr lang="en-US" sz="2400" dirty="0" smtClean="0"/>
              <a:t>hand </a:t>
            </a:r>
            <a:r>
              <a:rPr lang="en-US" sz="2400" dirty="0"/>
              <a:t>assemble to get good </a:t>
            </a:r>
            <a:r>
              <a:rPr lang="en-US" sz="2400" dirty="0" smtClean="0"/>
              <a:t>performance</a:t>
            </a:r>
          </a:p>
          <a:p>
            <a:pPr marL="285750" indent="-285750">
              <a:buFont typeface="Arial" charset="0"/>
              <a:buChar char="•"/>
            </a:pPr>
            <a:r>
              <a:rPr lang="en-US" sz="2400" dirty="0" smtClean="0"/>
              <a:t>few </a:t>
            </a:r>
            <a:r>
              <a:rPr lang="en-US" sz="2400" dirty="0"/>
              <a:t>registers</a:t>
            </a:r>
          </a:p>
          <a:p>
            <a:endParaRPr lang="en-US" dirty="0"/>
          </a:p>
        </p:txBody>
      </p:sp>
      <p:sp>
        <p:nvSpPr>
          <p:cNvPr id="4" name="Rectangle 3"/>
          <p:cNvSpPr txBox="1">
            <a:spLocks noChangeArrowheads="1"/>
          </p:cNvSpPr>
          <p:nvPr/>
        </p:nvSpPr>
        <p:spPr>
          <a:xfrm>
            <a:off x="4876800" y="685800"/>
            <a:ext cx="4038600" cy="6172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74457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RISC Philosophy</a:t>
            </a:r>
            <a:endParaRPr lang="en-US" dirty="0" smtClean="0">
              <a:solidFill>
                <a:schemeClr val="accent5">
                  <a:lumMod val="60000"/>
                  <a:lumOff val="40000"/>
                </a:schemeClr>
              </a:solidFill>
            </a:endParaRPr>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5">
                    <a:lumMod val="60000"/>
                    <a:lumOff val="40000"/>
                  </a:schemeClr>
                </a:solidFill>
                <a:sym typeface="Wingdings" pitchFamily="2" charset="2"/>
              </a:rPr>
              <a:t>Energy efficiency</a:t>
            </a:r>
          </a:p>
          <a:p>
            <a:r>
              <a:rPr lang="en-US" dirty="0" smtClean="0">
                <a:solidFill>
                  <a:schemeClr val="accent5">
                    <a:lumMod val="60000"/>
                    <a:lumOff val="40000"/>
                  </a:schemeClr>
                </a:solidFill>
                <a:sym typeface="Wingdings" pitchFamily="2" charset="2"/>
              </a:rPr>
              <a:t>Embedded Systems</a:t>
            </a:r>
          </a:p>
          <a:p>
            <a:r>
              <a:rPr lang="en-US" dirty="0" smtClean="0">
                <a:solidFill>
                  <a:schemeClr val="accent5">
                    <a:lumMod val="60000"/>
                    <a:lumOff val="40000"/>
                  </a:schemeClr>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508235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27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tx1"/>
                </a:solidFill>
              </a:rPr>
              <a:t>What is one advantage of a CISC ISA?</a:t>
            </a:r>
          </a:p>
          <a:p>
            <a:endParaRPr lang="en-US" dirty="0">
              <a:solidFill>
                <a:schemeClr val="tx1"/>
              </a:solidFill>
            </a:endParaRPr>
          </a:p>
          <a:p>
            <a:pPr marL="514350" indent="-514350">
              <a:buFont typeface="+mj-lt"/>
              <a:buAutoNum type="alphaUcPeriod"/>
            </a:pPr>
            <a:r>
              <a:rPr lang="en-US" dirty="0" smtClean="0">
                <a:solidFill>
                  <a:schemeClr val="tx1"/>
                </a:solidFill>
              </a:rPr>
              <a:t>It naturally supports a faster clock.</a:t>
            </a:r>
          </a:p>
          <a:p>
            <a:pPr marL="514350" indent="-514350">
              <a:buFont typeface="+mj-lt"/>
              <a:buAutoNum type="alphaUcPeriod"/>
            </a:pPr>
            <a:r>
              <a:rPr lang="en-US" dirty="0" smtClean="0">
                <a:solidFill>
                  <a:schemeClr val="tx1"/>
                </a:solidFill>
              </a:rPr>
              <a:t>Instructions are easier to decode. </a:t>
            </a:r>
          </a:p>
          <a:p>
            <a:pPr marL="514350" indent="-514350">
              <a:buFont typeface="+mj-lt"/>
              <a:buAutoNum type="alphaUcPeriod"/>
            </a:pPr>
            <a:r>
              <a:rPr lang="en-US" dirty="0" smtClean="0">
                <a:solidFill>
                  <a:schemeClr val="tx1"/>
                </a:solidFill>
              </a:rPr>
              <a:t>The static footprint of the code will be smaller.</a:t>
            </a:r>
          </a:p>
          <a:p>
            <a:pPr marL="514350" indent="-514350">
              <a:buFont typeface="+mj-lt"/>
              <a:buAutoNum type="alphaUcPeriod"/>
            </a:pPr>
            <a:r>
              <a:rPr lang="en-US" dirty="0" smtClean="0">
                <a:solidFill>
                  <a:schemeClr val="tx1"/>
                </a:solidFill>
              </a:rPr>
              <a:t>The code is easier for a compiler to optimize.</a:t>
            </a:r>
          </a:p>
          <a:p>
            <a:pPr marL="514350" indent="-514350">
              <a:buFont typeface="+mj-lt"/>
              <a:buAutoNum type="alphaUcPeriod"/>
            </a:pPr>
            <a:r>
              <a:rPr lang="en-US" dirty="0" smtClean="0">
                <a:solidFill>
                  <a:schemeClr val="tx1"/>
                </a:solidFill>
              </a:rPr>
              <a:t>You have a lot of registers to use.</a:t>
            </a:r>
          </a:p>
        </p:txBody>
      </p:sp>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5" name="Slide Number Placeholder 4"/>
          <p:cNvSpPr>
            <a:spLocks noGrp="1"/>
          </p:cNvSpPr>
          <p:nvPr>
            <p:ph type="sldNum" sz="quarter" idx="10"/>
          </p:nvPr>
        </p:nvSpPr>
        <p:spPr/>
        <p:txBody>
          <a:bodyPr/>
          <a:lstStyle/>
          <a:p>
            <a:fld id="{DAD0A56F-BD0F-4BDF-9912-D1E89E9626C0}" type="slidenum">
              <a:rPr lang="en-US" smtClean="0"/>
              <a:t>29</a:t>
            </a:fld>
            <a:endParaRPr lang="en-US"/>
          </a:p>
        </p:txBody>
      </p:sp>
      <p:sp>
        <p:nvSpPr>
          <p:cNvPr id="6" name="Rectangle 5"/>
          <p:cNvSpPr/>
          <p:nvPr/>
        </p:nvSpPr>
        <p:spPr>
          <a:xfrm>
            <a:off x="152400" y="76200"/>
            <a:ext cx="8915400" cy="6630987"/>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94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bg1"/>
                </a:solidFill>
              </a:rPr>
              <a:t>Which is </a:t>
            </a:r>
            <a:r>
              <a:rPr lang="en-US" b="1" dirty="0" smtClean="0">
                <a:solidFill>
                  <a:schemeClr val="bg1"/>
                </a:solidFill>
              </a:rPr>
              <a:t>not </a:t>
            </a:r>
            <a:r>
              <a:rPr lang="en-US" dirty="0" smtClean="0">
                <a:solidFill>
                  <a:schemeClr val="bg1"/>
                </a:solidFill>
              </a:rPr>
              <a:t>considered </a:t>
            </a:r>
            <a:r>
              <a:rPr lang="en-US" dirty="0">
                <a:solidFill>
                  <a:schemeClr val="bg1"/>
                </a:solidFill>
              </a:rPr>
              <a:t>part of the ISA? </a:t>
            </a:r>
            <a:endParaRPr lang="en-US" dirty="0" smtClean="0">
              <a:solidFill>
                <a:schemeClr val="bg1"/>
              </a:solidFill>
            </a:endParaRPr>
          </a:p>
          <a:p>
            <a:endParaRPr lang="en-US" dirty="0">
              <a:solidFill>
                <a:schemeClr val="bg1"/>
              </a:solidFill>
            </a:endParaRPr>
          </a:p>
          <a:p>
            <a:pPr marL="514350" indent="-514350">
              <a:buFont typeface="+mj-lt"/>
              <a:buAutoNum type="alphaUcPeriod"/>
            </a:pPr>
            <a:r>
              <a:rPr lang="en-US" dirty="0" smtClean="0">
                <a:solidFill>
                  <a:schemeClr val="bg1"/>
                </a:solidFill>
              </a:rPr>
              <a:t>There is a control delay slot.</a:t>
            </a:r>
          </a:p>
          <a:p>
            <a:pPr marL="514350" indent="-514350">
              <a:buFont typeface="+mj-lt"/>
              <a:buAutoNum type="alphaUcPeriod"/>
            </a:pPr>
            <a:r>
              <a:rPr lang="en-US" dirty="0" smtClean="0">
                <a:solidFill>
                  <a:schemeClr val="bg1"/>
                </a:solidFill>
              </a:rPr>
              <a:t>The number of inputs each instruction can have. </a:t>
            </a:r>
          </a:p>
          <a:p>
            <a:pPr marL="514350" indent="-514350">
              <a:buFont typeface="+mj-lt"/>
              <a:buAutoNum type="alphaUcPeriod"/>
            </a:pPr>
            <a:r>
              <a:rPr lang="en-US" dirty="0" smtClean="0">
                <a:solidFill>
                  <a:schemeClr val="bg1"/>
                </a:solidFill>
              </a:rPr>
              <a:t>Load-use stalls will </a:t>
            </a:r>
            <a:r>
              <a:rPr lang="en-US" b="1" dirty="0" smtClean="0">
                <a:solidFill>
                  <a:schemeClr val="bg1"/>
                </a:solidFill>
              </a:rPr>
              <a:t>not </a:t>
            </a:r>
            <a:r>
              <a:rPr lang="en-US" dirty="0" smtClean="0">
                <a:solidFill>
                  <a:schemeClr val="bg1"/>
                </a:solidFill>
              </a:rPr>
              <a:t>be detected by the processor. </a:t>
            </a:r>
          </a:p>
          <a:p>
            <a:pPr marL="514350" indent="-514350">
              <a:buFont typeface="+mj-lt"/>
              <a:buAutoNum type="alphaUcPeriod"/>
            </a:pPr>
            <a:r>
              <a:rPr lang="en-US" dirty="0">
                <a:solidFill>
                  <a:schemeClr val="bg1"/>
                </a:solidFill>
              </a:rPr>
              <a:t>The number of cycles it takes to execute a multiply</a:t>
            </a:r>
            <a:r>
              <a:rPr lang="en-US" dirty="0" smtClean="0">
                <a:solidFill>
                  <a:schemeClr val="bg1"/>
                </a:solidFill>
              </a:rPr>
              <a:t>.</a:t>
            </a:r>
          </a:p>
          <a:p>
            <a:pPr marL="514350" indent="-514350">
              <a:buFont typeface="+mj-lt"/>
              <a:buAutoNum type="alphaUcPeriod"/>
            </a:pPr>
            <a:r>
              <a:rPr lang="en-US" dirty="0" smtClean="0">
                <a:solidFill>
                  <a:schemeClr val="bg1"/>
                </a:solidFill>
              </a:rPr>
              <a:t>Each instruction is encoded in 32 bits.</a:t>
            </a:r>
          </a:p>
        </p:txBody>
      </p:sp>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5" name="Slide Number Placeholder 4"/>
          <p:cNvSpPr>
            <a:spLocks noGrp="1"/>
          </p:cNvSpPr>
          <p:nvPr>
            <p:ph type="sldNum" sz="quarter" idx="10"/>
          </p:nvPr>
        </p:nvSpPr>
        <p:spPr/>
        <p:txBody>
          <a:bodyPr/>
          <a:lstStyle/>
          <a:p>
            <a:fld id="{DAD0A56F-BD0F-4BDF-9912-D1E89E9626C0}" type="slidenum">
              <a:rPr lang="en-US" smtClean="0"/>
              <a:t>3</a:t>
            </a:fld>
            <a:endParaRPr lang="en-US" dirty="0"/>
          </a:p>
        </p:txBody>
      </p:sp>
      <p:sp>
        <p:nvSpPr>
          <p:cNvPr id="6" name="Rectangle 5"/>
          <p:cNvSpPr/>
          <p:nvPr/>
        </p:nvSpPr>
        <p:spPr>
          <a:xfrm>
            <a:off x="152400" y="76200"/>
            <a:ext cx="8915400" cy="6630987"/>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04800" y="4876800"/>
            <a:ext cx="8382000" cy="1143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tx1"/>
                </a:solidFill>
              </a:rPr>
              <a:t>What is one advantage of a CISC ISA?</a:t>
            </a:r>
          </a:p>
          <a:p>
            <a:endParaRPr lang="en-US" dirty="0">
              <a:solidFill>
                <a:schemeClr val="tx1"/>
              </a:solidFill>
            </a:endParaRPr>
          </a:p>
          <a:p>
            <a:pPr marL="514350" indent="-514350">
              <a:buFont typeface="+mj-lt"/>
              <a:buAutoNum type="alphaUcPeriod"/>
            </a:pPr>
            <a:r>
              <a:rPr lang="en-US" dirty="0" smtClean="0">
                <a:solidFill>
                  <a:schemeClr val="tx1"/>
                </a:solidFill>
              </a:rPr>
              <a:t>It naturally supports a faster clock.</a:t>
            </a:r>
          </a:p>
          <a:p>
            <a:pPr marL="514350" indent="-514350">
              <a:buFont typeface="+mj-lt"/>
              <a:buAutoNum type="alphaUcPeriod"/>
            </a:pPr>
            <a:r>
              <a:rPr lang="en-US" dirty="0" smtClean="0">
                <a:solidFill>
                  <a:schemeClr val="tx1"/>
                </a:solidFill>
              </a:rPr>
              <a:t>Instructions are easier to decode. </a:t>
            </a:r>
          </a:p>
          <a:p>
            <a:pPr marL="514350" indent="-514350">
              <a:buFont typeface="+mj-lt"/>
              <a:buAutoNum type="alphaUcPeriod"/>
            </a:pPr>
            <a:r>
              <a:rPr lang="en-US" dirty="0" smtClean="0">
                <a:solidFill>
                  <a:schemeClr val="tx1"/>
                </a:solidFill>
              </a:rPr>
              <a:t>The static footprint of the code will be smaller.</a:t>
            </a:r>
          </a:p>
          <a:p>
            <a:pPr marL="514350" indent="-514350">
              <a:buFont typeface="+mj-lt"/>
              <a:buAutoNum type="alphaUcPeriod"/>
            </a:pPr>
            <a:r>
              <a:rPr lang="en-US" dirty="0" smtClean="0">
                <a:solidFill>
                  <a:schemeClr val="tx1"/>
                </a:solidFill>
              </a:rPr>
              <a:t>The code is easier for a compiler to optimize.</a:t>
            </a:r>
          </a:p>
          <a:p>
            <a:pPr marL="514350" indent="-514350">
              <a:buFont typeface="+mj-lt"/>
              <a:buAutoNum type="alphaUcPeriod"/>
            </a:pPr>
            <a:r>
              <a:rPr lang="en-US" dirty="0" smtClean="0">
                <a:solidFill>
                  <a:schemeClr val="tx1"/>
                </a:solidFill>
              </a:rPr>
              <a:t>You have a lot of registers to use.</a:t>
            </a:r>
          </a:p>
        </p:txBody>
      </p:sp>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5" name="Slide Number Placeholder 4"/>
          <p:cNvSpPr>
            <a:spLocks noGrp="1"/>
          </p:cNvSpPr>
          <p:nvPr>
            <p:ph type="sldNum" sz="quarter" idx="10"/>
          </p:nvPr>
        </p:nvSpPr>
        <p:spPr/>
        <p:txBody>
          <a:bodyPr/>
          <a:lstStyle/>
          <a:p>
            <a:fld id="{DAD0A56F-BD0F-4BDF-9912-D1E89E9626C0}" type="slidenum">
              <a:rPr lang="en-US" smtClean="0"/>
              <a:t>30</a:t>
            </a:fld>
            <a:endParaRPr lang="en-US"/>
          </a:p>
        </p:txBody>
      </p:sp>
      <p:sp>
        <p:nvSpPr>
          <p:cNvPr id="6" name="Rectangle 5"/>
          <p:cNvSpPr/>
          <p:nvPr/>
        </p:nvSpPr>
        <p:spPr>
          <a:xfrm>
            <a:off x="152400" y="76200"/>
            <a:ext cx="8915400" cy="6630987"/>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04800" y="3429000"/>
            <a:ext cx="8077200" cy="1143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8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number of available registers greatly influenced the instruction set architecture (ISA)</a:t>
            </a:r>
          </a:p>
          <a:p>
            <a:endParaRPr lang="en-US" dirty="0"/>
          </a:p>
          <a:p>
            <a:r>
              <a:rPr lang="en-US" dirty="0">
                <a:solidFill>
                  <a:schemeClr val="bg1"/>
                </a:solidFill>
              </a:rPr>
              <a:t>Complex Instruction Set Computers  were very complex</a:t>
            </a:r>
          </a:p>
          <a:p>
            <a:r>
              <a:rPr lang="en-US" dirty="0" smtClean="0">
                <a:solidFill>
                  <a:schemeClr val="bg1"/>
                </a:solidFill>
              </a:rPr>
              <a:t>- Necessary </a:t>
            </a:r>
            <a:r>
              <a:rPr lang="en-US" dirty="0">
                <a:solidFill>
                  <a:schemeClr val="bg1"/>
                </a:solidFill>
              </a:rPr>
              <a:t>to reduce the number of instructions required to fit a program into </a:t>
            </a:r>
            <a:r>
              <a:rPr lang="en-US" dirty="0" smtClean="0">
                <a:solidFill>
                  <a:schemeClr val="bg1"/>
                </a:solidFill>
              </a:rPr>
              <a:t>memory.</a:t>
            </a:r>
            <a:endParaRPr lang="en-US" dirty="0">
              <a:solidFill>
                <a:schemeClr val="bg1"/>
              </a:solidFill>
            </a:endParaRPr>
          </a:p>
          <a:p>
            <a:r>
              <a:rPr lang="en-US" dirty="0" smtClean="0">
                <a:solidFill>
                  <a:schemeClr val="bg1"/>
                </a:solidFill>
              </a:rPr>
              <a:t>- However</a:t>
            </a:r>
            <a:r>
              <a:rPr lang="en-US" dirty="0">
                <a:solidFill>
                  <a:schemeClr val="bg1"/>
                </a:solidFill>
              </a:rPr>
              <a:t>, also greatly increased the complexity of the ISA as well.</a:t>
            </a:r>
          </a:p>
          <a:p>
            <a:endParaRPr lang="en-US" dirty="0"/>
          </a:p>
          <a:p>
            <a:r>
              <a:rPr lang="en-US" dirty="0" smtClean="0">
                <a:solidFill>
                  <a:schemeClr val="accent5">
                    <a:lumMod val="60000"/>
                    <a:lumOff val="40000"/>
                  </a:schemeClr>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r>
              <a:rPr lang="en-US" dirty="0" smtClean="0">
                <a:solidFill>
                  <a:schemeClr val="accent5">
                    <a:lumMod val="60000"/>
                    <a:lumOff val="40000"/>
                  </a:schemeClr>
                </a:solidFill>
              </a:rPr>
              <a:t>ARM borrows a bit from both RISC and CISC.</a:t>
            </a:r>
          </a:p>
        </p:txBody>
      </p:sp>
    </p:spTree>
    <p:extLst>
      <p:ext uri="{BB962C8B-B14F-4D97-AF65-F5344CB8AC3E}">
        <p14:creationId xmlns:p14="http://schemas.microsoft.com/office/powerpoint/2010/main" val="2117676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MIPS and ARM compare to each other?</a:t>
            </a:r>
            <a:endParaRPr lang="en-US" dirty="0"/>
          </a:p>
        </p:txBody>
      </p:sp>
    </p:spTree>
    <p:extLst>
      <p:ext uri="{BB962C8B-B14F-4D97-AF65-F5344CB8AC3E}">
        <p14:creationId xmlns:p14="http://schemas.microsoft.com/office/powerpoint/2010/main" val="4069618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825638750"/>
              </p:ext>
            </p:extLst>
          </p:nvPr>
        </p:nvGraphicFramePr>
        <p:xfrm>
          <a:off x="1905000" y="18288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588601060"/>
              </p:ext>
            </p:extLst>
          </p:nvPr>
        </p:nvGraphicFramePr>
        <p:xfrm>
          <a:off x="1905000" y="35814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641787504"/>
              </p:ext>
            </p:extLst>
          </p:nvPr>
        </p:nvGraphicFramePr>
        <p:xfrm>
          <a:off x="1905000" y="516702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8121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formats</a:t>
            </a:r>
            <a:endParaRPr lang="en-US" dirty="0"/>
          </a:p>
        </p:txBody>
      </p:sp>
      <p:sp>
        <p:nvSpPr>
          <p:cNvPr id="3" name="Content Placeholder 2"/>
          <p:cNvSpPr>
            <a:spLocks noGrp="1"/>
          </p:cNvSpPr>
          <p:nvPr>
            <p:ph idx="1"/>
          </p:nvPr>
        </p:nvSpPr>
        <p:spPr>
          <a:xfrm>
            <a:off x="228600" y="838200"/>
            <a:ext cx="9067800" cy="5638800"/>
          </a:xfrm>
        </p:spPr>
        <p:txBody>
          <a:bodyPr>
            <a:normAutofit/>
          </a:bodyPr>
          <a:lstStyle/>
          <a:p>
            <a:r>
              <a:rPr lang="en-US" dirty="0" smtClean="0"/>
              <a:t>All ARMv7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727770732"/>
              </p:ext>
            </p:extLst>
          </p:nvPr>
        </p:nvGraphicFramePr>
        <p:xfrm>
          <a:off x="1905000" y="1828800"/>
          <a:ext cx="6328609" cy="1290320"/>
        </p:xfrm>
        <a:graphic>
          <a:graphicData uri="http://schemas.openxmlformats.org/drawingml/2006/table">
            <a:tbl>
              <a:tblPr/>
              <a:tblGrid>
                <a:gridCol w="914400">
                  <a:extLst>
                    <a:ext uri="{9D8B030D-6E8A-4147-A177-3AD203B41FA5}">
                      <a16:colId xmlns:a16="http://schemas.microsoft.com/office/drawing/2014/main" val="20000"/>
                    </a:ext>
                  </a:extLst>
                </a:gridCol>
                <a:gridCol w="1300613">
                  <a:extLst>
                    <a:ext uri="{9D8B030D-6E8A-4147-A177-3AD203B41FA5}">
                      <a16:colId xmlns:a16="http://schemas.microsoft.com/office/drawing/2014/main" val="20001"/>
                    </a:ext>
                  </a:extLst>
                </a:gridCol>
                <a:gridCol w="832987">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842209">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689599760"/>
              </p:ext>
            </p:extLst>
          </p:nvPr>
        </p:nvGraphicFramePr>
        <p:xfrm>
          <a:off x="1905000" y="3581400"/>
          <a:ext cx="6248401" cy="1290320"/>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07761">
                  <a:extLst>
                    <a:ext uri="{9D8B030D-6E8A-4147-A177-3AD203B41FA5}">
                      <a16:colId xmlns:a16="http://schemas.microsoft.com/office/drawing/2014/main" val="20003"/>
                    </a:ext>
                  </a:extLst>
                </a:gridCol>
                <a:gridCol w="2621240">
                  <a:extLst>
                    <a:ext uri="{9D8B030D-6E8A-4147-A177-3AD203B41FA5}">
                      <a16:colId xmlns:a16="http://schemas.microsoft.com/office/drawing/2014/main" val="20004"/>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816766713"/>
              </p:ext>
            </p:extLst>
          </p:nvPr>
        </p:nvGraphicFramePr>
        <p:xfrm>
          <a:off x="1905000" y="5167020"/>
          <a:ext cx="6248399" cy="1156920"/>
        </p:xfrm>
        <a:graphic>
          <a:graphicData uri="http://schemas.openxmlformats.org/drawingml/2006/table">
            <a:tbl>
              <a:tblPr/>
              <a:tblGrid>
                <a:gridCol w="966247">
                  <a:extLst>
                    <a:ext uri="{9D8B030D-6E8A-4147-A177-3AD203B41FA5}">
                      <a16:colId xmlns:a16="http://schemas.microsoft.com/office/drawing/2014/main" val="20000"/>
                    </a:ext>
                  </a:extLst>
                </a:gridCol>
                <a:gridCol w="1243553">
                  <a:extLst>
                    <a:ext uri="{9D8B030D-6E8A-4147-A177-3AD203B41FA5}">
                      <a16:colId xmlns:a16="http://schemas.microsoft.com/office/drawing/2014/main" val="20001"/>
                    </a:ext>
                  </a:extLst>
                </a:gridCol>
                <a:gridCol w="4038599">
                  <a:extLst>
                    <a:ext uri="{9D8B030D-6E8A-4147-A177-3AD203B41FA5}">
                      <a16:colId xmlns:a16="http://schemas.microsoft.com/office/drawing/2014/main" val="20002"/>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0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Oval 5"/>
          <p:cNvSpPr/>
          <p:nvPr/>
        </p:nvSpPr>
        <p:spPr>
          <a:xfrm>
            <a:off x="1905000" y="20574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36123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071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597698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ARMv7 instructions are 32 bits 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2431677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fontScale="90000"/>
          </a:bodyPr>
          <a:lstStyle/>
          <a:p>
            <a:r>
              <a:rPr lang="en-US" dirty="0" smtClean="0"/>
              <a:t>ARMv8 (64-bit)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ARMv8 instructions are </a:t>
            </a:r>
            <a:r>
              <a:rPr lang="en-US" dirty="0" smtClean="0">
                <a:solidFill>
                  <a:schemeClr val="accent5">
                    <a:lumMod val="60000"/>
                    <a:lumOff val="40000"/>
                  </a:schemeClr>
                </a:solidFill>
              </a:rPr>
              <a:t>64 bits </a:t>
            </a:r>
            <a:r>
              <a:rPr lang="en-US" dirty="0" smtClean="0"/>
              <a:t>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b="1" dirty="0">
                <a:solidFill>
                  <a:schemeClr val="accent5">
                    <a:lumMod val="60000"/>
                    <a:lumOff val="40000"/>
                  </a:schemeClr>
                </a:solidFill>
              </a:rPr>
              <a:t>32</a:t>
            </a:r>
            <a:r>
              <a:rPr lang="en-US" dirty="0"/>
              <a:t> registers and r0 is always </a:t>
            </a:r>
            <a:r>
              <a:rPr lang="en-US" dirty="0" smtClean="0"/>
              <a:t>0</a:t>
            </a:r>
          </a:p>
          <a:p>
            <a:endParaRPr lang="en-US" dirty="0"/>
          </a:p>
          <a:p>
            <a:r>
              <a:rPr lang="en-US" b="1" i="1" dirty="0">
                <a:solidFill>
                  <a:schemeClr val="accent5">
                    <a:lumMod val="60000"/>
                    <a:lumOff val="40000"/>
                  </a:schemeClr>
                </a:solidFill>
              </a:rPr>
              <a:t>NO MORE</a:t>
            </a:r>
            <a:r>
              <a:rPr lang="en-US" dirty="0">
                <a:solidFill>
                  <a:schemeClr val="accent5">
                    <a:lumMod val="60000"/>
                    <a:lumOff val="40000"/>
                  </a:schemeClr>
                </a:solidFill>
              </a:rPr>
              <a:t> Complex Instruction Set Computer (CISC) properties</a:t>
            </a:r>
          </a:p>
          <a:p>
            <a:pPr lvl="1"/>
            <a:r>
              <a:rPr lang="en-US" dirty="0"/>
              <a:t>NO Conditional execution</a:t>
            </a:r>
          </a:p>
          <a:p>
            <a:pPr lvl="1"/>
            <a:r>
              <a:rPr lang="en-US" dirty="0"/>
              <a:t>NO Multiple words can be accessed from memory with a single instruction (SIMD: single </a:t>
            </a:r>
            <a:r>
              <a:rPr lang="en-US" dirty="0" err="1"/>
              <a:t>instr</a:t>
            </a:r>
            <a:r>
              <a:rPr lang="en-US" dirty="0"/>
              <a:t> multiple data</a:t>
            </a:r>
            <a:r>
              <a:rPr lang="en-US" dirty="0" smtClean="0"/>
              <a:t>)</a:t>
            </a:r>
          </a:p>
          <a:p>
            <a:endParaRPr lang="en-US" dirty="0"/>
          </a:p>
        </p:txBody>
      </p:sp>
    </p:spTree>
    <p:extLst>
      <p:ext uri="{BB962C8B-B14F-4D97-AF65-F5344CB8AC3E}">
        <p14:creationId xmlns:p14="http://schemas.microsoft.com/office/powerpoint/2010/main" val="106409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Announcements</a:t>
            </a:r>
            <a:endParaRPr lang="en-US" sz="4000" dirty="0"/>
          </a:p>
        </p:txBody>
      </p:sp>
      <p:sp>
        <p:nvSpPr>
          <p:cNvPr id="3" name="Content Placeholder 2"/>
          <p:cNvSpPr>
            <a:spLocks noGrp="1"/>
          </p:cNvSpPr>
          <p:nvPr>
            <p:ph idx="1"/>
          </p:nvPr>
        </p:nvSpPr>
        <p:spPr>
          <a:xfrm>
            <a:off x="304800" y="609600"/>
            <a:ext cx="8686800" cy="6248400"/>
          </a:xfrm>
        </p:spPr>
        <p:txBody>
          <a:bodyPr>
            <a:noAutofit/>
          </a:bodyPr>
          <a:lstStyle/>
          <a:p>
            <a:r>
              <a:rPr lang="en-US" sz="2800" b="1" i="1" dirty="0" smtClean="0">
                <a:solidFill>
                  <a:schemeClr val="accent5">
                    <a:lumMod val="60000"/>
                    <a:lumOff val="40000"/>
                  </a:schemeClr>
                </a:solidFill>
              </a:rPr>
              <a:t>Prelim today</a:t>
            </a:r>
          </a:p>
          <a:p>
            <a:r>
              <a:rPr lang="en-US" sz="2800" dirty="0"/>
              <a:t>	S</a:t>
            </a:r>
            <a:r>
              <a:rPr lang="en-US" sz="2800" dirty="0" smtClean="0"/>
              <a:t>tarts at </a:t>
            </a:r>
            <a:r>
              <a:rPr lang="en-US" sz="2800" b="1" i="1" dirty="0" smtClean="0">
                <a:solidFill>
                  <a:schemeClr val="accent5">
                    <a:lumMod val="60000"/>
                    <a:lumOff val="40000"/>
                  </a:schemeClr>
                </a:solidFill>
              </a:rPr>
              <a:t>7:30pm</a:t>
            </a:r>
            <a:r>
              <a:rPr lang="en-US" sz="2800" dirty="0" smtClean="0"/>
              <a:t> sharp</a:t>
            </a:r>
          </a:p>
          <a:p>
            <a:r>
              <a:rPr lang="en-US" sz="2800" dirty="0"/>
              <a:t>	</a:t>
            </a:r>
            <a:r>
              <a:rPr lang="en-US" sz="2800" dirty="0" smtClean="0"/>
              <a:t>Go to location based on </a:t>
            </a:r>
            <a:r>
              <a:rPr lang="en-US" sz="2800" dirty="0" err="1" smtClean="0"/>
              <a:t>netid</a:t>
            </a:r>
            <a:r>
              <a:rPr lang="en-US" sz="2800" dirty="0" smtClean="0"/>
              <a:t> </a:t>
            </a:r>
          </a:p>
          <a:p>
            <a:r>
              <a:rPr lang="en-US" sz="2800" dirty="0"/>
              <a:t>	</a:t>
            </a:r>
            <a:r>
              <a:rPr lang="en-US" sz="2800" dirty="0" smtClean="0"/>
              <a:t>Find locations on piazza</a:t>
            </a:r>
          </a:p>
          <a:p>
            <a:endParaRPr lang="en-US" sz="2800" dirty="0"/>
          </a:p>
          <a:p>
            <a:endParaRPr lang="en-US" sz="2800" dirty="0" smtClean="0"/>
          </a:p>
        </p:txBody>
      </p:sp>
    </p:spTree>
    <p:extLst>
      <p:ext uri="{BB962C8B-B14F-4D97-AF65-F5344CB8AC3E}">
        <p14:creationId xmlns:p14="http://schemas.microsoft.com/office/powerpoint/2010/main" val="41004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3886932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a:solidFill>
                  <a:srgbClr val="92D050"/>
                </a:solidFill>
              </a:rPr>
              <a:t>The number of available registers greatly influenced the instruction set architecture (ISA)</a:t>
            </a:r>
          </a:p>
          <a:p>
            <a:pPr>
              <a:lnSpc>
                <a:spcPct val="120000"/>
              </a:lnSpc>
            </a:pPr>
            <a:endParaRPr lang="en-US" dirty="0">
              <a:solidFill>
                <a:srgbClr val="92D050"/>
              </a:solidFill>
            </a:endParaRPr>
          </a:p>
          <a:p>
            <a:pPr marL="0" indent="0">
              <a:lnSpc>
                <a:spcPct val="120000"/>
              </a:lnSpc>
              <a:buNone/>
            </a:pPr>
            <a:r>
              <a:rPr lang="en-US" b="1" dirty="0">
                <a:solidFill>
                  <a:schemeClr val="accent1"/>
                </a:solidFill>
              </a:rPr>
              <a:t>Complex Instruction Set Computers  </a:t>
            </a:r>
            <a:r>
              <a:rPr lang="en-US" dirty="0">
                <a:solidFill>
                  <a:schemeClr val="accent1"/>
                </a:solidFill>
              </a:rPr>
              <a:t>were very complex</a:t>
            </a:r>
          </a:p>
          <a:p>
            <a:pPr marL="0" indent="0">
              <a:lnSpc>
                <a:spcPct val="120000"/>
              </a:lnSpc>
              <a:buNone/>
            </a:pPr>
            <a:r>
              <a:rPr lang="en-US" dirty="0" smtClean="0">
                <a:solidFill>
                  <a:schemeClr val="accent1"/>
                </a:solidFill>
              </a:rPr>
              <a:t>+ Small # of </a:t>
            </a:r>
            <a:r>
              <a:rPr lang="en-US" dirty="0" err="1" smtClean="0">
                <a:solidFill>
                  <a:schemeClr val="accent1"/>
                </a:solidFill>
              </a:rPr>
              <a:t>insns</a:t>
            </a:r>
            <a:r>
              <a:rPr lang="en-US" dirty="0" smtClean="0">
                <a:solidFill>
                  <a:schemeClr val="accent1"/>
                </a:solidFill>
              </a:rPr>
              <a:t> necessary to </a:t>
            </a:r>
            <a:r>
              <a:rPr lang="en-US" dirty="0">
                <a:solidFill>
                  <a:schemeClr val="accent1"/>
                </a:solidFill>
              </a:rPr>
              <a:t>fit </a:t>
            </a:r>
            <a:r>
              <a:rPr lang="en-US" dirty="0" smtClean="0">
                <a:solidFill>
                  <a:schemeClr val="accent1"/>
                </a:solidFill>
              </a:rPr>
              <a:t>program </a:t>
            </a:r>
            <a:r>
              <a:rPr lang="en-US" dirty="0">
                <a:solidFill>
                  <a:schemeClr val="accent1"/>
                </a:solidFill>
              </a:rPr>
              <a:t>into </a:t>
            </a:r>
            <a:r>
              <a:rPr lang="en-US" dirty="0" smtClean="0">
                <a:solidFill>
                  <a:schemeClr val="accent1"/>
                </a:solidFill>
              </a:rPr>
              <a:t>memory.</a:t>
            </a:r>
            <a:endParaRPr lang="en-US" dirty="0">
              <a:solidFill>
                <a:schemeClr val="accent1"/>
              </a:solidFill>
            </a:endParaRPr>
          </a:p>
          <a:p>
            <a:pPr marL="0" indent="0">
              <a:lnSpc>
                <a:spcPct val="120000"/>
              </a:lnSpc>
              <a:buNone/>
            </a:pPr>
            <a:r>
              <a:rPr lang="en-US" dirty="0" smtClean="0">
                <a:solidFill>
                  <a:schemeClr val="accent1"/>
                </a:solidFill>
              </a:rPr>
              <a:t>- greatly </a:t>
            </a:r>
            <a:r>
              <a:rPr lang="en-US" dirty="0">
                <a:solidFill>
                  <a:schemeClr val="accent1"/>
                </a:solidFill>
              </a:rPr>
              <a:t>increased the complexity of the ISA as well.</a:t>
            </a:r>
          </a:p>
          <a:p>
            <a:pPr>
              <a:lnSpc>
                <a:spcPct val="120000"/>
              </a:lnSpc>
            </a:pPr>
            <a:endParaRPr lang="en-US" dirty="0"/>
          </a:p>
          <a:p>
            <a:pPr marL="0" indent="0">
              <a:lnSpc>
                <a:spcPct val="120000"/>
              </a:lnSpc>
              <a:buNone/>
            </a:pPr>
            <a:r>
              <a:rPr lang="en-US" dirty="0" smtClean="0">
                <a:solidFill>
                  <a:schemeClr val="tx1"/>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pPr marL="0" indent="0">
              <a:lnSpc>
                <a:spcPct val="120000"/>
              </a:lnSpc>
              <a:buNone/>
            </a:pPr>
            <a:r>
              <a:rPr lang="en-US" dirty="0" smtClean="0">
                <a:solidFill>
                  <a:schemeClr val="tx1"/>
                </a:solidFill>
              </a:rPr>
              <a:t>ARM borrows a bit from both RISC and CISC.</a:t>
            </a:r>
          </a:p>
        </p:txBody>
      </p:sp>
      <p:sp>
        <p:nvSpPr>
          <p:cNvPr id="2" name="Title 1"/>
          <p:cNvSpPr>
            <a:spLocks noGrp="1"/>
          </p:cNvSpPr>
          <p:nvPr>
            <p:ph type="title"/>
          </p:nvPr>
        </p:nvSpPr>
        <p:spPr/>
        <p:txBody>
          <a:bodyPr>
            <a:normAutofit fontScale="90000"/>
          </a:bodyPr>
          <a:lstStyle/>
          <a:p>
            <a:r>
              <a:rPr lang="en-US" dirty="0" smtClean="0"/>
              <a:t>ISA Takeaways</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41</a:t>
            </a:fld>
            <a:endParaRPr lang="en-US"/>
          </a:p>
        </p:txBody>
      </p:sp>
    </p:spTree>
    <p:extLst>
      <p:ext uri="{BB962C8B-B14F-4D97-AF65-F5344CB8AC3E}">
        <p14:creationId xmlns:p14="http://schemas.microsoft.com/office/powerpoint/2010/main" val="3674773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6666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321369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3913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6</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1529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2745729" cy="81486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nvGrpSpPr>
          <p:cNvPr id="78" name="Group 77"/>
          <p:cNvGrpSpPr/>
          <p:nvPr/>
        </p:nvGrpSpPr>
        <p:grpSpPr>
          <a:xfrm>
            <a:off x="1752600" y="6225350"/>
            <a:ext cx="508809" cy="538050"/>
            <a:chOff x="6301155" y="5514358"/>
            <a:chExt cx="936315" cy="990127"/>
          </a:xfrm>
        </p:grpSpPr>
        <p:sp>
          <p:nvSpPr>
            <p:cNvPr id="79" name="Line 13"/>
            <p:cNvSpPr>
              <a:spLocks noChangeShapeType="1"/>
            </p:cNvSpPr>
            <p:nvPr/>
          </p:nvSpPr>
          <p:spPr bwMode="auto">
            <a:xfrm>
              <a:off x="6301155" y="5876540"/>
              <a:ext cx="31852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0" name="Line 14"/>
            <p:cNvSpPr>
              <a:spLocks noChangeShapeType="1"/>
            </p:cNvSpPr>
            <p:nvPr/>
          </p:nvSpPr>
          <p:spPr bwMode="auto">
            <a:xfrm>
              <a:off x="6982147" y="5514358"/>
              <a:ext cx="0" cy="204076"/>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1" name="Line 15"/>
            <p:cNvSpPr>
              <a:spLocks noChangeShapeType="1"/>
            </p:cNvSpPr>
            <p:nvPr/>
          </p:nvSpPr>
          <p:spPr bwMode="auto">
            <a:xfrm>
              <a:off x="6982148" y="6068599"/>
              <a:ext cx="0" cy="210732"/>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2" name="Line 16"/>
            <p:cNvSpPr>
              <a:spLocks noChangeShapeType="1"/>
            </p:cNvSpPr>
            <p:nvPr/>
          </p:nvSpPr>
          <p:spPr bwMode="auto">
            <a:xfrm>
              <a:off x="6759899" y="5709135"/>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3" name="Line 17"/>
            <p:cNvSpPr>
              <a:spLocks noChangeShapeType="1"/>
            </p:cNvSpPr>
            <p:nvPr/>
          </p:nvSpPr>
          <p:spPr bwMode="auto">
            <a:xfrm>
              <a:off x="6759899" y="6068599"/>
              <a:ext cx="222247"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4" name="Line 18"/>
            <p:cNvSpPr>
              <a:spLocks noChangeShapeType="1"/>
            </p:cNvSpPr>
            <p:nvPr/>
          </p:nvSpPr>
          <p:spPr bwMode="auto">
            <a:xfrm>
              <a:off x="6732824" y="5709135"/>
              <a:ext cx="276394"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5" name="Line 19"/>
            <p:cNvSpPr>
              <a:spLocks noChangeShapeType="1"/>
            </p:cNvSpPr>
            <p:nvPr/>
          </p:nvSpPr>
          <p:spPr bwMode="auto">
            <a:xfrm>
              <a:off x="6619675" y="5684480"/>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grpSp>
          <p:nvGrpSpPr>
            <p:cNvPr id="86" name="Group 85"/>
            <p:cNvGrpSpPr/>
            <p:nvPr/>
          </p:nvGrpSpPr>
          <p:grpSpPr>
            <a:xfrm>
              <a:off x="6726823" y="6309222"/>
              <a:ext cx="510647" cy="195263"/>
              <a:chOff x="7045588" y="3321961"/>
              <a:chExt cx="510647" cy="195263"/>
            </a:xfrm>
          </p:grpSpPr>
          <p:cxnSp>
            <p:nvCxnSpPr>
              <p:cNvPr id="87" name="Straight Connector 86"/>
              <p:cNvCxnSpPr/>
              <p:nvPr/>
            </p:nvCxnSpPr>
            <p:spPr>
              <a:xfrm>
                <a:off x="7045588" y="3321961"/>
                <a:ext cx="51064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239000" y="3517224"/>
                <a:ext cx="1524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48513" y="3441021"/>
                <a:ext cx="3047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1738459" y="5623559"/>
            <a:ext cx="948594" cy="519351"/>
            <a:chOff x="7010400" y="1482155"/>
            <a:chExt cx="1515867" cy="1226690"/>
          </a:xfrm>
        </p:grpSpPr>
        <p:sp>
          <p:nvSpPr>
            <p:cNvPr id="91" name="AutoShape 5"/>
            <p:cNvSpPr>
              <a:spLocks noChangeArrowheads="1"/>
            </p:cNvSpPr>
            <p:nvPr/>
          </p:nvSpPr>
          <p:spPr bwMode="auto">
            <a:xfrm>
              <a:off x="7620001" y="1482155"/>
              <a:ext cx="610378" cy="1226690"/>
            </a:xfrm>
            <a:prstGeom prst="flowChartDelay">
              <a:avLst/>
            </a:prstGeom>
            <a:noFill/>
            <a:ln w="25400">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solidFill>
                  <a:schemeClr val="tx2"/>
                </a:solidFill>
              </a:endParaRPr>
            </a:p>
          </p:txBody>
        </p:sp>
        <p:sp>
          <p:nvSpPr>
            <p:cNvPr id="92" name="Line 6"/>
            <p:cNvSpPr>
              <a:spLocks noChangeShapeType="1"/>
            </p:cNvSpPr>
            <p:nvPr/>
          </p:nvSpPr>
          <p:spPr bwMode="auto">
            <a:xfrm flipH="1">
              <a:off x="7318218" y="1905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93" name="Line 7"/>
            <p:cNvSpPr>
              <a:spLocks noChangeShapeType="1"/>
            </p:cNvSpPr>
            <p:nvPr/>
          </p:nvSpPr>
          <p:spPr bwMode="auto">
            <a:xfrm flipH="1">
              <a:off x="7318218" y="2286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94" name="Line 8"/>
            <p:cNvSpPr>
              <a:spLocks noChangeShapeType="1"/>
            </p:cNvSpPr>
            <p:nvPr/>
          </p:nvSpPr>
          <p:spPr bwMode="auto">
            <a:xfrm flipH="1">
              <a:off x="8221467" y="208915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95" name="TextBox 94"/>
            <p:cNvSpPr txBox="1"/>
            <p:nvPr/>
          </p:nvSpPr>
          <p:spPr>
            <a:xfrm>
              <a:off x="7010400" y="1605178"/>
              <a:ext cx="283970" cy="508872"/>
            </a:xfrm>
            <a:prstGeom prst="rect">
              <a:avLst/>
            </a:prstGeom>
            <a:noFill/>
            <a:ln>
              <a:noFill/>
            </a:ln>
          </p:spPr>
          <p:txBody>
            <a:bodyPr wrap="none" lIns="0" tIns="0" rIns="0" bIns="0" rtlCol="0">
              <a:spAutoFit/>
            </a:bodyPr>
            <a:lstStyle/>
            <a:p>
              <a:r>
                <a:rPr lang="en-US" sz="1400" dirty="0" smtClean="0">
                  <a:solidFill>
                    <a:schemeClr val="tx2"/>
                  </a:solidFill>
                </a:rPr>
                <a:t>A</a:t>
              </a:r>
              <a:endParaRPr lang="en-US" sz="1400" dirty="0">
                <a:solidFill>
                  <a:schemeClr val="tx2"/>
                </a:solidFill>
              </a:endParaRPr>
            </a:p>
          </p:txBody>
        </p:sp>
        <p:sp>
          <p:nvSpPr>
            <p:cNvPr id="96" name="TextBox 95"/>
            <p:cNvSpPr txBox="1"/>
            <p:nvPr/>
          </p:nvSpPr>
          <p:spPr>
            <a:xfrm>
              <a:off x="7010400" y="1986180"/>
              <a:ext cx="104196" cy="508872"/>
            </a:xfrm>
            <a:prstGeom prst="rect">
              <a:avLst/>
            </a:prstGeom>
            <a:noFill/>
            <a:ln>
              <a:noFill/>
            </a:ln>
          </p:spPr>
          <p:txBody>
            <a:bodyPr wrap="square" lIns="0" tIns="0" rIns="0" bIns="0" rtlCol="0">
              <a:spAutoFit/>
            </a:bodyPr>
            <a:lstStyle/>
            <a:p>
              <a:r>
                <a:rPr lang="en-US" sz="1400" dirty="0">
                  <a:solidFill>
                    <a:schemeClr val="tx2"/>
                  </a:solidFill>
                </a:rPr>
                <a:t>B</a:t>
              </a:r>
            </a:p>
          </p:txBody>
        </p:sp>
      </p:grpSp>
      <p:grpSp>
        <p:nvGrpSpPr>
          <p:cNvPr id="97" name="Group 96"/>
          <p:cNvGrpSpPr/>
          <p:nvPr/>
        </p:nvGrpSpPr>
        <p:grpSpPr>
          <a:xfrm>
            <a:off x="2495199" y="5121066"/>
            <a:ext cx="1633703" cy="884784"/>
            <a:chOff x="2895600" y="4754016"/>
            <a:chExt cx="1633703" cy="884784"/>
          </a:xfrm>
        </p:grpSpPr>
        <p:sp>
          <p:nvSpPr>
            <p:cNvPr id="98" name="Rectangle 102"/>
            <p:cNvSpPr>
              <a:spLocks noChangeArrowheads="1"/>
            </p:cNvSpPr>
            <p:nvPr>
              <p:custDataLst>
                <p:tags r:id="rId17"/>
              </p:custDataLst>
            </p:nvPr>
          </p:nvSpPr>
          <p:spPr bwMode="auto">
            <a:xfrm>
              <a:off x="3437790" y="4754016"/>
              <a:ext cx="506225" cy="867814"/>
            </a:xfrm>
            <a:prstGeom prst="rect">
              <a:avLst/>
            </a:prstGeom>
            <a:noFill/>
            <a:ln w="38100" algn="ctr">
              <a:solidFill>
                <a:schemeClr val="accent1"/>
              </a:solidFill>
              <a:miter lim="800000"/>
              <a:headEnd/>
              <a:tailEnd/>
            </a:ln>
            <a:effectLst/>
          </p:spPr>
          <p:txBody>
            <a:bodyPr anchor="ctr">
              <a:noAutofit/>
            </a:bodyPr>
            <a:lstStyle/>
            <a:p>
              <a:endParaRPr lang="en-US">
                <a:solidFill>
                  <a:schemeClr val="tx2"/>
                </a:solidFill>
              </a:endParaRPr>
            </a:p>
          </p:txBody>
        </p:sp>
        <p:sp>
          <p:nvSpPr>
            <p:cNvPr id="99" name="Line 103"/>
            <p:cNvSpPr>
              <a:spLocks noChangeShapeType="1"/>
            </p:cNvSpPr>
            <p:nvPr>
              <p:custDataLst>
                <p:tags r:id="rId18"/>
              </p:custDataLst>
            </p:nvPr>
          </p:nvSpPr>
          <p:spPr bwMode="auto">
            <a:xfrm>
              <a:off x="2895600" y="5130787"/>
              <a:ext cx="5421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100" name="Line 104"/>
            <p:cNvSpPr>
              <a:spLocks noChangeShapeType="1"/>
            </p:cNvSpPr>
            <p:nvPr>
              <p:custDataLst>
                <p:tags r:id="rId19"/>
              </p:custDataLst>
            </p:nvPr>
          </p:nvSpPr>
          <p:spPr bwMode="auto">
            <a:xfrm>
              <a:off x="3944014" y="5152987"/>
              <a:ext cx="5852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101" name="Line 105"/>
            <p:cNvSpPr>
              <a:spLocks noChangeShapeType="1"/>
            </p:cNvSpPr>
            <p:nvPr>
              <p:custDataLst>
                <p:tags r:id="rId20"/>
              </p:custDataLst>
            </p:nvPr>
          </p:nvSpPr>
          <p:spPr bwMode="auto">
            <a:xfrm flipH="1">
              <a:off x="3140952" y="50545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102" name="Line 106"/>
            <p:cNvSpPr>
              <a:spLocks noChangeShapeType="1"/>
            </p:cNvSpPr>
            <p:nvPr>
              <p:custDataLst>
                <p:tags r:id="rId21"/>
              </p:custDataLst>
            </p:nvPr>
          </p:nvSpPr>
          <p:spPr bwMode="auto">
            <a:xfrm flipH="1">
              <a:off x="4207752" y="50767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103" name="Text Box 107"/>
            <p:cNvSpPr txBox="1">
              <a:spLocks noChangeArrowheads="1"/>
            </p:cNvSpPr>
            <p:nvPr>
              <p:custDataLst>
                <p:tags r:id="rId22"/>
              </p:custDataLst>
            </p:nvPr>
          </p:nvSpPr>
          <p:spPr bwMode="auto">
            <a:xfrm>
              <a:off x="2895601" y="5046650"/>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smtClean="0">
                  <a:solidFill>
                    <a:schemeClr val="tx2"/>
                  </a:solidFill>
                  <a:latin typeface="Calibri"/>
                </a:rPr>
                <a:t>32</a:t>
              </a:r>
              <a:endParaRPr lang="en-US" sz="2800" dirty="0">
                <a:solidFill>
                  <a:schemeClr val="tx2"/>
                </a:solidFill>
                <a:latin typeface="Calibri"/>
              </a:endParaRPr>
            </a:p>
          </p:txBody>
        </p:sp>
        <p:sp>
          <p:nvSpPr>
            <p:cNvPr id="104" name="Text Box 108"/>
            <p:cNvSpPr txBox="1">
              <a:spLocks noChangeArrowheads="1"/>
            </p:cNvSpPr>
            <p:nvPr>
              <p:custDataLst>
                <p:tags r:id="rId23"/>
              </p:custDataLst>
            </p:nvPr>
          </p:nvSpPr>
          <p:spPr bwMode="auto">
            <a:xfrm>
              <a:off x="3962401" y="5076787"/>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Calibri"/>
                </a:rPr>
                <a:t>32</a:t>
              </a:r>
              <a:endParaRPr lang="en-US" sz="2800" dirty="0">
                <a:solidFill>
                  <a:schemeClr val="tx2"/>
                </a:solidFill>
                <a:latin typeface="Calibri"/>
              </a:endParaRPr>
            </a:p>
          </p:txBody>
        </p:sp>
        <p:sp>
          <p:nvSpPr>
            <p:cNvPr id="105" name="Line 109"/>
            <p:cNvSpPr>
              <a:spLocks noChangeShapeType="1"/>
            </p:cNvSpPr>
            <p:nvPr>
              <p:custDataLst>
                <p:tags r:id="rId24"/>
              </p:custDataLst>
            </p:nvPr>
          </p:nvSpPr>
          <p:spPr bwMode="auto">
            <a:xfrm flipV="1">
              <a:off x="3622801" y="5401715"/>
              <a:ext cx="76200" cy="228600"/>
            </a:xfrm>
            <a:prstGeom prst="line">
              <a:avLst/>
            </a:prstGeom>
            <a:noFill/>
            <a:ln w="38100">
              <a:solidFill>
                <a:schemeClr val="accent1"/>
              </a:solidFill>
              <a:round/>
              <a:headEnd/>
              <a:tailEnd/>
            </a:ln>
            <a:effectLst/>
          </p:spPr>
          <p:txBody>
            <a:bodyPr wrap="none" anchor="ctr">
              <a:noAutofit/>
            </a:bodyPr>
            <a:lstStyle/>
            <a:p>
              <a:endParaRPr lang="en-US" dirty="0">
                <a:solidFill>
                  <a:schemeClr val="tx2"/>
                </a:solidFill>
              </a:endParaRPr>
            </a:p>
          </p:txBody>
        </p:sp>
        <p:sp>
          <p:nvSpPr>
            <p:cNvPr id="106" name="Line 110"/>
            <p:cNvSpPr>
              <a:spLocks noChangeShapeType="1"/>
            </p:cNvSpPr>
            <p:nvPr>
              <p:custDataLst>
                <p:tags r:id="rId25"/>
              </p:custDataLst>
            </p:nvPr>
          </p:nvSpPr>
          <p:spPr bwMode="auto">
            <a:xfrm flipH="1" flipV="1">
              <a:off x="3699001" y="5401715"/>
              <a:ext cx="76200" cy="228600"/>
            </a:xfrm>
            <a:prstGeom prst="line">
              <a:avLst/>
            </a:prstGeom>
            <a:noFill/>
            <a:ln w="38100">
              <a:solidFill>
                <a:schemeClr val="accent1"/>
              </a:solidFill>
              <a:round/>
              <a:headEnd/>
              <a:tailEnd/>
            </a:ln>
            <a:effectLst/>
          </p:spPr>
          <p:txBody>
            <a:bodyPr anchor="ctr">
              <a:noAutofit/>
            </a:bodyPr>
            <a:lstStyle/>
            <a:p>
              <a:endParaRPr lang="en-US">
                <a:solidFill>
                  <a:schemeClr val="tx2"/>
                </a:solidFill>
              </a:endParaRPr>
            </a:p>
          </p:txBody>
        </p:sp>
        <p:sp>
          <p:nvSpPr>
            <p:cNvPr id="107" name="Text Box 113"/>
            <p:cNvSpPr txBox="1">
              <a:spLocks noChangeArrowheads="1"/>
            </p:cNvSpPr>
            <p:nvPr>
              <p:custDataLst>
                <p:tags r:id="rId26"/>
              </p:custDataLst>
            </p:nvPr>
          </p:nvSpPr>
          <p:spPr bwMode="auto">
            <a:xfrm>
              <a:off x="3400433" y="4844969"/>
              <a:ext cx="59663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smtClean="0">
                  <a:solidFill>
                    <a:schemeClr val="tx2"/>
                  </a:solidFill>
                  <a:latin typeface="Calibri"/>
                </a:rPr>
                <a:t>RF</a:t>
              </a:r>
              <a:endParaRPr lang="en-US" sz="3200" dirty="0">
                <a:solidFill>
                  <a:schemeClr val="tx2"/>
                </a:solidFill>
                <a:latin typeface="Calibri"/>
              </a:endParaRPr>
            </a:p>
          </p:txBody>
        </p:sp>
      </p:grpSp>
    </p:spTree>
    <p:extLst>
      <p:ext uri="{BB962C8B-B14F-4D97-AF65-F5344CB8AC3E}">
        <p14:creationId xmlns:p14="http://schemas.microsoft.com/office/powerpoint/2010/main" val="970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7</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52" idx="1"/>
          </p:cNvCxnSpPr>
          <p:nvPr/>
        </p:nvCxnSpPr>
        <p:spPr>
          <a:xfrm flipH="1">
            <a:off x="2209800" y="4766102"/>
            <a:ext cx="4191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00800" y="4350603"/>
            <a:ext cx="2459653" cy="830997"/>
          </a:xfrm>
          <a:prstGeom prst="rect">
            <a:avLst/>
          </a:prstGeom>
          <a:noFill/>
          <a:ln>
            <a:solidFill>
              <a:schemeClr val="accent5">
                <a:lumMod val="60000"/>
                <a:lumOff val="40000"/>
              </a:schemeClr>
            </a:solidFill>
          </a:ln>
        </p:spPr>
        <p:txBody>
          <a:bodyPr wrap="square" rtlCol="0">
            <a:spAutoFit/>
          </a:bodyPr>
          <a:lstStyle/>
          <a:p>
            <a:r>
              <a:rPr lang="en-US" sz="2400" dirty="0" smtClean="0"/>
              <a:t>Instruction Set</a:t>
            </a:r>
          </a:p>
          <a:p>
            <a:r>
              <a:rPr lang="en-US" sz="2400" dirty="0" smtClean="0"/>
              <a:t>Architecture (ISA)</a:t>
            </a:r>
            <a:endParaRPr lang="en-US" sz="2400" dirty="0"/>
          </a:p>
        </p:txBody>
      </p:sp>
      <p:cxnSp>
        <p:nvCxnSpPr>
          <p:cNvPr id="60" name="Straight Connector 59"/>
          <p:cNvCxnSpPr>
            <a:stCxn id="61" idx="1"/>
          </p:cNvCxnSpPr>
          <p:nvPr/>
        </p:nvCxnSpPr>
        <p:spPr>
          <a:xfrm flipH="1">
            <a:off x="2209800" y="1634699"/>
            <a:ext cx="487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86600" y="1219200"/>
            <a:ext cx="1773853" cy="830997"/>
          </a:xfrm>
          <a:prstGeom prst="rect">
            <a:avLst/>
          </a:prstGeom>
          <a:noFill/>
          <a:ln>
            <a:solidFill>
              <a:schemeClr val="accent5">
                <a:lumMod val="60000"/>
                <a:lumOff val="40000"/>
              </a:schemeClr>
            </a:solidFill>
          </a:ln>
        </p:spPr>
        <p:txBody>
          <a:bodyPr wrap="square" rtlCol="0">
            <a:spAutoFit/>
          </a:bodyPr>
          <a:lstStyle/>
          <a:p>
            <a:r>
              <a:rPr lang="en-US" sz="2400" dirty="0" smtClean="0"/>
              <a:t>High Level Languages</a:t>
            </a:r>
          </a:p>
        </p:txBody>
      </p:sp>
      <p:sp>
        <p:nvSpPr>
          <p:cNvPr id="25" name="Oval 24"/>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248945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and CISC</a:t>
            </a:r>
            <a:r>
              <a:rPr lang="en-US" dirty="0"/>
              <a:t> </a:t>
            </a:r>
            <a:r>
              <a:rPr lang="en-US" dirty="0" smtClean="0"/>
              <a:t>vs RISC</a:t>
            </a:r>
          </a:p>
          <a:p>
            <a:pPr marL="573088" lvl="1" indent="-457200">
              <a:buFont typeface="Arial"/>
              <a:buChar char="•"/>
            </a:pPr>
            <a:r>
              <a:rPr lang="en-US" dirty="0"/>
              <a:t>Peek inside some other ISAs:</a:t>
            </a:r>
          </a:p>
          <a:p>
            <a:pPr marL="973138" lvl="2" indent="-457200">
              <a:buFont typeface="Arial"/>
              <a:buChar char="•"/>
            </a:pPr>
            <a:r>
              <a:rPr lang="en-US" sz="2800" dirty="0"/>
              <a:t>X86</a:t>
            </a:r>
          </a:p>
          <a:p>
            <a:pPr marL="973138" lvl="2" indent="-457200">
              <a:buFont typeface="Arial"/>
              <a:buChar char="•"/>
            </a:pPr>
            <a:r>
              <a:rPr lang="en-US" sz="2800" dirty="0"/>
              <a:t>ARM</a:t>
            </a:r>
          </a:p>
          <a:p>
            <a:pPr marL="573088" lvl="1" indent="-457200">
              <a:buFont typeface="Arial"/>
              <a:buChar char="•"/>
            </a:pPr>
            <a:endParaRPr lang="en-US" dirty="0" smtClean="0"/>
          </a:p>
          <a:p>
            <a:pPr marL="0" indent="0"/>
            <a:endParaRPr lang="en-US" dirty="0" smtClean="0"/>
          </a:p>
          <a:p>
            <a:pPr marL="0" indent="0"/>
            <a:endParaRPr lang="en-US" dirty="0"/>
          </a:p>
        </p:txBody>
      </p:sp>
    </p:spTree>
    <p:extLst>
      <p:ext uri="{BB962C8B-B14F-4D97-AF65-F5344CB8AC3E}">
        <p14:creationId xmlns:p14="http://schemas.microsoft.com/office/powerpoint/2010/main" val="55446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10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5743</TotalTime>
  <Words>3579</Words>
  <Application>Microsoft Office PowerPoint</Application>
  <PresentationFormat>On-screen Show (4:3)</PresentationFormat>
  <Paragraphs>735</Paragraphs>
  <Slides>41</Slides>
  <Notes>36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Consolas</vt:lpstr>
      <vt:lpstr>Source Sans Pro</vt:lpstr>
      <vt:lpstr>Tahoma</vt:lpstr>
      <vt:lpstr>Times New Roman</vt:lpstr>
      <vt:lpstr>Wingdings</vt:lpstr>
      <vt:lpstr>Office Theme</vt:lpstr>
      <vt:lpstr>RISC, CISC, and ISA Variations</vt:lpstr>
      <vt:lpstr>iClicker Question</vt:lpstr>
      <vt:lpstr>iClicker Question</vt:lpstr>
      <vt:lpstr>Announcements</vt:lpstr>
      <vt:lpstr>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In the Beginning…</vt:lpstr>
      <vt:lpstr>In the Beginning…</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vt:lpstr>
      <vt:lpstr>The RISC Tenets</vt:lpstr>
      <vt:lpstr>RISC vs CISC</vt:lpstr>
      <vt:lpstr>ARMDroid vs WinTel</vt:lpstr>
      <vt:lpstr>iClicker Question</vt:lpstr>
      <vt:lpstr>iClicker Question</vt:lpstr>
      <vt:lpstr>Takeaway</vt:lpstr>
      <vt:lpstr>Next Goal</vt:lpstr>
      <vt:lpstr>MIPS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ISA Takeaways</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222</cp:revision>
  <cp:lastPrinted>2014-03-04T17:12:38Z</cp:lastPrinted>
  <dcterms:created xsi:type="dcterms:W3CDTF">2012-11-28T14:27:55Z</dcterms:created>
  <dcterms:modified xsi:type="dcterms:W3CDTF">2018-03-16T02:12:44Z</dcterms:modified>
</cp:coreProperties>
</file>