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29" r:id="rId2"/>
    <p:sldId id="259" r:id="rId3"/>
    <p:sldId id="260" r:id="rId4"/>
    <p:sldId id="261" r:id="rId5"/>
    <p:sldId id="343" r:id="rId6"/>
    <p:sldId id="342" r:id="rId7"/>
    <p:sldId id="262" r:id="rId8"/>
    <p:sldId id="330" r:id="rId9"/>
    <p:sldId id="331" r:id="rId10"/>
    <p:sldId id="263" r:id="rId11"/>
    <p:sldId id="264" r:id="rId12"/>
    <p:sldId id="332" r:id="rId13"/>
    <p:sldId id="333" r:id="rId14"/>
    <p:sldId id="334" r:id="rId15"/>
    <p:sldId id="265" r:id="rId16"/>
    <p:sldId id="266" r:id="rId17"/>
    <p:sldId id="267" r:id="rId18"/>
    <p:sldId id="335" r:id="rId19"/>
    <p:sldId id="309" r:id="rId20"/>
    <p:sldId id="268" r:id="rId21"/>
    <p:sldId id="326" r:id="rId22"/>
    <p:sldId id="311" r:id="rId23"/>
    <p:sldId id="270" r:id="rId24"/>
    <p:sldId id="312" r:id="rId25"/>
    <p:sldId id="272" r:id="rId26"/>
    <p:sldId id="273" r:id="rId27"/>
    <p:sldId id="307" r:id="rId28"/>
    <p:sldId id="336" r:id="rId29"/>
    <p:sldId id="339" r:id="rId30"/>
    <p:sldId id="337" r:id="rId31"/>
    <p:sldId id="340" r:id="rId32"/>
    <p:sldId id="338" r:id="rId33"/>
    <p:sldId id="341"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1" autoAdjust="0"/>
    <p:restoredTop sz="77778" autoAdjust="0"/>
  </p:normalViewPr>
  <p:slideViewPr>
    <p:cSldViewPr>
      <p:cViewPr varScale="1">
        <p:scale>
          <a:sx n="80" d="100"/>
          <a:sy n="80" d="100"/>
        </p:scale>
        <p:origin x="873" y="48"/>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75" units="1/cm"/>
          <inkml:channelProperty channel="Y" name="resolution" value="310.22726" units="1/cm"/>
          <inkml:channelProperty channel="T" name="resolution" value="1" units="1/dev"/>
        </inkml:channelProperties>
      </inkml:inkSource>
      <inkml:timestamp xml:id="ts0" timeString="2014-02-20T18:34:58.157"/>
    </inkml:context>
    <inkml:brush xml:id="br0">
      <inkml:brushProperty name="width" value="0.05292" units="cm"/>
      <inkml:brushProperty name="height" value="0.05292" units="cm"/>
      <inkml:brushProperty name="color" value="#FF0000"/>
    </inkml:brush>
  </inkml:definitions>
  <inkml:trace contextRef="#ctx0" brushRef="#br0">15898 11835 0,'0'0'0,"0"0"0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3/11/2018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Peta</a:t>
            </a:r>
            <a:r>
              <a:rPr lang="en-US" dirty="0" smtClean="0"/>
              <a:t>: 10^(-15)</a:t>
            </a:r>
          </a:p>
          <a:p>
            <a:r>
              <a:rPr lang="en-US" dirty="0" err="1" smtClean="0"/>
              <a:t>Exa</a:t>
            </a:r>
            <a:r>
              <a:rPr lang="en-US" dirty="0" smtClean="0"/>
              <a:t>: 10^(-18)</a:t>
            </a:r>
          </a:p>
          <a:p>
            <a:r>
              <a:rPr lang="en-US" dirty="0" err="1" smtClean="0"/>
              <a:t>Zotta</a:t>
            </a:r>
            <a:r>
              <a:rPr lang="en-US" dirty="0" smtClean="0"/>
              <a:t>:</a:t>
            </a:r>
            <a:r>
              <a:rPr lang="en-US" baseline="0" dirty="0" smtClean="0"/>
              <a:t> 10^(-21)</a:t>
            </a:r>
          </a:p>
          <a:p>
            <a:r>
              <a:rPr lang="en-US" baseline="0" dirty="0" err="1" smtClean="0"/>
              <a:t>Yotta</a:t>
            </a:r>
            <a:r>
              <a:rPr lang="en-US" baseline="0" dirty="0" smtClean="0"/>
              <a:t>: 10^(-24)</a:t>
            </a:r>
          </a:p>
          <a:p>
            <a:endParaRPr lang="en-US" baseline="0" dirty="0" smtClean="0"/>
          </a:p>
          <a:p>
            <a:r>
              <a:rPr lang="en-US" baseline="0" dirty="0" smtClean="0"/>
              <a:t>Benchmarks like SPEC are used to compare across architectures</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4</a:t>
            </a:fld>
            <a:endParaRPr lang="en-US"/>
          </a:p>
        </p:txBody>
      </p:sp>
    </p:spTree>
    <p:extLst>
      <p:ext uri="{BB962C8B-B14F-4D97-AF65-F5344CB8AC3E}">
        <p14:creationId xmlns:p14="http://schemas.microsoft.com/office/powerpoint/2010/main" val="4212875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100ns = 10MHz; 50ns</a:t>
            </a:r>
            <a:r>
              <a:rPr lang="en-US" baseline="0" dirty="0" smtClean="0"/>
              <a:t> = 20MHz; 33ns = 30 MHz</a:t>
            </a:r>
            <a:endParaRPr lang="en-US" dirty="0"/>
          </a:p>
        </p:txBody>
      </p:sp>
      <p:sp>
        <p:nvSpPr>
          <p:cNvPr id="4" name="Slide Number Placeholder 3"/>
          <p:cNvSpPr>
            <a:spLocks noGrp="1"/>
          </p:cNvSpPr>
          <p:nvPr>
            <p:ph type="sldNum" sz="quarter" idx="10"/>
          </p:nvPr>
        </p:nvSpPr>
        <p:spPr/>
        <p:txBody>
          <a:bodyPr/>
          <a:lstStyle/>
          <a:p>
            <a:fld id="{7D245FC5-07E2-4367-B23B-4CDFF47DF03E}" type="slidenum">
              <a:rPr lang="en-US" smtClean="0"/>
              <a:pPr/>
              <a:t>16</a:t>
            </a:fld>
            <a:endParaRPr lang="en-US"/>
          </a:p>
        </p:txBody>
      </p:sp>
    </p:spTree>
    <p:extLst>
      <p:ext uri="{BB962C8B-B14F-4D97-AF65-F5344CB8AC3E}">
        <p14:creationId xmlns:p14="http://schemas.microsoft.com/office/powerpoint/2010/main" val="162676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0.25 x 3 + 0.6 x 2 + 0.1 x 1</a:t>
            </a:r>
            <a:r>
              <a:rPr lang="en-US" baseline="0" dirty="0" smtClean="0"/>
              <a:t> = </a:t>
            </a:r>
            <a:r>
              <a:rPr lang="en-US" dirty="0" smtClean="0"/>
              <a:t>0.75 + 1.2 +</a:t>
            </a:r>
            <a:r>
              <a:rPr lang="en-US" baseline="0" dirty="0" smtClean="0"/>
              <a:t> .15 = 2.1</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17</a:t>
            </a:fld>
            <a:endParaRPr lang="en-US"/>
          </a:p>
        </p:txBody>
      </p:sp>
    </p:spTree>
    <p:extLst>
      <p:ext uri="{BB962C8B-B14F-4D97-AF65-F5344CB8AC3E}">
        <p14:creationId xmlns:p14="http://schemas.microsoft.com/office/powerpoint/2010/main" val="1604845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18</a:t>
            </a:fld>
            <a:endParaRPr lang="en-US"/>
          </a:p>
        </p:txBody>
      </p:sp>
    </p:spTree>
    <p:extLst>
      <p:ext uri="{BB962C8B-B14F-4D97-AF65-F5344CB8AC3E}">
        <p14:creationId xmlns:p14="http://schemas.microsoft.com/office/powerpoint/2010/main" val="1576860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19</a:t>
            </a:fld>
            <a:endParaRPr lang="en-US"/>
          </a:p>
        </p:txBody>
      </p:sp>
    </p:spTree>
    <p:extLst>
      <p:ext uri="{BB962C8B-B14F-4D97-AF65-F5344CB8AC3E}">
        <p14:creationId xmlns:p14="http://schemas.microsoft.com/office/powerpoint/2010/main" val="3468899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20</a:t>
            </a:fld>
            <a:endParaRPr lang="en-US"/>
          </a:p>
        </p:txBody>
      </p:sp>
    </p:spTree>
    <p:extLst>
      <p:ext uri="{BB962C8B-B14F-4D97-AF65-F5344CB8AC3E}">
        <p14:creationId xmlns:p14="http://schemas.microsoft.com/office/powerpoint/2010/main" val="1519542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21</a:t>
            </a:fld>
            <a:endParaRPr lang="en-US"/>
          </a:p>
        </p:txBody>
      </p:sp>
    </p:spTree>
    <p:extLst>
      <p:ext uri="{BB962C8B-B14F-4D97-AF65-F5344CB8AC3E}">
        <p14:creationId xmlns:p14="http://schemas.microsoft.com/office/powerpoint/2010/main" val="3276904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goal is to make it run at 30 MIPs.</a:t>
            </a:r>
          </a:p>
          <a:p>
            <a:endParaRPr lang="en-US" dirty="0" smtClean="0"/>
          </a:p>
          <a:p>
            <a:r>
              <a:rPr lang="en-US" dirty="0" smtClean="0"/>
              <a:t>CPI = (.25 x</a:t>
            </a:r>
            <a:r>
              <a:rPr lang="en-US" baseline="0" dirty="0" smtClean="0"/>
              <a:t> 3 + .6 x 2 + .15 x 1)/1 = 2.1</a:t>
            </a:r>
          </a:p>
          <a:p>
            <a:endParaRPr lang="en-US" baseline="0" dirty="0" smtClean="0"/>
          </a:p>
          <a:p>
            <a:r>
              <a:rPr lang="en-US" baseline="0" dirty="0" smtClean="0"/>
              <a:t>MIPS = 30 MHz/2.1 = 14.28 MIPS. Call it 15 MIPS</a:t>
            </a:r>
          </a:p>
          <a:p>
            <a:endParaRPr lang="en-US" baseline="0" dirty="0" smtClean="0"/>
          </a:p>
          <a:p>
            <a:r>
              <a:rPr lang="en-US" baseline="0" dirty="0" smtClean="0"/>
              <a:t>Want to double MIPS from 15 MIPS (14.28 MIPS) to 30 MIPS (28.56 MIPS)</a:t>
            </a:r>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22</a:t>
            </a:fld>
            <a:endParaRPr lang="en-US"/>
          </a:p>
        </p:txBody>
      </p:sp>
    </p:spTree>
    <p:extLst>
      <p:ext uri="{BB962C8B-B14F-4D97-AF65-F5344CB8AC3E}">
        <p14:creationId xmlns:p14="http://schemas.microsoft.com/office/powerpoint/2010/main" val="4014451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goal is to make it run at approximately 30 MIPs.</a:t>
            </a:r>
          </a:p>
          <a:p>
            <a:endParaRPr lang="en-US" dirty="0" smtClean="0"/>
          </a:p>
          <a:p>
            <a:r>
              <a:rPr lang="en-US" dirty="0" smtClean="0"/>
              <a:t>Original CPI = (.25 x</a:t>
            </a:r>
            <a:r>
              <a:rPr lang="en-US" baseline="0" dirty="0" smtClean="0"/>
              <a:t> 3 + .6 x 2 + .15 x 1)/1 = 2.1</a:t>
            </a:r>
          </a:p>
          <a:p>
            <a:r>
              <a:rPr lang="en-US" baseline="0" dirty="0" smtClean="0"/>
              <a:t>MIPS = 30 MHz/2.1 = 14.28 MIPS. Call it 15 MIPS</a:t>
            </a:r>
          </a:p>
          <a:p>
            <a:endParaRPr lang="en-US" baseline="0" dirty="0" smtClean="0"/>
          </a:p>
          <a:p>
            <a:r>
              <a:rPr lang="en-US" baseline="0" dirty="0" smtClean="0"/>
              <a:t>Say you drop the CPI for the arithmetic operation to 1. Will that double it? No. </a:t>
            </a:r>
          </a:p>
          <a:p>
            <a:r>
              <a:rPr lang="en-US" baseline="0" dirty="0" smtClean="0"/>
              <a:t>.25 x 3 + .6 + .15 = 1.5</a:t>
            </a:r>
          </a:p>
          <a:p>
            <a:r>
              <a:rPr lang="en-US" baseline="0" dirty="0" smtClean="0"/>
              <a:t>30 MHz/1.5 = 20MIPS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23</a:t>
            </a:fld>
            <a:endParaRPr lang="en-US"/>
          </a:p>
        </p:txBody>
      </p:sp>
    </p:spTree>
    <p:extLst>
      <p:ext uri="{BB962C8B-B14F-4D97-AF65-F5344CB8AC3E}">
        <p14:creationId xmlns:p14="http://schemas.microsoft.com/office/powerpoint/2010/main" val="1468573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we want</a:t>
            </a:r>
            <a:r>
              <a:rPr lang="en-US" baseline="0" dirty="0" smtClean="0"/>
              <a:t> to half our CPI. Let the new arithmetic operation have a CPI of x. </a:t>
            </a:r>
          </a:p>
          <a:p>
            <a:endParaRPr lang="en-US" baseline="0" dirty="0" smtClean="0"/>
          </a:p>
          <a:p>
            <a:r>
              <a:rPr lang="en-US" baseline="0" dirty="0" smtClean="0"/>
              <a:t>3 x .25 + x * 0.6 + .15 = 1.05</a:t>
            </a:r>
          </a:p>
          <a:p>
            <a:r>
              <a:rPr lang="en-US" baseline="0" dirty="0" smtClean="0"/>
              <a:t>.75 + .15 + x * 0.6 = 1.05</a:t>
            </a:r>
          </a:p>
          <a:p>
            <a:r>
              <a:rPr lang="en-US" baseline="0" dirty="0" smtClean="0"/>
              <a:t>x =  0.25</a:t>
            </a:r>
          </a:p>
          <a:p>
            <a:endParaRPr lang="en-US" baseline="0" dirty="0" smtClean="0"/>
          </a:p>
          <a:p>
            <a:r>
              <a:rPr lang="en-US" baseline="0" dirty="0" smtClean="0"/>
              <a:t>That’s a big improvement you need!</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24</a:t>
            </a:fld>
            <a:endParaRPr lang="en-US"/>
          </a:p>
        </p:txBody>
      </p:sp>
    </p:spTree>
    <p:extLst>
      <p:ext uri="{BB962C8B-B14F-4D97-AF65-F5344CB8AC3E}">
        <p14:creationId xmlns:p14="http://schemas.microsoft.com/office/powerpoint/2010/main" val="3620057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our GPU example with 2k cores.</a:t>
            </a:r>
          </a:p>
          <a:p>
            <a:endParaRPr lang="en-US" dirty="0" smtClean="0"/>
          </a:p>
          <a:p>
            <a:r>
              <a:rPr lang="en-US" dirty="0" smtClean="0"/>
              <a:t>Say we have a program</a:t>
            </a:r>
            <a:r>
              <a:rPr lang="en-US" baseline="0" dirty="0" smtClean="0"/>
              <a:t> that takes 2000 seconds to run:  200 seconds is the start up time (reading data), and 1800 is the “main” algorithm.! This doesn’t seem so bad. 200/2000 = 10% only of startup and 90% of the program is in the slow algorithm.</a:t>
            </a:r>
          </a:p>
          <a:p>
            <a:endParaRPr lang="en-US" baseline="0" dirty="0" smtClean="0"/>
          </a:p>
          <a:p>
            <a:r>
              <a:rPr lang="en-US" baseline="0" dirty="0" smtClean="0"/>
              <a:t>We want to speed it up by running on a GPU with 2000 cores! Ideally we would get 2000x speedup and the program will run in 1 second. </a:t>
            </a:r>
          </a:p>
          <a:p>
            <a:endParaRPr lang="en-US" baseline="0" dirty="0" smtClean="0"/>
          </a:p>
          <a:p>
            <a:r>
              <a:rPr lang="en-US" baseline="0" dirty="0" smtClean="0"/>
              <a:t>But when we port it to the GPU, we can only improve the “main” algorithm which is highly parallelizable. You can improve the 1800 seconds down to &lt; 1 second say, because you can fully parallelize the algorithm on 2000 cores. </a:t>
            </a:r>
          </a:p>
          <a:p>
            <a:endParaRPr lang="en-US" baseline="0" dirty="0" smtClean="0"/>
          </a:p>
          <a:p>
            <a:r>
              <a:rPr lang="en-US" baseline="0" dirty="0" smtClean="0"/>
              <a:t>But still the time for the whole program is 201 seconds. So you threw 2000 cores at the problem, but your speedup is 2000/201 which is approximately 10x. So with 2000 cores you only got 10x speedup. Amdahl’s law expresses that “unfortunate” relation.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26</a:t>
            </a:fld>
            <a:endParaRPr lang="en-US"/>
          </a:p>
        </p:txBody>
      </p:sp>
    </p:spTree>
    <p:extLst>
      <p:ext uri="{BB962C8B-B14F-4D97-AF65-F5344CB8AC3E}">
        <p14:creationId xmlns:p14="http://schemas.microsoft.com/office/powerpoint/2010/main" val="381424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7288" y="587375"/>
            <a:ext cx="4556125" cy="3416300"/>
          </a:xfrm>
        </p:spPr>
      </p:sp>
      <p:sp>
        <p:nvSpPr>
          <p:cNvPr id="29699" name="Rectangle 3"/>
          <p:cNvSpPr>
            <a:spLocks noGrp="1" noChangeArrowheads="1"/>
          </p:cNvSpPr>
          <p:nvPr>
            <p:ph type="body" idx="1"/>
          </p:nvPr>
        </p:nvSpPr>
        <p:spPr>
          <a:noFill/>
          <a:ln w="9525"/>
        </p:spPr>
        <p:txBody>
          <a:bodyPr/>
          <a:lstStyle/>
          <a:p>
            <a:endParaRPr lang="en-US">
              <a:ea typeface="ＭＳ Ｐゴシック" charset="-128"/>
              <a:cs typeface="ＭＳ Ｐゴシック" charset="-128"/>
            </a:endParaRPr>
          </a:p>
        </p:txBody>
      </p:sp>
    </p:spTree>
    <p:extLst>
      <p:ext uri="{BB962C8B-B14F-4D97-AF65-F5344CB8AC3E}">
        <p14:creationId xmlns:p14="http://schemas.microsoft.com/office/powerpoint/2010/main" val="880420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8450" name="Rectangle 2"/>
          <p:cNvSpPr txBox="1">
            <a:spLocks noGrp="1" noRot="1" noChangeAspect="1" noChangeArrowheads="1" noTextEdit="1"/>
          </p:cNvSpPr>
          <p:nvPr>
            <p:ph type="sldImg"/>
          </p:nvPr>
        </p:nvSpPr>
        <p:spPr bwMode="auto">
          <a:xfrm>
            <a:off x="1254125" y="720725"/>
            <a:ext cx="4803775" cy="3602038"/>
          </a:xfrm>
          <a:prstGeom prst="rect">
            <a:avLst/>
          </a:prstGeom>
          <a:solidFill>
            <a:srgbClr val="FFFFFF"/>
          </a:solidFill>
          <a:ln>
            <a:solidFill>
              <a:srgbClr val="000000"/>
            </a:solidFill>
            <a:miter lim="800000"/>
            <a:headEnd/>
            <a:tailEnd/>
          </a:ln>
        </p:spPr>
      </p:sp>
      <p:sp>
        <p:nvSpPr>
          <p:cNvPr id="2408451" name="Rectangle 3"/>
          <p:cNvSpPr txBox="1">
            <a:spLocks noGrp="1" noChangeArrowheads="1"/>
          </p:cNvSpPr>
          <p:nvPr>
            <p:ph type="body" idx="1"/>
          </p:nvPr>
        </p:nvSpPr>
        <p:spPr bwMode="auto">
          <a:xfrm>
            <a:off x="975804" y="4560899"/>
            <a:ext cx="5358617" cy="4316272"/>
          </a:xfrm>
          <a:prstGeom prst="rect">
            <a:avLst/>
          </a:prstGeom>
          <a:noFill/>
          <a:ln>
            <a:round/>
            <a:headEnd/>
            <a:tailEnd/>
          </a:ln>
        </p:spPr>
        <p:txBody>
          <a:bodyPr wrap="none" lIns="95554" tIns="47777" rIns="95554" bIns="47777" anchor="ctr"/>
          <a:lstStyle/>
          <a:p>
            <a:endParaRPr lang="en-US"/>
          </a:p>
        </p:txBody>
      </p:sp>
    </p:spTree>
    <p:extLst>
      <p:ext uri="{BB962C8B-B14F-4D97-AF65-F5344CB8AC3E}">
        <p14:creationId xmlns:p14="http://schemas.microsoft.com/office/powerpoint/2010/main" val="727007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D</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28</a:t>
            </a:fld>
            <a:endParaRPr lang="en-US"/>
          </a:p>
        </p:txBody>
      </p:sp>
    </p:spTree>
    <p:extLst>
      <p:ext uri="{BB962C8B-B14F-4D97-AF65-F5344CB8AC3E}">
        <p14:creationId xmlns:p14="http://schemas.microsoft.com/office/powerpoint/2010/main" val="3284900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D</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29</a:t>
            </a:fld>
            <a:endParaRPr lang="en-US"/>
          </a:p>
        </p:txBody>
      </p:sp>
    </p:spTree>
    <p:extLst>
      <p:ext uri="{BB962C8B-B14F-4D97-AF65-F5344CB8AC3E}">
        <p14:creationId xmlns:p14="http://schemas.microsoft.com/office/powerpoint/2010/main" val="26464366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B,C</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30</a:t>
            </a:fld>
            <a:endParaRPr lang="en-US"/>
          </a:p>
        </p:txBody>
      </p:sp>
    </p:spTree>
    <p:extLst>
      <p:ext uri="{BB962C8B-B14F-4D97-AF65-F5344CB8AC3E}">
        <p14:creationId xmlns:p14="http://schemas.microsoft.com/office/powerpoint/2010/main" val="4282043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B,C</a:t>
            </a:r>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31</a:t>
            </a:fld>
            <a:endParaRPr lang="en-US"/>
          </a:p>
        </p:txBody>
      </p:sp>
    </p:spTree>
    <p:extLst>
      <p:ext uri="{BB962C8B-B14F-4D97-AF65-F5344CB8AC3E}">
        <p14:creationId xmlns:p14="http://schemas.microsoft.com/office/powerpoint/2010/main" val="2194405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A</a:t>
            </a:r>
          </a:p>
          <a:p>
            <a:endParaRPr lang="en-US" sz="1600" baseline="0"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32</a:t>
            </a:fld>
            <a:endParaRPr lang="en-US"/>
          </a:p>
        </p:txBody>
      </p:sp>
    </p:spTree>
    <p:extLst>
      <p:ext uri="{BB962C8B-B14F-4D97-AF65-F5344CB8AC3E}">
        <p14:creationId xmlns:p14="http://schemas.microsoft.com/office/powerpoint/2010/main" val="4283356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Additional Metric:</a:t>
            </a:r>
            <a:r>
              <a:rPr lang="en-US" sz="1600" baseline="0" dirty="0" smtClean="0"/>
              <a:t> A</a:t>
            </a:r>
          </a:p>
          <a:p>
            <a:endParaRPr lang="en-US" sz="1600" baseline="0"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33</a:t>
            </a:fld>
            <a:endParaRPr lang="en-US"/>
          </a:p>
        </p:txBody>
      </p:sp>
    </p:spTree>
    <p:extLst>
      <p:ext uri="{BB962C8B-B14F-4D97-AF65-F5344CB8AC3E}">
        <p14:creationId xmlns:p14="http://schemas.microsoft.com/office/powerpoint/2010/main" val="391798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7288" y="587375"/>
            <a:ext cx="4556125" cy="3416300"/>
          </a:xfrm>
        </p:spPr>
      </p:sp>
      <p:sp>
        <p:nvSpPr>
          <p:cNvPr id="35843" name="Rectangle 3"/>
          <p:cNvSpPr>
            <a:spLocks noGrp="1" noChangeArrowheads="1"/>
          </p:cNvSpPr>
          <p:nvPr>
            <p:ph type="body" idx="1"/>
          </p:nvPr>
        </p:nvSpPr>
        <p:spPr>
          <a:noFill/>
          <a:ln w="9525"/>
        </p:spPr>
        <p:txBody>
          <a:bodyPr/>
          <a:lstStyle/>
          <a:p>
            <a:endParaRPr lang="en-US">
              <a:ea typeface="ＭＳ Ｐゴシック" charset="-128"/>
              <a:cs typeface="ＭＳ Ｐゴシック" charset="-128"/>
            </a:endParaRPr>
          </a:p>
        </p:txBody>
      </p:sp>
    </p:spTree>
    <p:extLst>
      <p:ext uri="{BB962C8B-B14F-4D97-AF65-F5344CB8AC3E}">
        <p14:creationId xmlns:p14="http://schemas.microsoft.com/office/powerpoint/2010/main" val="2264242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7288" y="587375"/>
            <a:ext cx="4556125" cy="3416300"/>
          </a:xfrm>
        </p:spPr>
      </p:sp>
      <p:sp>
        <p:nvSpPr>
          <p:cNvPr id="17411" name="Rectangle 3"/>
          <p:cNvSpPr>
            <a:spLocks noGrp="1" noChangeArrowheads="1"/>
          </p:cNvSpPr>
          <p:nvPr>
            <p:ph type="body" idx="1"/>
          </p:nvPr>
        </p:nvSpPr>
        <p:spPr>
          <a:noFill/>
          <a:ln w="9525"/>
        </p:spPr>
        <p:txBody>
          <a:bodyPr/>
          <a:lstStyle/>
          <a:p>
            <a:r>
              <a:rPr lang="en-US" dirty="0" smtClean="0">
                <a:ea typeface="ＭＳ Ｐゴシック" charset="-128"/>
                <a:cs typeface="ＭＳ Ｐゴシック" charset="-128"/>
              </a:rPr>
              <a:t>10,</a:t>
            </a:r>
            <a:r>
              <a:rPr lang="en-US" baseline="0" dirty="0" smtClean="0">
                <a:ea typeface="ＭＳ Ｐゴシック" charset="-128"/>
                <a:cs typeface="ＭＳ Ｐゴシック" charset="-128"/>
              </a:rPr>
              <a:t> 15</a:t>
            </a:r>
          </a:p>
          <a:p>
            <a:r>
              <a:rPr lang="en-US" baseline="0" dirty="0" smtClean="0">
                <a:ea typeface="ＭＳ Ｐゴシック" charset="-128"/>
                <a:cs typeface="ＭＳ Ｐゴシック" charset="-128"/>
              </a:rPr>
              <a:t>30, 60</a:t>
            </a:r>
            <a:endParaRPr lang="en-US" dirty="0">
              <a:ea typeface="ＭＳ Ｐゴシック" charset="-128"/>
              <a:cs typeface="ＭＳ Ｐゴシック" charset="-128"/>
            </a:endParaRPr>
          </a:p>
        </p:txBody>
      </p:sp>
    </p:spTree>
    <p:extLst>
      <p:ext uri="{BB962C8B-B14F-4D97-AF65-F5344CB8AC3E}">
        <p14:creationId xmlns:p14="http://schemas.microsoft.com/office/powerpoint/2010/main" val="243790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7288" y="587375"/>
            <a:ext cx="4556125" cy="3416300"/>
          </a:xfrm>
        </p:spPr>
      </p:sp>
      <p:sp>
        <p:nvSpPr>
          <p:cNvPr id="17411" name="Rectangle 3"/>
          <p:cNvSpPr>
            <a:spLocks noGrp="1" noChangeArrowheads="1"/>
          </p:cNvSpPr>
          <p:nvPr>
            <p:ph type="body" idx="1"/>
          </p:nvPr>
        </p:nvSpPr>
        <p:spPr>
          <a:noFill/>
          <a:ln w="9525"/>
        </p:spPr>
        <p:txBody>
          <a:bodyPr/>
          <a:lstStyle/>
          <a:p>
            <a:endParaRPr lang="en-US" dirty="0">
              <a:ea typeface="ＭＳ Ｐゴシック" charset="-128"/>
              <a:cs typeface="ＭＳ Ｐゴシック" charset="-128"/>
            </a:endParaRPr>
          </a:p>
        </p:txBody>
      </p:sp>
    </p:spTree>
    <p:extLst>
      <p:ext uri="{BB962C8B-B14F-4D97-AF65-F5344CB8AC3E}">
        <p14:creationId xmlns:p14="http://schemas.microsoft.com/office/powerpoint/2010/main" val="2583119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the the</a:t>
            </a:r>
            <a:r>
              <a:rPr lang="en-US" baseline="0" dirty="0" smtClean="0"/>
              <a:t> AND path or the 32 bit adder path that is going to determine your performance in your ALU from Lab1?</a:t>
            </a:r>
          </a:p>
          <a:p>
            <a:endParaRPr lang="en-US" baseline="0" dirty="0" smtClean="0"/>
          </a:p>
          <a:p>
            <a:r>
              <a:rPr lang="en-US" baseline="0" dirty="0" smtClean="0"/>
              <a:t>Critical path is what determines what is the slowest path through the logic. And therefore, it determines the minimum length of the cycle. That in turn determines the maximum clock frequency.</a:t>
            </a:r>
          </a:p>
          <a:p>
            <a:r>
              <a:rPr lang="en-US" baseline="0" dirty="0" smtClean="0"/>
              <a:t>For example if the critical path is 1 nanosecond, the clock frequency is at most 1 GHz.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10</a:t>
            </a:fld>
            <a:endParaRPr lang="en-US"/>
          </a:p>
        </p:txBody>
      </p:sp>
    </p:spTree>
    <p:extLst>
      <p:ext uri="{BB962C8B-B14F-4D97-AF65-F5344CB8AC3E}">
        <p14:creationId xmlns:p14="http://schemas.microsoft.com/office/powerpoint/2010/main" val="76513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12</a:t>
            </a:fld>
            <a:endParaRPr lang="en-US"/>
          </a:p>
        </p:txBody>
      </p:sp>
    </p:spTree>
    <p:extLst>
      <p:ext uri="{BB962C8B-B14F-4D97-AF65-F5344CB8AC3E}">
        <p14:creationId xmlns:p14="http://schemas.microsoft.com/office/powerpoint/2010/main" val="3970114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7288" y="587375"/>
            <a:ext cx="4556125" cy="3416300"/>
          </a:xfrm>
        </p:spPr>
      </p:sp>
      <p:sp>
        <p:nvSpPr>
          <p:cNvPr id="61443" name="Rectangle 3"/>
          <p:cNvSpPr>
            <a:spLocks noGrp="1" noChangeArrowheads="1"/>
          </p:cNvSpPr>
          <p:nvPr>
            <p:ph type="body" idx="1"/>
          </p:nvPr>
        </p:nvSpPr>
        <p:spPr>
          <a:noFill/>
          <a:ln w="9525"/>
        </p:spPr>
        <p:txBody>
          <a:bodyPr/>
          <a:lstStyle/>
          <a:p>
            <a:r>
              <a:rPr lang="en-US" dirty="0" smtClean="0">
                <a:latin typeface="Arial" pitchFamily="-65" charset="0"/>
              </a:rPr>
              <a:t>Why 11ns and not 10ns?  Extra “latch” overhead</a:t>
            </a:r>
          </a:p>
          <a:p>
            <a:endParaRPr lang="en-US" dirty="0">
              <a:latin typeface="Arial" pitchFamily="-65" charset="0"/>
            </a:endParaRPr>
          </a:p>
        </p:txBody>
      </p:sp>
    </p:spTree>
    <p:extLst>
      <p:ext uri="{BB962C8B-B14F-4D97-AF65-F5344CB8AC3E}">
        <p14:creationId xmlns:p14="http://schemas.microsoft.com/office/powerpoint/2010/main" val="1245002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100ns = 10MHz; 50ns</a:t>
            </a:r>
            <a:r>
              <a:rPr lang="en-US" baseline="0" dirty="0" smtClean="0"/>
              <a:t> = 20MHz; 33ns = 30 MHz</a:t>
            </a:r>
            <a:endParaRPr lang="en-US" dirty="0"/>
          </a:p>
        </p:txBody>
      </p:sp>
      <p:sp>
        <p:nvSpPr>
          <p:cNvPr id="4" name="Slide Number Placeholder 3"/>
          <p:cNvSpPr>
            <a:spLocks noGrp="1"/>
          </p:cNvSpPr>
          <p:nvPr>
            <p:ph type="sldNum" sz="quarter" idx="10"/>
          </p:nvPr>
        </p:nvSpPr>
        <p:spPr/>
        <p:txBody>
          <a:bodyPr/>
          <a:lstStyle/>
          <a:p>
            <a:fld id="{7D245FC5-07E2-4367-B23B-4CDFF47DF03E}" type="slidenum">
              <a:rPr lang="en-US" smtClean="0"/>
              <a:pPr/>
              <a:t>15</a:t>
            </a:fld>
            <a:endParaRPr lang="en-US"/>
          </a:p>
        </p:txBody>
      </p:sp>
    </p:spTree>
    <p:extLst>
      <p:ext uri="{BB962C8B-B14F-4D97-AF65-F5344CB8AC3E}">
        <p14:creationId xmlns:p14="http://schemas.microsoft.com/office/powerpoint/2010/main" val="216024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le and Content 1">
    <p:spTree>
      <p:nvGrpSpPr>
        <p:cNvPr id="1" name=""/>
        <p:cNvGrpSpPr/>
        <p:nvPr/>
      </p:nvGrpSpPr>
      <p:grpSpPr>
        <a:xfrm>
          <a:off x="0" y="0"/>
          <a:ext cx="0" cy="0"/>
          <a:chOff x="0" y="0"/>
          <a:chExt cx="0" cy="0"/>
        </a:xfrm>
      </p:grpSpPr>
      <p:sp>
        <p:nvSpPr>
          <p:cNvPr id="16" name="Rectangle 15"/>
          <p:cNvSpPr/>
          <p:nvPr/>
        </p:nvSpPr>
        <p:spPr>
          <a:xfrm>
            <a:off x="8686800" y="6253357"/>
            <a:ext cx="457200" cy="604647"/>
          </a:xfrm>
          <a:prstGeom prst="rect">
            <a:avLst/>
          </a:prstGeom>
          <a:solidFill>
            <a:srgbClr val="3ABC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a:endParaRPr>
          </a:p>
        </p:txBody>
      </p:sp>
      <p:sp>
        <p:nvSpPr>
          <p:cNvPr id="3" name="Content Placeholder 2"/>
          <p:cNvSpPr>
            <a:spLocks noGrp="1"/>
          </p:cNvSpPr>
          <p:nvPr>
            <p:ph idx="1"/>
          </p:nvPr>
        </p:nvSpPr>
        <p:spPr>
          <a:xfrm>
            <a:off x="228600" y="990600"/>
            <a:ext cx="8686800" cy="5741984"/>
          </a:xfrm>
        </p:spPr>
        <p:txBody>
          <a:bodyPr/>
          <a:lstStyle>
            <a:lvl1pPr>
              <a:defRPr sz="3733" b="0" i="0" cap="none">
                <a:solidFill>
                  <a:srgbClr val="262626"/>
                </a:solidFill>
              </a:defRPr>
            </a:lvl1pPr>
            <a:lvl2pPr marL="584200" indent="-355600">
              <a:tabLst/>
              <a:defRPr lang="en-US" dirty="0" smtClean="0"/>
            </a:lvl2pPr>
            <a:lvl3pPr marL="755650" indent="-285750">
              <a:tabLst/>
              <a:defRPr>
                <a:solidFill>
                  <a:srgbClr val="262626"/>
                </a:solidFill>
              </a:defRPr>
            </a:lvl3pPr>
            <a:lvl4pPr marL="927100" indent="-228600">
              <a:tabLst/>
              <a:defRPr>
                <a:solidFill>
                  <a:srgbClr val="262626"/>
                </a:solidFill>
              </a:defRPr>
            </a:lvl4pPr>
            <a:lvl5pPr marL="1155700" indent="-228600">
              <a:tabLst/>
              <a:defRPr>
                <a:solidFill>
                  <a:srgbClr val="26262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3"/>
          <p:cNvSpPr>
            <a:spLocks noGrp="1"/>
          </p:cNvSpPr>
          <p:nvPr>
            <p:ph type="title"/>
          </p:nvPr>
        </p:nvSpPr>
        <p:spPr/>
        <p:txBody>
          <a:bodyPr/>
          <a:lstStyle/>
          <a:p>
            <a:r>
              <a:rPr lang="en-US" smtClean="0"/>
              <a:t>Click to edit Master title style</a:t>
            </a:r>
            <a:endParaRPr lang="en-US" dirty="0"/>
          </a:p>
        </p:txBody>
      </p:sp>
      <p:sp>
        <p:nvSpPr>
          <p:cNvPr id="15" name="Slide Number Placeholder 14"/>
          <p:cNvSpPr>
            <a:spLocks noGrp="1"/>
          </p:cNvSpPr>
          <p:nvPr>
            <p:ph type="sldNum" sz="quarter" idx="10"/>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754249318"/>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a:t>
            </a:r>
            <a:endParaRPr lang="en-US" dirty="0"/>
          </a:p>
        </p:txBody>
      </p:sp>
      <p:sp>
        <p:nvSpPr>
          <p:cNvPr id="6" name="Subtitle 2"/>
          <p:cNvSpPr>
            <a:spLocks noGrp="1"/>
          </p:cNvSpPr>
          <p:nvPr>
            <p:ph type="subTitle" idx="1"/>
          </p:nvPr>
        </p:nvSpPr>
        <p:spPr>
          <a:xfrm>
            <a:off x="838200" y="3124200"/>
            <a:ext cx="7543800" cy="2057400"/>
          </a:xfrm>
        </p:spPr>
        <p:txBody>
          <a:bodyPr/>
          <a:lstStyle/>
          <a:p>
            <a:r>
              <a:rPr lang="en-US" b="1" dirty="0" smtClean="0"/>
              <a:t>Hakim Weatherspoon</a:t>
            </a:r>
          </a:p>
          <a:p>
            <a:r>
              <a:rPr lang="en-US" b="1" dirty="0" smtClean="0"/>
              <a:t>CS 3410</a:t>
            </a:r>
          </a:p>
          <a:p>
            <a:r>
              <a:rPr lang="en-US" dirty="0" smtClean="0"/>
              <a:t>Computer Science</a:t>
            </a:r>
          </a:p>
          <a:p>
            <a:r>
              <a:rPr lang="en-US" dirty="0" smtClean="0"/>
              <a:t>Cornell University</a:t>
            </a:r>
            <a:endParaRPr lang="en-US" dirty="0"/>
          </a:p>
        </p:txBody>
      </p:sp>
      <p:sp>
        <p:nvSpPr>
          <p:cNvPr id="7" name="Rectangle 6"/>
          <p:cNvSpPr/>
          <p:nvPr/>
        </p:nvSpPr>
        <p:spPr>
          <a:xfrm>
            <a:off x="685800" y="5181600"/>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a:t>
            </a:r>
            <a:r>
              <a:rPr lang="en-US" dirty="0" smtClean="0">
                <a:solidFill>
                  <a:schemeClr val="accent1"/>
                </a:solidFill>
                <a:latin typeface="Tahoma" charset="0"/>
              </a:rPr>
              <a:t>3410 </a:t>
            </a:r>
            <a:r>
              <a:rPr lang="en-US" dirty="0">
                <a:solidFill>
                  <a:schemeClr val="accent1"/>
                </a:solidFill>
                <a:latin typeface="Tahoma" charset="0"/>
              </a:rPr>
              <a:t>by Professors </a:t>
            </a:r>
            <a:r>
              <a:rPr lang="en-US" dirty="0" smtClean="0">
                <a:solidFill>
                  <a:schemeClr val="accent1"/>
                </a:solidFill>
                <a:latin typeface="Tahoma" charset="0"/>
              </a:rPr>
              <a:t>Weatherspoon, Bala, Bracy, and Sirer.</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783828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How to make the computer faster?</a:t>
            </a:r>
            <a:endParaRPr lang="en-US" dirty="0"/>
          </a:p>
        </p:txBody>
      </p:sp>
      <p:sp>
        <p:nvSpPr>
          <p:cNvPr id="3" name="Content Placeholder 2"/>
          <p:cNvSpPr>
            <a:spLocks noGrp="1"/>
          </p:cNvSpPr>
          <p:nvPr>
            <p:ph idx="1"/>
            <p:custDataLst>
              <p:tags r:id="rId2"/>
            </p:custDataLst>
          </p:nvPr>
        </p:nvSpPr>
        <p:spPr>
          <a:xfrm>
            <a:off x="152400" y="914400"/>
            <a:ext cx="8839200" cy="5943600"/>
          </a:xfrm>
        </p:spPr>
        <p:txBody>
          <a:bodyPr>
            <a:normAutofit/>
          </a:bodyPr>
          <a:lstStyle/>
          <a:p>
            <a:r>
              <a:rPr lang="en-US" dirty="0" smtClean="0">
                <a:solidFill>
                  <a:schemeClr val="accent5">
                    <a:lumMod val="60000"/>
                    <a:lumOff val="40000"/>
                  </a:schemeClr>
                </a:solidFill>
              </a:rPr>
              <a:t>Decrease latency</a:t>
            </a:r>
          </a:p>
          <a:p>
            <a:r>
              <a:rPr lang="en-US" dirty="0" smtClean="0">
                <a:solidFill>
                  <a:schemeClr val="accent5">
                    <a:lumMod val="60000"/>
                    <a:lumOff val="40000"/>
                  </a:schemeClr>
                </a:solidFill>
              </a:rPr>
              <a:t>Critical Path</a:t>
            </a:r>
          </a:p>
          <a:p>
            <a:pPr lvl="1"/>
            <a:r>
              <a:rPr lang="en-US" dirty="0" smtClean="0">
                <a:solidFill>
                  <a:schemeClr val="bg1"/>
                </a:solidFill>
              </a:rPr>
              <a:t>Longest path determining the minimum time needed for an operation</a:t>
            </a:r>
          </a:p>
          <a:p>
            <a:pPr lvl="1"/>
            <a:r>
              <a:rPr lang="en-US" dirty="0" smtClean="0"/>
              <a:t>Determines minimum length of clock cycle                 i.e. determines maximum clock frequency</a:t>
            </a:r>
          </a:p>
          <a:p>
            <a:endParaRPr lang="en-US" dirty="0"/>
          </a:p>
          <a:p>
            <a:r>
              <a:rPr lang="en-US" dirty="0" smtClean="0"/>
              <a:t>Optimize </a:t>
            </a:r>
            <a:r>
              <a:rPr lang="en-US" dirty="0"/>
              <a:t>for </a:t>
            </a:r>
            <a:r>
              <a:rPr lang="en-US" dirty="0" smtClean="0"/>
              <a:t>latency </a:t>
            </a:r>
            <a:r>
              <a:rPr lang="en-US" dirty="0"/>
              <a:t>on the critical </a:t>
            </a:r>
            <a:r>
              <a:rPr lang="en-US" dirty="0" smtClean="0"/>
              <a:t>path</a:t>
            </a:r>
          </a:p>
          <a:p>
            <a:pPr lvl="2"/>
            <a:r>
              <a:rPr lang="en-US" sz="2800" dirty="0" smtClean="0"/>
              <a:t>Parallelism (like carry look ahead adder)</a:t>
            </a:r>
          </a:p>
          <a:p>
            <a:pPr lvl="2"/>
            <a:r>
              <a:rPr lang="en-US" sz="2800" dirty="0" smtClean="0"/>
              <a:t>Pipelining</a:t>
            </a:r>
          </a:p>
          <a:p>
            <a:pPr lvl="2"/>
            <a:r>
              <a:rPr lang="en-US" sz="2800" dirty="0" smtClean="0"/>
              <a:t>Both</a:t>
            </a:r>
            <a:endParaRPr lang="en-US" sz="2800" dirty="0"/>
          </a:p>
        </p:txBody>
      </p:sp>
    </p:spTree>
    <p:extLst>
      <p:ext uri="{BB962C8B-B14F-4D97-AF65-F5344CB8AC3E}">
        <p14:creationId xmlns:p14="http://schemas.microsoft.com/office/powerpoint/2010/main" val="153905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Latency: Optimize Delay on Critical Path</a:t>
            </a:r>
            <a:endParaRPr lang="en-US" dirty="0"/>
          </a:p>
        </p:txBody>
      </p:sp>
      <p:sp>
        <p:nvSpPr>
          <p:cNvPr id="3" name="Content Placeholder 2"/>
          <p:cNvSpPr>
            <a:spLocks noGrp="1"/>
          </p:cNvSpPr>
          <p:nvPr>
            <p:ph idx="1"/>
          </p:nvPr>
        </p:nvSpPr>
        <p:spPr>
          <a:xfrm>
            <a:off x="228600" y="914400"/>
            <a:ext cx="8686800" cy="5638800"/>
          </a:xfrm>
        </p:spPr>
        <p:txBody>
          <a:bodyPr/>
          <a:lstStyle/>
          <a:p>
            <a:r>
              <a:rPr lang="en-US" dirty="0" smtClean="0"/>
              <a:t>E.g. Adder performance</a:t>
            </a:r>
            <a:endParaRPr lang="en-US" dirty="0"/>
          </a:p>
        </p:txBody>
      </p:sp>
      <p:graphicFrame>
        <p:nvGraphicFramePr>
          <p:cNvPr id="5" name="Table 4"/>
          <p:cNvGraphicFramePr>
            <a:graphicFrameLocks noGrp="1"/>
          </p:cNvGraphicFramePr>
          <p:nvPr>
            <p:custDataLst>
              <p:tags r:id="rId2"/>
            </p:custDataLst>
            <p:extLst/>
          </p:nvPr>
        </p:nvGraphicFramePr>
        <p:xfrm>
          <a:off x="304800" y="1676400"/>
          <a:ext cx="8534400" cy="3657600"/>
        </p:xfrm>
        <a:graphic>
          <a:graphicData uri="http://schemas.openxmlformats.org/drawingml/2006/table">
            <a:tbl>
              <a:tblPr firstRow="1" bandRow="1">
                <a:tableStyleId>{073A0DAA-6AF3-43AB-8588-CEC1D06C72B9}</a:tableStyleId>
              </a:tblPr>
              <a:tblGrid>
                <a:gridCol w="3733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en-US" sz="2400" dirty="0" smtClean="0">
                          <a:solidFill>
                            <a:schemeClr val="bg1"/>
                          </a:solidFill>
                        </a:rPr>
                        <a:t>32 Bit Adder Design</a:t>
                      </a:r>
                      <a:endParaRPr lang="en-US" sz="2400"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Space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Time</a:t>
                      </a:r>
                      <a:endParaRPr lang="en-US" sz="2400"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sz="2400" dirty="0" smtClean="0">
                          <a:solidFill>
                            <a:schemeClr val="bg1"/>
                          </a:solidFill>
                        </a:rPr>
                        <a:t>Ripple Carry</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300 gates</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64 gate delays</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1"/>
                  </a:ext>
                </a:extLst>
              </a:tr>
              <a:tr h="370840">
                <a:tc>
                  <a:txBody>
                    <a:bodyPr/>
                    <a:lstStyle/>
                    <a:p>
                      <a:r>
                        <a:rPr lang="en-US" sz="2400" baseline="0" dirty="0" smtClean="0">
                          <a:solidFill>
                            <a:schemeClr val="bg1"/>
                          </a:solidFill>
                        </a:rPr>
                        <a:t>2-Way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360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a:t>
                      </a:r>
                      <a:r>
                        <a:rPr lang="en-US" sz="2400" dirty="0" smtClean="0">
                          <a:solidFill>
                            <a:schemeClr val="bg1"/>
                          </a:solidFill>
                        </a:rPr>
                        <a:t>35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2400" dirty="0" smtClean="0">
                          <a:solidFill>
                            <a:schemeClr val="bg1"/>
                          </a:solidFill>
                        </a:rPr>
                        <a:t>3-Way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500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22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3"/>
                  </a:ext>
                </a:extLst>
              </a:tr>
              <a:tr h="370840">
                <a:tc>
                  <a:txBody>
                    <a:bodyPr/>
                    <a:lstStyle/>
                    <a:p>
                      <a:r>
                        <a:rPr lang="en-US" sz="2400" dirty="0" smtClean="0">
                          <a:solidFill>
                            <a:schemeClr val="bg1"/>
                          </a:solidFill>
                        </a:rPr>
                        <a:t>4-Way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600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a:t>
                      </a:r>
                      <a:r>
                        <a:rPr lang="en-US" sz="2400" dirty="0" smtClean="0">
                          <a:solidFill>
                            <a:schemeClr val="bg1"/>
                          </a:solidFill>
                        </a:rPr>
                        <a:t>18</a:t>
                      </a:r>
                      <a:r>
                        <a:rPr lang="en-US" sz="2400" baseline="0" dirty="0" smtClean="0">
                          <a:solidFill>
                            <a:schemeClr val="bg1"/>
                          </a:solidFill>
                        </a:rPr>
                        <a:t>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sz="2400" dirty="0" smtClean="0">
                          <a:solidFill>
                            <a:schemeClr val="bg1"/>
                          </a:solidFill>
                        </a:rPr>
                        <a:t>2-Way</a:t>
                      </a:r>
                      <a:r>
                        <a:rPr lang="en-US" sz="2400" baseline="0" dirty="0" smtClean="0">
                          <a:solidFill>
                            <a:schemeClr val="bg1"/>
                          </a:solidFill>
                        </a:rPr>
                        <a:t> Look-Ahead</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550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16</a:t>
                      </a:r>
                      <a:r>
                        <a:rPr lang="en-US" sz="2400" baseline="0" dirty="0" smtClean="0">
                          <a:solidFill>
                            <a:schemeClr val="bg1"/>
                          </a:solidFill>
                        </a:rPr>
                        <a:t>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5"/>
                  </a:ext>
                </a:extLst>
              </a:tr>
              <a:tr h="370840">
                <a:tc>
                  <a:txBody>
                    <a:bodyPr/>
                    <a:lstStyle/>
                    <a:p>
                      <a:r>
                        <a:rPr lang="en-US" sz="2400" baseline="0" dirty="0" smtClean="0">
                          <a:solidFill>
                            <a:schemeClr val="bg1"/>
                          </a:solidFill>
                        </a:rPr>
                        <a:t>Split Look-Ahead</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 </a:t>
                      </a:r>
                      <a:r>
                        <a:rPr lang="en-US" sz="2400" baseline="0" dirty="0" smtClean="0">
                          <a:solidFill>
                            <a:schemeClr val="bg1"/>
                          </a:solidFill>
                        </a:rPr>
                        <a:t>≈ </a:t>
                      </a:r>
                      <a:r>
                        <a:rPr lang="en-US" sz="2400" dirty="0" smtClean="0">
                          <a:solidFill>
                            <a:schemeClr val="bg1"/>
                          </a:solidFill>
                        </a:rPr>
                        <a:t>800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10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Full Look-Ahead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smtClean="0">
                          <a:solidFill>
                            <a:schemeClr val="bg1"/>
                          </a:solidFill>
                        </a:rPr>
                        <a:t>≈ 1200 gates</a:t>
                      </a:r>
                      <a:endParaRPr lang="en-US" sz="2400" dirty="0" smtClean="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5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4650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descr="Rectangle: Click to edit Master text styles&#10;Second level&#10;Third level&#10;Fourth level&#10;Fifth level"/>
          <p:cNvSpPr>
            <a:spLocks noGrp="1" noChangeArrowheads="1"/>
          </p:cNvSpPr>
          <p:nvPr>
            <p:ph idx="1"/>
          </p:nvPr>
        </p:nvSpPr>
        <p:spPr>
          <a:xfrm>
            <a:off x="228600" y="4190998"/>
            <a:ext cx="8686800" cy="2541585"/>
          </a:xfrm>
        </p:spPr>
        <p:txBody>
          <a:bodyPr>
            <a:normAutofit fontScale="77500" lnSpcReduction="20000"/>
          </a:bodyPr>
          <a:lstStyle/>
          <a:p>
            <a:pPr eaLnBrk="1" hangingPunct="1">
              <a:lnSpc>
                <a:spcPct val="110000"/>
              </a:lnSpc>
              <a:buNone/>
            </a:pPr>
            <a:r>
              <a:rPr lang="en-US" b="1" dirty="0">
                <a:solidFill>
                  <a:schemeClr val="bg1"/>
                </a:solidFill>
                <a:ea typeface="ＭＳ Ｐゴシック" pitchFamily="-65" charset="-128"/>
                <a:cs typeface="ＭＳ Ｐゴシック" pitchFamily="-65" charset="-128"/>
              </a:rPr>
              <a:t>Single-cycle datapath</a:t>
            </a:r>
            <a:r>
              <a:rPr lang="en-US" dirty="0">
                <a:solidFill>
                  <a:schemeClr val="bg1"/>
                </a:solidFill>
                <a:ea typeface="ＭＳ Ｐゴシック" pitchFamily="-65" charset="-128"/>
                <a:cs typeface="ＭＳ Ｐゴシック" pitchFamily="-65" charset="-128"/>
              </a:rPr>
              <a:t>: true “atomic”</a:t>
            </a:r>
            <a:r>
              <a:rPr lang="en-US" dirty="0" smtClean="0">
                <a:solidFill>
                  <a:schemeClr val="bg1"/>
                </a:solidFill>
                <a:ea typeface="ＭＳ Ｐゴシック" pitchFamily="-65" charset="-128"/>
                <a:cs typeface="ＭＳ Ｐゴシック" pitchFamily="-65" charset="-128"/>
              </a:rPr>
              <a:t> </a:t>
            </a:r>
            <a:r>
              <a:rPr lang="en-US" dirty="0">
                <a:solidFill>
                  <a:schemeClr val="bg1"/>
                </a:solidFill>
                <a:ea typeface="ＭＳ Ｐゴシック" pitchFamily="-65" charset="-128"/>
                <a:cs typeface="ＭＳ Ｐゴシック" pitchFamily="-65" charset="-128"/>
              </a:rPr>
              <a:t>F</a:t>
            </a:r>
            <a:r>
              <a:rPr lang="en-US" dirty="0" smtClean="0">
                <a:solidFill>
                  <a:schemeClr val="bg1"/>
                </a:solidFill>
                <a:ea typeface="ＭＳ Ｐゴシック" pitchFamily="-65" charset="-128"/>
                <a:cs typeface="ＭＳ Ｐゴシック" pitchFamily="-65" charset="-128"/>
              </a:rPr>
              <a:t>/EX loop</a:t>
            </a:r>
            <a:endParaRPr lang="en-US" dirty="0">
              <a:solidFill>
                <a:schemeClr val="bg1"/>
              </a:solidFill>
              <a:ea typeface="ＭＳ Ｐゴシック" pitchFamily="-65" charset="-128"/>
              <a:cs typeface="ＭＳ Ｐゴシック" pitchFamily="-65" charset="-128"/>
            </a:endParaRPr>
          </a:p>
          <a:p>
            <a:pPr>
              <a:lnSpc>
                <a:spcPct val="110000"/>
              </a:lnSpc>
            </a:pPr>
            <a:r>
              <a:rPr lang="en-US" dirty="0">
                <a:solidFill>
                  <a:schemeClr val="bg1"/>
                </a:solidFill>
              </a:rPr>
              <a:t>Fetch, decode, execute </a:t>
            </a:r>
            <a:r>
              <a:rPr lang="en-US" dirty="0" smtClean="0">
                <a:solidFill>
                  <a:schemeClr val="bg1"/>
                </a:solidFill>
              </a:rPr>
              <a:t>one instruction/cycle</a:t>
            </a:r>
            <a:endParaRPr lang="en-US" dirty="0">
              <a:solidFill>
                <a:schemeClr val="bg1"/>
              </a:solidFill>
            </a:endParaRPr>
          </a:p>
          <a:p>
            <a:pPr>
              <a:lnSpc>
                <a:spcPct val="110000"/>
              </a:lnSpc>
              <a:buFontTx/>
              <a:buChar char="+"/>
            </a:pPr>
            <a:r>
              <a:rPr lang="en-US" dirty="0" smtClean="0">
                <a:solidFill>
                  <a:schemeClr val="bg1"/>
                </a:solidFill>
              </a:rPr>
              <a:t> Low CPI (later): </a:t>
            </a:r>
            <a:r>
              <a:rPr lang="en-US" dirty="0">
                <a:solidFill>
                  <a:schemeClr val="bg1"/>
                </a:solidFill>
              </a:rPr>
              <a:t>1 by definition</a:t>
            </a:r>
          </a:p>
          <a:p>
            <a:pPr>
              <a:lnSpc>
                <a:spcPct val="110000"/>
              </a:lnSpc>
              <a:buFontTx/>
              <a:buChar char="–"/>
            </a:pPr>
            <a:r>
              <a:rPr lang="en-US" dirty="0" smtClean="0">
                <a:solidFill>
                  <a:schemeClr val="bg1"/>
                </a:solidFill>
              </a:rPr>
              <a:t> Long </a:t>
            </a:r>
            <a:r>
              <a:rPr lang="en-US" dirty="0">
                <a:solidFill>
                  <a:schemeClr val="bg1"/>
                </a:solidFill>
              </a:rPr>
              <a:t>clock period: </a:t>
            </a:r>
            <a:r>
              <a:rPr lang="en-US" dirty="0" smtClean="0">
                <a:solidFill>
                  <a:schemeClr val="bg1"/>
                </a:solidFill>
              </a:rPr>
              <a:t>accommodate slowest </a:t>
            </a:r>
            <a:r>
              <a:rPr lang="en-US" dirty="0" err="1" smtClean="0">
                <a:solidFill>
                  <a:schemeClr val="bg1"/>
                </a:solidFill>
              </a:rPr>
              <a:t>insn</a:t>
            </a:r>
            <a:endParaRPr lang="en-US" dirty="0">
              <a:solidFill>
                <a:schemeClr val="bg1"/>
              </a:solidFill>
            </a:endParaRPr>
          </a:p>
          <a:p>
            <a:pPr marL="0" indent="0">
              <a:lnSpc>
                <a:spcPct val="110000"/>
              </a:lnSpc>
              <a:buNone/>
            </a:pPr>
            <a:r>
              <a:rPr lang="en-US" dirty="0">
                <a:solidFill>
                  <a:schemeClr val="bg1"/>
                </a:solidFill>
              </a:rPr>
              <a:t> </a:t>
            </a:r>
            <a:r>
              <a:rPr lang="en-US" dirty="0" smtClean="0">
                <a:solidFill>
                  <a:schemeClr val="bg1"/>
                </a:solidFill>
              </a:rPr>
              <a:t>    (PC </a:t>
            </a:r>
            <a:r>
              <a:rPr lang="en-US" dirty="0" smtClean="0">
                <a:solidFill>
                  <a:schemeClr val="bg1"/>
                </a:solidFill>
                <a:sym typeface="Wingdings"/>
              </a:rPr>
              <a:t> I$  RF  ALU  D$  RF)</a:t>
            </a:r>
            <a:endParaRPr lang="en-US" dirty="0">
              <a:solidFill>
                <a:schemeClr val="bg1"/>
              </a:solidFill>
            </a:endParaRPr>
          </a:p>
        </p:txBody>
      </p:sp>
      <p:sp>
        <p:nvSpPr>
          <p:cNvPr id="17412" name="Rectangle 2"/>
          <p:cNvSpPr>
            <a:spLocks noGrp="1" noChangeArrowheads="1"/>
          </p:cNvSpPr>
          <p:nvPr>
            <p:ph type="title"/>
          </p:nvPr>
        </p:nvSpPr>
        <p:spPr/>
        <p:txBody>
          <a:bodyPr/>
          <a:lstStyle/>
          <a:p>
            <a:pPr eaLnBrk="1" hangingPunct="1"/>
            <a:r>
              <a:rPr lang="en-US" dirty="0" smtClean="0">
                <a:ea typeface="ＭＳ Ｐゴシック" pitchFamily="-65" charset="-128"/>
                <a:cs typeface="ＭＳ Ｐゴシック" pitchFamily="-65" charset="-128"/>
              </a:rPr>
              <a:t>Review: Single-Cycle </a:t>
            </a:r>
            <a:r>
              <a:rPr lang="en-US" dirty="0">
                <a:ea typeface="ＭＳ Ｐゴシック" pitchFamily="-65" charset="-128"/>
                <a:cs typeface="ＭＳ Ｐゴシック" pitchFamily="-65" charset="-128"/>
              </a:rPr>
              <a:t>Datapath</a:t>
            </a:r>
          </a:p>
        </p:txBody>
      </p:sp>
      <p:sp>
        <p:nvSpPr>
          <p:cNvPr id="17411" name="Slide Number Placeholder 4"/>
          <p:cNvSpPr>
            <a:spLocks noGrp="1"/>
          </p:cNvSpPr>
          <p:nvPr>
            <p:ph type="sldNum" sz="quarter" idx="10"/>
          </p:nvPr>
        </p:nvSpPr>
        <p:spPr>
          <a:noFill/>
        </p:spPr>
        <p:txBody>
          <a:bodyPr/>
          <a:lstStyle/>
          <a:p>
            <a:fld id="{FE7EEC2A-8540-8345-BDF6-8799D35B47C0}" type="slidenum">
              <a:rPr lang="en-US" smtClean="0">
                <a:latin typeface="Tahoma" pitchFamily="-65" charset="0"/>
              </a:rPr>
              <a:pPr/>
              <a:t>12</a:t>
            </a:fld>
            <a:endParaRPr lang="en-US" smtClean="0">
              <a:solidFill>
                <a:schemeClr val="tx1"/>
              </a:solidFill>
              <a:latin typeface="Tahoma" pitchFamily="-65" charset="0"/>
            </a:endParaRPr>
          </a:p>
        </p:txBody>
      </p:sp>
      <p:sp>
        <p:nvSpPr>
          <p:cNvPr id="17414" name="Rectangle 4"/>
          <p:cNvSpPr>
            <a:spLocks noChangeArrowheads="1"/>
          </p:cNvSpPr>
          <p:nvPr/>
        </p:nvSpPr>
        <p:spPr bwMode="auto">
          <a:xfrm>
            <a:off x="609600" y="2438400"/>
            <a:ext cx="3048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1400" dirty="0">
                <a:solidFill>
                  <a:schemeClr val="bg1"/>
                </a:solidFill>
                <a:effectLst/>
                <a:latin typeface="Arial" pitchFamily="-65" charset="0"/>
              </a:rPr>
              <a:t>PC</a:t>
            </a:r>
            <a:endParaRPr lang="en-US" sz="1600" dirty="0">
              <a:solidFill>
                <a:schemeClr val="bg1"/>
              </a:solidFill>
              <a:effectLst/>
              <a:latin typeface="Arial" pitchFamily="-65" charset="0"/>
            </a:endParaRPr>
          </a:p>
        </p:txBody>
      </p:sp>
      <p:sp>
        <p:nvSpPr>
          <p:cNvPr id="307205" name="AutoShape 5"/>
          <p:cNvSpPr>
            <a:spLocks noChangeArrowheads="1"/>
          </p:cNvSpPr>
          <p:nvPr/>
        </p:nvSpPr>
        <p:spPr bwMode="auto">
          <a:xfrm rot="5400000">
            <a:off x="6096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16" name="Rectangle 7"/>
          <p:cNvSpPr>
            <a:spLocks noChangeArrowheads="1"/>
          </p:cNvSpPr>
          <p:nvPr/>
        </p:nvSpPr>
        <p:spPr bwMode="auto">
          <a:xfrm>
            <a:off x="1219200" y="2590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a:solidFill>
                  <a:schemeClr val="bg1"/>
                </a:solidFill>
                <a:effectLst/>
                <a:latin typeface="Arial" pitchFamily="-65" charset="0"/>
              </a:rPr>
              <a:t>I$</a:t>
            </a:r>
          </a:p>
        </p:txBody>
      </p:sp>
      <p:sp>
        <p:nvSpPr>
          <p:cNvPr id="307208" name="AutoShape 8"/>
          <p:cNvSpPr>
            <a:spLocks noChangeArrowheads="1"/>
          </p:cNvSpPr>
          <p:nvPr/>
        </p:nvSpPr>
        <p:spPr bwMode="auto">
          <a:xfrm rot="5400000">
            <a:off x="1219200" y="32766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09" name="Line 9"/>
          <p:cNvSpPr>
            <a:spLocks noChangeShapeType="1"/>
          </p:cNvSpPr>
          <p:nvPr/>
        </p:nvSpPr>
        <p:spPr bwMode="auto">
          <a:xfrm>
            <a:off x="914400" y="3048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19" name="Rectangle 10"/>
          <p:cNvSpPr>
            <a:spLocks noChangeArrowheads="1"/>
          </p:cNvSpPr>
          <p:nvPr/>
        </p:nvSpPr>
        <p:spPr bwMode="auto">
          <a:xfrm>
            <a:off x="2819400" y="2438400"/>
            <a:ext cx="12192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Register</a:t>
            </a:r>
          </a:p>
          <a:p>
            <a:pPr algn="ctr"/>
            <a:r>
              <a:rPr lang="en-US" sz="2000" dirty="0">
                <a:solidFill>
                  <a:schemeClr val="bg1"/>
                </a:solidFill>
                <a:effectLst/>
                <a:latin typeface="Arial" pitchFamily="-65" charset="0"/>
              </a:rPr>
              <a:t>File</a:t>
            </a:r>
          </a:p>
        </p:txBody>
      </p:sp>
      <p:sp>
        <p:nvSpPr>
          <p:cNvPr id="307211" name="AutoShape 11"/>
          <p:cNvSpPr>
            <a:spLocks noChangeArrowheads="1"/>
          </p:cNvSpPr>
          <p:nvPr/>
        </p:nvSpPr>
        <p:spPr bwMode="auto">
          <a:xfrm rot="5400000">
            <a:off x="28194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2" name="Line 12"/>
          <p:cNvSpPr>
            <a:spLocks noChangeShapeType="1"/>
          </p:cNvSpPr>
          <p:nvPr/>
        </p:nvSpPr>
        <p:spPr bwMode="auto">
          <a:xfrm flipV="1">
            <a:off x="2971800" y="36576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3" name="Freeform 13"/>
          <p:cNvSpPr>
            <a:spLocks/>
          </p:cNvSpPr>
          <p:nvPr/>
        </p:nvSpPr>
        <p:spPr bwMode="auto">
          <a:xfrm>
            <a:off x="5867400" y="2438400"/>
            <a:ext cx="228600" cy="12192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4" name="Line 14"/>
          <p:cNvSpPr>
            <a:spLocks noChangeShapeType="1"/>
          </p:cNvSpPr>
          <p:nvPr/>
        </p:nvSpPr>
        <p:spPr bwMode="auto">
          <a:xfrm>
            <a:off x="4038600" y="2667000"/>
            <a:ext cx="1828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5" name="Line 15"/>
          <p:cNvSpPr>
            <a:spLocks noChangeShapeType="1"/>
          </p:cNvSpPr>
          <p:nvPr/>
        </p:nvSpPr>
        <p:spPr bwMode="auto">
          <a:xfrm>
            <a:off x="4044950" y="3429000"/>
            <a:ext cx="144145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6" name="Line 16"/>
          <p:cNvSpPr>
            <a:spLocks noChangeShapeType="1"/>
          </p:cNvSpPr>
          <p:nvPr/>
        </p:nvSpPr>
        <p:spPr bwMode="auto">
          <a:xfrm flipV="1">
            <a:off x="6019800" y="3429000"/>
            <a:ext cx="0" cy="304800"/>
          </a:xfrm>
          <a:prstGeom prst="line">
            <a:avLst/>
          </a:prstGeom>
          <a:noFill/>
          <a:ln w="19050">
            <a:solidFill>
              <a:srgbClr val="FF0909"/>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7" name="Line 17"/>
          <p:cNvSpPr>
            <a:spLocks noChangeShapeType="1"/>
          </p:cNvSpPr>
          <p:nvPr/>
        </p:nvSpPr>
        <p:spPr bwMode="auto">
          <a:xfrm>
            <a:off x="5638800" y="3429000"/>
            <a:ext cx="228600" cy="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8" name="AutoShape 18"/>
          <p:cNvSpPr>
            <a:spLocks noChangeArrowheads="1"/>
          </p:cNvSpPr>
          <p:nvPr/>
        </p:nvSpPr>
        <p:spPr bwMode="auto">
          <a:xfrm rot="5400000">
            <a:off x="5372100" y="3238500"/>
            <a:ext cx="3810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9" name="Line 19"/>
          <p:cNvSpPr>
            <a:spLocks noChangeShapeType="1"/>
          </p:cNvSpPr>
          <p:nvPr/>
        </p:nvSpPr>
        <p:spPr bwMode="auto">
          <a:xfrm flipV="1">
            <a:off x="5562600" y="3505200"/>
            <a:ext cx="0" cy="304800"/>
          </a:xfrm>
          <a:prstGeom prst="line">
            <a:avLst/>
          </a:prstGeom>
          <a:noFill/>
          <a:ln w="19050">
            <a:solidFill>
              <a:srgbClr val="FF0909"/>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29" name="Text Box 20"/>
          <p:cNvSpPr txBox="1">
            <a:spLocks noChangeArrowheads="1"/>
          </p:cNvSpPr>
          <p:nvPr/>
        </p:nvSpPr>
        <p:spPr bwMode="auto">
          <a:xfrm>
            <a:off x="30480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s1</a:t>
            </a:r>
          </a:p>
        </p:txBody>
      </p:sp>
      <p:sp>
        <p:nvSpPr>
          <p:cNvPr id="17430" name="Text Box 21"/>
          <p:cNvSpPr txBox="1">
            <a:spLocks noChangeArrowheads="1"/>
          </p:cNvSpPr>
          <p:nvPr/>
        </p:nvSpPr>
        <p:spPr bwMode="auto">
          <a:xfrm>
            <a:off x="33528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s2</a:t>
            </a:r>
          </a:p>
        </p:txBody>
      </p:sp>
      <p:sp>
        <p:nvSpPr>
          <p:cNvPr id="17431" name="Text Box 22"/>
          <p:cNvSpPr txBox="1">
            <a:spLocks noChangeArrowheads="1"/>
          </p:cNvSpPr>
          <p:nvPr/>
        </p:nvSpPr>
        <p:spPr bwMode="auto">
          <a:xfrm>
            <a:off x="3733800" y="3367088"/>
            <a:ext cx="311150" cy="366712"/>
          </a:xfrm>
          <a:prstGeom prst="rect">
            <a:avLst/>
          </a:prstGeom>
          <a:noFill/>
          <a:ln w="12700">
            <a:noFill/>
            <a:miter lim="800000"/>
            <a:headEnd/>
            <a:tailEnd/>
          </a:ln>
        </p:spPr>
        <p:txBody>
          <a:bodyPr wrap="none">
            <a:prstTxWarp prst="textNoShape">
              <a:avLst/>
            </a:prstTxWarp>
            <a:spAutoFit/>
          </a:bodyPr>
          <a:lstStyle/>
          <a:p>
            <a:pPr algn="l"/>
            <a:r>
              <a:rPr lang="en-US" dirty="0">
                <a:solidFill>
                  <a:schemeClr val="bg1"/>
                </a:solidFill>
                <a:effectLst/>
                <a:latin typeface="Arial" pitchFamily="-65" charset="0"/>
              </a:rPr>
              <a:t>d</a:t>
            </a:r>
          </a:p>
        </p:txBody>
      </p:sp>
      <p:sp>
        <p:nvSpPr>
          <p:cNvPr id="17432" name="Rectangle 23"/>
          <p:cNvSpPr>
            <a:spLocks noChangeArrowheads="1"/>
          </p:cNvSpPr>
          <p:nvPr/>
        </p:nvSpPr>
        <p:spPr bwMode="auto">
          <a:xfrm>
            <a:off x="7086600" y="2971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D$</a:t>
            </a:r>
          </a:p>
        </p:txBody>
      </p:sp>
      <p:sp>
        <p:nvSpPr>
          <p:cNvPr id="307224" name="AutoShape 24"/>
          <p:cNvSpPr>
            <a:spLocks noChangeArrowheads="1"/>
          </p:cNvSpPr>
          <p:nvPr/>
        </p:nvSpPr>
        <p:spPr bwMode="auto">
          <a:xfrm rot="5400000">
            <a:off x="7086600" y="35052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5" name="Line 25"/>
          <p:cNvSpPr>
            <a:spLocks noChangeShapeType="1"/>
          </p:cNvSpPr>
          <p:nvPr/>
        </p:nvSpPr>
        <p:spPr bwMode="auto">
          <a:xfrm flipV="1">
            <a:off x="7239000" y="3886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6" name="AutoShape 26"/>
          <p:cNvSpPr>
            <a:spLocks noChangeArrowheads="1"/>
          </p:cNvSpPr>
          <p:nvPr/>
        </p:nvSpPr>
        <p:spPr bwMode="auto">
          <a:xfrm rot="5400000">
            <a:off x="8191500" y="2781300"/>
            <a:ext cx="6858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7" name="Line 27"/>
          <p:cNvSpPr>
            <a:spLocks noChangeShapeType="1"/>
          </p:cNvSpPr>
          <p:nvPr/>
        </p:nvSpPr>
        <p:spPr bwMode="auto">
          <a:xfrm flipV="1">
            <a:off x="8534400" y="32004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8" name="Freeform 28"/>
          <p:cNvSpPr>
            <a:spLocks/>
          </p:cNvSpPr>
          <p:nvPr/>
        </p:nvSpPr>
        <p:spPr bwMode="auto">
          <a:xfrm>
            <a:off x="1219200" y="1905000"/>
            <a:ext cx="3048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307229" name="Freeform 29"/>
          <p:cNvSpPr>
            <a:spLocks/>
          </p:cNvSpPr>
          <p:nvPr/>
        </p:nvSpPr>
        <p:spPr bwMode="auto">
          <a:xfrm>
            <a:off x="1066800" y="2362200"/>
            <a:ext cx="152400" cy="685800"/>
          </a:xfrm>
          <a:custGeom>
            <a:avLst/>
            <a:gdLst/>
            <a:ahLst/>
            <a:cxnLst>
              <a:cxn ang="0">
                <a:pos x="0" y="576"/>
              </a:cxn>
              <a:cxn ang="0">
                <a:pos x="0" y="0"/>
              </a:cxn>
              <a:cxn ang="0">
                <a:pos x="192" y="0"/>
              </a:cxn>
            </a:cxnLst>
            <a:rect l="0" t="0" r="r" b="b"/>
            <a:pathLst>
              <a:path w="192" h="576">
                <a:moveTo>
                  <a:pt x="0" y="576"/>
                </a:moveTo>
                <a:lnTo>
                  <a:pt x="0" y="0"/>
                </a:lnTo>
                <a:lnTo>
                  <a:pt x="192"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39" name="Text Box 30"/>
          <p:cNvSpPr txBox="1">
            <a:spLocks noChangeArrowheads="1"/>
          </p:cNvSpPr>
          <p:nvPr/>
        </p:nvSpPr>
        <p:spPr bwMode="auto">
          <a:xfrm>
            <a:off x="1213643" y="1906362"/>
            <a:ext cx="303213" cy="581025"/>
          </a:xfrm>
          <a:prstGeom prst="rect">
            <a:avLst/>
          </a:prstGeom>
          <a:noFill/>
          <a:ln w="12700">
            <a:noFill/>
            <a:miter lim="800000"/>
            <a:headEnd/>
            <a:tailEnd/>
          </a:ln>
        </p:spPr>
        <p:txBody>
          <a:bodyPr wrap="none">
            <a:prstTxWarp prst="textNoShape">
              <a:avLst/>
            </a:prstTxWarp>
            <a:spAutoFit/>
          </a:bodyPr>
          <a:lstStyle/>
          <a:p>
            <a:pPr algn="l"/>
            <a:r>
              <a:rPr lang="en-US" sz="1600" b="1" dirty="0">
                <a:solidFill>
                  <a:schemeClr val="bg1">
                    <a:lumMod val="50000"/>
                  </a:schemeClr>
                </a:solidFill>
                <a:effectLst/>
                <a:latin typeface="Arial" pitchFamily="-65" charset="0"/>
              </a:rPr>
              <a:t>+</a:t>
            </a:r>
          </a:p>
          <a:p>
            <a:pPr algn="l"/>
            <a:r>
              <a:rPr lang="en-US" sz="1600" b="1" dirty="0">
                <a:solidFill>
                  <a:schemeClr val="bg1">
                    <a:lumMod val="50000"/>
                  </a:schemeClr>
                </a:solidFill>
                <a:effectLst/>
                <a:latin typeface="Arial" pitchFamily="-65" charset="0"/>
              </a:rPr>
              <a:t>4</a:t>
            </a:r>
          </a:p>
        </p:txBody>
      </p:sp>
      <p:sp>
        <p:nvSpPr>
          <p:cNvPr id="307231" name="Freeform 31"/>
          <p:cNvSpPr>
            <a:spLocks/>
          </p:cNvSpPr>
          <p:nvPr/>
        </p:nvSpPr>
        <p:spPr bwMode="auto">
          <a:xfrm>
            <a:off x="5867400" y="1524000"/>
            <a:ext cx="2286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2" name="AutoShape 32"/>
          <p:cNvSpPr>
            <a:spLocks noChangeArrowheads="1"/>
          </p:cNvSpPr>
          <p:nvPr/>
        </p:nvSpPr>
        <p:spPr bwMode="auto">
          <a:xfrm rot="5400000">
            <a:off x="1066800" y="1447800"/>
            <a:ext cx="4572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3" name="Line 33"/>
          <p:cNvSpPr>
            <a:spLocks noChangeShapeType="1"/>
          </p:cNvSpPr>
          <p:nvPr/>
        </p:nvSpPr>
        <p:spPr bwMode="auto">
          <a:xfrm>
            <a:off x="1828800" y="1676400"/>
            <a:ext cx="403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4" name="AutoShape 34"/>
          <p:cNvSpPr>
            <a:spLocks noChangeArrowheads="1"/>
          </p:cNvSpPr>
          <p:nvPr/>
        </p:nvSpPr>
        <p:spPr bwMode="auto">
          <a:xfrm flipH="1">
            <a:off x="5562600" y="990600"/>
            <a:ext cx="304800" cy="304800"/>
          </a:xfrm>
          <a:prstGeom prst="flowChartDelay">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5" name="Freeform 35"/>
          <p:cNvSpPr>
            <a:spLocks/>
          </p:cNvSpPr>
          <p:nvPr/>
        </p:nvSpPr>
        <p:spPr bwMode="auto">
          <a:xfrm rot="-10800000">
            <a:off x="1295400" y="1143000"/>
            <a:ext cx="4267200" cy="152400"/>
          </a:xfrm>
          <a:custGeom>
            <a:avLst/>
            <a:gdLst/>
            <a:ahLst/>
            <a:cxnLst>
              <a:cxn ang="0">
                <a:pos x="0" y="96"/>
              </a:cxn>
              <a:cxn ang="0">
                <a:pos x="576" y="96"/>
              </a:cxn>
              <a:cxn ang="0">
                <a:pos x="576" y="0"/>
              </a:cxn>
            </a:cxnLst>
            <a:rect l="0" t="0" r="r" b="b"/>
            <a:pathLst>
              <a:path w="576" h="96">
                <a:moveTo>
                  <a:pt x="0" y="96"/>
                </a:moveTo>
                <a:lnTo>
                  <a:pt x="576" y="96"/>
                </a:lnTo>
                <a:lnTo>
                  <a:pt x="576" y="0"/>
                </a:lnTo>
              </a:path>
            </a:pathLst>
          </a:custGeom>
          <a:noFill/>
          <a:ln w="19050" cap="flat" cmpd="sng">
            <a:solidFill>
              <a:srgbClr val="FF0909"/>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6" name="Line 36"/>
          <p:cNvSpPr>
            <a:spLocks noChangeShapeType="1"/>
          </p:cNvSpPr>
          <p:nvPr/>
        </p:nvSpPr>
        <p:spPr bwMode="auto">
          <a:xfrm>
            <a:off x="5867400" y="1066800"/>
            <a:ext cx="304800" cy="0"/>
          </a:xfrm>
          <a:prstGeom prst="line">
            <a:avLst/>
          </a:prstGeom>
          <a:noFill/>
          <a:ln w="19050">
            <a:solidFill>
              <a:srgbClr val="FF0909"/>
            </a:solidFill>
            <a:round/>
            <a:headEnd type="triangle" w="med" len="me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7" name="Line 37"/>
          <p:cNvSpPr>
            <a:spLocks noChangeShapeType="1"/>
          </p:cNvSpPr>
          <p:nvPr/>
        </p:nvSpPr>
        <p:spPr bwMode="auto">
          <a:xfrm>
            <a:off x="1828800" y="3048000"/>
            <a:ext cx="6096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8" name="Line 38"/>
          <p:cNvSpPr>
            <a:spLocks noChangeShapeType="1"/>
          </p:cNvSpPr>
          <p:nvPr/>
        </p:nvSpPr>
        <p:spPr bwMode="auto">
          <a:xfrm>
            <a:off x="6096000" y="3124200"/>
            <a:ext cx="990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9" name="Line 39"/>
          <p:cNvSpPr>
            <a:spLocks noChangeShapeType="1"/>
          </p:cNvSpPr>
          <p:nvPr/>
        </p:nvSpPr>
        <p:spPr bwMode="auto">
          <a:xfrm>
            <a:off x="7696200" y="3124200"/>
            <a:ext cx="7620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0" name="Freeform 40"/>
          <p:cNvSpPr>
            <a:spLocks/>
          </p:cNvSpPr>
          <p:nvPr/>
        </p:nvSpPr>
        <p:spPr bwMode="auto">
          <a:xfrm>
            <a:off x="304800" y="1524000"/>
            <a:ext cx="914400" cy="1524000"/>
          </a:xfrm>
          <a:custGeom>
            <a:avLst/>
            <a:gdLst/>
            <a:ahLst/>
            <a:cxnLst>
              <a:cxn ang="0">
                <a:pos x="576" y="0"/>
              </a:cxn>
              <a:cxn ang="0">
                <a:pos x="0" y="0"/>
              </a:cxn>
              <a:cxn ang="0">
                <a:pos x="0" y="1344"/>
              </a:cxn>
              <a:cxn ang="0">
                <a:pos x="192" y="1344"/>
              </a:cxn>
            </a:cxnLst>
            <a:rect l="0" t="0" r="r" b="b"/>
            <a:pathLst>
              <a:path w="576" h="1344">
                <a:moveTo>
                  <a:pt x="576" y="0"/>
                </a:moveTo>
                <a:lnTo>
                  <a:pt x="0" y="0"/>
                </a:lnTo>
                <a:lnTo>
                  <a:pt x="0" y="1344"/>
                </a:lnTo>
                <a:lnTo>
                  <a:pt x="192" y="13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1" name="Freeform 41"/>
          <p:cNvSpPr>
            <a:spLocks/>
          </p:cNvSpPr>
          <p:nvPr/>
        </p:nvSpPr>
        <p:spPr bwMode="auto">
          <a:xfrm>
            <a:off x="1371600" y="1676400"/>
            <a:ext cx="457200" cy="533400"/>
          </a:xfrm>
          <a:custGeom>
            <a:avLst/>
            <a:gdLst/>
            <a:ahLst/>
            <a:cxnLst>
              <a:cxn ang="0">
                <a:pos x="96" y="576"/>
              </a:cxn>
              <a:cxn ang="0">
                <a:pos x="288" y="576"/>
              </a:cxn>
              <a:cxn ang="0">
                <a:pos x="288" y="0"/>
              </a:cxn>
              <a:cxn ang="0">
                <a:pos x="0" y="0"/>
              </a:cxn>
            </a:cxnLst>
            <a:rect l="0" t="0" r="r" b="b"/>
            <a:pathLst>
              <a:path w="288" h="576">
                <a:moveTo>
                  <a:pt x="96" y="576"/>
                </a:moveTo>
                <a:lnTo>
                  <a:pt x="288" y="576"/>
                </a:lnTo>
                <a:lnTo>
                  <a:pt x="288"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2" name="Line 42"/>
          <p:cNvSpPr>
            <a:spLocks noChangeShapeType="1"/>
          </p:cNvSpPr>
          <p:nvPr/>
        </p:nvSpPr>
        <p:spPr bwMode="auto">
          <a:xfrm>
            <a:off x="2438400" y="4038600"/>
            <a:ext cx="26670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3" name="Freeform 43"/>
          <p:cNvSpPr>
            <a:spLocks/>
          </p:cNvSpPr>
          <p:nvPr/>
        </p:nvSpPr>
        <p:spPr bwMode="auto">
          <a:xfrm>
            <a:off x="4876800" y="3429000"/>
            <a:ext cx="2209800" cy="3048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4" name="Freeform 44"/>
          <p:cNvSpPr>
            <a:spLocks/>
          </p:cNvSpPr>
          <p:nvPr/>
        </p:nvSpPr>
        <p:spPr bwMode="auto">
          <a:xfrm flipV="1">
            <a:off x="6858000" y="2590800"/>
            <a:ext cx="1600200" cy="5334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5" name="Freeform 45"/>
          <p:cNvSpPr>
            <a:spLocks/>
          </p:cNvSpPr>
          <p:nvPr/>
        </p:nvSpPr>
        <p:spPr bwMode="auto">
          <a:xfrm>
            <a:off x="2590800" y="2209800"/>
            <a:ext cx="6248400" cy="609600"/>
          </a:xfrm>
          <a:custGeom>
            <a:avLst/>
            <a:gdLst/>
            <a:ahLst/>
            <a:cxnLst>
              <a:cxn ang="0">
                <a:pos x="3792" y="432"/>
              </a:cxn>
              <a:cxn ang="0">
                <a:pos x="3936" y="432"/>
              </a:cxn>
              <a:cxn ang="0">
                <a:pos x="3936" y="0"/>
              </a:cxn>
              <a:cxn ang="0">
                <a:pos x="0" y="0"/>
              </a:cxn>
              <a:cxn ang="0">
                <a:pos x="0" y="336"/>
              </a:cxn>
              <a:cxn ang="0">
                <a:pos x="144" y="336"/>
              </a:cxn>
            </a:cxnLst>
            <a:rect l="0" t="0" r="r" b="b"/>
            <a:pathLst>
              <a:path w="3936" h="432">
                <a:moveTo>
                  <a:pt x="3792" y="432"/>
                </a:moveTo>
                <a:lnTo>
                  <a:pt x="3936" y="432"/>
                </a:lnTo>
                <a:lnTo>
                  <a:pt x="3936" y="0"/>
                </a:lnTo>
                <a:lnTo>
                  <a:pt x="0" y="0"/>
                </a:lnTo>
                <a:lnTo>
                  <a:pt x="0" y="336"/>
                </a:lnTo>
                <a:lnTo>
                  <a:pt x="144" y="336"/>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6" name="Freeform 46"/>
          <p:cNvSpPr>
            <a:spLocks/>
          </p:cNvSpPr>
          <p:nvPr/>
        </p:nvSpPr>
        <p:spPr bwMode="auto">
          <a:xfrm>
            <a:off x="1371600" y="1371600"/>
            <a:ext cx="4876800" cy="457200"/>
          </a:xfrm>
          <a:custGeom>
            <a:avLst/>
            <a:gdLst/>
            <a:ahLst/>
            <a:cxnLst>
              <a:cxn ang="0">
                <a:pos x="2976" y="288"/>
              </a:cxn>
              <a:cxn ang="0">
                <a:pos x="3072" y="288"/>
              </a:cxn>
              <a:cxn ang="0">
                <a:pos x="3072" y="0"/>
              </a:cxn>
              <a:cxn ang="0">
                <a:pos x="0" y="0"/>
              </a:cxn>
            </a:cxnLst>
            <a:rect l="0" t="0" r="r" b="b"/>
            <a:pathLst>
              <a:path w="3072" h="288">
                <a:moveTo>
                  <a:pt x="2976" y="288"/>
                </a:moveTo>
                <a:lnTo>
                  <a:pt x="3072" y="288"/>
                </a:lnTo>
                <a:lnTo>
                  <a:pt x="3072"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9" name="Line 49"/>
          <p:cNvSpPr>
            <a:spLocks noChangeShapeType="1"/>
          </p:cNvSpPr>
          <p:nvPr/>
        </p:nvSpPr>
        <p:spPr bwMode="auto">
          <a:xfrm flipV="1">
            <a:off x="38862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2" name="Line 52"/>
          <p:cNvSpPr>
            <a:spLocks noChangeShapeType="1"/>
          </p:cNvSpPr>
          <p:nvPr/>
        </p:nvSpPr>
        <p:spPr bwMode="auto">
          <a:xfrm flipH="1">
            <a:off x="38100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3" name="Freeform 53"/>
          <p:cNvSpPr>
            <a:spLocks/>
          </p:cNvSpPr>
          <p:nvPr/>
        </p:nvSpPr>
        <p:spPr bwMode="auto">
          <a:xfrm>
            <a:off x="5105400" y="3200400"/>
            <a:ext cx="381000" cy="838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5" name="Freeform 55"/>
          <p:cNvSpPr>
            <a:spLocks/>
          </p:cNvSpPr>
          <p:nvPr/>
        </p:nvSpPr>
        <p:spPr bwMode="auto">
          <a:xfrm>
            <a:off x="5867400" y="1219200"/>
            <a:ext cx="457200" cy="1600200"/>
          </a:xfrm>
          <a:custGeom>
            <a:avLst/>
            <a:gdLst/>
            <a:ahLst/>
            <a:cxnLst>
              <a:cxn ang="0">
                <a:pos x="144" y="1152"/>
              </a:cxn>
              <a:cxn ang="0">
                <a:pos x="288" y="1152"/>
              </a:cxn>
              <a:cxn ang="0">
                <a:pos x="288" y="0"/>
              </a:cxn>
              <a:cxn ang="0">
                <a:pos x="0" y="0"/>
              </a:cxn>
            </a:cxnLst>
            <a:rect l="0" t="0" r="r" b="b"/>
            <a:pathLst>
              <a:path w="288" h="1152">
                <a:moveTo>
                  <a:pt x="144" y="1152"/>
                </a:moveTo>
                <a:lnTo>
                  <a:pt x="288" y="1152"/>
                </a:lnTo>
                <a:lnTo>
                  <a:pt x="288" y="0"/>
                </a:lnTo>
                <a:lnTo>
                  <a:pt x="0" y="0"/>
                </a:lnTo>
              </a:path>
            </a:pathLst>
          </a:custGeom>
          <a:noFill/>
          <a:ln w="19050" cap="flat" cmpd="sng">
            <a:solidFill>
              <a:srgbClr val="FF0909"/>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6" name="Freeform 56"/>
          <p:cNvSpPr>
            <a:spLocks/>
          </p:cNvSpPr>
          <p:nvPr/>
        </p:nvSpPr>
        <p:spPr bwMode="auto">
          <a:xfrm>
            <a:off x="5105400" y="1981200"/>
            <a:ext cx="762000" cy="1219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7" name="Line 57"/>
          <p:cNvSpPr>
            <a:spLocks noChangeShapeType="1"/>
          </p:cNvSpPr>
          <p:nvPr/>
        </p:nvSpPr>
        <p:spPr bwMode="auto">
          <a:xfrm flipV="1">
            <a:off x="2438400" y="3048000"/>
            <a:ext cx="0" cy="99060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58" name="Line 49"/>
          <p:cNvSpPr>
            <a:spLocks noChangeShapeType="1"/>
          </p:cNvSpPr>
          <p:nvPr/>
        </p:nvSpPr>
        <p:spPr bwMode="auto">
          <a:xfrm flipV="1">
            <a:off x="3606561"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59" name="Line 52"/>
          <p:cNvSpPr>
            <a:spLocks noChangeShapeType="1"/>
          </p:cNvSpPr>
          <p:nvPr/>
        </p:nvSpPr>
        <p:spPr bwMode="auto">
          <a:xfrm flipH="1">
            <a:off x="3530361"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60" name="Line 49"/>
          <p:cNvSpPr>
            <a:spLocks noChangeShapeType="1"/>
          </p:cNvSpPr>
          <p:nvPr/>
        </p:nvSpPr>
        <p:spPr bwMode="auto">
          <a:xfrm flipV="1">
            <a:off x="33528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61" name="Line 52"/>
          <p:cNvSpPr>
            <a:spLocks noChangeShapeType="1"/>
          </p:cNvSpPr>
          <p:nvPr/>
        </p:nvSpPr>
        <p:spPr bwMode="auto">
          <a:xfrm flipH="1">
            <a:off x="32766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Tree>
    <p:extLst>
      <p:ext uri="{BB962C8B-B14F-4D97-AF65-F5344CB8AC3E}">
        <p14:creationId xmlns:p14="http://schemas.microsoft.com/office/powerpoint/2010/main" val="2409329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descr="Rectangle: Click to edit Master text styles&#10;Second level&#10;Third level&#10;Fourth level&#10;Fifth level"/>
          <p:cNvSpPr>
            <a:spLocks noGrp="1" noChangeArrowheads="1"/>
          </p:cNvSpPr>
          <p:nvPr>
            <p:ph idx="1"/>
          </p:nvPr>
        </p:nvSpPr>
        <p:spPr>
          <a:xfrm>
            <a:off x="228600" y="4378328"/>
            <a:ext cx="8686800" cy="2403472"/>
          </a:xfrm>
        </p:spPr>
        <p:txBody>
          <a:bodyPr>
            <a:normAutofit fontScale="77500" lnSpcReduction="20000"/>
          </a:bodyPr>
          <a:lstStyle/>
          <a:p>
            <a:pPr eaLnBrk="1" hangingPunct="1">
              <a:lnSpc>
                <a:spcPct val="120000"/>
              </a:lnSpc>
              <a:buNone/>
            </a:pPr>
            <a:r>
              <a:rPr lang="en-US" b="1" dirty="0">
                <a:solidFill>
                  <a:schemeClr val="bg1"/>
                </a:solidFill>
                <a:ea typeface="ＭＳ Ｐゴシック" pitchFamily="-65" charset="-128"/>
                <a:cs typeface="ＭＳ Ｐゴシック" pitchFamily="-65" charset="-128"/>
              </a:rPr>
              <a:t>Multi-cycle datapath</a:t>
            </a:r>
            <a:r>
              <a:rPr lang="en-US" dirty="0">
                <a:solidFill>
                  <a:schemeClr val="bg1"/>
                </a:solidFill>
                <a:ea typeface="ＭＳ Ｐゴシック" pitchFamily="-65" charset="-128"/>
                <a:cs typeface="ＭＳ Ｐゴシック" pitchFamily="-65" charset="-128"/>
              </a:rPr>
              <a:t>:</a:t>
            </a:r>
            <a:r>
              <a:rPr lang="en-US" dirty="0" smtClean="0">
                <a:solidFill>
                  <a:schemeClr val="bg1"/>
                </a:solidFill>
                <a:ea typeface="ＭＳ Ｐゴシック" pitchFamily="-65" charset="-128"/>
                <a:cs typeface="ＭＳ Ｐゴシック" pitchFamily="-65" charset="-128"/>
              </a:rPr>
              <a:t> </a:t>
            </a:r>
            <a:r>
              <a:rPr lang="en-US" dirty="0" smtClean="0">
                <a:solidFill>
                  <a:schemeClr val="bg1"/>
                </a:solidFill>
              </a:rPr>
              <a:t>attacks slow clock</a:t>
            </a:r>
            <a:endParaRPr lang="en-US" dirty="0" smtClean="0">
              <a:solidFill>
                <a:schemeClr val="bg1"/>
              </a:solidFill>
              <a:ea typeface="ＭＳ Ｐゴシック" pitchFamily="-65" charset="-128"/>
              <a:cs typeface="ＭＳ Ｐゴシック" pitchFamily="-65" charset="-128"/>
            </a:endParaRPr>
          </a:p>
          <a:p>
            <a:pPr>
              <a:lnSpc>
                <a:spcPct val="120000"/>
              </a:lnSpc>
            </a:pPr>
            <a:r>
              <a:rPr lang="en-US" dirty="0">
                <a:solidFill>
                  <a:schemeClr val="bg1"/>
                </a:solidFill>
              </a:rPr>
              <a:t>Fetch, decode, execute one </a:t>
            </a:r>
            <a:r>
              <a:rPr lang="en-US" dirty="0" err="1" smtClean="0">
                <a:solidFill>
                  <a:schemeClr val="bg1"/>
                </a:solidFill>
              </a:rPr>
              <a:t>insn</a:t>
            </a:r>
            <a:r>
              <a:rPr lang="en-US" dirty="0" smtClean="0">
                <a:solidFill>
                  <a:schemeClr val="bg1"/>
                </a:solidFill>
              </a:rPr>
              <a:t> </a:t>
            </a:r>
            <a:r>
              <a:rPr lang="en-US" dirty="0">
                <a:solidFill>
                  <a:schemeClr val="bg1"/>
                </a:solidFill>
              </a:rPr>
              <a:t>over multiple </a:t>
            </a:r>
            <a:r>
              <a:rPr lang="en-US" dirty="0" smtClean="0">
                <a:solidFill>
                  <a:schemeClr val="bg1"/>
                </a:solidFill>
              </a:rPr>
              <a:t>cycles</a:t>
            </a:r>
            <a:endParaRPr lang="en-US" dirty="0">
              <a:solidFill>
                <a:schemeClr val="bg1"/>
              </a:solidFill>
            </a:endParaRPr>
          </a:p>
          <a:p>
            <a:pPr>
              <a:lnSpc>
                <a:spcPct val="120000"/>
              </a:lnSpc>
            </a:pPr>
            <a:r>
              <a:rPr lang="en-US" b="1" dirty="0" smtClean="0">
                <a:solidFill>
                  <a:schemeClr val="bg1"/>
                </a:solidFill>
                <a:ea typeface="ＭＳ Ｐゴシック" pitchFamily="-65" charset="-128"/>
              </a:rPr>
              <a:t>Allows </a:t>
            </a:r>
            <a:r>
              <a:rPr lang="en-US" b="1" dirty="0" err="1" smtClean="0">
                <a:solidFill>
                  <a:schemeClr val="bg1"/>
                </a:solidFill>
                <a:ea typeface="ＭＳ Ｐゴシック" pitchFamily="-65" charset="-128"/>
              </a:rPr>
              <a:t>insns</a:t>
            </a:r>
            <a:r>
              <a:rPr lang="en-US" b="1" dirty="0" smtClean="0">
                <a:solidFill>
                  <a:schemeClr val="bg1"/>
                </a:solidFill>
                <a:ea typeface="ＭＳ Ｐゴシック" pitchFamily="-65" charset="-128"/>
              </a:rPr>
              <a:t> to </a:t>
            </a:r>
            <a:r>
              <a:rPr lang="en-US" b="1" dirty="0">
                <a:solidFill>
                  <a:schemeClr val="bg1"/>
                </a:solidFill>
                <a:ea typeface="ＭＳ Ｐゴシック" pitchFamily="-65" charset="-128"/>
              </a:rPr>
              <a:t>take different number of </a:t>
            </a:r>
            <a:r>
              <a:rPr lang="en-US" b="1" dirty="0" smtClean="0">
                <a:solidFill>
                  <a:schemeClr val="bg1"/>
                </a:solidFill>
                <a:ea typeface="ＭＳ Ｐゴシック" pitchFamily="-65" charset="-128"/>
              </a:rPr>
              <a:t>cycles</a:t>
            </a:r>
            <a:endParaRPr lang="en-US" dirty="0">
              <a:solidFill>
                <a:schemeClr val="bg1"/>
              </a:solidFill>
              <a:ea typeface="ＭＳ Ｐゴシック" pitchFamily="-65" charset="-128"/>
            </a:endParaRPr>
          </a:p>
          <a:p>
            <a:pPr>
              <a:lnSpc>
                <a:spcPct val="120000"/>
              </a:lnSpc>
              <a:buFontTx/>
              <a:buChar char="±"/>
            </a:pPr>
            <a:r>
              <a:rPr lang="en-US" dirty="0">
                <a:solidFill>
                  <a:schemeClr val="bg1"/>
                </a:solidFill>
              </a:rPr>
              <a:t>Opposite of single-cycle: short clock period, high</a:t>
            </a:r>
            <a:r>
              <a:rPr lang="en-US" dirty="0" smtClean="0">
                <a:solidFill>
                  <a:schemeClr val="bg1"/>
                </a:solidFill>
              </a:rPr>
              <a:t> CPI</a:t>
            </a:r>
            <a:endParaRPr lang="en-US" dirty="0">
              <a:solidFill>
                <a:schemeClr val="bg1"/>
              </a:solidFill>
            </a:endParaRPr>
          </a:p>
        </p:txBody>
      </p:sp>
      <p:sp>
        <p:nvSpPr>
          <p:cNvPr id="18436" name="Rectangle 2"/>
          <p:cNvSpPr>
            <a:spLocks noGrp="1" noChangeArrowheads="1"/>
          </p:cNvSpPr>
          <p:nvPr>
            <p:ph type="title"/>
          </p:nvPr>
        </p:nvSpPr>
        <p:spPr/>
        <p:txBody>
          <a:bodyPr/>
          <a:lstStyle/>
          <a:p>
            <a:pPr eaLnBrk="1" hangingPunct="1"/>
            <a:r>
              <a:rPr lang="en-US" dirty="0" smtClean="0">
                <a:ea typeface="ＭＳ Ｐゴシック" pitchFamily="-65" charset="-128"/>
                <a:cs typeface="ＭＳ Ｐゴシック" pitchFamily="-65" charset="-128"/>
              </a:rPr>
              <a:t>New: Multi-Cycle </a:t>
            </a:r>
            <a:r>
              <a:rPr lang="en-US" dirty="0">
                <a:ea typeface="ＭＳ Ｐゴシック" pitchFamily="-65" charset="-128"/>
                <a:cs typeface="ＭＳ Ｐゴシック" pitchFamily="-65" charset="-128"/>
              </a:rPr>
              <a:t>Datapath</a:t>
            </a:r>
          </a:p>
        </p:txBody>
      </p:sp>
      <p:sp>
        <p:nvSpPr>
          <p:cNvPr id="18435" name="Slide Number Placeholder 4"/>
          <p:cNvSpPr>
            <a:spLocks noGrp="1"/>
          </p:cNvSpPr>
          <p:nvPr>
            <p:ph type="sldNum" sz="quarter" idx="10"/>
          </p:nvPr>
        </p:nvSpPr>
        <p:spPr>
          <a:noFill/>
        </p:spPr>
        <p:txBody>
          <a:bodyPr/>
          <a:lstStyle/>
          <a:p>
            <a:fld id="{A199BDCA-2574-7347-B2F1-75032B456225}" type="slidenum">
              <a:rPr lang="en-US" smtClean="0">
                <a:latin typeface="Tahoma" pitchFamily="-65" charset="0"/>
              </a:rPr>
              <a:pPr/>
              <a:t>13</a:t>
            </a:fld>
            <a:endParaRPr lang="en-US" smtClean="0">
              <a:solidFill>
                <a:schemeClr val="tx1"/>
              </a:solidFill>
              <a:latin typeface="Tahoma" pitchFamily="-65" charset="0"/>
            </a:endParaRPr>
          </a:p>
        </p:txBody>
      </p:sp>
      <p:sp>
        <p:nvSpPr>
          <p:cNvPr id="18438" name="Rectangle 4"/>
          <p:cNvSpPr>
            <a:spLocks noChangeArrowheads="1"/>
          </p:cNvSpPr>
          <p:nvPr/>
        </p:nvSpPr>
        <p:spPr bwMode="auto">
          <a:xfrm>
            <a:off x="609600" y="2438400"/>
            <a:ext cx="304800" cy="12192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pPr algn="ctr"/>
            <a:r>
              <a:rPr lang="en-US" sz="1400" dirty="0">
                <a:solidFill>
                  <a:schemeClr val="accent3"/>
                </a:solidFill>
                <a:effectLst/>
                <a:latin typeface="Arial" pitchFamily="-65" charset="0"/>
              </a:rPr>
              <a:t>PC</a:t>
            </a:r>
          </a:p>
        </p:txBody>
      </p:sp>
      <p:sp>
        <p:nvSpPr>
          <p:cNvPr id="238597" name="AutoShape 5"/>
          <p:cNvSpPr>
            <a:spLocks noChangeArrowheads="1"/>
          </p:cNvSpPr>
          <p:nvPr/>
        </p:nvSpPr>
        <p:spPr bwMode="auto">
          <a:xfrm rot="5400000">
            <a:off x="609600" y="3429000"/>
            <a:ext cx="152400"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440" name="Rectangle 7"/>
          <p:cNvSpPr>
            <a:spLocks noChangeArrowheads="1"/>
          </p:cNvSpPr>
          <p:nvPr/>
        </p:nvSpPr>
        <p:spPr bwMode="auto">
          <a:xfrm>
            <a:off x="1219200" y="2590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I$</a:t>
            </a:r>
          </a:p>
        </p:txBody>
      </p:sp>
      <p:sp>
        <p:nvSpPr>
          <p:cNvPr id="238600" name="AutoShape 8"/>
          <p:cNvSpPr>
            <a:spLocks noChangeArrowheads="1"/>
          </p:cNvSpPr>
          <p:nvPr/>
        </p:nvSpPr>
        <p:spPr bwMode="auto">
          <a:xfrm rot="5400000">
            <a:off x="1219200" y="32766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01" name="Line 9"/>
          <p:cNvSpPr>
            <a:spLocks noChangeShapeType="1"/>
          </p:cNvSpPr>
          <p:nvPr/>
        </p:nvSpPr>
        <p:spPr bwMode="auto">
          <a:xfrm>
            <a:off x="914400" y="3048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43" name="Rectangle 10"/>
          <p:cNvSpPr>
            <a:spLocks noChangeArrowheads="1"/>
          </p:cNvSpPr>
          <p:nvPr/>
        </p:nvSpPr>
        <p:spPr bwMode="auto">
          <a:xfrm>
            <a:off x="2819400" y="2438400"/>
            <a:ext cx="12192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Register</a:t>
            </a:r>
          </a:p>
          <a:p>
            <a:pPr algn="ctr"/>
            <a:r>
              <a:rPr lang="en-US" sz="2000" dirty="0">
                <a:solidFill>
                  <a:schemeClr val="bg1"/>
                </a:solidFill>
                <a:effectLst/>
                <a:latin typeface="Arial" pitchFamily="-65" charset="0"/>
              </a:rPr>
              <a:t>File</a:t>
            </a:r>
          </a:p>
        </p:txBody>
      </p:sp>
      <p:sp>
        <p:nvSpPr>
          <p:cNvPr id="238603" name="AutoShape 11"/>
          <p:cNvSpPr>
            <a:spLocks noChangeArrowheads="1"/>
          </p:cNvSpPr>
          <p:nvPr/>
        </p:nvSpPr>
        <p:spPr bwMode="auto">
          <a:xfrm rot="5400000">
            <a:off x="28194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05" name="Freeform 13"/>
          <p:cNvSpPr>
            <a:spLocks/>
          </p:cNvSpPr>
          <p:nvPr/>
        </p:nvSpPr>
        <p:spPr bwMode="auto">
          <a:xfrm>
            <a:off x="5867400" y="2438400"/>
            <a:ext cx="228600" cy="12192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latin typeface="Tahoma" charset="0"/>
            </a:endParaRPr>
          </a:p>
        </p:txBody>
      </p:sp>
      <p:sp>
        <p:nvSpPr>
          <p:cNvPr id="238606" name="Line 14"/>
          <p:cNvSpPr>
            <a:spLocks noChangeShapeType="1"/>
          </p:cNvSpPr>
          <p:nvPr/>
        </p:nvSpPr>
        <p:spPr bwMode="auto">
          <a:xfrm>
            <a:off x="4648200" y="2667000"/>
            <a:ext cx="12192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7" name="Line 15"/>
          <p:cNvSpPr>
            <a:spLocks noChangeShapeType="1"/>
          </p:cNvSpPr>
          <p:nvPr/>
        </p:nvSpPr>
        <p:spPr bwMode="auto">
          <a:xfrm>
            <a:off x="4648200" y="3429000"/>
            <a:ext cx="8382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8" name="Line 16"/>
          <p:cNvSpPr>
            <a:spLocks noChangeShapeType="1"/>
          </p:cNvSpPr>
          <p:nvPr/>
        </p:nvSpPr>
        <p:spPr bwMode="auto">
          <a:xfrm flipV="1">
            <a:off x="6019800" y="34290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9" name="Line 17"/>
          <p:cNvSpPr>
            <a:spLocks noChangeShapeType="1"/>
          </p:cNvSpPr>
          <p:nvPr/>
        </p:nvSpPr>
        <p:spPr bwMode="auto">
          <a:xfrm>
            <a:off x="5638800" y="34290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0" name="AutoShape 18"/>
          <p:cNvSpPr>
            <a:spLocks noChangeArrowheads="1"/>
          </p:cNvSpPr>
          <p:nvPr/>
        </p:nvSpPr>
        <p:spPr bwMode="auto">
          <a:xfrm rot="5400000">
            <a:off x="5372100" y="3238500"/>
            <a:ext cx="3810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11" name="Line 19"/>
          <p:cNvSpPr>
            <a:spLocks noChangeShapeType="1"/>
          </p:cNvSpPr>
          <p:nvPr/>
        </p:nvSpPr>
        <p:spPr bwMode="auto">
          <a:xfrm flipV="1">
            <a:off x="5562600" y="3505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53" name="Text Box 20"/>
          <p:cNvSpPr txBox="1">
            <a:spLocks noChangeArrowheads="1"/>
          </p:cNvSpPr>
          <p:nvPr/>
        </p:nvSpPr>
        <p:spPr bwMode="auto">
          <a:xfrm>
            <a:off x="30480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s1</a:t>
            </a:r>
          </a:p>
        </p:txBody>
      </p:sp>
      <p:sp>
        <p:nvSpPr>
          <p:cNvPr id="18454" name="Text Box 21"/>
          <p:cNvSpPr txBox="1">
            <a:spLocks noChangeArrowheads="1"/>
          </p:cNvSpPr>
          <p:nvPr/>
        </p:nvSpPr>
        <p:spPr bwMode="auto">
          <a:xfrm>
            <a:off x="33528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s2</a:t>
            </a:r>
          </a:p>
        </p:txBody>
      </p:sp>
      <p:sp>
        <p:nvSpPr>
          <p:cNvPr id="18455" name="Text Box 22"/>
          <p:cNvSpPr txBox="1">
            <a:spLocks noChangeArrowheads="1"/>
          </p:cNvSpPr>
          <p:nvPr/>
        </p:nvSpPr>
        <p:spPr bwMode="auto">
          <a:xfrm>
            <a:off x="3733800" y="3367088"/>
            <a:ext cx="3111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d</a:t>
            </a:r>
          </a:p>
        </p:txBody>
      </p:sp>
      <p:sp>
        <p:nvSpPr>
          <p:cNvPr id="18456" name="Rectangle 23"/>
          <p:cNvSpPr>
            <a:spLocks noChangeArrowheads="1"/>
          </p:cNvSpPr>
          <p:nvPr/>
        </p:nvSpPr>
        <p:spPr bwMode="auto">
          <a:xfrm>
            <a:off x="7086600" y="2971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D$</a:t>
            </a:r>
          </a:p>
        </p:txBody>
      </p:sp>
      <p:sp>
        <p:nvSpPr>
          <p:cNvPr id="238616" name="AutoShape 24"/>
          <p:cNvSpPr>
            <a:spLocks noChangeArrowheads="1"/>
          </p:cNvSpPr>
          <p:nvPr/>
        </p:nvSpPr>
        <p:spPr bwMode="auto">
          <a:xfrm rot="5400000">
            <a:off x="7086600" y="35052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17" name="Line 25"/>
          <p:cNvSpPr>
            <a:spLocks noChangeShapeType="1"/>
          </p:cNvSpPr>
          <p:nvPr/>
        </p:nvSpPr>
        <p:spPr bwMode="auto">
          <a:xfrm flipV="1">
            <a:off x="7239000" y="3886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8" name="Line 26"/>
          <p:cNvSpPr>
            <a:spLocks noChangeShapeType="1"/>
          </p:cNvSpPr>
          <p:nvPr/>
        </p:nvSpPr>
        <p:spPr bwMode="auto">
          <a:xfrm>
            <a:off x="6705600" y="3124200"/>
            <a:ext cx="3810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9" name="Line 27"/>
          <p:cNvSpPr>
            <a:spLocks noChangeShapeType="1"/>
          </p:cNvSpPr>
          <p:nvPr/>
        </p:nvSpPr>
        <p:spPr bwMode="auto">
          <a:xfrm>
            <a:off x="8229600" y="31242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0" name="AutoShape 28"/>
          <p:cNvSpPr>
            <a:spLocks noChangeArrowheads="1"/>
          </p:cNvSpPr>
          <p:nvPr/>
        </p:nvSpPr>
        <p:spPr bwMode="auto">
          <a:xfrm rot="5400000">
            <a:off x="8191500" y="2781300"/>
            <a:ext cx="6858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1" name="Line 29"/>
          <p:cNvSpPr>
            <a:spLocks noChangeShapeType="1"/>
          </p:cNvSpPr>
          <p:nvPr/>
        </p:nvSpPr>
        <p:spPr bwMode="auto">
          <a:xfrm flipV="1">
            <a:off x="8534400" y="32004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2" name="Freeform 30"/>
          <p:cNvSpPr>
            <a:spLocks/>
          </p:cNvSpPr>
          <p:nvPr/>
        </p:nvSpPr>
        <p:spPr bwMode="auto">
          <a:xfrm>
            <a:off x="1219200" y="1905000"/>
            <a:ext cx="3048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238623" name="Freeform 31"/>
          <p:cNvSpPr>
            <a:spLocks/>
          </p:cNvSpPr>
          <p:nvPr/>
        </p:nvSpPr>
        <p:spPr bwMode="auto">
          <a:xfrm>
            <a:off x="1066800" y="2362200"/>
            <a:ext cx="152400" cy="685800"/>
          </a:xfrm>
          <a:custGeom>
            <a:avLst/>
            <a:gdLst/>
            <a:ahLst/>
            <a:cxnLst>
              <a:cxn ang="0">
                <a:pos x="0" y="576"/>
              </a:cxn>
              <a:cxn ang="0">
                <a:pos x="0" y="0"/>
              </a:cxn>
              <a:cxn ang="0">
                <a:pos x="192" y="0"/>
              </a:cxn>
            </a:cxnLst>
            <a:rect l="0" t="0" r="r" b="b"/>
            <a:pathLst>
              <a:path w="192" h="576">
                <a:moveTo>
                  <a:pt x="0" y="576"/>
                </a:moveTo>
                <a:lnTo>
                  <a:pt x="0" y="0"/>
                </a:lnTo>
                <a:lnTo>
                  <a:pt x="192"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65" name="Text Box 32"/>
          <p:cNvSpPr txBox="1">
            <a:spLocks noChangeArrowheads="1"/>
          </p:cNvSpPr>
          <p:nvPr/>
        </p:nvSpPr>
        <p:spPr bwMode="auto">
          <a:xfrm>
            <a:off x="1207631" y="1905001"/>
            <a:ext cx="303213" cy="581025"/>
          </a:xfrm>
          <a:prstGeom prst="rect">
            <a:avLst/>
          </a:prstGeom>
          <a:noFill/>
          <a:ln w="12700">
            <a:noFill/>
            <a:miter lim="800000"/>
            <a:headEnd/>
            <a:tailEnd/>
          </a:ln>
        </p:spPr>
        <p:txBody>
          <a:bodyPr wrap="none">
            <a:prstTxWarp prst="textNoShape">
              <a:avLst/>
            </a:prstTxWarp>
            <a:spAutoFit/>
          </a:bodyPr>
          <a:lstStyle/>
          <a:p>
            <a:pPr algn="l"/>
            <a:r>
              <a:rPr lang="en-US" sz="1600" dirty="0">
                <a:solidFill>
                  <a:schemeClr val="bg1">
                    <a:lumMod val="50000"/>
                  </a:schemeClr>
                </a:solidFill>
                <a:effectLst/>
                <a:latin typeface="Arial" pitchFamily="-65" charset="0"/>
              </a:rPr>
              <a:t>+</a:t>
            </a:r>
          </a:p>
          <a:p>
            <a:pPr algn="l"/>
            <a:r>
              <a:rPr lang="en-US" sz="1600" dirty="0">
                <a:solidFill>
                  <a:schemeClr val="bg1">
                    <a:lumMod val="50000"/>
                  </a:schemeClr>
                </a:solidFill>
                <a:effectLst/>
                <a:latin typeface="Arial" pitchFamily="-65" charset="0"/>
              </a:rPr>
              <a:t>4</a:t>
            </a:r>
          </a:p>
        </p:txBody>
      </p:sp>
      <p:sp>
        <p:nvSpPr>
          <p:cNvPr id="238625" name="Freeform 33"/>
          <p:cNvSpPr>
            <a:spLocks/>
          </p:cNvSpPr>
          <p:nvPr/>
        </p:nvSpPr>
        <p:spPr bwMode="auto">
          <a:xfrm>
            <a:off x="5867400" y="1524000"/>
            <a:ext cx="2286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238626" name="AutoShape 34"/>
          <p:cNvSpPr>
            <a:spLocks noChangeArrowheads="1"/>
          </p:cNvSpPr>
          <p:nvPr/>
        </p:nvSpPr>
        <p:spPr bwMode="auto">
          <a:xfrm rot="5400000">
            <a:off x="1066800" y="1447800"/>
            <a:ext cx="4572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7" name="Line 35"/>
          <p:cNvSpPr>
            <a:spLocks noChangeShapeType="1"/>
          </p:cNvSpPr>
          <p:nvPr/>
        </p:nvSpPr>
        <p:spPr bwMode="auto">
          <a:xfrm>
            <a:off x="1828800" y="1676400"/>
            <a:ext cx="403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8" name="AutoShape 36"/>
          <p:cNvSpPr>
            <a:spLocks noChangeArrowheads="1"/>
          </p:cNvSpPr>
          <p:nvPr/>
        </p:nvSpPr>
        <p:spPr bwMode="auto">
          <a:xfrm flipH="1">
            <a:off x="5562600" y="990600"/>
            <a:ext cx="304800" cy="304800"/>
          </a:xfrm>
          <a:prstGeom prst="flowChartDelay">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9" name="Freeform 37"/>
          <p:cNvSpPr>
            <a:spLocks/>
          </p:cNvSpPr>
          <p:nvPr/>
        </p:nvSpPr>
        <p:spPr bwMode="auto">
          <a:xfrm rot="-10800000">
            <a:off x="1295400" y="1143000"/>
            <a:ext cx="4267200" cy="152400"/>
          </a:xfrm>
          <a:custGeom>
            <a:avLst/>
            <a:gdLst/>
            <a:ahLst/>
            <a:cxnLst>
              <a:cxn ang="0">
                <a:pos x="0" y="96"/>
              </a:cxn>
              <a:cxn ang="0">
                <a:pos x="576" y="96"/>
              </a:cxn>
              <a:cxn ang="0">
                <a:pos x="576" y="0"/>
              </a:cxn>
            </a:cxnLst>
            <a:rect l="0" t="0" r="r" b="b"/>
            <a:pathLst>
              <a:path w="576" h="96">
                <a:moveTo>
                  <a:pt x="0" y="96"/>
                </a:moveTo>
                <a:lnTo>
                  <a:pt x="576" y="96"/>
                </a:lnTo>
                <a:lnTo>
                  <a:pt x="576" y="0"/>
                </a:lnTo>
              </a:path>
            </a:pathLst>
          </a:custGeom>
          <a:noFill/>
          <a:ln w="19050" cap="flat" cmpd="sng">
            <a:solidFill>
              <a:schemeClr val="accent2"/>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0" name="Line 38"/>
          <p:cNvSpPr>
            <a:spLocks noChangeShapeType="1"/>
          </p:cNvSpPr>
          <p:nvPr/>
        </p:nvSpPr>
        <p:spPr bwMode="auto">
          <a:xfrm>
            <a:off x="5867400" y="1066800"/>
            <a:ext cx="304800" cy="0"/>
          </a:xfrm>
          <a:prstGeom prst="line">
            <a:avLst/>
          </a:prstGeom>
          <a:noFill/>
          <a:ln w="19050">
            <a:solidFill>
              <a:schemeClr val="accent2"/>
            </a:solidFill>
            <a:round/>
            <a:headEnd type="triangle" w="med" len="med"/>
            <a:tailEnd/>
          </a:ln>
          <a:effectLst/>
        </p:spPr>
        <p:txBody>
          <a:bodyPr wrap="none" anchor="ctr">
            <a:prstTxWarp prst="textNoShape">
              <a:avLst/>
            </a:prstTxWarp>
          </a:bodyPr>
          <a:lstStyle/>
          <a:p>
            <a:pPr>
              <a:defRPr/>
            </a:pPr>
            <a:endParaRPr lang="en-US">
              <a:latin typeface="Tahoma" charset="0"/>
            </a:endParaRPr>
          </a:p>
        </p:txBody>
      </p:sp>
      <p:sp>
        <p:nvSpPr>
          <p:cNvPr id="238631" name="Line 39"/>
          <p:cNvSpPr>
            <a:spLocks noChangeShapeType="1"/>
          </p:cNvSpPr>
          <p:nvPr/>
        </p:nvSpPr>
        <p:spPr bwMode="auto">
          <a:xfrm>
            <a:off x="1828800" y="3048000"/>
            <a:ext cx="6096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238632" name="Line 40"/>
          <p:cNvSpPr>
            <a:spLocks noChangeShapeType="1"/>
          </p:cNvSpPr>
          <p:nvPr/>
        </p:nvSpPr>
        <p:spPr bwMode="auto">
          <a:xfrm>
            <a:off x="6096000" y="31242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74" name="Rectangle 41"/>
          <p:cNvSpPr>
            <a:spLocks noChangeArrowheads="1"/>
          </p:cNvSpPr>
          <p:nvPr/>
        </p:nvSpPr>
        <p:spPr bwMode="auto">
          <a:xfrm>
            <a:off x="7924800" y="28956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D</a:t>
            </a:r>
          </a:p>
        </p:txBody>
      </p:sp>
      <p:sp>
        <p:nvSpPr>
          <p:cNvPr id="238634" name="AutoShape 42"/>
          <p:cNvSpPr>
            <a:spLocks noChangeArrowheads="1"/>
          </p:cNvSpPr>
          <p:nvPr/>
        </p:nvSpPr>
        <p:spPr bwMode="auto">
          <a:xfrm rot="5400000">
            <a:off x="7935912" y="32115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238635" name="Line 43"/>
          <p:cNvSpPr>
            <a:spLocks noChangeShapeType="1"/>
          </p:cNvSpPr>
          <p:nvPr/>
        </p:nvSpPr>
        <p:spPr bwMode="auto">
          <a:xfrm>
            <a:off x="7696200" y="31242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6" name="Line 44"/>
          <p:cNvSpPr>
            <a:spLocks noChangeShapeType="1"/>
          </p:cNvSpPr>
          <p:nvPr/>
        </p:nvSpPr>
        <p:spPr bwMode="auto">
          <a:xfrm>
            <a:off x="4038600" y="2667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7" name="Line 45"/>
          <p:cNvSpPr>
            <a:spLocks noChangeShapeType="1"/>
          </p:cNvSpPr>
          <p:nvPr/>
        </p:nvSpPr>
        <p:spPr bwMode="auto">
          <a:xfrm>
            <a:off x="4038600" y="3429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8" name="Freeform 46"/>
          <p:cNvSpPr>
            <a:spLocks/>
          </p:cNvSpPr>
          <p:nvPr/>
        </p:nvSpPr>
        <p:spPr bwMode="auto">
          <a:xfrm>
            <a:off x="304800" y="1524000"/>
            <a:ext cx="914400" cy="1524000"/>
          </a:xfrm>
          <a:custGeom>
            <a:avLst/>
            <a:gdLst/>
            <a:ahLst/>
            <a:cxnLst>
              <a:cxn ang="0">
                <a:pos x="576" y="0"/>
              </a:cxn>
              <a:cxn ang="0">
                <a:pos x="0" y="0"/>
              </a:cxn>
              <a:cxn ang="0">
                <a:pos x="0" y="1344"/>
              </a:cxn>
              <a:cxn ang="0">
                <a:pos x="192" y="1344"/>
              </a:cxn>
            </a:cxnLst>
            <a:rect l="0" t="0" r="r" b="b"/>
            <a:pathLst>
              <a:path w="576" h="1344">
                <a:moveTo>
                  <a:pt x="576" y="0"/>
                </a:moveTo>
                <a:lnTo>
                  <a:pt x="0" y="0"/>
                </a:lnTo>
                <a:lnTo>
                  <a:pt x="0" y="1344"/>
                </a:lnTo>
                <a:lnTo>
                  <a:pt x="192" y="13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9" name="Freeform 47"/>
          <p:cNvSpPr>
            <a:spLocks/>
          </p:cNvSpPr>
          <p:nvPr/>
        </p:nvSpPr>
        <p:spPr bwMode="auto">
          <a:xfrm>
            <a:off x="1371600" y="1676400"/>
            <a:ext cx="457200" cy="533400"/>
          </a:xfrm>
          <a:custGeom>
            <a:avLst/>
            <a:gdLst/>
            <a:ahLst/>
            <a:cxnLst>
              <a:cxn ang="0">
                <a:pos x="96" y="576"/>
              </a:cxn>
              <a:cxn ang="0">
                <a:pos x="288" y="576"/>
              </a:cxn>
              <a:cxn ang="0">
                <a:pos x="288" y="0"/>
              </a:cxn>
              <a:cxn ang="0">
                <a:pos x="0" y="0"/>
              </a:cxn>
            </a:cxnLst>
            <a:rect l="0" t="0" r="r" b="b"/>
            <a:pathLst>
              <a:path w="288" h="576">
                <a:moveTo>
                  <a:pt x="96" y="576"/>
                </a:moveTo>
                <a:lnTo>
                  <a:pt x="288" y="576"/>
                </a:lnTo>
                <a:lnTo>
                  <a:pt x="288"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0" name="Line 48"/>
          <p:cNvSpPr>
            <a:spLocks noChangeShapeType="1"/>
          </p:cNvSpPr>
          <p:nvPr/>
        </p:nvSpPr>
        <p:spPr bwMode="auto">
          <a:xfrm>
            <a:off x="2438400" y="4038600"/>
            <a:ext cx="26670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238641" name="Freeform 49"/>
          <p:cNvSpPr>
            <a:spLocks/>
          </p:cNvSpPr>
          <p:nvPr/>
        </p:nvSpPr>
        <p:spPr bwMode="auto">
          <a:xfrm>
            <a:off x="4876800" y="3429000"/>
            <a:ext cx="2209800" cy="3048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2" name="Freeform 50"/>
          <p:cNvSpPr>
            <a:spLocks/>
          </p:cNvSpPr>
          <p:nvPr/>
        </p:nvSpPr>
        <p:spPr bwMode="auto">
          <a:xfrm flipV="1">
            <a:off x="6858000" y="2590800"/>
            <a:ext cx="1600200" cy="5334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3" name="Freeform 51"/>
          <p:cNvSpPr>
            <a:spLocks/>
          </p:cNvSpPr>
          <p:nvPr/>
        </p:nvSpPr>
        <p:spPr bwMode="auto">
          <a:xfrm>
            <a:off x="2590800" y="2209800"/>
            <a:ext cx="6248400" cy="609600"/>
          </a:xfrm>
          <a:custGeom>
            <a:avLst/>
            <a:gdLst/>
            <a:ahLst/>
            <a:cxnLst>
              <a:cxn ang="0">
                <a:pos x="3792" y="432"/>
              </a:cxn>
              <a:cxn ang="0">
                <a:pos x="3936" y="432"/>
              </a:cxn>
              <a:cxn ang="0">
                <a:pos x="3936" y="0"/>
              </a:cxn>
              <a:cxn ang="0">
                <a:pos x="0" y="0"/>
              </a:cxn>
              <a:cxn ang="0">
                <a:pos x="0" y="336"/>
              </a:cxn>
              <a:cxn ang="0">
                <a:pos x="144" y="336"/>
              </a:cxn>
            </a:cxnLst>
            <a:rect l="0" t="0" r="r" b="b"/>
            <a:pathLst>
              <a:path w="3936" h="432">
                <a:moveTo>
                  <a:pt x="3792" y="432"/>
                </a:moveTo>
                <a:lnTo>
                  <a:pt x="3936" y="432"/>
                </a:lnTo>
                <a:lnTo>
                  <a:pt x="3936" y="0"/>
                </a:lnTo>
                <a:lnTo>
                  <a:pt x="0" y="0"/>
                </a:lnTo>
                <a:lnTo>
                  <a:pt x="0" y="336"/>
                </a:lnTo>
                <a:lnTo>
                  <a:pt x="144" y="336"/>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4" name="Freeform 52"/>
          <p:cNvSpPr>
            <a:spLocks/>
          </p:cNvSpPr>
          <p:nvPr/>
        </p:nvSpPr>
        <p:spPr bwMode="auto">
          <a:xfrm>
            <a:off x="1371600" y="1371600"/>
            <a:ext cx="4876800" cy="457200"/>
          </a:xfrm>
          <a:custGeom>
            <a:avLst/>
            <a:gdLst/>
            <a:ahLst/>
            <a:cxnLst>
              <a:cxn ang="0">
                <a:pos x="2976" y="288"/>
              </a:cxn>
              <a:cxn ang="0">
                <a:pos x="3072" y="288"/>
              </a:cxn>
              <a:cxn ang="0">
                <a:pos x="3072" y="0"/>
              </a:cxn>
              <a:cxn ang="0">
                <a:pos x="0" y="0"/>
              </a:cxn>
            </a:cxnLst>
            <a:rect l="0" t="0" r="r" b="b"/>
            <a:pathLst>
              <a:path w="3072" h="288">
                <a:moveTo>
                  <a:pt x="2976" y="288"/>
                </a:moveTo>
                <a:lnTo>
                  <a:pt x="3072" y="288"/>
                </a:lnTo>
                <a:lnTo>
                  <a:pt x="3072"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1" name="Freeform 59"/>
          <p:cNvSpPr>
            <a:spLocks/>
          </p:cNvSpPr>
          <p:nvPr/>
        </p:nvSpPr>
        <p:spPr bwMode="auto">
          <a:xfrm>
            <a:off x="5105400" y="3200400"/>
            <a:ext cx="381000" cy="838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3" name="Freeform 61"/>
          <p:cNvSpPr>
            <a:spLocks/>
          </p:cNvSpPr>
          <p:nvPr/>
        </p:nvSpPr>
        <p:spPr bwMode="auto">
          <a:xfrm>
            <a:off x="5867400" y="1219200"/>
            <a:ext cx="457200" cy="1600200"/>
          </a:xfrm>
          <a:custGeom>
            <a:avLst/>
            <a:gdLst/>
            <a:ahLst/>
            <a:cxnLst>
              <a:cxn ang="0">
                <a:pos x="144" y="1152"/>
              </a:cxn>
              <a:cxn ang="0">
                <a:pos x="288" y="1152"/>
              </a:cxn>
              <a:cxn ang="0">
                <a:pos x="288" y="0"/>
              </a:cxn>
              <a:cxn ang="0">
                <a:pos x="0" y="0"/>
              </a:cxn>
            </a:cxnLst>
            <a:rect l="0" t="0" r="r" b="b"/>
            <a:pathLst>
              <a:path w="288" h="1152">
                <a:moveTo>
                  <a:pt x="144" y="1152"/>
                </a:moveTo>
                <a:lnTo>
                  <a:pt x="288" y="1152"/>
                </a:lnTo>
                <a:lnTo>
                  <a:pt x="288" y="0"/>
                </a:lnTo>
                <a:lnTo>
                  <a:pt x="0" y="0"/>
                </a:lnTo>
              </a:path>
            </a:pathLst>
          </a:custGeom>
          <a:noFill/>
          <a:ln w="19050" cap="flat" cmpd="sng">
            <a:solidFill>
              <a:schemeClr val="accent2"/>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4" name="Freeform 62"/>
          <p:cNvSpPr>
            <a:spLocks/>
          </p:cNvSpPr>
          <p:nvPr/>
        </p:nvSpPr>
        <p:spPr bwMode="auto">
          <a:xfrm>
            <a:off x="5105400" y="1981200"/>
            <a:ext cx="762000" cy="1219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5" name="Line 63"/>
          <p:cNvSpPr>
            <a:spLocks noChangeShapeType="1"/>
          </p:cNvSpPr>
          <p:nvPr/>
        </p:nvSpPr>
        <p:spPr bwMode="auto">
          <a:xfrm flipV="1">
            <a:off x="2438400" y="3048000"/>
            <a:ext cx="0" cy="99060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18497" name="Rectangle 64"/>
          <p:cNvSpPr>
            <a:spLocks noChangeArrowheads="1"/>
          </p:cNvSpPr>
          <p:nvPr/>
        </p:nvSpPr>
        <p:spPr bwMode="auto">
          <a:xfrm>
            <a:off x="6400800" y="28956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O</a:t>
            </a:r>
          </a:p>
        </p:txBody>
      </p:sp>
      <p:sp>
        <p:nvSpPr>
          <p:cNvPr id="238657" name="AutoShape 65"/>
          <p:cNvSpPr>
            <a:spLocks noChangeArrowheads="1"/>
          </p:cNvSpPr>
          <p:nvPr/>
        </p:nvSpPr>
        <p:spPr bwMode="auto">
          <a:xfrm rot="5400000">
            <a:off x="6411912" y="32115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499" name="Rectangle 66"/>
          <p:cNvSpPr>
            <a:spLocks noChangeArrowheads="1"/>
          </p:cNvSpPr>
          <p:nvPr/>
        </p:nvSpPr>
        <p:spPr bwMode="auto">
          <a:xfrm>
            <a:off x="4343400" y="31242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B</a:t>
            </a:r>
          </a:p>
        </p:txBody>
      </p:sp>
      <p:sp>
        <p:nvSpPr>
          <p:cNvPr id="238659" name="AutoShape 67"/>
          <p:cNvSpPr>
            <a:spLocks noChangeArrowheads="1"/>
          </p:cNvSpPr>
          <p:nvPr/>
        </p:nvSpPr>
        <p:spPr bwMode="auto">
          <a:xfrm rot="5400000">
            <a:off x="4354512" y="34401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501" name="Rectangle 68"/>
          <p:cNvSpPr>
            <a:spLocks noChangeArrowheads="1"/>
          </p:cNvSpPr>
          <p:nvPr/>
        </p:nvSpPr>
        <p:spPr bwMode="auto">
          <a:xfrm>
            <a:off x="4343400" y="24384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A</a:t>
            </a:r>
          </a:p>
        </p:txBody>
      </p:sp>
      <p:sp>
        <p:nvSpPr>
          <p:cNvPr id="238661" name="AutoShape 69"/>
          <p:cNvSpPr>
            <a:spLocks noChangeArrowheads="1"/>
          </p:cNvSpPr>
          <p:nvPr/>
        </p:nvSpPr>
        <p:spPr bwMode="auto">
          <a:xfrm rot="5400000">
            <a:off x="4354512" y="27543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70" name="Line 12"/>
          <p:cNvSpPr>
            <a:spLocks noChangeShapeType="1"/>
          </p:cNvSpPr>
          <p:nvPr/>
        </p:nvSpPr>
        <p:spPr bwMode="auto">
          <a:xfrm flipV="1">
            <a:off x="2971800" y="36576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1" name="Line 49"/>
          <p:cNvSpPr>
            <a:spLocks noChangeShapeType="1"/>
          </p:cNvSpPr>
          <p:nvPr/>
        </p:nvSpPr>
        <p:spPr bwMode="auto">
          <a:xfrm flipV="1">
            <a:off x="38862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2" name="Line 52"/>
          <p:cNvSpPr>
            <a:spLocks noChangeShapeType="1"/>
          </p:cNvSpPr>
          <p:nvPr/>
        </p:nvSpPr>
        <p:spPr bwMode="auto">
          <a:xfrm flipH="1">
            <a:off x="38100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
        <p:nvSpPr>
          <p:cNvPr id="73" name="Line 49"/>
          <p:cNvSpPr>
            <a:spLocks noChangeShapeType="1"/>
          </p:cNvSpPr>
          <p:nvPr/>
        </p:nvSpPr>
        <p:spPr bwMode="auto">
          <a:xfrm flipV="1">
            <a:off x="3606561"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4" name="Line 52"/>
          <p:cNvSpPr>
            <a:spLocks noChangeShapeType="1"/>
          </p:cNvSpPr>
          <p:nvPr/>
        </p:nvSpPr>
        <p:spPr bwMode="auto">
          <a:xfrm flipH="1">
            <a:off x="3530361"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
        <p:nvSpPr>
          <p:cNvPr id="75" name="Line 49"/>
          <p:cNvSpPr>
            <a:spLocks noChangeShapeType="1"/>
          </p:cNvSpPr>
          <p:nvPr/>
        </p:nvSpPr>
        <p:spPr bwMode="auto">
          <a:xfrm flipV="1">
            <a:off x="33528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6" name="Line 52"/>
          <p:cNvSpPr>
            <a:spLocks noChangeShapeType="1"/>
          </p:cNvSpPr>
          <p:nvPr/>
        </p:nvSpPr>
        <p:spPr bwMode="auto">
          <a:xfrm flipH="1">
            <a:off x="32766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Tree>
    <p:extLst>
      <p:ext uri="{BB962C8B-B14F-4D97-AF65-F5344CB8AC3E}">
        <p14:creationId xmlns:p14="http://schemas.microsoft.com/office/powerpoint/2010/main" val="3857518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marL="0" indent="0" eaLnBrk="1" hangingPunct="1">
              <a:lnSpc>
                <a:spcPct val="120000"/>
              </a:lnSpc>
              <a:buNone/>
            </a:pPr>
            <a:r>
              <a:rPr lang="en-US" sz="3600" b="1" dirty="0">
                <a:solidFill>
                  <a:schemeClr val="bg1"/>
                </a:solidFill>
              </a:rPr>
              <a:t>Single-cycle</a:t>
            </a:r>
          </a:p>
          <a:p>
            <a:pPr lvl="1" eaLnBrk="1" hangingPunct="1">
              <a:lnSpc>
                <a:spcPct val="120000"/>
              </a:lnSpc>
            </a:pPr>
            <a:r>
              <a:rPr lang="en-US" dirty="0">
                <a:ea typeface="ＭＳ Ｐゴシック" pitchFamily="-65" charset="-128"/>
              </a:rPr>
              <a:t>Clock period = 50ns, CPI = 1</a:t>
            </a:r>
          </a:p>
          <a:p>
            <a:pPr lvl="1">
              <a:lnSpc>
                <a:spcPct val="120000"/>
              </a:lnSpc>
            </a:pPr>
            <a:r>
              <a:rPr lang="en-US" dirty="0">
                <a:ea typeface="ＭＳ Ｐゴシック" pitchFamily="-65" charset="-128"/>
              </a:rPr>
              <a:t>Performance = </a:t>
            </a:r>
            <a:r>
              <a:rPr lang="en-US" b="1" dirty="0" smtClean="0">
                <a:solidFill>
                  <a:srgbClr val="FF0000"/>
                </a:solidFill>
                <a:ea typeface="ＭＳ Ｐゴシック" pitchFamily="-65" charset="-128"/>
              </a:rPr>
              <a:t>50ns/</a:t>
            </a:r>
            <a:r>
              <a:rPr lang="en-US" b="1" dirty="0" err="1" smtClean="0">
                <a:solidFill>
                  <a:srgbClr val="FF0000"/>
                </a:solidFill>
                <a:ea typeface="ＭＳ Ｐゴシック" pitchFamily="-65" charset="-128"/>
              </a:rPr>
              <a:t>insn</a:t>
            </a:r>
            <a:endParaRPr lang="en-US" dirty="0" smtClean="0"/>
          </a:p>
          <a:p>
            <a:pPr marL="0" indent="0" eaLnBrk="1" hangingPunct="1">
              <a:lnSpc>
                <a:spcPct val="120000"/>
              </a:lnSpc>
              <a:buNone/>
            </a:pPr>
            <a:r>
              <a:rPr lang="en-US" b="1" dirty="0" smtClean="0">
                <a:solidFill>
                  <a:schemeClr val="bg1"/>
                </a:solidFill>
              </a:rPr>
              <a:t>Multi-cycle:</a:t>
            </a:r>
            <a:r>
              <a:rPr lang="en-US" dirty="0" smtClean="0">
                <a:solidFill>
                  <a:schemeClr val="bg1"/>
                </a:solidFill>
              </a:rPr>
              <a:t> opposite performance split</a:t>
            </a:r>
          </a:p>
          <a:p>
            <a:pPr lvl="1" eaLnBrk="1" hangingPunct="1">
              <a:lnSpc>
                <a:spcPct val="120000"/>
              </a:lnSpc>
              <a:buFontTx/>
              <a:buChar char="+"/>
            </a:pPr>
            <a:r>
              <a:rPr lang="en-US" dirty="0" smtClean="0">
                <a:ea typeface="ＭＳ Ｐゴシック" pitchFamily="-65" charset="-128"/>
              </a:rPr>
              <a:t>Shorter clock period</a:t>
            </a:r>
          </a:p>
          <a:p>
            <a:pPr lvl="1" eaLnBrk="1" hangingPunct="1">
              <a:lnSpc>
                <a:spcPct val="120000"/>
              </a:lnSpc>
              <a:buFontTx/>
              <a:buChar char="–"/>
            </a:pPr>
            <a:r>
              <a:rPr lang="en-US" dirty="0" smtClean="0">
                <a:ea typeface="ＭＳ Ｐゴシック" pitchFamily="-65" charset="-128"/>
              </a:rPr>
              <a:t>Higher CPI</a:t>
            </a:r>
          </a:p>
          <a:p>
            <a:pPr marL="0" indent="0" eaLnBrk="1" hangingPunct="1">
              <a:lnSpc>
                <a:spcPct val="120000"/>
              </a:lnSpc>
              <a:buNone/>
            </a:pPr>
            <a:r>
              <a:rPr lang="en-US" b="1" dirty="0" smtClean="0">
                <a:solidFill>
                  <a:schemeClr val="bg1"/>
                </a:solidFill>
              </a:rPr>
              <a:t>Example</a:t>
            </a:r>
            <a:endParaRPr lang="en-US" b="1" dirty="0">
              <a:solidFill>
                <a:schemeClr val="bg1"/>
              </a:solidFill>
            </a:endParaRPr>
          </a:p>
          <a:p>
            <a:pPr lvl="1" eaLnBrk="1" hangingPunct="1">
              <a:lnSpc>
                <a:spcPct val="120000"/>
              </a:lnSpc>
            </a:pPr>
            <a:r>
              <a:rPr lang="en-US" dirty="0">
                <a:ea typeface="ＭＳ Ｐゴシック" pitchFamily="-65" charset="-128"/>
              </a:rPr>
              <a:t>b</a:t>
            </a:r>
            <a:r>
              <a:rPr lang="en-US" dirty="0" smtClean="0">
                <a:ea typeface="ＭＳ Ｐゴシック" pitchFamily="-65" charset="-128"/>
              </a:rPr>
              <a:t>ranch</a:t>
            </a:r>
            <a:r>
              <a:rPr lang="en-US" dirty="0">
                <a:ea typeface="ＭＳ Ｐゴシック" pitchFamily="-65" charset="-128"/>
              </a:rPr>
              <a:t>: 20% (</a:t>
            </a:r>
            <a:r>
              <a:rPr lang="en-US" b="1" dirty="0">
                <a:solidFill>
                  <a:srgbClr val="FF0000"/>
                </a:solidFill>
                <a:ea typeface="ＭＳ Ｐゴシック" pitchFamily="-65" charset="-128"/>
              </a:rPr>
              <a:t>3</a:t>
            </a:r>
            <a:r>
              <a:rPr lang="en-US" dirty="0">
                <a:ea typeface="ＭＳ Ｐゴシック" pitchFamily="-65" charset="-128"/>
              </a:rPr>
              <a:t> cycles), </a:t>
            </a:r>
            <a:r>
              <a:rPr lang="en-US" dirty="0" err="1" smtClean="0">
                <a:ea typeface="ＭＳ Ｐゴシック" pitchFamily="-65" charset="-128"/>
              </a:rPr>
              <a:t>ld</a:t>
            </a:r>
            <a:r>
              <a:rPr lang="en-US" dirty="0">
                <a:ea typeface="ＭＳ Ｐゴシック" pitchFamily="-65" charset="-128"/>
              </a:rPr>
              <a:t>: 20% (</a:t>
            </a:r>
            <a:r>
              <a:rPr lang="en-US" b="1" dirty="0">
                <a:solidFill>
                  <a:srgbClr val="FF0000"/>
                </a:solidFill>
                <a:ea typeface="ＭＳ Ｐゴシック" pitchFamily="-65" charset="-128"/>
              </a:rPr>
              <a:t>5</a:t>
            </a:r>
            <a:r>
              <a:rPr lang="en-US" dirty="0">
                <a:ea typeface="ＭＳ Ｐゴシック" pitchFamily="-65" charset="-128"/>
              </a:rPr>
              <a:t> cycles), ALU: 60% (</a:t>
            </a:r>
            <a:r>
              <a:rPr lang="en-US" b="1" dirty="0">
                <a:solidFill>
                  <a:srgbClr val="FF0000"/>
                </a:solidFill>
                <a:ea typeface="ＭＳ Ｐゴシック" pitchFamily="-65" charset="-128"/>
              </a:rPr>
              <a:t>4</a:t>
            </a:r>
            <a:r>
              <a:rPr lang="en-US" dirty="0">
                <a:ea typeface="ＭＳ Ｐゴシック" pitchFamily="-65" charset="-128"/>
              </a:rPr>
              <a:t> </a:t>
            </a:r>
            <a:r>
              <a:rPr lang="en-US" dirty="0" smtClean="0">
                <a:ea typeface="ＭＳ Ｐゴシック" pitchFamily="-65" charset="-128"/>
              </a:rPr>
              <a:t>cycle) </a:t>
            </a:r>
            <a:endParaRPr lang="en-US" dirty="0">
              <a:ea typeface="ＭＳ Ｐゴシック" pitchFamily="-65" charset="-128"/>
            </a:endParaRPr>
          </a:p>
          <a:p>
            <a:pPr lvl="1" eaLnBrk="1" hangingPunct="1">
              <a:lnSpc>
                <a:spcPct val="120000"/>
              </a:lnSpc>
            </a:pPr>
            <a:r>
              <a:rPr lang="en-US" dirty="0">
                <a:ea typeface="ＭＳ Ｐゴシック" pitchFamily="-65" charset="-128"/>
              </a:rPr>
              <a:t>Clock period = </a:t>
            </a:r>
            <a:r>
              <a:rPr lang="en-US" b="1" dirty="0">
                <a:solidFill>
                  <a:srgbClr val="FF0909"/>
                </a:solidFill>
                <a:ea typeface="ＭＳ Ｐゴシック" pitchFamily="-65" charset="-128"/>
              </a:rPr>
              <a:t>11ns</a:t>
            </a:r>
            <a:r>
              <a:rPr lang="en-US" dirty="0">
                <a:ea typeface="ＭＳ Ｐゴシック" pitchFamily="-65" charset="-128"/>
              </a:rPr>
              <a:t>, CPI = </a:t>
            </a:r>
            <a:r>
              <a:rPr lang="en-US" dirty="0" smtClean="0">
                <a:ea typeface="ＭＳ Ｐゴシック" pitchFamily="-65" charset="-128"/>
              </a:rPr>
              <a:t>(20%*3)+(20%*5)+(60%*</a:t>
            </a:r>
            <a:r>
              <a:rPr lang="en-US" dirty="0">
                <a:ea typeface="ＭＳ Ｐゴシック" pitchFamily="-65" charset="-128"/>
              </a:rPr>
              <a:t>4) = 4</a:t>
            </a:r>
            <a:endParaRPr lang="en-US" dirty="0" smtClean="0">
              <a:ea typeface="ＭＳ Ｐゴシック" pitchFamily="-65" charset="-128"/>
            </a:endParaRPr>
          </a:p>
          <a:p>
            <a:pPr lvl="2" eaLnBrk="1" hangingPunct="1">
              <a:lnSpc>
                <a:spcPct val="120000"/>
              </a:lnSpc>
            </a:pPr>
            <a:r>
              <a:rPr lang="en-US" dirty="0" smtClean="0">
                <a:solidFill>
                  <a:schemeClr val="bg1"/>
                </a:solidFill>
                <a:ea typeface="ＭＳ Ｐゴシック" pitchFamily="-65" charset="-128"/>
              </a:rPr>
              <a:t>Why is clock period 11ns and not 10ns?</a:t>
            </a:r>
          </a:p>
          <a:p>
            <a:pPr lvl="1" eaLnBrk="1" hangingPunct="1">
              <a:lnSpc>
                <a:spcPct val="120000"/>
              </a:lnSpc>
            </a:pPr>
            <a:r>
              <a:rPr lang="en-US" dirty="0" smtClean="0">
                <a:ea typeface="ＭＳ Ｐゴシック" pitchFamily="-65" charset="-128"/>
              </a:rPr>
              <a:t>Performance </a:t>
            </a:r>
            <a:r>
              <a:rPr lang="en-US" dirty="0">
                <a:ea typeface="ＭＳ Ｐゴシック" pitchFamily="-65" charset="-128"/>
              </a:rPr>
              <a:t>= </a:t>
            </a:r>
            <a:r>
              <a:rPr lang="en-US" b="1" dirty="0">
                <a:solidFill>
                  <a:srgbClr val="FF0000"/>
                </a:solidFill>
                <a:ea typeface="ＭＳ Ｐゴシック" pitchFamily="-65" charset="-128"/>
              </a:rPr>
              <a:t>44ns/</a:t>
            </a:r>
            <a:r>
              <a:rPr lang="en-US" b="1" dirty="0" smtClean="0">
                <a:solidFill>
                  <a:srgbClr val="FF0000"/>
                </a:solidFill>
                <a:ea typeface="ＭＳ Ｐゴシック" pitchFamily="-65" charset="-128"/>
              </a:rPr>
              <a:t>insn</a:t>
            </a:r>
          </a:p>
          <a:p>
            <a:pPr lvl="1" eaLnBrk="1" hangingPunct="1">
              <a:lnSpc>
                <a:spcPct val="120000"/>
              </a:lnSpc>
            </a:pPr>
            <a:endParaRPr lang="en-US" b="1" dirty="0" smtClean="0">
              <a:solidFill>
                <a:srgbClr val="FF0000"/>
              </a:solidFill>
              <a:ea typeface="ＭＳ Ｐゴシック" pitchFamily="-65" charset="-128"/>
            </a:endParaRPr>
          </a:p>
          <a:p>
            <a:pPr marL="0" indent="0" eaLnBrk="1" hangingPunct="1">
              <a:lnSpc>
                <a:spcPct val="120000"/>
              </a:lnSpc>
              <a:buNone/>
            </a:pPr>
            <a:r>
              <a:rPr lang="en-US" b="1" dirty="0" smtClean="0">
                <a:solidFill>
                  <a:schemeClr val="accent1"/>
                </a:solidFill>
                <a:ea typeface="ＭＳ Ｐゴシック" pitchFamily="-65" charset="-128"/>
              </a:rPr>
              <a:t>Aside:</a:t>
            </a:r>
            <a:r>
              <a:rPr lang="en-US" dirty="0" smtClean="0">
                <a:solidFill>
                  <a:schemeClr val="accent1"/>
                </a:solidFill>
                <a:ea typeface="ＭＳ Ｐゴシック" pitchFamily="-65" charset="-128"/>
              </a:rPr>
              <a:t> CISC makes perfect sense in multi-cycle </a:t>
            </a:r>
            <a:r>
              <a:rPr lang="en-US" dirty="0" err="1" smtClean="0">
                <a:solidFill>
                  <a:schemeClr val="accent1"/>
                </a:solidFill>
                <a:ea typeface="ＭＳ Ｐゴシック" pitchFamily="-65" charset="-128"/>
              </a:rPr>
              <a:t>datapath</a:t>
            </a:r>
            <a:endParaRPr lang="en-US" dirty="0" smtClean="0">
              <a:solidFill>
                <a:schemeClr val="accent1"/>
              </a:solidFill>
              <a:ea typeface="ＭＳ Ｐゴシック" pitchFamily="-65" charset="-128"/>
            </a:endParaRPr>
          </a:p>
        </p:txBody>
      </p:sp>
      <p:sp>
        <p:nvSpPr>
          <p:cNvPr id="60420" name="Rectangle 2"/>
          <p:cNvSpPr>
            <a:spLocks noGrp="1" noChangeArrowheads="1"/>
          </p:cNvSpPr>
          <p:nvPr>
            <p:ph type="title"/>
          </p:nvPr>
        </p:nvSpPr>
        <p:spPr/>
        <p:txBody>
          <a:bodyPr>
            <a:normAutofit fontScale="90000"/>
          </a:bodyPr>
          <a:lstStyle/>
          <a:p>
            <a:pPr eaLnBrk="1" hangingPunct="1"/>
            <a:r>
              <a:rPr lang="en-US" dirty="0" smtClean="0"/>
              <a:t>Single- vs. Multi-cycle Performance</a:t>
            </a:r>
            <a:endParaRPr lang="en-US" dirty="0"/>
          </a:p>
        </p:txBody>
      </p:sp>
    </p:spTree>
    <p:extLst>
      <p:ext uri="{BB962C8B-B14F-4D97-AF65-F5344CB8AC3E}">
        <p14:creationId xmlns:p14="http://schemas.microsoft.com/office/powerpoint/2010/main" val="1008513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Multi-Cycle Instructions</a:t>
            </a:r>
            <a:endParaRPr lang="en-US" dirty="0"/>
          </a:p>
        </p:txBody>
      </p:sp>
      <p:sp>
        <p:nvSpPr>
          <p:cNvPr id="3" name="Content Placeholder 2"/>
          <p:cNvSpPr>
            <a:spLocks noGrp="1"/>
          </p:cNvSpPr>
          <p:nvPr>
            <p:ph idx="1"/>
            <p:custDataLst>
              <p:tags r:id="rId2"/>
            </p:custDataLst>
          </p:nvPr>
        </p:nvSpPr>
        <p:spPr>
          <a:xfrm>
            <a:off x="228600" y="685800"/>
            <a:ext cx="8686800" cy="3657600"/>
          </a:xfrm>
        </p:spPr>
        <p:txBody>
          <a:bodyPr>
            <a:normAutofit/>
          </a:bodyPr>
          <a:lstStyle/>
          <a:p>
            <a:r>
              <a:rPr lang="en-US" dirty="0" smtClean="0"/>
              <a:t>But what to do when operations take diff. times?</a:t>
            </a:r>
          </a:p>
          <a:p>
            <a:r>
              <a:rPr lang="en-US" dirty="0" err="1" smtClean="0"/>
              <a:t>E.g</a:t>
            </a:r>
            <a:r>
              <a:rPr lang="en-US" dirty="0" smtClean="0"/>
              <a:t>: Assume:</a:t>
            </a:r>
          </a:p>
          <a:p>
            <a:pPr lvl="1"/>
            <a:r>
              <a:rPr lang="en-US" dirty="0" smtClean="0"/>
              <a:t>load/store: 100 ns</a:t>
            </a:r>
          </a:p>
          <a:p>
            <a:pPr lvl="1"/>
            <a:r>
              <a:rPr lang="en-US" dirty="0" smtClean="0"/>
              <a:t>arithmetic: 50 ns</a:t>
            </a:r>
          </a:p>
          <a:p>
            <a:pPr lvl="1"/>
            <a:r>
              <a:rPr lang="en-US" dirty="0" smtClean="0"/>
              <a:t>branches: 33 ns</a:t>
            </a:r>
          </a:p>
        </p:txBody>
      </p:sp>
      <p:sp>
        <p:nvSpPr>
          <p:cNvPr id="6" name="Content Placeholder 2"/>
          <p:cNvSpPr txBox="1">
            <a:spLocks/>
          </p:cNvSpPr>
          <p:nvPr>
            <p:custDataLst>
              <p:tags r:id="rId3"/>
            </p:custDataLst>
          </p:nvPr>
        </p:nvSpPr>
        <p:spPr>
          <a:xfrm>
            <a:off x="228600" y="4343400"/>
            <a:ext cx="4419600" cy="2057400"/>
          </a:xfrm>
          <a:prstGeom prst="rect">
            <a:avLst/>
          </a:prstGeom>
        </p:spPr>
        <p:txBody>
          <a:bodyPr vert="horz" lIns="91440" tIns="45720" rIns="91440" bIns="45720" rtlCol="0">
            <a:noAutofit/>
          </a:bodyPr>
          <a:lstStyle/>
          <a:p>
            <a:pPr marL="458788" lvl="1" indent="-285750">
              <a:spcBef>
                <a:spcPct val="20000"/>
              </a:spcBef>
              <a:buClr>
                <a:schemeClr val="accent1"/>
              </a:buClr>
            </a:pPr>
            <a:r>
              <a:rPr lang="en-US" sz="2600" dirty="0" smtClean="0">
                <a:solidFill>
                  <a:schemeClr val="accent5">
                    <a:lumMod val="60000"/>
                    <a:lumOff val="40000"/>
                  </a:schemeClr>
                </a:solidFill>
              </a:rPr>
              <a:t>Single-Cycle CPU</a:t>
            </a:r>
            <a:endParaRPr lang="en-US" sz="2600" dirty="0" smtClean="0">
              <a:solidFill>
                <a:schemeClr val="accent5">
                  <a:lumMod val="60000"/>
                  <a:lumOff val="40000"/>
                </a:schemeClr>
              </a:solidFill>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600" dirty="0" smtClean="0">
                <a:solidFill>
                  <a:schemeClr val="bg1"/>
                </a:solidFill>
                <a:cs typeface="Arial" pitchFamily="34" charset="0"/>
              </a:rPr>
              <a:t>	10</a:t>
            </a:r>
            <a:r>
              <a:rPr kumimoji="0" lang="en-US" sz="2600" b="0" i="0" u="none" strike="noStrike" kern="1200" cap="none" spc="0" normalizeH="0" baseline="0" noProof="0" dirty="0" smtClean="0">
                <a:ln>
                  <a:noFill/>
                </a:ln>
                <a:solidFill>
                  <a:schemeClr val="bg1"/>
                </a:solidFill>
                <a:effectLst/>
                <a:uLnTx/>
                <a:uFillTx/>
                <a:ea typeface="+mn-ea"/>
                <a:cs typeface="Arial" pitchFamily="34" charset="0"/>
              </a:rPr>
              <a:t> MHz (100 ns cycle) with</a:t>
            </a:r>
          </a:p>
          <a:p>
            <a:pPr marL="917575" marR="0" lvl="2" indent="-228600" algn="l" defTabSz="914400" rtl="0" eaLnBrk="1" fontAlgn="auto" latinLnBrk="0" hangingPunct="1">
              <a:lnSpc>
                <a:spcPct val="100000"/>
              </a:lnSpc>
              <a:spcBef>
                <a:spcPct val="20000"/>
              </a:spcBef>
              <a:spcAft>
                <a:spcPts val="0"/>
              </a:spcAft>
              <a:buClr>
                <a:schemeClr val="accent5">
                  <a:lumMod val="60000"/>
                  <a:lumOff val="40000"/>
                </a:schemeClr>
              </a:buClr>
              <a:buSzTx/>
              <a:buFont typeface="Calibri" pitchFamily="34" charset="0"/>
              <a:buChar char="–"/>
              <a:tabLst/>
              <a:defRPr/>
            </a:pPr>
            <a:r>
              <a:rPr kumimoji="0" lang="en-US" sz="2200" b="0" i="0" u="none" strike="noStrike" kern="1200" cap="none" spc="0" normalizeH="0" baseline="0" noProof="0" dirty="0" smtClean="0">
                <a:ln>
                  <a:noFill/>
                </a:ln>
                <a:solidFill>
                  <a:schemeClr val="bg1"/>
                </a:solidFill>
                <a:effectLst/>
                <a:uLnTx/>
                <a:uFillTx/>
                <a:ea typeface="+mn-ea"/>
                <a:cs typeface="Arial" pitchFamily="34" charset="0"/>
              </a:rPr>
              <a:t>1 cycle per instruction</a:t>
            </a:r>
          </a:p>
        </p:txBody>
      </p:sp>
      <p:sp>
        <p:nvSpPr>
          <p:cNvPr id="4" name="TextBox 3"/>
          <p:cNvSpPr txBox="1"/>
          <p:nvPr/>
        </p:nvSpPr>
        <p:spPr>
          <a:xfrm>
            <a:off x="6324600" y="1828800"/>
            <a:ext cx="2415213" cy="1569660"/>
          </a:xfrm>
          <a:prstGeom prst="rect">
            <a:avLst/>
          </a:prstGeom>
          <a:noFill/>
        </p:spPr>
        <p:txBody>
          <a:bodyPr wrap="none" rtlCol="0">
            <a:spAutoFit/>
          </a:bodyPr>
          <a:lstStyle/>
          <a:p>
            <a:r>
              <a:rPr lang="en-US" sz="2400" dirty="0" err="1">
                <a:solidFill>
                  <a:schemeClr val="accent5">
                    <a:lumMod val="60000"/>
                    <a:lumOff val="40000"/>
                  </a:schemeClr>
                </a:solidFill>
              </a:rPr>
              <a:t>m</a:t>
            </a:r>
            <a:r>
              <a:rPr lang="en-US" sz="2400" dirty="0" err="1" smtClean="0">
                <a:solidFill>
                  <a:schemeClr val="accent5">
                    <a:lumMod val="60000"/>
                    <a:lumOff val="40000"/>
                  </a:schemeClr>
                </a:solidFill>
              </a:rPr>
              <a:t>s</a:t>
            </a:r>
            <a:r>
              <a:rPr lang="en-US" sz="2400" dirty="0" smtClean="0">
                <a:solidFill>
                  <a:schemeClr val="accent5">
                    <a:lumMod val="60000"/>
                    <a:lumOff val="40000"/>
                  </a:schemeClr>
                </a:solidFill>
              </a:rPr>
              <a:t> = 10</a:t>
            </a:r>
            <a:r>
              <a:rPr lang="en-US" sz="2400" baseline="30000" dirty="0" smtClean="0">
                <a:solidFill>
                  <a:schemeClr val="accent5">
                    <a:lumMod val="60000"/>
                    <a:lumOff val="40000"/>
                  </a:schemeClr>
                </a:solidFill>
              </a:rPr>
              <a:t>-3</a:t>
            </a:r>
            <a:r>
              <a:rPr lang="en-US" sz="2400" dirty="0" smtClean="0">
                <a:solidFill>
                  <a:schemeClr val="accent5">
                    <a:lumMod val="60000"/>
                    <a:lumOff val="40000"/>
                  </a:schemeClr>
                </a:solidFill>
              </a:rPr>
              <a:t> second</a:t>
            </a:r>
          </a:p>
          <a:p>
            <a:r>
              <a:rPr lang="en-US" sz="2400" dirty="0" smtClean="0">
                <a:solidFill>
                  <a:schemeClr val="accent5">
                    <a:lumMod val="60000"/>
                    <a:lumOff val="40000"/>
                  </a:schemeClr>
                </a:solidFill>
              </a:rPr>
              <a:t>us = 10</a:t>
            </a:r>
            <a:r>
              <a:rPr lang="en-US" sz="2400" baseline="30000" dirty="0" smtClean="0">
                <a:solidFill>
                  <a:schemeClr val="accent5">
                    <a:lumMod val="60000"/>
                    <a:lumOff val="40000"/>
                  </a:schemeClr>
                </a:solidFill>
              </a:rPr>
              <a:t>-6</a:t>
            </a:r>
            <a:r>
              <a:rPr lang="en-US" sz="2400" dirty="0" smtClean="0">
                <a:solidFill>
                  <a:schemeClr val="accent5">
                    <a:lumMod val="60000"/>
                    <a:lumOff val="40000"/>
                  </a:schemeClr>
                </a:solidFill>
              </a:rPr>
              <a:t> seconds</a:t>
            </a:r>
          </a:p>
          <a:p>
            <a:r>
              <a:rPr lang="en-US" sz="2400" dirty="0" smtClean="0">
                <a:solidFill>
                  <a:schemeClr val="accent5">
                    <a:lumMod val="60000"/>
                    <a:lumOff val="40000"/>
                  </a:schemeClr>
                </a:solidFill>
              </a:rPr>
              <a:t>ns = 10</a:t>
            </a:r>
            <a:r>
              <a:rPr lang="en-US" sz="2400" baseline="30000" dirty="0" smtClean="0">
                <a:solidFill>
                  <a:schemeClr val="accent5">
                    <a:lumMod val="60000"/>
                    <a:lumOff val="40000"/>
                  </a:schemeClr>
                </a:solidFill>
              </a:rPr>
              <a:t>-9</a:t>
            </a:r>
            <a:r>
              <a:rPr lang="en-US" sz="2400" dirty="0" smtClean="0">
                <a:solidFill>
                  <a:schemeClr val="accent5">
                    <a:lumMod val="60000"/>
                    <a:lumOff val="40000"/>
                  </a:schemeClr>
                </a:solidFill>
              </a:rPr>
              <a:t> seconds</a:t>
            </a:r>
          </a:p>
          <a:p>
            <a:r>
              <a:rPr lang="en-US" sz="2400" dirty="0" err="1" smtClean="0">
                <a:solidFill>
                  <a:schemeClr val="accent5">
                    <a:lumMod val="60000"/>
                    <a:lumOff val="40000"/>
                  </a:schemeClr>
                </a:solidFill>
              </a:rPr>
              <a:t>ps</a:t>
            </a:r>
            <a:r>
              <a:rPr lang="en-US" sz="2400" dirty="0" smtClean="0">
                <a:solidFill>
                  <a:schemeClr val="accent5">
                    <a:lumMod val="60000"/>
                    <a:lumOff val="40000"/>
                  </a:schemeClr>
                </a:solidFill>
              </a:rPr>
              <a:t> </a:t>
            </a:r>
            <a:r>
              <a:rPr lang="en-US" sz="2400" dirty="0">
                <a:solidFill>
                  <a:schemeClr val="accent5">
                    <a:lumMod val="60000"/>
                    <a:lumOff val="40000"/>
                  </a:schemeClr>
                </a:solidFill>
              </a:rPr>
              <a:t>= </a:t>
            </a:r>
            <a:r>
              <a:rPr lang="en-US" sz="2400" dirty="0" smtClean="0">
                <a:solidFill>
                  <a:schemeClr val="accent5">
                    <a:lumMod val="60000"/>
                    <a:lumOff val="40000"/>
                  </a:schemeClr>
                </a:solidFill>
              </a:rPr>
              <a:t>10</a:t>
            </a:r>
            <a:r>
              <a:rPr lang="en-US" sz="2400" baseline="30000" dirty="0" smtClean="0">
                <a:solidFill>
                  <a:schemeClr val="accent5">
                    <a:lumMod val="60000"/>
                    <a:lumOff val="40000"/>
                  </a:schemeClr>
                </a:solidFill>
              </a:rPr>
              <a:t>-12</a:t>
            </a:r>
            <a:r>
              <a:rPr lang="en-US" sz="2400" dirty="0" smtClean="0">
                <a:solidFill>
                  <a:schemeClr val="accent5">
                    <a:lumMod val="60000"/>
                    <a:lumOff val="40000"/>
                  </a:schemeClr>
                </a:solidFill>
              </a:rPr>
              <a:t> seconds</a:t>
            </a:r>
            <a:endParaRPr lang="en-US" sz="2400" dirty="0">
              <a:solidFill>
                <a:schemeClr val="accent5">
                  <a:lumMod val="60000"/>
                  <a:lumOff val="40000"/>
                </a:schemeClr>
              </a:solidFill>
            </a:endParaRPr>
          </a:p>
        </p:txBody>
      </p:sp>
      <p:sp>
        <p:nvSpPr>
          <p:cNvPr id="7" name="TextBox 6"/>
          <p:cNvSpPr txBox="1"/>
          <p:nvPr/>
        </p:nvSpPr>
        <p:spPr>
          <a:xfrm>
            <a:off x="4343400" y="18288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10 MHz</a:t>
            </a:r>
            <a:endParaRPr lang="en-US" sz="2400" dirty="0">
              <a:solidFill>
                <a:schemeClr val="accent5">
                  <a:lumMod val="60000"/>
                  <a:lumOff val="40000"/>
                </a:schemeClr>
              </a:solidFill>
            </a:endParaRPr>
          </a:p>
        </p:txBody>
      </p:sp>
      <p:cxnSp>
        <p:nvCxnSpPr>
          <p:cNvPr id="9" name="Straight Arrow Connector 8"/>
          <p:cNvCxnSpPr/>
          <p:nvPr/>
        </p:nvCxnSpPr>
        <p:spPr>
          <a:xfrm flipH="1">
            <a:off x="3733800" y="22098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37470" y="23622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20 MHz</a:t>
            </a:r>
            <a:endParaRPr lang="en-US" sz="2400" dirty="0">
              <a:solidFill>
                <a:schemeClr val="accent5">
                  <a:lumMod val="60000"/>
                  <a:lumOff val="40000"/>
                </a:schemeClr>
              </a:solidFill>
            </a:endParaRPr>
          </a:p>
        </p:txBody>
      </p:sp>
      <p:cxnSp>
        <p:nvCxnSpPr>
          <p:cNvPr id="12" name="Straight Arrow Connector 11"/>
          <p:cNvCxnSpPr/>
          <p:nvPr/>
        </p:nvCxnSpPr>
        <p:spPr>
          <a:xfrm flipH="1">
            <a:off x="3733800" y="27432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37470" y="2891135"/>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30 MHz</a:t>
            </a:r>
            <a:endParaRPr lang="en-US" sz="2400" dirty="0">
              <a:solidFill>
                <a:schemeClr val="accent5">
                  <a:lumMod val="60000"/>
                  <a:lumOff val="40000"/>
                </a:schemeClr>
              </a:solidFill>
            </a:endParaRPr>
          </a:p>
        </p:txBody>
      </p:sp>
      <p:cxnSp>
        <p:nvCxnSpPr>
          <p:cNvPr id="14" name="Straight Arrow Connector 13"/>
          <p:cNvCxnSpPr/>
          <p:nvPr/>
        </p:nvCxnSpPr>
        <p:spPr>
          <a:xfrm flipH="1">
            <a:off x="3733800" y="32004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06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Multi-Cycle Instructions</a:t>
            </a:r>
            <a:endParaRPr lang="en-US" dirty="0"/>
          </a:p>
        </p:txBody>
      </p:sp>
      <p:sp>
        <p:nvSpPr>
          <p:cNvPr id="3" name="Content Placeholder 2"/>
          <p:cNvSpPr>
            <a:spLocks noGrp="1"/>
          </p:cNvSpPr>
          <p:nvPr>
            <p:ph idx="1"/>
            <p:custDataLst>
              <p:tags r:id="rId2"/>
            </p:custDataLst>
          </p:nvPr>
        </p:nvSpPr>
        <p:spPr>
          <a:xfrm>
            <a:off x="228600" y="685800"/>
            <a:ext cx="8686800" cy="3657600"/>
          </a:xfrm>
        </p:spPr>
        <p:txBody>
          <a:bodyPr>
            <a:normAutofit/>
          </a:bodyPr>
          <a:lstStyle/>
          <a:p>
            <a:pPr marL="0" lvl="1" indent="0">
              <a:buNone/>
            </a:pPr>
            <a:r>
              <a:rPr lang="en-US" sz="3200" dirty="0" smtClean="0"/>
              <a:t>Multiple cycles to complete a single instruction</a:t>
            </a:r>
            <a:endParaRPr lang="en-US" dirty="0" smtClean="0"/>
          </a:p>
          <a:p>
            <a:r>
              <a:rPr lang="en-US" dirty="0" err="1" smtClean="0"/>
              <a:t>E.g</a:t>
            </a:r>
            <a:r>
              <a:rPr lang="en-US" dirty="0" smtClean="0"/>
              <a:t>: Assume:</a:t>
            </a:r>
          </a:p>
          <a:p>
            <a:pPr lvl="1"/>
            <a:r>
              <a:rPr lang="en-US" dirty="0" smtClean="0"/>
              <a:t>load/store: 100 ns</a:t>
            </a:r>
          </a:p>
          <a:p>
            <a:pPr lvl="1"/>
            <a:r>
              <a:rPr lang="en-US" dirty="0" smtClean="0"/>
              <a:t>arithmetic: 50 ns</a:t>
            </a:r>
          </a:p>
          <a:p>
            <a:pPr lvl="1"/>
            <a:r>
              <a:rPr lang="en-US" dirty="0" smtClean="0"/>
              <a:t>branches: 33 ns</a:t>
            </a:r>
          </a:p>
        </p:txBody>
      </p:sp>
      <p:sp>
        <p:nvSpPr>
          <p:cNvPr id="5" name="Content Placeholder 2"/>
          <p:cNvSpPr txBox="1">
            <a:spLocks/>
          </p:cNvSpPr>
          <p:nvPr>
            <p:custDataLst>
              <p:tags r:id="rId3"/>
            </p:custDataLst>
          </p:nvPr>
        </p:nvSpPr>
        <p:spPr>
          <a:xfrm>
            <a:off x="4800600" y="4348843"/>
            <a:ext cx="4114800" cy="2057400"/>
          </a:xfrm>
          <a:prstGeom prst="rect">
            <a:avLst/>
          </a:prstGeom>
        </p:spPr>
        <p:txBody>
          <a:bodyPr vert="horz" lIns="91440" tIns="45720" rIns="91440" bIns="45720" rtlCol="0">
            <a:normAutofit fontScale="92500" lnSpcReduction="10000"/>
          </a:bodyPr>
          <a:lstStyle/>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800" dirty="0" smtClean="0">
                <a:solidFill>
                  <a:schemeClr val="accent5">
                    <a:lumMod val="60000"/>
                    <a:lumOff val="40000"/>
                  </a:schemeClr>
                </a:solidFill>
                <a:latin typeface="Calibri" pitchFamily="34" charset="0"/>
                <a:cs typeface="Arial" pitchFamily="34" charset="0"/>
              </a:rPr>
              <a:t>Multi-Cycle CPU</a:t>
            </a:r>
            <a:endParaRPr kumimoji="0" lang="en-US" sz="2800" b="0" i="0" u="none" strike="noStrike" kern="1200" cap="none" spc="0" normalizeH="0" baseline="0" noProof="0" dirty="0" smtClean="0">
              <a:ln>
                <a:noFill/>
              </a:ln>
              <a:solidFill>
                <a:schemeClr val="accent5">
                  <a:lumMod val="60000"/>
                  <a:lumOff val="40000"/>
                </a:schemeClr>
              </a:solidFill>
              <a:effectLst/>
              <a:uLnTx/>
              <a:uFillTx/>
              <a:latin typeface="Calibri" pitchFamily="34" charset="0"/>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30 MHz (33 ns cycle) with</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3 cycles per load/store</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2 cycles per arithmetic</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1 cycle per branch</a:t>
            </a: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endParaRPr>
          </a:p>
        </p:txBody>
      </p:sp>
      <p:sp>
        <p:nvSpPr>
          <p:cNvPr id="4" name="TextBox 3"/>
          <p:cNvSpPr txBox="1"/>
          <p:nvPr/>
        </p:nvSpPr>
        <p:spPr>
          <a:xfrm>
            <a:off x="6324600" y="1828800"/>
            <a:ext cx="2415213" cy="1569660"/>
          </a:xfrm>
          <a:prstGeom prst="rect">
            <a:avLst/>
          </a:prstGeom>
          <a:noFill/>
        </p:spPr>
        <p:txBody>
          <a:bodyPr wrap="none" rtlCol="0">
            <a:spAutoFit/>
          </a:bodyPr>
          <a:lstStyle/>
          <a:p>
            <a:r>
              <a:rPr lang="en-US" sz="2400" dirty="0" err="1">
                <a:solidFill>
                  <a:schemeClr val="accent5">
                    <a:lumMod val="60000"/>
                    <a:lumOff val="40000"/>
                  </a:schemeClr>
                </a:solidFill>
              </a:rPr>
              <a:t>m</a:t>
            </a:r>
            <a:r>
              <a:rPr lang="en-US" sz="2400" dirty="0" err="1" smtClean="0">
                <a:solidFill>
                  <a:schemeClr val="accent5">
                    <a:lumMod val="60000"/>
                    <a:lumOff val="40000"/>
                  </a:schemeClr>
                </a:solidFill>
              </a:rPr>
              <a:t>s</a:t>
            </a:r>
            <a:r>
              <a:rPr lang="en-US" sz="2400" dirty="0" smtClean="0">
                <a:solidFill>
                  <a:schemeClr val="accent5">
                    <a:lumMod val="60000"/>
                    <a:lumOff val="40000"/>
                  </a:schemeClr>
                </a:solidFill>
              </a:rPr>
              <a:t> = 10</a:t>
            </a:r>
            <a:r>
              <a:rPr lang="en-US" sz="2400" baseline="30000" dirty="0" smtClean="0">
                <a:solidFill>
                  <a:schemeClr val="accent5">
                    <a:lumMod val="60000"/>
                    <a:lumOff val="40000"/>
                  </a:schemeClr>
                </a:solidFill>
              </a:rPr>
              <a:t>-3</a:t>
            </a:r>
            <a:r>
              <a:rPr lang="en-US" sz="2400" dirty="0" smtClean="0">
                <a:solidFill>
                  <a:schemeClr val="accent5">
                    <a:lumMod val="60000"/>
                    <a:lumOff val="40000"/>
                  </a:schemeClr>
                </a:solidFill>
              </a:rPr>
              <a:t> second</a:t>
            </a:r>
          </a:p>
          <a:p>
            <a:r>
              <a:rPr lang="en-US" sz="2400" dirty="0" smtClean="0">
                <a:solidFill>
                  <a:schemeClr val="accent5">
                    <a:lumMod val="60000"/>
                    <a:lumOff val="40000"/>
                  </a:schemeClr>
                </a:solidFill>
              </a:rPr>
              <a:t>us = 10</a:t>
            </a:r>
            <a:r>
              <a:rPr lang="en-US" sz="2400" baseline="30000" dirty="0" smtClean="0">
                <a:solidFill>
                  <a:schemeClr val="accent5">
                    <a:lumMod val="60000"/>
                    <a:lumOff val="40000"/>
                  </a:schemeClr>
                </a:solidFill>
              </a:rPr>
              <a:t>-6</a:t>
            </a:r>
            <a:r>
              <a:rPr lang="en-US" sz="2400" dirty="0" smtClean="0">
                <a:solidFill>
                  <a:schemeClr val="accent5">
                    <a:lumMod val="60000"/>
                    <a:lumOff val="40000"/>
                  </a:schemeClr>
                </a:solidFill>
              </a:rPr>
              <a:t> seconds</a:t>
            </a:r>
          </a:p>
          <a:p>
            <a:r>
              <a:rPr lang="en-US" sz="2400" dirty="0" smtClean="0">
                <a:solidFill>
                  <a:schemeClr val="accent5">
                    <a:lumMod val="60000"/>
                    <a:lumOff val="40000"/>
                  </a:schemeClr>
                </a:solidFill>
              </a:rPr>
              <a:t>ns = 10</a:t>
            </a:r>
            <a:r>
              <a:rPr lang="en-US" sz="2400" baseline="30000" dirty="0" smtClean="0">
                <a:solidFill>
                  <a:schemeClr val="accent5">
                    <a:lumMod val="60000"/>
                    <a:lumOff val="40000"/>
                  </a:schemeClr>
                </a:solidFill>
              </a:rPr>
              <a:t>-9</a:t>
            </a:r>
            <a:r>
              <a:rPr lang="en-US" sz="2400" dirty="0" smtClean="0">
                <a:solidFill>
                  <a:schemeClr val="accent5">
                    <a:lumMod val="60000"/>
                    <a:lumOff val="40000"/>
                  </a:schemeClr>
                </a:solidFill>
              </a:rPr>
              <a:t> seconds</a:t>
            </a:r>
          </a:p>
          <a:p>
            <a:r>
              <a:rPr lang="en-US" sz="2400" dirty="0" err="1" smtClean="0">
                <a:solidFill>
                  <a:schemeClr val="accent5">
                    <a:lumMod val="60000"/>
                    <a:lumOff val="40000"/>
                  </a:schemeClr>
                </a:solidFill>
              </a:rPr>
              <a:t>ps</a:t>
            </a:r>
            <a:r>
              <a:rPr lang="en-US" sz="2400" dirty="0" smtClean="0">
                <a:solidFill>
                  <a:schemeClr val="accent5">
                    <a:lumMod val="60000"/>
                    <a:lumOff val="40000"/>
                  </a:schemeClr>
                </a:solidFill>
              </a:rPr>
              <a:t> </a:t>
            </a:r>
            <a:r>
              <a:rPr lang="en-US" sz="2400" dirty="0">
                <a:solidFill>
                  <a:schemeClr val="accent5">
                    <a:lumMod val="60000"/>
                    <a:lumOff val="40000"/>
                  </a:schemeClr>
                </a:solidFill>
              </a:rPr>
              <a:t>= </a:t>
            </a:r>
            <a:r>
              <a:rPr lang="en-US" sz="2400" dirty="0" smtClean="0">
                <a:solidFill>
                  <a:schemeClr val="accent5">
                    <a:lumMod val="60000"/>
                    <a:lumOff val="40000"/>
                  </a:schemeClr>
                </a:solidFill>
              </a:rPr>
              <a:t>10</a:t>
            </a:r>
            <a:r>
              <a:rPr lang="en-US" sz="2400" baseline="30000" dirty="0" smtClean="0">
                <a:solidFill>
                  <a:schemeClr val="accent5">
                    <a:lumMod val="60000"/>
                    <a:lumOff val="40000"/>
                  </a:schemeClr>
                </a:solidFill>
              </a:rPr>
              <a:t>-12</a:t>
            </a:r>
            <a:r>
              <a:rPr lang="en-US" sz="2400" dirty="0" smtClean="0">
                <a:solidFill>
                  <a:schemeClr val="accent5">
                    <a:lumMod val="60000"/>
                    <a:lumOff val="40000"/>
                  </a:schemeClr>
                </a:solidFill>
              </a:rPr>
              <a:t> seconds</a:t>
            </a:r>
            <a:endParaRPr lang="en-US" sz="2400" dirty="0">
              <a:solidFill>
                <a:schemeClr val="accent5">
                  <a:lumMod val="60000"/>
                  <a:lumOff val="40000"/>
                </a:schemeClr>
              </a:solidFill>
            </a:endParaRPr>
          </a:p>
        </p:txBody>
      </p:sp>
      <p:sp>
        <p:nvSpPr>
          <p:cNvPr id="7" name="TextBox 6"/>
          <p:cNvSpPr txBox="1"/>
          <p:nvPr/>
        </p:nvSpPr>
        <p:spPr>
          <a:xfrm>
            <a:off x="4349330" y="18288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10 MHz</a:t>
            </a:r>
            <a:endParaRPr lang="en-US" sz="2400" dirty="0">
              <a:solidFill>
                <a:schemeClr val="accent5">
                  <a:lumMod val="60000"/>
                  <a:lumOff val="40000"/>
                </a:schemeClr>
              </a:solidFill>
            </a:endParaRPr>
          </a:p>
        </p:txBody>
      </p:sp>
      <p:cxnSp>
        <p:nvCxnSpPr>
          <p:cNvPr id="9" name="Straight Arrow Connector 8"/>
          <p:cNvCxnSpPr/>
          <p:nvPr/>
        </p:nvCxnSpPr>
        <p:spPr>
          <a:xfrm flipH="1">
            <a:off x="3739730" y="22098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43400" y="23622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20 MHz</a:t>
            </a:r>
            <a:endParaRPr lang="en-US" sz="2400" dirty="0">
              <a:solidFill>
                <a:schemeClr val="accent5">
                  <a:lumMod val="60000"/>
                  <a:lumOff val="40000"/>
                </a:schemeClr>
              </a:solidFill>
            </a:endParaRPr>
          </a:p>
        </p:txBody>
      </p:sp>
      <p:cxnSp>
        <p:nvCxnSpPr>
          <p:cNvPr id="12" name="Straight Arrow Connector 11"/>
          <p:cNvCxnSpPr/>
          <p:nvPr/>
        </p:nvCxnSpPr>
        <p:spPr>
          <a:xfrm flipH="1">
            <a:off x="3733800" y="27432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43400" y="2891135"/>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30 MHz</a:t>
            </a:r>
            <a:endParaRPr lang="en-US" sz="2400" dirty="0">
              <a:solidFill>
                <a:schemeClr val="accent5">
                  <a:lumMod val="60000"/>
                  <a:lumOff val="40000"/>
                </a:schemeClr>
              </a:solidFill>
            </a:endParaRPr>
          </a:p>
        </p:txBody>
      </p:sp>
      <p:cxnSp>
        <p:nvCxnSpPr>
          <p:cNvPr id="14" name="Straight Arrow Connector 13"/>
          <p:cNvCxnSpPr/>
          <p:nvPr/>
        </p:nvCxnSpPr>
        <p:spPr>
          <a:xfrm flipH="1">
            <a:off x="3733800" y="3198167"/>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custDataLst>
              <p:tags r:id="rId4"/>
            </p:custDataLst>
          </p:nvPr>
        </p:nvSpPr>
        <p:spPr>
          <a:xfrm>
            <a:off x="228600" y="4343400"/>
            <a:ext cx="4419600" cy="2057400"/>
          </a:xfrm>
          <a:prstGeom prst="rect">
            <a:avLst/>
          </a:prstGeom>
        </p:spPr>
        <p:txBody>
          <a:bodyPr vert="horz" lIns="91440" tIns="45720" rIns="91440" bIns="45720" rtlCol="0">
            <a:noAutofit/>
          </a:bodyPr>
          <a:lstStyle/>
          <a:p>
            <a:pPr marL="458788" lvl="1" indent="-285750">
              <a:spcBef>
                <a:spcPct val="20000"/>
              </a:spcBef>
              <a:buClr>
                <a:schemeClr val="accent1"/>
              </a:buClr>
            </a:pPr>
            <a:r>
              <a:rPr lang="en-US" sz="2600" dirty="0" smtClean="0">
                <a:solidFill>
                  <a:schemeClr val="accent5">
                    <a:lumMod val="60000"/>
                    <a:lumOff val="40000"/>
                  </a:schemeClr>
                </a:solidFill>
              </a:rPr>
              <a:t>Single-Cycle CPU</a:t>
            </a:r>
            <a:endParaRPr lang="en-US" sz="2600" dirty="0" smtClean="0">
              <a:solidFill>
                <a:schemeClr val="accent5">
                  <a:lumMod val="60000"/>
                  <a:lumOff val="40000"/>
                </a:schemeClr>
              </a:solidFill>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600" dirty="0" smtClean="0">
                <a:solidFill>
                  <a:schemeClr val="bg1"/>
                </a:solidFill>
                <a:cs typeface="Arial" pitchFamily="34" charset="0"/>
              </a:rPr>
              <a:t>	10</a:t>
            </a:r>
            <a:r>
              <a:rPr kumimoji="0" lang="en-US" sz="2600" b="0" i="0" u="none" strike="noStrike" kern="1200" cap="none" spc="0" normalizeH="0" baseline="0" noProof="0" dirty="0" smtClean="0">
                <a:ln>
                  <a:noFill/>
                </a:ln>
                <a:solidFill>
                  <a:schemeClr val="bg1"/>
                </a:solidFill>
                <a:effectLst/>
                <a:uLnTx/>
                <a:uFillTx/>
                <a:ea typeface="+mn-ea"/>
                <a:cs typeface="Arial" pitchFamily="34" charset="0"/>
              </a:rPr>
              <a:t> MHz (100 ns cycle) with</a:t>
            </a:r>
          </a:p>
          <a:p>
            <a:pPr marL="917575" marR="0" lvl="2" indent="-228600" algn="l" defTabSz="914400" rtl="0" eaLnBrk="1" fontAlgn="auto" latinLnBrk="0" hangingPunct="1">
              <a:lnSpc>
                <a:spcPct val="100000"/>
              </a:lnSpc>
              <a:spcBef>
                <a:spcPct val="20000"/>
              </a:spcBef>
              <a:spcAft>
                <a:spcPts val="0"/>
              </a:spcAft>
              <a:buClr>
                <a:schemeClr val="accent5">
                  <a:lumMod val="60000"/>
                  <a:lumOff val="40000"/>
                </a:schemeClr>
              </a:buClr>
              <a:buSzTx/>
              <a:buFont typeface="Calibri" pitchFamily="34" charset="0"/>
              <a:buChar char="–"/>
              <a:tabLst/>
              <a:defRPr/>
            </a:pPr>
            <a:r>
              <a:rPr kumimoji="0" lang="en-US" sz="2200" b="0" i="0" u="none" strike="noStrike" kern="1200" cap="none" spc="0" normalizeH="0" baseline="0" noProof="0" dirty="0" smtClean="0">
                <a:ln>
                  <a:noFill/>
                </a:ln>
                <a:solidFill>
                  <a:schemeClr val="bg1"/>
                </a:solidFill>
                <a:effectLst/>
                <a:uLnTx/>
                <a:uFillTx/>
                <a:ea typeface="+mn-ea"/>
                <a:cs typeface="Arial" pitchFamily="34" charset="0"/>
              </a:rPr>
              <a:t>1 cycle per instruction</a:t>
            </a:r>
          </a:p>
        </p:txBody>
      </p:sp>
      <p:sp>
        <p:nvSpPr>
          <p:cNvPr id="6" name="TextBox 5"/>
          <p:cNvSpPr txBox="1"/>
          <p:nvPr/>
        </p:nvSpPr>
        <p:spPr>
          <a:xfrm>
            <a:off x="914400" y="3769435"/>
            <a:ext cx="7107843" cy="523220"/>
          </a:xfrm>
          <a:prstGeom prst="rect">
            <a:avLst/>
          </a:prstGeom>
          <a:noFill/>
        </p:spPr>
        <p:txBody>
          <a:bodyPr wrap="none" rtlCol="0">
            <a:spAutoFit/>
          </a:bodyPr>
          <a:lstStyle/>
          <a:p>
            <a:r>
              <a:rPr lang="en-US" sz="2800" dirty="0" smtClean="0"/>
              <a:t>Which one is faster: Single- or Multi-Cycle CPU?</a:t>
            </a:r>
            <a:endParaRPr lang="en-US" sz="2800" dirty="0"/>
          </a:p>
        </p:txBody>
      </p:sp>
    </p:spTree>
    <p:extLst>
      <p:ext uri="{BB962C8B-B14F-4D97-AF65-F5344CB8AC3E}">
        <p14:creationId xmlns:p14="http://schemas.microsoft.com/office/powerpoint/2010/main" val="26685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Cycles Per Instruction (CPI)</a:t>
            </a:r>
            <a:endParaRPr lang="en-US" dirty="0"/>
          </a:p>
        </p:txBody>
      </p:sp>
      <p:sp>
        <p:nvSpPr>
          <p:cNvPr id="3" name="Content Placeholder 2"/>
          <p:cNvSpPr>
            <a:spLocks noGrp="1"/>
          </p:cNvSpPr>
          <p:nvPr>
            <p:ph idx="1"/>
            <p:custDataLst>
              <p:tags r:id="rId2"/>
            </p:custDataLst>
          </p:nvPr>
        </p:nvSpPr>
        <p:spPr>
          <a:xfrm>
            <a:off x="228600" y="838200"/>
            <a:ext cx="8686800" cy="4191000"/>
          </a:xfrm>
        </p:spPr>
        <p:txBody>
          <a:bodyPr>
            <a:normAutofit/>
          </a:bodyPr>
          <a:lstStyle/>
          <a:p>
            <a:r>
              <a:rPr lang="en-US" sz="2400" i="1" dirty="0" smtClean="0">
                <a:solidFill>
                  <a:schemeClr val="accent5">
                    <a:lumMod val="60000"/>
                    <a:lumOff val="40000"/>
                  </a:schemeClr>
                </a:solidFill>
              </a:rPr>
              <a:t>Instruction mix</a:t>
            </a:r>
            <a:r>
              <a:rPr lang="en-US" sz="2400" i="1" dirty="0" smtClean="0">
                <a:solidFill>
                  <a:srgbClr val="00F6FF"/>
                </a:solidFill>
              </a:rPr>
              <a:t> </a:t>
            </a:r>
            <a:r>
              <a:rPr lang="en-US" sz="2400" dirty="0" smtClean="0"/>
              <a:t>for some program P, assume:</a:t>
            </a:r>
          </a:p>
          <a:p>
            <a:pPr lvl="1"/>
            <a:r>
              <a:rPr lang="en-US" sz="2400" dirty="0" smtClean="0"/>
              <a:t>25% load/store  ( 3 cycles / instruction)</a:t>
            </a:r>
          </a:p>
          <a:p>
            <a:pPr lvl="1"/>
            <a:r>
              <a:rPr lang="en-US" sz="2400" dirty="0" smtClean="0"/>
              <a:t>60% arithmetic  ( 2 cycles / instruction)</a:t>
            </a:r>
          </a:p>
          <a:p>
            <a:pPr lvl="1"/>
            <a:r>
              <a:rPr lang="en-US" sz="2400" dirty="0" smtClean="0"/>
              <a:t>15% branches    ( 1 cycle / instruction)</a:t>
            </a:r>
          </a:p>
          <a:p>
            <a:endParaRPr lang="en-US" sz="2400" dirty="0" smtClean="0"/>
          </a:p>
          <a:p>
            <a:r>
              <a:rPr lang="en-US" sz="2400" dirty="0" smtClean="0"/>
              <a:t>Multi-Cycle performance for program P:</a:t>
            </a:r>
          </a:p>
          <a:p>
            <a:r>
              <a:rPr lang="en-US" sz="2400" dirty="0" smtClean="0"/>
              <a:t>	3 * .25 + 2 * .60 + 1 * .15 = 2.1</a:t>
            </a:r>
          </a:p>
          <a:p>
            <a:r>
              <a:rPr lang="en-US" sz="2400" dirty="0" smtClean="0"/>
              <a:t>	average </a:t>
            </a:r>
            <a:r>
              <a:rPr lang="en-US" sz="2400" i="1" dirty="0" smtClean="0">
                <a:solidFill>
                  <a:schemeClr val="accent5">
                    <a:lumMod val="60000"/>
                    <a:lumOff val="40000"/>
                  </a:schemeClr>
                </a:solidFill>
              </a:rPr>
              <a:t>cycles per instruction </a:t>
            </a:r>
            <a:r>
              <a:rPr lang="en-US" sz="2400" dirty="0" smtClean="0">
                <a:solidFill>
                  <a:schemeClr val="accent5">
                    <a:lumMod val="60000"/>
                    <a:lumOff val="40000"/>
                  </a:schemeClr>
                </a:solidFill>
              </a:rPr>
              <a:t>(CPI)</a:t>
            </a:r>
            <a:r>
              <a:rPr lang="en-US" sz="2400" dirty="0" smtClean="0">
                <a:solidFill>
                  <a:srgbClr val="00F6FF"/>
                </a:solidFill>
              </a:rPr>
              <a:t> </a:t>
            </a:r>
            <a:r>
              <a:rPr lang="en-US" sz="2400" dirty="0" smtClean="0"/>
              <a:t>= 2.1</a:t>
            </a:r>
          </a:p>
        </p:txBody>
      </p:sp>
      <p:sp>
        <p:nvSpPr>
          <p:cNvPr id="5" name="Rectangle 4"/>
          <p:cNvSpPr/>
          <p:nvPr>
            <p:custDataLst>
              <p:tags r:id="rId3"/>
            </p:custDataLst>
          </p:nvPr>
        </p:nvSpPr>
        <p:spPr>
          <a:xfrm>
            <a:off x="304800" y="4343400"/>
            <a:ext cx="4114800" cy="1384995"/>
          </a:xfrm>
          <a:prstGeom prst="rect">
            <a:avLst/>
          </a:prstGeom>
        </p:spPr>
        <p:txBody>
          <a:bodyPr wrap="square">
            <a:spAutoFit/>
          </a:bodyPr>
          <a:lstStyle/>
          <a:p>
            <a:pPr>
              <a:spcBef>
                <a:spcPts val="0"/>
              </a:spcBef>
            </a:pPr>
            <a:r>
              <a:rPr lang="en-US" sz="2800" dirty="0" smtClean="0">
                <a:solidFill>
                  <a:schemeClr val="bg1"/>
                </a:solidFill>
              </a:rPr>
              <a:t>Multi-Cycle @ 30 MHz</a:t>
            </a:r>
          </a:p>
          <a:p>
            <a:pPr>
              <a:spcBef>
                <a:spcPts val="0"/>
              </a:spcBef>
            </a:pPr>
            <a:endParaRPr lang="en-US" sz="2800" dirty="0" smtClean="0">
              <a:solidFill>
                <a:schemeClr val="bg1"/>
              </a:solidFill>
            </a:endParaRPr>
          </a:p>
          <a:p>
            <a:pPr>
              <a:spcBef>
                <a:spcPts val="0"/>
              </a:spcBef>
            </a:pPr>
            <a:r>
              <a:rPr lang="en-US" sz="2800" dirty="0" smtClean="0">
                <a:solidFill>
                  <a:schemeClr val="bg1"/>
                </a:solidFill>
              </a:rPr>
              <a:t>Single-Cycle @ 10 MHz</a:t>
            </a:r>
          </a:p>
        </p:txBody>
      </p:sp>
      <p:sp>
        <p:nvSpPr>
          <p:cNvPr id="4" name="TextBox 3"/>
          <p:cNvSpPr txBox="1"/>
          <p:nvPr/>
        </p:nvSpPr>
        <p:spPr>
          <a:xfrm>
            <a:off x="4062584" y="4343400"/>
            <a:ext cx="5005216" cy="1785104"/>
          </a:xfrm>
          <a:prstGeom prst="rect">
            <a:avLst/>
          </a:prstGeom>
          <a:noFill/>
        </p:spPr>
        <p:txBody>
          <a:bodyPr wrap="none" rtlCol="0">
            <a:spAutoFit/>
          </a:bodyPr>
          <a:lstStyle/>
          <a:p>
            <a:r>
              <a:rPr lang="en-US" sz="2200" dirty="0" smtClean="0">
                <a:solidFill>
                  <a:schemeClr val="accent5">
                    <a:lumMod val="60000"/>
                    <a:lumOff val="40000"/>
                  </a:schemeClr>
                </a:solidFill>
              </a:rPr>
              <a:t>30M cycles/sec </a:t>
            </a:r>
            <a:r>
              <a:rPr lang="en-US" sz="2200" dirty="0" smtClean="0">
                <a:solidFill>
                  <a:schemeClr val="accent5">
                    <a:lumMod val="60000"/>
                    <a:lumOff val="40000"/>
                  </a:schemeClr>
                </a:solidFill>
                <a:sym typeface="Symbol"/>
              </a:rPr>
              <a:t>2.1 cycles/</a:t>
            </a:r>
            <a:r>
              <a:rPr lang="en-US" sz="2200" dirty="0" err="1" smtClean="0">
                <a:solidFill>
                  <a:schemeClr val="accent5">
                    <a:lumMod val="60000"/>
                    <a:lumOff val="40000"/>
                  </a:schemeClr>
                </a:solidFill>
                <a:sym typeface="Symbol"/>
              </a:rPr>
              <a:t>instr</a:t>
            </a:r>
            <a:r>
              <a:rPr lang="en-US" sz="2200" dirty="0" smtClean="0">
                <a:solidFill>
                  <a:schemeClr val="accent5">
                    <a:lumMod val="60000"/>
                    <a:lumOff val="40000"/>
                  </a:schemeClr>
                </a:solidFill>
              </a:rPr>
              <a:t> ≈15 MIPS</a:t>
            </a:r>
          </a:p>
          <a:p>
            <a:r>
              <a:rPr lang="en-US" sz="2200" dirty="0" err="1" smtClean="0">
                <a:solidFill>
                  <a:schemeClr val="accent5">
                    <a:lumMod val="60000"/>
                    <a:lumOff val="40000"/>
                  </a:schemeClr>
                </a:solidFill>
              </a:rPr>
              <a:t>vs</a:t>
            </a:r>
            <a:endParaRPr lang="en-US" sz="2200" dirty="0" smtClean="0">
              <a:solidFill>
                <a:schemeClr val="accent5">
                  <a:lumMod val="60000"/>
                  <a:lumOff val="40000"/>
                </a:schemeClr>
              </a:solidFill>
            </a:endParaRPr>
          </a:p>
          <a:p>
            <a:r>
              <a:rPr lang="en-US" sz="2200" dirty="0" smtClean="0">
                <a:solidFill>
                  <a:schemeClr val="accent5">
                    <a:lumMod val="60000"/>
                    <a:lumOff val="40000"/>
                  </a:schemeClr>
                </a:solidFill>
              </a:rPr>
              <a:t>10 MIPS</a:t>
            </a:r>
          </a:p>
          <a:p>
            <a:endParaRPr lang="en-US" sz="2200" dirty="0">
              <a:solidFill>
                <a:schemeClr val="accent5">
                  <a:lumMod val="60000"/>
                  <a:lumOff val="40000"/>
                </a:schemeClr>
              </a:solidFill>
            </a:endParaRPr>
          </a:p>
          <a:p>
            <a:r>
              <a:rPr lang="en-US" sz="2200" dirty="0" smtClean="0">
                <a:solidFill>
                  <a:schemeClr val="accent5">
                    <a:lumMod val="60000"/>
                    <a:lumOff val="40000"/>
                  </a:schemeClr>
                </a:solidFill>
              </a:rPr>
              <a:t>MIPS = millions of instructions per second</a:t>
            </a:r>
            <a:endParaRPr lang="en-US" sz="2200" dirty="0">
              <a:solidFill>
                <a:schemeClr val="accent5">
                  <a:lumMod val="60000"/>
                  <a:lumOff val="40000"/>
                </a:schemeClr>
              </a:solidFill>
            </a:endParaRPr>
          </a:p>
        </p:txBody>
      </p:sp>
      <p:cxnSp>
        <p:nvCxnSpPr>
          <p:cNvPr id="8" name="Straight Arrow Connector 7"/>
          <p:cNvCxnSpPr/>
          <p:nvPr/>
        </p:nvCxnSpPr>
        <p:spPr>
          <a:xfrm flipH="1">
            <a:off x="3657600" y="4572000"/>
            <a:ext cx="404984"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1"/>
          </p:cNvCxnSpPr>
          <p:nvPr/>
        </p:nvCxnSpPr>
        <p:spPr>
          <a:xfrm flipH="1">
            <a:off x="3860092" y="5235952"/>
            <a:ext cx="202492" cy="174248"/>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924800" y="4343400"/>
            <a:ext cx="1143000" cy="463897"/>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38600" y="5022503"/>
            <a:ext cx="1143000" cy="463897"/>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144436" y="5029200"/>
            <a:ext cx="3809376" cy="430887"/>
          </a:xfrm>
          <a:prstGeom prst="rect">
            <a:avLst/>
          </a:prstGeom>
          <a:noFill/>
        </p:spPr>
        <p:txBody>
          <a:bodyPr wrap="none" rtlCol="0">
            <a:spAutoFit/>
          </a:bodyPr>
          <a:lstStyle/>
          <a:p>
            <a:r>
              <a:rPr lang="en-US" sz="2200" dirty="0">
                <a:solidFill>
                  <a:schemeClr val="accent5">
                    <a:lumMod val="60000"/>
                    <a:lumOff val="40000"/>
                  </a:schemeClr>
                </a:solidFill>
              </a:rPr>
              <a:t>= 10M </a:t>
            </a:r>
            <a:r>
              <a:rPr lang="en-US" sz="2200" dirty="0" smtClean="0">
                <a:solidFill>
                  <a:schemeClr val="accent5">
                    <a:lumMod val="60000"/>
                    <a:lumOff val="40000"/>
                  </a:schemeClr>
                </a:solidFill>
              </a:rPr>
              <a:t>cycles/sec </a:t>
            </a:r>
            <a:r>
              <a:rPr lang="en-US" sz="2200" dirty="0" smtClean="0">
                <a:solidFill>
                  <a:schemeClr val="accent5">
                    <a:lumMod val="60000"/>
                    <a:lumOff val="40000"/>
                  </a:schemeClr>
                </a:solidFill>
                <a:sym typeface="Symbol"/>
              </a:rPr>
              <a:t> 1 cycle/</a:t>
            </a:r>
            <a:r>
              <a:rPr lang="en-US" sz="2200" dirty="0" err="1" smtClean="0">
                <a:solidFill>
                  <a:schemeClr val="accent5">
                    <a:lumMod val="60000"/>
                    <a:lumOff val="40000"/>
                  </a:schemeClr>
                </a:solidFill>
                <a:sym typeface="Symbol"/>
              </a:rPr>
              <a:t>instr</a:t>
            </a:r>
            <a:endParaRPr lang="en-US" sz="2200" dirty="0">
              <a:solidFill>
                <a:schemeClr val="accent5">
                  <a:lumMod val="60000"/>
                  <a:lumOff val="40000"/>
                </a:schemeClr>
              </a:solidFill>
            </a:endParaRPr>
          </a:p>
        </p:txBody>
      </p:sp>
    </p:spTree>
    <p:extLst>
      <p:ext uri="{BB962C8B-B14F-4D97-AF65-F5344CB8AC3E}">
        <p14:creationId xmlns:p14="http://schemas.microsoft.com/office/powerpoint/2010/main" val="122525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3"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220200" cy="5638800"/>
          </a:xfrm>
        </p:spPr>
        <p:txBody>
          <a:bodyPr/>
          <a:lstStyle/>
          <a:p>
            <a:r>
              <a:rPr lang="en-US" dirty="0" smtClean="0"/>
              <a:t>CPU Time = # Instructions x CPI x Clock Cycle Time</a:t>
            </a:r>
          </a:p>
          <a:p>
            <a:endParaRPr lang="en-US" dirty="0" smtClean="0"/>
          </a:p>
          <a:p>
            <a:endParaRPr lang="en-US" dirty="0" smtClean="0"/>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1600200"/>
            <a:ext cx="9144000" cy="584775"/>
          </a:xfrm>
          <a:prstGeom prst="rect">
            <a:avLst/>
          </a:prstGeom>
          <a:noFill/>
        </p:spPr>
        <p:txBody>
          <a:bodyPr wrap="square" rtlCol="0">
            <a:spAutoFit/>
          </a:bodyPr>
          <a:lstStyle/>
          <a:p>
            <a:r>
              <a:rPr lang="en-US" sz="3200" dirty="0">
                <a:solidFill>
                  <a:schemeClr val="accent5">
                    <a:lumMod val="60000"/>
                    <a:lumOff val="40000"/>
                  </a:schemeClr>
                </a:solidFill>
              </a:rPr>
              <a:t>s</a:t>
            </a:r>
            <a:r>
              <a:rPr lang="en-US" sz="3200" dirty="0" smtClean="0">
                <a:solidFill>
                  <a:schemeClr val="accent5">
                    <a:lumMod val="60000"/>
                    <a:lumOff val="40000"/>
                  </a:schemeClr>
                </a:solidFill>
              </a:rPr>
              <a:t>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
        <p:nvSpPr>
          <p:cNvPr id="7" name="Content Placeholder 2" descr="Rectangle: Click to edit Master text styles&#10;Second level&#10;Third level&#10;Fourth level&#10;Fifth level"/>
          <p:cNvSpPr txBox="1">
            <a:spLocks/>
          </p:cNvSpPr>
          <p:nvPr/>
        </p:nvSpPr>
        <p:spPr>
          <a:xfrm>
            <a:off x="228600" y="1981200"/>
            <a:ext cx="8686800" cy="4876800"/>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endParaRPr lang="en-US" sz="1200" dirty="0" smtClean="0">
              <a:ea typeface="ＭＳ Ｐゴシック" charset="-128"/>
              <a:cs typeface="ＭＳ Ｐゴシック" charset="-128"/>
            </a:endParaRPr>
          </a:p>
          <a:p>
            <a:pPr>
              <a:lnSpc>
                <a:spcPct val="120000"/>
              </a:lnSpc>
            </a:pPr>
            <a:r>
              <a:rPr lang="en-US" b="1" dirty="0" smtClean="0">
                <a:solidFill>
                  <a:schemeClr val="accent1"/>
                </a:solidFill>
                <a:ea typeface="ＭＳ Ｐゴシック" charset="-128"/>
                <a:cs typeface="ＭＳ Ｐゴシック" charset="-128"/>
              </a:rPr>
              <a:t>Instructions per program</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“dynamic instruction count”</a:t>
            </a:r>
          </a:p>
          <a:p>
            <a:pPr lvl="1">
              <a:lnSpc>
                <a:spcPct val="120000"/>
              </a:lnSpc>
            </a:pPr>
            <a:r>
              <a:rPr lang="en-US" dirty="0" smtClean="0">
                <a:cs typeface="ＭＳ Ｐゴシック" charset="-128"/>
              </a:rPr>
              <a:t>Runtime count of instructions executed by the program</a:t>
            </a:r>
          </a:p>
          <a:p>
            <a:pPr lvl="1">
              <a:lnSpc>
                <a:spcPct val="120000"/>
              </a:lnSpc>
            </a:pPr>
            <a:r>
              <a:rPr lang="en-US" dirty="0" smtClean="0"/>
              <a:t>Determined by program, compiler, ISA</a:t>
            </a:r>
          </a:p>
          <a:p>
            <a:pPr>
              <a:lnSpc>
                <a:spcPct val="120000"/>
              </a:lnSpc>
            </a:pPr>
            <a:r>
              <a:rPr lang="en-US" b="1" dirty="0" smtClean="0">
                <a:solidFill>
                  <a:schemeClr val="accent1"/>
                </a:solidFill>
                <a:ea typeface="ＭＳ Ｐゴシック" charset="-128"/>
                <a:cs typeface="ＭＳ Ｐゴシック" charset="-128"/>
              </a:rPr>
              <a:t>Cycles per instruction</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“CPI”   (typical range: 2 to 0.5)</a:t>
            </a:r>
          </a:p>
          <a:p>
            <a:pPr lvl="1">
              <a:lnSpc>
                <a:spcPct val="120000"/>
              </a:lnSpc>
            </a:pPr>
            <a:r>
              <a:rPr lang="en-US" dirty="0" smtClean="0">
                <a:cs typeface="ＭＳ Ｐゴシック" charset="-128"/>
              </a:rPr>
              <a:t>How many </a:t>
            </a:r>
            <a:r>
              <a:rPr lang="en-US" i="1" dirty="0" smtClean="0">
                <a:cs typeface="ＭＳ Ｐゴシック" charset="-128"/>
              </a:rPr>
              <a:t>cycles</a:t>
            </a:r>
            <a:r>
              <a:rPr lang="en-US" dirty="0" smtClean="0">
                <a:cs typeface="ＭＳ Ｐゴシック" charset="-128"/>
              </a:rPr>
              <a:t> does an instruction take to execute?</a:t>
            </a:r>
          </a:p>
          <a:p>
            <a:pPr lvl="1">
              <a:lnSpc>
                <a:spcPct val="120000"/>
              </a:lnSpc>
            </a:pPr>
            <a:r>
              <a:rPr lang="en-US" dirty="0" smtClean="0"/>
              <a:t>Determined by program, compiler, ISA, micro-architecture</a:t>
            </a:r>
          </a:p>
          <a:p>
            <a:pPr>
              <a:lnSpc>
                <a:spcPct val="120000"/>
              </a:lnSpc>
            </a:pPr>
            <a:r>
              <a:rPr lang="en-US" b="1" dirty="0" smtClean="0">
                <a:solidFill>
                  <a:schemeClr val="accent1"/>
                </a:solidFill>
                <a:ea typeface="ＭＳ Ｐゴシック" charset="-128"/>
                <a:cs typeface="ＭＳ Ｐゴシック" charset="-128"/>
              </a:rPr>
              <a:t>Seconds per cycle</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clock period, length of each cycle</a:t>
            </a:r>
          </a:p>
          <a:p>
            <a:pPr lvl="1">
              <a:lnSpc>
                <a:spcPct val="120000"/>
              </a:lnSpc>
            </a:pPr>
            <a:r>
              <a:rPr lang="en-US" dirty="0" smtClean="0">
                <a:cs typeface="ＭＳ Ｐゴシック" charset="-128"/>
              </a:rPr>
              <a:t>Inverse metric: cycles/second (Hertz) or cycles/ns (</a:t>
            </a:r>
            <a:r>
              <a:rPr lang="en-US" dirty="0" err="1" smtClean="0">
                <a:cs typeface="ＭＳ Ｐゴシック" charset="-128"/>
              </a:rPr>
              <a:t>Ghz</a:t>
            </a:r>
            <a:r>
              <a:rPr lang="en-US" dirty="0" smtClean="0">
                <a:cs typeface="ＭＳ Ｐゴシック" charset="-128"/>
              </a:rPr>
              <a:t>)</a:t>
            </a:r>
          </a:p>
          <a:p>
            <a:pPr lvl="1">
              <a:lnSpc>
                <a:spcPct val="120000"/>
              </a:lnSpc>
            </a:pPr>
            <a:r>
              <a:rPr lang="en-US" dirty="0" smtClean="0"/>
              <a:t>Determined by micro-architecture, </a:t>
            </a:r>
            <a:r>
              <a:rPr lang="en-US" dirty="0" smtClean="0">
                <a:solidFill>
                  <a:srgbClr val="92D050"/>
                </a:solidFill>
              </a:rPr>
              <a:t>technology parameters</a:t>
            </a:r>
          </a:p>
          <a:p>
            <a:pPr>
              <a:lnSpc>
                <a:spcPct val="120000"/>
              </a:lnSpc>
            </a:pPr>
            <a:r>
              <a:rPr lang="en-US" dirty="0" smtClean="0">
                <a:ea typeface="ＭＳ Ｐゴシック" charset="-128"/>
                <a:cs typeface="ＭＳ Ｐゴシック" charset="-128"/>
              </a:rPr>
              <a:t>For lower latency (=better performance) minimize all three</a:t>
            </a:r>
          </a:p>
          <a:p>
            <a:pPr lvl="1">
              <a:lnSpc>
                <a:spcPct val="120000"/>
              </a:lnSpc>
            </a:pPr>
            <a:r>
              <a:rPr lang="en-US" dirty="0" smtClean="0"/>
              <a:t>Difficult: </a:t>
            </a:r>
            <a:r>
              <a:rPr lang="en-US" b="1" i="1" dirty="0" smtClean="0">
                <a:solidFill>
                  <a:srgbClr val="FF0000"/>
                </a:solidFill>
              </a:rPr>
              <a:t>often pull against one another</a:t>
            </a:r>
          </a:p>
        </p:txBody>
      </p:sp>
    </p:spTree>
    <p:extLst>
      <p:ext uri="{BB962C8B-B14F-4D97-AF65-F5344CB8AC3E}">
        <p14:creationId xmlns:p14="http://schemas.microsoft.com/office/powerpoint/2010/main" val="418104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220200" cy="5638800"/>
          </a:xfrm>
        </p:spPr>
        <p:txBody>
          <a:bodyPr/>
          <a:lstStyle/>
          <a:p>
            <a:r>
              <a:rPr lang="en-US" dirty="0" smtClean="0"/>
              <a:t>CPU Time = # Instructions x CPI x Clock Cycle Time</a:t>
            </a:r>
          </a:p>
          <a:p>
            <a:endParaRPr lang="en-US" dirty="0" smtClean="0"/>
          </a:p>
          <a:p>
            <a:endParaRPr lang="en-US" dirty="0" smtClean="0"/>
          </a:p>
          <a:p>
            <a:r>
              <a:rPr lang="en-US" dirty="0"/>
              <a:t>E.g. Say for a program with 400k instructions, 30 MHz</a:t>
            </a:r>
            <a:r>
              <a:rPr lang="en-US" dirty="0" smtClean="0"/>
              <a:t>:</a:t>
            </a:r>
            <a:endParaRPr lang="en-US" dirty="0"/>
          </a:p>
          <a:p>
            <a:r>
              <a:rPr lang="en-US" dirty="0" smtClean="0"/>
              <a:t>CPU [Execution] Time = ?</a:t>
            </a:r>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1600200"/>
            <a:ext cx="9144000" cy="584775"/>
          </a:xfrm>
          <a:prstGeom prst="rect">
            <a:avLst/>
          </a:prstGeom>
          <a:noFill/>
        </p:spPr>
        <p:txBody>
          <a:bodyPr wrap="square" rtlCol="0">
            <a:spAutoFit/>
          </a:bodyPr>
          <a:lstStyle/>
          <a:p>
            <a:r>
              <a:rPr lang="en-US" sz="3200" dirty="0">
                <a:solidFill>
                  <a:schemeClr val="accent5">
                    <a:lumMod val="60000"/>
                    <a:lumOff val="40000"/>
                  </a:schemeClr>
                </a:solidFill>
              </a:rPr>
              <a:t>s</a:t>
            </a:r>
            <a:r>
              <a:rPr lang="en-US" sz="3200" dirty="0" smtClean="0">
                <a:solidFill>
                  <a:schemeClr val="accent5">
                    <a:lumMod val="60000"/>
                    <a:lumOff val="40000"/>
                  </a:schemeClr>
                </a:solidFill>
              </a:rPr>
              <a:t>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318588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Performance</a:t>
            </a:r>
          </a:p>
          <a:p>
            <a:pPr lvl="1"/>
            <a:r>
              <a:rPr lang="en-US" dirty="0" smtClean="0"/>
              <a:t>What is performance?</a:t>
            </a:r>
          </a:p>
          <a:p>
            <a:pPr lvl="1"/>
            <a:r>
              <a:rPr lang="en-US" dirty="0" smtClean="0"/>
              <a:t>How to get it?</a:t>
            </a:r>
          </a:p>
          <a:p>
            <a:endParaRPr lang="en-US" dirty="0" smtClean="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723280" y="4260600"/>
              <a:ext cx="360" cy="360"/>
            </p14:xfrm>
          </p:contentPart>
        </mc:Choice>
        <mc:Fallback xmlns="">
          <p:pic>
            <p:nvPicPr>
              <p:cNvPr id="4" name="Ink 3"/>
              <p:cNvPicPr/>
              <p:nvPr/>
            </p:nvPicPr>
            <p:blipFill>
              <a:blip r:embed="rId3"/>
              <a:stretch>
                <a:fillRect/>
              </a:stretch>
            </p:blipFill>
            <p:spPr>
              <a:xfrm>
                <a:off x="5713920" y="4251240"/>
                <a:ext cx="19080" cy="19080"/>
              </a:xfrm>
              <a:prstGeom prst="rect">
                <a:avLst/>
              </a:prstGeom>
            </p:spPr>
          </p:pic>
        </mc:Fallback>
      </mc:AlternateContent>
    </p:spTree>
    <p:extLst>
      <p:ext uri="{BB962C8B-B14F-4D97-AF65-F5344CB8AC3E}">
        <p14:creationId xmlns:p14="http://schemas.microsoft.com/office/powerpoint/2010/main" val="1082908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144000" cy="5638800"/>
          </a:xfrm>
        </p:spPr>
        <p:txBody>
          <a:bodyPr/>
          <a:lstStyle/>
          <a:p>
            <a:r>
              <a:rPr lang="en-US" dirty="0" smtClean="0"/>
              <a:t>CPU Time = # Instructions x CPI x Clock Cycle Time</a:t>
            </a:r>
          </a:p>
          <a:p>
            <a:endParaRPr lang="en-US" dirty="0" smtClean="0"/>
          </a:p>
          <a:p>
            <a:endParaRPr lang="en-US" dirty="0" smtClean="0"/>
          </a:p>
          <a:p>
            <a:r>
              <a:rPr lang="en-US" dirty="0" smtClean="0"/>
              <a:t>E.g. Say for a program with 400k instructions, 30 MHz:</a:t>
            </a:r>
          </a:p>
          <a:p>
            <a:r>
              <a:rPr lang="en-US" dirty="0" smtClean="0"/>
              <a:t>CPU [Execution] Time = 400k x 2.1 x 33 ns = 27 </a:t>
            </a:r>
            <a:r>
              <a:rPr lang="en-US" dirty="0" err="1" smtClean="0"/>
              <a:t>ms</a:t>
            </a:r>
            <a:endParaRPr lang="en-US" dirty="0"/>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 y="1600200"/>
            <a:ext cx="9144000" cy="584775"/>
          </a:xfrm>
          <a:prstGeom prst="rect">
            <a:avLst/>
          </a:prstGeom>
          <a:noFill/>
        </p:spPr>
        <p:txBody>
          <a:bodyPr wrap="square" rtlCol="0">
            <a:spAutoFit/>
          </a:bodyPr>
          <a:lstStyle/>
          <a:p>
            <a:r>
              <a:rPr lang="en-US" sz="3200" dirty="0" smtClean="0">
                <a:solidFill>
                  <a:schemeClr val="accent5">
                    <a:lumMod val="60000"/>
                    <a:lumOff val="40000"/>
                  </a:schemeClr>
                </a:solidFill>
              </a:rPr>
              <a:t>sec/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1316247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144000" cy="6400800"/>
          </a:xfrm>
        </p:spPr>
        <p:txBody>
          <a:bodyPr/>
          <a:lstStyle/>
          <a:p>
            <a:r>
              <a:rPr lang="en-US" dirty="0" smtClean="0"/>
              <a:t>CPU Time = # Instructions x CPI x Clock Cycle Time</a:t>
            </a:r>
          </a:p>
          <a:p>
            <a:endParaRPr lang="en-US" dirty="0" smtClean="0"/>
          </a:p>
          <a:p>
            <a:endParaRPr lang="en-US" dirty="0" smtClean="0"/>
          </a:p>
          <a:p>
            <a:r>
              <a:rPr lang="en-US" dirty="0" smtClean="0"/>
              <a:t>E.g. Say for a program with 400k instructions, 30 MHz:</a:t>
            </a:r>
          </a:p>
          <a:p>
            <a:r>
              <a:rPr lang="en-US" dirty="0" smtClean="0"/>
              <a:t>CPU [Execution] Time = 400k x 2.1 x 33 ns = 27 </a:t>
            </a:r>
            <a:r>
              <a:rPr lang="en-US" dirty="0" err="1" smtClean="0"/>
              <a:t>ms</a:t>
            </a:r>
            <a:endParaRPr lang="en-US" dirty="0" smtClean="0"/>
          </a:p>
          <a:p>
            <a:endParaRPr lang="en-US" dirty="0"/>
          </a:p>
          <a:p>
            <a:r>
              <a:rPr lang="en-US" dirty="0" smtClean="0"/>
              <a:t>How do we increase performance?</a:t>
            </a:r>
          </a:p>
          <a:p>
            <a:pPr marL="457200" indent="-457200">
              <a:buClr>
                <a:schemeClr val="accent5">
                  <a:lumMod val="60000"/>
                  <a:lumOff val="40000"/>
                </a:schemeClr>
              </a:buClr>
              <a:buFont typeface="Arial" panose="020B0604020202020204" pitchFamily="34" charset="0"/>
              <a:buChar char="•"/>
            </a:pPr>
            <a:r>
              <a:rPr lang="en-US" sz="2800" dirty="0" smtClean="0"/>
              <a:t>Need to reduce CPU time</a:t>
            </a:r>
          </a:p>
          <a:p>
            <a:pPr marL="1200150" lvl="1" indent="-457200">
              <a:buFont typeface="Wingdings" panose="05000000000000000000" pitchFamily="2" charset="2"/>
              <a:buChar char="§"/>
            </a:pPr>
            <a:r>
              <a:rPr lang="en-US" sz="2400" dirty="0" smtClean="0"/>
              <a:t>Reduce #instructions</a:t>
            </a:r>
          </a:p>
          <a:p>
            <a:pPr marL="1200150" lvl="1" indent="-457200">
              <a:buFont typeface="Wingdings" panose="05000000000000000000" pitchFamily="2" charset="2"/>
              <a:buChar char="§"/>
            </a:pPr>
            <a:r>
              <a:rPr lang="en-US" sz="2400" dirty="0" smtClean="0"/>
              <a:t>Reduce CPI</a:t>
            </a:r>
          </a:p>
          <a:p>
            <a:pPr marL="1200150" lvl="1" indent="-457200">
              <a:buFont typeface="Wingdings" panose="05000000000000000000" pitchFamily="2" charset="2"/>
              <a:buChar char="§"/>
            </a:pPr>
            <a:r>
              <a:rPr lang="en-US" sz="2400" dirty="0" smtClean="0"/>
              <a:t>Reduce Clock Cycle Time</a:t>
            </a:r>
            <a:endParaRPr lang="en-US" sz="2400" dirty="0"/>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 y="1600200"/>
            <a:ext cx="9144000" cy="584775"/>
          </a:xfrm>
          <a:prstGeom prst="rect">
            <a:avLst/>
          </a:prstGeom>
          <a:noFill/>
        </p:spPr>
        <p:txBody>
          <a:bodyPr wrap="square" rtlCol="0">
            <a:spAutoFit/>
          </a:bodyPr>
          <a:lstStyle/>
          <a:p>
            <a:r>
              <a:rPr lang="en-US" sz="3200" dirty="0" smtClean="0">
                <a:solidFill>
                  <a:schemeClr val="accent5">
                    <a:lumMod val="60000"/>
                    <a:lumOff val="40000"/>
                  </a:schemeClr>
                </a:solidFill>
              </a:rPr>
              <a:t>sec/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3286665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9144000" cy="3048000"/>
          </a:xfrm>
        </p:spPr>
        <p:txBody>
          <a:bodyPr>
            <a:normAutofit fontScale="92500" lnSpcReduction="20000"/>
          </a:bodyPr>
          <a:lstStyle/>
          <a:p>
            <a:r>
              <a:rPr lang="en-US" dirty="0" smtClean="0">
                <a:solidFill>
                  <a:schemeClr val="accent5">
                    <a:lumMod val="60000"/>
                    <a:lumOff val="40000"/>
                  </a:schemeClr>
                </a:solidFill>
              </a:rPr>
              <a:t>Goal:</a:t>
            </a:r>
            <a:r>
              <a:rPr lang="en-US" dirty="0" smtClean="0">
                <a:solidFill>
                  <a:srgbClr val="00F6FF"/>
                </a:solidFill>
              </a:rPr>
              <a:t> </a:t>
            </a:r>
            <a:r>
              <a:rPr lang="en-US" dirty="0" smtClean="0"/>
              <a:t>Make Multi-Cycle @ 30 MHz CPU (15MIPS) run 2x faster by making arithmetic instructions faster</a:t>
            </a:r>
          </a:p>
          <a:p>
            <a:endParaRPr lang="en-US" dirty="0" smtClean="0"/>
          </a:p>
          <a:p>
            <a:r>
              <a:rPr lang="en-US" i="1" dirty="0" smtClean="0">
                <a:solidFill>
                  <a:schemeClr val="accent5">
                    <a:lumMod val="60000"/>
                    <a:lumOff val="40000"/>
                  </a:schemeClr>
                </a:solidFill>
              </a:rPr>
              <a:t>Instruction mix</a:t>
            </a:r>
            <a:r>
              <a:rPr lang="en-US" i="1" dirty="0" smtClean="0">
                <a:solidFill>
                  <a:srgbClr val="00F6FF"/>
                </a:solidFill>
              </a:rPr>
              <a:t> </a:t>
            </a:r>
            <a:r>
              <a:rPr lang="en-US" dirty="0" smtClean="0"/>
              <a:t>(for P):</a:t>
            </a:r>
          </a:p>
          <a:p>
            <a:pPr lvl="1"/>
            <a:r>
              <a:rPr lang="en-US" dirty="0" smtClean="0"/>
              <a:t>25% load/store,  CPI = 3 </a:t>
            </a:r>
          </a:p>
          <a:p>
            <a:pPr lvl="1"/>
            <a:r>
              <a:rPr lang="en-US" dirty="0" smtClean="0"/>
              <a:t>60% arithmetic,  CPI = </a:t>
            </a:r>
            <a:r>
              <a:rPr lang="en-US" dirty="0" smtClean="0">
                <a:solidFill>
                  <a:schemeClr val="bg1"/>
                </a:solidFill>
              </a:rPr>
              <a:t>2</a:t>
            </a:r>
            <a:endParaRPr lang="en-US" strike="sngStrike" dirty="0" smtClean="0">
              <a:solidFill>
                <a:schemeClr val="bg1"/>
              </a:solidFill>
            </a:endParaRPr>
          </a:p>
          <a:p>
            <a:pPr lvl="1"/>
            <a:r>
              <a:rPr lang="en-US" dirty="0" smtClean="0"/>
              <a:t>15% branches,    CPI = 1</a:t>
            </a:r>
          </a:p>
          <a:p>
            <a:pPr lvl="1"/>
            <a:endParaRPr lang="en-US" dirty="0"/>
          </a:p>
          <a:p>
            <a:endParaRPr lang="en-US" dirty="0" smtClean="0"/>
          </a:p>
          <a:p>
            <a:endParaRPr lang="en-US" dirty="0"/>
          </a:p>
          <a:p>
            <a:endParaRPr lang="en-US" dirty="0" smtClean="0"/>
          </a:p>
          <a:p>
            <a:endParaRPr lang="en-US" dirty="0" smtClean="0"/>
          </a:p>
          <a:p>
            <a:endParaRPr lang="en-US" dirty="0" smtClean="0"/>
          </a:p>
        </p:txBody>
      </p:sp>
      <p:sp>
        <p:nvSpPr>
          <p:cNvPr id="5" name="TextBox 4"/>
          <p:cNvSpPr txBox="1"/>
          <p:nvPr/>
        </p:nvSpPr>
        <p:spPr>
          <a:xfrm>
            <a:off x="3200400" y="3733800"/>
            <a:ext cx="5589992" cy="1077218"/>
          </a:xfrm>
          <a:prstGeom prst="rect">
            <a:avLst/>
          </a:prstGeom>
          <a:noFill/>
        </p:spPr>
        <p:txBody>
          <a:bodyPr wrap="none" rtlCol="0">
            <a:spAutoFit/>
          </a:bodyPr>
          <a:lstStyle/>
          <a:p>
            <a:r>
              <a:rPr lang="en-US" sz="3200" dirty="0" smtClean="0">
                <a:solidFill>
                  <a:schemeClr val="accent5">
                    <a:lumMod val="60000"/>
                    <a:lumOff val="40000"/>
                  </a:schemeClr>
                </a:solidFill>
              </a:rPr>
              <a:t>CPI = 0.25 x 3 + 0.6 x 2 + 0.15 x 1</a:t>
            </a:r>
          </a:p>
          <a:p>
            <a:r>
              <a:rPr lang="en-US" sz="3200" dirty="0">
                <a:solidFill>
                  <a:schemeClr val="accent5">
                    <a:lumMod val="60000"/>
                    <a:lumOff val="40000"/>
                  </a:schemeClr>
                </a:solidFill>
              </a:rPr>
              <a:t> </a:t>
            </a:r>
            <a:r>
              <a:rPr lang="en-US" sz="3200" dirty="0" smtClean="0">
                <a:solidFill>
                  <a:schemeClr val="accent5">
                    <a:lumMod val="60000"/>
                    <a:lumOff val="40000"/>
                  </a:schemeClr>
                </a:solidFill>
              </a:rPr>
              <a:t>      = 2.1</a:t>
            </a:r>
            <a:endParaRPr lang="en-US" sz="3200" dirty="0">
              <a:solidFill>
                <a:schemeClr val="accent5">
                  <a:lumMod val="60000"/>
                  <a:lumOff val="40000"/>
                </a:schemeClr>
              </a:solidFill>
            </a:endParaRPr>
          </a:p>
        </p:txBody>
      </p:sp>
      <p:sp>
        <p:nvSpPr>
          <p:cNvPr id="7" name="TextBox 6"/>
          <p:cNvSpPr txBox="1"/>
          <p:nvPr/>
        </p:nvSpPr>
        <p:spPr>
          <a:xfrm>
            <a:off x="152400" y="5257800"/>
            <a:ext cx="5606150" cy="954107"/>
          </a:xfrm>
          <a:prstGeom prst="rect">
            <a:avLst/>
          </a:prstGeom>
          <a:noFill/>
        </p:spPr>
        <p:txBody>
          <a:bodyPr wrap="none" rtlCol="0">
            <a:spAutoFit/>
          </a:bodyPr>
          <a:lstStyle/>
          <a:p>
            <a:r>
              <a:rPr lang="en-US" sz="2800" dirty="0" smtClean="0"/>
              <a:t>Goal: Make processor run 2x faster, </a:t>
            </a:r>
          </a:p>
          <a:p>
            <a:r>
              <a:rPr lang="en-US" sz="2800" dirty="0" smtClean="0"/>
              <a:t>           i.e. 30 MIPS instead of 15 MIPS</a:t>
            </a:r>
            <a:endParaRPr lang="en-US" sz="2800" dirty="0"/>
          </a:p>
        </p:txBody>
      </p:sp>
    </p:spTree>
    <p:extLst>
      <p:ext uri="{BB962C8B-B14F-4D97-AF65-F5344CB8AC3E}">
        <p14:creationId xmlns:p14="http://schemas.microsoft.com/office/powerpoint/2010/main" val="347388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8915400" cy="5715000"/>
          </a:xfrm>
        </p:spPr>
        <p:txBody>
          <a:bodyPr>
            <a:normAutofit fontScale="92500" lnSpcReduction="20000"/>
          </a:bodyPr>
          <a:lstStyle/>
          <a:p>
            <a:r>
              <a:rPr lang="en-US" dirty="0" smtClean="0">
                <a:solidFill>
                  <a:schemeClr val="accent5">
                    <a:lumMod val="60000"/>
                    <a:lumOff val="40000"/>
                  </a:schemeClr>
                </a:solidFill>
              </a:rPr>
              <a:t>Goal:</a:t>
            </a:r>
            <a:r>
              <a:rPr lang="en-US" dirty="0" smtClean="0">
                <a:solidFill>
                  <a:srgbClr val="00F6FF"/>
                </a:solidFill>
              </a:rPr>
              <a:t> </a:t>
            </a:r>
            <a:r>
              <a:rPr lang="en-US" dirty="0" smtClean="0"/>
              <a:t>Make Multi-Cycle @ 30 MHz CPU (15MIPS) run 2x faster by making arithmetic instructions faster</a:t>
            </a:r>
          </a:p>
          <a:p>
            <a:endParaRPr lang="en-US" dirty="0" smtClean="0"/>
          </a:p>
          <a:p>
            <a:r>
              <a:rPr lang="en-US" i="1" dirty="0" smtClean="0">
                <a:solidFill>
                  <a:schemeClr val="accent5">
                    <a:lumMod val="60000"/>
                    <a:lumOff val="40000"/>
                  </a:schemeClr>
                </a:solidFill>
              </a:rPr>
              <a:t>Instruction mix</a:t>
            </a:r>
            <a:r>
              <a:rPr lang="en-US" i="1" dirty="0" smtClean="0">
                <a:solidFill>
                  <a:srgbClr val="00F6FF"/>
                </a:solidFill>
              </a:rPr>
              <a:t> </a:t>
            </a:r>
            <a:r>
              <a:rPr lang="en-US" dirty="0" smtClean="0"/>
              <a:t>(for P):</a:t>
            </a:r>
          </a:p>
          <a:p>
            <a:pPr lvl="1"/>
            <a:r>
              <a:rPr lang="en-US" dirty="0" smtClean="0"/>
              <a:t>25% load/store,  CPI = 3 </a:t>
            </a:r>
          </a:p>
          <a:p>
            <a:pPr lvl="1"/>
            <a:r>
              <a:rPr lang="en-US" dirty="0" smtClean="0"/>
              <a:t>60% arithmetic,  CPI = </a:t>
            </a:r>
            <a:r>
              <a:rPr lang="en-US" strike="sngStrike" dirty="0" smtClean="0"/>
              <a:t>2</a:t>
            </a:r>
            <a:r>
              <a:rPr lang="en-US" dirty="0" smtClean="0"/>
              <a:t> </a:t>
            </a:r>
            <a:r>
              <a:rPr lang="en-US" dirty="0" smtClean="0">
                <a:solidFill>
                  <a:schemeClr val="accent5">
                    <a:lumMod val="60000"/>
                    <a:lumOff val="40000"/>
                  </a:schemeClr>
                </a:solidFill>
              </a:rPr>
              <a:t>1</a:t>
            </a:r>
            <a:endParaRPr lang="en-US" strike="sngStrike" dirty="0" smtClean="0">
              <a:solidFill>
                <a:schemeClr val="accent5">
                  <a:lumMod val="60000"/>
                  <a:lumOff val="40000"/>
                </a:schemeClr>
              </a:solidFill>
            </a:endParaRPr>
          </a:p>
          <a:p>
            <a:pPr lvl="1"/>
            <a:r>
              <a:rPr lang="en-US" dirty="0" smtClean="0"/>
              <a:t>15% branches,    CPI = 1</a:t>
            </a:r>
          </a:p>
          <a:p>
            <a:pPr lvl="1"/>
            <a:endParaRPr lang="en-US" dirty="0"/>
          </a:p>
          <a:p>
            <a:endParaRPr lang="en-US" dirty="0" smtClean="0"/>
          </a:p>
          <a:p>
            <a:endParaRPr lang="en-US" dirty="0"/>
          </a:p>
          <a:p>
            <a:r>
              <a:rPr lang="en-US" dirty="0" smtClean="0"/>
              <a:t>First lets try CPI of 1 for arithmetic. </a:t>
            </a:r>
          </a:p>
          <a:p>
            <a:r>
              <a:rPr lang="en-US" dirty="0"/>
              <a:t>	</a:t>
            </a:r>
            <a:r>
              <a:rPr lang="en-US" dirty="0" smtClean="0"/>
              <a:t>Is that 2x faster overall? </a:t>
            </a:r>
          </a:p>
          <a:p>
            <a:r>
              <a:rPr lang="en-US" dirty="0" smtClean="0"/>
              <a:t>	How much does it improve performance?</a:t>
            </a:r>
          </a:p>
        </p:txBody>
      </p:sp>
      <p:sp>
        <p:nvSpPr>
          <p:cNvPr id="5" name="TextBox 4"/>
          <p:cNvSpPr txBox="1"/>
          <p:nvPr/>
        </p:nvSpPr>
        <p:spPr>
          <a:xfrm>
            <a:off x="3200400" y="3733800"/>
            <a:ext cx="5589992" cy="1077218"/>
          </a:xfrm>
          <a:prstGeom prst="rect">
            <a:avLst/>
          </a:prstGeom>
          <a:noFill/>
        </p:spPr>
        <p:txBody>
          <a:bodyPr wrap="none" rtlCol="0">
            <a:spAutoFit/>
          </a:bodyPr>
          <a:lstStyle/>
          <a:p>
            <a:r>
              <a:rPr lang="en-US" sz="3200" dirty="0" smtClean="0">
                <a:solidFill>
                  <a:schemeClr val="accent5">
                    <a:lumMod val="60000"/>
                    <a:lumOff val="40000"/>
                  </a:schemeClr>
                </a:solidFill>
              </a:rPr>
              <a:t>CPI = 0.25 x 3 + 0.6 x </a:t>
            </a:r>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 + 0.15 x 1</a:t>
            </a:r>
          </a:p>
          <a:p>
            <a:r>
              <a:rPr lang="en-US" sz="3200" dirty="0">
                <a:solidFill>
                  <a:schemeClr val="accent5">
                    <a:lumMod val="60000"/>
                    <a:lumOff val="40000"/>
                  </a:schemeClr>
                </a:solidFill>
              </a:rPr>
              <a:t> </a:t>
            </a:r>
            <a:r>
              <a:rPr lang="en-US" sz="3200" dirty="0" smtClean="0">
                <a:solidFill>
                  <a:schemeClr val="accent5">
                    <a:lumMod val="60000"/>
                    <a:lumOff val="40000"/>
                  </a:schemeClr>
                </a:solidFill>
              </a:rPr>
              <a:t>      = 1.5</a:t>
            </a:r>
            <a:endParaRPr lang="en-US" sz="3200" dirty="0">
              <a:solidFill>
                <a:schemeClr val="accent5">
                  <a:lumMod val="60000"/>
                  <a:lumOff val="40000"/>
                </a:schemeClr>
              </a:solidFill>
            </a:endParaRPr>
          </a:p>
        </p:txBody>
      </p:sp>
      <p:sp>
        <p:nvSpPr>
          <p:cNvPr id="6" name="TextBox 5"/>
          <p:cNvSpPr txBox="1"/>
          <p:nvPr/>
        </p:nvSpPr>
        <p:spPr>
          <a:xfrm>
            <a:off x="4961164" y="5609217"/>
            <a:ext cx="636713" cy="553998"/>
          </a:xfrm>
          <a:prstGeom prst="rect">
            <a:avLst/>
          </a:prstGeom>
          <a:noFill/>
        </p:spPr>
        <p:txBody>
          <a:bodyPr wrap="none" rtlCol="0">
            <a:spAutoFit/>
          </a:bodyPr>
          <a:lstStyle/>
          <a:p>
            <a:r>
              <a:rPr lang="en-US" sz="3000" dirty="0" smtClean="0"/>
              <a:t>No</a:t>
            </a:r>
            <a:endParaRPr lang="en-US" sz="3000" dirty="0"/>
          </a:p>
        </p:txBody>
      </p:sp>
      <p:sp>
        <p:nvSpPr>
          <p:cNvPr id="7" name="Oval 6"/>
          <p:cNvSpPr/>
          <p:nvPr/>
        </p:nvSpPr>
        <p:spPr>
          <a:xfrm>
            <a:off x="3810000" y="4267200"/>
            <a:ext cx="1295400" cy="5334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2906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9448800" cy="5715000"/>
          </a:xfrm>
        </p:spPr>
        <p:txBody>
          <a:bodyPr>
            <a:normAutofit fontScale="92500" lnSpcReduction="20000"/>
          </a:bodyPr>
          <a:lstStyle/>
          <a:p>
            <a:r>
              <a:rPr lang="en-US" dirty="0" smtClean="0">
                <a:solidFill>
                  <a:schemeClr val="accent5">
                    <a:lumMod val="60000"/>
                    <a:lumOff val="40000"/>
                  </a:schemeClr>
                </a:solidFill>
              </a:rPr>
              <a:t>Goal:</a:t>
            </a:r>
            <a:r>
              <a:rPr lang="en-US" dirty="0" smtClean="0">
                <a:solidFill>
                  <a:srgbClr val="00F6FF"/>
                </a:solidFill>
              </a:rPr>
              <a:t> </a:t>
            </a:r>
            <a:r>
              <a:rPr lang="en-US" dirty="0" smtClean="0"/>
              <a:t>Make Multi-Cycle @ 30 MHz CPU (15MIPS) run 2x faster by making arithmetic instructions faster</a:t>
            </a:r>
          </a:p>
          <a:p>
            <a:endParaRPr lang="en-US" dirty="0" smtClean="0"/>
          </a:p>
          <a:p>
            <a:r>
              <a:rPr lang="en-US" i="1" dirty="0" smtClean="0">
                <a:solidFill>
                  <a:schemeClr val="accent5">
                    <a:lumMod val="60000"/>
                    <a:lumOff val="40000"/>
                  </a:schemeClr>
                </a:solidFill>
              </a:rPr>
              <a:t>Instruction mix</a:t>
            </a:r>
            <a:r>
              <a:rPr lang="en-US" i="1" dirty="0" smtClean="0">
                <a:solidFill>
                  <a:srgbClr val="00F6FF"/>
                </a:solidFill>
              </a:rPr>
              <a:t> </a:t>
            </a:r>
            <a:r>
              <a:rPr lang="en-US" dirty="0" smtClean="0"/>
              <a:t>(for P):</a:t>
            </a:r>
          </a:p>
          <a:p>
            <a:pPr lvl="1"/>
            <a:r>
              <a:rPr lang="en-US" dirty="0" smtClean="0"/>
              <a:t>25% load/store,  CPI = 3 </a:t>
            </a:r>
          </a:p>
          <a:p>
            <a:pPr lvl="1"/>
            <a:r>
              <a:rPr lang="en-US" dirty="0" smtClean="0"/>
              <a:t>60% arithmetic,  CPI = </a:t>
            </a:r>
            <a:r>
              <a:rPr lang="en-US" strike="sngStrike" dirty="0" smtClean="0"/>
              <a:t>2</a:t>
            </a:r>
            <a:r>
              <a:rPr lang="en-US" dirty="0" smtClean="0"/>
              <a:t> </a:t>
            </a:r>
            <a:r>
              <a:rPr lang="en-US" dirty="0">
                <a:solidFill>
                  <a:schemeClr val="accent5">
                    <a:lumMod val="60000"/>
                    <a:lumOff val="40000"/>
                  </a:schemeClr>
                </a:solidFill>
              </a:rPr>
              <a:t>X</a:t>
            </a:r>
            <a:endParaRPr lang="en-US" strike="sngStrike" dirty="0" smtClean="0">
              <a:solidFill>
                <a:schemeClr val="accent5">
                  <a:lumMod val="60000"/>
                  <a:lumOff val="40000"/>
                </a:schemeClr>
              </a:solidFill>
            </a:endParaRPr>
          </a:p>
          <a:p>
            <a:pPr lvl="1"/>
            <a:r>
              <a:rPr lang="en-US" dirty="0" smtClean="0"/>
              <a:t>15% branches,    CPI = 1</a:t>
            </a:r>
          </a:p>
          <a:p>
            <a:pPr lvl="1"/>
            <a:endParaRPr lang="en-US" dirty="0"/>
          </a:p>
          <a:p>
            <a:endParaRPr lang="en-US" dirty="0" smtClean="0"/>
          </a:p>
          <a:p>
            <a:endParaRPr lang="en-US" dirty="0"/>
          </a:p>
          <a:p>
            <a:r>
              <a:rPr lang="en-US" dirty="0" smtClean="0"/>
              <a:t>But, want to half our CPI from 2.1 to 1.05.</a:t>
            </a:r>
          </a:p>
          <a:p>
            <a:r>
              <a:rPr lang="en-US" dirty="0" smtClean="0"/>
              <a:t>    Let new arithmetic operation have a CPI of X.    X =?</a:t>
            </a:r>
          </a:p>
          <a:p>
            <a:r>
              <a:rPr lang="en-US" dirty="0" smtClean="0"/>
              <a:t>    Then, X = 0.25, which is a significant improvement</a:t>
            </a:r>
          </a:p>
        </p:txBody>
      </p:sp>
      <p:sp>
        <p:nvSpPr>
          <p:cNvPr id="5" name="TextBox 4"/>
          <p:cNvSpPr txBox="1"/>
          <p:nvPr/>
        </p:nvSpPr>
        <p:spPr>
          <a:xfrm>
            <a:off x="2362200" y="3733800"/>
            <a:ext cx="6715300" cy="1569660"/>
          </a:xfrm>
          <a:prstGeom prst="rect">
            <a:avLst/>
          </a:prstGeom>
          <a:noFill/>
        </p:spPr>
        <p:txBody>
          <a:bodyPr wrap="none" rtlCol="0">
            <a:spAutoFit/>
          </a:bodyPr>
          <a:lstStyle/>
          <a:p>
            <a:r>
              <a:rPr lang="en-US" sz="3200" dirty="0" smtClean="0">
                <a:solidFill>
                  <a:schemeClr val="accent5">
                    <a:lumMod val="60000"/>
                    <a:lumOff val="40000"/>
                  </a:schemeClr>
                </a:solidFill>
              </a:rPr>
              <a:t>CPI = 1.05 = 0.25 x 3 + 0.6 x </a:t>
            </a:r>
            <a:r>
              <a:rPr lang="en-US" sz="3200" u="sng" dirty="0" err="1">
                <a:solidFill>
                  <a:schemeClr val="accent5">
                    <a:lumMod val="60000"/>
                    <a:lumOff val="40000"/>
                  </a:schemeClr>
                </a:solidFill>
              </a:rPr>
              <a:t>X</a:t>
            </a:r>
            <a:r>
              <a:rPr lang="en-US" sz="3200" dirty="0" smtClean="0">
                <a:solidFill>
                  <a:schemeClr val="accent5">
                    <a:lumMod val="60000"/>
                    <a:lumOff val="40000"/>
                  </a:schemeClr>
                </a:solidFill>
              </a:rPr>
              <a:t> + 0.15 x 1</a:t>
            </a:r>
          </a:p>
          <a:p>
            <a:r>
              <a:rPr lang="en-US" sz="3200" dirty="0">
                <a:solidFill>
                  <a:schemeClr val="accent5">
                    <a:lumMod val="60000"/>
                    <a:lumOff val="40000"/>
                  </a:schemeClr>
                </a:solidFill>
              </a:rPr>
              <a:t> </a:t>
            </a:r>
            <a:r>
              <a:rPr lang="en-US" sz="3200" dirty="0" smtClean="0">
                <a:solidFill>
                  <a:schemeClr val="accent5">
                    <a:lumMod val="60000"/>
                    <a:lumOff val="40000"/>
                  </a:schemeClr>
                </a:solidFill>
              </a:rPr>
              <a:t>         1.05 = .75 + 0.6X + 0.15</a:t>
            </a:r>
          </a:p>
          <a:p>
            <a:r>
              <a:rPr lang="en-US" sz="3200" dirty="0">
                <a:solidFill>
                  <a:schemeClr val="accent5">
                    <a:lumMod val="60000"/>
                    <a:lumOff val="40000"/>
                  </a:schemeClr>
                </a:solidFill>
              </a:rPr>
              <a:t> </a:t>
            </a:r>
            <a:r>
              <a:rPr lang="en-US" sz="3200" dirty="0" smtClean="0">
                <a:solidFill>
                  <a:schemeClr val="accent5">
                    <a:lumMod val="60000"/>
                    <a:lumOff val="40000"/>
                  </a:schemeClr>
                </a:solidFill>
              </a:rPr>
              <a:t>              X = 0.25</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628300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8915400" cy="5486400"/>
          </a:xfrm>
        </p:spPr>
        <p:txBody>
          <a:bodyPr>
            <a:normAutofit/>
          </a:bodyPr>
          <a:lstStyle/>
          <a:p>
            <a:pPr>
              <a:lnSpc>
                <a:spcPct val="80000"/>
              </a:lnSpc>
            </a:pPr>
            <a:r>
              <a:rPr lang="en-US" sz="3000" dirty="0" smtClean="0">
                <a:solidFill>
                  <a:schemeClr val="accent5">
                    <a:lumMod val="60000"/>
                    <a:lumOff val="40000"/>
                  </a:schemeClr>
                </a:solidFill>
              </a:rPr>
              <a:t>Goal:</a:t>
            </a:r>
            <a:r>
              <a:rPr lang="en-US" sz="3000" dirty="0" smtClean="0">
                <a:solidFill>
                  <a:srgbClr val="00F6FF"/>
                </a:solidFill>
              </a:rPr>
              <a:t> </a:t>
            </a:r>
            <a:r>
              <a:rPr lang="en-US" sz="3000" dirty="0" smtClean="0"/>
              <a:t>Make Multi-Cycle @ 30 MHz CPU (15MIPS) run 2x faster by making arithmetic instructions faster</a:t>
            </a:r>
          </a:p>
          <a:p>
            <a:pPr>
              <a:lnSpc>
                <a:spcPct val="80000"/>
              </a:lnSpc>
            </a:pPr>
            <a:endParaRPr lang="en-US" sz="3000" dirty="0" smtClean="0"/>
          </a:p>
          <a:p>
            <a:pPr>
              <a:lnSpc>
                <a:spcPct val="80000"/>
              </a:lnSpc>
            </a:pPr>
            <a:r>
              <a:rPr lang="en-US" sz="3000" i="1" dirty="0" smtClean="0">
                <a:solidFill>
                  <a:schemeClr val="accent5">
                    <a:lumMod val="60000"/>
                    <a:lumOff val="40000"/>
                  </a:schemeClr>
                </a:solidFill>
              </a:rPr>
              <a:t>Instruction mix</a:t>
            </a:r>
            <a:r>
              <a:rPr lang="en-US" sz="3000" i="1" dirty="0" smtClean="0">
                <a:solidFill>
                  <a:srgbClr val="00F6FF"/>
                </a:solidFill>
              </a:rPr>
              <a:t> </a:t>
            </a:r>
            <a:r>
              <a:rPr lang="en-US" sz="3000" dirty="0" smtClean="0"/>
              <a:t>(for P):</a:t>
            </a:r>
          </a:p>
          <a:p>
            <a:pPr lvl="1">
              <a:lnSpc>
                <a:spcPct val="80000"/>
              </a:lnSpc>
            </a:pPr>
            <a:r>
              <a:rPr lang="en-US" sz="2600" dirty="0" smtClean="0"/>
              <a:t>25% load/store,  CPI = 3 </a:t>
            </a:r>
          </a:p>
          <a:p>
            <a:pPr lvl="1">
              <a:lnSpc>
                <a:spcPct val="80000"/>
              </a:lnSpc>
            </a:pPr>
            <a:r>
              <a:rPr lang="en-US" sz="2600" dirty="0" smtClean="0"/>
              <a:t>60% arithmetic,  CPI = </a:t>
            </a:r>
            <a:r>
              <a:rPr lang="en-US" sz="2600" strike="sngStrike" dirty="0" smtClean="0"/>
              <a:t>2</a:t>
            </a:r>
            <a:r>
              <a:rPr lang="en-US" sz="2600" dirty="0" smtClean="0"/>
              <a:t> </a:t>
            </a:r>
            <a:r>
              <a:rPr lang="en-US" sz="2600" dirty="0" smtClean="0">
                <a:solidFill>
                  <a:schemeClr val="accent5">
                    <a:lumMod val="60000"/>
                    <a:lumOff val="40000"/>
                  </a:schemeClr>
                </a:solidFill>
              </a:rPr>
              <a:t>0.25</a:t>
            </a:r>
          </a:p>
          <a:p>
            <a:pPr lvl="1">
              <a:lnSpc>
                <a:spcPct val="80000"/>
              </a:lnSpc>
            </a:pPr>
            <a:r>
              <a:rPr lang="en-US" sz="2600" dirty="0" smtClean="0"/>
              <a:t>15% branches,    CPI = 1</a:t>
            </a:r>
          </a:p>
          <a:p>
            <a:pPr lvl="1">
              <a:lnSpc>
                <a:spcPct val="80000"/>
              </a:lnSpc>
            </a:pPr>
            <a:endParaRPr lang="en-US" sz="2600" dirty="0"/>
          </a:p>
          <a:p>
            <a:pPr indent="-285750">
              <a:lnSpc>
                <a:spcPct val="80000"/>
              </a:lnSpc>
            </a:pPr>
            <a:r>
              <a:rPr lang="en-US" dirty="0" smtClean="0">
                <a:solidFill>
                  <a:schemeClr val="accent5">
                    <a:lumMod val="60000"/>
                    <a:lumOff val="40000"/>
                  </a:schemeClr>
                </a:solidFill>
              </a:rPr>
              <a:t>To double performance CPI for arithmetic operations have to go from 2 to 0.25</a:t>
            </a:r>
            <a:endParaRPr lang="en-US" sz="3600" dirty="0" smtClean="0">
              <a:solidFill>
                <a:schemeClr val="accent5">
                  <a:lumMod val="60000"/>
                  <a:lumOff val="40000"/>
                </a:schemeClr>
              </a:solidFill>
            </a:endParaRPr>
          </a:p>
          <a:p>
            <a:endParaRPr lang="en-US" dirty="0" smtClean="0">
              <a:solidFill>
                <a:srgbClr val="00F6FF"/>
              </a:solidFill>
            </a:endParaRPr>
          </a:p>
        </p:txBody>
      </p:sp>
    </p:spTree>
    <p:extLst>
      <p:ext uri="{BB962C8B-B14F-4D97-AF65-F5344CB8AC3E}">
        <p14:creationId xmlns:p14="http://schemas.microsoft.com/office/powerpoint/2010/main" val="962508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838200"/>
            <a:ext cx="8686800" cy="5638800"/>
          </a:xfrm>
        </p:spPr>
        <p:txBody>
          <a:bodyPr>
            <a:normAutofit/>
          </a:bodyPr>
          <a:lstStyle/>
          <a:p>
            <a:r>
              <a:rPr lang="en-US" dirty="0" smtClean="0">
                <a:solidFill>
                  <a:schemeClr val="accent5">
                    <a:lumMod val="60000"/>
                    <a:lumOff val="40000"/>
                  </a:schemeClr>
                </a:solidFill>
              </a:rPr>
              <a:t>Amdahl’s Law</a:t>
            </a:r>
          </a:p>
          <a:p>
            <a:r>
              <a:rPr lang="en-US" sz="2600" dirty="0" smtClean="0"/>
              <a:t>Execution time after improvement =</a:t>
            </a:r>
          </a:p>
          <a:p>
            <a:endParaRPr lang="en-US" sz="2200" dirty="0" smtClean="0"/>
          </a:p>
          <a:p>
            <a:endParaRPr lang="en-US" sz="2200" dirty="0" smtClean="0"/>
          </a:p>
          <a:p>
            <a:r>
              <a:rPr lang="en-US" sz="2800" dirty="0" smtClean="0"/>
              <a:t>Or: Speedup is limited by popularity of improved feature</a:t>
            </a:r>
          </a:p>
          <a:p>
            <a:endParaRPr lang="en-US" sz="2800" dirty="0" smtClean="0"/>
          </a:p>
          <a:p>
            <a:r>
              <a:rPr lang="en-US" sz="2800" dirty="0" smtClean="0"/>
              <a:t>Corollary: Make the common case fast</a:t>
            </a:r>
          </a:p>
          <a:p>
            <a:pPr marL="457200" indent="-457200">
              <a:buFont typeface="Arial" panose="020B0604020202020204" pitchFamily="34" charset="0"/>
              <a:buChar char="•"/>
            </a:pPr>
            <a:r>
              <a:rPr lang="en-US" sz="2400" dirty="0"/>
              <a:t>Don’t optimize 1% to the detriment of other 99%</a:t>
            </a:r>
          </a:p>
          <a:p>
            <a:pPr marL="457200" indent="-457200">
              <a:buFont typeface="Arial" panose="020B0604020202020204" pitchFamily="34" charset="0"/>
              <a:buChar char="•"/>
            </a:pPr>
            <a:r>
              <a:rPr lang="en-US" sz="2400" dirty="0"/>
              <a:t>Don’t over-engineer capabilities that cannot be utilized</a:t>
            </a:r>
          </a:p>
          <a:p>
            <a:endParaRPr lang="en-US" sz="2800" dirty="0" smtClean="0"/>
          </a:p>
          <a:p>
            <a:r>
              <a:rPr lang="en-US" sz="2800" dirty="0" smtClean="0"/>
              <a:t>Caveat: Law of diminishing returns</a:t>
            </a:r>
          </a:p>
          <a:p>
            <a:endParaRPr lang="en-US" sz="2800" dirty="0" smtClean="0"/>
          </a:p>
          <a:p>
            <a:endParaRPr lang="en-US" sz="2800" dirty="0"/>
          </a:p>
        </p:txBody>
      </p:sp>
      <p:sp>
        <p:nvSpPr>
          <p:cNvPr id="2" name="Title 1"/>
          <p:cNvSpPr>
            <a:spLocks noGrp="1"/>
          </p:cNvSpPr>
          <p:nvPr>
            <p:ph type="title"/>
            <p:custDataLst>
              <p:tags r:id="rId2"/>
            </p:custDataLst>
          </p:nvPr>
        </p:nvSpPr>
        <p:spPr/>
        <p:txBody>
          <a:bodyPr>
            <a:normAutofit fontScale="90000"/>
          </a:bodyPr>
          <a:lstStyle/>
          <a:p>
            <a:r>
              <a:rPr lang="en-US" dirty="0" smtClean="0"/>
              <a:t>Amdahl’s Law</a:t>
            </a:r>
            <a:endParaRPr lang="en-US" dirty="0"/>
          </a:p>
        </p:txBody>
      </p:sp>
      <p:sp>
        <p:nvSpPr>
          <p:cNvPr id="4" name="Rectangle 3"/>
          <p:cNvSpPr/>
          <p:nvPr>
            <p:custDataLst>
              <p:tags r:id="rId3"/>
            </p:custDataLst>
          </p:nvPr>
        </p:nvSpPr>
        <p:spPr>
          <a:xfrm>
            <a:off x="513036" y="1737189"/>
            <a:ext cx="4841133" cy="430887"/>
          </a:xfrm>
          <a:prstGeom prst="rect">
            <a:avLst/>
          </a:prstGeom>
        </p:spPr>
        <p:txBody>
          <a:bodyPr wrap="none">
            <a:spAutoFit/>
          </a:bodyPr>
          <a:lstStyle/>
          <a:p>
            <a:r>
              <a:rPr lang="en-US" sz="2200" dirty="0" smtClean="0">
                <a:solidFill>
                  <a:srgbClr val="FFFF00"/>
                </a:solidFill>
              </a:rPr>
              <a:t>execution time affected by improvement</a:t>
            </a:r>
            <a:endParaRPr lang="en-US" sz="2200" dirty="0">
              <a:solidFill>
                <a:srgbClr val="FFFF00"/>
              </a:solidFill>
            </a:endParaRPr>
          </a:p>
        </p:txBody>
      </p:sp>
      <p:sp>
        <p:nvSpPr>
          <p:cNvPr id="5" name="Rectangle 4"/>
          <p:cNvSpPr/>
          <p:nvPr>
            <p:custDataLst>
              <p:tags r:id="rId4"/>
            </p:custDataLst>
          </p:nvPr>
        </p:nvSpPr>
        <p:spPr>
          <a:xfrm>
            <a:off x="1316525" y="2159913"/>
            <a:ext cx="2995372" cy="430887"/>
          </a:xfrm>
          <a:prstGeom prst="rect">
            <a:avLst/>
          </a:prstGeom>
        </p:spPr>
        <p:txBody>
          <a:bodyPr wrap="none">
            <a:spAutoFit/>
          </a:bodyPr>
          <a:lstStyle/>
          <a:p>
            <a:r>
              <a:rPr lang="en-US" sz="2200" dirty="0" smtClean="0">
                <a:solidFill>
                  <a:srgbClr val="FFFF00"/>
                </a:solidFill>
              </a:rPr>
              <a:t>amount of improvement</a:t>
            </a:r>
            <a:endParaRPr lang="en-US" sz="2200" dirty="0">
              <a:solidFill>
                <a:srgbClr val="FFFF00"/>
              </a:solidFill>
            </a:endParaRPr>
          </a:p>
        </p:txBody>
      </p:sp>
      <p:cxnSp>
        <p:nvCxnSpPr>
          <p:cNvPr id="7" name="Straight Connector 6"/>
          <p:cNvCxnSpPr/>
          <p:nvPr>
            <p:custDataLst>
              <p:tags r:id="rId5"/>
            </p:custDataLst>
          </p:nvPr>
        </p:nvCxnSpPr>
        <p:spPr>
          <a:xfrm>
            <a:off x="513036" y="2168076"/>
            <a:ext cx="455229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custDataLst>
              <p:tags r:id="rId6"/>
            </p:custDataLst>
          </p:nvPr>
        </p:nvSpPr>
        <p:spPr>
          <a:xfrm>
            <a:off x="5298308" y="1931313"/>
            <a:ext cx="3452612" cy="430887"/>
          </a:xfrm>
          <a:prstGeom prst="rect">
            <a:avLst/>
          </a:prstGeom>
        </p:spPr>
        <p:txBody>
          <a:bodyPr wrap="none">
            <a:spAutoFit/>
          </a:bodyPr>
          <a:lstStyle/>
          <a:p>
            <a:r>
              <a:rPr lang="en-US" sz="2200" dirty="0" smtClean="0">
                <a:solidFill>
                  <a:srgbClr val="FFFF00"/>
                </a:solidFill>
              </a:rPr>
              <a:t>+  execution time unaffected</a:t>
            </a:r>
            <a:endParaRPr lang="en-US" sz="2200" dirty="0">
              <a:solidFill>
                <a:srgbClr val="FFFF00"/>
              </a:solidFill>
            </a:endParaRPr>
          </a:p>
        </p:txBody>
      </p:sp>
      <p:sp>
        <p:nvSpPr>
          <p:cNvPr id="10" name="Rounded Rectangular Callout 9" hidden="1"/>
          <p:cNvSpPr/>
          <p:nvPr>
            <p:custDataLst>
              <p:tags r:id="rId7"/>
            </p:custDataLst>
          </p:nvPr>
        </p:nvSpPr>
        <p:spPr>
          <a:xfrm>
            <a:off x="5334000" y="3352800"/>
            <a:ext cx="1981200" cy="609600"/>
          </a:xfrm>
          <a:prstGeom prst="wedgeRoundRectCallout">
            <a:avLst>
              <a:gd name="adj1" fmla="val -51743"/>
              <a:gd name="adj2" fmla="val -79243"/>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contribution to execution time</a:t>
            </a:r>
            <a:endParaRPr lang="en-US" dirty="0">
              <a:solidFill>
                <a:schemeClr val="accent4"/>
              </a:solidFill>
            </a:endParaRPr>
          </a:p>
        </p:txBody>
      </p:sp>
    </p:spTree>
    <p:extLst>
      <p:ext uri="{BB962C8B-B14F-4D97-AF65-F5344CB8AC3E}">
        <p14:creationId xmlns:p14="http://schemas.microsoft.com/office/powerpoint/2010/main" val="3103908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7426" name="Rectangle 2"/>
          <p:cNvSpPr>
            <a:spLocks noGrp="1" noChangeArrowheads="1"/>
          </p:cNvSpPr>
          <p:nvPr>
            <p:ph type="title"/>
            <p:custDataLst>
              <p:tags r:id="rId1"/>
            </p:custDataLst>
          </p:nvPr>
        </p:nvSpPr>
        <p:spPr/>
        <p:txBody>
          <a:bodyPr>
            <a:normAutofit fontScale="90000"/>
          </a:bodyPr>
          <a:lstStyle/>
          <a:p>
            <a:r>
              <a:rPr lang="en-GB" dirty="0" smtClean="0"/>
              <a:t>Performance Recap</a:t>
            </a:r>
            <a:endParaRPr lang="en-GB"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787241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a:solidFill>
                  <a:schemeClr val="bg1"/>
                </a:solidFill>
              </a:rPr>
              <a:t>What is the minimal, additional metric(s) that you need to 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execute the program in the same number of cycles</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76200"/>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410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a:solidFill>
                  <a:schemeClr val="bg1"/>
                </a:solidFill>
              </a:rPr>
              <a:t>What is the minimal, additional metric(s) that you need to 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execute the program in the same number of cycles</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46317"/>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28600" y="4191000"/>
            <a:ext cx="2819400" cy="4572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597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a:xfrm>
            <a:off x="228600" y="990600"/>
            <a:ext cx="8686800" cy="5638800"/>
          </a:xfrm>
        </p:spPr>
        <p:txBody>
          <a:bodyPr/>
          <a:lstStyle/>
          <a:p>
            <a:r>
              <a:rPr lang="en-US" sz="3600" dirty="0" smtClean="0"/>
              <a:t>Complex question</a:t>
            </a:r>
          </a:p>
          <a:p>
            <a:pPr marL="0" lvl="1" indent="-457200"/>
            <a:r>
              <a:rPr lang="en-US" sz="3200" dirty="0" smtClean="0"/>
              <a:t>How fast is the processor?</a:t>
            </a:r>
          </a:p>
          <a:p>
            <a:pPr marL="0" lvl="1" indent="-457200"/>
            <a:r>
              <a:rPr lang="en-US" sz="3200" dirty="0" smtClean="0"/>
              <a:t>How fast your application runs?</a:t>
            </a:r>
          </a:p>
          <a:p>
            <a:pPr marL="0" lvl="1" indent="-457200"/>
            <a:r>
              <a:rPr lang="en-US" sz="3200" dirty="0" smtClean="0"/>
              <a:t>How quickly does it respond to you? </a:t>
            </a:r>
          </a:p>
          <a:p>
            <a:pPr marL="0" lvl="1" indent="-457200"/>
            <a:r>
              <a:rPr lang="en-US" sz="3200" dirty="0" smtClean="0"/>
              <a:t>How fast can you process a big batch of jobs?</a:t>
            </a:r>
          </a:p>
          <a:p>
            <a:pPr marL="0" lvl="1" indent="-457200"/>
            <a:r>
              <a:rPr lang="en-US" sz="3200" dirty="0" smtClean="0"/>
              <a:t>How much power does your machine use?</a:t>
            </a:r>
          </a:p>
        </p:txBody>
      </p:sp>
    </p:spTree>
    <p:extLst>
      <p:ext uri="{BB962C8B-B14F-4D97-AF65-F5344CB8AC3E}">
        <p14:creationId xmlns:p14="http://schemas.microsoft.com/office/powerpoint/2010/main" val="2866950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smtClean="0">
                <a:solidFill>
                  <a:schemeClr val="bg1"/>
                </a:solidFill>
              </a:rPr>
              <a:t>What is </a:t>
            </a:r>
            <a:r>
              <a:rPr lang="en-US" sz="3800" dirty="0">
                <a:solidFill>
                  <a:schemeClr val="bg1"/>
                </a:solidFill>
              </a:rPr>
              <a:t>the minimal, additional metric(s) that </a:t>
            </a:r>
            <a:r>
              <a:rPr lang="en-US" sz="3800" dirty="0" smtClean="0">
                <a:solidFill>
                  <a:schemeClr val="bg1"/>
                </a:solidFill>
              </a:rPr>
              <a:t>you need to </a:t>
            </a:r>
            <a:r>
              <a:rPr lang="en-US" sz="3800" dirty="0">
                <a:solidFill>
                  <a:schemeClr val="bg1"/>
                </a:solidFill>
              </a:rPr>
              <a:t>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have the same clock rate, but support different ISAs</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76200"/>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2056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smtClean="0">
                <a:solidFill>
                  <a:schemeClr val="bg1"/>
                </a:solidFill>
              </a:rPr>
              <a:t>What is </a:t>
            </a:r>
            <a:r>
              <a:rPr lang="en-US" sz="3800" dirty="0">
                <a:solidFill>
                  <a:schemeClr val="bg1"/>
                </a:solidFill>
              </a:rPr>
              <a:t>the minimal, additional metric(s) that </a:t>
            </a:r>
            <a:r>
              <a:rPr lang="en-US" sz="3800" dirty="0" smtClean="0">
                <a:solidFill>
                  <a:schemeClr val="bg1"/>
                </a:solidFill>
              </a:rPr>
              <a:t>you need to </a:t>
            </a:r>
            <a:r>
              <a:rPr lang="en-US" sz="3800" dirty="0">
                <a:solidFill>
                  <a:schemeClr val="bg1"/>
                </a:solidFill>
              </a:rPr>
              <a:t>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have the same clock rate, but support different ISAs</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76200"/>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3276600"/>
            <a:ext cx="5486400" cy="9144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324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a:solidFill>
                  <a:schemeClr val="bg1"/>
                </a:solidFill>
              </a:rPr>
              <a:t>What is the minimal, additional metric(s) that you need to 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support the same ISA</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76200"/>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80638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marL="0" lvl="0" indent="0" defTabSz="914400">
              <a:buNone/>
              <a:defRPr/>
            </a:pPr>
            <a:r>
              <a:rPr lang="en-US" sz="3800" dirty="0">
                <a:solidFill>
                  <a:schemeClr val="bg1"/>
                </a:solidFill>
              </a:rPr>
              <a:t>What is the minimal, additional metric(s) that you need to decide which processor is faster? </a:t>
            </a:r>
          </a:p>
          <a:p>
            <a:pPr marL="0" lvl="0" indent="0" defTabSz="914400">
              <a:buNone/>
              <a:defRPr/>
            </a:pPr>
            <a:r>
              <a:rPr lang="en-US" sz="3800" dirty="0">
                <a:solidFill>
                  <a:schemeClr val="bg1"/>
                </a:solidFill>
              </a:rPr>
              <a:t>(If 1 metric is enough, only list 1. Include more if needed.)</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MIPS</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CPI</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Dynamic Instruction Count</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Clock Rate</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r>
              <a:rPr lang="en-US" dirty="0" smtClean="0">
                <a:solidFill>
                  <a:schemeClr val="bg1"/>
                </a:solidFill>
              </a:rPr>
              <a:t>Nothing. Enough information has been given</a:t>
            </a:r>
          </a:p>
          <a:p>
            <a:pPr marL="742950" marR="0" lvl="0" indent="-742950" defTabSz="914400" eaLnBrk="1" fontAlgn="auto" latinLnBrk="0" hangingPunct="1">
              <a:lnSpc>
                <a:spcPct val="100000"/>
              </a:lnSpc>
              <a:spcBef>
                <a:spcPts val="0"/>
              </a:spcBef>
              <a:spcAft>
                <a:spcPts val="0"/>
              </a:spcAft>
              <a:buClrTx/>
              <a:buSzTx/>
              <a:buFontTx/>
              <a:buAutoNum type="alphaUcPeriod"/>
              <a:tabLst/>
              <a:defRPr/>
            </a:pPr>
            <a:endParaRPr lang="en-US" dirty="0" smtClean="0">
              <a:solidFill>
                <a:schemeClr val="bg1"/>
              </a:solidFill>
            </a:endParaRPr>
          </a:p>
          <a:p>
            <a:pPr defTabSz="914400"/>
            <a:r>
              <a:rPr lang="en-US" dirty="0" smtClean="0">
                <a:solidFill>
                  <a:schemeClr val="bg1"/>
                </a:solidFill>
              </a:rPr>
              <a:t>Processor A and Processor B support the same ISA</a:t>
            </a:r>
            <a:endParaRPr lang="en-US" dirty="0">
              <a:solidFill>
                <a:schemeClr val="bg1"/>
              </a:solidFill>
            </a:endParaRPr>
          </a:p>
        </p:txBody>
      </p:sp>
      <p:sp>
        <p:nvSpPr>
          <p:cNvPr id="3" name="Title 2"/>
          <p:cNvSpPr>
            <a:spLocks noGrp="1"/>
          </p:cNvSpPr>
          <p:nvPr>
            <p:ph type="title"/>
          </p:nvPr>
        </p:nvSpPr>
        <p:spPr/>
        <p:txBody>
          <a:bodyPr/>
          <a:lstStyle/>
          <a:p>
            <a:r>
              <a:rPr lang="en-US" dirty="0" err="1" smtClean="0">
                <a:ln>
                  <a:solidFill>
                    <a:srgbClr val="FFFF00"/>
                  </a:solidFill>
                </a:ln>
                <a:solidFill>
                  <a:srgbClr val="FFFF00"/>
                </a:solidFill>
              </a:rPr>
              <a:t>iClicker</a:t>
            </a:r>
            <a:r>
              <a:rPr lang="en-US" dirty="0" smtClean="0">
                <a:ln>
                  <a:solidFill>
                    <a:srgbClr val="FFFF00"/>
                  </a:solidFill>
                </a:ln>
                <a:solidFill>
                  <a:srgbClr val="FFFF00"/>
                </a:solidFill>
              </a:rPr>
              <a:t> Question</a:t>
            </a:r>
            <a:endParaRPr lang="en-US" dirty="0">
              <a:ln>
                <a:solidFill>
                  <a:srgbClr val="FFFF00"/>
                </a:solidFill>
              </a:ln>
              <a:solidFill>
                <a:srgbClr val="FFFF00"/>
              </a:solidFill>
            </a:endParaRPr>
          </a:p>
        </p:txBody>
      </p:sp>
      <p:sp>
        <p:nvSpPr>
          <p:cNvPr id="5" name="Rectangle 4"/>
          <p:cNvSpPr/>
          <p:nvPr/>
        </p:nvSpPr>
        <p:spPr>
          <a:xfrm>
            <a:off x="76200" y="76200"/>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2895600"/>
            <a:ext cx="1905000" cy="39453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883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Performance</a:t>
            </a:r>
            <a:endParaRPr lang="en-US" dirty="0"/>
          </a:p>
        </p:txBody>
      </p:sp>
      <p:sp>
        <p:nvSpPr>
          <p:cNvPr id="3" name="Content Placeholder 2"/>
          <p:cNvSpPr txBox="1">
            <a:spLocks/>
          </p:cNvSpPr>
          <p:nvPr/>
        </p:nvSpPr>
        <p:spPr>
          <a:xfrm>
            <a:off x="152400" y="914400"/>
            <a:ext cx="8686800" cy="5791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Clock speed</a:t>
            </a:r>
          </a:p>
          <a:p>
            <a:pPr marL="1200150" lvl="1" indent="-457200">
              <a:buFont typeface="Arial"/>
              <a:buChar char="•"/>
            </a:pPr>
            <a:r>
              <a:rPr lang="en-US" dirty="0"/>
              <a:t>1 </a:t>
            </a:r>
            <a:r>
              <a:rPr lang="en-US" dirty="0" smtClean="0"/>
              <a:t>KHz</a:t>
            </a:r>
            <a:r>
              <a:rPr lang="en-US" dirty="0"/>
              <a:t>, </a:t>
            </a:r>
            <a:r>
              <a:rPr lang="en-US" dirty="0" smtClean="0"/>
              <a:t>10</a:t>
            </a:r>
            <a:r>
              <a:rPr lang="en-US" baseline="30000" dirty="0" smtClean="0"/>
              <a:t>3  </a:t>
            </a:r>
            <a:r>
              <a:rPr lang="en-US" dirty="0"/>
              <a:t>Hz: cycle is 1 </a:t>
            </a:r>
            <a:r>
              <a:rPr lang="en-US" dirty="0" smtClean="0"/>
              <a:t>millisecond</a:t>
            </a:r>
            <a:r>
              <a:rPr lang="en-US" dirty="0"/>
              <a:t>, </a:t>
            </a:r>
            <a:r>
              <a:rPr lang="en-US" dirty="0" err="1"/>
              <a:t>m</a:t>
            </a:r>
            <a:r>
              <a:rPr lang="en-US" dirty="0" err="1" smtClean="0"/>
              <a:t>s</a:t>
            </a:r>
            <a:r>
              <a:rPr lang="en-US" dirty="0"/>
              <a:t>, (10</a:t>
            </a:r>
            <a:r>
              <a:rPr lang="en-US" baseline="30000" dirty="0"/>
              <a:t>-6</a:t>
            </a:r>
            <a:r>
              <a:rPr lang="en-US" dirty="0" smtClean="0"/>
              <a:t>)</a:t>
            </a:r>
          </a:p>
          <a:p>
            <a:pPr marL="1200150" lvl="1" indent="-457200">
              <a:buFont typeface="Arial"/>
              <a:buChar char="•"/>
            </a:pPr>
            <a:r>
              <a:rPr lang="en-US" dirty="0" smtClean="0"/>
              <a:t>1 MHz, 10</a:t>
            </a:r>
            <a:r>
              <a:rPr lang="en-US" baseline="30000" dirty="0" smtClean="0"/>
              <a:t>6  </a:t>
            </a:r>
            <a:r>
              <a:rPr lang="en-US" dirty="0" smtClean="0"/>
              <a:t>Hz: cycle is 1 microsecond, </a:t>
            </a:r>
            <a:r>
              <a:rPr lang="en-US" dirty="0"/>
              <a:t>u</a:t>
            </a:r>
            <a:r>
              <a:rPr lang="en-US" dirty="0" smtClean="0"/>
              <a:t>s, (10</a:t>
            </a:r>
            <a:r>
              <a:rPr lang="en-US" baseline="30000" dirty="0" smtClean="0"/>
              <a:t>-6</a:t>
            </a:r>
            <a:r>
              <a:rPr lang="en-US" dirty="0" smtClean="0"/>
              <a:t>)</a:t>
            </a:r>
          </a:p>
          <a:p>
            <a:pPr marL="1200150" lvl="1" indent="-457200">
              <a:buFont typeface="Arial"/>
              <a:buChar char="•"/>
            </a:pPr>
            <a:r>
              <a:rPr lang="en-US" dirty="0" smtClean="0"/>
              <a:t>1 </a:t>
            </a:r>
            <a:r>
              <a:rPr lang="en-US" dirty="0" err="1" smtClean="0"/>
              <a:t>Ghz</a:t>
            </a:r>
            <a:r>
              <a:rPr lang="en-US" dirty="0" smtClean="0"/>
              <a:t>,  10</a:t>
            </a:r>
            <a:r>
              <a:rPr lang="en-US" baseline="30000" dirty="0" smtClean="0"/>
              <a:t>9</a:t>
            </a:r>
            <a:r>
              <a:rPr lang="en-US" dirty="0" smtClean="0"/>
              <a:t>  Hz: cycle is 1 nanosecond, ns, (</a:t>
            </a:r>
            <a:r>
              <a:rPr lang="en-US" dirty="0"/>
              <a:t>10</a:t>
            </a:r>
            <a:r>
              <a:rPr lang="en-US" baseline="30000" dirty="0" smtClean="0"/>
              <a:t>-9</a:t>
            </a:r>
            <a:r>
              <a:rPr lang="en-US" dirty="0" smtClean="0"/>
              <a:t>)</a:t>
            </a:r>
          </a:p>
          <a:p>
            <a:pPr marL="1200150" lvl="1" indent="-457200">
              <a:buFont typeface="Arial"/>
              <a:buChar char="•"/>
            </a:pPr>
            <a:r>
              <a:rPr lang="en-US" dirty="0" smtClean="0"/>
              <a:t>1 </a:t>
            </a:r>
            <a:r>
              <a:rPr lang="en-US" dirty="0" err="1" smtClean="0"/>
              <a:t>Thz</a:t>
            </a:r>
            <a:r>
              <a:rPr lang="en-US" dirty="0" smtClean="0"/>
              <a:t>,  10</a:t>
            </a:r>
            <a:r>
              <a:rPr lang="en-US" baseline="30000" dirty="0" smtClean="0"/>
              <a:t>12</a:t>
            </a:r>
            <a:r>
              <a:rPr lang="en-US" dirty="0" smtClean="0"/>
              <a:t> Hz: cycle is 1 picosecond, </a:t>
            </a:r>
            <a:r>
              <a:rPr lang="en-US" dirty="0" err="1" smtClean="0"/>
              <a:t>ps</a:t>
            </a:r>
            <a:r>
              <a:rPr lang="en-US" dirty="0" smtClean="0"/>
              <a:t>, (</a:t>
            </a:r>
            <a:r>
              <a:rPr lang="en-US" dirty="0"/>
              <a:t>10</a:t>
            </a:r>
            <a:r>
              <a:rPr lang="en-US" baseline="30000" dirty="0" smtClean="0"/>
              <a:t>-12</a:t>
            </a:r>
            <a:r>
              <a:rPr lang="en-US" dirty="0" smtClean="0"/>
              <a:t>)</a:t>
            </a:r>
          </a:p>
          <a:p>
            <a:pPr marL="1200150" lvl="1" indent="-457200">
              <a:buFont typeface="Arial"/>
              <a:buChar char="•"/>
            </a:pPr>
            <a:endParaRPr lang="en-US" dirty="0" smtClean="0"/>
          </a:p>
          <a:p>
            <a:r>
              <a:rPr lang="en-US" dirty="0" smtClean="0"/>
              <a:t>Instruction/application performance</a:t>
            </a:r>
            <a:endParaRPr lang="en-US" dirty="0"/>
          </a:p>
          <a:p>
            <a:pPr marL="1200150" lvl="1" indent="-457200">
              <a:buFont typeface="Arial"/>
              <a:buChar char="•"/>
            </a:pPr>
            <a:r>
              <a:rPr lang="en-US" dirty="0" smtClean="0"/>
              <a:t>MIPs (Millions of instructions per second)</a:t>
            </a:r>
          </a:p>
          <a:p>
            <a:pPr marL="1200150" lvl="1" indent="-457200">
              <a:buFont typeface="Arial"/>
              <a:buChar char="•"/>
            </a:pPr>
            <a:r>
              <a:rPr lang="en-US" dirty="0" smtClean="0"/>
              <a:t>FLOPs (Floating point instructions per second)</a:t>
            </a:r>
          </a:p>
          <a:p>
            <a:pPr marL="1600200" lvl="2" indent="-457200">
              <a:buFont typeface="Arial"/>
              <a:buChar char="•"/>
            </a:pPr>
            <a:r>
              <a:rPr lang="en-US" sz="2000" dirty="0" smtClean="0"/>
              <a:t>GPUs: GeForce GTX Titan (2,688 cores, 4.5 </a:t>
            </a:r>
            <a:r>
              <a:rPr lang="en-US" sz="2000" dirty="0" err="1" smtClean="0"/>
              <a:t>Tera</a:t>
            </a:r>
            <a:r>
              <a:rPr lang="en-US" sz="2000" dirty="0" smtClean="0"/>
              <a:t> flops, 7.1 billion transistors, 42 </a:t>
            </a:r>
            <a:r>
              <a:rPr lang="en-US" sz="2000" dirty="0" err="1" smtClean="0"/>
              <a:t>Gigapixel</a:t>
            </a:r>
            <a:r>
              <a:rPr lang="en-US" sz="2000" dirty="0" smtClean="0"/>
              <a:t>/sec fill rate, 288 GB/sec)</a:t>
            </a:r>
          </a:p>
          <a:p>
            <a:pPr marL="1200150" lvl="1" indent="-457200">
              <a:buFont typeface="Arial"/>
              <a:buChar char="•"/>
            </a:pPr>
            <a:r>
              <a:rPr lang="en-US" dirty="0" smtClean="0"/>
              <a:t>Benchmarks (SPEC)</a:t>
            </a:r>
          </a:p>
          <a:p>
            <a:pPr marL="1200150" lvl="1" indent="-457200">
              <a:buFont typeface="Arial"/>
              <a:buChar char="•"/>
            </a:pPr>
            <a:endParaRPr lang="en-US" dirty="0" smtClean="0"/>
          </a:p>
          <a:p>
            <a:pPr marL="1200150" lvl="1" indent="-457200">
              <a:buFont typeface="Arial"/>
              <a:buChar char="•"/>
            </a:pPr>
            <a:endParaRPr lang="en-US" dirty="0"/>
          </a:p>
          <a:p>
            <a:pPr marL="1200150" lvl="1" indent="-457200">
              <a:buFont typeface="Arial"/>
              <a:buChar char="•"/>
            </a:pPr>
            <a:endParaRPr lang="en-US" dirty="0" smtClean="0"/>
          </a:p>
        </p:txBody>
      </p:sp>
    </p:spTree>
    <p:extLst>
      <p:ext uri="{BB962C8B-B14F-4D97-AF65-F5344CB8AC3E}">
        <p14:creationId xmlns:p14="http://schemas.microsoft.com/office/powerpoint/2010/main" val="2524527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descr="Rectangle: Click to edit Master text styles&#10;Second level&#10;Third level&#10;Fourth level&#10;Fifth level"/>
          <p:cNvSpPr>
            <a:spLocks noGrp="1" noChangeArrowheads="1"/>
          </p:cNvSpPr>
          <p:nvPr>
            <p:ph idx="1"/>
          </p:nvPr>
        </p:nvSpPr>
        <p:spPr>
          <a:xfrm>
            <a:off x="76200" y="990600"/>
            <a:ext cx="9601200" cy="5741984"/>
          </a:xfrm>
        </p:spPr>
        <p:txBody>
          <a:bodyPr>
            <a:normAutofit fontScale="77500" lnSpcReduction="20000"/>
          </a:bodyPr>
          <a:lstStyle/>
          <a:p>
            <a:pPr marL="0" indent="0">
              <a:lnSpc>
                <a:spcPct val="120000"/>
              </a:lnSpc>
              <a:buNone/>
            </a:pPr>
            <a:r>
              <a:rPr lang="en-US" sz="3600" b="1" dirty="0" smtClean="0">
                <a:solidFill>
                  <a:schemeClr val="accent1"/>
                </a:solidFill>
                <a:ea typeface="ＭＳ Ｐゴシック" charset="-128"/>
                <a:cs typeface="ＭＳ Ｐゴシック" charset="-128"/>
              </a:rPr>
              <a:t>CPI</a:t>
            </a:r>
            <a:r>
              <a:rPr lang="en-US" sz="3600" dirty="0" smtClean="0">
                <a:solidFill>
                  <a:schemeClr val="accent1"/>
                </a:solidFill>
                <a:ea typeface="ＭＳ Ｐゴシック" charset="-128"/>
                <a:cs typeface="ＭＳ Ｐゴシック" charset="-128"/>
              </a:rPr>
              <a:t>: </a:t>
            </a:r>
            <a:r>
              <a:rPr lang="en-US" sz="3600" dirty="0" smtClean="0">
                <a:solidFill>
                  <a:schemeClr val="bg1"/>
                </a:solidFill>
                <a:ea typeface="ＭＳ Ｐゴシック" charset="-128"/>
                <a:cs typeface="ＭＳ Ｐゴシック" charset="-128"/>
              </a:rPr>
              <a:t>“Cycles per </a:t>
            </a:r>
            <a:r>
              <a:rPr lang="en-US" sz="3600" dirty="0" err="1" smtClean="0">
                <a:solidFill>
                  <a:schemeClr val="bg1"/>
                </a:solidFill>
                <a:ea typeface="ＭＳ Ｐゴシック" charset="-128"/>
                <a:cs typeface="ＭＳ Ｐゴシック" charset="-128"/>
              </a:rPr>
              <a:t>instruction”</a:t>
            </a:r>
            <a:r>
              <a:rPr lang="en-US" sz="3400" dirty="0" err="1">
                <a:solidFill>
                  <a:schemeClr val="bg1"/>
                </a:solidFill>
                <a:ea typeface="ＭＳ Ｐゴシック" charset="-128"/>
                <a:cs typeface="ＭＳ Ｐゴシック" charset="-128"/>
              </a:rPr>
              <a:t>→</a:t>
            </a:r>
            <a:r>
              <a:rPr lang="en-US" sz="3600" dirty="0" err="1" smtClean="0">
                <a:solidFill>
                  <a:schemeClr val="bg1"/>
                </a:solidFill>
                <a:ea typeface="ＭＳ Ｐゴシック" charset="-128"/>
                <a:cs typeface="ＭＳ Ｐゴシック" charset="-128"/>
              </a:rPr>
              <a:t>Cycle</a:t>
            </a:r>
            <a:r>
              <a:rPr lang="en-US" sz="3600" dirty="0" smtClean="0">
                <a:solidFill>
                  <a:schemeClr val="bg1"/>
                </a:solidFill>
                <a:ea typeface="ＭＳ Ｐゴシック" charset="-128"/>
                <a:cs typeface="ＭＳ Ｐゴシック" charset="-128"/>
              </a:rPr>
              <a:t>/instruction </a:t>
            </a:r>
            <a:r>
              <a:rPr lang="en-US" sz="3600" dirty="0" smtClean="0">
                <a:solidFill>
                  <a:schemeClr val="bg1"/>
                </a:solidFill>
                <a:ea typeface="ＭＳ Ｐゴシック" charset="-128"/>
                <a:cs typeface="ＭＳ Ｐゴシック" charset="-128"/>
              </a:rPr>
              <a:t>for</a:t>
            </a:r>
            <a:r>
              <a:rPr lang="en-US" sz="3600" b="1" dirty="0" smtClean="0">
                <a:solidFill>
                  <a:schemeClr val="bg1"/>
                </a:solidFill>
                <a:ea typeface="ＭＳ Ｐゴシック" charset="-128"/>
                <a:cs typeface="ＭＳ Ｐゴシック" charset="-128"/>
              </a:rPr>
              <a:t> </a:t>
            </a:r>
            <a:r>
              <a:rPr lang="en-US" sz="3600" b="1" dirty="0" smtClean="0">
                <a:solidFill>
                  <a:schemeClr val="accent1"/>
                </a:solidFill>
                <a:ea typeface="ＭＳ Ｐゴシック" charset="-128"/>
                <a:cs typeface="ＭＳ Ｐゴシック" charset="-128"/>
              </a:rPr>
              <a:t>on</a:t>
            </a:r>
            <a:r>
              <a:rPr lang="en-US" sz="3600" dirty="0" smtClean="0">
                <a:solidFill>
                  <a:schemeClr val="accent1"/>
                </a:solidFill>
                <a:ea typeface="ＭＳ Ｐゴシック" charset="-128"/>
                <a:cs typeface="ＭＳ Ｐゴシック" charset="-128"/>
              </a:rPr>
              <a:t> </a:t>
            </a:r>
            <a:r>
              <a:rPr lang="en-US" sz="3600" b="1" dirty="0" smtClean="0">
                <a:solidFill>
                  <a:schemeClr val="accent1"/>
                </a:solidFill>
                <a:ea typeface="ＭＳ Ｐゴシック" charset="-128"/>
                <a:cs typeface="ＭＳ Ｐゴシック" charset="-128"/>
              </a:rPr>
              <a:t>average</a:t>
            </a:r>
          </a:p>
          <a:p>
            <a:pPr lvl="1">
              <a:lnSpc>
                <a:spcPct val="120000"/>
              </a:lnSpc>
            </a:pPr>
            <a:r>
              <a:rPr lang="en-US" b="1" dirty="0" smtClean="0">
                <a:solidFill>
                  <a:schemeClr val="accent1"/>
                </a:solidFill>
              </a:rPr>
              <a:t>IPC</a:t>
            </a:r>
            <a:r>
              <a:rPr lang="en-US" dirty="0" smtClean="0"/>
              <a:t> = 1/CPI</a:t>
            </a:r>
          </a:p>
          <a:p>
            <a:pPr lvl="2">
              <a:lnSpc>
                <a:spcPct val="120000"/>
              </a:lnSpc>
            </a:pPr>
            <a:r>
              <a:rPr lang="en-US" dirty="0" smtClean="0">
                <a:solidFill>
                  <a:schemeClr val="bg1"/>
                </a:solidFill>
              </a:rPr>
              <a:t>Used more frequently than CPI</a:t>
            </a:r>
          </a:p>
          <a:p>
            <a:pPr lvl="2">
              <a:lnSpc>
                <a:spcPct val="120000"/>
              </a:lnSpc>
            </a:pPr>
            <a:r>
              <a:rPr lang="en-US" dirty="0" smtClean="0">
                <a:solidFill>
                  <a:schemeClr val="bg1"/>
                </a:solidFill>
              </a:rPr>
              <a:t>Favored because “bigger is better”, but harder to compute with</a:t>
            </a:r>
          </a:p>
          <a:p>
            <a:pPr lvl="1">
              <a:lnSpc>
                <a:spcPct val="120000"/>
              </a:lnSpc>
            </a:pPr>
            <a:r>
              <a:rPr lang="en-US" dirty="0" smtClean="0"/>
              <a:t>Different instructions have different cycle costs</a:t>
            </a:r>
          </a:p>
          <a:p>
            <a:pPr lvl="2">
              <a:lnSpc>
                <a:spcPct val="120000"/>
              </a:lnSpc>
            </a:pPr>
            <a:r>
              <a:rPr lang="en-US" dirty="0" smtClean="0">
                <a:solidFill>
                  <a:schemeClr val="bg1"/>
                </a:solidFill>
              </a:rPr>
              <a:t>E.g., “add” typically takes 1 cycle, “divide” takes &gt;10 cycles</a:t>
            </a:r>
          </a:p>
          <a:p>
            <a:pPr lvl="1">
              <a:lnSpc>
                <a:spcPct val="120000"/>
              </a:lnSpc>
            </a:pPr>
            <a:r>
              <a:rPr lang="en-US" dirty="0" smtClean="0"/>
              <a:t>Depends on relative instruction frequencies</a:t>
            </a:r>
          </a:p>
          <a:p>
            <a:pPr lvl="1">
              <a:lnSpc>
                <a:spcPct val="120000"/>
              </a:lnSpc>
            </a:pPr>
            <a:endParaRPr lang="en-US" dirty="0" smtClean="0"/>
          </a:p>
          <a:p>
            <a:pPr marL="0" indent="0">
              <a:lnSpc>
                <a:spcPct val="120000"/>
              </a:lnSpc>
              <a:buNone/>
            </a:pPr>
            <a:r>
              <a:rPr lang="en-US" dirty="0" smtClean="0">
                <a:solidFill>
                  <a:schemeClr val="bg1"/>
                </a:solidFill>
                <a:ea typeface="ＭＳ Ｐゴシック" charset="-128"/>
                <a:cs typeface="ＭＳ Ｐゴシック" charset="-128"/>
              </a:rPr>
              <a:t>CPI example</a:t>
            </a:r>
          </a:p>
          <a:p>
            <a:pPr lvl="1">
              <a:lnSpc>
                <a:spcPct val="120000"/>
              </a:lnSpc>
            </a:pPr>
            <a:r>
              <a:rPr lang="en-US" dirty="0" smtClean="0"/>
              <a:t>Program has equal ratio: integer, memory, floating point</a:t>
            </a:r>
          </a:p>
          <a:p>
            <a:pPr lvl="1">
              <a:lnSpc>
                <a:spcPct val="120000"/>
              </a:lnSpc>
            </a:pPr>
            <a:r>
              <a:rPr lang="en-US" dirty="0" smtClean="0"/>
              <a:t>Cycles per </a:t>
            </a:r>
            <a:r>
              <a:rPr lang="en-US" dirty="0" err="1" smtClean="0"/>
              <a:t>insn</a:t>
            </a:r>
            <a:r>
              <a:rPr lang="en-US" dirty="0" smtClean="0"/>
              <a:t> type: integer = 1, memory = 2, FP = 3</a:t>
            </a:r>
          </a:p>
          <a:p>
            <a:pPr lvl="1">
              <a:lnSpc>
                <a:spcPct val="120000"/>
              </a:lnSpc>
            </a:pPr>
            <a:r>
              <a:rPr lang="en-US" dirty="0" smtClean="0"/>
              <a:t>What is the CPI? (33% * 1) + (33% * 2) + (33% * 3) = 2</a:t>
            </a:r>
          </a:p>
          <a:p>
            <a:pPr lvl="1">
              <a:lnSpc>
                <a:spcPct val="120000"/>
              </a:lnSpc>
            </a:pPr>
            <a:r>
              <a:rPr lang="en-US" i="1" dirty="0" smtClean="0">
                <a:solidFill>
                  <a:schemeClr val="tx2"/>
                </a:solidFill>
              </a:rPr>
              <a:t>Caveat</a:t>
            </a:r>
            <a:r>
              <a:rPr lang="en-US" i="1" dirty="0" smtClean="0"/>
              <a:t>: </a:t>
            </a:r>
            <a:r>
              <a:rPr lang="en-US" dirty="0" smtClean="0"/>
              <a:t>calculation ignores many effects</a:t>
            </a:r>
          </a:p>
          <a:p>
            <a:pPr lvl="2">
              <a:lnSpc>
                <a:spcPct val="120000"/>
              </a:lnSpc>
            </a:pPr>
            <a:r>
              <a:rPr lang="en-US" dirty="0" smtClean="0">
                <a:solidFill>
                  <a:schemeClr val="bg1"/>
                </a:solidFill>
              </a:rPr>
              <a:t>Back-of-the-envelope arguments only</a:t>
            </a:r>
          </a:p>
        </p:txBody>
      </p:sp>
      <p:sp>
        <p:nvSpPr>
          <p:cNvPr id="6" name="Slide Number Placeholder 5"/>
          <p:cNvSpPr>
            <a:spLocks noGrp="1"/>
          </p:cNvSpPr>
          <p:nvPr>
            <p:ph type="sldNum" sz="quarter" idx="10"/>
          </p:nvPr>
        </p:nvSpPr>
        <p:spPr/>
        <p:txBody>
          <a:bodyPr/>
          <a:lstStyle/>
          <a:p>
            <a:pPr>
              <a:defRPr/>
            </a:pPr>
            <a:fld id="{20EBC347-3EBE-904F-A160-0536DEDA0BB2}" type="slidenum">
              <a:rPr lang="en-US" smtClean="0"/>
              <a:pPr>
                <a:defRPr/>
              </a:pPr>
              <a:t>5</a:t>
            </a:fld>
            <a:endParaRPr lang="en-US">
              <a:solidFill>
                <a:schemeClr val="tx1"/>
              </a:solidFill>
            </a:endParaRPr>
          </a:p>
        </p:txBody>
      </p:sp>
      <p:sp>
        <p:nvSpPr>
          <p:cNvPr id="7" name="Title 1"/>
          <p:cNvSpPr>
            <a:spLocks noGrp="1"/>
          </p:cNvSpPr>
          <p:nvPr>
            <p:ph type="title"/>
          </p:nvPr>
        </p:nvSpPr>
        <p:spPr>
          <a:xfrm>
            <a:off x="228600" y="152400"/>
            <a:ext cx="8686800" cy="533400"/>
          </a:xfrm>
        </p:spPr>
        <p:txBody>
          <a:bodyPr/>
          <a:lstStyle/>
          <a:p>
            <a:r>
              <a:rPr lang="en-US" dirty="0" smtClean="0"/>
              <a:t>Measures of Performance</a:t>
            </a:r>
            <a:endParaRPr lang="en-US" dirty="0"/>
          </a:p>
        </p:txBody>
      </p:sp>
    </p:spTree>
    <p:extLst>
      <p:ext uri="{BB962C8B-B14F-4D97-AF65-F5344CB8AC3E}">
        <p14:creationId xmlns:p14="http://schemas.microsoft.com/office/powerpoint/2010/main" val="1468760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marL="0" indent="0">
              <a:lnSpc>
                <a:spcPct val="110000"/>
              </a:lnSpc>
              <a:buNone/>
            </a:pPr>
            <a:r>
              <a:rPr lang="en-US" dirty="0" smtClean="0">
                <a:solidFill>
                  <a:schemeClr val="bg1"/>
                </a:solidFill>
                <a:ea typeface="ＭＳ Ｐゴシック" charset="-128"/>
                <a:cs typeface="ＭＳ Ｐゴシック" charset="-128"/>
              </a:rPr>
              <a:t>General </a:t>
            </a:r>
            <a:r>
              <a:rPr lang="en-US" dirty="0">
                <a:solidFill>
                  <a:schemeClr val="bg1"/>
                </a:solidFill>
                <a:ea typeface="ＭＳ Ｐゴシック" charset="-128"/>
                <a:cs typeface="ＭＳ Ｐゴシック" charset="-128"/>
              </a:rPr>
              <a:t>public (mostly)</a:t>
            </a:r>
            <a:r>
              <a:rPr lang="en-US" dirty="0" smtClean="0">
                <a:solidFill>
                  <a:schemeClr val="bg1"/>
                </a:solidFill>
                <a:ea typeface="ＭＳ Ｐゴシック" charset="-128"/>
                <a:cs typeface="ＭＳ Ｐゴシック" charset="-128"/>
              </a:rPr>
              <a:t> ignores </a:t>
            </a:r>
            <a:r>
              <a:rPr lang="en-US" dirty="0">
                <a:solidFill>
                  <a:schemeClr val="bg1"/>
                </a:solidFill>
                <a:ea typeface="ＭＳ Ｐゴシック" charset="-128"/>
                <a:cs typeface="ＭＳ Ｐゴシック" charset="-128"/>
              </a:rPr>
              <a:t>CPI</a:t>
            </a:r>
          </a:p>
          <a:p>
            <a:pPr lvl="1">
              <a:lnSpc>
                <a:spcPct val="110000"/>
              </a:lnSpc>
            </a:pPr>
            <a:r>
              <a:rPr lang="en-US" dirty="0"/>
              <a:t>Equates clock frequency with performance!</a:t>
            </a:r>
          </a:p>
          <a:p>
            <a:pPr marL="0" indent="0">
              <a:lnSpc>
                <a:spcPct val="110000"/>
              </a:lnSpc>
              <a:buNone/>
            </a:pPr>
            <a:endParaRPr lang="en-US" sz="2100" dirty="0" smtClean="0">
              <a:ea typeface="ＭＳ Ｐゴシック" charset="-128"/>
              <a:cs typeface="ＭＳ Ｐゴシック" charset="-128"/>
            </a:endParaRPr>
          </a:p>
          <a:p>
            <a:pPr marL="0" indent="0">
              <a:lnSpc>
                <a:spcPct val="110000"/>
              </a:lnSpc>
              <a:buNone/>
            </a:pPr>
            <a:r>
              <a:rPr lang="en-US" dirty="0" smtClean="0">
                <a:solidFill>
                  <a:schemeClr val="bg1"/>
                </a:solidFill>
                <a:ea typeface="ＭＳ Ｐゴシック" charset="-128"/>
                <a:cs typeface="ＭＳ Ｐゴシック" charset="-128"/>
              </a:rPr>
              <a:t>Which </a:t>
            </a:r>
            <a:r>
              <a:rPr lang="en-US" dirty="0">
                <a:solidFill>
                  <a:schemeClr val="bg1"/>
                </a:solidFill>
                <a:ea typeface="ＭＳ Ｐゴシック" charset="-128"/>
                <a:cs typeface="ＭＳ Ｐゴシック" charset="-128"/>
              </a:rPr>
              <a:t>processor would you buy?</a:t>
            </a:r>
          </a:p>
          <a:p>
            <a:pPr lvl="1">
              <a:lnSpc>
                <a:spcPct val="110000"/>
              </a:lnSpc>
            </a:pPr>
            <a:r>
              <a:rPr lang="en-US" dirty="0"/>
              <a:t>Processor A: CPI = 2, clock = 5 GHz</a:t>
            </a:r>
          </a:p>
          <a:p>
            <a:pPr lvl="1">
              <a:lnSpc>
                <a:spcPct val="110000"/>
              </a:lnSpc>
            </a:pPr>
            <a:r>
              <a:rPr lang="en-US" dirty="0"/>
              <a:t>Processor B: CPI = 1, clock = 3 GHz</a:t>
            </a:r>
          </a:p>
          <a:p>
            <a:pPr lvl="1">
              <a:lnSpc>
                <a:spcPct val="110000"/>
              </a:lnSpc>
            </a:pPr>
            <a:r>
              <a:rPr lang="en-US" dirty="0"/>
              <a:t>Probably A, but B is faster (assuming same ISA/compiler)</a:t>
            </a:r>
          </a:p>
          <a:p>
            <a:pPr marL="0" indent="0">
              <a:lnSpc>
                <a:spcPct val="110000"/>
              </a:lnSpc>
              <a:buNone/>
            </a:pPr>
            <a:endParaRPr lang="en-US" sz="2300" dirty="0" smtClean="0">
              <a:ea typeface="ＭＳ Ｐゴシック" charset="-128"/>
              <a:cs typeface="ＭＳ Ｐゴシック" charset="-128"/>
            </a:endParaRPr>
          </a:p>
          <a:p>
            <a:pPr marL="0" indent="0">
              <a:lnSpc>
                <a:spcPct val="110000"/>
              </a:lnSpc>
              <a:buNone/>
            </a:pPr>
            <a:r>
              <a:rPr lang="en-US" dirty="0" smtClean="0">
                <a:solidFill>
                  <a:schemeClr val="bg1"/>
                </a:solidFill>
                <a:ea typeface="ＭＳ Ｐゴシック" charset="-128"/>
                <a:cs typeface="ＭＳ Ｐゴシック" charset="-128"/>
              </a:rPr>
              <a:t>Classic </a:t>
            </a:r>
            <a:r>
              <a:rPr lang="en-US" dirty="0">
                <a:solidFill>
                  <a:schemeClr val="bg1"/>
                </a:solidFill>
                <a:ea typeface="ＭＳ Ｐゴシック" charset="-128"/>
                <a:cs typeface="ＭＳ Ｐゴシック" charset="-128"/>
              </a:rPr>
              <a:t>example</a:t>
            </a:r>
          </a:p>
          <a:p>
            <a:pPr lvl="1">
              <a:lnSpc>
                <a:spcPct val="110000"/>
              </a:lnSpc>
            </a:pPr>
            <a:r>
              <a:rPr lang="en-US" dirty="0"/>
              <a:t>800 MHz </a:t>
            </a:r>
            <a:r>
              <a:rPr lang="en-US" dirty="0" err="1"/>
              <a:t>PentiumIII</a:t>
            </a:r>
            <a:r>
              <a:rPr lang="en-US" dirty="0"/>
              <a:t> faster than 1 GHz Pentium4! </a:t>
            </a:r>
            <a:endParaRPr lang="en-US" dirty="0" smtClean="0"/>
          </a:p>
          <a:p>
            <a:pPr lvl="1">
              <a:lnSpc>
                <a:spcPct val="110000"/>
              </a:lnSpc>
            </a:pPr>
            <a:r>
              <a:rPr lang="en-US" dirty="0" smtClean="0"/>
              <a:t>Example</a:t>
            </a:r>
            <a:r>
              <a:rPr lang="en-US" dirty="0"/>
              <a:t>: Core i7 faster clock-per-clock than Core 2</a:t>
            </a:r>
          </a:p>
          <a:p>
            <a:pPr lvl="1">
              <a:lnSpc>
                <a:spcPct val="110000"/>
              </a:lnSpc>
            </a:pPr>
            <a:r>
              <a:rPr lang="en-US" dirty="0"/>
              <a:t>Same ISA and compiler!</a:t>
            </a:r>
          </a:p>
          <a:p>
            <a:pPr marL="0" indent="0">
              <a:lnSpc>
                <a:spcPct val="110000"/>
              </a:lnSpc>
              <a:buNone/>
            </a:pPr>
            <a:endParaRPr lang="en-US" sz="4000" dirty="0">
              <a:ea typeface="ＭＳ Ｐゴシック" charset="-128"/>
              <a:cs typeface="ＭＳ Ｐゴシック" charset="-128"/>
            </a:endParaRPr>
          </a:p>
          <a:p>
            <a:pPr marL="0" indent="0">
              <a:lnSpc>
                <a:spcPct val="120000"/>
              </a:lnSpc>
              <a:buNone/>
            </a:pPr>
            <a:r>
              <a:rPr lang="en-US" b="1" dirty="0" smtClean="0">
                <a:solidFill>
                  <a:schemeClr val="bg1"/>
                </a:solidFill>
                <a:ea typeface="ＭＳ Ｐゴシック" charset="-128"/>
                <a:cs typeface="ＭＳ Ｐゴシック" charset="-128"/>
              </a:rPr>
              <a:t>Meta-point</a:t>
            </a:r>
            <a:r>
              <a:rPr lang="en-US" b="1" dirty="0">
                <a:solidFill>
                  <a:schemeClr val="bg1"/>
                </a:solidFill>
                <a:ea typeface="ＭＳ Ｐゴシック" charset="-128"/>
                <a:cs typeface="ＭＳ Ｐゴシック" charset="-128"/>
              </a:rPr>
              <a:t>:</a:t>
            </a:r>
            <a:r>
              <a:rPr lang="en-US" b="1" dirty="0">
                <a:ea typeface="ＭＳ Ｐゴシック" charset="-128"/>
                <a:cs typeface="ＭＳ Ｐゴシック" charset="-128"/>
              </a:rPr>
              <a:t> </a:t>
            </a:r>
            <a:r>
              <a:rPr lang="en-US" b="1" dirty="0">
                <a:solidFill>
                  <a:schemeClr val="accent2"/>
                </a:solidFill>
                <a:ea typeface="ＭＳ Ｐゴシック" charset="-128"/>
                <a:cs typeface="ＭＳ Ｐゴシック" charset="-128"/>
              </a:rPr>
              <a:t>danger of partial performance metrics!</a:t>
            </a:r>
          </a:p>
        </p:txBody>
      </p:sp>
      <p:sp>
        <p:nvSpPr>
          <p:cNvPr id="6" name="Slide Number Placeholder 5"/>
          <p:cNvSpPr>
            <a:spLocks noGrp="1"/>
          </p:cNvSpPr>
          <p:nvPr>
            <p:ph type="sldNum" sz="quarter" idx="10"/>
          </p:nvPr>
        </p:nvSpPr>
        <p:spPr/>
        <p:txBody>
          <a:bodyPr/>
          <a:lstStyle/>
          <a:p>
            <a:pPr>
              <a:defRPr/>
            </a:pPr>
            <a:fld id="{20EBC347-3EBE-904F-A160-0536DEDA0BB2}" type="slidenum">
              <a:rPr lang="en-US" smtClean="0"/>
              <a:pPr>
                <a:defRPr/>
              </a:pPr>
              <a:t>6</a:t>
            </a:fld>
            <a:endParaRPr lang="en-US">
              <a:solidFill>
                <a:schemeClr val="tx1"/>
              </a:solidFill>
            </a:endParaRPr>
          </a:p>
        </p:txBody>
      </p:sp>
      <p:sp>
        <p:nvSpPr>
          <p:cNvPr id="7" name="Title 1"/>
          <p:cNvSpPr>
            <a:spLocks noGrp="1"/>
          </p:cNvSpPr>
          <p:nvPr>
            <p:ph type="title"/>
          </p:nvPr>
        </p:nvSpPr>
        <p:spPr>
          <a:xfrm>
            <a:off x="228600" y="152400"/>
            <a:ext cx="8686800" cy="533400"/>
          </a:xfrm>
        </p:spPr>
        <p:txBody>
          <a:bodyPr/>
          <a:lstStyle/>
          <a:p>
            <a:r>
              <a:rPr lang="en-US" dirty="0" smtClean="0"/>
              <a:t>Measures of Performance</a:t>
            </a:r>
            <a:endParaRPr lang="en-US" dirty="0"/>
          </a:p>
        </p:txBody>
      </p:sp>
    </p:spTree>
    <p:extLst>
      <p:ext uri="{BB962C8B-B14F-4D97-AF65-F5344CB8AC3E}">
        <p14:creationId xmlns:p14="http://schemas.microsoft.com/office/powerpoint/2010/main" val="163389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2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21">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21">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2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Performance</a:t>
            </a:r>
            <a:endParaRPr lang="en-US" dirty="0"/>
          </a:p>
        </p:txBody>
      </p:sp>
      <p:sp>
        <p:nvSpPr>
          <p:cNvPr id="3" name="Content Placeholder 2"/>
          <p:cNvSpPr txBox="1">
            <a:spLocks/>
          </p:cNvSpPr>
          <p:nvPr/>
        </p:nvSpPr>
        <p:spPr>
          <a:xfrm>
            <a:off x="228600" y="914400"/>
            <a:ext cx="8686800" cy="56388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Latency</a:t>
            </a:r>
          </a:p>
          <a:p>
            <a:pPr marL="1200150" lvl="1" indent="-457200"/>
            <a:r>
              <a:rPr lang="en-US" dirty="0" smtClean="0"/>
              <a:t>How </a:t>
            </a:r>
            <a:r>
              <a:rPr lang="en-US" dirty="0"/>
              <a:t>long to finish my </a:t>
            </a:r>
            <a:r>
              <a:rPr lang="en-US" dirty="0" smtClean="0"/>
              <a:t>program</a:t>
            </a:r>
          </a:p>
          <a:p>
            <a:pPr marL="1600200" lvl="2" indent="-457200"/>
            <a:r>
              <a:rPr lang="en-US" dirty="0" smtClean="0"/>
              <a:t>Response time, elapsed time, wall clock time</a:t>
            </a:r>
          </a:p>
          <a:p>
            <a:pPr marL="1600200" lvl="2" indent="-457200"/>
            <a:r>
              <a:rPr lang="en-US" dirty="0" smtClean="0"/>
              <a:t>CPU time: user and system time</a:t>
            </a:r>
          </a:p>
          <a:p>
            <a:pPr marL="1200150" lvl="1" indent="-457200"/>
            <a:endParaRPr lang="en-US" dirty="0"/>
          </a:p>
          <a:p>
            <a:pPr marL="457200" indent="-457200"/>
            <a:r>
              <a:rPr lang="en-US" dirty="0" smtClean="0"/>
              <a:t>Throughput</a:t>
            </a:r>
          </a:p>
          <a:p>
            <a:pPr marL="1200150" lvl="1" indent="-457200"/>
            <a:r>
              <a:rPr lang="en-US" dirty="0" smtClean="0"/>
              <a:t>How much work finished per unit time</a:t>
            </a:r>
          </a:p>
          <a:p>
            <a:pPr lvl="1" indent="0">
              <a:buNone/>
            </a:pPr>
            <a:endParaRPr lang="en-US" dirty="0"/>
          </a:p>
          <a:p>
            <a:r>
              <a:rPr lang="en-US" dirty="0" smtClean="0"/>
              <a:t>Ideal: Want high throughput, low latency</a:t>
            </a:r>
          </a:p>
          <a:p>
            <a:r>
              <a:rPr lang="en-US" dirty="0"/>
              <a:t>	</a:t>
            </a:r>
            <a:r>
              <a:rPr lang="en-US" dirty="0" smtClean="0"/>
              <a:t>	… also, low power, cheap ($$) etc.  </a:t>
            </a:r>
          </a:p>
          <a:p>
            <a:pPr lvl="1" indent="0">
              <a:buNone/>
            </a:pPr>
            <a:endParaRPr lang="en-US" dirty="0" smtClean="0"/>
          </a:p>
        </p:txBody>
      </p:sp>
    </p:spTree>
    <p:extLst>
      <p:ext uri="{BB962C8B-B14F-4D97-AF65-F5344CB8AC3E}">
        <p14:creationId xmlns:p14="http://schemas.microsoft.com/office/powerpoint/2010/main" val="421025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439988" y="6194317"/>
            <a:ext cx="3938900" cy="584775"/>
          </a:xfrm>
          <a:prstGeom prst="rect">
            <a:avLst/>
          </a:prstGeom>
        </p:spPr>
        <p:txBody>
          <a:bodyPr wrap="none">
            <a:spAutoFit/>
          </a:bodyPr>
          <a:lstStyle/>
          <a:p>
            <a:pPr algn="ctr"/>
            <a:r>
              <a:rPr lang="en-US" sz="3200" b="1" dirty="0" smtClean="0">
                <a:solidFill>
                  <a:schemeClr val="accent6"/>
                </a:solidFill>
              </a:rPr>
              <a:t>#2 Bus Throughput</a:t>
            </a:r>
          </a:p>
        </p:txBody>
      </p:sp>
      <p:sp>
        <p:nvSpPr>
          <p:cNvPr id="16389" name="Rectangle 3" descr="Rectangle: Click to edit Master text styles&#10;Second level&#10;Third level&#10;Fourth level&#10;Fifth level"/>
          <p:cNvSpPr>
            <a:spLocks noGrp="1" noChangeArrowheads="1"/>
          </p:cNvSpPr>
          <p:nvPr>
            <p:ph idx="1"/>
          </p:nvPr>
        </p:nvSpPr>
        <p:spPr>
          <a:xfrm>
            <a:off x="228600" y="1066800"/>
            <a:ext cx="8686800" cy="5704920"/>
          </a:xfrm>
        </p:spPr>
        <p:txBody>
          <a:bodyPr/>
          <a:lstStyle/>
          <a:p>
            <a:pPr>
              <a:buNone/>
            </a:pPr>
            <a:r>
              <a:rPr lang="en-US" b="1" dirty="0" smtClean="0">
                <a:solidFill>
                  <a:srgbClr val="FF0000"/>
                </a:solidFill>
              </a:rPr>
              <a:t>Car:</a:t>
            </a:r>
            <a:r>
              <a:rPr lang="en-US" dirty="0" smtClean="0">
                <a:solidFill>
                  <a:srgbClr val="FF0000"/>
                </a:solidFill>
              </a:rPr>
              <a:t> </a:t>
            </a:r>
            <a:r>
              <a:rPr lang="en-US" dirty="0" smtClean="0">
                <a:solidFill>
                  <a:schemeClr val="bg1"/>
                </a:solidFill>
              </a:rPr>
              <a:t>speed = 60 miles/hour, capacity = 5</a:t>
            </a:r>
          </a:p>
          <a:p>
            <a:pPr>
              <a:buNone/>
            </a:pPr>
            <a:r>
              <a:rPr lang="en-US" b="1" dirty="0" smtClean="0">
                <a:solidFill>
                  <a:schemeClr val="accent1"/>
                </a:solidFill>
              </a:rPr>
              <a:t>Bus:</a:t>
            </a:r>
            <a:r>
              <a:rPr lang="en-US" dirty="0" smtClean="0">
                <a:solidFill>
                  <a:schemeClr val="accent1"/>
                </a:solidFill>
              </a:rPr>
              <a:t> </a:t>
            </a:r>
            <a:r>
              <a:rPr lang="en-US" dirty="0" smtClean="0">
                <a:solidFill>
                  <a:schemeClr val="bg1"/>
                </a:solidFill>
              </a:rPr>
              <a:t>speed = 20 miles/hour, capacity = 60</a:t>
            </a:r>
            <a:endParaRPr lang="en-US" dirty="0" smtClean="0">
              <a:solidFill>
                <a:schemeClr val="bg1"/>
              </a:solidFill>
              <a:ea typeface="ＭＳ Ｐゴシック" charset="-128"/>
              <a:cs typeface="ＭＳ Ｐゴシック" charset="-128"/>
            </a:endParaRPr>
          </a:p>
          <a:p>
            <a:pPr>
              <a:buNone/>
            </a:pPr>
            <a:r>
              <a:rPr lang="en-US" b="1" dirty="0" smtClean="0">
                <a:solidFill>
                  <a:schemeClr val="bg1"/>
                </a:solidFill>
                <a:ea typeface="ＭＳ Ｐゴシック" charset="-128"/>
                <a:cs typeface="ＭＳ Ｐゴシック" charset="-128"/>
              </a:rPr>
              <a:t>Task: </a:t>
            </a:r>
            <a:r>
              <a:rPr lang="en-US" dirty="0" smtClean="0">
                <a:solidFill>
                  <a:schemeClr val="bg1"/>
                </a:solidFill>
                <a:ea typeface="ＭＳ Ｐゴシック" charset="-128"/>
                <a:cs typeface="ＭＳ Ｐゴシック" charset="-128"/>
              </a:rPr>
              <a:t>transport passengers 10 miles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p:txBody>
      </p:sp>
      <p:sp>
        <p:nvSpPr>
          <p:cNvPr id="16388" name="Rectangle 2"/>
          <p:cNvSpPr>
            <a:spLocks noGrp="1" noChangeArrowheads="1"/>
          </p:cNvSpPr>
          <p:nvPr>
            <p:ph type="title"/>
          </p:nvPr>
        </p:nvSpPr>
        <p:spPr/>
        <p:txBody>
          <a:bodyPr/>
          <a:lstStyle/>
          <a:p>
            <a:r>
              <a:rPr lang="en-US" dirty="0" err="1">
                <a:ln>
                  <a:solidFill>
                    <a:srgbClr val="FFFF00"/>
                  </a:solidFill>
                </a:ln>
                <a:solidFill>
                  <a:srgbClr val="FFFF00"/>
                </a:solidFill>
              </a:rPr>
              <a:t>iClicker</a:t>
            </a:r>
            <a:r>
              <a:rPr lang="en-US" dirty="0">
                <a:ln>
                  <a:solidFill>
                    <a:srgbClr val="FFFF00"/>
                  </a:solidFill>
                </a:ln>
                <a:solidFill>
                  <a:srgbClr val="FFFF00"/>
                </a:solidFill>
              </a:rPr>
              <a:t> </a:t>
            </a:r>
            <a:r>
              <a:rPr lang="en-US" dirty="0" smtClean="0">
                <a:ln>
                  <a:solidFill>
                    <a:srgbClr val="FFFF00"/>
                  </a:solidFill>
                </a:ln>
                <a:solidFill>
                  <a:srgbClr val="FFFF00"/>
                </a:solidFill>
              </a:rPr>
              <a:t>Question #1</a:t>
            </a:r>
            <a:r>
              <a:rPr lang="en-US" dirty="0" smtClean="0">
                <a:ln>
                  <a:solidFill>
                    <a:srgbClr val="FFFF00"/>
                  </a:solidFill>
                </a:ln>
                <a:solidFill>
                  <a:srgbClr val="FFFF00"/>
                </a:solidFill>
                <a:ea typeface="ＭＳ Ｐゴシック" charset="-128"/>
                <a:cs typeface="ＭＳ Ｐゴシック" charset="-128"/>
              </a:rPr>
              <a:t>: Car vs. Bus</a:t>
            </a:r>
            <a:endParaRPr lang="en-US" dirty="0">
              <a:ln>
                <a:solidFill>
                  <a:srgbClr val="FFFF00"/>
                </a:solidFill>
              </a:ln>
              <a:solidFill>
                <a:srgbClr val="FFFF00"/>
              </a:solidFill>
              <a:ea typeface="ＭＳ Ｐゴシック" charset="-128"/>
              <a:cs typeface="ＭＳ Ｐゴシック" charset="-128"/>
            </a:endParaRPr>
          </a:p>
        </p:txBody>
      </p:sp>
      <p:sp>
        <p:nvSpPr>
          <p:cNvPr id="15" name="Slide Number Placeholder 14"/>
          <p:cNvSpPr>
            <a:spLocks noGrp="1"/>
          </p:cNvSpPr>
          <p:nvPr>
            <p:ph type="sldNum" sz="quarter" idx="10"/>
          </p:nvPr>
        </p:nvSpPr>
        <p:spPr/>
        <p:txBody>
          <a:bodyPr/>
          <a:lstStyle/>
          <a:p>
            <a:pPr>
              <a:defRPr/>
            </a:pPr>
            <a:fld id="{20EBC347-3EBE-904F-A160-0536DEDA0BB2}" type="slidenum">
              <a:rPr lang="en-US" smtClean="0"/>
              <a:pPr>
                <a:defRPr/>
              </a:pPr>
              <a:t>8</a:t>
            </a:fld>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99827835"/>
              </p:ext>
            </p:extLst>
          </p:nvPr>
        </p:nvGraphicFramePr>
        <p:xfrm>
          <a:off x="1066800" y="2971800"/>
          <a:ext cx="7086600" cy="1600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533400">
                <a:tc>
                  <a:txBody>
                    <a:bodyPr/>
                    <a:lstStyle/>
                    <a:p>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dirty="0" smtClean="0">
                          <a:solidFill>
                            <a:schemeClr val="tx2"/>
                          </a:solidFill>
                        </a:rPr>
                        <a:t>Latency (min)</a:t>
                      </a: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dirty="0" smtClean="0">
                          <a:solidFill>
                            <a:schemeClr val="tx2"/>
                          </a:solidFill>
                        </a:rPr>
                        <a:t>Throughput (PPH)</a:t>
                      </a: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533400">
                <a:tc>
                  <a:txBody>
                    <a:bodyPr/>
                    <a:lstStyle/>
                    <a:p>
                      <a:pPr algn="ctr"/>
                      <a:r>
                        <a:rPr lang="en-US" sz="2400" b="1" dirty="0" smtClean="0">
                          <a:solidFill>
                            <a:srgbClr val="FF0000"/>
                          </a:solidFill>
                        </a:rPr>
                        <a:t>Car</a:t>
                      </a:r>
                      <a:endParaRPr lang="en-US" sz="2400" dirty="0">
                        <a:solidFill>
                          <a:srgbClr val="FF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3400">
                <a:tc>
                  <a:txBody>
                    <a:bodyPr/>
                    <a:lstStyle/>
                    <a:p>
                      <a:pPr algn="ctr"/>
                      <a:r>
                        <a:rPr lang="en-US" sz="2400" b="1" dirty="0" smtClean="0">
                          <a:solidFill>
                            <a:schemeClr val="accent1"/>
                          </a:solidFill>
                        </a:rPr>
                        <a:t>Bus</a:t>
                      </a:r>
                      <a:endParaRPr lang="en-US" sz="2400" dirty="0">
                        <a:solidFill>
                          <a:schemeClr val="accent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bl>
          </a:graphicData>
        </a:graphic>
      </p:graphicFrame>
      <p:grpSp>
        <p:nvGrpSpPr>
          <p:cNvPr id="23" name="Group 22"/>
          <p:cNvGrpSpPr/>
          <p:nvPr/>
        </p:nvGrpSpPr>
        <p:grpSpPr>
          <a:xfrm>
            <a:off x="1295400" y="5029200"/>
            <a:ext cx="609600" cy="457200"/>
            <a:chOff x="2438400" y="5257800"/>
            <a:chExt cx="609600" cy="457200"/>
          </a:xfrm>
        </p:grpSpPr>
        <p:sp>
          <p:nvSpPr>
            <p:cNvPr id="24" name="Rounded Rectangle 23"/>
            <p:cNvSpPr/>
            <p:nvPr/>
          </p:nvSpPr>
          <p:spPr bwMode="auto">
            <a:xfrm>
              <a:off x="2438400" y="5257800"/>
              <a:ext cx="609600" cy="381000"/>
            </a:xfrm>
            <a:prstGeom prst="round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25" name="Oval 24"/>
            <p:cNvSpPr/>
            <p:nvPr/>
          </p:nvSpPr>
          <p:spPr bwMode="auto">
            <a:xfrm>
              <a:off x="2489940" y="54864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26" name="Oval 25"/>
            <p:cNvSpPr/>
            <p:nvPr/>
          </p:nvSpPr>
          <p:spPr bwMode="auto">
            <a:xfrm>
              <a:off x="2780190" y="54864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nvGrpSpPr>
          <p:cNvPr id="27" name="Group 26"/>
          <p:cNvGrpSpPr/>
          <p:nvPr/>
        </p:nvGrpSpPr>
        <p:grpSpPr>
          <a:xfrm>
            <a:off x="533400" y="5638800"/>
            <a:ext cx="1371600" cy="609600"/>
            <a:chOff x="914400" y="5715000"/>
            <a:chExt cx="1371600" cy="609600"/>
          </a:xfrm>
        </p:grpSpPr>
        <p:sp>
          <p:nvSpPr>
            <p:cNvPr id="28" name="Rounded Rectangle 27"/>
            <p:cNvSpPr/>
            <p:nvPr/>
          </p:nvSpPr>
          <p:spPr bwMode="auto">
            <a:xfrm>
              <a:off x="914400" y="5715000"/>
              <a:ext cx="1371600" cy="533400"/>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sp>
          <p:nvSpPr>
            <p:cNvPr id="29" name="Oval 28"/>
            <p:cNvSpPr/>
            <p:nvPr/>
          </p:nvSpPr>
          <p:spPr bwMode="auto">
            <a:xfrm>
              <a:off x="1027590" y="60960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sp>
          <p:nvSpPr>
            <p:cNvPr id="30" name="Oval 29"/>
            <p:cNvSpPr/>
            <p:nvPr/>
          </p:nvSpPr>
          <p:spPr bwMode="auto">
            <a:xfrm>
              <a:off x="1968870" y="60960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grpSp>
      <p:sp>
        <p:nvSpPr>
          <p:cNvPr id="2" name="Rectangle 1"/>
          <p:cNvSpPr/>
          <p:nvPr/>
        </p:nvSpPr>
        <p:spPr>
          <a:xfrm>
            <a:off x="5562600" y="4800600"/>
            <a:ext cx="1622560" cy="1938992"/>
          </a:xfrm>
          <a:prstGeom prst="rect">
            <a:avLst/>
          </a:prstGeom>
        </p:spPr>
        <p:txBody>
          <a:bodyPr wrap="none">
            <a:spAutoFit/>
          </a:bodyPr>
          <a:lstStyle/>
          <a:p>
            <a:r>
              <a:rPr lang="en-US" sz="2400" dirty="0" smtClean="0">
                <a:solidFill>
                  <a:schemeClr val="accent1"/>
                </a:solidFill>
              </a:rPr>
              <a:t>A.    	10</a:t>
            </a:r>
          </a:p>
          <a:p>
            <a:r>
              <a:rPr lang="en-US" sz="2400" dirty="0" smtClean="0">
                <a:solidFill>
                  <a:schemeClr val="accent1"/>
                </a:solidFill>
              </a:rPr>
              <a:t>B.    	15</a:t>
            </a:r>
          </a:p>
          <a:p>
            <a:r>
              <a:rPr lang="en-US" sz="2400" dirty="0" smtClean="0">
                <a:solidFill>
                  <a:schemeClr val="accent1"/>
                </a:solidFill>
              </a:rPr>
              <a:t>C.   	20</a:t>
            </a:r>
          </a:p>
          <a:p>
            <a:r>
              <a:rPr lang="en-US" sz="2400" dirty="0" smtClean="0">
                <a:solidFill>
                  <a:schemeClr val="accent1"/>
                </a:solidFill>
              </a:rPr>
              <a:t>D.   	60</a:t>
            </a:r>
          </a:p>
          <a:p>
            <a:r>
              <a:rPr lang="en-US" sz="2400" dirty="0" smtClean="0">
                <a:solidFill>
                  <a:schemeClr val="accent1"/>
                </a:solidFill>
              </a:rPr>
              <a:t>E. 	120</a:t>
            </a:r>
            <a:endParaRPr lang="en-US" sz="2400" dirty="0">
              <a:solidFill>
                <a:schemeClr val="accent1"/>
              </a:solidFill>
            </a:endParaRPr>
          </a:p>
        </p:txBody>
      </p:sp>
      <p:sp>
        <p:nvSpPr>
          <p:cNvPr id="17" name="Rectangle 16"/>
          <p:cNvSpPr/>
          <p:nvPr/>
        </p:nvSpPr>
        <p:spPr>
          <a:xfrm>
            <a:off x="5486400" y="4800600"/>
            <a:ext cx="1731248" cy="1862792"/>
          </a:xfrm>
          <a:prstGeom prst="rect">
            <a:avLst/>
          </a:prstGeom>
          <a:noFill/>
          <a:ln w="508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6181" y="5018782"/>
            <a:ext cx="2738249" cy="1077218"/>
          </a:xfrm>
          <a:prstGeom prst="rect">
            <a:avLst/>
          </a:prstGeom>
        </p:spPr>
        <p:txBody>
          <a:bodyPr wrap="none">
            <a:spAutoFit/>
          </a:bodyPr>
          <a:lstStyle/>
          <a:p>
            <a:pPr algn="ctr"/>
            <a:r>
              <a:rPr lang="en-US" sz="3200" b="1" dirty="0" smtClean="0">
                <a:solidFill>
                  <a:schemeClr val="accent6"/>
                </a:solidFill>
              </a:rPr>
              <a:t>CLICKER</a:t>
            </a:r>
          </a:p>
          <a:p>
            <a:pPr algn="ctr"/>
            <a:r>
              <a:rPr lang="en-US" sz="3200" b="1" dirty="0" smtClean="0">
                <a:solidFill>
                  <a:schemeClr val="accent6"/>
                </a:solidFill>
              </a:rPr>
              <a:t>QUESTIONS:</a:t>
            </a:r>
          </a:p>
        </p:txBody>
      </p:sp>
      <p:sp>
        <p:nvSpPr>
          <p:cNvPr id="18" name="Rectangle 17"/>
          <p:cNvSpPr/>
          <p:nvPr/>
        </p:nvSpPr>
        <p:spPr>
          <a:xfrm>
            <a:off x="1491057" y="6180318"/>
            <a:ext cx="3849132" cy="584775"/>
          </a:xfrm>
          <a:prstGeom prst="rect">
            <a:avLst/>
          </a:prstGeom>
          <a:solidFill>
            <a:schemeClr val="bg2"/>
          </a:solidFill>
        </p:spPr>
        <p:txBody>
          <a:bodyPr wrap="none">
            <a:spAutoFit/>
          </a:bodyPr>
          <a:lstStyle/>
          <a:p>
            <a:pPr algn="ctr"/>
            <a:r>
              <a:rPr lang="en-US" sz="3200" b="1" dirty="0" smtClean="0">
                <a:solidFill>
                  <a:schemeClr val="accent6"/>
                </a:solidFill>
              </a:rPr>
              <a:t>#1 Car Throughput</a:t>
            </a:r>
          </a:p>
        </p:txBody>
      </p:sp>
      <p:sp>
        <p:nvSpPr>
          <p:cNvPr id="20" name="Rectangle 19"/>
          <p:cNvSpPr/>
          <p:nvPr/>
        </p:nvSpPr>
        <p:spPr>
          <a:xfrm>
            <a:off x="4038600" y="3581400"/>
            <a:ext cx="915936"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10 min</a:t>
            </a:r>
            <a:endParaRPr lang="en-US" b="1" dirty="0">
              <a:solidFill>
                <a:schemeClr val="tx2"/>
              </a:solidFill>
            </a:endParaRPr>
          </a:p>
        </p:txBody>
      </p:sp>
      <p:sp>
        <p:nvSpPr>
          <p:cNvPr id="21" name="Rectangle 20"/>
          <p:cNvSpPr/>
          <p:nvPr/>
        </p:nvSpPr>
        <p:spPr>
          <a:xfrm>
            <a:off x="4052405" y="4126468"/>
            <a:ext cx="915936"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30 min</a:t>
            </a:r>
            <a:endParaRPr lang="en-US" b="1" dirty="0">
              <a:solidFill>
                <a:schemeClr val="tx2"/>
              </a:solidFill>
            </a:endParaRPr>
          </a:p>
        </p:txBody>
      </p:sp>
      <p:sp>
        <p:nvSpPr>
          <p:cNvPr id="22" name="Rectangle 21"/>
          <p:cNvSpPr/>
          <p:nvPr/>
        </p:nvSpPr>
        <p:spPr>
          <a:xfrm>
            <a:off x="76200" y="46317"/>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950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dirty="0" err="1">
                <a:ln>
                  <a:solidFill>
                    <a:srgbClr val="FFFF00"/>
                  </a:solidFill>
                </a:ln>
                <a:solidFill>
                  <a:srgbClr val="FFFF00"/>
                </a:solidFill>
              </a:rPr>
              <a:t>iClicker</a:t>
            </a:r>
            <a:r>
              <a:rPr lang="en-US" dirty="0">
                <a:ln>
                  <a:solidFill>
                    <a:srgbClr val="FFFF00"/>
                  </a:solidFill>
                </a:ln>
                <a:solidFill>
                  <a:srgbClr val="FFFF00"/>
                </a:solidFill>
              </a:rPr>
              <a:t> Question #1</a:t>
            </a:r>
            <a:r>
              <a:rPr lang="en-US" dirty="0">
                <a:ln>
                  <a:solidFill>
                    <a:srgbClr val="FFFF00"/>
                  </a:solidFill>
                </a:ln>
                <a:solidFill>
                  <a:srgbClr val="FFFF00"/>
                </a:solidFill>
                <a:ea typeface="ＭＳ Ｐゴシック" charset="-128"/>
                <a:cs typeface="ＭＳ Ｐゴシック" charset="-128"/>
              </a:rPr>
              <a:t>: Car vs. Bus</a:t>
            </a:r>
          </a:p>
        </p:txBody>
      </p:sp>
      <p:sp>
        <p:nvSpPr>
          <p:cNvPr id="137" name="Slide Number Placeholder 136"/>
          <p:cNvSpPr>
            <a:spLocks noGrp="1"/>
          </p:cNvSpPr>
          <p:nvPr>
            <p:ph type="sldNum" sz="quarter" idx="10"/>
          </p:nvPr>
        </p:nvSpPr>
        <p:spPr/>
        <p:txBody>
          <a:bodyPr/>
          <a:lstStyle/>
          <a:p>
            <a:pPr>
              <a:defRPr/>
            </a:pPr>
            <a:fld id="{20EBC347-3EBE-904F-A160-0536DEDA0BB2}" type="slidenum">
              <a:rPr lang="en-US" smtClean="0"/>
              <a:pPr>
                <a:defRPr/>
              </a:pPr>
              <a:t>9</a:t>
            </a:fld>
            <a:endParaRPr lang="en-US">
              <a:solidFill>
                <a:schemeClr val="tx1"/>
              </a:solidFill>
            </a:endParaRPr>
          </a:p>
        </p:txBody>
      </p:sp>
      <p:grpSp>
        <p:nvGrpSpPr>
          <p:cNvPr id="2" name="Group 9"/>
          <p:cNvGrpSpPr/>
          <p:nvPr/>
        </p:nvGrpSpPr>
        <p:grpSpPr>
          <a:xfrm>
            <a:off x="1295400" y="5029200"/>
            <a:ext cx="609600" cy="457200"/>
            <a:chOff x="2438400" y="5257800"/>
            <a:chExt cx="609600" cy="457200"/>
          </a:xfrm>
        </p:grpSpPr>
        <p:sp>
          <p:nvSpPr>
            <p:cNvPr id="7" name="Rounded Rectangle 6"/>
            <p:cNvSpPr/>
            <p:nvPr/>
          </p:nvSpPr>
          <p:spPr bwMode="auto">
            <a:xfrm>
              <a:off x="2438400" y="5257800"/>
              <a:ext cx="609600" cy="381000"/>
            </a:xfrm>
            <a:prstGeom prst="roundRect">
              <a:avLst/>
            </a:prstGeom>
            <a:solidFill>
              <a:schemeClr val="accent2"/>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 name="Oval 7"/>
            <p:cNvSpPr/>
            <p:nvPr/>
          </p:nvSpPr>
          <p:spPr bwMode="auto">
            <a:xfrm>
              <a:off x="2489940" y="54864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9" name="Oval 8"/>
            <p:cNvSpPr/>
            <p:nvPr/>
          </p:nvSpPr>
          <p:spPr bwMode="auto">
            <a:xfrm>
              <a:off x="2780190" y="54864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nvGrpSpPr>
          <p:cNvPr id="4" name="Group 29"/>
          <p:cNvGrpSpPr/>
          <p:nvPr/>
        </p:nvGrpSpPr>
        <p:grpSpPr>
          <a:xfrm>
            <a:off x="7239000" y="4800600"/>
            <a:ext cx="1143000" cy="304800"/>
            <a:chOff x="6934200" y="5029200"/>
            <a:chExt cx="1143000" cy="304800"/>
          </a:xfrm>
          <a:solidFill>
            <a:schemeClr val="accent2"/>
          </a:solidFill>
        </p:grpSpPr>
        <p:sp>
          <p:nvSpPr>
            <p:cNvPr id="25" name="Smiley Face 24"/>
            <p:cNvSpPr/>
            <p:nvPr/>
          </p:nvSpPr>
          <p:spPr bwMode="auto">
            <a:xfrm>
              <a:off x="71628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27" name="Smiley Face 26"/>
            <p:cNvSpPr/>
            <p:nvPr/>
          </p:nvSpPr>
          <p:spPr bwMode="auto">
            <a:xfrm>
              <a:off x="76200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nvGrpSpPr>
            <p:cNvPr id="5" name="Group 28"/>
            <p:cNvGrpSpPr/>
            <p:nvPr/>
          </p:nvGrpSpPr>
          <p:grpSpPr>
            <a:xfrm>
              <a:off x="6934200" y="5105400"/>
              <a:ext cx="1143000" cy="228600"/>
              <a:chOff x="6934200" y="5105400"/>
              <a:chExt cx="1143000" cy="228600"/>
            </a:xfrm>
            <a:grpFill/>
          </p:grpSpPr>
          <p:sp>
            <p:nvSpPr>
              <p:cNvPr id="24" name="Smiley Face 23"/>
              <p:cNvSpPr/>
              <p:nvPr/>
            </p:nvSpPr>
            <p:spPr bwMode="auto">
              <a:xfrm>
                <a:off x="69342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26" name="Smiley Face 25"/>
              <p:cNvSpPr/>
              <p:nvPr/>
            </p:nvSpPr>
            <p:spPr bwMode="auto">
              <a:xfrm>
                <a:off x="73914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28" name="Smiley Face 27"/>
              <p:cNvSpPr/>
              <p:nvPr/>
            </p:nvSpPr>
            <p:spPr bwMode="auto">
              <a:xfrm>
                <a:off x="78486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grpSp>
      <p:grpSp>
        <p:nvGrpSpPr>
          <p:cNvPr id="10" name="Group 29"/>
          <p:cNvGrpSpPr/>
          <p:nvPr/>
        </p:nvGrpSpPr>
        <p:grpSpPr>
          <a:xfrm>
            <a:off x="7239000" y="5029200"/>
            <a:ext cx="1143000" cy="304800"/>
            <a:chOff x="6934200" y="5029200"/>
            <a:chExt cx="1143000" cy="304800"/>
          </a:xfrm>
          <a:solidFill>
            <a:schemeClr val="accent2"/>
          </a:solidFill>
        </p:grpSpPr>
        <p:sp>
          <p:nvSpPr>
            <p:cNvPr id="23" name="Smiley Face 22"/>
            <p:cNvSpPr/>
            <p:nvPr/>
          </p:nvSpPr>
          <p:spPr bwMode="auto">
            <a:xfrm>
              <a:off x="71628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29" name="Smiley Face 28"/>
            <p:cNvSpPr/>
            <p:nvPr/>
          </p:nvSpPr>
          <p:spPr bwMode="auto">
            <a:xfrm>
              <a:off x="76200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nvGrpSpPr>
            <p:cNvPr id="11" name="Group 28"/>
            <p:cNvGrpSpPr/>
            <p:nvPr/>
          </p:nvGrpSpPr>
          <p:grpSpPr>
            <a:xfrm>
              <a:off x="6934200" y="5105400"/>
              <a:ext cx="1143000" cy="228600"/>
              <a:chOff x="6934200" y="5105400"/>
              <a:chExt cx="1143000" cy="228600"/>
            </a:xfrm>
            <a:grpFill/>
          </p:grpSpPr>
          <p:sp>
            <p:nvSpPr>
              <p:cNvPr id="31" name="Smiley Face 30"/>
              <p:cNvSpPr/>
              <p:nvPr/>
            </p:nvSpPr>
            <p:spPr bwMode="auto">
              <a:xfrm>
                <a:off x="69342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32" name="Smiley Face 31"/>
              <p:cNvSpPr/>
              <p:nvPr/>
            </p:nvSpPr>
            <p:spPr bwMode="auto">
              <a:xfrm>
                <a:off x="73914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33" name="Smiley Face 32"/>
              <p:cNvSpPr/>
              <p:nvPr/>
            </p:nvSpPr>
            <p:spPr bwMode="auto">
              <a:xfrm>
                <a:off x="78486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grpSp>
      <p:grpSp>
        <p:nvGrpSpPr>
          <p:cNvPr id="15" name="Group 29"/>
          <p:cNvGrpSpPr/>
          <p:nvPr/>
        </p:nvGrpSpPr>
        <p:grpSpPr>
          <a:xfrm>
            <a:off x="7239000" y="5257800"/>
            <a:ext cx="1143000" cy="304800"/>
            <a:chOff x="6934200" y="5029200"/>
            <a:chExt cx="1143000" cy="304800"/>
          </a:xfrm>
          <a:solidFill>
            <a:schemeClr val="accent2"/>
          </a:solidFill>
        </p:grpSpPr>
        <p:sp>
          <p:nvSpPr>
            <p:cNvPr id="35" name="Smiley Face 34"/>
            <p:cNvSpPr/>
            <p:nvPr/>
          </p:nvSpPr>
          <p:spPr bwMode="auto">
            <a:xfrm>
              <a:off x="71628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36" name="Smiley Face 35"/>
            <p:cNvSpPr/>
            <p:nvPr/>
          </p:nvSpPr>
          <p:spPr bwMode="auto">
            <a:xfrm>
              <a:off x="7620000" y="50292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nvGrpSpPr>
            <p:cNvPr id="16" name="Group 28"/>
            <p:cNvGrpSpPr/>
            <p:nvPr/>
          </p:nvGrpSpPr>
          <p:grpSpPr>
            <a:xfrm>
              <a:off x="6934200" y="5105400"/>
              <a:ext cx="1143000" cy="228600"/>
              <a:chOff x="6934200" y="5105400"/>
              <a:chExt cx="1143000" cy="228600"/>
            </a:xfrm>
            <a:grpFill/>
          </p:grpSpPr>
          <p:sp>
            <p:nvSpPr>
              <p:cNvPr id="38" name="Smiley Face 37"/>
              <p:cNvSpPr/>
              <p:nvPr/>
            </p:nvSpPr>
            <p:spPr bwMode="auto">
              <a:xfrm>
                <a:off x="69342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39" name="Smiley Face 38"/>
              <p:cNvSpPr/>
              <p:nvPr/>
            </p:nvSpPr>
            <p:spPr bwMode="auto">
              <a:xfrm>
                <a:off x="73914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sp>
            <p:nvSpPr>
              <p:cNvPr id="40" name="Smiley Face 39"/>
              <p:cNvSpPr/>
              <p:nvPr/>
            </p:nvSpPr>
            <p:spPr bwMode="auto">
              <a:xfrm>
                <a:off x="7848600" y="5105400"/>
                <a:ext cx="228600" cy="228600"/>
              </a:xfrm>
              <a:prstGeom prst="smileyFace">
                <a:avLst/>
              </a:prstGeom>
              <a:grp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2"/>
                  </a:solidFill>
                  <a:effectLst/>
                  <a:latin typeface="Arial" charset="0"/>
                </a:endParaRPr>
              </a:p>
            </p:txBody>
          </p:sp>
        </p:grpSp>
      </p:grpSp>
      <p:grpSp>
        <p:nvGrpSpPr>
          <p:cNvPr id="42" name="Group 14"/>
          <p:cNvGrpSpPr/>
          <p:nvPr/>
        </p:nvGrpSpPr>
        <p:grpSpPr>
          <a:xfrm>
            <a:off x="533400" y="5638800"/>
            <a:ext cx="1371600" cy="609600"/>
            <a:chOff x="914400" y="5715000"/>
            <a:chExt cx="1371600" cy="609600"/>
          </a:xfrm>
        </p:grpSpPr>
        <p:sp>
          <p:nvSpPr>
            <p:cNvPr id="43" name="Rounded Rectangle 42"/>
            <p:cNvSpPr/>
            <p:nvPr/>
          </p:nvSpPr>
          <p:spPr bwMode="auto">
            <a:xfrm>
              <a:off x="914400" y="5715000"/>
              <a:ext cx="1371600" cy="533400"/>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sp>
          <p:nvSpPr>
            <p:cNvPr id="44" name="Oval 43"/>
            <p:cNvSpPr/>
            <p:nvPr/>
          </p:nvSpPr>
          <p:spPr bwMode="auto">
            <a:xfrm>
              <a:off x="1027590" y="60960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sp>
          <p:nvSpPr>
            <p:cNvPr id="45" name="Oval 44"/>
            <p:cNvSpPr/>
            <p:nvPr/>
          </p:nvSpPr>
          <p:spPr bwMode="auto">
            <a:xfrm>
              <a:off x="1968870" y="6096000"/>
              <a:ext cx="228600" cy="228600"/>
            </a:xfrm>
            <a:prstGeom prst="ellipse">
              <a:avLst/>
            </a:prstGeom>
            <a:solidFill>
              <a:srgbClr val="0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a:ln>
                  <a:noFill/>
                </a:ln>
                <a:solidFill>
                  <a:schemeClr val="accent1"/>
                </a:solidFill>
                <a:effectLst/>
                <a:latin typeface="Arial" charset="0"/>
              </a:endParaRPr>
            </a:p>
          </p:txBody>
        </p:sp>
      </p:grpSp>
      <p:grpSp>
        <p:nvGrpSpPr>
          <p:cNvPr id="46" name="Group 139"/>
          <p:cNvGrpSpPr/>
          <p:nvPr/>
        </p:nvGrpSpPr>
        <p:grpSpPr>
          <a:xfrm>
            <a:off x="6166035" y="5011676"/>
            <a:ext cx="2374530" cy="1612529"/>
            <a:chOff x="6693270" y="5169271"/>
            <a:chExt cx="2374530" cy="1612529"/>
          </a:xfrm>
          <a:solidFill>
            <a:schemeClr val="accent1"/>
          </a:solidFill>
        </p:grpSpPr>
        <p:grpSp>
          <p:nvGrpSpPr>
            <p:cNvPr id="47" name="Group 79"/>
            <p:cNvGrpSpPr/>
            <p:nvPr/>
          </p:nvGrpSpPr>
          <p:grpSpPr>
            <a:xfrm>
              <a:off x="6693270" y="5867400"/>
              <a:ext cx="2374530" cy="914400"/>
              <a:chOff x="6553200" y="5486400"/>
              <a:chExt cx="2374530" cy="914400"/>
            </a:xfrm>
            <a:grpFill/>
          </p:grpSpPr>
          <p:grpSp>
            <p:nvGrpSpPr>
              <p:cNvPr id="91" name="Group 30"/>
              <p:cNvGrpSpPr/>
              <p:nvPr/>
            </p:nvGrpSpPr>
            <p:grpSpPr>
              <a:xfrm>
                <a:off x="6553200" y="5486400"/>
                <a:ext cx="1143000" cy="304800"/>
                <a:chOff x="6934200" y="5029200"/>
                <a:chExt cx="1143000" cy="304800"/>
              </a:xfrm>
              <a:grpFill/>
            </p:grpSpPr>
            <p:sp>
              <p:nvSpPr>
                <p:cNvPr id="127" name="Smiley Face 126"/>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28" name="Smiley Face 127"/>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129" name="Group 28"/>
                <p:cNvGrpSpPr/>
                <p:nvPr/>
              </p:nvGrpSpPr>
              <p:grpSpPr>
                <a:xfrm>
                  <a:off x="6934200" y="5105400"/>
                  <a:ext cx="1143000" cy="228600"/>
                  <a:chOff x="6934200" y="5105400"/>
                  <a:chExt cx="1143000" cy="228600"/>
                </a:xfrm>
                <a:grpFill/>
              </p:grpSpPr>
              <p:sp>
                <p:nvSpPr>
                  <p:cNvPr id="130" name="Smiley Face 34"/>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31" name="Smiley Face 130"/>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32" name="Smiley Face 131"/>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92" name="Group 37"/>
              <p:cNvGrpSpPr/>
              <p:nvPr/>
            </p:nvGrpSpPr>
            <p:grpSpPr>
              <a:xfrm>
                <a:off x="6553200" y="5715000"/>
                <a:ext cx="1143000" cy="304800"/>
                <a:chOff x="6934200" y="5029200"/>
                <a:chExt cx="1143000" cy="304800"/>
              </a:xfrm>
              <a:grpFill/>
            </p:grpSpPr>
            <p:sp>
              <p:nvSpPr>
                <p:cNvPr id="121" name="Smiley Face 120"/>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22" name="Smiley Face 121"/>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123" name="Group 28"/>
                <p:cNvGrpSpPr/>
                <p:nvPr/>
              </p:nvGrpSpPr>
              <p:grpSpPr>
                <a:xfrm>
                  <a:off x="6934200" y="5105400"/>
                  <a:ext cx="1143000" cy="228600"/>
                  <a:chOff x="6934200" y="5105400"/>
                  <a:chExt cx="1143000" cy="228600"/>
                </a:xfrm>
                <a:grpFill/>
              </p:grpSpPr>
              <p:sp>
                <p:nvSpPr>
                  <p:cNvPr id="124" name="Smiley Face 123"/>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25" name="Smiley Face 124"/>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26" name="Smiley Face 125"/>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93" name="Group 44"/>
              <p:cNvGrpSpPr/>
              <p:nvPr/>
            </p:nvGrpSpPr>
            <p:grpSpPr>
              <a:xfrm>
                <a:off x="6553200" y="5943600"/>
                <a:ext cx="1143000" cy="304800"/>
                <a:chOff x="6934200" y="5029200"/>
                <a:chExt cx="1143000" cy="304800"/>
              </a:xfrm>
              <a:grpFill/>
            </p:grpSpPr>
            <p:sp>
              <p:nvSpPr>
                <p:cNvPr id="115" name="Smiley Face 114"/>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16" name="Smiley Face 46"/>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117" name="Group 28"/>
                <p:cNvGrpSpPr/>
                <p:nvPr/>
              </p:nvGrpSpPr>
              <p:grpSpPr>
                <a:xfrm>
                  <a:off x="6934200" y="5105400"/>
                  <a:ext cx="1143000" cy="228600"/>
                  <a:chOff x="6934200" y="5105400"/>
                  <a:chExt cx="1143000" cy="228600"/>
                </a:xfrm>
                <a:grpFill/>
              </p:grpSpPr>
              <p:sp>
                <p:nvSpPr>
                  <p:cNvPr id="118" name="Smiley Face 117"/>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19" name="Smiley Face 118"/>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20" name="Smiley Face 50"/>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94" name="Group 58"/>
              <p:cNvGrpSpPr/>
              <p:nvPr/>
            </p:nvGrpSpPr>
            <p:grpSpPr>
              <a:xfrm>
                <a:off x="7683870" y="5601813"/>
                <a:ext cx="1143000" cy="304800"/>
                <a:chOff x="6934200" y="5029200"/>
                <a:chExt cx="1143000" cy="304800"/>
              </a:xfrm>
              <a:grpFill/>
            </p:grpSpPr>
            <p:sp>
              <p:nvSpPr>
                <p:cNvPr id="109" name="Smiley Face 108"/>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10" name="Smiley Face 109"/>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111" name="Group 28"/>
                <p:cNvGrpSpPr/>
                <p:nvPr/>
              </p:nvGrpSpPr>
              <p:grpSpPr>
                <a:xfrm>
                  <a:off x="6934200" y="5105400"/>
                  <a:ext cx="1143000" cy="228600"/>
                  <a:chOff x="6934200" y="5105400"/>
                  <a:chExt cx="1143000" cy="228600"/>
                </a:xfrm>
                <a:grpFill/>
              </p:grpSpPr>
              <p:sp>
                <p:nvSpPr>
                  <p:cNvPr id="112" name="Smiley Face 111"/>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13" name="Smiley Face 112"/>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14" name="Smiley Face 64"/>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95" name="Group 65"/>
              <p:cNvGrpSpPr/>
              <p:nvPr/>
            </p:nvGrpSpPr>
            <p:grpSpPr>
              <a:xfrm>
                <a:off x="7708530" y="5855071"/>
                <a:ext cx="1219200" cy="304800"/>
                <a:chOff x="6934200" y="5029200"/>
                <a:chExt cx="1219200" cy="304800"/>
              </a:xfrm>
              <a:grpFill/>
            </p:grpSpPr>
            <p:sp>
              <p:nvSpPr>
                <p:cNvPr id="103" name="Smiley Face 102"/>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04" name="Smiley Face 103"/>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105" name="Group 28"/>
                <p:cNvGrpSpPr/>
                <p:nvPr/>
              </p:nvGrpSpPr>
              <p:grpSpPr>
                <a:xfrm>
                  <a:off x="6934200" y="5105400"/>
                  <a:ext cx="1219200" cy="228600"/>
                  <a:chOff x="6934200" y="5105400"/>
                  <a:chExt cx="1219200" cy="228600"/>
                </a:xfrm>
                <a:grpFill/>
              </p:grpSpPr>
              <p:sp>
                <p:nvSpPr>
                  <p:cNvPr id="106" name="Smiley Face 105"/>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07" name="Smiley Face 106"/>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08" name="Smiley Face 107"/>
                  <p:cNvSpPr/>
                  <p:nvPr/>
                </p:nvSpPr>
                <p:spPr bwMode="auto">
                  <a:xfrm>
                    <a:off x="79248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96" name="Group 72"/>
              <p:cNvGrpSpPr/>
              <p:nvPr/>
            </p:nvGrpSpPr>
            <p:grpSpPr>
              <a:xfrm>
                <a:off x="7696200" y="6096000"/>
                <a:ext cx="1143000" cy="304800"/>
                <a:chOff x="6934200" y="5029200"/>
                <a:chExt cx="1143000" cy="304800"/>
              </a:xfrm>
              <a:grpFill/>
            </p:grpSpPr>
            <p:sp>
              <p:nvSpPr>
                <p:cNvPr id="97" name="Smiley Face 96"/>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98" name="Smiley Face 97"/>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99" name="Group 28"/>
                <p:cNvGrpSpPr/>
                <p:nvPr/>
              </p:nvGrpSpPr>
              <p:grpSpPr>
                <a:xfrm>
                  <a:off x="6934200" y="5105400"/>
                  <a:ext cx="1143000" cy="228600"/>
                  <a:chOff x="6934200" y="5105400"/>
                  <a:chExt cx="1143000" cy="228600"/>
                </a:xfrm>
                <a:grpFill/>
              </p:grpSpPr>
              <p:sp>
                <p:nvSpPr>
                  <p:cNvPr id="100" name="Smiley Face 99"/>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01" name="Smiley Face 100"/>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102" name="Smiley Face 101"/>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grpSp>
          <p:nvGrpSpPr>
            <p:cNvPr id="48" name="Group 79"/>
            <p:cNvGrpSpPr/>
            <p:nvPr/>
          </p:nvGrpSpPr>
          <p:grpSpPr>
            <a:xfrm>
              <a:off x="6693270" y="5169271"/>
              <a:ext cx="2374530" cy="914400"/>
              <a:chOff x="6553200" y="5486400"/>
              <a:chExt cx="2374530" cy="914400"/>
            </a:xfrm>
            <a:grpFill/>
          </p:grpSpPr>
          <p:grpSp>
            <p:nvGrpSpPr>
              <p:cNvPr id="49" name="Group 30"/>
              <p:cNvGrpSpPr/>
              <p:nvPr/>
            </p:nvGrpSpPr>
            <p:grpSpPr>
              <a:xfrm>
                <a:off x="6553200" y="5486400"/>
                <a:ext cx="1143000" cy="304800"/>
                <a:chOff x="6934200" y="5029200"/>
                <a:chExt cx="1143000" cy="304800"/>
              </a:xfrm>
              <a:grpFill/>
            </p:grpSpPr>
            <p:sp>
              <p:nvSpPr>
                <p:cNvPr id="85" name="Smiley Face 84"/>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6" name="Smiley Face 85"/>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87" name="Group 28"/>
                <p:cNvGrpSpPr/>
                <p:nvPr/>
              </p:nvGrpSpPr>
              <p:grpSpPr>
                <a:xfrm>
                  <a:off x="6934200" y="5105400"/>
                  <a:ext cx="1143000" cy="228600"/>
                  <a:chOff x="6934200" y="5105400"/>
                  <a:chExt cx="1143000" cy="228600"/>
                </a:xfrm>
                <a:grpFill/>
              </p:grpSpPr>
              <p:sp>
                <p:nvSpPr>
                  <p:cNvPr id="88" name="Smiley Face 34"/>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9" name="Smiley Face 88"/>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90" name="Smiley Face 89"/>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50" name="Group 37"/>
              <p:cNvGrpSpPr/>
              <p:nvPr/>
            </p:nvGrpSpPr>
            <p:grpSpPr>
              <a:xfrm>
                <a:off x="6553200" y="5715000"/>
                <a:ext cx="1143000" cy="304800"/>
                <a:chOff x="6934200" y="5029200"/>
                <a:chExt cx="1143000" cy="304800"/>
              </a:xfrm>
              <a:grpFill/>
            </p:grpSpPr>
            <p:sp>
              <p:nvSpPr>
                <p:cNvPr id="79" name="Smiley Face 78"/>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0" name="Smiley Face 79"/>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81" name="Group 28"/>
                <p:cNvGrpSpPr/>
                <p:nvPr/>
              </p:nvGrpSpPr>
              <p:grpSpPr>
                <a:xfrm>
                  <a:off x="6934200" y="5105400"/>
                  <a:ext cx="1143000" cy="228600"/>
                  <a:chOff x="6934200" y="5105400"/>
                  <a:chExt cx="1143000" cy="228600"/>
                </a:xfrm>
                <a:grpFill/>
              </p:grpSpPr>
              <p:sp>
                <p:nvSpPr>
                  <p:cNvPr id="82" name="Smiley Face 81"/>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3" name="Smiley Face 82"/>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84" name="Smiley Face 83"/>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51" name="Group 44"/>
              <p:cNvGrpSpPr/>
              <p:nvPr/>
            </p:nvGrpSpPr>
            <p:grpSpPr>
              <a:xfrm>
                <a:off x="6553200" y="5943600"/>
                <a:ext cx="1143000" cy="304800"/>
                <a:chOff x="6934200" y="5029200"/>
                <a:chExt cx="1143000" cy="304800"/>
              </a:xfrm>
              <a:grpFill/>
            </p:grpSpPr>
            <p:sp>
              <p:nvSpPr>
                <p:cNvPr id="73" name="Smiley Face 72"/>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74" name="Smiley Face 73"/>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75" name="Group 123"/>
                <p:cNvGrpSpPr/>
                <p:nvPr/>
              </p:nvGrpSpPr>
              <p:grpSpPr>
                <a:xfrm>
                  <a:off x="6934200" y="5105400"/>
                  <a:ext cx="1143000" cy="228600"/>
                  <a:chOff x="6934200" y="5105400"/>
                  <a:chExt cx="1143000" cy="228600"/>
                </a:xfrm>
                <a:grpFill/>
              </p:grpSpPr>
              <p:sp>
                <p:nvSpPr>
                  <p:cNvPr id="76" name="Smiley Face 75"/>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77" name="Smiley Face 76"/>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78" name="Smiley Face 77"/>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52" name="Group 58"/>
              <p:cNvGrpSpPr/>
              <p:nvPr/>
            </p:nvGrpSpPr>
            <p:grpSpPr>
              <a:xfrm>
                <a:off x="7683870" y="5601813"/>
                <a:ext cx="1143000" cy="304800"/>
                <a:chOff x="6934200" y="5029200"/>
                <a:chExt cx="1143000" cy="304800"/>
              </a:xfrm>
              <a:grpFill/>
            </p:grpSpPr>
            <p:sp>
              <p:nvSpPr>
                <p:cNvPr id="67" name="Smiley Face 66"/>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68" name="Smiley Face 67"/>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69" name="Group 68"/>
                <p:cNvGrpSpPr/>
                <p:nvPr/>
              </p:nvGrpSpPr>
              <p:grpSpPr>
                <a:xfrm>
                  <a:off x="6934200" y="5105400"/>
                  <a:ext cx="1143000" cy="228600"/>
                  <a:chOff x="6934200" y="5105400"/>
                  <a:chExt cx="1143000" cy="228600"/>
                </a:xfrm>
                <a:grpFill/>
              </p:grpSpPr>
              <p:sp>
                <p:nvSpPr>
                  <p:cNvPr id="70" name="Smiley Face 69"/>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71" name="Smiley Face 70"/>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72" name="Smiley Face 71"/>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53" name="Group 65"/>
              <p:cNvGrpSpPr/>
              <p:nvPr/>
            </p:nvGrpSpPr>
            <p:grpSpPr>
              <a:xfrm>
                <a:off x="7708530" y="5855071"/>
                <a:ext cx="1219200" cy="304800"/>
                <a:chOff x="6934200" y="5029200"/>
                <a:chExt cx="1219200" cy="304800"/>
              </a:xfrm>
              <a:grpFill/>
            </p:grpSpPr>
            <p:sp>
              <p:nvSpPr>
                <p:cNvPr id="61" name="Smiley Face 60"/>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62" name="Smiley Face 61"/>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63" name="Group 28"/>
                <p:cNvGrpSpPr/>
                <p:nvPr/>
              </p:nvGrpSpPr>
              <p:grpSpPr>
                <a:xfrm>
                  <a:off x="6934200" y="5105400"/>
                  <a:ext cx="1219200" cy="228600"/>
                  <a:chOff x="6934200" y="5105400"/>
                  <a:chExt cx="1219200" cy="228600"/>
                </a:xfrm>
                <a:grpFill/>
              </p:grpSpPr>
              <p:sp>
                <p:nvSpPr>
                  <p:cNvPr id="64" name="Smiley Face 63"/>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65" name="Smiley Face 64"/>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66" name="Smiley Face 65"/>
                  <p:cNvSpPr/>
                  <p:nvPr/>
                </p:nvSpPr>
                <p:spPr bwMode="auto">
                  <a:xfrm>
                    <a:off x="79248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nvGrpSpPr>
              <p:cNvPr id="54" name="Group 72"/>
              <p:cNvGrpSpPr/>
              <p:nvPr/>
            </p:nvGrpSpPr>
            <p:grpSpPr>
              <a:xfrm>
                <a:off x="7696200" y="6096000"/>
                <a:ext cx="1143000" cy="304800"/>
                <a:chOff x="6934200" y="5029200"/>
                <a:chExt cx="1143000" cy="304800"/>
              </a:xfrm>
              <a:grpFill/>
            </p:grpSpPr>
            <p:sp>
              <p:nvSpPr>
                <p:cNvPr id="55" name="Smiley Face 54"/>
                <p:cNvSpPr/>
                <p:nvPr/>
              </p:nvSpPr>
              <p:spPr bwMode="auto">
                <a:xfrm>
                  <a:off x="71628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56" name="Smiley Face 55"/>
                <p:cNvSpPr/>
                <p:nvPr/>
              </p:nvSpPr>
              <p:spPr bwMode="auto">
                <a:xfrm>
                  <a:off x="7620000" y="50292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nvGrpSpPr>
                <p:cNvPr id="57" name="Group 28"/>
                <p:cNvGrpSpPr/>
                <p:nvPr/>
              </p:nvGrpSpPr>
              <p:grpSpPr>
                <a:xfrm>
                  <a:off x="6934200" y="5105400"/>
                  <a:ext cx="1143000" cy="228600"/>
                  <a:chOff x="6934200" y="5105400"/>
                  <a:chExt cx="1143000" cy="228600"/>
                </a:xfrm>
                <a:grpFill/>
              </p:grpSpPr>
              <p:sp>
                <p:nvSpPr>
                  <p:cNvPr id="58" name="Smiley Face 57"/>
                  <p:cNvSpPr/>
                  <p:nvPr/>
                </p:nvSpPr>
                <p:spPr bwMode="auto">
                  <a:xfrm>
                    <a:off x="69342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59" name="Smiley Face 58"/>
                  <p:cNvSpPr/>
                  <p:nvPr/>
                </p:nvSpPr>
                <p:spPr bwMode="auto">
                  <a:xfrm>
                    <a:off x="73914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sp>
                <p:nvSpPr>
                  <p:cNvPr id="60" name="Smiley Face 59"/>
                  <p:cNvSpPr/>
                  <p:nvPr/>
                </p:nvSpPr>
                <p:spPr bwMode="auto">
                  <a:xfrm>
                    <a:off x="7848600" y="5105400"/>
                    <a:ext cx="228600" cy="228600"/>
                  </a:xfrm>
                  <a:prstGeom prst="smileyFace">
                    <a:avLst/>
                  </a:prstGeom>
                  <a:grp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accent1"/>
                      </a:solidFill>
                      <a:effectLst/>
                      <a:latin typeface="Arial" charset="0"/>
                    </a:endParaRPr>
                  </a:p>
                </p:txBody>
              </p:sp>
            </p:grpSp>
          </p:grpSp>
        </p:grpSp>
      </p:grpSp>
      <p:sp>
        <p:nvSpPr>
          <p:cNvPr id="138" name="Rectangle 137"/>
          <p:cNvSpPr/>
          <p:nvPr/>
        </p:nvSpPr>
        <p:spPr>
          <a:xfrm>
            <a:off x="76200" y="46317"/>
            <a:ext cx="8915400" cy="665638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3" descr="Rectangle: Click to edit Master text styles&#10;Second level&#10;Third level&#10;Fourth level&#10;Fifth level"/>
          <p:cNvSpPr>
            <a:spLocks noGrp="1" noChangeArrowheads="1"/>
          </p:cNvSpPr>
          <p:nvPr>
            <p:ph idx="1"/>
          </p:nvPr>
        </p:nvSpPr>
        <p:spPr>
          <a:xfrm>
            <a:off x="228600" y="1066800"/>
            <a:ext cx="8686800" cy="5704920"/>
          </a:xfrm>
        </p:spPr>
        <p:txBody>
          <a:bodyPr/>
          <a:lstStyle/>
          <a:p>
            <a:pPr>
              <a:buNone/>
            </a:pPr>
            <a:r>
              <a:rPr lang="en-US" b="1" dirty="0" smtClean="0">
                <a:solidFill>
                  <a:srgbClr val="FF0000"/>
                </a:solidFill>
              </a:rPr>
              <a:t>Car:</a:t>
            </a:r>
            <a:r>
              <a:rPr lang="en-US" dirty="0" smtClean="0">
                <a:solidFill>
                  <a:srgbClr val="FF0000"/>
                </a:solidFill>
              </a:rPr>
              <a:t> </a:t>
            </a:r>
            <a:r>
              <a:rPr lang="en-US" dirty="0" smtClean="0">
                <a:solidFill>
                  <a:schemeClr val="bg1"/>
                </a:solidFill>
              </a:rPr>
              <a:t>speed = 60 miles/hour, capacity = 5</a:t>
            </a:r>
          </a:p>
          <a:p>
            <a:pPr>
              <a:buNone/>
            </a:pPr>
            <a:r>
              <a:rPr lang="en-US" b="1" dirty="0" smtClean="0">
                <a:solidFill>
                  <a:schemeClr val="accent1"/>
                </a:solidFill>
              </a:rPr>
              <a:t>Bus:</a:t>
            </a:r>
            <a:r>
              <a:rPr lang="en-US" dirty="0" smtClean="0">
                <a:solidFill>
                  <a:schemeClr val="accent1"/>
                </a:solidFill>
              </a:rPr>
              <a:t> </a:t>
            </a:r>
            <a:r>
              <a:rPr lang="en-US" dirty="0" smtClean="0">
                <a:solidFill>
                  <a:schemeClr val="bg1"/>
                </a:solidFill>
              </a:rPr>
              <a:t>speed = 20 miles/hour, capacity = 60</a:t>
            </a:r>
            <a:endParaRPr lang="en-US" dirty="0" smtClean="0">
              <a:solidFill>
                <a:schemeClr val="bg1"/>
              </a:solidFill>
              <a:ea typeface="ＭＳ Ｐゴシック" charset="-128"/>
              <a:cs typeface="ＭＳ Ｐゴシック" charset="-128"/>
            </a:endParaRPr>
          </a:p>
          <a:p>
            <a:pPr>
              <a:buNone/>
            </a:pPr>
            <a:r>
              <a:rPr lang="en-US" b="1" dirty="0" smtClean="0">
                <a:solidFill>
                  <a:schemeClr val="bg1"/>
                </a:solidFill>
                <a:ea typeface="ＭＳ Ｐゴシック" charset="-128"/>
                <a:cs typeface="ＭＳ Ｐゴシック" charset="-128"/>
              </a:rPr>
              <a:t>Task: </a:t>
            </a:r>
            <a:r>
              <a:rPr lang="en-US" dirty="0" smtClean="0">
                <a:solidFill>
                  <a:schemeClr val="bg1"/>
                </a:solidFill>
                <a:ea typeface="ＭＳ Ｐゴシック" charset="-128"/>
                <a:cs typeface="ＭＳ Ｐゴシック" charset="-128"/>
              </a:rPr>
              <a:t>transport passengers 10 miles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p:txBody>
      </p:sp>
      <p:graphicFrame>
        <p:nvGraphicFramePr>
          <p:cNvPr id="142" name="Table 141"/>
          <p:cNvGraphicFramePr>
            <a:graphicFrameLocks noGrp="1"/>
          </p:cNvGraphicFramePr>
          <p:nvPr>
            <p:extLst>
              <p:ext uri="{D42A27DB-BD31-4B8C-83A1-F6EECF244321}">
                <p14:modId xmlns:p14="http://schemas.microsoft.com/office/powerpoint/2010/main" val="2765200859"/>
              </p:ext>
            </p:extLst>
          </p:nvPr>
        </p:nvGraphicFramePr>
        <p:xfrm>
          <a:off x="1066800" y="2971800"/>
          <a:ext cx="7086600" cy="1600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533400">
                <a:tc>
                  <a:txBody>
                    <a:bodyPr/>
                    <a:lstStyle/>
                    <a:p>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dirty="0" smtClean="0">
                          <a:solidFill>
                            <a:schemeClr val="tx2"/>
                          </a:solidFill>
                        </a:rPr>
                        <a:t>Latency (min)</a:t>
                      </a: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dirty="0" smtClean="0">
                          <a:solidFill>
                            <a:schemeClr val="tx2"/>
                          </a:solidFill>
                        </a:rPr>
                        <a:t>Throughput (PPH)</a:t>
                      </a: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533400">
                <a:tc>
                  <a:txBody>
                    <a:bodyPr/>
                    <a:lstStyle/>
                    <a:p>
                      <a:pPr algn="ctr"/>
                      <a:r>
                        <a:rPr lang="en-US" sz="2400" b="1" dirty="0" smtClean="0">
                          <a:solidFill>
                            <a:srgbClr val="FF0000"/>
                          </a:solidFill>
                        </a:rPr>
                        <a:t>Car</a:t>
                      </a:r>
                      <a:endParaRPr lang="en-US" sz="2400" dirty="0">
                        <a:solidFill>
                          <a:srgbClr val="FF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3400">
                <a:tc>
                  <a:txBody>
                    <a:bodyPr/>
                    <a:lstStyle/>
                    <a:p>
                      <a:pPr algn="ctr"/>
                      <a:r>
                        <a:rPr lang="en-US" sz="2400" b="1" dirty="0" smtClean="0">
                          <a:solidFill>
                            <a:schemeClr val="accent1"/>
                          </a:solidFill>
                        </a:rPr>
                        <a:t>Bus</a:t>
                      </a:r>
                      <a:endParaRPr lang="en-US" sz="2400" dirty="0">
                        <a:solidFill>
                          <a:schemeClr val="accent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endParaRPr lang="en-US" dirty="0">
                        <a:solidFill>
                          <a:schemeClr val="tx2"/>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bl>
          </a:graphicData>
        </a:graphic>
      </p:graphicFrame>
      <p:sp>
        <p:nvSpPr>
          <p:cNvPr id="133" name="Rectangle 132"/>
          <p:cNvSpPr/>
          <p:nvPr/>
        </p:nvSpPr>
        <p:spPr>
          <a:xfrm>
            <a:off x="4038600" y="3630616"/>
            <a:ext cx="915936"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10 min</a:t>
            </a:r>
            <a:endParaRPr lang="en-US" b="1" dirty="0">
              <a:solidFill>
                <a:schemeClr val="tx2"/>
              </a:solidFill>
            </a:endParaRPr>
          </a:p>
        </p:txBody>
      </p:sp>
      <p:sp>
        <p:nvSpPr>
          <p:cNvPr id="134" name="Rectangle 133"/>
          <p:cNvSpPr/>
          <p:nvPr/>
        </p:nvSpPr>
        <p:spPr>
          <a:xfrm>
            <a:off x="4052405" y="4175684"/>
            <a:ext cx="915936"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30 min</a:t>
            </a:r>
            <a:endParaRPr lang="en-US" b="1" dirty="0">
              <a:solidFill>
                <a:schemeClr val="tx2"/>
              </a:solidFill>
            </a:endParaRPr>
          </a:p>
        </p:txBody>
      </p:sp>
      <p:sp>
        <p:nvSpPr>
          <p:cNvPr id="135" name="Rectangle 134"/>
          <p:cNvSpPr/>
          <p:nvPr/>
        </p:nvSpPr>
        <p:spPr>
          <a:xfrm>
            <a:off x="6553200" y="3630616"/>
            <a:ext cx="980181"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15 PPH</a:t>
            </a:r>
            <a:endParaRPr lang="en-US" b="1" dirty="0">
              <a:solidFill>
                <a:schemeClr val="tx2"/>
              </a:solidFill>
            </a:endParaRPr>
          </a:p>
        </p:txBody>
      </p:sp>
      <p:sp>
        <p:nvSpPr>
          <p:cNvPr id="136" name="Rectangle 135"/>
          <p:cNvSpPr/>
          <p:nvPr/>
        </p:nvSpPr>
        <p:spPr>
          <a:xfrm>
            <a:off x="6553200" y="4175684"/>
            <a:ext cx="980181" cy="369332"/>
          </a:xfrm>
          <a:prstGeom prst="rect">
            <a:avLst/>
          </a:prstGeom>
        </p:spPr>
        <p:txBody>
          <a:bodyPr wrap="none">
            <a:spAutoFit/>
          </a:bodyPr>
          <a:lstStyle/>
          <a:p>
            <a:r>
              <a:rPr lang="en-US" b="1" dirty="0" smtClean="0">
                <a:solidFill>
                  <a:schemeClr val="tx2"/>
                </a:solidFill>
                <a:ea typeface="ＭＳ Ｐゴシック" charset="-128"/>
                <a:cs typeface="ＭＳ Ｐゴシック" charset="-128"/>
              </a:rPr>
              <a:t>60 PPH</a:t>
            </a:r>
            <a:endParaRPr lang="en-US" b="1" dirty="0">
              <a:solidFill>
                <a:schemeClr val="tx2"/>
              </a:solidFill>
            </a:endParaRPr>
          </a:p>
        </p:txBody>
      </p:sp>
    </p:spTree>
    <p:extLst>
      <p:ext uri="{BB962C8B-B14F-4D97-AF65-F5344CB8AC3E}">
        <p14:creationId xmlns:p14="http://schemas.microsoft.com/office/powerpoint/2010/main" val="31718076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3.92504E-6 -1.76934E-6 L 0.5164 -1.76934E-6 " pathEditMode="relative" rAng="0" ptsTypes="AA">
                                      <p:cBhvr>
                                        <p:cTn id="14" dur="500" fill="hold"/>
                                        <p:tgtEl>
                                          <p:spTgt spid="2"/>
                                        </p:tgtEl>
                                        <p:attrNameLst>
                                          <p:attrName>ppt_x</p:attrName>
                                          <p:attrName>ppt_y</p:attrName>
                                        </p:attrNameLst>
                                      </p:cBhvr>
                                      <p:rCtr x="258" y="0"/>
                                    </p:animMotion>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500"/>
                            </p:stCondLst>
                            <p:childTnLst>
                              <p:par>
                                <p:cTn id="19" presetID="0" presetClass="path" presetSubtype="0" accel="50000" decel="50000" fill="hold" nodeType="afterEffect">
                                  <p:stCondLst>
                                    <p:cond delay="0"/>
                                  </p:stCondLst>
                                  <p:childTnLst>
                                    <p:animMotion origin="layout" path="M 0.5164 -1.22742E-6 L 1.09839E-6 -1.22742E-6 " pathEditMode="relative" ptsTypes="AA">
                                      <p:cBhvr>
                                        <p:cTn id="20" dur="500" fill="hold"/>
                                        <p:tgtEl>
                                          <p:spTgt spid="2"/>
                                        </p:tgtEl>
                                        <p:attrNameLst>
                                          <p:attrName>ppt_x</p:attrName>
                                          <p:attrName>ppt_y</p:attrName>
                                        </p:attrNameLst>
                                      </p:cBhvr>
                                    </p:animMotion>
                                  </p:childTnLst>
                                </p:cTn>
                              </p:par>
                            </p:childTnLst>
                          </p:cTn>
                        </p:par>
                        <p:par>
                          <p:cTn id="21" fill="hold">
                            <p:stCondLst>
                              <p:cond delay="1000"/>
                            </p:stCondLst>
                            <p:childTnLst>
                              <p:par>
                                <p:cTn id="22" presetID="0" presetClass="path" presetSubtype="0" accel="50000" decel="50000" fill="hold" nodeType="afterEffect">
                                  <p:stCondLst>
                                    <p:cond delay="0"/>
                                  </p:stCondLst>
                                  <p:childTnLst>
                                    <p:animMotion origin="layout" path="M 1.09839E-6 2.51505E-6 L 0.5164 2.51505E-6 " pathEditMode="relative" ptsTypes="AA">
                                      <p:cBhvr>
                                        <p:cTn id="23" dur="500" fill="hold"/>
                                        <p:tgtEl>
                                          <p:spTgt spid="2"/>
                                        </p:tgtEl>
                                        <p:attrNameLst>
                                          <p:attrName>ppt_x</p:attrName>
                                          <p:attrName>ppt_y</p:attrName>
                                        </p:attrNameLst>
                                      </p:cBhvr>
                                    </p:animMotion>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1500"/>
                            </p:stCondLst>
                            <p:childTnLst>
                              <p:par>
                                <p:cTn id="28" presetID="0" presetClass="path" presetSubtype="0" accel="50000" decel="50000" fill="hold" nodeType="afterEffect">
                                  <p:stCondLst>
                                    <p:cond delay="0"/>
                                  </p:stCondLst>
                                  <p:childTnLst>
                                    <p:animMotion origin="layout" path="M 0.5164 5.03011E-6 L 1.09839E-6 5.03011E-6 " pathEditMode="relative" ptsTypes="AA">
                                      <p:cBhvr>
                                        <p:cTn id="29" dur="500" fill="hold"/>
                                        <p:tgtEl>
                                          <p:spTgt spid="2"/>
                                        </p:tgtEl>
                                        <p:attrNameLst>
                                          <p:attrName>ppt_x</p:attrName>
                                          <p:attrName>ppt_y</p:attrName>
                                        </p:attrNameLst>
                                      </p:cBhvr>
                                    </p:animMotion>
                                  </p:childTnLst>
                                </p:cTn>
                              </p:par>
                            </p:childTnLst>
                          </p:cTn>
                        </p:par>
                        <p:par>
                          <p:cTn id="30" fill="hold">
                            <p:stCondLst>
                              <p:cond delay="2000"/>
                            </p:stCondLst>
                            <p:childTnLst>
                              <p:par>
                                <p:cTn id="31" presetID="0" presetClass="path" presetSubtype="0" accel="50000" decel="50000" fill="hold" nodeType="afterEffect">
                                  <p:stCondLst>
                                    <p:cond delay="0"/>
                                  </p:stCondLst>
                                  <p:childTnLst>
                                    <p:animMotion origin="layout" path="M 1.09839E-6 5.03011E-6 L 0.5164 5.03011E-6 " pathEditMode="relative" ptsTypes="AA">
                                      <p:cBhvr>
                                        <p:cTn id="32" dur="500" fill="hold"/>
                                        <p:tgtEl>
                                          <p:spTgt spid="2"/>
                                        </p:tgtEl>
                                        <p:attrNameLst>
                                          <p:attrName>ppt_x</p:attrName>
                                          <p:attrName>ppt_y</p:attrName>
                                        </p:attrNameLst>
                                      </p:cBhvr>
                                    </p:animMotion>
                                  </p:childTnLst>
                                </p:cTn>
                              </p:par>
                            </p:childTnLst>
                          </p:cTn>
                        </p:par>
                        <p:par>
                          <p:cTn id="33" fill="hold">
                            <p:stCondLst>
                              <p:cond delay="2500"/>
                            </p:stCondLst>
                            <p:childTnLst>
                              <p:par>
                                <p:cTn id="34" presetID="1" presetClass="entr" presetSubtype="0"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par>
                          <p:cTn id="36" fill="hold">
                            <p:stCondLst>
                              <p:cond delay="2500"/>
                            </p:stCondLst>
                            <p:childTnLst>
                              <p:par>
                                <p:cTn id="37" presetID="0" presetClass="path" presetSubtype="0" accel="50000" decel="50000" fill="hold" nodeType="afterEffect">
                                  <p:stCondLst>
                                    <p:cond delay="0"/>
                                  </p:stCondLst>
                                  <p:childTnLst>
                                    <p:animMotion origin="layout" path="M 0.5164 5.03011E-6 L 1.09839E-6 5.03011E-6 " pathEditMode="relative" ptsTypes="AA">
                                      <p:cBhvr>
                                        <p:cTn id="38" dur="500" fill="hold"/>
                                        <p:tgtEl>
                                          <p:spTgt spid="2"/>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1.09839E-6 1.91292E-6 L 0.5164 1.91292E-6 " pathEditMode="relative" rAng="0" ptsTypes="AA">
                                      <p:cBhvr>
                                        <p:cTn id="46" dur="3000" fill="hold"/>
                                        <p:tgtEl>
                                          <p:spTgt spid="42"/>
                                        </p:tgtEl>
                                        <p:attrNameLst>
                                          <p:attrName>ppt_x</p:attrName>
                                          <p:attrName>ppt_y</p:attrName>
                                        </p:attrNameLst>
                                      </p:cBhvr>
                                      <p:rCtr x="258" y="0"/>
                                    </p:animMotion>
                                  </p:childTnLst>
                                </p:cTn>
                              </p:par>
                            </p:childTnLst>
                          </p:cTn>
                        </p:par>
                        <p:par>
                          <p:cTn id="47" fill="hold">
                            <p:stCondLst>
                              <p:cond delay="3000"/>
                            </p:stCondLst>
                            <p:childTnLst>
                              <p:par>
                                <p:cTn id="48" presetID="1" presetClass="entr" presetSubtype="0" fill="hold" nodeType="afterEffect">
                                  <p:stCondLst>
                                    <p:cond delay="0"/>
                                  </p:stCondLst>
                                  <p:childTnLst>
                                    <p:set>
                                      <p:cBhvr>
                                        <p:cTn id="49" dur="1" fill="hold">
                                          <p:stCondLst>
                                            <p:cond delay="0"/>
                                          </p:stCondLst>
                                        </p:cTn>
                                        <p:tgtEl>
                                          <p:spTgt spid="46"/>
                                        </p:tgtEl>
                                        <p:attrNameLst>
                                          <p:attrName>style.visibility</p:attrName>
                                        </p:attrNameLst>
                                      </p:cBhvr>
                                      <p:to>
                                        <p:strVal val="visible"/>
                                      </p:to>
                                    </p:set>
                                  </p:childTnLst>
                                </p:cTn>
                              </p:par>
                            </p:childTnLst>
                          </p:cTn>
                        </p:par>
                        <p:par>
                          <p:cTn id="50" fill="hold">
                            <p:stCondLst>
                              <p:cond delay="3000"/>
                            </p:stCondLst>
                            <p:childTnLst>
                              <p:par>
                                <p:cTn id="51" presetID="0" presetClass="path" presetSubtype="0" accel="50000" decel="50000" fill="hold" nodeType="afterEffect">
                                  <p:stCondLst>
                                    <p:cond delay="0"/>
                                  </p:stCondLst>
                                  <p:childTnLst>
                                    <p:animMotion origin="layout" path="M 0.5164 1.91292E-6 L -4.92972E-6 1.91292E-6 " pathEditMode="relative" rAng="0" ptsTypes="AA">
                                      <p:cBhvr>
                                        <p:cTn id="52" dur="3000" fill="hold"/>
                                        <p:tgtEl>
                                          <p:spTgt spid="42"/>
                                        </p:tgtEl>
                                        <p:attrNameLst>
                                          <p:attrName>ppt_x</p:attrName>
                                          <p:attrName>ppt_y</p:attrName>
                                        </p:attrNameLst>
                                      </p:cBhvr>
                                      <p:rCtr x="-258"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6660</TotalTime>
  <Words>2779</Words>
  <Application>Microsoft Office PowerPoint</Application>
  <PresentationFormat>On-screen Show (4:3)</PresentationFormat>
  <Paragraphs>505</Paragraphs>
  <Slides>33</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Arial</vt:lpstr>
      <vt:lpstr>Calibri</vt:lpstr>
      <vt:lpstr>Source Sans Pro</vt:lpstr>
      <vt:lpstr>Symbol</vt:lpstr>
      <vt:lpstr>Tahoma</vt:lpstr>
      <vt:lpstr>Wingdings</vt:lpstr>
      <vt:lpstr>Office Theme</vt:lpstr>
      <vt:lpstr>Performance</vt:lpstr>
      <vt:lpstr>Goals for today</vt:lpstr>
      <vt:lpstr>Performance</vt:lpstr>
      <vt:lpstr>Measures of Performance</vt:lpstr>
      <vt:lpstr>Measures of Performance</vt:lpstr>
      <vt:lpstr>Measures of Performance</vt:lpstr>
      <vt:lpstr>Measures of Performance</vt:lpstr>
      <vt:lpstr>iClicker Question #1: Car vs. Bus</vt:lpstr>
      <vt:lpstr>iClicker Question #1: Car vs. Bus</vt:lpstr>
      <vt:lpstr>How to make the computer faster?</vt:lpstr>
      <vt:lpstr>Latency: Optimize Delay on Critical Path</vt:lpstr>
      <vt:lpstr>Review: Single-Cycle Datapath</vt:lpstr>
      <vt:lpstr>New: Multi-Cycle Datapath</vt:lpstr>
      <vt:lpstr>Single- vs. Multi-cycle Performance</vt:lpstr>
      <vt:lpstr>Multi-Cycle Instructions</vt:lpstr>
      <vt:lpstr>Multi-Cycle Instructions</vt:lpstr>
      <vt:lpstr>Cycles Per Instruction (CPI)</vt:lpstr>
      <vt:lpstr>Total Time</vt:lpstr>
      <vt:lpstr>Total Time</vt:lpstr>
      <vt:lpstr>Total Time</vt:lpstr>
      <vt:lpstr>Total Time</vt:lpstr>
      <vt:lpstr>Example</vt:lpstr>
      <vt:lpstr>Example</vt:lpstr>
      <vt:lpstr>Example</vt:lpstr>
      <vt:lpstr>Example</vt:lpstr>
      <vt:lpstr>Amdahl’s Law</vt:lpstr>
      <vt:lpstr>Performance Recap</vt:lpstr>
      <vt:lpstr>iClicker Question</vt:lpstr>
      <vt:lpstr>iClicker Question</vt:lpstr>
      <vt:lpstr>iClicker Question</vt:lpstr>
      <vt:lpstr>iClicker Question</vt:lpstr>
      <vt:lpstr>iClicker Question</vt:lpstr>
      <vt:lpstr>iClicker Question</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249</cp:revision>
  <cp:lastPrinted>2015-02-19T16:34:14Z</cp:lastPrinted>
  <dcterms:created xsi:type="dcterms:W3CDTF">2012-11-28T14:27:55Z</dcterms:created>
  <dcterms:modified xsi:type="dcterms:W3CDTF">2018-03-12T03:08:19Z</dcterms:modified>
</cp:coreProperties>
</file>