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64.xml" ContentType="application/vnd.openxmlformats-officedocument.presentationml.tags+xml"/>
  <Override PartName="/ppt/notesSlides/notesSlide4.xml" ContentType="application/vnd.openxmlformats-officedocument.presentationml.notesSlide+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notesSlides/notesSlide5.xml" ContentType="application/vnd.openxmlformats-officedocument.presentationml.notesSlide+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notesSlides/notesSlide6.xml" ContentType="application/vnd.openxmlformats-officedocument.presentationml.notesSlide+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notesSlides/notesSlide7.xml" ContentType="application/vnd.openxmlformats-officedocument.presentationml.notesSlide+xml"/>
  <Override PartName="/ppt/tags/tag32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notesSlides/notesSlide20.xml" ContentType="application/vnd.openxmlformats-officedocument.presentationml.notesSlide+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notesSlides/notesSlide21.xml" ContentType="application/vnd.openxmlformats-officedocument.presentationml.notesSlide+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notesSlides/notesSlide22.xml" ContentType="application/vnd.openxmlformats-officedocument.presentationml.notesSlide+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notesSlides/notesSlide23.xml" ContentType="application/vnd.openxmlformats-officedocument.presentationml.notesSlide+xml"/>
  <Override PartName="/ppt/tags/tag717.xml" ContentType="application/vnd.openxmlformats-officedocument.presentationml.tags+xml"/>
  <Override PartName="/ppt/tags/tag718.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719.xml" ContentType="application/vnd.openxmlformats-officedocument.presentationml.tags+xml"/>
  <Override PartName="/ppt/tags/tag720.xml" ContentType="application/vnd.openxmlformats-officedocument.presentationml.tags+xml"/>
  <Override PartName="/ppt/notesSlides/notesSlide27.xml" ContentType="application/vnd.openxmlformats-officedocument.presentationml.notesSlide+xml"/>
  <Override PartName="/ppt/tags/tag721.xml" ContentType="application/vnd.openxmlformats-officedocument.presentationml.tags+xml"/>
  <Override PartName="/ppt/tags/tag722.xml" ContentType="application/vnd.openxmlformats-officedocument.presentationml.tags+xml"/>
  <Override PartName="/ppt/notesSlides/notesSlide28.xml" ContentType="application/vnd.openxmlformats-officedocument.presentationml.notesSlide+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notesSlides/notesSlide29.xml" ContentType="application/vnd.openxmlformats-officedocument.presentationml.notesSlide+xml"/>
  <Override PartName="/ppt/tags/tag727.xml" ContentType="application/vnd.openxmlformats-officedocument.presentationml.tags+xml"/>
  <Override PartName="/ppt/tags/tag728.xml" ContentType="application/vnd.openxmlformats-officedocument.presentationml.tags+xml"/>
  <Override PartName="/ppt/notesSlides/notesSlide30.xml" ContentType="application/vnd.openxmlformats-officedocument.presentationml.notesSlide+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notesSlides/notesSlide34.xml" ContentType="application/vnd.openxmlformats-officedocument.presentationml.notesSlide+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notesSlides/notesSlide35.xml" ContentType="application/vnd.openxmlformats-officedocument.presentationml.notesSlide+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notesSlides/notesSlide36.xml" ContentType="application/vnd.openxmlformats-officedocument.presentationml.notesSlide+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notesSlides/notesSlide37.xml" ContentType="application/vnd.openxmlformats-officedocument.presentationml.notesSlide+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notesSlides/notesSlide38.xml" ContentType="application/vnd.openxmlformats-officedocument.presentationml.notesSlide+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notesSlides/notesSlide39.xml" ContentType="application/vnd.openxmlformats-officedocument.presentationml.notesSlide+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tags/tag839.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tags/tag863.xml" ContentType="application/vnd.openxmlformats-officedocument.presentationml.tags+xml"/>
  <Override PartName="/ppt/tags/tag864.xml" ContentType="application/vnd.openxmlformats-officedocument.presentationml.tags+xml"/>
  <Override PartName="/ppt/tags/tag865.xml" ContentType="application/vnd.openxmlformats-officedocument.presentationml.tags+xml"/>
  <Override PartName="/ppt/tags/tag866.xml" ContentType="application/vnd.openxmlformats-officedocument.presentationml.tags+xml"/>
  <Override PartName="/ppt/tags/tag867.xml" ContentType="application/vnd.openxmlformats-officedocument.presentationml.tags+xml"/>
  <Override PartName="/ppt/tags/tag868.xml" ContentType="application/vnd.openxmlformats-officedocument.presentationml.tags+xml"/>
  <Override PartName="/ppt/notesSlides/notesSlide40.xml" ContentType="application/vnd.openxmlformats-officedocument.presentationml.notesSlide+xml"/>
  <Override PartName="/ppt/tags/tag869.xml" ContentType="application/vnd.openxmlformats-officedocument.presentationml.tags+xml"/>
  <Override PartName="/ppt/tags/tag870.xml" ContentType="application/vnd.openxmlformats-officedocument.presentationml.tags+xml"/>
  <Override PartName="/ppt/tags/tag871.xml" ContentType="application/vnd.openxmlformats-officedocument.presentationml.tags+xml"/>
  <Override PartName="/ppt/tags/tag872.xml" ContentType="application/vnd.openxmlformats-officedocument.presentationml.tags+xml"/>
  <Override PartName="/ppt/tags/tag873.xml" ContentType="application/vnd.openxmlformats-officedocument.presentationml.tags+xml"/>
  <Override PartName="/ppt/tags/tag874.xml" ContentType="application/vnd.openxmlformats-officedocument.presentationml.tags+xml"/>
  <Override PartName="/ppt/tags/tag875.xml" ContentType="application/vnd.openxmlformats-officedocument.presentationml.tags+xml"/>
  <Override PartName="/ppt/tags/tag876.xml" ContentType="application/vnd.openxmlformats-officedocument.presentationml.tags+xml"/>
  <Override PartName="/ppt/tags/tag877.xml" ContentType="application/vnd.openxmlformats-officedocument.presentationml.tags+xml"/>
  <Override PartName="/ppt/tags/tag878.xml" ContentType="application/vnd.openxmlformats-officedocument.presentationml.tags+xml"/>
  <Override PartName="/ppt/tags/tag879.xml" ContentType="application/vnd.openxmlformats-officedocument.presentationml.tag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318" r:id="rId2"/>
    <p:sldId id="257" r:id="rId3"/>
    <p:sldId id="258" r:id="rId4"/>
    <p:sldId id="259" r:id="rId5"/>
    <p:sldId id="351" r:id="rId6"/>
    <p:sldId id="261" r:id="rId7"/>
    <p:sldId id="260" r:id="rId8"/>
    <p:sldId id="315" r:id="rId9"/>
    <p:sldId id="313" r:id="rId10"/>
    <p:sldId id="352" r:id="rId11"/>
    <p:sldId id="262" r:id="rId12"/>
    <p:sldId id="320" r:id="rId13"/>
    <p:sldId id="321" r:id="rId14"/>
    <p:sldId id="265" r:id="rId15"/>
    <p:sldId id="322" r:id="rId16"/>
    <p:sldId id="323" r:id="rId17"/>
    <p:sldId id="268" r:id="rId18"/>
    <p:sldId id="269" r:id="rId19"/>
    <p:sldId id="324" r:id="rId20"/>
    <p:sldId id="325" r:id="rId21"/>
    <p:sldId id="326" r:id="rId22"/>
    <p:sldId id="271" r:id="rId23"/>
    <p:sldId id="317" r:id="rId24"/>
    <p:sldId id="316" r:id="rId25"/>
    <p:sldId id="272" r:id="rId26"/>
    <p:sldId id="353" r:id="rId27"/>
    <p:sldId id="354" r:id="rId28"/>
    <p:sldId id="273" r:id="rId29"/>
    <p:sldId id="274" r:id="rId30"/>
    <p:sldId id="332" r:id="rId31"/>
    <p:sldId id="275" r:id="rId32"/>
    <p:sldId id="333" r:id="rId33"/>
    <p:sldId id="334" r:id="rId34"/>
    <p:sldId id="335" r:id="rId35"/>
    <p:sldId id="336" r:id="rId36"/>
    <p:sldId id="337" r:id="rId37"/>
    <p:sldId id="276" r:id="rId38"/>
    <p:sldId id="339" r:id="rId39"/>
    <p:sldId id="279" r:id="rId40"/>
    <p:sldId id="280" r:id="rId41"/>
    <p:sldId id="340" r:id="rId42"/>
    <p:sldId id="282" r:id="rId43"/>
    <p:sldId id="341" r:id="rId44"/>
    <p:sldId id="342" r:id="rId45"/>
    <p:sldId id="343" r:id="rId46"/>
    <p:sldId id="348" r:id="rId47"/>
    <p:sldId id="347" r:id="rId48"/>
    <p:sldId id="349" r:id="rId49"/>
    <p:sldId id="292" r:id="rId50"/>
    <p:sldId id="355" r:id="rId51"/>
    <p:sldId id="294" r:id="rId52"/>
    <p:sldId id="295" r:id="rId53"/>
    <p:sldId id="296" r:id="rId54"/>
    <p:sldId id="297" r:id="rId55"/>
    <p:sldId id="365" r:id="rId56"/>
    <p:sldId id="350" r:id="rId57"/>
    <p:sldId id="299" r:id="rId58"/>
    <p:sldId id="356" r:id="rId59"/>
    <p:sldId id="300" r:id="rId60"/>
    <p:sldId id="357" r:id="rId61"/>
    <p:sldId id="358" r:id="rId62"/>
    <p:sldId id="359" r:id="rId63"/>
    <p:sldId id="360" r:id="rId64"/>
    <p:sldId id="362" r:id="rId65"/>
    <p:sldId id="361" r:id="rId66"/>
    <p:sldId id="366" r:id="rId67"/>
    <p:sldId id="367" r:id="rId68"/>
    <p:sldId id="368" r:id="rId69"/>
    <p:sldId id="310" r:id="rId70"/>
    <p:sldId id="311" r:id="rId71"/>
    <p:sldId id="369" r:id="rId72"/>
    <p:sldId id="370" r:id="rId73"/>
    <p:sldId id="375" r:id="rId74"/>
    <p:sldId id="377" r:id="rId75"/>
    <p:sldId id="378" r:id="rId76"/>
    <p:sldId id="379" r:id="rId77"/>
    <p:sldId id="380" r:id="rId78"/>
    <p:sldId id="381" r:id="rId79"/>
    <p:sldId id="382" r:id="rId80"/>
    <p:sldId id="383" r:id="rId81"/>
    <p:sldId id="384" r:id="rId82"/>
    <p:sldId id="385" r:id="rId83"/>
    <p:sldId id="387"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7786" autoAdjust="0"/>
  </p:normalViewPr>
  <p:slideViewPr>
    <p:cSldViewPr>
      <p:cViewPr varScale="1">
        <p:scale>
          <a:sx n="80" d="100"/>
          <a:sy n="80" d="100"/>
        </p:scale>
        <p:origin x="1446" y="63"/>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512-9F9E-4156-953E-8350C511CBA9}" type="datetimeFigureOut">
              <a:rPr lang="en-US" smtClean="0"/>
              <a:t>3/8/2018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5"/>
            <a:ext cx="5485805" cy="4113891"/>
          </a:xfrm>
          <a:prstGeom prst="rect">
            <a:avLst/>
          </a:prstGeom>
          <a:noFill/>
          <a:ln>
            <a:miter lim="800000"/>
            <a:headEnd/>
            <a:tailEnd/>
          </a:ln>
        </p:spPr>
        <p:txBody>
          <a:bodyPr lIns="91400" tIns="45700" rIns="91400" bIns="45700"/>
          <a:lstStyle/>
          <a:p>
            <a:endParaRPr lang="en-US" dirty="0"/>
          </a:p>
        </p:txBody>
      </p:sp>
    </p:spTree>
    <p:extLst>
      <p:ext uri="{BB962C8B-B14F-4D97-AF65-F5344CB8AC3E}">
        <p14:creationId xmlns:p14="http://schemas.microsoft.com/office/powerpoint/2010/main" val="3238116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239C67D-B6F2-4BA1-BA06-23BD433EFAB9}" type="slidenum">
              <a:rPr lang="en-GB"/>
              <a:pPr/>
              <a:t>13</a:t>
            </a:fld>
            <a:endParaRPr lang="en-GB"/>
          </a:p>
        </p:txBody>
      </p:sp>
      <p:sp>
        <p:nvSpPr>
          <p:cNvPr id="33794" name="Rectangle 2"/>
          <p:cNvSpPr txBox="1">
            <a:spLocks noGrp="1" noRot="1" noChangeAspect="1" noChangeArrowheads="1" noTextEdit="1"/>
          </p:cNvSpPr>
          <p:nvPr>
            <p:ph type="sldImg"/>
          </p:nvPr>
        </p:nvSpPr>
        <p:spPr>
          <a:xfrm>
            <a:off x="1143000" y="687388"/>
            <a:ext cx="4570413" cy="3429000"/>
          </a:xfrm>
        </p:spPr>
      </p:sp>
      <p:sp>
        <p:nvSpPr>
          <p:cNvPr id="33795" name="Rectangle 3"/>
          <p:cNvSpPr txBox="1">
            <a:spLocks noGrp="1" noChangeArrowheads="1"/>
          </p:cNvSpPr>
          <p:nvPr>
            <p:ph type="body" idx="1"/>
          </p:nvPr>
        </p:nvSpPr>
        <p:spPr>
          <a:xfrm>
            <a:off x="915029" y="4343283"/>
            <a:ext cx="5024813" cy="4112206"/>
          </a:xfrm>
          <a:noFill/>
          <a:ln/>
        </p:spPr>
        <p:txBody>
          <a:bodyPr wrap="none" anchor="ct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200" dirty="0" smtClean="0"/>
              <a:t>Jumps and branches can transfer control to the </a:t>
            </a:r>
            <a:r>
              <a:rPr lang="en-GB" sz="1200" dirty="0" err="1" smtClean="0"/>
              <a:t>callee</a:t>
            </a:r>
            <a:r>
              <a:rPr lang="en-GB" sz="1200" dirty="0" smtClean="0"/>
              <a:t> (called procedure)</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200" dirty="0" smtClean="0"/>
              <a:t>Jumps and branches can transfer control back</a:t>
            </a:r>
          </a:p>
          <a:p>
            <a:endParaRPr lang="en-US" dirty="0"/>
          </a:p>
        </p:txBody>
      </p:sp>
    </p:spTree>
    <p:extLst>
      <p:ext uri="{BB962C8B-B14F-4D97-AF65-F5344CB8AC3E}">
        <p14:creationId xmlns:p14="http://schemas.microsoft.com/office/powerpoint/2010/main" val="1114197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D79B830-A992-4305-A8A4-B747D9028ED9}" type="slidenum">
              <a:rPr lang="en-GB"/>
              <a:pPr/>
              <a:t>14</a:t>
            </a:fld>
            <a:endParaRPr lang="en-GB"/>
          </a:p>
        </p:txBody>
      </p:sp>
      <p:sp>
        <p:nvSpPr>
          <p:cNvPr id="21505" name="Rectangle 1"/>
          <p:cNvSpPr txBox="1">
            <a:spLocks noGrp="1" noRot="1" noChangeAspect="1" noChangeArrowheads="1"/>
          </p:cNvSpPr>
          <p:nvPr>
            <p:ph type="sldImg"/>
          </p:nvPr>
        </p:nvSpPr>
        <p:spPr bwMode="auto">
          <a:xfrm>
            <a:off x="1143000" y="687388"/>
            <a:ext cx="4570413"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915029" y="4343283"/>
            <a:ext cx="5024813" cy="411220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41349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9ED129B-54EC-4126-B6FC-A77BA95DBFAF}" type="slidenum">
              <a:rPr lang="en-GB"/>
              <a:pPr/>
              <a:t>15</a:t>
            </a:fld>
            <a:endParaRPr lang="en-GB"/>
          </a:p>
        </p:txBody>
      </p:sp>
      <p:sp>
        <p:nvSpPr>
          <p:cNvPr id="48130" name="Rectangle 2"/>
          <p:cNvSpPr txBox="1">
            <a:spLocks noGrp="1" noRot="1" noChangeAspect="1" noChangeArrowheads="1" noTextEdit="1"/>
          </p:cNvSpPr>
          <p:nvPr>
            <p:ph type="sldImg"/>
          </p:nvPr>
        </p:nvSpPr>
        <p:spPr>
          <a:xfrm>
            <a:off x="1143000" y="687388"/>
            <a:ext cx="4570413" cy="3429000"/>
          </a:xfrm>
        </p:spPr>
      </p:sp>
      <p:sp>
        <p:nvSpPr>
          <p:cNvPr id="48131" name="Rectangle 3"/>
          <p:cNvSpPr txBox="1">
            <a:spLocks noGrp="1" noChangeArrowheads="1"/>
          </p:cNvSpPr>
          <p:nvPr>
            <p:ph type="body" idx="1"/>
          </p:nvPr>
        </p:nvSpPr>
        <p:spPr>
          <a:xfrm>
            <a:off x="915029" y="4343283"/>
            <a:ext cx="5024813" cy="4112206"/>
          </a:xfrm>
          <a:noFill/>
          <a:ln/>
        </p:spPr>
        <p:txBody>
          <a:bodyPr wrap="none" anchor="ctr"/>
          <a:lstStyle/>
          <a:p>
            <a:endParaRPr lang="en-US" dirty="0"/>
          </a:p>
        </p:txBody>
      </p:sp>
    </p:spTree>
    <p:extLst>
      <p:ext uri="{BB962C8B-B14F-4D97-AF65-F5344CB8AC3E}">
        <p14:creationId xmlns:p14="http://schemas.microsoft.com/office/powerpoint/2010/main" val="2849917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9ED129B-54EC-4126-B6FC-A77BA95DBFAF}" type="slidenum">
              <a:rPr lang="en-GB"/>
              <a:pPr/>
              <a:t>16</a:t>
            </a:fld>
            <a:endParaRPr lang="en-GB"/>
          </a:p>
        </p:txBody>
      </p:sp>
      <p:sp>
        <p:nvSpPr>
          <p:cNvPr id="48130" name="Rectangle 2"/>
          <p:cNvSpPr txBox="1">
            <a:spLocks noGrp="1" noRot="1" noChangeAspect="1" noChangeArrowheads="1" noTextEdit="1"/>
          </p:cNvSpPr>
          <p:nvPr>
            <p:ph type="sldImg"/>
          </p:nvPr>
        </p:nvSpPr>
        <p:spPr>
          <a:xfrm>
            <a:off x="1143000" y="687388"/>
            <a:ext cx="4570413" cy="3429000"/>
          </a:xfrm>
        </p:spPr>
      </p:sp>
      <p:sp>
        <p:nvSpPr>
          <p:cNvPr id="48131" name="Rectangle 3"/>
          <p:cNvSpPr txBox="1">
            <a:spLocks noGrp="1" noChangeArrowheads="1"/>
          </p:cNvSpPr>
          <p:nvPr>
            <p:ph type="body" idx="1"/>
          </p:nvPr>
        </p:nvSpPr>
        <p:spPr>
          <a:xfrm>
            <a:off x="915029" y="4343283"/>
            <a:ext cx="5024813" cy="4112206"/>
          </a:xfrm>
          <a:noFill/>
          <a:ln/>
        </p:spPr>
        <p:txBody>
          <a:bodyPr wrap="none" anchor="ctr"/>
          <a:lstStyle/>
          <a:p>
            <a:endParaRPr lang="en-US" dirty="0"/>
          </a:p>
        </p:txBody>
      </p:sp>
    </p:spTree>
    <p:extLst>
      <p:ext uri="{BB962C8B-B14F-4D97-AF65-F5344CB8AC3E}">
        <p14:creationId xmlns:p14="http://schemas.microsoft.com/office/powerpoint/2010/main" val="3537373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9ED129B-54EC-4126-B6FC-A77BA95DBFAF}" type="slidenum">
              <a:rPr lang="en-GB"/>
              <a:pPr/>
              <a:t>19</a:t>
            </a:fld>
            <a:endParaRPr lang="en-GB"/>
          </a:p>
        </p:txBody>
      </p:sp>
      <p:sp>
        <p:nvSpPr>
          <p:cNvPr id="48130" name="Rectangle 2"/>
          <p:cNvSpPr txBox="1">
            <a:spLocks noGrp="1" noRot="1" noChangeAspect="1" noChangeArrowheads="1" noTextEdit="1"/>
          </p:cNvSpPr>
          <p:nvPr>
            <p:ph type="sldImg"/>
          </p:nvPr>
        </p:nvSpPr>
        <p:spPr>
          <a:xfrm>
            <a:off x="1143000" y="687388"/>
            <a:ext cx="4570413" cy="3429000"/>
          </a:xfrm>
        </p:spPr>
      </p:sp>
      <p:sp>
        <p:nvSpPr>
          <p:cNvPr id="48131" name="Rectangle 3"/>
          <p:cNvSpPr txBox="1">
            <a:spLocks noGrp="1" noChangeArrowheads="1"/>
          </p:cNvSpPr>
          <p:nvPr>
            <p:ph type="body" idx="1"/>
          </p:nvPr>
        </p:nvSpPr>
        <p:spPr>
          <a:xfrm>
            <a:off x="915029" y="4343283"/>
            <a:ext cx="5024813" cy="4112206"/>
          </a:xfrm>
          <a:noFill/>
          <a:ln/>
        </p:spPr>
        <p:txBody>
          <a:bodyPr wrap="none" anchor="ctr"/>
          <a:lstStyle/>
          <a:p>
            <a:endParaRPr lang="en-US" dirty="0"/>
          </a:p>
        </p:txBody>
      </p:sp>
    </p:spTree>
    <p:extLst>
      <p:ext uri="{BB962C8B-B14F-4D97-AF65-F5344CB8AC3E}">
        <p14:creationId xmlns:p14="http://schemas.microsoft.com/office/powerpoint/2010/main" val="3245833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9ED129B-54EC-4126-B6FC-A77BA95DBFAF}" type="slidenum">
              <a:rPr lang="en-GB"/>
              <a:pPr/>
              <a:t>20</a:t>
            </a:fld>
            <a:endParaRPr lang="en-GB"/>
          </a:p>
        </p:txBody>
      </p:sp>
      <p:sp>
        <p:nvSpPr>
          <p:cNvPr id="48130" name="Rectangle 2"/>
          <p:cNvSpPr txBox="1">
            <a:spLocks noGrp="1" noRot="1" noChangeAspect="1" noChangeArrowheads="1" noTextEdit="1"/>
          </p:cNvSpPr>
          <p:nvPr>
            <p:ph type="sldImg"/>
          </p:nvPr>
        </p:nvSpPr>
        <p:spPr>
          <a:xfrm>
            <a:off x="1143000" y="687388"/>
            <a:ext cx="4570413" cy="3429000"/>
          </a:xfrm>
        </p:spPr>
      </p:sp>
      <p:sp>
        <p:nvSpPr>
          <p:cNvPr id="48131" name="Rectangle 3"/>
          <p:cNvSpPr txBox="1">
            <a:spLocks noGrp="1" noChangeArrowheads="1"/>
          </p:cNvSpPr>
          <p:nvPr>
            <p:ph type="body" idx="1"/>
          </p:nvPr>
        </p:nvSpPr>
        <p:spPr>
          <a:xfrm>
            <a:off x="915029" y="4343283"/>
            <a:ext cx="5024813" cy="4112206"/>
          </a:xfrm>
          <a:noFill/>
          <a:ln/>
        </p:spPr>
        <p:txBody>
          <a:bodyPr wrap="none" anchor="ctr"/>
          <a:lstStyle/>
          <a:p>
            <a:endParaRPr lang="en-US" dirty="0"/>
          </a:p>
        </p:txBody>
      </p:sp>
    </p:spTree>
    <p:extLst>
      <p:ext uri="{BB962C8B-B14F-4D97-AF65-F5344CB8AC3E}">
        <p14:creationId xmlns:p14="http://schemas.microsoft.com/office/powerpoint/2010/main" val="1030366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9ED129B-54EC-4126-B6FC-A77BA95DBFAF}" type="slidenum">
              <a:rPr lang="en-GB"/>
              <a:pPr/>
              <a:t>21</a:t>
            </a:fld>
            <a:endParaRPr lang="en-GB"/>
          </a:p>
        </p:txBody>
      </p:sp>
      <p:sp>
        <p:nvSpPr>
          <p:cNvPr id="48130" name="Rectangle 2"/>
          <p:cNvSpPr txBox="1">
            <a:spLocks noGrp="1" noRot="1" noChangeAspect="1" noChangeArrowheads="1" noTextEdit="1"/>
          </p:cNvSpPr>
          <p:nvPr>
            <p:ph type="sldImg"/>
          </p:nvPr>
        </p:nvSpPr>
        <p:spPr>
          <a:xfrm>
            <a:off x="1143000" y="687388"/>
            <a:ext cx="4570413" cy="3429000"/>
          </a:xfrm>
        </p:spPr>
      </p:sp>
      <p:sp>
        <p:nvSpPr>
          <p:cNvPr id="48131" name="Rectangle 3"/>
          <p:cNvSpPr txBox="1">
            <a:spLocks noGrp="1" noChangeArrowheads="1"/>
          </p:cNvSpPr>
          <p:nvPr>
            <p:ph type="body" idx="1"/>
          </p:nvPr>
        </p:nvSpPr>
        <p:spPr>
          <a:xfrm>
            <a:off x="915029" y="4343283"/>
            <a:ext cx="5024813" cy="4112206"/>
          </a:xfrm>
          <a:noFill/>
          <a:ln/>
        </p:spPr>
        <p:txBody>
          <a:bodyPr wrap="none" anchor="ctr"/>
          <a:lstStyle/>
          <a:p>
            <a:endParaRPr lang="en-US" dirty="0"/>
          </a:p>
        </p:txBody>
      </p:sp>
    </p:spTree>
    <p:extLst>
      <p:ext uri="{BB962C8B-B14F-4D97-AF65-F5344CB8AC3E}">
        <p14:creationId xmlns:p14="http://schemas.microsoft.com/office/powerpoint/2010/main" val="3793256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5"/>
            <a:ext cx="5485805" cy="4113891"/>
          </a:xfrm>
          <a:prstGeom prst="rect">
            <a:avLst/>
          </a:prstGeom>
          <a:noFill/>
          <a:ln>
            <a:miter lim="800000"/>
            <a:headEnd/>
            <a:tailEnd/>
          </a:ln>
        </p:spPr>
        <p:txBody>
          <a:bodyPr lIns="91400" tIns="45700" rIns="91400" bIns="45700"/>
          <a:lstStyle/>
          <a:p>
            <a:endParaRPr lang="en-US" dirty="0"/>
          </a:p>
        </p:txBody>
      </p:sp>
    </p:spTree>
    <p:extLst>
      <p:ext uri="{BB962C8B-B14F-4D97-AF65-F5344CB8AC3E}">
        <p14:creationId xmlns:p14="http://schemas.microsoft.com/office/powerpoint/2010/main" val="34371720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CE3DD32-5241-43A7-8E7D-C9AD131C5D98}" type="slidenum">
              <a:rPr lang="en-GB"/>
              <a:pPr/>
              <a:t>26</a:t>
            </a:fld>
            <a:endParaRPr lang="en-GB"/>
          </a:p>
        </p:txBody>
      </p:sp>
      <p:sp>
        <p:nvSpPr>
          <p:cNvPr id="53250" name="Rectangle 2"/>
          <p:cNvSpPr txBox="1">
            <a:spLocks noGrp="1" noRot="1" noChangeAspect="1" noChangeArrowheads="1" noTextEdit="1"/>
          </p:cNvSpPr>
          <p:nvPr>
            <p:ph type="sldImg"/>
          </p:nvPr>
        </p:nvSpPr>
        <p:spPr>
          <a:xfrm>
            <a:off x="1143000" y="687388"/>
            <a:ext cx="4570413" cy="3429000"/>
          </a:xfrm>
        </p:spPr>
      </p:sp>
      <p:sp>
        <p:nvSpPr>
          <p:cNvPr id="53251" name="Rectangle 3"/>
          <p:cNvSpPr txBox="1">
            <a:spLocks noGrp="1" noChangeArrowheads="1"/>
          </p:cNvSpPr>
          <p:nvPr>
            <p:ph type="body" idx="1"/>
          </p:nvPr>
        </p:nvSpPr>
        <p:spPr>
          <a:xfrm>
            <a:off x="915029" y="4343283"/>
            <a:ext cx="5024813" cy="4112206"/>
          </a:xfrm>
          <a:noFill/>
          <a:ln/>
        </p:spPr>
        <p:txBody>
          <a:bodyPr wrap="none" anchor="ctr"/>
          <a:lstStyle/>
          <a:p>
            <a:endParaRPr lang="en-US"/>
          </a:p>
        </p:txBody>
      </p:sp>
    </p:spTree>
    <p:extLst>
      <p:ext uri="{BB962C8B-B14F-4D97-AF65-F5344CB8AC3E}">
        <p14:creationId xmlns:p14="http://schemas.microsoft.com/office/powerpoint/2010/main" val="668635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CE3DD32-5241-43A7-8E7D-C9AD131C5D98}" type="slidenum">
              <a:rPr lang="en-GB"/>
              <a:pPr/>
              <a:t>27</a:t>
            </a:fld>
            <a:endParaRPr lang="en-GB"/>
          </a:p>
        </p:txBody>
      </p:sp>
      <p:sp>
        <p:nvSpPr>
          <p:cNvPr id="53250" name="Rectangle 2"/>
          <p:cNvSpPr txBox="1">
            <a:spLocks noGrp="1" noRot="1" noChangeAspect="1" noChangeArrowheads="1" noTextEdit="1"/>
          </p:cNvSpPr>
          <p:nvPr>
            <p:ph type="sldImg"/>
          </p:nvPr>
        </p:nvSpPr>
        <p:spPr>
          <a:xfrm>
            <a:off x="1143000" y="687388"/>
            <a:ext cx="4570413" cy="3429000"/>
          </a:xfrm>
        </p:spPr>
      </p:sp>
      <p:sp>
        <p:nvSpPr>
          <p:cNvPr id="53251" name="Rectangle 3"/>
          <p:cNvSpPr txBox="1">
            <a:spLocks noGrp="1" noChangeArrowheads="1"/>
          </p:cNvSpPr>
          <p:nvPr>
            <p:ph type="body" idx="1"/>
          </p:nvPr>
        </p:nvSpPr>
        <p:spPr>
          <a:xfrm>
            <a:off x="915029" y="4343283"/>
            <a:ext cx="5024813" cy="4112206"/>
          </a:xfrm>
          <a:noFill/>
          <a:ln/>
        </p:spPr>
        <p:txBody>
          <a:bodyPr wrap="none" anchor="ctr"/>
          <a:lstStyle/>
          <a:p>
            <a:endParaRPr lang="en-US"/>
          </a:p>
        </p:txBody>
      </p:sp>
    </p:spTree>
    <p:extLst>
      <p:ext uri="{BB962C8B-B14F-4D97-AF65-F5344CB8AC3E}">
        <p14:creationId xmlns:p14="http://schemas.microsoft.com/office/powerpoint/2010/main" val="293609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32 bits, 4 bytes</a:t>
            </a:r>
            <a:endParaRPr lang="en-US" dirty="0"/>
          </a:p>
        </p:txBody>
      </p:sp>
      <p:sp>
        <p:nvSpPr>
          <p:cNvPr id="4" name="Slide Number Placeholder 3"/>
          <p:cNvSpPr>
            <a:spLocks noGrp="1"/>
          </p:cNvSpPr>
          <p:nvPr>
            <p:ph type="sldNum" idx="10"/>
          </p:nvPr>
        </p:nvSpPr>
        <p:spPr/>
        <p:txBody>
          <a:bodyPr/>
          <a:lstStyle/>
          <a:p>
            <a:fld id="{BA1FEE03-8B24-4057-90F5-A280633F14D3}" type="slidenum">
              <a:rPr lang="en-US" smtClean="0"/>
              <a:pPr/>
              <a:t>3</a:t>
            </a:fld>
            <a:endParaRPr lang="en-US"/>
          </a:p>
        </p:txBody>
      </p:sp>
    </p:spTree>
    <p:extLst>
      <p:ext uri="{BB962C8B-B14F-4D97-AF65-F5344CB8AC3E}">
        <p14:creationId xmlns:p14="http://schemas.microsoft.com/office/powerpoint/2010/main" val="918453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5"/>
            <a:ext cx="5485805" cy="4113891"/>
          </a:xfrm>
          <a:prstGeom prst="rect">
            <a:avLst/>
          </a:prstGeom>
          <a:noFill/>
          <a:ln>
            <a:miter lim="800000"/>
            <a:headEnd/>
            <a:tailEnd/>
          </a:ln>
        </p:spPr>
        <p:txBody>
          <a:bodyPr lIns="91400" tIns="45700" rIns="91400" bIns="45700"/>
          <a:lstStyle/>
          <a:p>
            <a:endParaRPr lang="en-US" dirty="0"/>
          </a:p>
        </p:txBody>
      </p:sp>
    </p:spTree>
    <p:extLst>
      <p:ext uri="{BB962C8B-B14F-4D97-AF65-F5344CB8AC3E}">
        <p14:creationId xmlns:p14="http://schemas.microsoft.com/office/powerpoint/2010/main" val="1526500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33</a:t>
            </a:fld>
            <a:endParaRPr lang="en-US"/>
          </a:p>
        </p:txBody>
      </p:sp>
    </p:spTree>
    <p:extLst>
      <p:ext uri="{BB962C8B-B14F-4D97-AF65-F5344CB8AC3E}">
        <p14:creationId xmlns:p14="http://schemas.microsoft.com/office/powerpoint/2010/main" val="1163900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34</a:t>
            </a:fld>
            <a:endParaRPr lang="en-US"/>
          </a:p>
        </p:txBody>
      </p:sp>
    </p:spTree>
    <p:extLst>
      <p:ext uri="{BB962C8B-B14F-4D97-AF65-F5344CB8AC3E}">
        <p14:creationId xmlns:p14="http://schemas.microsoft.com/office/powerpoint/2010/main" val="2853934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35</a:t>
            </a:fld>
            <a:endParaRPr lang="en-US"/>
          </a:p>
        </p:txBody>
      </p:sp>
    </p:spTree>
    <p:extLst>
      <p:ext uri="{BB962C8B-B14F-4D97-AF65-F5344CB8AC3E}">
        <p14:creationId xmlns:p14="http://schemas.microsoft.com/office/powerpoint/2010/main" val="10311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extLst>
      <p:ext uri="{BB962C8B-B14F-4D97-AF65-F5344CB8AC3E}">
        <p14:creationId xmlns:p14="http://schemas.microsoft.com/office/powerpoint/2010/main" val="32409442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D79B830-A992-4305-A8A4-B747D9028ED9}" type="slidenum">
              <a:rPr lang="en-GB"/>
              <a:pPr/>
              <a:t>37</a:t>
            </a:fld>
            <a:endParaRPr lang="en-GB"/>
          </a:p>
        </p:txBody>
      </p:sp>
      <p:sp>
        <p:nvSpPr>
          <p:cNvPr id="21505" name="Rectangle 1"/>
          <p:cNvSpPr txBox="1">
            <a:spLocks noGrp="1" noRot="1" noChangeAspect="1" noChangeArrowheads="1"/>
          </p:cNvSpPr>
          <p:nvPr>
            <p:ph type="sldImg"/>
          </p:nvPr>
        </p:nvSpPr>
        <p:spPr bwMode="auto">
          <a:xfrm>
            <a:off x="1143000" y="687388"/>
            <a:ext cx="4570413"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915029" y="4343283"/>
            <a:ext cx="5024813" cy="411220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7725592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28F8037D-6923-4746-81A4-E0AE6E13D84D}" type="slidenum">
              <a:rPr lang="en-GB"/>
              <a:pPr/>
              <a:t>38</a:t>
            </a:fld>
            <a:endParaRPr lang="en-GB"/>
          </a:p>
        </p:txBody>
      </p:sp>
      <p:sp>
        <p:nvSpPr>
          <p:cNvPr id="19457" name="Rectangle 1"/>
          <p:cNvSpPr txBox="1">
            <a:spLocks noGrp="1" noRot="1" noChangeAspect="1" noChangeArrowheads="1"/>
          </p:cNvSpPr>
          <p:nvPr>
            <p:ph type="sldImg"/>
          </p:nvPr>
        </p:nvSpPr>
        <p:spPr bwMode="auto">
          <a:xfrm>
            <a:off x="1143000" y="687388"/>
            <a:ext cx="4570413"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915029" y="4343283"/>
            <a:ext cx="5024813" cy="411220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41602780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46</a:t>
            </a:fld>
            <a:endParaRPr lang="en-US"/>
          </a:p>
        </p:txBody>
      </p:sp>
    </p:spTree>
    <p:extLst>
      <p:ext uri="{BB962C8B-B14F-4D97-AF65-F5344CB8AC3E}">
        <p14:creationId xmlns:p14="http://schemas.microsoft.com/office/powerpoint/2010/main" val="29166397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48</a:t>
            </a:fld>
            <a:endParaRPr lang="en-US"/>
          </a:p>
        </p:txBody>
      </p:sp>
    </p:spTree>
    <p:extLst>
      <p:ext uri="{BB962C8B-B14F-4D97-AF65-F5344CB8AC3E}">
        <p14:creationId xmlns:p14="http://schemas.microsoft.com/office/powerpoint/2010/main" val="26949147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$at? BLT </a:t>
            </a:r>
            <a:r>
              <a:rPr lang="en-US" dirty="0" err="1" smtClean="0"/>
              <a:t>psuedo</a:t>
            </a:r>
            <a:r>
              <a:rPr lang="en-US" dirty="0" smtClean="0"/>
              <a:t>-instruction and others</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49</a:t>
            </a:fld>
            <a:endParaRPr lang="en-US"/>
          </a:p>
        </p:txBody>
      </p:sp>
    </p:spTree>
    <p:extLst>
      <p:ext uri="{BB962C8B-B14F-4D97-AF65-F5344CB8AC3E}">
        <p14:creationId xmlns:p14="http://schemas.microsoft.com/office/powerpoint/2010/main" val="3647878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28F8037D-6923-4746-81A4-E0AE6E13D84D}" type="slidenum">
              <a:rPr lang="en-GB"/>
              <a:pPr/>
              <a:t>4</a:t>
            </a:fld>
            <a:endParaRPr lang="en-GB"/>
          </a:p>
        </p:txBody>
      </p:sp>
      <p:sp>
        <p:nvSpPr>
          <p:cNvPr id="19457" name="Rectangle 1"/>
          <p:cNvSpPr txBox="1">
            <a:spLocks noGrp="1" noRot="1" noChangeAspect="1" noChangeArrowheads="1"/>
          </p:cNvSpPr>
          <p:nvPr>
            <p:ph type="sldImg"/>
          </p:nvPr>
        </p:nvSpPr>
        <p:spPr bwMode="auto">
          <a:xfrm>
            <a:off x="1143000" y="687388"/>
            <a:ext cx="4570413"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915029" y="4343283"/>
            <a:ext cx="5024813" cy="411220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070671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data at 0x1000</a:t>
            </a:r>
            <a:r>
              <a:rPr lang="en-US" dirty="0" smtClean="0">
                <a:solidFill>
                  <a:schemeClr val="accent1"/>
                </a:solidFill>
              </a:rPr>
              <a:t>0000</a:t>
            </a:r>
          </a:p>
          <a:p>
            <a:r>
              <a:rPr lang="en-US" dirty="0" smtClean="0"/>
              <a:t># data at 0x1000</a:t>
            </a:r>
            <a:r>
              <a:rPr lang="en-US" dirty="0" smtClean="0">
                <a:solidFill>
                  <a:schemeClr val="accent1"/>
                </a:solidFill>
              </a:rPr>
              <a:t>FFFF</a:t>
            </a:r>
          </a:p>
          <a:p>
            <a:r>
              <a:rPr lang="en-US" dirty="0" smtClean="0"/>
              <a:t>(64KB range)</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52</a:t>
            </a:fld>
            <a:endParaRPr lang="en-US"/>
          </a:p>
        </p:txBody>
      </p:sp>
    </p:spTree>
    <p:extLst>
      <p:ext uri="{BB962C8B-B14F-4D97-AF65-F5344CB8AC3E}">
        <p14:creationId xmlns:p14="http://schemas.microsoft.com/office/powerpoint/2010/main" val="19956362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55</a:t>
            </a:fld>
            <a:endParaRPr lang="en-US"/>
          </a:p>
        </p:txBody>
      </p:sp>
    </p:spTree>
    <p:extLst>
      <p:ext uri="{BB962C8B-B14F-4D97-AF65-F5344CB8AC3E}">
        <p14:creationId xmlns:p14="http://schemas.microsoft.com/office/powerpoint/2010/main" val="14692661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28F8037D-6923-4746-81A4-E0AE6E13D84D}" type="slidenum">
              <a:rPr lang="en-GB"/>
              <a:pPr/>
              <a:t>56</a:t>
            </a:fld>
            <a:endParaRPr lang="en-GB"/>
          </a:p>
        </p:txBody>
      </p:sp>
      <p:sp>
        <p:nvSpPr>
          <p:cNvPr id="19457" name="Rectangle 1"/>
          <p:cNvSpPr txBox="1">
            <a:spLocks noGrp="1" noRot="1" noChangeAspect="1" noChangeArrowheads="1"/>
          </p:cNvSpPr>
          <p:nvPr>
            <p:ph type="sldImg"/>
          </p:nvPr>
        </p:nvSpPr>
        <p:spPr bwMode="auto">
          <a:xfrm>
            <a:off x="1143000" y="687388"/>
            <a:ext cx="4570413"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915029" y="4343283"/>
            <a:ext cx="5024813" cy="411220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3106069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a:t>
            </a:r>
            <a:r>
              <a:rPr lang="en-US" dirty="0" err="1" smtClean="0"/>
              <a:t>gp</a:t>
            </a:r>
            <a:r>
              <a:rPr lang="en-US" dirty="0" smtClean="0"/>
              <a:t> is a </a:t>
            </a:r>
            <a:r>
              <a:rPr lang="en-US" dirty="0" err="1" smtClean="0"/>
              <a:t>callee</a:t>
            </a:r>
            <a:r>
              <a:rPr lang="en-US" dirty="0" smtClean="0"/>
              <a:t> save register</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58</a:t>
            </a:fld>
            <a:endParaRPr lang="en-US"/>
          </a:p>
        </p:txBody>
      </p:sp>
    </p:spTree>
    <p:extLst>
      <p:ext uri="{BB962C8B-B14F-4D97-AF65-F5344CB8AC3E}">
        <p14:creationId xmlns:p14="http://schemas.microsoft.com/office/powerpoint/2010/main" val="3562911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smtClean="0"/>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66</a:t>
            </a:fld>
            <a:endParaRPr lang="en-US"/>
          </a:p>
        </p:txBody>
      </p:sp>
    </p:spTree>
    <p:extLst>
      <p:ext uri="{BB962C8B-B14F-4D97-AF65-F5344CB8AC3E}">
        <p14:creationId xmlns:p14="http://schemas.microsoft.com/office/powerpoint/2010/main" val="40990535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70</a:t>
            </a:fld>
            <a:endParaRPr lang="en-US"/>
          </a:p>
        </p:txBody>
      </p:sp>
    </p:spTree>
    <p:extLst>
      <p:ext uri="{BB962C8B-B14F-4D97-AF65-F5344CB8AC3E}">
        <p14:creationId xmlns:p14="http://schemas.microsoft.com/office/powerpoint/2010/main" val="4432859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71</a:t>
            </a:fld>
            <a:endParaRPr lang="en-US"/>
          </a:p>
        </p:txBody>
      </p:sp>
    </p:spTree>
    <p:extLst>
      <p:ext uri="{BB962C8B-B14F-4D97-AF65-F5344CB8AC3E}">
        <p14:creationId xmlns:p14="http://schemas.microsoft.com/office/powerpoint/2010/main" val="1839916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Optimize</a:t>
            </a:r>
            <a:r>
              <a:rPr lang="en-US" baseline="0" dirty="0" smtClean="0"/>
              <a:t> by r</a:t>
            </a:r>
            <a:r>
              <a:rPr lang="en-US" dirty="0" smtClean="0"/>
              <a:t>emoving the NOPs.  That is, putting a</a:t>
            </a:r>
            <a:r>
              <a:rPr lang="en-US" baseline="0" dirty="0" smtClean="0"/>
              <a:t> independent instruction in the delay slot</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75</a:t>
            </a:fld>
            <a:endParaRPr lang="en-US"/>
          </a:p>
        </p:txBody>
      </p:sp>
    </p:spTree>
    <p:extLst>
      <p:ext uri="{BB962C8B-B14F-4D97-AF65-F5344CB8AC3E}">
        <p14:creationId xmlns:p14="http://schemas.microsoft.com/office/powerpoint/2010/main" val="30804649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77</a:t>
            </a:fld>
            <a:endParaRPr lang="en-US"/>
          </a:p>
        </p:txBody>
      </p:sp>
    </p:spTree>
    <p:extLst>
      <p:ext uri="{BB962C8B-B14F-4D97-AF65-F5344CB8AC3E}">
        <p14:creationId xmlns:p14="http://schemas.microsoft.com/office/powerpoint/2010/main" val="17831215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78</a:t>
            </a:fld>
            <a:endParaRPr lang="en-US"/>
          </a:p>
        </p:txBody>
      </p:sp>
    </p:spTree>
    <p:extLst>
      <p:ext uri="{BB962C8B-B14F-4D97-AF65-F5344CB8AC3E}">
        <p14:creationId xmlns:p14="http://schemas.microsoft.com/office/powerpoint/2010/main" val="235044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28F8037D-6923-4746-81A4-E0AE6E13D84D}" type="slidenum">
              <a:rPr lang="en-GB"/>
              <a:pPr/>
              <a:t>5</a:t>
            </a:fld>
            <a:endParaRPr lang="en-GB"/>
          </a:p>
        </p:txBody>
      </p:sp>
      <p:sp>
        <p:nvSpPr>
          <p:cNvPr id="19457" name="Rectangle 1"/>
          <p:cNvSpPr txBox="1">
            <a:spLocks noGrp="1" noRot="1" noChangeAspect="1" noChangeArrowheads="1"/>
          </p:cNvSpPr>
          <p:nvPr>
            <p:ph type="sldImg"/>
          </p:nvPr>
        </p:nvSpPr>
        <p:spPr bwMode="auto">
          <a:xfrm>
            <a:off x="1143000" y="687388"/>
            <a:ext cx="4570413"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915029" y="4343283"/>
            <a:ext cx="5024813" cy="411220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6819826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 </a:t>
            </a:r>
            <a:r>
              <a:rPr lang="en-US" dirty="0" smtClean="0">
                <a:sym typeface="Wingdings" pitchFamily="2" charset="2"/>
              </a:rPr>
              <a:t> in</a:t>
            </a:r>
            <a:r>
              <a:rPr lang="en-US" baseline="0" dirty="0" smtClean="0">
                <a:sym typeface="Wingdings" pitchFamily="2" charset="2"/>
              </a:rPr>
              <a:t> </a:t>
            </a:r>
            <a:r>
              <a:rPr lang="en-US" baseline="0" dirty="0" err="1" smtClean="0">
                <a:sym typeface="Wingdings" pitchFamily="2" charset="2"/>
              </a:rPr>
              <a:t>printf</a:t>
            </a:r>
            <a:endParaRPr lang="en-US" baseline="0" dirty="0" smtClean="0">
              <a:sym typeface="Wingdings" pitchFamily="2" charset="2"/>
            </a:endParaRPr>
          </a:p>
          <a:p>
            <a:r>
              <a:rPr lang="en-US" baseline="0" dirty="0" err="1" smtClean="0">
                <a:sym typeface="Wingdings" pitchFamily="2" charset="2"/>
              </a:rPr>
              <a:t>ra</a:t>
            </a:r>
            <a:r>
              <a:rPr lang="en-US" baseline="0" dirty="0" smtClean="0">
                <a:sym typeface="Wingdings" pitchFamily="2" charset="2"/>
              </a:rPr>
              <a:t>  called from </a:t>
            </a:r>
            <a:r>
              <a:rPr lang="en-US" baseline="0" dirty="0" err="1" smtClean="0">
                <a:sym typeface="Wingdings" pitchFamily="2" charset="2"/>
              </a:rPr>
              <a:t>vnorm</a:t>
            </a:r>
            <a:r>
              <a:rPr lang="en-US" baseline="0" dirty="0" smtClean="0">
                <a:sym typeface="Wingdings" pitchFamily="2" charset="2"/>
              </a:rPr>
              <a:t>? or called </a:t>
            </a:r>
            <a:r>
              <a:rPr lang="en-US" baseline="0" dirty="0" err="1" smtClean="0">
                <a:sym typeface="Wingdings" pitchFamily="2" charset="2"/>
              </a:rPr>
              <a:t>vnorm</a:t>
            </a:r>
            <a:r>
              <a:rPr lang="en-US" baseline="0" dirty="0" smtClean="0">
                <a:sym typeface="Wingdings" pitchFamily="2" charset="2"/>
              </a:rPr>
              <a:t>?</a:t>
            </a:r>
          </a:p>
          <a:p>
            <a:r>
              <a:rPr lang="en-US" baseline="0" dirty="0" smtClean="0">
                <a:sym typeface="Wingdings" pitchFamily="2" charset="2"/>
              </a:rPr>
              <a:t>0(sp)  looks like in </a:t>
            </a:r>
            <a:r>
              <a:rPr lang="en-US" baseline="0" dirty="0" err="1" smtClean="0">
                <a:sym typeface="Wingdings" pitchFamily="2" charset="2"/>
              </a:rPr>
              <a:t>printf</a:t>
            </a:r>
            <a:r>
              <a:rPr lang="en-US" baseline="0" dirty="0" smtClean="0">
                <a:sym typeface="Wingdings" pitchFamily="2" charset="2"/>
              </a:rPr>
              <a:t>, called by </a:t>
            </a:r>
            <a:r>
              <a:rPr lang="en-US" baseline="0" dirty="0" err="1" smtClean="0">
                <a:sym typeface="Wingdings" pitchFamily="2" charset="2"/>
              </a:rPr>
              <a:t>vnorm</a:t>
            </a:r>
            <a:r>
              <a:rPr lang="en-US" baseline="0" dirty="0" smtClean="0">
                <a:sym typeface="Wingdings" pitchFamily="2" charset="2"/>
              </a:rPr>
              <a:t>, and not going to call anything else</a:t>
            </a:r>
          </a:p>
          <a:p>
            <a:pPr>
              <a:buFont typeface="Arial" charset="0"/>
              <a:buNone/>
            </a:pPr>
            <a:r>
              <a:rPr lang="en-US" baseline="0" dirty="0" smtClean="0">
                <a:sym typeface="Wingdings" pitchFamily="2" charset="2"/>
              </a:rPr>
              <a:t>4,8(sp)  looks like </a:t>
            </a:r>
            <a:r>
              <a:rPr lang="en-US" baseline="0" dirty="0" err="1" smtClean="0">
                <a:sym typeface="Wingdings" pitchFamily="2" charset="2"/>
              </a:rPr>
              <a:t>args</a:t>
            </a:r>
            <a:r>
              <a:rPr lang="en-US" baseline="0" dirty="0" smtClean="0">
                <a:sym typeface="Wingdings" pitchFamily="2" charset="2"/>
              </a:rPr>
              <a:t> are str1 and 0x15</a:t>
            </a:r>
          </a:p>
          <a:p>
            <a:pPr>
              <a:buFont typeface="Arial" charset="0"/>
              <a:buNone/>
            </a:pPr>
            <a:r>
              <a:rPr lang="en-US" baseline="0" dirty="0" smtClean="0">
                <a:sym typeface="Wingdings" pitchFamily="2" charset="2"/>
              </a:rPr>
              <a:t>20(sp)  looks like a return address, probably main called </a:t>
            </a:r>
            <a:r>
              <a:rPr lang="en-US" baseline="0" dirty="0" err="1" smtClean="0">
                <a:sym typeface="Wingdings" pitchFamily="2" charset="2"/>
              </a:rPr>
              <a:t>vnorm</a:t>
            </a:r>
            <a:r>
              <a:rPr lang="en-US" baseline="0" dirty="0" smtClean="0">
                <a:sym typeface="Wingdings" pitchFamily="2" charset="2"/>
              </a:rPr>
              <a:t> with less than 4 </a:t>
            </a:r>
            <a:r>
              <a:rPr lang="en-US" baseline="0" dirty="0" err="1" smtClean="0">
                <a:sym typeface="Wingdings" pitchFamily="2" charset="2"/>
              </a:rPr>
              <a:t>args</a:t>
            </a:r>
            <a:endParaRPr lang="en-US" baseline="0" dirty="0" smtClean="0">
              <a:sym typeface="Wingdings" pitchFamily="2" charset="2"/>
            </a:endParaRPr>
          </a:p>
          <a:p>
            <a:pPr>
              <a:buFont typeface="Arial" charset="0"/>
              <a:buNone/>
            </a:pPr>
            <a:r>
              <a:rPr lang="en-US" baseline="0" dirty="0" smtClean="0">
                <a:sym typeface="Wingdings" pitchFamily="2" charset="2"/>
              </a:rPr>
              <a:t>44(sp)  looks like a return address, probably init called main</a:t>
            </a:r>
          </a:p>
          <a:p>
            <a:pPr>
              <a:buFont typeface="Arial" charset="0"/>
              <a:buNone/>
            </a:pPr>
            <a:r>
              <a:rPr lang="en-US" baseline="0" dirty="0" smtClean="0">
                <a:sym typeface="Wingdings" pitchFamily="2" charset="2"/>
              </a:rPr>
              <a:t>how large is </a:t>
            </a:r>
            <a:r>
              <a:rPr lang="en-US" baseline="0" dirty="0" err="1" smtClean="0">
                <a:sym typeface="Wingdings" pitchFamily="2" charset="2"/>
              </a:rPr>
              <a:t>init’s</a:t>
            </a:r>
            <a:r>
              <a:rPr lang="en-US" baseline="0" dirty="0" smtClean="0">
                <a:sym typeface="Wingdings" pitchFamily="2" charset="2"/>
              </a:rPr>
              <a:t> stack frame?</a:t>
            </a:r>
          </a:p>
        </p:txBody>
      </p:sp>
      <p:sp>
        <p:nvSpPr>
          <p:cNvPr id="4" name="Slide Number Placeholder 3"/>
          <p:cNvSpPr>
            <a:spLocks noGrp="1"/>
          </p:cNvSpPr>
          <p:nvPr>
            <p:ph type="sldNum" sz="quarter" idx="10"/>
          </p:nvPr>
        </p:nvSpPr>
        <p:spPr/>
        <p:txBody>
          <a:bodyPr/>
          <a:lstStyle/>
          <a:p>
            <a:fld id="{2A968023-2F2A-4EC4-99A5-752A5F9716EC}" type="slidenum">
              <a:rPr lang="en-US" smtClean="0"/>
              <a:pPr/>
              <a:t>82</a:t>
            </a:fld>
            <a:endParaRPr lang="en-US"/>
          </a:p>
        </p:txBody>
      </p:sp>
    </p:spTree>
    <p:extLst>
      <p:ext uri="{BB962C8B-B14F-4D97-AF65-F5344CB8AC3E}">
        <p14:creationId xmlns:p14="http://schemas.microsoft.com/office/powerpoint/2010/main" val="39574057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83</a:t>
            </a:fld>
            <a:endParaRPr lang="en-US"/>
          </a:p>
        </p:txBody>
      </p:sp>
    </p:spTree>
    <p:extLst>
      <p:ext uri="{BB962C8B-B14F-4D97-AF65-F5344CB8AC3E}">
        <p14:creationId xmlns:p14="http://schemas.microsoft.com/office/powerpoint/2010/main" val="3815925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5"/>
            <a:ext cx="5485805" cy="4113891"/>
          </a:xfrm>
          <a:prstGeom prst="rect">
            <a:avLst/>
          </a:prstGeom>
          <a:noFill/>
          <a:ln>
            <a:miter lim="800000"/>
            <a:headEnd/>
            <a:tailEnd/>
          </a:ln>
        </p:spPr>
        <p:txBody>
          <a:bodyPr lIns="91400" tIns="45700" rIns="91400" bIns="45700"/>
          <a:lstStyle/>
          <a:p>
            <a:endParaRPr lang="en-US" dirty="0"/>
          </a:p>
        </p:txBody>
      </p:sp>
    </p:spTree>
    <p:extLst>
      <p:ext uri="{BB962C8B-B14F-4D97-AF65-F5344CB8AC3E}">
        <p14:creationId xmlns:p14="http://schemas.microsoft.com/office/powerpoint/2010/main" val="1283483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7</a:t>
            </a:fld>
            <a:endParaRPr lang="en-US"/>
          </a:p>
        </p:txBody>
      </p:sp>
    </p:spTree>
    <p:extLst>
      <p:ext uri="{BB962C8B-B14F-4D97-AF65-F5344CB8AC3E}">
        <p14:creationId xmlns:p14="http://schemas.microsoft.com/office/powerpoint/2010/main" val="2809923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9</a:t>
            </a:fld>
            <a:endParaRPr lang="en-US"/>
          </a:p>
        </p:txBody>
      </p:sp>
    </p:spTree>
    <p:extLst>
      <p:ext uri="{BB962C8B-B14F-4D97-AF65-F5344CB8AC3E}">
        <p14:creationId xmlns:p14="http://schemas.microsoft.com/office/powerpoint/2010/main" val="2719230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28F8037D-6923-4746-81A4-E0AE6E13D84D}" type="slidenum">
              <a:rPr lang="en-GB"/>
              <a:pPr/>
              <a:t>10</a:t>
            </a:fld>
            <a:endParaRPr lang="en-GB"/>
          </a:p>
        </p:txBody>
      </p:sp>
      <p:sp>
        <p:nvSpPr>
          <p:cNvPr id="19457" name="Rectangle 1"/>
          <p:cNvSpPr txBox="1">
            <a:spLocks noGrp="1" noRot="1" noChangeAspect="1" noChangeArrowheads="1"/>
          </p:cNvSpPr>
          <p:nvPr>
            <p:ph type="sldImg"/>
          </p:nvPr>
        </p:nvSpPr>
        <p:spPr bwMode="auto">
          <a:xfrm>
            <a:off x="1143000" y="687388"/>
            <a:ext cx="4570413"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915029" y="4343283"/>
            <a:ext cx="5024813" cy="411220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365209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239C67D-B6F2-4BA1-BA06-23BD433EFAB9}" type="slidenum">
              <a:rPr lang="en-GB"/>
              <a:pPr/>
              <a:t>12</a:t>
            </a:fld>
            <a:endParaRPr lang="en-GB"/>
          </a:p>
        </p:txBody>
      </p:sp>
      <p:sp>
        <p:nvSpPr>
          <p:cNvPr id="33794" name="Rectangle 2"/>
          <p:cNvSpPr txBox="1">
            <a:spLocks noGrp="1" noRot="1" noChangeAspect="1" noChangeArrowheads="1" noTextEdit="1"/>
          </p:cNvSpPr>
          <p:nvPr>
            <p:ph type="sldImg"/>
          </p:nvPr>
        </p:nvSpPr>
        <p:spPr>
          <a:xfrm>
            <a:off x="1143000" y="687388"/>
            <a:ext cx="4570413" cy="3429000"/>
          </a:xfrm>
        </p:spPr>
      </p:sp>
      <p:sp>
        <p:nvSpPr>
          <p:cNvPr id="33795" name="Rectangle 3"/>
          <p:cNvSpPr txBox="1">
            <a:spLocks noGrp="1" noChangeArrowheads="1"/>
          </p:cNvSpPr>
          <p:nvPr>
            <p:ph type="body" idx="1"/>
          </p:nvPr>
        </p:nvSpPr>
        <p:spPr>
          <a:xfrm>
            <a:off x="915029" y="4343283"/>
            <a:ext cx="5024813" cy="4112206"/>
          </a:xfrm>
          <a:noFill/>
          <a:ln/>
        </p:spPr>
        <p:txBody>
          <a:bodyPr wrap="none" anchor="ct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200" dirty="0" smtClean="0"/>
              <a:t>Jumps and branches can transfer control to the </a:t>
            </a:r>
            <a:r>
              <a:rPr lang="en-GB" sz="1200" dirty="0" err="1" smtClean="0"/>
              <a:t>callee</a:t>
            </a:r>
            <a:r>
              <a:rPr lang="en-GB" sz="1200" dirty="0" smtClean="0"/>
              <a:t> (called procedure)</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200" dirty="0" smtClean="0"/>
              <a:t>Jumps and branches can transfer control back</a:t>
            </a:r>
          </a:p>
          <a:p>
            <a:endParaRPr lang="en-US" dirty="0"/>
          </a:p>
        </p:txBody>
      </p:sp>
    </p:spTree>
    <p:extLst>
      <p:ext uri="{BB962C8B-B14F-4D97-AF65-F5344CB8AC3E}">
        <p14:creationId xmlns:p14="http://schemas.microsoft.com/office/powerpoint/2010/main" val="3776041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2015</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3/8/2018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17" Type="http://schemas.openxmlformats.org/officeDocument/2006/relationships/tags" Target="../tags/tag117.xml"/><Relationship Id="rId21" Type="http://schemas.openxmlformats.org/officeDocument/2006/relationships/tags" Target="../tags/tag21.xml"/><Relationship Id="rId42" Type="http://schemas.openxmlformats.org/officeDocument/2006/relationships/tags" Target="../tags/tag42.xml"/><Relationship Id="rId63" Type="http://schemas.openxmlformats.org/officeDocument/2006/relationships/tags" Target="../tags/tag63.xml"/><Relationship Id="rId84" Type="http://schemas.openxmlformats.org/officeDocument/2006/relationships/tags" Target="../tags/tag84.xml"/><Relationship Id="rId138" Type="http://schemas.openxmlformats.org/officeDocument/2006/relationships/tags" Target="../tags/tag138.xml"/><Relationship Id="rId107" Type="http://schemas.openxmlformats.org/officeDocument/2006/relationships/tags" Target="../tags/tag107.xml"/><Relationship Id="rId11" Type="http://schemas.openxmlformats.org/officeDocument/2006/relationships/tags" Target="../tags/tag11.xml"/><Relationship Id="rId32" Type="http://schemas.openxmlformats.org/officeDocument/2006/relationships/tags" Target="../tags/tag32.xml"/><Relationship Id="rId53" Type="http://schemas.openxmlformats.org/officeDocument/2006/relationships/tags" Target="../tags/tag53.xml"/><Relationship Id="rId74" Type="http://schemas.openxmlformats.org/officeDocument/2006/relationships/tags" Target="../tags/tag74.xml"/><Relationship Id="rId128" Type="http://schemas.openxmlformats.org/officeDocument/2006/relationships/tags" Target="../tags/tag128.xml"/><Relationship Id="rId149" Type="http://schemas.openxmlformats.org/officeDocument/2006/relationships/notesSlide" Target="../notesSlides/notesSlide1.xml"/><Relationship Id="rId5" Type="http://schemas.openxmlformats.org/officeDocument/2006/relationships/tags" Target="../tags/tag5.xml"/><Relationship Id="rId95" Type="http://schemas.openxmlformats.org/officeDocument/2006/relationships/tags" Target="../tags/tag95.xml"/><Relationship Id="rId22" Type="http://schemas.openxmlformats.org/officeDocument/2006/relationships/tags" Target="../tags/tag22.xml"/><Relationship Id="rId27" Type="http://schemas.openxmlformats.org/officeDocument/2006/relationships/tags" Target="../tags/tag27.xml"/><Relationship Id="rId43" Type="http://schemas.openxmlformats.org/officeDocument/2006/relationships/tags" Target="../tags/tag43.xml"/><Relationship Id="rId48" Type="http://schemas.openxmlformats.org/officeDocument/2006/relationships/tags" Target="../tags/tag48.xml"/><Relationship Id="rId64" Type="http://schemas.openxmlformats.org/officeDocument/2006/relationships/tags" Target="../tags/tag64.xml"/><Relationship Id="rId69" Type="http://schemas.openxmlformats.org/officeDocument/2006/relationships/tags" Target="../tags/tag69.xml"/><Relationship Id="rId113" Type="http://schemas.openxmlformats.org/officeDocument/2006/relationships/tags" Target="../tags/tag113.xml"/><Relationship Id="rId118" Type="http://schemas.openxmlformats.org/officeDocument/2006/relationships/tags" Target="../tags/tag118.xml"/><Relationship Id="rId134" Type="http://schemas.openxmlformats.org/officeDocument/2006/relationships/tags" Target="../tags/tag134.xml"/><Relationship Id="rId139" Type="http://schemas.openxmlformats.org/officeDocument/2006/relationships/tags" Target="../tags/tag139.xml"/><Relationship Id="rId80" Type="http://schemas.openxmlformats.org/officeDocument/2006/relationships/tags" Target="../tags/tag80.xml"/><Relationship Id="rId85" Type="http://schemas.openxmlformats.org/officeDocument/2006/relationships/tags" Target="../tags/tag85.xml"/><Relationship Id="rId12" Type="http://schemas.openxmlformats.org/officeDocument/2006/relationships/tags" Target="../tags/tag12.xml"/><Relationship Id="rId17" Type="http://schemas.openxmlformats.org/officeDocument/2006/relationships/tags" Target="../tags/tag17.xml"/><Relationship Id="rId33" Type="http://schemas.openxmlformats.org/officeDocument/2006/relationships/tags" Target="../tags/tag33.xml"/><Relationship Id="rId38" Type="http://schemas.openxmlformats.org/officeDocument/2006/relationships/tags" Target="../tags/tag38.xml"/><Relationship Id="rId59" Type="http://schemas.openxmlformats.org/officeDocument/2006/relationships/tags" Target="../tags/tag59.xml"/><Relationship Id="rId103" Type="http://schemas.openxmlformats.org/officeDocument/2006/relationships/tags" Target="../tags/tag103.xml"/><Relationship Id="rId108" Type="http://schemas.openxmlformats.org/officeDocument/2006/relationships/tags" Target="../tags/tag108.xml"/><Relationship Id="rId124" Type="http://schemas.openxmlformats.org/officeDocument/2006/relationships/tags" Target="../tags/tag124.xml"/><Relationship Id="rId129" Type="http://schemas.openxmlformats.org/officeDocument/2006/relationships/tags" Target="../tags/tag129.xml"/><Relationship Id="rId54" Type="http://schemas.openxmlformats.org/officeDocument/2006/relationships/tags" Target="../tags/tag54.xml"/><Relationship Id="rId70" Type="http://schemas.openxmlformats.org/officeDocument/2006/relationships/tags" Target="../tags/tag70.xml"/><Relationship Id="rId75" Type="http://schemas.openxmlformats.org/officeDocument/2006/relationships/tags" Target="../tags/tag75.xml"/><Relationship Id="rId91" Type="http://schemas.openxmlformats.org/officeDocument/2006/relationships/tags" Target="../tags/tag91.xml"/><Relationship Id="rId96" Type="http://schemas.openxmlformats.org/officeDocument/2006/relationships/tags" Target="../tags/tag96.xml"/><Relationship Id="rId140" Type="http://schemas.openxmlformats.org/officeDocument/2006/relationships/tags" Target="../tags/tag140.xml"/><Relationship Id="rId145" Type="http://schemas.openxmlformats.org/officeDocument/2006/relationships/tags" Target="../tags/tag145.xml"/><Relationship Id="rId1" Type="http://schemas.openxmlformats.org/officeDocument/2006/relationships/tags" Target="../tags/tag1.xml"/><Relationship Id="rId6" Type="http://schemas.openxmlformats.org/officeDocument/2006/relationships/tags" Target="../tags/tag6.xml"/><Relationship Id="rId23" Type="http://schemas.openxmlformats.org/officeDocument/2006/relationships/tags" Target="../tags/tag23.xml"/><Relationship Id="rId28" Type="http://schemas.openxmlformats.org/officeDocument/2006/relationships/tags" Target="../tags/tag28.xml"/><Relationship Id="rId49" Type="http://schemas.openxmlformats.org/officeDocument/2006/relationships/tags" Target="../tags/tag49.xml"/><Relationship Id="rId114" Type="http://schemas.openxmlformats.org/officeDocument/2006/relationships/tags" Target="../tags/tag114.xml"/><Relationship Id="rId119" Type="http://schemas.openxmlformats.org/officeDocument/2006/relationships/tags" Target="../tags/tag119.xml"/><Relationship Id="rId44" Type="http://schemas.openxmlformats.org/officeDocument/2006/relationships/tags" Target="../tags/tag44.xml"/><Relationship Id="rId60" Type="http://schemas.openxmlformats.org/officeDocument/2006/relationships/tags" Target="../tags/tag60.xml"/><Relationship Id="rId65" Type="http://schemas.openxmlformats.org/officeDocument/2006/relationships/tags" Target="../tags/tag65.xml"/><Relationship Id="rId81" Type="http://schemas.openxmlformats.org/officeDocument/2006/relationships/tags" Target="../tags/tag81.xml"/><Relationship Id="rId86" Type="http://schemas.openxmlformats.org/officeDocument/2006/relationships/tags" Target="../tags/tag86.xml"/><Relationship Id="rId130" Type="http://schemas.openxmlformats.org/officeDocument/2006/relationships/tags" Target="../tags/tag130.xml"/><Relationship Id="rId135" Type="http://schemas.openxmlformats.org/officeDocument/2006/relationships/tags" Target="../tags/tag135.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109" Type="http://schemas.openxmlformats.org/officeDocument/2006/relationships/tags" Target="../tags/tag10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 Id="rId76" Type="http://schemas.openxmlformats.org/officeDocument/2006/relationships/tags" Target="../tags/tag76.xml"/><Relationship Id="rId97" Type="http://schemas.openxmlformats.org/officeDocument/2006/relationships/tags" Target="../tags/tag97.xml"/><Relationship Id="rId104" Type="http://schemas.openxmlformats.org/officeDocument/2006/relationships/tags" Target="../tags/tag104.xml"/><Relationship Id="rId120" Type="http://schemas.openxmlformats.org/officeDocument/2006/relationships/tags" Target="../tags/tag120.xml"/><Relationship Id="rId125" Type="http://schemas.openxmlformats.org/officeDocument/2006/relationships/tags" Target="../tags/tag125.xml"/><Relationship Id="rId141" Type="http://schemas.openxmlformats.org/officeDocument/2006/relationships/tags" Target="../tags/tag141.xml"/><Relationship Id="rId146" Type="http://schemas.openxmlformats.org/officeDocument/2006/relationships/tags" Target="../tags/tag146.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29" Type="http://schemas.openxmlformats.org/officeDocument/2006/relationships/tags" Target="../tags/tag29.xml"/><Relationship Id="rId24" Type="http://schemas.openxmlformats.org/officeDocument/2006/relationships/tags" Target="../tags/tag24.xml"/><Relationship Id="rId40" Type="http://schemas.openxmlformats.org/officeDocument/2006/relationships/tags" Target="../tags/tag40.xml"/><Relationship Id="rId45" Type="http://schemas.openxmlformats.org/officeDocument/2006/relationships/tags" Target="../tags/tag45.xml"/><Relationship Id="rId66" Type="http://schemas.openxmlformats.org/officeDocument/2006/relationships/tags" Target="../tags/tag66.xml"/><Relationship Id="rId87" Type="http://schemas.openxmlformats.org/officeDocument/2006/relationships/tags" Target="../tags/tag87.xml"/><Relationship Id="rId110" Type="http://schemas.openxmlformats.org/officeDocument/2006/relationships/tags" Target="../tags/tag110.xml"/><Relationship Id="rId115" Type="http://schemas.openxmlformats.org/officeDocument/2006/relationships/tags" Target="../tags/tag115.xml"/><Relationship Id="rId131" Type="http://schemas.openxmlformats.org/officeDocument/2006/relationships/tags" Target="../tags/tag131.xml"/><Relationship Id="rId136" Type="http://schemas.openxmlformats.org/officeDocument/2006/relationships/tags" Target="../tags/tag136.xml"/><Relationship Id="rId61" Type="http://schemas.openxmlformats.org/officeDocument/2006/relationships/tags" Target="../tags/tag61.xml"/><Relationship Id="rId82" Type="http://schemas.openxmlformats.org/officeDocument/2006/relationships/tags" Target="../tags/tag82.xml"/><Relationship Id="rId19" Type="http://schemas.openxmlformats.org/officeDocument/2006/relationships/tags" Target="../tags/tag19.xml"/><Relationship Id="rId14" Type="http://schemas.openxmlformats.org/officeDocument/2006/relationships/tags" Target="../tags/tag14.xml"/><Relationship Id="rId30" Type="http://schemas.openxmlformats.org/officeDocument/2006/relationships/tags" Target="../tags/tag30.xml"/><Relationship Id="rId35" Type="http://schemas.openxmlformats.org/officeDocument/2006/relationships/tags" Target="../tags/tag35.xml"/><Relationship Id="rId56" Type="http://schemas.openxmlformats.org/officeDocument/2006/relationships/tags" Target="../tags/tag56.xml"/><Relationship Id="rId77" Type="http://schemas.openxmlformats.org/officeDocument/2006/relationships/tags" Target="../tags/tag77.xml"/><Relationship Id="rId100" Type="http://schemas.openxmlformats.org/officeDocument/2006/relationships/tags" Target="../tags/tag100.xml"/><Relationship Id="rId105" Type="http://schemas.openxmlformats.org/officeDocument/2006/relationships/tags" Target="../tags/tag105.xml"/><Relationship Id="rId126" Type="http://schemas.openxmlformats.org/officeDocument/2006/relationships/tags" Target="../tags/tag126.xml"/><Relationship Id="rId147" Type="http://schemas.openxmlformats.org/officeDocument/2006/relationships/tags" Target="../tags/tag14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93" Type="http://schemas.openxmlformats.org/officeDocument/2006/relationships/tags" Target="../tags/tag93.xml"/><Relationship Id="rId98" Type="http://schemas.openxmlformats.org/officeDocument/2006/relationships/tags" Target="../tags/tag98.xml"/><Relationship Id="rId121" Type="http://schemas.openxmlformats.org/officeDocument/2006/relationships/tags" Target="../tags/tag121.xml"/><Relationship Id="rId142" Type="http://schemas.openxmlformats.org/officeDocument/2006/relationships/tags" Target="../tags/tag142.xml"/><Relationship Id="rId3" Type="http://schemas.openxmlformats.org/officeDocument/2006/relationships/tags" Target="../tags/tag3.xml"/><Relationship Id="rId25" Type="http://schemas.openxmlformats.org/officeDocument/2006/relationships/tags" Target="../tags/tag25.xml"/><Relationship Id="rId46" Type="http://schemas.openxmlformats.org/officeDocument/2006/relationships/tags" Target="../tags/tag46.xml"/><Relationship Id="rId67" Type="http://schemas.openxmlformats.org/officeDocument/2006/relationships/tags" Target="../tags/tag67.xml"/><Relationship Id="rId116" Type="http://schemas.openxmlformats.org/officeDocument/2006/relationships/tags" Target="../tags/tag116.xml"/><Relationship Id="rId137" Type="http://schemas.openxmlformats.org/officeDocument/2006/relationships/tags" Target="../tags/tag137.xml"/><Relationship Id="rId20" Type="http://schemas.openxmlformats.org/officeDocument/2006/relationships/tags" Target="../tags/tag20.xml"/><Relationship Id="rId41" Type="http://schemas.openxmlformats.org/officeDocument/2006/relationships/tags" Target="../tags/tag41.xml"/><Relationship Id="rId62" Type="http://schemas.openxmlformats.org/officeDocument/2006/relationships/tags" Target="../tags/tag62.xml"/><Relationship Id="rId83" Type="http://schemas.openxmlformats.org/officeDocument/2006/relationships/tags" Target="../tags/tag83.xml"/><Relationship Id="rId88" Type="http://schemas.openxmlformats.org/officeDocument/2006/relationships/tags" Target="../tags/tag88.xml"/><Relationship Id="rId111" Type="http://schemas.openxmlformats.org/officeDocument/2006/relationships/tags" Target="../tags/tag111.xml"/><Relationship Id="rId132" Type="http://schemas.openxmlformats.org/officeDocument/2006/relationships/tags" Target="../tags/tag132.xml"/><Relationship Id="rId15" Type="http://schemas.openxmlformats.org/officeDocument/2006/relationships/tags" Target="../tags/tag15.xml"/><Relationship Id="rId36" Type="http://schemas.openxmlformats.org/officeDocument/2006/relationships/tags" Target="../tags/tag36.xml"/><Relationship Id="rId57" Type="http://schemas.openxmlformats.org/officeDocument/2006/relationships/tags" Target="../tags/tag57.xml"/><Relationship Id="rId106" Type="http://schemas.openxmlformats.org/officeDocument/2006/relationships/tags" Target="../tags/tag106.xml"/><Relationship Id="rId127" Type="http://schemas.openxmlformats.org/officeDocument/2006/relationships/tags" Target="../tags/tag127.xml"/><Relationship Id="rId10" Type="http://schemas.openxmlformats.org/officeDocument/2006/relationships/tags" Target="../tags/tag10.xml"/><Relationship Id="rId31" Type="http://schemas.openxmlformats.org/officeDocument/2006/relationships/tags" Target="../tags/tag31.xml"/><Relationship Id="rId52" Type="http://schemas.openxmlformats.org/officeDocument/2006/relationships/tags" Target="../tags/tag52.xml"/><Relationship Id="rId73" Type="http://schemas.openxmlformats.org/officeDocument/2006/relationships/tags" Target="../tags/tag73.xml"/><Relationship Id="rId78" Type="http://schemas.openxmlformats.org/officeDocument/2006/relationships/tags" Target="../tags/tag78.xml"/><Relationship Id="rId94" Type="http://schemas.openxmlformats.org/officeDocument/2006/relationships/tags" Target="../tags/tag94.xml"/><Relationship Id="rId99" Type="http://schemas.openxmlformats.org/officeDocument/2006/relationships/tags" Target="../tags/tag99.xml"/><Relationship Id="rId101" Type="http://schemas.openxmlformats.org/officeDocument/2006/relationships/tags" Target="../tags/tag101.xml"/><Relationship Id="rId122" Type="http://schemas.openxmlformats.org/officeDocument/2006/relationships/tags" Target="../tags/tag122.xml"/><Relationship Id="rId143" Type="http://schemas.openxmlformats.org/officeDocument/2006/relationships/tags" Target="../tags/tag143.xml"/><Relationship Id="rId148" Type="http://schemas.openxmlformats.org/officeDocument/2006/relationships/slideLayout" Target="../slideLayouts/slideLayout4.xml"/><Relationship Id="rId4" Type="http://schemas.openxmlformats.org/officeDocument/2006/relationships/tags" Target="../tags/tag4.xml"/><Relationship Id="rId9" Type="http://schemas.openxmlformats.org/officeDocument/2006/relationships/tags" Target="../tags/tag9.xml"/><Relationship Id="rId26" Type="http://schemas.openxmlformats.org/officeDocument/2006/relationships/tags" Target="../tags/tag26.xml"/><Relationship Id="rId47" Type="http://schemas.openxmlformats.org/officeDocument/2006/relationships/tags" Target="../tags/tag47.xml"/><Relationship Id="rId68" Type="http://schemas.openxmlformats.org/officeDocument/2006/relationships/tags" Target="../tags/tag68.xml"/><Relationship Id="rId89" Type="http://schemas.openxmlformats.org/officeDocument/2006/relationships/tags" Target="../tags/tag89.xml"/><Relationship Id="rId112" Type="http://schemas.openxmlformats.org/officeDocument/2006/relationships/tags" Target="../tags/tag112.xml"/><Relationship Id="rId133" Type="http://schemas.openxmlformats.org/officeDocument/2006/relationships/tags" Target="../tags/tag133.xml"/><Relationship Id="rId16" Type="http://schemas.openxmlformats.org/officeDocument/2006/relationships/tags" Target="../tags/tag16.xml"/><Relationship Id="rId37" Type="http://schemas.openxmlformats.org/officeDocument/2006/relationships/tags" Target="../tags/tag37.xml"/><Relationship Id="rId58" Type="http://schemas.openxmlformats.org/officeDocument/2006/relationships/tags" Target="../tags/tag58.xml"/><Relationship Id="rId79" Type="http://schemas.openxmlformats.org/officeDocument/2006/relationships/tags" Target="../tags/tag79.xml"/><Relationship Id="rId102" Type="http://schemas.openxmlformats.org/officeDocument/2006/relationships/tags" Target="../tags/tag102.xml"/><Relationship Id="rId123" Type="http://schemas.openxmlformats.org/officeDocument/2006/relationships/tags" Target="../tags/tag123.xml"/><Relationship Id="rId144" Type="http://schemas.openxmlformats.org/officeDocument/2006/relationships/tags" Target="../tags/tag144.xml"/><Relationship Id="rId90" Type="http://schemas.openxmlformats.org/officeDocument/2006/relationships/tags" Target="../tags/tag9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17" Type="http://schemas.openxmlformats.org/officeDocument/2006/relationships/tags" Target="../tags/tag443.xml"/><Relationship Id="rId21" Type="http://schemas.openxmlformats.org/officeDocument/2006/relationships/tags" Target="../tags/tag347.xml"/><Relationship Id="rId42" Type="http://schemas.openxmlformats.org/officeDocument/2006/relationships/tags" Target="../tags/tag368.xml"/><Relationship Id="rId63" Type="http://schemas.openxmlformats.org/officeDocument/2006/relationships/tags" Target="../tags/tag389.xml"/><Relationship Id="rId84" Type="http://schemas.openxmlformats.org/officeDocument/2006/relationships/tags" Target="../tags/tag410.xml"/><Relationship Id="rId138" Type="http://schemas.openxmlformats.org/officeDocument/2006/relationships/tags" Target="../tags/tag464.xml"/><Relationship Id="rId107" Type="http://schemas.openxmlformats.org/officeDocument/2006/relationships/tags" Target="../tags/tag433.xml"/><Relationship Id="rId11" Type="http://schemas.openxmlformats.org/officeDocument/2006/relationships/tags" Target="../tags/tag337.xml"/><Relationship Id="rId32" Type="http://schemas.openxmlformats.org/officeDocument/2006/relationships/tags" Target="../tags/tag358.xml"/><Relationship Id="rId53" Type="http://schemas.openxmlformats.org/officeDocument/2006/relationships/tags" Target="../tags/tag379.xml"/><Relationship Id="rId74" Type="http://schemas.openxmlformats.org/officeDocument/2006/relationships/tags" Target="../tags/tag400.xml"/><Relationship Id="rId128" Type="http://schemas.openxmlformats.org/officeDocument/2006/relationships/tags" Target="../tags/tag454.xml"/><Relationship Id="rId149" Type="http://schemas.openxmlformats.org/officeDocument/2006/relationships/notesSlide" Target="../notesSlides/notesSlide17.xml"/><Relationship Id="rId5" Type="http://schemas.openxmlformats.org/officeDocument/2006/relationships/tags" Target="../tags/tag331.xml"/><Relationship Id="rId95" Type="http://schemas.openxmlformats.org/officeDocument/2006/relationships/tags" Target="../tags/tag421.xml"/><Relationship Id="rId22" Type="http://schemas.openxmlformats.org/officeDocument/2006/relationships/tags" Target="../tags/tag348.xml"/><Relationship Id="rId27" Type="http://schemas.openxmlformats.org/officeDocument/2006/relationships/tags" Target="../tags/tag353.xml"/><Relationship Id="rId43" Type="http://schemas.openxmlformats.org/officeDocument/2006/relationships/tags" Target="../tags/tag369.xml"/><Relationship Id="rId48" Type="http://schemas.openxmlformats.org/officeDocument/2006/relationships/tags" Target="../tags/tag374.xml"/><Relationship Id="rId64" Type="http://schemas.openxmlformats.org/officeDocument/2006/relationships/tags" Target="../tags/tag390.xml"/><Relationship Id="rId69" Type="http://schemas.openxmlformats.org/officeDocument/2006/relationships/tags" Target="../tags/tag395.xml"/><Relationship Id="rId113" Type="http://schemas.openxmlformats.org/officeDocument/2006/relationships/tags" Target="../tags/tag439.xml"/><Relationship Id="rId118" Type="http://schemas.openxmlformats.org/officeDocument/2006/relationships/tags" Target="../tags/tag444.xml"/><Relationship Id="rId134" Type="http://schemas.openxmlformats.org/officeDocument/2006/relationships/tags" Target="../tags/tag460.xml"/><Relationship Id="rId139" Type="http://schemas.openxmlformats.org/officeDocument/2006/relationships/tags" Target="../tags/tag465.xml"/><Relationship Id="rId80" Type="http://schemas.openxmlformats.org/officeDocument/2006/relationships/tags" Target="../tags/tag406.xml"/><Relationship Id="rId85" Type="http://schemas.openxmlformats.org/officeDocument/2006/relationships/tags" Target="../tags/tag411.xml"/><Relationship Id="rId12" Type="http://schemas.openxmlformats.org/officeDocument/2006/relationships/tags" Target="../tags/tag338.xml"/><Relationship Id="rId17" Type="http://schemas.openxmlformats.org/officeDocument/2006/relationships/tags" Target="../tags/tag343.xml"/><Relationship Id="rId33" Type="http://schemas.openxmlformats.org/officeDocument/2006/relationships/tags" Target="../tags/tag359.xml"/><Relationship Id="rId38" Type="http://schemas.openxmlformats.org/officeDocument/2006/relationships/tags" Target="../tags/tag364.xml"/><Relationship Id="rId59" Type="http://schemas.openxmlformats.org/officeDocument/2006/relationships/tags" Target="../tags/tag385.xml"/><Relationship Id="rId103" Type="http://schemas.openxmlformats.org/officeDocument/2006/relationships/tags" Target="../tags/tag429.xml"/><Relationship Id="rId108" Type="http://schemas.openxmlformats.org/officeDocument/2006/relationships/tags" Target="../tags/tag434.xml"/><Relationship Id="rId124" Type="http://schemas.openxmlformats.org/officeDocument/2006/relationships/tags" Target="../tags/tag450.xml"/><Relationship Id="rId129" Type="http://schemas.openxmlformats.org/officeDocument/2006/relationships/tags" Target="../tags/tag455.xml"/><Relationship Id="rId54" Type="http://schemas.openxmlformats.org/officeDocument/2006/relationships/tags" Target="../tags/tag380.xml"/><Relationship Id="rId70" Type="http://schemas.openxmlformats.org/officeDocument/2006/relationships/tags" Target="../tags/tag396.xml"/><Relationship Id="rId75" Type="http://schemas.openxmlformats.org/officeDocument/2006/relationships/tags" Target="../tags/tag401.xml"/><Relationship Id="rId91" Type="http://schemas.openxmlformats.org/officeDocument/2006/relationships/tags" Target="../tags/tag417.xml"/><Relationship Id="rId96" Type="http://schemas.openxmlformats.org/officeDocument/2006/relationships/tags" Target="../tags/tag422.xml"/><Relationship Id="rId140" Type="http://schemas.openxmlformats.org/officeDocument/2006/relationships/tags" Target="../tags/tag466.xml"/><Relationship Id="rId145" Type="http://schemas.openxmlformats.org/officeDocument/2006/relationships/tags" Target="../tags/tag471.xml"/><Relationship Id="rId1" Type="http://schemas.openxmlformats.org/officeDocument/2006/relationships/tags" Target="../tags/tag327.xml"/><Relationship Id="rId6" Type="http://schemas.openxmlformats.org/officeDocument/2006/relationships/tags" Target="../tags/tag332.xml"/><Relationship Id="rId23" Type="http://schemas.openxmlformats.org/officeDocument/2006/relationships/tags" Target="../tags/tag349.xml"/><Relationship Id="rId28" Type="http://schemas.openxmlformats.org/officeDocument/2006/relationships/tags" Target="../tags/tag354.xml"/><Relationship Id="rId49" Type="http://schemas.openxmlformats.org/officeDocument/2006/relationships/tags" Target="../tags/tag375.xml"/><Relationship Id="rId114" Type="http://schemas.openxmlformats.org/officeDocument/2006/relationships/tags" Target="../tags/tag440.xml"/><Relationship Id="rId119" Type="http://schemas.openxmlformats.org/officeDocument/2006/relationships/tags" Target="../tags/tag445.xml"/><Relationship Id="rId44" Type="http://schemas.openxmlformats.org/officeDocument/2006/relationships/tags" Target="../tags/tag370.xml"/><Relationship Id="rId60" Type="http://schemas.openxmlformats.org/officeDocument/2006/relationships/tags" Target="../tags/tag386.xml"/><Relationship Id="rId65" Type="http://schemas.openxmlformats.org/officeDocument/2006/relationships/tags" Target="../tags/tag391.xml"/><Relationship Id="rId81" Type="http://schemas.openxmlformats.org/officeDocument/2006/relationships/tags" Target="../tags/tag407.xml"/><Relationship Id="rId86" Type="http://schemas.openxmlformats.org/officeDocument/2006/relationships/tags" Target="../tags/tag412.xml"/><Relationship Id="rId130" Type="http://schemas.openxmlformats.org/officeDocument/2006/relationships/tags" Target="../tags/tag456.xml"/><Relationship Id="rId135" Type="http://schemas.openxmlformats.org/officeDocument/2006/relationships/tags" Target="../tags/tag461.xml"/><Relationship Id="rId13" Type="http://schemas.openxmlformats.org/officeDocument/2006/relationships/tags" Target="../tags/tag339.xml"/><Relationship Id="rId18" Type="http://schemas.openxmlformats.org/officeDocument/2006/relationships/tags" Target="../tags/tag344.xml"/><Relationship Id="rId39" Type="http://schemas.openxmlformats.org/officeDocument/2006/relationships/tags" Target="../tags/tag365.xml"/><Relationship Id="rId109" Type="http://schemas.openxmlformats.org/officeDocument/2006/relationships/tags" Target="../tags/tag435.xml"/><Relationship Id="rId34" Type="http://schemas.openxmlformats.org/officeDocument/2006/relationships/tags" Target="../tags/tag360.xml"/><Relationship Id="rId50" Type="http://schemas.openxmlformats.org/officeDocument/2006/relationships/tags" Target="../tags/tag376.xml"/><Relationship Id="rId55" Type="http://schemas.openxmlformats.org/officeDocument/2006/relationships/tags" Target="../tags/tag381.xml"/><Relationship Id="rId76" Type="http://schemas.openxmlformats.org/officeDocument/2006/relationships/tags" Target="../tags/tag402.xml"/><Relationship Id="rId97" Type="http://schemas.openxmlformats.org/officeDocument/2006/relationships/tags" Target="../tags/tag423.xml"/><Relationship Id="rId104" Type="http://schemas.openxmlformats.org/officeDocument/2006/relationships/tags" Target="../tags/tag430.xml"/><Relationship Id="rId120" Type="http://schemas.openxmlformats.org/officeDocument/2006/relationships/tags" Target="../tags/tag446.xml"/><Relationship Id="rId125" Type="http://schemas.openxmlformats.org/officeDocument/2006/relationships/tags" Target="../tags/tag451.xml"/><Relationship Id="rId141" Type="http://schemas.openxmlformats.org/officeDocument/2006/relationships/tags" Target="../tags/tag467.xml"/><Relationship Id="rId146" Type="http://schemas.openxmlformats.org/officeDocument/2006/relationships/tags" Target="../tags/tag472.xml"/><Relationship Id="rId7" Type="http://schemas.openxmlformats.org/officeDocument/2006/relationships/tags" Target="../tags/tag333.xml"/><Relationship Id="rId71" Type="http://schemas.openxmlformats.org/officeDocument/2006/relationships/tags" Target="../tags/tag397.xml"/><Relationship Id="rId92" Type="http://schemas.openxmlformats.org/officeDocument/2006/relationships/tags" Target="../tags/tag418.xml"/><Relationship Id="rId2" Type="http://schemas.openxmlformats.org/officeDocument/2006/relationships/tags" Target="../tags/tag328.xml"/><Relationship Id="rId29" Type="http://schemas.openxmlformats.org/officeDocument/2006/relationships/tags" Target="../tags/tag355.xml"/><Relationship Id="rId24" Type="http://schemas.openxmlformats.org/officeDocument/2006/relationships/tags" Target="../tags/tag350.xml"/><Relationship Id="rId40" Type="http://schemas.openxmlformats.org/officeDocument/2006/relationships/tags" Target="../tags/tag366.xml"/><Relationship Id="rId45" Type="http://schemas.openxmlformats.org/officeDocument/2006/relationships/tags" Target="../tags/tag371.xml"/><Relationship Id="rId66" Type="http://schemas.openxmlformats.org/officeDocument/2006/relationships/tags" Target="../tags/tag392.xml"/><Relationship Id="rId87" Type="http://schemas.openxmlformats.org/officeDocument/2006/relationships/tags" Target="../tags/tag413.xml"/><Relationship Id="rId110" Type="http://schemas.openxmlformats.org/officeDocument/2006/relationships/tags" Target="../tags/tag436.xml"/><Relationship Id="rId115" Type="http://schemas.openxmlformats.org/officeDocument/2006/relationships/tags" Target="../tags/tag441.xml"/><Relationship Id="rId131" Type="http://schemas.openxmlformats.org/officeDocument/2006/relationships/tags" Target="../tags/tag457.xml"/><Relationship Id="rId136" Type="http://schemas.openxmlformats.org/officeDocument/2006/relationships/tags" Target="../tags/tag462.xml"/><Relationship Id="rId61" Type="http://schemas.openxmlformats.org/officeDocument/2006/relationships/tags" Target="../tags/tag387.xml"/><Relationship Id="rId82" Type="http://schemas.openxmlformats.org/officeDocument/2006/relationships/tags" Target="../tags/tag408.xml"/><Relationship Id="rId19" Type="http://schemas.openxmlformats.org/officeDocument/2006/relationships/tags" Target="../tags/tag345.xml"/><Relationship Id="rId14" Type="http://schemas.openxmlformats.org/officeDocument/2006/relationships/tags" Target="../tags/tag340.xml"/><Relationship Id="rId30" Type="http://schemas.openxmlformats.org/officeDocument/2006/relationships/tags" Target="../tags/tag356.xml"/><Relationship Id="rId35" Type="http://schemas.openxmlformats.org/officeDocument/2006/relationships/tags" Target="../tags/tag361.xml"/><Relationship Id="rId56" Type="http://schemas.openxmlformats.org/officeDocument/2006/relationships/tags" Target="../tags/tag382.xml"/><Relationship Id="rId77" Type="http://schemas.openxmlformats.org/officeDocument/2006/relationships/tags" Target="../tags/tag403.xml"/><Relationship Id="rId100" Type="http://schemas.openxmlformats.org/officeDocument/2006/relationships/tags" Target="../tags/tag426.xml"/><Relationship Id="rId105" Type="http://schemas.openxmlformats.org/officeDocument/2006/relationships/tags" Target="../tags/tag431.xml"/><Relationship Id="rId126" Type="http://schemas.openxmlformats.org/officeDocument/2006/relationships/tags" Target="../tags/tag452.xml"/><Relationship Id="rId147" Type="http://schemas.openxmlformats.org/officeDocument/2006/relationships/tags" Target="../tags/tag473.xml"/><Relationship Id="rId8" Type="http://schemas.openxmlformats.org/officeDocument/2006/relationships/tags" Target="../tags/tag334.xml"/><Relationship Id="rId51" Type="http://schemas.openxmlformats.org/officeDocument/2006/relationships/tags" Target="../tags/tag377.xml"/><Relationship Id="rId72" Type="http://schemas.openxmlformats.org/officeDocument/2006/relationships/tags" Target="../tags/tag398.xml"/><Relationship Id="rId93" Type="http://schemas.openxmlformats.org/officeDocument/2006/relationships/tags" Target="../tags/tag419.xml"/><Relationship Id="rId98" Type="http://schemas.openxmlformats.org/officeDocument/2006/relationships/tags" Target="../tags/tag424.xml"/><Relationship Id="rId121" Type="http://schemas.openxmlformats.org/officeDocument/2006/relationships/tags" Target="../tags/tag447.xml"/><Relationship Id="rId142" Type="http://schemas.openxmlformats.org/officeDocument/2006/relationships/tags" Target="../tags/tag468.xml"/><Relationship Id="rId3" Type="http://schemas.openxmlformats.org/officeDocument/2006/relationships/tags" Target="../tags/tag329.xml"/><Relationship Id="rId25" Type="http://schemas.openxmlformats.org/officeDocument/2006/relationships/tags" Target="../tags/tag351.xml"/><Relationship Id="rId46" Type="http://schemas.openxmlformats.org/officeDocument/2006/relationships/tags" Target="../tags/tag372.xml"/><Relationship Id="rId67" Type="http://schemas.openxmlformats.org/officeDocument/2006/relationships/tags" Target="../tags/tag393.xml"/><Relationship Id="rId116" Type="http://schemas.openxmlformats.org/officeDocument/2006/relationships/tags" Target="../tags/tag442.xml"/><Relationship Id="rId137" Type="http://schemas.openxmlformats.org/officeDocument/2006/relationships/tags" Target="../tags/tag463.xml"/><Relationship Id="rId20" Type="http://schemas.openxmlformats.org/officeDocument/2006/relationships/tags" Target="../tags/tag346.xml"/><Relationship Id="rId41" Type="http://schemas.openxmlformats.org/officeDocument/2006/relationships/tags" Target="../tags/tag367.xml"/><Relationship Id="rId62" Type="http://schemas.openxmlformats.org/officeDocument/2006/relationships/tags" Target="../tags/tag388.xml"/><Relationship Id="rId83" Type="http://schemas.openxmlformats.org/officeDocument/2006/relationships/tags" Target="../tags/tag409.xml"/><Relationship Id="rId88" Type="http://schemas.openxmlformats.org/officeDocument/2006/relationships/tags" Target="../tags/tag414.xml"/><Relationship Id="rId111" Type="http://schemas.openxmlformats.org/officeDocument/2006/relationships/tags" Target="../tags/tag437.xml"/><Relationship Id="rId132" Type="http://schemas.openxmlformats.org/officeDocument/2006/relationships/tags" Target="../tags/tag458.xml"/><Relationship Id="rId15" Type="http://schemas.openxmlformats.org/officeDocument/2006/relationships/tags" Target="../tags/tag341.xml"/><Relationship Id="rId36" Type="http://schemas.openxmlformats.org/officeDocument/2006/relationships/tags" Target="../tags/tag362.xml"/><Relationship Id="rId57" Type="http://schemas.openxmlformats.org/officeDocument/2006/relationships/tags" Target="../tags/tag383.xml"/><Relationship Id="rId106" Type="http://schemas.openxmlformats.org/officeDocument/2006/relationships/tags" Target="../tags/tag432.xml"/><Relationship Id="rId127" Type="http://schemas.openxmlformats.org/officeDocument/2006/relationships/tags" Target="../tags/tag453.xml"/><Relationship Id="rId10" Type="http://schemas.openxmlformats.org/officeDocument/2006/relationships/tags" Target="../tags/tag336.xml"/><Relationship Id="rId31" Type="http://schemas.openxmlformats.org/officeDocument/2006/relationships/tags" Target="../tags/tag357.xml"/><Relationship Id="rId52" Type="http://schemas.openxmlformats.org/officeDocument/2006/relationships/tags" Target="../tags/tag378.xml"/><Relationship Id="rId73" Type="http://schemas.openxmlformats.org/officeDocument/2006/relationships/tags" Target="../tags/tag399.xml"/><Relationship Id="rId78" Type="http://schemas.openxmlformats.org/officeDocument/2006/relationships/tags" Target="../tags/tag404.xml"/><Relationship Id="rId94" Type="http://schemas.openxmlformats.org/officeDocument/2006/relationships/tags" Target="../tags/tag420.xml"/><Relationship Id="rId99" Type="http://schemas.openxmlformats.org/officeDocument/2006/relationships/tags" Target="../tags/tag425.xml"/><Relationship Id="rId101" Type="http://schemas.openxmlformats.org/officeDocument/2006/relationships/tags" Target="../tags/tag427.xml"/><Relationship Id="rId122" Type="http://schemas.openxmlformats.org/officeDocument/2006/relationships/tags" Target="../tags/tag448.xml"/><Relationship Id="rId143" Type="http://schemas.openxmlformats.org/officeDocument/2006/relationships/tags" Target="../tags/tag469.xml"/><Relationship Id="rId148" Type="http://schemas.openxmlformats.org/officeDocument/2006/relationships/slideLayout" Target="../slideLayouts/slideLayout4.xml"/><Relationship Id="rId4" Type="http://schemas.openxmlformats.org/officeDocument/2006/relationships/tags" Target="../tags/tag330.xml"/><Relationship Id="rId9" Type="http://schemas.openxmlformats.org/officeDocument/2006/relationships/tags" Target="../tags/tag335.xml"/><Relationship Id="rId26" Type="http://schemas.openxmlformats.org/officeDocument/2006/relationships/tags" Target="../tags/tag352.xml"/><Relationship Id="rId47" Type="http://schemas.openxmlformats.org/officeDocument/2006/relationships/tags" Target="../tags/tag373.xml"/><Relationship Id="rId68" Type="http://schemas.openxmlformats.org/officeDocument/2006/relationships/tags" Target="../tags/tag394.xml"/><Relationship Id="rId89" Type="http://schemas.openxmlformats.org/officeDocument/2006/relationships/tags" Target="../tags/tag415.xml"/><Relationship Id="rId112" Type="http://schemas.openxmlformats.org/officeDocument/2006/relationships/tags" Target="../tags/tag438.xml"/><Relationship Id="rId133" Type="http://schemas.openxmlformats.org/officeDocument/2006/relationships/tags" Target="../tags/tag459.xml"/><Relationship Id="rId16" Type="http://schemas.openxmlformats.org/officeDocument/2006/relationships/tags" Target="../tags/tag342.xml"/><Relationship Id="rId37" Type="http://schemas.openxmlformats.org/officeDocument/2006/relationships/tags" Target="../tags/tag363.xml"/><Relationship Id="rId58" Type="http://schemas.openxmlformats.org/officeDocument/2006/relationships/tags" Target="../tags/tag384.xml"/><Relationship Id="rId79" Type="http://schemas.openxmlformats.org/officeDocument/2006/relationships/tags" Target="../tags/tag405.xml"/><Relationship Id="rId102" Type="http://schemas.openxmlformats.org/officeDocument/2006/relationships/tags" Target="../tags/tag428.xml"/><Relationship Id="rId123" Type="http://schemas.openxmlformats.org/officeDocument/2006/relationships/tags" Target="../tags/tag449.xml"/><Relationship Id="rId144" Type="http://schemas.openxmlformats.org/officeDocument/2006/relationships/tags" Target="../tags/tag470.xml"/><Relationship Id="rId90" Type="http://schemas.openxmlformats.org/officeDocument/2006/relationships/tags" Target="../tags/tag4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tags" Target="../tags/tag481.xml"/><Relationship Id="rId13" Type="http://schemas.openxmlformats.org/officeDocument/2006/relationships/tags" Target="../tags/tag486.xml"/><Relationship Id="rId18" Type="http://schemas.openxmlformats.org/officeDocument/2006/relationships/tags" Target="../tags/tag491.xml"/><Relationship Id="rId26" Type="http://schemas.openxmlformats.org/officeDocument/2006/relationships/slideLayout" Target="../slideLayouts/slideLayout2.xml"/><Relationship Id="rId3" Type="http://schemas.openxmlformats.org/officeDocument/2006/relationships/tags" Target="../tags/tag476.xml"/><Relationship Id="rId21" Type="http://schemas.openxmlformats.org/officeDocument/2006/relationships/tags" Target="../tags/tag494.xml"/><Relationship Id="rId7" Type="http://schemas.openxmlformats.org/officeDocument/2006/relationships/tags" Target="../tags/tag480.xml"/><Relationship Id="rId12" Type="http://schemas.openxmlformats.org/officeDocument/2006/relationships/tags" Target="../tags/tag485.xml"/><Relationship Id="rId17" Type="http://schemas.openxmlformats.org/officeDocument/2006/relationships/tags" Target="../tags/tag490.xml"/><Relationship Id="rId25" Type="http://schemas.openxmlformats.org/officeDocument/2006/relationships/tags" Target="../tags/tag498.xml"/><Relationship Id="rId2" Type="http://schemas.openxmlformats.org/officeDocument/2006/relationships/tags" Target="../tags/tag475.xml"/><Relationship Id="rId16" Type="http://schemas.openxmlformats.org/officeDocument/2006/relationships/tags" Target="../tags/tag489.xml"/><Relationship Id="rId20" Type="http://schemas.openxmlformats.org/officeDocument/2006/relationships/tags" Target="../tags/tag493.xml"/><Relationship Id="rId1" Type="http://schemas.openxmlformats.org/officeDocument/2006/relationships/tags" Target="../tags/tag474.xml"/><Relationship Id="rId6" Type="http://schemas.openxmlformats.org/officeDocument/2006/relationships/tags" Target="../tags/tag479.xml"/><Relationship Id="rId11" Type="http://schemas.openxmlformats.org/officeDocument/2006/relationships/tags" Target="../tags/tag484.xml"/><Relationship Id="rId24" Type="http://schemas.openxmlformats.org/officeDocument/2006/relationships/tags" Target="../tags/tag497.xml"/><Relationship Id="rId5" Type="http://schemas.openxmlformats.org/officeDocument/2006/relationships/tags" Target="../tags/tag478.xml"/><Relationship Id="rId15" Type="http://schemas.openxmlformats.org/officeDocument/2006/relationships/tags" Target="../tags/tag488.xml"/><Relationship Id="rId23" Type="http://schemas.openxmlformats.org/officeDocument/2006/relationships/tags" Target="../tags/tag496.xml"/><Relationship Id="rId10" Type="http://schemas.openxmlformats.org/officeDocument/2006/relationships/tags" Target="../tags/tag483.xml"/><Relationship Id="rId19" Type="http://schemas.openxmlformats.org/officeDocument/2006/relationships/tags" Target="../tags/tag492.xml"/><Relationship Id="rId4" Type="http://schemas.openxmlformats.org/officeDocument/2006/relationships/tags" Target="../tags/tag477.xml"/><Relationship Id="rId9" Type="http://schemas.openxmlformats.org/officeDocument/2006/relationships/tags" Target="../tags/tag482.xml"/><Relationship Id="rId14" Type="http://schemas.openxmlformats.org/officeDocument/2006/relationships/tags" Target="../tags/tag487.xml"/><Relationship Id="rId22" Type="http://schemas.openxmlformats.org/officeDocument/2006/relationships/tags" Target="../tags/tag495.xml"/></Relationships>
</file>

<file path=ppt/slides/_rels/slide3.xml.rels><?xml version="1.0" encoding="UTF-8" standalone="yes"?>
<Relationships xmlns="http://schemas.openxmlformats.org/package/2006/relationships"><Relationship Id="rId8" Type="http://schemas.openxmlformats.org/officeDocument/2006/relationships/tags" Target="../tags/tag155.xml"/><Relationship Id="rId13" Type="http://schemas.openxmlformats.org/officeDocument/2006/relationships/tags" Target="../tags/tag160.xml"/><Relationship Id="rId18" Type="http://schemas.openxmlformats.org/officeDocument/2006/relationships/notesSlide" Target="../notesSlides/notesSlide2.xml"/><Relationship Id="rId3" Type="http://schemas.openxmlformats.org/officeDocument/2006/relationships/tags" Target="../tags/tag150.xml"/><Relationship Id="rId7" Type="http://schemas.openxmlformats.org/officeDocument/2006/relationships/tags" Target="../tags/tag154.xml"/><Relationship Id="rId12" Type="http://schemas.openxmlformats.org/officeDocument/2006/relationships/tags" Target="../tags/tag159.xml"/><Relationship Id="rId17" Type="http://schemas.openxmlformats.org/officeDocument/2006/relationships/slideLayout" Target="../slideLayouts/slideLayout4.xml"/><Relationship Id="rId2" Type="http://schemas.openxmlformats.org/officeDocument/2006/relationships/tags" Target="../tags/tag149.xml"/><Relationship Id="rId16" Type="http://schemas.openxmlformats.org/officeDocument/2006/relationships/tags" Target="../tags/tag163.xml"/><Relationship Id="rId1" Type="http://schemas.openxmlformats.org/officeDocument/2006/relationships/tags" Target="../tags/tag148.xml"/><Relationship Id="rId6" Type="http://schemas.openxmlformats.org/officeDocument/2006/relationships/tags" Target="../tags/tag153.xml"/><Relationship Id="rId11" Type="http://schemas.openxmlformats.org/officeDocument/2006/relationships/tags" Target="../tags/tag158.xml"/><Relationship Id="rId5" Type="http://schemas.openxmlformats.org/officeDocument/2006/relationships/tags" Target="../tags/tag152.xml"/><Relationship Id="rId15" Type="http://schemas.openxmlformats.org/officeDocument/2006/relationships/tags" Target="../tags/tag162.xml"/><Relationship Id="rId10" Type="http://schemas.openxmlformats.org/officeDocument/2006/relationships/tags" Target="../tags/tag157.xml"/><Relationship Id="rId19" Type="http://schemas.openxmlformats.org/officeDocument/2006/relationships/image" Target="../media/image1.png"/><Relationship Id="rId4" Type="http://schemas.openxmlformats.org/officeDocument/2006/relationships/tags" Target="../tags/tag151.xml"/><Relationship Id="rId9" Type="http://schemas.openxmlformats.org/officeDocument/2006/relationships/tags" Target="../tags/tag156.xml"/><Relationship Id="rId14" Type="http://schemas.openxmlformats.org/officeDocument/2006/relationships/tags" Target="../tags/tag161.xml"/></Relationships>
</file>

<file path=ppt/slides/_rels/slide30.xml.rels><?xml version="1.0" encoding="UTF-8" standalone="yes"?>
<Relationships xmlns="http://schemas.openxmlformats.org/package/2006/relationships"><Relationship Id="rId8" Type="http://schemas.openxmlformats.org/officeDocument/2006/relationships/tags" Target="../tags/tag506.xml"/><Relationship Id="rId13" Type="http://schemas.openxmlformats.org/officeDocument/2006/relationships/tags" Target="../tags/tag511.xml"/><Relationship Id="rId18" Type="http://schemas.openxmlformats.org/officeDocument/2006/relationships/tags" Target="../tags/tag516.xml"/><Relationship Id="rId26" Type="http://schemas.openxmlformats.org/officeDocument/2006/relationships/slideLayout" Target="../slideLayouts/slideLayout2.xml"/><Relationship Id="rId3" Type="http://schemas.openxmlformats.org/officeDocument/2006/relationships/tags" Target="../tags/tag501.xml"/><Relationship Id="rId21" Type="http://schemas.openxmlformats.org/officeDocument/2006/relationships/tags" Target="../tags/tag519.xml"/><Relationship Id="rId7" Type="http://schemas.openxmlformats.org/officeDocument/2006/relationships/tags" Target="../tags/tag505.xml"/><Relationship Id="rId12" Type="http://schemas.openxmlformats.org/officeDocument/2006/relationships/tags" Target="../tags/tag510.xml"/><Relationship Id="rId17" Type="http://schemas.openxmlformats.org/officeDocument/2006/relationships/tags" Target="../tags/tag515.xml"/><Relationship Id="rId25" Type="http://schemas.openxmlformats.org/officeDocument/2006/relationships/tags" Target="../tags/tag523.xml"/><Relationship Id="rId2" Type="http://schemas.openxmlformats.org/officeDocument/2006/relationships/tags" Target="../tags/tag500.xml"/><Relationship Id="rId16" Type="http://schemas.openxmlformats.org/officeDocument/2006/relationships/tags" Target="../tags/tag514.xml"/><Relationship Id="rId20" Type="http://schemas.openxmlformats.org/officeDocument/2006/relationships/tags" Target="../tags/tag518.xml"/><Relationship Id="rId1" Type="http://schemas.openxmlformats.org/officeDocument/2006/relationships/tags" Target="../tags/tag499.xml"/><Relationship Id="rId6" Type="http://schemas.openxmlformats.org/officeDocument/2006/relationships/tags" Target="../tags/tag504.xml"/><Relationship Id="rId11" Type="http://schemas.openxmlformats.org/officeDocument/2006/relationships/tags" Target="../tags/tag509.xml"/><Relationship Id="rId24" Type="http://schemas.openxmlformats.org/officeDocument/2006/relationships/tags" Target="../tags/tag522.xml"/><Relationship Id="rId5" Type="http://schemas.openxmlformats.org/officeDocument/2006/relationships/tags" Target="../tags/tag503.xml"/><Relationship Id="rId15" Type="http://schemas.openxmlformats.org/officeDocument/2006/relationships/tags" Target="../tags/tag513.xml"/><Relationship Id="rId23" Type="http://schemas.openxmlformats.org/officeDocument/2006/relationships/tags" Target="../tags/tag521.xml"/><Relationship Id="rId10" Type="http://schemas.openxmlformats.org/officeDocument/2006/relationships/tags" Target="../tags/tag508.xml"/><Relationship Id="rId19" Type="http://schemas.openxmlformats.org/officeDocument/2006/relationships/tags" Target="../tags/tag517.xml"/><Relationship Id="rId4" Type="http://schemas.openxmlformats.org/officeDocument/2006/relationships/tags" Target="../tags/tag502.xml"/><Relationship Id="rId9" Type="http://schemas.openxmlformats.org/officeDocument/2006/relationships/tags" Target="../tags/tag507.xml"/><Relationship Id="rId14" Type="http://schemas.openxmlformats.org/officeDocument/2006/relationships/tags" Target="../tags/tag512.xml"/><Relationship Id="rId22" Type="http://schemas.openxmlformats.org/officeDocument/2006/relationships/tags" Target="../tags/tag520.xml"/></Relationships>
</file>

<file path=ppt/slides/_rels/slide31.xml.rels><?xml version="1.0" encoding="UTF-8" standalone="yes"?>
<Relationships xmlns="http://schemas.openxmlformats.org/package/2006/relationships"><Relationship Id="rId117" Type="http://schemas.openxmlformats.org/officeDocument/2006/relationships/tags" Target="../tags/tag640.xml"/><Relationship Id="rId21" Type="http://schemas.openxmlformats.org/officeDocument/2006/relationships/tags" Target="../tags/tag544.xml"/><Relationship Id="rId42" Type="http://schemas.openxmlformats.org/officeDocument/2006/relationships/tags" Target="../tags/tag565.xml"/><Relationship Id="rId63" Type="http://schemas.openxmlformats.org/officeDocument/2006/relationships/tags" Target="../tags/tag586.xml"/><Relationship Id="rId84" Type="http://schemas.openxmlformats.org/officeDocument/2006/relationships/tags" Target="../tags/tag607.xml"/><Relationship Id="rId138" Type="http://schemas.openxmlformats.org/officeDocument/2006/relationships/tags" Target="../tags/tag661.xml"/><Relationship Id="rId107" Type="http://schemas.openxmlformats.org/officeDocument/2006/relationships/tags" Target="../tags/tag630.xml"/><Relationship Id="rId11" Type="http://schemas.openxmlformats.org/officeDocument/2006/relationships/tags" Target="../tags/tag534.xml"/><Relationship Id="rId32" Type="http://schemas.openxmlformats.org/officeDocument/2006/relationships/tags" Target="../tags/tag555.xml"/><Relationship Id="rId53" Type="http://schemas.openxmlformats.org/officeDocument/2006/relationships/tags" Target="../tags/tag576.xml"/><Relationship Id="rId74" Type="http://schemas.openxmlformats.org/officeDocument/2006/relationships/tags" Target="../tags/tag597.xml"/><Relationship Id="rId128" Type="http://schemas.openxmlformats.org/officeDocument/2006/relationships/tags" Target="../tags/tag651.xml"/><Relationship Id="rId149" Type="http://schemas.openxmlformats.org/officeDocument/2006/relationships/notesSlide" Target="../notesSlides/notesSlide20.xml"/><Relationship Id="rId5" Type="http://schemas.openxmlformats.org/officeDocument/2006/relationships/tags" Target="../tags/tag528.xml"/><Relationship Id="rId95" Type="http://schemas.openxmlformats.org/officeDocument/2006/relationships/tags" Target="../tags/tag618.xml"/><Relationship Id="rId22" Type="http://schemas.openxmlformats.org/officeDocument/2006/relationships/tags" Target="../tags/tag545.xml"/><Relationship Id="rId27" Type="http://schemas.openxmlformats.org/officeDocument/2006/relationships/tags" Target="../tags/tag550.xml"/><Relationship Id="rId43" Type="http://schemas.openxmlformats.org/officeDocument/2006/relationships/tags" Target="../tags/tag566.xml"/><Relationship Id="rId48" Type="http://schemas.openxmlformats.org/officeDocument/2006/relationships/tags" Target="../tags/tag571.xml"/><Relationship Id="rId64" Type="http://schemas.openxmlformats.org/officeDocument/2006/relationships/tags" Target="../tags/tag587.xml"/><Relationship Id="rId69" Type="http://schemas.openxmlformats.org/officeDocument/2006/relationships/tags" Target="../tags/tag592.xml"/><Relationship Id="rId113" Type="http://schemas.openxmlformats.org/officeDocument/2006/relationships/tags" Target="../tags/tag636.xml"/><Relationship Id="rId118" Type="http://schemas.openxmlformats.org/officeDocument/2006/relationships/tags" Target="../tags/tag641.xml"/><Relationship Id="rId134" Type="http://schemas.openxmlformats.org/officeDocument/2006/relationships/tags" Target="../tags/tag657.xml"/><Relationship Id="rId139" Type="http://schemas.openxmlformats.org/officeDocument/2006/relationships/tags" Target="../tags/tag662.xml"/><Relationship Id="rId80" Type="http://schemas.openxmlformats.org/officeDocument/2006/relationships/tags" Target="../tags/tag603.xml"/><Relationship Id="rId85" Type="http://schemas.openxmlformats.org/officeDocument/2006/relationships/tags" Target="../tags/tag608.xml"/><Relationship Id="rId150" Type="http://schemas.openxmlformats.org/officeDocument/2006/relationships/image" Target="../media/image2.png"/><Relationship Id="rId12" Type="http://schemas.openxmlformats.org/officeDocument/2006/relationships/tags" Target="../tags/tag535.xml"/><Relationship Id="rId17" Type="http://schemas.openxmlformats.org/officeDocument/2006/relationships/tags" Target="../tags/tag540.xml"/><Relationship Id="rId33" Type="http://schemas.openxmlformats.org/officeDocument/2006/relationships/tags" Target="../tags/tag556.xml"/><Relationship Id="rId38" Type="http://schemas.openxmlformats.org/officeDocument/2006/relationships/tags" Target="../tags/tag561.xml"/><Relationship Id="rId59" Type="http://schemas.openxmlformats.org/officeDocument/2006/relationships/tags" Target="../tags/tag582.xml"/><Relationship Id="rId103" Type="http://schemas.openxmlformats.org/officeDocument/2006/relationships/tags" Target="../tags/tag626.xml"/><Relationship Id="rId108" Type="http://schemas.openxmlformats.org/officeDocument/2006/relationships/tags" Target="../tags/tag631.xml"/><Relationship Id="rId124" Type="http://schemas.openxmlformats.org/officeDocument/2006/relationships/tags" Target="../tags/tag647.xml"/><Relationship Id="rId129" Type="http://schemas.openxmlformats.org/officeDocument/2006/relationships/tags" Target="../tags/tag652.xml"/><Relationship Id="rId54" Type="http://schemas.openxmlformats.org/officeDocument/2006/relationships/tags" Target="../tags/tag577.xml"/><Relationship Id="rId70" Type="http://schemas.openxmlformats.org/officeDocument/2006/relationships/tags" Target="../tags/tag593.xml"/><Relationship Id="rId75" Type="http://schemas.openxmlformats.org/officeDocument/2006/relationships/tags" Target="../tags/tag598.xml"/><Relationship Id="rId91" Type="http://schemas.openxmlformats.org/officeDocument/2006/relationships/tags" Target="../tags/tag614.xml"/><Relationship Id="rId96" Type="http://schemas.openxmlformats.org/officeDocument/2006/relationships/tags" Target="../tags/tag619.xml"/><Relationship Id="rId140" Type="http://schemas.openxmlformats.org/officeDocument/2006/relationships/tags" Target="../tags/tag663.xml"/><Relationship Id="rId145" Type="http://schemas.openxmlformats.org/officeDocument/2006/relationships/tags" Target="../tags/tag668.xml"/><Relationship Id="rId1" Type="http://schemas.openxmlformats.org/officeDocument/2006/relationships/tags" Target="../tags/tag524.xml"/><Relationship Id="rId6" Type="http://schemas.openxmlformats.org/officeDocument/2006/relationships/tags" Target="../tags/tag529.xml"/><Relationship Id="rId23" Type="http://schemas.openxmlformats.org/officeDocument/2006/relationships/tags" Target="../tags/tag546.xml"/><Relationship Id="rId28" Type="http://schemas.openxmlformats.org/officeDocument/2006/relationships/tags" Target="../tags/tag551.xml"/><Relationship Id="rId49" Type="http://schemas.openxmlformats.org/officeDocument/2006/relationships/tags" Target="../tags/tag572.xml"/><Relationship Id="rId114" Type="http://schemas.openxmlformats.org/officeDocument/2006/relationships/tags" Target="../tags/tag637.xml"/><Relationship Id="rId119" Type="http://schemas.openxmlformats.org/officeDocument/2006/relationships/tags" Target="../tags/tag642.xml"/><Relationship Id="rId44" Type="http://schemas.openxmlformats.org/officeDocument/2006/relationships/tags" Target="../tags/tag567.xml"/><Relationship Id="rId60" Type="http://schemas.openxmlformats.org/officeDocument/2006/relationships/tags" Target="../tags/tag583.xml"/><Relationship Id="rId65" Type="http://schemas.openxmlformats.org/officeDocument/2006/relationships/tags" Target="../tags/tag588.xml"/><Relationship Id="rId81" Type="http://schemas.openxmlformats.org/officeDocument/2006/relationships/tags" Target="../tags/tag604.xml"/><Relationship Id="rId86" Type="http://schemas.openxmlformats.org/officeDocument/2006/relationships/tags" Target="../tags/tag609.xml"/><Relationship Id="rId130" Type="http://schemas.openxmlformats.org/officeDocument/2006/relationships/tags" Target="../tags/tag653.xml"/><Relationship Id="rId135" Type="http://schemas.openxmlformats.org/officeDocument/2006/relationships/tags" Target="../tags/tag658.xml"/><Relationship Id="rId13" Type="http://schemas.openxmlformats.org/officeDocument/2006/relationships/tags" Target="../tags/tag536.xml"/><Relationship Id="rId18" Type="http://schemas.openxmlformats.org/officeDocument/2006/relationships/tags" Target="../tags/tag541.xml"/><Relationship Id="rId39" Type="http://schemas.openxmlformats.org/officeDocument/2006/relationships/tags" Target="../tags/tag562.xml"/><Relationship Id="rId109" Type="http://schemas.openxmlformats.org/officeDocument/2006/relationships/tags" Target="../tags/tag632.xml"/><Relationship Id="rId34" Type="http://schemas.openxmlformats.org/officeDocument/2006/relationships/tags" Target="../tags/tag557.xml"/><Relationship Id="rId50" Type="http://schemas.openxmlformats.org/officeDocument/2006/relationships/tags" Target="../tags/tag573.xml"/><Relationship Id="rId55" Type="http://schemas.openxmlformats.org/officeDocument/2006/relationships/tags" Target="../tags/tag578.xml"/><Relationship Id="rId76" Type="http://schemas.openxmlformats.org/officeDocument/2006/relationships/tags" Target="../tags/tag599.xml"/><Relationship Id="rId97" Type="http://schemas.openxmlformats.org/officeDocument/2006/relationships/tags" Target="../tags/tag620.xml"/><Relationship Id="rId104" Type="http://schemas.openxmlformats.org/officeDocument/2006/relationships/tags" Target="../tags/tag627.xml"/><Relationship Id="rId120" Type="http://schemas.openxmlformats.org/officeDocument/2006/relationships/tags" Target="../tags/tag643.xml"/><Relationship Id="rId125" Type="http://schemas.openxmlformats.org/officeDocument/2006/relationships/tags" Target="../tags/tag648.xml"/><Relationship Id="rId141" Type="http://schemas.openxmlformats.org/officeDocument/2006/relationships/tags" Target="../tags/tag664.xml"/><Relationship Id="rId146" Type="http://schemas.openxmlformats.org/officeDocument/2006/relationships/tags" Target="../tags/tag669.xml"/><Relationship Id="rId7" Type="http://schemas.openxmlformats.org/officeDocument/2006/relationships/tags" Target="../tags/tag530.xml"/><Relationship Id="rId71" Type="http://schemas.openxmlformats.org/officeDocument/2006/relationships/tags" Target="../tags/tag594.xml"/><Relationship Id="rId92" Type="http://schemas.openxmlformats.org/officeDocument/2006/relationships/tags" Target="../tags/tag615.xml"/><Relationship Id="rId2" Type="http://schemas.openxmlformats.org/officeDocument/2006/relationships/tags" Target="../tags/tag525.xml"/><Relationship Id="rId29" Type="http://schemas.openxmlformats.org/officeDocument/2006/relationships/tags" Target="../tags/tag552.xml"/><Relationship Id="rId24" Type="http://schemas.openxmlformats.org/officeDocument/2006/relationships/tags" Target="../tags/tag547.xml"/><Relationship Id="rId40" Type="http://schemas.openxmlformats.org/officeDocument/2006/relationships/tags" Target="../tags/tag563.xml"/><Relationship Id="rId45" Type="http://schemas.openxmlformats.org/officeDocument/2006/relationships/tags" Target="../tags/tag568.xml"/><Relationship Id="rId66" Type="http://schemas.openxmlformats.org/officeDocument/2006/relationships/tags" Target="../tags/tag589.xml"/><Relationship Id="rId87" Type="http://schemas.openxmlformats.org/officeDocument/2006/relationships/tags" Target="../tags/tag610.xml"/><Relationship Id="rId110" Type="http://schemas.openxmlformats.org/officeDocument/2006/relationships/tags" Target="../tags/tag633.xml"/><Relationship Id="rId115" Type="http://schemas.openxmlformats.org/officeDocument/2006/relationships/tags" Target="../tags/tag638.xml"/><Relationship Id="rId131" Type="http://schemas.openxmlformats.org/officeDocument/2006/relationships/tags" Target="../tags/tag654.xml"/><Relationship Id="rId136" Type="http://schemas.openxmlformats.org/officeDocument/2006/relationships/tags" Target="../tags/tag659.xml"/><Relationship Id="rId61" Type="http://schemas.openxmlformats.org/officeDocument/2006/relationships/tags" Target="../tags/tag584.xml"/><Relationship Id="rId82" Type="http://schemas.openxmlformats.org/officeDocument/2006/relationships/tags" Target="../tags/tag605.xml"/><Relationship Id="rId19" Type="http://schemas.openxmlformats.org/officeDocument/2006/relationships/tags" Target="../tags/tag542.xml"/><Relationship Id="rId14" Type="http://schemas.openxmlformats.org/officeDocument/2006/relationships/tags" Target="../tags/tag537.xml"/><Relationship Id="rId30" Type="http://schemas.openxmlformats.org/officeDocument/2006/relationships/tags" Target="../tags/tag553.xml"/><Relationship Id="rId35" Type="http://schemas.openxmlformats.org/officeDocument/2006/relationships/tags" Target="../tags/tag558.xml"/><Relationship Id="rId56" Type="http://schemas.openxmlformats.org/officeDocument/2006/relationships/tags" Target="../tags/tag579.xml"/><Relationship Id="rId77" Type="http://schemas.openxmlformats.org/officeDocument/2006/relationships/tags" Target="../tags/tag600.xml"/><Relationship Id="rId100" Type="http://schemas.openxmlformats.org/officeDocument/2006/relationships/tags" Target="../tags/tag623.xml"/><Relationship Id="rId105" Type="http://schemas.openxmlformats.org/officeDocument/2006/relationships/tags" Target="../tags/tag628.xml"/><Relationship Id="rId126" Type="http://schemas.openxmlformats.org/officeDocument/2006/relationships/tags" Target="../tags/tag649.xml"/><Relationship Id="rId147" Type="http://schemas.openxmlformats.org/officeDocument/2006/relationships/tags" Target="../tags/tag670.xml"/><Relationship Id="rId8" Type="http://schemas.openxmlformats.org/officeDocument/2006/relationships/tags" Target="../tags/tag531.xml"/><Relationship Id="rId51" Type="http://schemas.openxmlformats.org/officeDocument/2006/relationships/tags" Target="../tags/tag574.xml"/><Relationship Id="rId72" Type="http://schemas.openxmlformats.org/officeDocument/2006/relationships/tags" Target="../tags/tag595.xml"/><Relationship Id="rId93" Type="http://schemas.openxmlformats.org/officeDocument/2006/relationships/tags" Target="../tags/tag616.xml"/><Relationship Id="rId98" Type="http://schemas.openxmlformats.org/officeDocument/2006/relationships/tags" Target="../tags/tag621.xml"/><Relationship Id="rId121" Type="http://schemas.openxmlformats.org/officeDocument/2006/relationships/tags" Target="../tags/tag644.xml"/><Relationship Id="rId142" Type="http://schemas.openxmlformats.org/officeDocument/2006/relationships/tags" Target="../tags/tag665.xml"/><Relationship Id="rId3" Type="http://schemas.openxmlformats.org/officeDocument/2006/relationships/tags" Target="../tags/tag526.xml"/><Relationship Id="rId25" Type="http://schemas.openxmlformats.org/officeDocument/2006/relationships/tags" Target="../tags/tag548.xml"/><Relationship Id="rId46" Type="http://schemas.openxmlformats.org/officeDocument/2006/relationships/tags" Target="../tags/tag569.xml"/><Relationship Id="rId67" Type="http://schemas.openxmlformats.org/officeDocument/2006/relationships/tags" Target="../tags/tag590.xml"/><Relationship Id="rId116" Type="http://schemas.openxmlformats.org/officeDocument/2006/relationships/tags" Target="../tags/tag639.xml"/><Relationship Id="rId137" Type="http://schemas.openxmlformats.org/officeDocument/2006/relationships/tags" Target="../tags/tag660.xml"/><Relationship Id="rId20" Type="http://schemas.openxmlformats.org/officeDocument/2006/relationships/tags" Target="../tags/tag543.xml"/><Relationship Id="rId41" Type="http://schemas.openxmlformats.org/officeDocument/2006/relationships/tags" Target="../tags/tag564.xml"/><Relationship Id="rId62" Type="http://schemas.openxmlformats.org/officeDocument/2006/relationships/tags" Target="../tags/tag585.xml"/><Relationship Id="rId83" Type="http://schemas.openxmlformats.org/officeDocument/2006/relationships/tags" Target="../tags/tag606.xml"/><Relationship Id="rId88" Type="http://schemas.openxmlformats.org/officeDocument/2006/relationships/tags" Target="../tags/tag611.xml"/><Relationship Id="rId111" Type="http://schemas.openxmlformats.org/officeDocument/2006/relationships/tags" Target="../tags/tag634.xml"/><Relationship Id="rId132" Type="http://schemas.openxmlformats.org/officeDocument/2006/relationships/tags" Target="../tags/tag655.xml"/><Relationship Id="rId15" Type="http://schemas.openxmlformats.org/officeDocument/2006/relationships/tags" Target="../tags/tag538.xml"/><Relationship Id="rId36" Type="http://schemas.openxmlformats.org/officeDocument/2006/relationships/tags" Target="../tags/tag559.xml"/><Relationship Id="rId57" Type="http://schemas.openxmlformats.org/officeDocument/2006/relationships/tags" Target="../tags/tag580.xml"/><Relationship Id="rId106" Type="http://schemas.openxmlformats.org/officeDocument/2006/relationships/tags" Target="../tags/tag629.xml"/><Relationship Id="rId127" Type="http://schemas.openxmlformats.org/officeDocument/2006/relationships/tags" Target="../tags/tag650.xml"/><Relationship Id="rId10" Type="http://schemas.openxmlformats.org/officeDocument/2006/relationships/tags" Target="../tags/tag533.xml"/><Relationship Id="rId31" Type="http://schemas.openxmlformats.org/officeDocument/2006/relationships/tags" Target="../tags/tag554.xml"/><Relationship Id="rId52" Type="http://schemas.openxmlformats.org/officeDocument/2006/relationships/tags" Target="../tags/tag575.xml"/><Relationship Id="rId73" Type="http://schemas.openxmlformats.org/officeDocument/2006/relationships/tags" Target="../tags/tag596.xml"/><Relationship Id="rId78" Type="http://schemas.openxmlformats.org/officeDocument/2006/relationships/tags" Target="../tags/tag601.xml"/><Relationship Id="rId94" Type="http://schemas.openxmlformats.org/officeDocument/2006/relationships/tags" Target="../tags/tag617.xml"/><Relationship Id="rId99" Type="http://schemas.openxmlformats.org/officeDocument/2006/relationships/tags" Target="../tags/tag622.xml"/><Relationship Id="rId101" Type="http://schemas.openxmlformats.org/officeDocument/2006/relationships/tags" Target="../tags/tag624.xml"/><Relationship Id="rId122" Type="http://schemas.openxmlformats.org/officeDocument/2006/relationships/tags" Target="../tags/tag645.xml"/><Relationship Id="rId143" Type="http://schemas.openxmlformats.org/officeDocument/2006/relationships/tags" Target="../tags/tag666.xml"/><Relationship Id="rId148" Type="http://schemas.openxmlformats.org/officeDocument/2006/relationships/slideLayout" Target="../slideLayouts/slideLayout4.xml"/><Relationship Id="rId4" Type="http://schemas.openxmlformats.org/officeDocument/2006/relationships/tags" Target="../tags/tag527.xml"/><Relationship Id="rId9" Type="http://schemas.openxmlformats.org/officeDocument/2006/relationships/tags" Target="../tags/tag532.xml"/><Relationship Id="rId26" Type="http://schemas.openxmlformats.org/officeDocument/2006/relationships/tags" Target="../tags/tag549.xml"/><Relationship Id="rId47" Type="http://schemas.openxmlformats.org/officeDocument/2006/relationships/tags" Target="../tags/tag570.xml"/><Relationship Id="rId68" Type="http://schemas.openxmlformats.org/officeDocument/2006/relationships/tags" Target="../tags/tag591.xml"/><Relationship Id="rId89" Type="http://schemas.openxmlformats.org/officeDocument/2006/relationships/tags" Target="../tags/tag612.xml"/><Relationship Id="rId112" Type="http://schemas.openxmlformats.org/officeDocument/2006/relationships/tags" Target="../tags/tag635.xml"/><Relationship Id="rId133" Type="http://schemas.openxmlformats.org/officeDocument/2006/relationships/tags" Target="../tags/tag656.xml"/><Relationship Id="rId16" Type="http://schemas.openxmlformats.org/officeDocument/2006/relationships/tags" Target="../tags/tag539.xml"/><Relationship Id="rId37" Type="http://schemas.openxmlformats.org/officeDocument/2006/relationships/tags" Target="../tags/tag560.xml"/><Relationship Id="rId58" Type="http://schemas.openxmlformats.org/officeDocument/2006/relationships/tags" Target="../tags/tag581.xml"/><Relationship Id="rId79" Type="http://schemas.openxmlformats.org/officeDocument/2006/relationships/tags" Target="../tags/tag602.xml"/><Relationship Id="rId102" Type="http://schemas.openxmlformats.org/officeDocument/2006/relationships/tags" Target="../tags/tag625.xml"/><Relationship Id="rId123" Type="http://schemas.openxmlformats.org/officeDocument/2006/relationships/tags" Target="../tags/tag646.xml"/><Relationship Id="rId144" Type="http://schemas.openxmlformats.org/officeDocument/2006/relationships/tags" Target="../tags/tag667.xml"/><Relationship Id="rId90" Type="http://schemas.openxmlformats.org/officeDocument/2006/relationships/tags" Target="../tags/tag613.xml"/></Relationships>
</file>

<file path=ppt/slides/_rels/slide32.xml.rels><?xml version="1.0" encoding="UTF-8" standalone="yes"?>
<Relationships xmlns="http://schemas.openxmlformats.org/package/2006/relationships"><Relationship Id="rId8" Type="http://schemas.openxmlformats.org/officeDocument/2006/relationships/tags" Target="../tags/tag678.xml"/><Relationship Id="rId13" Type="http://schemas.openxmlformats.org/officeDocument/2006/relationships/tags" Target="../tags/tag683.xml"/><Relationship Id="rId18" Type="http://schemas.openxmlformats.org/officeDocument/2006/relationships/tags" Target="../tags/tag688.xml"/><Relationship Id="rId26" Type="http://schemas.openxmlformats.org/officeDocument/2006/relationships/slideLayout" Target="../slideLayouts/slideLayout2.xml"/><Relationship Id="rId3" Type="http://schemas.openxmlformats.org/officeDocument/2006/relationships/tags" Target="../tags/tag673.xml"/><Relationship Id="rId21" Type="http://schemas.openxmlformats.org/officeDocument/2006/relationships/tags" Target="../tags/tag691.xml"/><Relationship Id="rId7" Type="http://schemas.openxmlformats.org/officeDocument/2006/relationships/tags" Target="../tags/tag677.xml"/><Relationship Id="rId12" Type="http://schemas.openxmlformats.org/officeDocument/2006/relationships/tags" Target="../tags/tag682.xml"/><Relationship Id="rId17" Type="http://schemas.openxmlformats.org/officeDocument/2006/relationships/tags" Target="../tags/tag687.xml"/><Relationship Id="rId25" Type="http://schemas.openxmlformats.org/officeDocument/2006/relationships/tags" Target="../tags/tag695.xml"/><Relationship Id="rId2" Type="http://schemas.openxmlformats.org/officeDocument/2006/relationships/tags" Target="../tags/tag672.xml"/><Relationship Id="rId16" Type="http://schemas.openxmlformats.org/officeDocument/2006/relationships/tags" Target="../tags/tag686.xml"/><Relationship Id="rId20" Type="http://schemas.openxmlformats.org/officeDocument/2006/relationships/tags" Target="../tags/tag690.xml"/><Relationship Id="rId1" Type="http://schemas.openxmlformats.org/officeDocument/2006/relationships/tags" Target="../tags/tag671.xml"/><Relationship Id="rId6" Type="http://schemas.openxmlformats.org/officeDocument/2006/relationships/tags" Target="../tags/tag676.xml"/><Relationship Id="rId11" Type="http://schemas.openxmlformats.org/officeDocument/2006/relationships/tags" Target="../tags/tag681.xml"/><Relationship Id="rId24" Type="http://schemas.openxmlformats.org/officeDocument/2006/relationships/tags" Target="../tags/tag694.xml"/><Relationship Id="rId5" Type="http://schemas.openxmlformats.org/officeDocument/2006/relationships/tags" Target="../tags/tag675.xml"/><Relationship Id="rId15" Type="http://schemas.openxmlformats.org/officeDocument/2006/relationships/tags" Target="../tags/tag685.xml"/><Relationship Id="rId23" Type="http://schemas.openxmlformats.org/officeDocument/2006/relationships/tags" Target="../tags/tag693.xml"/><Relationship Id="rId10" Type="http://schemas.openxmlformats.org/officeDocument/2006/relationships/tags" Target="../tags/tag680.xml"/><Relationship Id="rId19" Type="http://schemas.openxmlformats.org/officeDocument/2006/relationships/tags" Target="../tags/tag689.xml"/><Relationship Id="rId4" Type="http://schemas.openxmlformats.org/officeDocument/2006/relationships/tags" Target="../tags/tag674.xml"/><Relationship Id="rId9" Type="http://schemas.openxmlformats.org/officeDocument/2006/relationships/tags" Target="../tags/tag679.xml"/><Relationship Id="rId14" Type="http://schemas.openxmlformats.org/officeDocument/2006/relationships/tags" Target="../tags/tag684.xml"/><Relationship Id="rId22" Type="http://schemas.openxmlformats.org/officeDocument/2006/relationships/tags" Target="../tags/tag692.xml"/></Relationships>
</file>

<file path=ppt/slides/_rels/slide3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698.xml"/><Relationship Id="rId7" Type="http://schemas.openxmlformats.org/officeDocument/2006/relationships/tags" Target="../tags/tag702.xml"/><Relationship Id="rId2" Type="http://schemas.openxmlformats.org/officeDocument/2006/relationships/tags" Target="../tags/tag697.xml"/><Relationship Id="rId1" Type="http://schemas.openxmlformats.org/officeDocument/2006/relationships/tags" Target="../tags/tag696.xml"/><Relationship Id="rId6" Type="http://schemas.openxmlformats.org/officeDocument/2006/relationships/tags" Target="../tags/tag701.xml"/><Relationship Id="rId5" Type="http://schemas.openxmlformats.org/officeDocument/2006/relationships/tags" Target="../tags/tag700.xml"/><Relationship Id="rId4" Type="http://schemas.openxmlformats.org/officeDocument/2006/relationships/tags" Target="../tags/tag699.xml"/><Relationship Id="rId9" Type="http://schemas.openxmlformats.org/officeDocument/2006/relationships/notesSlide" Target="../notesSlides/notesSlide21.xml"/></Relationships>
</file>

<file path=ppt/slides/_rels/slide3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705.xml"/><Relationship Id="rId7" Type="http://schemas.openxmlformats.org/officeDocument/2006/relationships/tags" Target="../tags/tag709.xml"/><Relationship Id="rId2" Type="http://schemas.openxmlformats.org/officeDocument/2006/relationships/tags" Target="../tags/tag704.xml"/><Relationship Id="rId1" Type="http://schemas.openxmlformats.org/officeDocument/2006/relationships/tags" Target="../tags/tag703.xml"/><Relationship Id="rId6" Type="http://schemas.openxmlformats.org/officeDocument/2006/relationships/tags" Target="../tags/tag708.xml"/><Relationship Id="rId5" Type="http://schemas.openxmlformats.org/officeDocument/2006/relationships/tags" Target="../tags/tag707.xml"/><Relationship Id="rId4" Type="http://schemas.openxmlformats.org/officeDocument/2006/relationships/tags" Target="../tags/tag706.xml"/><Relationship Id="rId9"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712.xml"/><Relationship Id="rId7" Type="http://schemas.openxmlformats.org/officeDocument/2006/relationships/tags" Target="../tags/tag716.xml"/><Relationship Id="rId2" Type="http://schemas.openxmlformats.org/officeDocument/2006/relationships/tags" Target="../tags/tag711.xml"/><Relationship Id="rId1" Type="http://schemas.openxmlformats.org/officeDocument/2006/relationships/tags" Target="../tags/tag710.xml"/><Relationship Id="rId6" Type="http://schemas.openxmlformats.org/officeDocument/2006/relationships/tags" Target="../tags/tag715.xml"/><Relationship Id="rId5" Type="http://schemas.openxmlformats.org/officeDocument/2006/relationships/tags" Target="../tags/tag714.xml"/><Relationship Id="rId4" Type="http://schemas.openxmlformats.org/officeDocument/2006/relationships/tags" Target="../tags/tag713.xml"/><Relationship Id="rId9" Type="http://schemas.openxmlformats.org/officeDocument/2006/relationships/notesSlide" Target="../notesSlides/notesSlide23.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8.xml"/><Relationship Id="rId1" Type="http://schemas.openxmlformats.org/officeDocument/2006/relationships/tags" Target="../tags/tag717.xml"/><Relationship Id="rId4"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0.xml"/><Relationship Id="rId1" Type="http://schemas.openxmlformats.org/officeDocument/2006/relationships/tags" Target="../tags/tag7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2.xml"/><Relationship Id="rId1" Type="http://schemas.openxmlformats.org/officeDocument/2006/relationships/tags" Target="../tags/tag721.xml"/><Relationship Id="rId4" Type="http://schemas.openxmlformats.org/officeDocument/2006/relationships/notesSlide" Target="../notesSlides/notesSlide28.xml"/></Relationships>
</file>

<file path=ppt/slides/_rels/slide49.xml.rels><?xml version="1.0" encoding="UTF-8" standalone="yes"?>
<Relationships xmlns="http://schemas.openxmlformats.org/package/2006/relationships"><Relationship Id="rId3" Type="http://schemas.openxmlformats.org/officeDocument/2006/relationships/tags" Target="../tags/tag725.xml"/><Relationship Id="rId2" Type="http://schemas.openxmlformats.org/officeDocument/2006/relationships/tags" Target="../tags/tag724.xml"/><Relationship Id="rId1" Type="http://schemas.openxmlformats.org/officeDocument/2006/relationships/tags" Target="../tags/tag723.xml"/><Relationship Id="rId6" Type="http://schemas.openxmlformats.org/officeDocument/2006/relationships/notesSlide" Target="../notesSlides/notesSlide29.xml"/><Relationship Id="rId5" Type="http://schemas.openxmlformats.org/officeDocument/2006/relationships/slideLayout" Target="../slideLayouts/slideLayout4.xml"/><Relationship Id="rId4" Type="http://schemas.openxmlformats.org/officeDocument/2006/relationships/tags" Target="../tags/tag72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6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8.xml"/><Relationship Id="rId1" Type="http://schemas.openxmlformats.org/officeDocument/2006/relationships/tags" Target="../tags/tag727.xml"/><Relationship Id="rId4" Type="http://schemas.openxmlformats.org/officeDocument/2006/relationships/notesSlide" Target="../notesSlides/notesSlide30.xml"/></Relationships>
</file>

<file path=ppt/slides/_rels/slide53.xml.rels><?xml version="1.0" encoding="UTF-8" standalone="yes"?>
<Relationships xmlns="http://schemas.openxmlformats.org/package/2006/relationships"><Relationship Id="rId8" Type="http://schemas.openxmlformats.org/officeDocument/2006/relationships/tags" Target="../tags/tag736.xml"/><Relationship Id="rId13" Type="http://schemas.openxmlformats.org/officeDocument/2006/relationships/tags" Target="../tags/tag741.xml"/><Relationship Id="rId18" Type="http://schemas.openxmlformats.org/officeDocument/2006/relationships/tags" Target="../tags/tag746.xml"/><Relationship Id="rId26" Type="http://schemas.openxmlformats.org/officeDocument/2006/relationships/slideLayout" Target="../slideLayouts/slideLayout2.xml"/><Relationship Id="rId3" Type="http://schemas.openxmlformats.org/officeDocument/2006/relationships/tags" Target="../tags/tag731.xml"/><Relationship Id="rId21" Type="http://schemas.openxmlformats.org/officeDocument/2006/relationships/tags" Target="../tags/tag749.xml"/><Relationship Id="rId7" Type="http://schemas.openxmlformats.org/officeDocument/2006/relationships/tags" Target="../tags/tag735.xml"/><Relationship Id="rId12" Type="http://schemas.openxmlformats.org/officeDocument/2006/relationships/tags" Target="../tags/tag740.xml"/><Relationship Id="rId17" Type="http://schemas.openxmlformats.org/officeDocument/2006/relationships/tags" Target="../tags/tag745.xml"/><Relationship Id="rId25" Type="http://schemas.openxmlformats.org/officeDocument/2006/relationships/tags" Target="../tags/tag753.xml"/><Relationship Id="rId2" Type="http://schemas.openxmlformats.org/officeDocument/2006/relationships/tags" Target="../tags/tag730.xml"/><Relationship Id="rId16" Type="http://schemas.openxmlformats.org/officeDocument/2006/relationships/tags" Target="../tags/tag744.xml"/><Relationship Id="rId20" Type="http://schemas.openxmlformats.org/officeDocument/2006/relationships/tags" Target="../tags/tag748.xml"/><Relationship Id="rId1" Type="http://schemas.openxmlformats.org/officeDocument/2006/relationships/tags" Target="../tags/tag729.xml"/><Relationship Id="rId6" Type="http://schemas.openxmlformats.org/officeDocument/2006/relationships/tags" Target="../tags/tag734.xml"/><Relationship Id="rId11" Type="http://schemas.openxmlformats.org/officeDocument/2006/relationships/tags" Target="../tags/tag739.xml"/><Relationship Id="rId24" Type="http://schemas.openxmlformats.org/officeDocument/2006/relationships/tags" Target="../tags/tag752.xml"/><Relationship Id="rId5" Type="http://schemas.openxmlformats.org/officeDocument/2006/relationships/tags" Target="../tags/tag733.xml"/><Relationship Id="rId15" Type="http://schemas.openxmlformats.org/officeDocument/2006/relationships/tags" Target="../tags/tag743.xml"/><Relationship Id="rId23" Type="http://schemas.openxmlformats.org/officeDocument/2006/relationships/tags" Target="../tags/tag751.xml"/><Relationship Id="rId10" Type="http://schemas.openxmlformats.org/officeDocument/2006/relationships/tags" Target="../tags/tag738.xml"/><Relationship Id="rId19" Type="http://schemas.openxmlformats.org/officeDocument/2006/relationships/tags" Target="../tags/tag747.xml"/><Relationship Id="rId4" Type="http://schemas.openxmlformats.org/officeDocument/2006/relationships/tags" Target="../tags/tag732.xml"/><Relationship Id="rId9" Type="http://schemas.openxmlformats.org/officeDocument/2006/relationships/tags" Target="../tags/tag737.xml"/><Relationship Id="rId14" Type="http://schemas.openxmlformats.org/officeDocument/2006/relationships/tags" Target="../tags/tag742.xml"/><Relationship Id="rId22" Type="http://schemas.openxmlformats.org/officeDocument/2006/relationships/tags" Target="../tags/tag75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5.xml"/><Relationship Id="rId1" Type="http://schemas.openxmlformats.org/officeDocument/2006/relationships/tags" Target="../tags/tag754.xml"/><Relationship Id="rId4" Type="http://schemas.openxmlformats.org/officeDocument/2006/relationships/notesSlide" Target="../notesSlides/notesSlide3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17" Type="http://schemas.openxmlformats.org/officeDocument/2006/relationships/tags" Target="../tags/tag281.xml"/><Relationship Id="rId21" Type="http://schemas.openxmlformats.org/officeDocument/2006/relationships/tags" Target="../tags/tag185.xml"/><Relationship Id="rId42" Type="http://schemas.openxmlformats.org/officeDocument/2006/relationships/tags" Target="../tags/tag206.xml"/><Relationship Id="rId63" Type="http://schemas.openxmlformats.org/officeDocument/2006/relationships/tags" Target="../tags/tag227.xml"/><Relationship Id="rId84" Type="http://schemas.openxmlformats.org/officeDocument/2006/relationships/tags" Target="../tags/tag248.xml"/><Relationship Id="rId138" Type="http://schemas.openxmlformats.org/officeDocument/2006/relationships/tags" Target="../tags/tag302.xml"/><Relationship Id="rId107" Type="http://schemas.openxmlformats.org/officeDocument/2006/relationships/tags" Target="../tags/tag271.xml"/><Relationship Id="rId11" Type="http://schemas.openxmlformats.org/officeDocument/2006/relationships/tags" Target="../tags/tag175.xml"/><Relationship Id="rId32" Type="http://schemas.openxmlformats.org/officeDocument/2006/relationships/tags" Target="../tags/tag196.xml"/><Relationship Id="rId53" Type="http://schemas.openxmlformats.org/officeDocument/2006/relationships/tags" Target="../tags/tag217.xml"/><Relationship Id="rId74" Type="http://schemas.openxmlformats.org/officeDocument/2006/relationships/tags" Target="../tags/tag238.xml"/><Relationship Id="rId128" Type="http://schemas.openxmlformats.org/officeDocument/2006/relationships/tags" Target="../tags/tag292.xml"/><Relationship Id="rId149" Type="http://schemas.openxmlformats.org/officeDocument/2006/relationships/notesSlide" Target="../notesSlides/notesSlide5.xml"/><Relationship Id="rId5" Type="http://schemas.openxmlformats.org/officeDocument/2006/relationships/tags" Target="../tags/tag169.xml"/><Relationship Id="rId95" Type="http://schemas.openxmlformats.org/officeDocument/2006/relationships/tags" Target="../tags/tag259.xml"/><Relationship Id="rId22" Type="http://schemas.openxmlformats.org/officeDocument/2006/relationships/tags" Target="../tags/tag186.xml"/><Relationship Id="rId27" Type="http://schemas.openxmlformats.org/officeDocument/2006/relationships/tags" Target="../tags/tag191.xml"/><Relationship Id="rId43" Type="http://schemas.openxmlformats.org/officeDocument/2006/relationships/tags" Target="../tags/tag207.xml"/><Relationship Id="rId48" Type="http://schemas.openxmlformats.org/officeDocument/2006/relationships/tags" Target="../tags/tag212.xml"/><Relationship Id="rId64" Type="http://schemas.openxmlformats.org/officeDocument/2006/relationships/tags" Target="../tags/tag228.xml"/><Relationship Id="rId69" Type="http://schemas.openxmlformats.org/officeDocument/2006/relationships/tags" Target="../tags/tag233.xml"/><Relationship Id="rId113" Type="http://schemas.openxmlformats.org/officeDocument/2006/relationships/tags" Target="../tags/tag277.xml"/><Relationship Id="rId118" Type="http://schemas.openxmlformats.org/officeDocument/2006/relationships/tags" Target="../tags/tag282.xml"/><Relationship Id="rId134" Type="http://schemas.openxmlformats.org/officeDocument/2006/relationships/tags" Target="../tags/tag298.xml"/><Relationship Id="rId139" Type="http://schemas.openxmlformats.org/officeDocument/2006/relationships/tags" Target="../tags/tag303.xml"/><Relationship Id="rId80" Type="http://schemas.openxmlformats.org/officeDocument/2006/relationships/tags" Target="../tags/tag244.xml"/><Relationship Id="rId85" Type="http://schemas.openxmlformats.org/officeDocument/2006/relationships/tags" Target="../tags/tag249.xml"/><Relationship Id="rId12" Type="http://schemas.openxmlformats.org/officeDocument/2006/relationships/tags" Target="../tags/tag176.xml"/><Relationship Id="rId17" Type="http://schemas.openxmlformats.org/officeDocument/2006/relationships/tags" Target="../tags/tag181.xml"/><Relationship Id="rId33" Type="http://schemas.openxmlformats.org/officeDocument/2006/relationships/tags" Target="../tags/tag197.xml"/><Relationship Id="rId38" Type="http://schemas.openxmlformats.org/officeDocument/2006/relationships/tags" Target="../tags/tag202.xml"/><Relationship Id="rId59" Type="http://schemas.openxmlformats.org/officeDocument/2006/relationships/tags" Target="../tags/tag223.xml"/><Relationship Id="rId103" Type="http://schemas.openxmlformats.org/officeDocument/2006/relationships/tags" Target="../tags/tag267.xml"/><Relationship Id="rId108" Type="http://schemas.openxmlformats.org/officeDocument/2006/relationships/tags" Target="../tags/tag272.xml"/><Relationship Id="rId124" Type="http://schemas.openxmlformats.org/officeDocument/2006/relationships/tags" Target="../tags/tag288.xml"/><Relationship Id="rId129" Type="http://schemas.openxmlformats.org/officeDocument/2006/relationships/tags" Target="../tags/tag293.xml"/><Relationship Id="rId54" Type="http://schemas.openxmlformats.org/officeDocument/2006/relationships/tags" Target="../tags/tag218.xml"/><Relationship Id="rId70" Type="http://schemas.openxmlformats.org/officeDocument/2006/relationships/tags" Target="../tags/tag234.xml"/><Relationship Id="rId75" Type="http://schemas.openxmlformats.org/officeDocument/2006/relationships/tags" Target="../tags/tag239.xml"/><Relationship Id="rId91" Type="http://schemas.openxmlformats.org/officeDocument/2006/relationships/tags" Target="../tags/tag255.xml"/><Relationship Id="rId96" Type="http://schemas.openxmlformats.org/officeDocument/2006/relationships/tags" Target="../tags/tag260.xml"/><Relationship Id="rId140" Type="http://schemas.openxmlformats.org/officeDocument/2006/relationships/tags" Target="../tags/tag304.xml"/><Relationship Id="rId145" Type="http://schemas.openxmlformats.org/officeDocument/2006/relationships/tags" Target="../tags/tag309.xml"/><Relationship Id="rId1" Type="http://schemas.openxmlformats.org/officeDocument/2006/relationships/tags" Target="../tags/tag165.xml"/><Relationship Id="rId6" Type="http://schemas.openxmlformats.org/officeDocument/2006/relationships/tags" Target="../tags/tag170.xml"/><Relationship Id="rId23" Type="http://schemas.openxmlformats.org/officeDocument/2006/relationships/tags" Target="../tags/tag187.xml"/><Relationship Id="rId28" Type="http://schemas.openxmlformats.org/officeDocument/2006/relationships/tags" Target="../tags/tag192.xml"/><Relationship Id="rId49" Type="http://schemas.openxmlformats.org/officeDocument/2006/relationships/tags" Target="../tags/tag213.xml"/><Relationship Id="rId114" Type="http://schemas.openxmlformats.org/officeDocument/2006/relationships/tags" Target="../tags/tag278.xml"/><Relationship Id="rId119" Type="http://schemas.openxmlformats.org/officeDocument/2006/relationships/tags" Target="../tags/tag283.xml"/><Relationship Id="rId44" Type="http://schemas.openxmlformats.org/officeDocument/2006/relationships/tags" Target="../tags/tag208.xml"/><Relationship Id="rId60" Type="http://schemas.openxmlformats.org/officeDocument/2006/relationships/tags" Target="../tags/tag224.xml"/><Relationship Id="rId65" Type="http://schemas.openxmlformats.org/officeDocument/2006/relationships/tags" Target="../tags/tag229.xml"/><Relationship Id="rId81" Type="http://schemas.openxmlformats.org/officeDocument/2006/relationships/tags" Target="../tags/tag245.xml"/><Relationship Id="rId86" Type="http://schemas.openxmlformats.org/officeDocument/2006/relationships/tags" Target="../tags/tag250.xml"/><Relationship Id="rId130" Type="http://schemas.openxmlformats.org/officeDocument/2006/relationships/tags" Target="../tags/tag294.xml"/><Relationship Id="rId135" Type="http://schemas.openxmlformats.org/officeDocument/2006/relationships/tags" Target="../tags/tag299.xml"/><Relationship Id="rId13" Type="http://schemas.openxmlformats.org/officeDocument/2006/relationships/tags" Target="../tags/tag177.xml"/><Relationship Id="rId18" Type="http://schemas.openxmlformats.org/officeDocument/2006/relationships/tags" Target="../tags/tag182.xml"/><Relationship Id="rId39" Type="http://schemas.openxmlformats.org/officeDocument/2006/relationships/tags" Target="../tags/tag203.xml"/><Relationship Id="rId109" Type="http://schemas.openxmlformats.org/officeDocument/2006/relationships/tags" Target="../tags/tag273.xml"/><Relationship Id="rId34" Type="http://schemas.openxmlformats.org/officeDocument/2006/relationships/tags" Target="../tags/tag198.xml"/><Relationship Id="rId50" Type="http://schemas.openxmlformats.org/officeDocument/2006/relationships/tags" Target="../tags/tag214.xml"/><Relationship Id="rId55" Type="http://schemas.openxmlformats.org/officeDocument/2006/relationships/tags" Target="../tags/tag219.xml"/><Relationship Id="rId76" Type="http://schemas.openxmlformats.org/officeDocument/2006/relationships/tags" Target="../tags/tag240.xml"/><Relationship Id="rId97" Type="http://schemas.openxmlformats.org/officeDocument/2006/relationships/tags" Target="../tags/tag261.xml"/><Relationship Id="rId104" Type="http://schemas.openxmlformats.org/officeDocument/2006/relationships/tags" Target="../tags/tag268.xml"/><Relationship Id="rId120" Type="http://schemas.openxmlformats.org/officeDocument/2006/relationships/tags" Target="../tags/tag284.xml"/><Relationship Id="rId125" Type="http://schemas.openxmlformats.org/officeDocument/2006/relationships/tags" Target="../tags/tag289.xml"/><Relationship Id="rId141" Type="http://schemas.openxmlformats.org/officeDocument/2006/relationships/tags" Target="../tags/tag305.xml"/><Relationship Id="rId146" Type="http://schemas.openxmlformats.org/officeDocument/2006/relationships/tags" Target="../tags/tag310.xml"/><Relationship Id="rId7" Type="http://schemas.openxmlformats.org/officeDocument/2006/relationships/tags" Target="../tags/tag171.xml"/><Relationship Id="rId71" Type="http://schemas.openxmlformats.org/officeDocument/2006/relationships/tags" Target="../tags/tag235.xml"/><Relationship Id="rId92" Type="http://schemas.openxmlformats.org/officeDocument/2006/relationships/tags" Target="../tags/tag256.xml"/><Relationship Id="rId2" Type="http://schemas.openxmlformats.org/officeDocument/2006/relationships/tags" Target="../tags/tag166.xml"/><Relationship Id="rId29" Type="http://schemas.openxmlformats.org/officeDocument/2006/relationships/tags" Target="../tags/tag193.xml"/><Relationship Id="rId24" Type="http://schemas.openxmlformats.org/officeDocument/2006/relationships/tags" Target="../tags/tag188.xml"/><Relationship Id="rId40" Type="http://schemas.openxmlformats.org/officeDocument/2006/relationships/tags" Target="../tags/tag204.xml"/><Relationship Id="rId45" Type="http://schemas.openxmlformats.org/officeDocument/2006/relationships/tags" Target="../tags/tag209.xml"/><Relationship Id="rId66" Type="http://schemas.openxmlformats.org/officeDocument/2006/relationships/tags" Target="../tags/tag230.xml"/><Relationship Id="rId87" Type="http://schemas.openxmlformats.org/officeDocument/2006/relationships/tags" Target="../tags/tag251.xml"/><Relationship Id="rId110" Type="http://schemas.openxmlformats.org/officeDocument/2006/relationships/tags" Target="../tags/tag274.xml"/><Relationship Id="rId115" Type="http://schemas.openxmlformats.org/officeDocument/2006/relationships/tags" Target="../tags/tag279.xml"/><Relationship Id="rId131" Type="http://schemas.openxmlformats.org/officeDocument/2006/relationships/tags" Target="../tags/tag295.xml"/><Relationship Id="rId136" Type="http://schemas.openxmlformats.org/officeDocument/2006/relationships/tags" Target="../tags/tag300.xml"/><Relationship Id="rId61" Type="http://schemas.openxmlformats.org/officeDocument/2006/relationships/tags" Target="../tags/tag225.xml"/><Relationship Id="rId82" Type="http://schemas.openxmlformats.org/officeDocument/2006/relationships/tags" Target="../tags/tag246.xml"/><Relationship Id="rId19" Type="http://schemas.openxmlformats.org/officeDocument/2006/relationships/tags" Target="../tags/tag183.xml"/><Relationship Id="rId14" Type="http://schemas.openxmlformats.org/officeDocument/2006/relationships/tags" Target="../tags/tag178.xml"/><Relationship Id="rId30" Type="http://schemas.openxmlformats.org/officeDocument/2006/relationships/tags" Target="../tags/tag194.xml"/><Relationship Id="rId35" Type="http://schemas.openxmlformats.org/officeDocument/2006/relationships/tags" Target="../tags/tag199.xml"/><Relationship Id="rId56" Type="http://schemas.openxmlformats.org/officeDocument/2006/relationships/tags" Target="../tags/tag220.xml"/><Relationship Id="rId77" Type="http://schemas.openxmlformats.org/officeDocument/2006/relationships/tags" Target="../tags/tag241.xml"/><Relationship Id="rId100" Type="http://schemas.openxmlformats.org/officeDocument/2006/relationships/tags" Target="../tags/tag264.xml"/><Relationship Id="rId105" Type="http://schemas.openxmlformats.org/officeDocument/2006/relationships/tags" Target="../tags/tag269.xml"/><Relationship Id="rId126" Type="http://schemas.openxmlformats.org/officeDocument/2006/relationships/tags" Target="../tags/tag290.xml"/><Relationship Id="rId147" Type="http://schemas.openxmlformats.org/officeDocument/2006/relationships/tags" Target="../tags/tag311.xml"/><Relationship Id="rId8" Type="http://schemas.openxmlformats.org/officeDocument/2006/relationships/tags" Target="../tags/tag172.xml"/><Relationship Id="rId51" Type="http://schemas.openxmlformats.org/officeDocument/2006/relationships/tags" Target="../tags/tag215.xml"/><Relationship Id="rId72" Type="http://schemas.openxmlformats.org/officeDocument/2006/relationships/tags" Target="../tags/tag236.xml"/><Relationship Id="rId93" Type="http://schemas.openxmlformats.org/officeDocument/2006/relationships/tags" Target="../tags/tag257.xml"/><Relationship Id="rId98" Type="http://schemas.openxmlformats.org/officeDocument/2006/relationships/tags" Target="../tags/tag262.xml"/><Relationship Id="rId121" Type="http://schemas.openxmlformats.org/officeDocument/2006/relationships/tags" Target="../tags/tag285.xml"/><Relationship Id="rId142" Type="http://schemas.openxmlformats.org/officeDocument/2006/relationships/tags" Target="../tags/tag306.xml"/><Relationship Id="rId3" Type="http://schemas.openxmlformats.org/officeDocument/2006/relationships/tags" Target="../tags/tag167.xml"/><Relationship Id="rId25" Type="http://schemas.openxmlformats.org/officeDocument/2006/relationships/tags" Target="../tags/tag189.xml"/><Relationship Id="rId46" Type="http://schemas.openxmlformats.org/officeDocument/2006/relationships/tags" Target="../tags/tag210.xml"/><Relationship Id="rId67" Type="http://schemas.openxmlformats.org/officeDocument/2006/relationships/tags" Target="../tags/tag231.xml"/><Relationship Id="rId116" Type="http://schemas.openxmlformats.org/officeDocument/2006/relationships/tags" Target="../tags/tag280.xml"/><Relationship Id="rId137" Type="http://schemas.openxmlformats.org/officeDocument/2006/relationships/tags" Target="../tags/tag301.xml"/><Relationship Id="rId20" Type="http://schemas.openxmlformats.org/officeDocument/2006/relationships/tags" Target="../tags/tag184.xml"/><Relationship Id="rId41" Type="http://schemas.openxmlformats.org/officeDocument/2006/relationships/tags" Target="../tags/tag205.xml"/><Relationship Id="rId62" Type="http://schemas.openxmlformats.org/officeDocument/2006/relationships/tags" Target="../tags/tag226.xml"/><Relationship Id="rId83" Type="http://schemas.openxmlformats.org/officeDocument/2006/relationships/tags" Target="../tags/tag247.xml"/><Relationship Id="rId88" Type="http://schemas.openxmlformats.org/officeDocument/2006/relationships/tags" Target="../tags/tag252.xml"/><Relationship Id="rId111" Type="http://schemas.openxmlformats.org/officeDocument/2006/relationships/tags" Target="../tags/tag275.xml"/><Relationship Id="rId132" Type="http://schemas.openxmlformats.org/officeDocument/2006/relationships/tags" Target="../tags/tag296.xml"/><Relationship Id="rId15" Type="http://schemas.openxmlformats.org/officeDocument/2006/relationships/tags" Target="../tags/tag179.xml"/><Relationship Id="rId36" Type="http://schemas.openxmlformats.org/officeDocument/2006/relationships/tags" Target="../tags/tag200.xml"/><Relationship Id="rId57" Type="http://schemas.openxmlformats.org/officeDocument/2006/relationships/tags" Target="../tags/tag221.xml"/><Relationship Id="rId106" Type="http://schemas.openxmlformats.org/officeDocument/2006/relationships/tags" Target="../tags/tag270.xml"/><Relationship Id="rId127" Type="http://schemas.openxmlformats.org/officeDocument/2006/relationships/tags" Target="../tags/tag291.xml"/><Relationship Id="rId10" Type="http://schemas.openxmlformats.org/officeDocument/2006/relationships/tags" Target="../tags/tag174.xml"/><Relationship Id="rId31" Type="http://schemas.openxmlformats.org/officeDocument/2006/relationships/tags" Target="../tags/tag195.xml"/><Relationship Id="rId52" Type="http://schemas.openxmlformats.org/officeDocument/2006/relationships/tags" Target="../tags/tag216.xml"/><Relationship Id="rId73" Type="http://schemas.openxmlformats.org/officeDocument/2006/relationships/tags" Target="../tags/tag237.xml"/><Relationship Id="rId78" Type="http://schemas.openxmlformats.org/officeDocument/2006/relationships/tags" Target="../tags/tag242.xml"/><Relationship Id="rId94" Type="http://schemas.openxmlformats.org/officeDocument/2006/relationships/tags" Target="../tags/tag258.xml"/><Relationship Id="rId99" Type="http://schemas.openxmlformats.org/officeDocument/2006/relationships/tags" Target="../tags/tag263.xml"/><Relationship Id="rId101" Type="http://schemas.openxmlformats.org/officeDocument/2006/relationships/tags" Target="../tags/tag265.xml"/><Relationship Id="rId122" Type="http://schemas.openxmlformats.org/officeDocument/2006/relationships/tags" Target="../tags/tag286.xml"/><Relationship Id="rId143" Type="http://schemas.openxmlformats.org/officeDocument/2006/relationships/tags" Target="../tags/tag307.xml"/><Relationship Id="rId148" Type="http://schemas.openxmlformats.org/officeDocument/2006/relationships/slideLayout" Target="../slideLayouts/slideLayout4.xml"/><Relationship Id="rId4" Type="http://schemas.openxmlformats.org/officeDocument/2006/relationships/tags" Target="../tags/tag168.xml"/><Relationship Id="rId9" Type="http://schemas.openxmlformats.org/officeDocument/2006/relationships/tags" Target="../tags/tag173.xml"/><Relationship Id="rId26" Type="http://schemas.openxmlformats.org/officeDocument/2006/relationships/tags" Target="../tags/tag190.xml"/><Relationship Id="rId47" Type="http://schemas.openxmlformats.org/officeDocument/2006/relationships/tags" Target="../tags/tag211.xml"/><Relationship Id="rId68" Type="http://schemas.openxmlformats.org/officeDocument/2006/relationships/tags" Target="../tags/tag232.xml"/><Relationship Id="rId89" Type="http://schemas.openxmlformats.org/officeDocument/2006/relationships/tags" Target="../tags/tag253.xml"/><Relationship Id="rId112" Type="http://schemas.openxmlformats.org/officeDocument/2006/relationships/tags" Target="../tags/tag276.xml"/><Relationship Id="rId133" Type="http://schemas.openxmlformats.org/officeDocument/2006/relationships/tags" Target="../tags/tag297.xml"/><Relationship Id="rId16" Type="http://schemas.openxmlformats.org/officeDocument/2006/relationships/tags" Target="../tags/tag180.xml"/><Relationship Id="rId37" Type="http://schemas.openxmlformats.org/officeDocument/2006/relationships/tags" Target="../tags/tag201.xml"/><Relationship Id="rId58" Type="http://schemas.openxmlformats.org/officeDocument/2006/relationships/tags" Target="../tags/tag222.xml"/><Relationship Id="rId79" Type="http://schemas.openxmlformats.org/officeDocument/2006/relationships/tags" Target="../tags/tag243.xml"/><Relationship Id="rId102" Type="http://schemas.openxmlformats.org/officeDocument/2006/relationships/tags" Target="../tags/tag266.xml"/><Relationship Id="rId123" Type="http://schemas.openxmlformats.org/officeDocument/2006/relationships/tags" Target="../tags/tag287.xml"/><Relationship Id="rId144" Type="http://schemas.openxmlformats.org/officeDocument/2006/relationships/tags" Target="../tags/tag308.xml"/><Relationship Id="rId90" Type="http://schemas.openxmlformats.org/officeDocument/2006/relationships/tags" Target="../tags/tag254.xml"/></Relationships>
</file>

<file path=ppt/slides/_rels/slide6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7.xml"/><Relationship Id="rId1" Type="http://schemas.openxmlformats.org/officeDocument/2006/relationships/tags" Target="../tags/tag756.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9.xml"/><Relationship Id="rId1" Type="http://schemas.openxmlformats.org/officeDocument/2006/relationships/tags" Target="../tags/tag75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tags" Target="../tags/tag767.xml"/><Relationship Id="rId13" Type="http://schemas.openxmlformats.org/officeDocument/2006/relationships/image" Target="../media/image3.jpg"/><Relationship Id="rId3" Type="http://schemas.openxmlformats.org/officeDocument/2006/relationships/tags" Target="../tags/tag762.xml"/><Relationship Id="rId7" Type="http://schemas.openxmlformats.org/officeDocument/2006/relationships/tags" Target="../tags/tag766.xml"/><Relationship Id="rId12" Type="http://schemas.openxmlformats.org/officeDocument/2006/relationships/notesSlide" Target="../notesSlides/notesSlide34.xml"/><Relationship Id="rId2" Type="http://schemas.openxmlformats.org/officeDocument/2006/relationships/tags" Target="../tags/tag761.xml"/><Relationship Id="rId1" Type="http://schemas.openxmlformats.org/officeDocument/2006/relationships/tags" Target="../tags/tag760.xml"/><Relationship Id="rId6" Type="http://schemas.openxmlformats.org/officeDocument/2006/relationships/tags" Target="../tags/tag765.xml"/><Relationship Id="rId11" Type="http://schemas.openxmlformats.org/officeDocument/2006/relationships/slideLayout" Target="../slideLayouts/slideLayout4.xml"/><Relationship Id="rId5" Type="http://schemas.openxmlformats.org/officeDocument/2006/relationships/tags" Target="../tags/tag764.xml"/><Relationship Id="rId10" Type="http://schemas.openxmlformats.org/officeDocument/2006/relationships/tags" Target="../tags/tag769.xml"/><Relationship Id="rId4" Type="http://schemas.openxmlformats.org/officeDocument/2006/relationships/tags" Target="../tags/tag763.xml"/><Relationship Id="rId9" Type="http://schemas.openxmlformats.org/officeDocument/2006/relationships/tags" Target="../tags/tag768.xml"/></Relationships>
</file>

<file path=ppt/slides/_rels/slide67.xml.rels><?xml version="1.0" encoding="UTF-8" standalone="yes"?>
<Relationships xmlns="http://schemas.openxmlformats.org/package/2006/relationships"><Relationship Id="rId8" Type="http://schemas.openxmlformats.org/officeDocument/2006/relationships/tags" Target="../tags/tag777.xml"/><Relationship Id="rId3" Type="http://schemas.openxmlformats.org/officeDocument/2006/relationships/tags" Target="../tags/tag772.xml"/><Relationship Id="rId7" Type="http://schemas.openxmlformats.org/officeDocument/2006/relationships/tags" Target="../tags/tag776.xml"/><Relationship Id="rId2" Type="http://schemas.openxmlformats.org/officeDocument/2006/relationships/tags" Target="../tags/tag771.xml"/><Relationship Id="rId1" Type="http://schemas.openxmlformats.org/officeDocument/2006/relationships/tags" Target="../tags/tag770.xml"/><Relationship Id="rId6" Type="http://schemas.openxmlformats.org/officeDocument/2006/relationships/tags" Target="../tags/tag775.xml"/><Relationship Id="rId11" Type="http://schemas.openxmlformats.org/officeDocument/2006/relationships/slideLayout" Target="../slideLayouts/slideLayout4.xml"/><Relationship Id="rId5" Type="http://schemas.openxmlformats.org/officeDocument/2006/relationships/tags" Target="../tags/tag774.xml"/><Relationship Id="rId10" Type="http://schemas.openxmlformats.org/officeDocument/2006/relationships/tags" Target="../tags/tag779.xml"/><Relationship Id="rId4" Type="http://schemas.openxmlformats.org/officeDocument/2006/relationships/tags" Target="../tags/tag773.xml"/><Relationship Id="rId9" Type="http://schemas.openxmlformats.org/officeDocument/2006/relationships/tags" Target="../tags/tag778.xml"/></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81.xml"/><Relationship Id="rId1" Type="http://schemas.openxmlformats.org/officeDocument/2006/relationships/tags" Target="../tags/tag78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tags" Target="../tags/tag319.xml"/><Relationship Id="rId13" Type="http://schemas.openxmlformats.org/officeDocument/2006/relationships/notesSlide" Target="../notesSlides/notesSlide6.xml"/><Relationship Id="rId3" Type="http://schemas.openxmlformats.org/officeDocument/2006/relationships/tags" Target="../tags/tag314.xml"/><Relationship Id="rId7" Type="http://schemas.openxmlformats.org/officeDocument/2006/relationships/tags" Target="../tags/tag318.xml"/><Relationship Id="rId12" Type="http://schemas.openxmlformats.org/officeDocument/2006/relationships/slideLayout" Target="../slideLayouts/slideLayout2.xml"/><Relationship Id="rId2" Type="http://schemas.openxmlformats.org/officeDocument/2006/relationships/tags" Target="../tags/tag313.xml"/><Relationship Id="rId1" Type="http://schemas.openxmlformats.org/officeDocument/2006/relationships/tags" Target="../tags/tag312.xml"/><Relationship Id="rId6" Type="http://schemas.openxmlformats.org/officeDocument/2006/relationships/tags" Target="../tags/tag317.xml"/><Relationship Id="rId11" Type="http://schemas.openxmlformats.org/officeDocument/2006/relationships/tags" Target="../tags/tag322.xml"/><Relationship Id="rId5" Type="http://schemas.openxmlformats.org/officeDocument/2006/relationships/tags" Target="../tags/tag316.xml"/><Relationship Id="rId10" Type="http://schemas.openxmlformats.org/officeDocument/2006/relationships/tags" Target="../tags/tag321.xml"/><Relationship Id="rId4" Type="http://schemas.openxmlformats.org/officeDocument/2006/relationships/tags" Target="../tags/tag315.xml"/><Relationship Id="rId9" Type="http://schemas.openxmlformats.org/officeDocument/2006/relationships/tags" Target="../tags/tag320.xml"/></Relationships>
</file>

<file path=ppt/slides/_rels/slide70.xml.rels><?xml version="1.0" encoding="UTF-8" standalone="yes"?>
<Relationships xmlns="http://schemas.openxmlformats.org/package/2006/relationships"><Relationship Id="rId3" Type="http://schemas.openxmlformats.org/officeDocument/2006/relationships/tags" Target="../tags/tag784.xml"/><Relationship Id="rId2" Type="http://schemas.openxmlformats.org/officeDocument/2006/relationships/tags" Target="../tags/tag783.xml"/><Relationship Id="rId1" Type="http://schemas.openxmlformats.org/officeDocument/2006/relationships/tags" Target="../tags/tag782.xml"/><Relationship Id="rId5" Type="http://schemas.openxmlformats.org/officeDocument/2006/relationships/notesSlide" Target="../notesSlides/notesSlide35.xml"/><Relationship Id="rId4"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8" Type="http://schemas.openxmlformats.org/officeDocument/2006/relationships/tags" Target="../tags/tag792.xml"/><Relationship Id="rId13" Type="http://schemas.openxmlformats.org/officeDocument/2006/relationships/notesSlide" Target="../notesSlides/notesSlide36.xml"/><Relationship Id="rId3" Type="http://schemas.openxmlformats.org/officeDocument/2006/relationships/tags" Target="../tags/tag787.xml"/><Relationship Id="rId7" Type="http://schemas.openxmlformats.org/officeDocument/2006/relationships/tags" Target="../tags/tag791.xml"/><Relationship Id="rId12" Type="http://schemas.openxmlformats.org/officeDocument/2006/relationships/slideLayout" Target="../slideLayouts/slideLayout2.xml"/><Relationship Id="rId2" Type="http://schemas.openxmlformats.org/officeDocument/2006/relationships/tags" Target="../tags/tag786.xml"/><Relationship Id="rId1" Type="http://schemas.openxmlformats.org/officeDocument/2006/relationships/tags" Target="../tags/tag785.xml"/><Relationship Id="rId6" Type="http://schemas.openxmlformats.org/officeDocument/2006/relationships/tags" Target="../tags/tag790.xml"/><Relationship Id="rId11" Type="http://schemas.openxmlformats.org/officeDocument/2006/relationships/tags" Target="../tags/tag795.xml"/><Relationship Id="rId5" Type="http://schemas.openxmlformats.org/officeDocument/2006/relationships/tags" Target="../tags/tag789.xml"/><Relationship Id="rId10" Type="http://schemas.openxmlformats.org/officeDocument/2006/relationships/tags" Target="../tags/tag794.xml"/><Relationship Id="rId4" Type="http://schemas.openxmlformats.org/officeDocument/2006/relationships/tags" Target="../tags/tag788.xml"/><Relationship Id="rId9" Type="http://schemas.openxmlformats.org/officeDocument/2006/relationships/tags" Target="../tags/tag793.xml"/></Relationships>
</file>

<file path=ppt/slides/_rels/slide72.xml.rels><?xml version="1.0" encoding="UTF-8" standalone="yes"?>
<Relationships xmlns="http://schemas.openxmlformats.org/package/2006/relationships"><Relationship Id="rId3" Type="http://schemas.openxmlformats.org/officeDocument/2006/relationships/tags" Target="../tags/tag798.xml"/><Relationship Id="rId2" Type="http://schemas.openxmlformats.org/officeDocument/2006/relationships/tags" Target="../tags/tag797.xml"/><Relationship Id="rId1" Type="http://schemas.openxmlformats.org/officeDocument/2006/relationships/tags" Target="../tags/tag796.xml"/><Relationship Id="rId5" Type="http://schemas.openxmlformats.org/officeDocument/2006/relationships/image" Target="../media/image3.jpg"/><Relationship Id="rId4"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tags" Target="../tags/tag801.xml"/><Relationship Id="rId2" Type="http://schemas.openxmlformats.org/officeDocument/2006/relationships/tags" Target="../tags/tag800.xml"/><Relationship Id="rId1" Type="http://schemas.openxmlformats.org/officeDocument/2006/relationships/tags" Target="../tags/tag799.xml"/><Relationship Id="rId5" Type="http://schemas.openxmlformats.org/officeDocument/2006/relationships/slideLayout" Target="../slideLayouts/slideLayout2.xml"/><Relationship Id="rId4" Type="http://schemas.openxmlformats.org/officeDocument/2006/relationships/tags" Target="../tags/tag80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tags" Target="../tags/tag805.xml"/><Relationship Id="rId2" Type="http://schemas.openxmlformats.org/officeDocument/2006/relationships/tags" Target="../tags/tag804.xml"/><Relationship Id="rId1" Type="http://schemas.openxmlformats.org/officeDocument/2006/relationships/tags" Target="../tags/tag803.xml"/><Relationship Id="rId6" Type="http://schemas.openxmlformats.org/officeDocument/2006/relationships/notesSlide" Target="../notesSlides/notesSlide37.xml"/><Relationship Id="rId5" Type="http://schemas.openxmlformats.org/officeDocument/2006/relationships/slideLayout" Target="../slideLayouts/slideLayout2.xml"/><Relationship Id="rId4" Type="http://schemas.openxmlformats.org/officeDocument/2006/relationships/tags" Target="../tags/tag806.xml"/></Relationships>
</file>

<file path=ppt/slides/_rels/slide76.xml.rels><?xml version="1.0" encoding="UTF-8" standalone="yes"?>
<Relationships xmlns="http://schemas.openxmlformats.org/package/2006/relationships"><Relationship Id="rId3" Type="http://schemas.openxmlformats.org/officeDocument/2006/relationships/tags" Target="../tags/tag809.xml"/><Relationship Id="rId2" Type="http://schemas.openxmlformats.org/officeDocument/2006/relationships/tags" Target="../tags/tag808.xml"/><Relationship Id="rId1" Type="http://schemas.openxmlformats.org/officeDocument/2006/relationships/tags" Target="../tags/tag807.xml"/><Relationship Id="rId5" Type="http://schemas.openxmlformats.org/officeDocument/2006/relationships/slideLayout" Target="../slideLayouts/slideLayout2.xml"/><Relationship Id="rId4" Type="http://schemas.openxmlformats.org/officeDocument/2006/relationships/tags" Target="../tags/tag810.xml"/></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4.xml"/><Relationship Id="rId1" Type="http://schemas.openxmlformats.org/officeDocument/2006/relationships/tags" Target="../tags/tag811.xml"/></Relationships>
</file>

<file path=ppt/slides/_rels/slide78.xml.rels><?xml version="1.0" encoding="UTF-8" standalone="yes"?>
<Relationships xmlns="http://schemas.openxmlformats.org/package/2006/relationships"><Relationship Id="rId8" Type="http://schemas.openxmlformats.org/officeDocument/2006/relationships/tags" Target="../tags/tag819.xml"/><Relationship Id="rId3" Type="http://schemas.openxmlformats.org/officeDocument/2006/relationships/tags" Target="../tags/tag814.xml"/><Relationship Id="rId7" Type="http://schemas.openxmlformats.org/officeDocument/2006/relationships/tags" Target="../tags/tag818.xml"/><Relationship Id="rId12" Type="http://schemas.openxmlformats.org/officeDocument/2006/relationships/notesSlide" Target="../notesSlides/notesSlide39.xml"/><Relationship Id="rId2" Type="http://schemas.openxmlformats.org/officeDocument/2006/relationships/tags" Target="../tags/tag813.xml"/><Relationship Id="rId1" Type="http://schemas.openxmlformats.org/officeDocument/2006/relationships/tags" Target="../tags/tag812.xml"/><Relationship Id="rId6" Type="http://schemas.openxmlformats.org/officeDocument/2006/relationships/tags" Target="../tags/tag817.xml"/><Relationship Id="rId11" Type="http://schemas.openxmlformats.org/officeDocument/2006/relationships/slideLayout" Target="../slideLayouts/slideLayout2.xml"/><Relationship Id="rId5" Type="http://schemas.openxmlformats.org/officeDocument/2006/relationships/tags" Target="../tags/tag816.xml"/><Relationship Id="rId10" Type="http://schemas.openxmlformats.org/officeDocument/2006/relationships/tags" Target="../tags/tag821.xml"/><Relationship Id="rId4" Type="http://schemas.openxmlformats.org/officeDocument/2006/relationships/tags" Target="../tags/tag815.xml"/><Relationship Id="rId9" Type="http://schemas.openxmlformats.org/officeDocument/2006/relationships/tags" Target="../tags/tag820.xml"/></Relationships>
</file>

<file path=ppt/slides/_rels/slide7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3.xml"/><Relationship Id="rId1" Type="http://schemas.openxmlformats.org/officeDocument/2006/relationships/tags" Target="../tags/tag8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8" Type="http://schemas.openxmlformats.org/officeDocument/2006/relationships/tags" Target="../tags/tag831.xml"/><Relationship Id="rId13" Type="http://schemas.openxmlformats.org/officeDocument/2006/relationships/tags" Target="../tags/tag836.xml"/><Relationship Id="rId18" Type="http://schemas.openxmlformats.org/officeDocument/2006/relationships/tags" Target="../tags/tag841.xml"/><Relationship Id="rId26" Type="http://schemas.openxmlformats.org/officeDocument/2006/relationships/slideLayout" Target="../slideLayouts/slideLayout2.xml"/><Relationship Id="rId3" Type="http://schemas.openxmlformats.org/officeDocument/2006/relationships/tags" Target="../tags/tag826.xml"/><Relationship Id="rId21" Type="http://schemas.openxmlformats.org/officeDocument/2006/relationships/tags" Target="../tags/tag844.xml"/><Relationship Id="rId7" Type="http://schemas.openxmlformats.org/officeDocument/2006/relationships/tags" Target="../tags/tag830.xml"/><Relationship Id="rId12" Type="http://schemas.openxmlformats.org/officeDocument/2006/relationships/tags" Target="../tags/tag835.xml"/><Relationship Id="rId17" Type="http://schemas.openxmlformats.org/officeDocument/2006/relationships/tags" Target="../tags/tag840.xml"/><Relationship Id="rId25" Type="http://schemas.openxmlformats.org/officeDocument/2006/relationships/tags" Target="../tags/tag848.xml"/><Relationship Id="rId2" Type="http://schemas.openxmlformats.org/officeDocument/2006/relationships/tags" Target="../tags/tag825.xml"/><Relationship Id="rId16" Type="http://schemas.openxmlformats.org/officeDocument/2006/relationships/tags" Target="../tags/tag839.xml"/><Relationship Id="rId20" Type="http://schemas.openxmlformats.org/officeDocument/2006/relationships/tags" Target="../tags/tag843.xml"/><Relationship Id="rId1" Type="http://schemas.openxmlformats.org/officeDocument/2006/relationships/tags" Target="../tags/tag824.xml"/><Relationship Id="rId6" Type="http://schemas.openxmlformats.org/officeDocument/2006/relationships/tags" Target="../tags/tag829.xml"/><Relationship Id="rId11" Type="http://schemas.openxmlformats.org/officeDocument/2006/relationships/tags" Target="../tags/tag834.xml"/><Relationship Id="rId24" Type="http://schemas.openxmlformats.org/officeDocument/2006/relationships/tags" Target="../tags/tag847.xml"/><Relationship Id="rId5" Type="http://schemas.openxmlformats.org/officeDocument/2006/relationships/tags" Target="../tags/tag828.xml"/><Relationship Id="rId15" Type="http://schemas.openxmlformats.org/officeDocument/2006/relationships/tags" Target="../tags/tag838.xml"/><Relationship Id="rId23" Type="http://schemas.openxmlformats.org/officeDocument/2006/relationships/tags" Target="../tags/tag846.xml"/><Relationship Id="rId10" Type="http://schemas.openxmlformats.org/officeDocument/2006/relationships/tags" Target="../tags/tag833.xml"/><Relationship Id="rId19" Type="http://schemas.openxmlformats.org/officeDocument/2006/relationships/tags" Target="../tags/tag842.xml"/><Relationship Id="rId4" Type="http://schemas.openxmlformats.org/officeDocument/2006/relationships/tags" Target="../tags/tag827.xml"/><Relationship Id="rId9" Type="http://schemas.openxmlformats.org/officeDocument/2006/relationships/tags" Target="../tags/tag832.xml"/><Relationship Id="rId14" Type="http://schemas.openxmlformats.org/officeDocument/2006/relationships/tags" Target="../tags/tag837.xml"/><Relationship Id="rId22" Type="http://schemas.openxmlformats.org/officeDocument/2006/relationships/tags" Target="../tags/tag845.xml"/></Relationships>
</file>

<file path=ppt/slides/_rels/slide82.xml.rels><?xml version="1.0" encoding="UTF-8" standalone="yes"?>
<Relationships xmlns="http://schemas.openxmlformats.org/package/2006/relationships"><Relationship Id="rId8" Type="http://schemas.openxmlformats.org/officeDocument/2006/relationships/tags" Target="../tags/tag856.xml"/><Relationship Id="rId13" Type="http://schemas.openxmlformats.org/officeDocument/2006/relationships/tags" Target="../tags/tag861.xml"/><Relationship Id="rId18" Type="http://schemas.openxmlformats.org/officeDocument/2006/relationships/tags" Target="../tags/tag866.xml"/><Relationship Id="rId3" Type="http://schemas.openxmlformats.org/officeDocument/2006/relationships/tags" Target="../tags/tag851.xml"/><Relationship Id="rId21" Type="http://schemas.openxmlformats.org/officeDocument/2006/relationships/slideLayout" Target="../slideLayouts/slideLayout4.xml"/><Relationship Id="rId7" Type="http://schemas.openxmlformats.org/officeDocument/2006/relationships/tags" Target="../tags/tag855.xml"/><Relationship Id="rId12" Type="http://schemas.openxmlformats.org/officeDocument/2006/relationships/tags" Target="../tags/tag860.xml"/><Relationship Id="rId17" Type="http://schemas.openxmlformats.org/officeDocument/2006/relationships/tags" Target="../tags/tag865.xml"/><Relationship Id="rId2" Type="http://schemas.openxmlformats.org/officeDocument/2006/relationships/tags" Target="../tags/tag850.xml"/><Relationship Id="rId16" Type="http://schemas.openxmlformats.org/officeDocument/2006/relationships/tags" Target="../tags/tag864.xml"/><Relationship Id="rId20" Type="http://schemas.openxmlformats.org/officeDocument/2006/relationships/tags" Target="../tags/tag868.xml"/><Relationship Id="rId1" Type="http://schemas.openxmlformats.org/officeDocument/2006/relationships/tags" Target="../tags/tag849.xml"/><Relationship Id="rId6" Type="http://schemas.openxmlformats.org/officeDocument/2006/relationships/tags" Target="../tags/tag854.xml"/><Relationship Id="rId11" Type="http://schemas.openxmlformats.org/officeDocument/2006/relationships/tags" Target="../tags/tag859.xml"/><Relationship Id="rId5" Type="http://schemas.openxmlformats.org/officeDocument/2006/relationships/tags" Target="../tags/tag853.xml"/><Relationship Id="rId15" Type="http://schemas.openxmlformats.org/officeDocument/2006/relationships/tags" Target="../tags/tag863.xml"/><Relationship Id="rId10" Type="http://schemas.openxmlformats.org/officeDocument/2006/relationships/tags" Target="../tags/tag858.xml"/><Relationship Id="rId19" Type="http://schemas.openxmlformats.org/officeDocument/2006/relationships/tags" Target="../tags/tag867.xml"/><Relationship Id="rId4" Type="http://schemas.openxmlformats.org/officeDocument/2006/relationships/tags" Target="../tags/tag852.xml"/><Relationship Id="rId9" Type="http://schemas.openxmlformats.org/officeDocument/2006/relationships/tags" Target="../tags/tag857.xml"/><Relationship Id="rId14" Type="http://schemas.openxmlformats.org/officeDocument/2006/relationships/tags" Target="../tags/tag862.xml"/><Relationship Id="rId22" Type="http://schemas.openxmlformats.org/officeDocument/2006/relationships/notesSlide" Target="../notesSlides/notesSlide40.xml"/></Relationships>
</file>

<file path=ppt/slides/_rels/slide83.xml.rels><?xml version="1.0" encoding="UTF-8" standalone="yes"?>
<Relationships xmlns="http://schemas.openxmlformats.org/package/2006/relationships"><Relationship Id="rId8" Type="http://schemas.openxmlformats.org/officeDocument/2006/relationships/tags" Target="../tags/tag876.xml"/><Relationship Id="rId13" Type="http://schemas.openxmlformats.org/officeDocument/2006/relationships/notesSlide" Target="../notesSlides/notesSlide41.xml"/><Relationship Id="rId3" Type="http://schemas.openxmlformats.org/officeDocument/2006/relationships/tags" Target="../tags/tag871.xml"/><Relationship Id="rId7" Type="http://schemas.openxmlformats.org/officeDocument/2006/relationships/tags" Target="../tags/tag875.xml"/><Relationship Id="rId12" Type="http://schemas.openxmlformats.org/officeDocument/2006/relationships/slideLayout" Target="../slideLayouts/slideLayout2.xml"/><Relationship Id="rId2" Type="http://schemas.openxmlformats.org/officeDocument/2006/relationships/tags" Target="../tags/tag870.xml"/><Relationship Id="rId1" Type="http://schemas.openxmlformats.org/officeDocument/2006/relationships/tags" Target="../tags/tag869.xml"/><Relationship Id="rId6" Type="http://schemas.openxmlformats.org/officeDocument/2006/relationships/tags" Target="../tags/tag874.xml"/><Relationship Id="rId11" Type="http://schemas.openxmlformats.org/officeDocument/2006/relationships/tags" Target="../tags/tag879.xml"/><Relationship Id="rId5" Type="http://schemas.openxmlformats.org/officeDocument/2006/relationships/tags" Target="../tags/tag873.xml"/><Relationship Id="rId10" Type="http://schemas.openxmlformats.org/officeDocument/2006/relationships/tags" Target="../tags/tag878.xml"/><Relationship Id="rId4" Type="http://schemas.openxmlformats.org/officeDocument/2006/relationships/tags" Target="../tags/tag872.xml"/><Relationship Id="rId9" Type="http://schemas.openxmlformats.org/officeDocument/2006/relationships/tags" Target="../tags/tag877.xml"/></Relationships>
</file>

<file path=ppt/slides/_rels/slide9.xml.rels><?xml version="1.0" encoding="UTF-8" standalone="yes"?>
<Relationships xmlns="http://schemas.openxmlformats.org/package/2006/relationships"><Relationship Id="rId3" Type="http://schemas.openxmlformats.org/officeDocument/2006/relationships/tags" Target="../tags/tag325.xml"/><Relationship Id="rId2" Type="http://schemas.openxmlformats.org/officeDocument/2006/relationships/tags" Target="../tags/tag324.xml"/><Relationship Id="rId1" Type="http://schemas.openxmlformats.org/officeDocument/2006/relationships/tags" Target="../tags/tag323.xml"/><Relationship Id="rId5" Type="http://schemas.openxmlformats.org/officeDocument/2006/relationships/notesSlide" Target="../notesSlides/notesSlide7.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Calling Conventions</a:t>
            </a:r>
            <a:endParaRPr lang="en-US" dirty="0"/>
          </a:p>
        </p:txBody>
      </p:sp>
      <p:sp>
        <p:nvSpPr>
          <p:cNvPr id="6" name="Subtitle 2"/>
          <p:cNvSpPr>
            <a:spLocks noGrp="1"/>
          </p:cNvSpPr>
          <p:nvPr>
            <p:ph type="subTitle" idx="1"/>
          </p:nvPr>
        </p:nvSpPr>
        <p:spPr>
          <a:xfrm>
            <a:off x="838200" y="3124200"/>
            <a:ext cx="7543800" cy="2057400"/>
          </a:xfrm>
        </p:spPr>
        <p:txBody>
          <a:bodyPr/>
          <a:lstStyle/>
          <a:p>
            <a:r>
              <a:rPr lang="en-US" b="1" dirty="0" smtClean="0"/>
              <a:t>Hakim Weatherspoon</a:t>
            </a:r>
          </a:p>
          <a:p>
            <a:r>
              <a:rPr lang="en-US" b="1" dirty="0" smtClean="0"/>
              <a:t>CS 3410</a:t>
            </a:r>
          </a:p>
          <a:p>
            <a:r>
              <a:rPr lang="en-US" dirty="0" smtClean="0"/>
              <a:t>Computer Science</a:t>
            </a:r>
          </a:p>
          <a:p>
            <a:r>
              <a:rPr lang="en-US" dirty="0" smtClean="0"/>
              <a:t>Cornell University</a:t>
            </a:r>
            <a:endParaRPr lang="en-US" dirty="0"/>
          </a:p>
        </p:txBody>
      </p:sp>
      <p:sp>
        <p:nvSpPr>
          <p:cNvPr id="7" name="Rectangle 6"/>
          <p:cNvSpPr/>
          <p:nvPr/>
        </p:nvSpPr>
        <p:spPr>
          <a:xfrm>
            <a:off x="685800" y="5181600"/>
            <a:ext cx="7772400" cy="646331"/>
          </a:xfrm>
          <a:prstGeom prst="rect">
            <a:avLst/>
          </a:prstGeom>
        </p:spPr>
        <p:txBody>
          <a:bodyPr wrap="square">
            <a:spAutoFit/>
          </a:bodyPr>
          <a:lstStyle/>
          <a:p>
            <a:pPr>
              <a:spcBef>
                <a:spcPts val="700"/>
              </a:spcBef>
              <a:buClr>
                <a:srgbClr val="6F89F7"/>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accent1"/>
                </a:solidFill>
                <a:latin typeface="Tahoma" charset="0"/>
              </a:rPr>
              <a:t>The slides are the product of many rounds of teaching CS </a:t>
            </a:r>
            <a:r>
              <a:rPr lang="en-US" dirty="0" smtClean="0">
                <a:solidFill>
                  <a:schemeClr val="accent1"/>
                </a:solidFill>
                <a:latin typeface="Tahoma" charset="0"/>
              </a:rPr>
              <a:t>3410 </a:t>
            </a:r>
            <a:r>
              <a:rPr lang="en-US" dirty="0">
                <a:solidFill>
                  <a:schemeClr val="accent1"/>
                </a:solidFill>
                <a:latin typeface="Tahoma" charset="0"/>
              </a:rPr>
              <a:t>by Professors </a:t>
            </a:r>
            <a:r>
              <a:rPr lang="en-US" dirty="0" smtClean="0">
                <a:solidFill>
                  <a:schemeClr val="accent1"/>
                </a:solidFill>
                <a:latin typeface="Tahoma" charset="0"/>
              </a:rPr>
              <a:t>Weatherspoon, </a:t>
            </a:r>
            <a:r>
              <a:rPr lang="en-US" dirty="0" err="1" smtClean="0">
                <a:solidFill>
                  <a:schemeClr val="accent1"/>
                </a:solidFill>
                <a:latin typeface="Tahoma" charset="0"/>
              </a:rPr>
              <a:t>Bala</a:t>
            </a:r>
            <a:r>
              <a:rPr lang="en-US" dirty="0" smtClean="0">
                <a:solidFill>
                  <a:schemeClr val="accent1"/>
                </a:solidFill>
                <a:latin typeface="Tahoma" charset="0"/>
              </a:rPr>
              <a:t>, Bracy</a:t>
            </a:r>
            <a:r>
              <a:rPr lang="en-US" dirty="0">
                <a:solidFill>
                  <a:schemeClr val="accent1"/>
                </a:solidFill>
                <a:latin typeface="Tahoma" charset="0"/>
              </a:rPr>
              <a:t>, </a:t>
            </a:r>
            <a:r>
              <a:rPr lang="en-US" dirty="0" smtClean="0">
                <a:solidFill>
                  <a:schemeClr val="accent1"/>
                </a:solidFill>
                <a:latin typeface="Tahoma" charset="0"/>
              </a:rPr>
              <a:t>McKee, and </a:t>
            </a:r>
            <a:r>
              <a:rPr lang="en-US" dirty="0" err="1" smtClean="0">
                <a:solidFill>
                  <a:schemeClr val="accent1"/>
                </a:solidFill>
                <a:latin typeface="Tahoma" charset="0"/>
              </a:rPr>
              <a:t>Sirer</a:t>
            </a:r>
            <a:r>
              <a:rPr lang="en-US" dirty="0" smtClean="0">
                <a:solidFill>
                  <a:schemeClr val="accent1"/>
                </a:solidFill>
                <a:latin typeface="Tahoma" charset="0"/>
              </a:rPr>
              <a:t>.</a:t>
            </a:r>
            <a:endParaRPr lang="en-US" dirty="0">
              <a:solidFill>
                <a:schemeClr val="accent1"/>
              </a:solidFill>
              <a:latin typeface="Tahoma" charset="0"/>
              <a:cs typeface="Tahoma" charset="0"/>
            </a:endParaRPr>
          </a:p>
        </p:txBody>
      </p:sp>
    </p:spTree>
    <p:extLst>
      <p:ext uri="{BB962C8B-B14F-4D97-AF65-F5344CB8AC3E}">
        <p14:creationId xmlns:p14="http://schemas.microsoft.com/office/powerpoint/2010/main" val="262561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89779"/>
            <a:ext cx="8686800" cy="658642"/>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4000" dirty="0"/>
              <a:t>Calling Convention for Procedure Calls</a:t>
            </a:r>
          </a:p>
        </p:txBody>
      </p:sp>
      <p:sp>
        <p:nvSpPr>
          <p:cNvPr id="5122" name="Rectangle 2"/>
          <p:cNvSpPr>
            <a:spLocks noGrp="1" noChangeArrowheads="1"/>
          </p:cNvSpPr>
          <p:nvPr>
            <p:ph idx="1"/>
          </p:nvPr>
        </p:nvSpPr>
        <p:spPr>
          <a:xfrm>
            <a:off x="228600" y="762000"/>
            <a:ext cx="8686800" cy="4543936"/>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Transfer Control</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Caller </a:t>
            </a:r>
            <a:r>
              <a:rPr lang="en-GB" dirty="0" smtClean="0">
                <a:solidFill>
                  <a:schemeClr val="accent1"/>
                </a:solidFill>
                <a:sym typeface="Wingdings"/>
              </a:rPr>
              <a:t> </a:t>
            </a:r>
            <a:r>
              <a:rPr lang="en-GB" dirty="0" smtClean="0">
                <a:solidFill>
                  <a:schemeClr val="accent1"/>
                </a:solidFill>
              </a:rPr>
              <a:t>Routine</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Routine </a:t>
            </a:r>
            <a:r>
              <a:rPr lang="en-GB" dirty="0" smtClean="0">
                <a:solidFill>
                  <a:schemeClr val="accent1"/>
                </a:solidFill>
                <a:sym typeface="Wingdings"/>
              </a:rPr>
              <a:t> </a:t>
            </a:r>
            <a:r>
              <a:rPr lang="en-GB" dirty="0" smtClean="0">
                <a:solidFill>
                  <a:schemeClr val="accent1"/>
                </a:solidFill>
              </a:rPr>
              <a:t>Caller</a:t>
            </a:r>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Pass Arguments to and from the routine</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fixed </a:t>
            </a:r>
            <a:r>
              <a:rPr lang="en-GB" dirty="0"/>
              <a:t>length, variable </a:t>
            </a:r>
            <a:r>
              <a:rPr lang="en-GB" dirty="0" smtClean="0"/>
              <a:t>length, recursively</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Get return value back to the caller</a:t>
            </a:r>
            <a:endParaRPr lang="en-GB" dirty="0"/>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Manage Registers</a:t>
            </a:r>
            <a:endParaRPr lang="en-GB" dirty="0">
              <a:solidFill>
                <a:schemeClr val="hlink"/>
              </a:solidFill>
            </a:endParaRP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Allow each routine to use registers</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Prevent routines from clobbering each others’ data</a:t>
            </a:r>
            <a:endParaRPr lang="en-GB" dirty="0"/>
          </a:p>
        </p:txBody>
      </p:sp>
      <p:sp>
        <p:nvSpPr>
          <p:cNvPr id="4" name="TextBox 3"/>
          <p:cNvSpPr txBox="1"/>
          <p:nvPr>
            <p:custDataLst>
              <p:tags r:id="rId1"/>
            </p:custDataLst>
          </p:nvPr>
        </p:nvSpPr>
        <p:spPr>
          <a:xfrm>
            <a:off x="457200" y="5382136"/>
            <a:ext cx="8229600" cy="1399664"/>
          </a:xfrm>
          <a:prstGeom prst="rect">
            <a:avLst/>
          </a:prstGeom>
          <a:noFill/>
          <a:ln w="19050">
            <a:solidFill>
              <a:schemeClr val="accent5">
                <a:lumMod val="60000"/>
                <a:lumOff val="40000"/>
              </a:schemeClr>
            </a:solidFill>
          </a:ln>
        </p:spPr>
        <p:txBody>
          <a:bodyPr wrap="none" rtlCol="0" anchor="ctr">
            <a:noAutofit/>
          </a:bodyPr>
          <a:lstStyle/>
          <a:p>
            <a:pPr algn="ctr"/>
            <a:r>
              <a:rPr lang="en-US" sz="2800" b="1" dirty="0" smtClean="0">
                <a:solidFill>
                  <a:schemeClr val="accent1"/>
                </a:solidFill>
              </a:rPr>
              <a:t>What is a Convention?</a:t>
            </a:r>
          </a:p>
          <a:p>
            <a:pPr algn="ctr"/>
            <a:r>
              <a:rPr lang="en-US" sz="2800" dirty="0" smtClean="0">
                <a:solidFill>
                  <a:srgbClr val="FF0000"/>
                </a:solidFill>
              </a:rPr>
              <a:t>Warning:</a:t>
            </a:r>
            <a:r>
              <a:rPr lang="en-US" sz="2800" dirty="0" smtClean="0">
                <a:solidFill>
                  <a:schemeClr val="bg1"/>
                </a:solidFill>
              </a:rPr>
              <a:t> There is no one true MIPS calling convention.</a:t>
            </a:r>
          </a:p>
          <a:p>
            <a:pPr algn="ctr"/>
            <a:r>
              <a:rPr lang="en-US" sz="2800" dirty="0" smtClean="0">
                <a:solidFill>
                  <a:schemeClr val="bg1"/>
                </a:solidFill>
              </a:rPr>
              <a:t>lecture != book != </a:t>
            </a:r>
            <a:r>
              <a:rPr lang="en-US" sz="2800" dirty="0" err="1" smtClean="0">
                <a:solidFill>
                  <a:schemeClr val="bg1"/>
                </a:solidFill>
              </a:rPr>
              <a:t>gcc</a:t>
            </a:r>
            <a:r>
              <a:rPr lang="en-US" sz="2800" dirty="0" smtClean="0">
                <a:solidFill>
                  <a:schemeClr val="bg1"/>
                </a:solidFill>
              </a:rPr>
              <a:t> != </a:t>
            </a:r>
            <a:r>
              <a:rPr lang="en-US" sz="2800" dirty="0" err="1" smtClean="0">
                <a:solidFill>
                  <a:schemeClr val="bg1"/>
                </a:solidFill>
              </a:rPr>
              <a:t>spim</a:t>
            </a:r>
            <a:r>
              <a:rPr lang="en-US" sz="2800" dirty="0" smtClean="0">
                <a:solidFill>
                  <a:schemeClr val="bg1"/>
                </a:solidFill>
              </a:rPr>
              <a:t> != web</a:t>
            </a:r>
          </a:p>
        </p:txBody>
      </p:sp>
      <p:sp>
        <p:nvSpPr>
          <p:cNvPr id="2" name="Slide Number Placeholder 1"/>
          <p:cNvSpPr>
            <a:spLocks noGrp="1"/>
          </p:cNvSpPr>
          <p:nvPr>
            <p:ph type="sldNum" sz="quarter" idx="12"/>
          </p:nvPr>
        </p:nvSpPr>
        <p:spPr/>
        <p:txBody>
          <a:bodyPr/>
          <a:lstStyle/>
          <a:p>
            <a:fld id="{DAD0A56F-BD0F-4BDF-9912-D1E89E9626C0}" type="slidenum">
              <a:rPr lang="en-US" smtClean="0"/>
              <a:t>10</a:t>
            </a:fld>
            <a:endParaRPr lang="en-US"/>
          </a:p>
        </p:txBody>
      </p:sp>
    </p:spTree>
    <p:extLst>
      <p:ext uri="{BB962C8B-B14F-4D97-AF65-F5344CB8AC3E}">
        <p14:creationId xmlns:p14="http://schemas.microsoft.com/office/powerpoint/2010/main" val="17746354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800" dirty="0" smtClean="0"/>
              <a:t>How does a function call work?</a:t>
            </a:r>
            <a:endParaRPr lang="en-US" sz="3800" dirty="0"/>
          </a:p>
        </p:txBody>
      </p:sp>
      <p:sp>
        <p:nvSpPr>
          <p:cNvPr id="3" name="Content Placeholder 2"/>
          <p:cNvSpPr>
            <a:spLocks noGrp="1"/>
          </p:cNvSpPr>
          <p:nvPr>
            <p:ph idx="1"/>
          </p:nvPr>
        </p:nvSpPr>
        <p:spPr>
          <a:xfrm>
            <a:off x="228600" y="685800"/>
            <a:ext cx="8686800" cy="6019800"/>
          </a:xfrm>
        </p:spPr>
        <p:txBody>
          <a:bodyPr>
            <a:normAutofit fontScale="70000" lnSpcReduction="20000"/>
          </a:bodyPr>
          <a:lstStyle/>
          <a:p>
            <a:r>
              <a:rPr lang="en-US" dirty="0" err="1">
                <a:latin typeface="Consolas" pitchFamily="49" charset="0"/>
                <a:cs typeface="Consolas" pitchFamily="49" charset="0"/>
              </a:rPr>
              <a:t>int</a:t>
            </a:r>
            <a:r>
              <a:rPr lang="en-US" dirty="0">
                <a:latin typeface="Consolas" pitchFamily="49" charset="0"/>
                <a:cs typeface="Consolas" pitchFamily="49" charset="0"/>
              </a:rPr>
              <a:t> main (</a:t>
            </a:r>
            <a:r>
              <a:rPr lang="en-US" dirty="0" err="1">
                <a:latin typeface="Consolas" pitchFamily="49" charset="0"/>
                <a:cs typeface="Consolas" pitchFamily="49" charset="0"/>
              </a:rPr>
              <a:t>int</a:t>
            </a:r>
            <a:r>
              <a:rPr lang="en-US" dirty="0">
                <a:latin typeface="Consolas" pitchFamily="49" charset="0"/>
                <a:cs typeface="Consolas" pitchFamily="49" charset="0"/>
              </a:rPr>
              <a:t> </a:t>
            </a:r>
            <a:r>
              <a:rPr lang="en-US" dirty="0" err="1">
                <a:latin typeface="Consolas" pitchFamily="49" charset="0"/>
                <a:cs typeface="Consolas" pitchFamily="49" charset="0"/>
              </a:rPr>
              <a:t>argc</a:t>
            </a:r>
            <a:r>
              <a:rPr lang="en-US" dirty="0">
                <a:latin typeface="Consolas" pitchFamily="49" charset="0"/>
                <a:cs typeface="Consolas" pitchFamily="49" charset="0"/>
              </a:rPr>
              <a:t>, char* </a:t>
            </a:r>
            <a:r>
              <a:rPr lang="en-US" dirty="0" err="1">
                <a:latin typeface="Consolas" pitchFamily="49" charset="0"/>
                <a:cs typeface="Consolas" pitchFamily="49" charset="0"/>
              </a:rPr>
              <a:t>argv</a:t>
            </a:r>
            <a:r>
              <a:rPr lang="en-US" dirty="0">
                <a:latin typeface="Consolas" pitchFamily="49" charset="0"/>
                <a:cs typeface="Consolas" pitchFamily="49" charset="0"/>
              </a:rPr>
              <a:t>[ ]) {</a:t>
            </a:r>
          </a:p>
          <a:p>
            <a:pPr>
              <a:tabLst>
                <a:tab pos="800100" algn="l"/>
                <a:tab pos="1600200" algn="l"/>
                <a:tab pos="1828800" algn="l"/>
              </a:tabLst>
            </a:pPr>
            <a:r>
              <a:rPr lang="en-US" dirty="0">
                <a:latin typeface="Consolas" pitchFamily="49" charset="0"/>
                <a:cs typeface="Consolas" pitchFamily="49" charset="0"/>
              </a:rPr>
              <a:t>	</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n = 9;</a:t>
            </a:r>
            <a:endParaRPr lang="en-US" dirty="0">
              <a:latin typeface="Consolas" pitchFamily="49" charset="0"/>
              <a:cs typeface="Consolas" pitchFamily="49" charset="0"/>
            </a:endParaRPr>
          </a:p>
          <a:p>
            <a:pPr>
              <a:tabLst>
                <a:tab pos="800100" algn="l"/>
                <a:tab pos="1600200" algn="l"/>
                <a:tab pos="1828800" algn="l"/>
              </a:tabLst>
            </a:pPr>
            <a:r>
              <a:rPr lang="en-US" dirty="0" smtClean="0">
                <a:latin typeface="Consolas" pitchFamily="49" charset="0"/>
                <a:cs typeface="Consolas" pitchFamily="49" charset="0"/>
              </a:rPr>
              <a:t>	</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result = </a:t>
            </a:r>
            <a:r>
              <a:rPr lang="en-US" dirty="0" err="1" smtClean="0">
                <a:solidFill>
                  <a:schemeClr val="accent5">
                    <a:lumMod val="60000"/>
                    <a:lumOff val="40000"/>
                  </a:schemeClr>
                </a:solidFill>
                <a:latin typeface="Consolas" pitchFamily="49" charset="0"/>
                <a:cs typeface="Consolas" pitchFamily="49" charset="0"/>
              </a:rPr>
              <a:t>myfn</a:t>
            </a:r>
            <a:r>
              <a:rPr lang="en-US" dirty="0" smtClean="0">
                <a:latin typeface="Consolas" pitchFamily="49" charset="0"/>
                <a:cs typeface="Consolas" pitchFamily="49" charset="0"/>
              </a:rPr>
              <a:t>(n);</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p>
          <a:p>
            <a:endParaRPr lang="en-US" dirty="0">
              <a:latin typeface="Consolas" pitchFamily="49" charset="0"/>
              <a:cs typeface="Consolas" pitchFamily="49" charset="0"/>
            </a:endParaRPr>
          </a:p>
          <a:p>
            <a:r>
              <a:rPr lang="en-US" dirty="0" err="1">
                <a:latin typeface="Consolas" pitchFamily="49" charset="0"/>
                <a:cs typeface="Consolas" pitchFamily="49" charset="0"/>
              </a:rPr>
              <a:t>i</a:t>
            </a:r>
            <a:r>
              <a:rPr lang="en-US" dirty="0" err="1" smtClean="0">
                <a:latin typeface="Consolas" pitchFamily="49" charset="0"/>
                <a:cs typeface="Consolas" pitchFamily="49" charset="0"/>
              </a:rPr>
              <a:t>nt</a:t>
            </a:r>
            <a:r>
              <a:rPr lang="en-US" dirty="0" smtClean="0">
                <a:latin typeface="Consolas" pitchFamily="49" charset="0"/>
                <a:cs typeface="Consolas" pitchFamily="49" charset="0"/>
              </a:rPr>
              <a:t> </a:t>
            </a:r>
            <a:r>
              <a:rPr lang="en-US" dirty="0" err="1" smtClean="0">
                <a:solidFill>
                  <a:schemeClr val="accent5">
                    <a:lumMod val="60000"/>
                    <a:lumOff val="40000"/>
                  </a:schemeClr>
                </a:solidFill>
                <a:latin typeface="Consolas" pitchFamily="49" charset="0"/>
                <a:cs typeface="Consolas" pitchFamily="49" charset="0"/>
              </a:rPr>
              <a:t>myfn</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n) {</a:t>
            </a:r>
          </a:p>
          <a:p>
            <a:r>
              <a:rPr lang="en-US" dirty="0">
                <a:latin typeface="Consolas" pitchFamily="49" charset="0"/>
                <a:cs typeface="Consolas" pitchFamily="49" charset="0"/>
              </a:rPr>
              <a:t>	</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f = 1;</a:t>
            </a:r>
          </a:p>
          <a:p>
            <a:r>
              <a:rPr lang="en-US" dirty="0">
                <a:latin typeface="Consolas" pitchFamily="49" charset="0"/>
                <a:cs typeface="Consolas" pitchFamily="49" charset="0"/>
              </a:rPr>
              <a:t>	</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a:t>
            </a:r>
            <a:r>
              <a:rPr lang="en-US" dirty="0" smtClean="0">
                <a:latin typeface="Consolas" pitchFamily="49" charset="0"/>
                <a:cs typeface="Consolas" pitchFamily="49" charset="0"/>
              </a:rPr>
              <a:t> = 1;</a:t>
            </a:r>
          </a:p>
          <a:p>
            <a:r>
              <a:rPr lang="en-US" dirty="0">
                <a:latin typeface="Consolas" pitchFamily="49" charset="0"/>
                <a:cs typeface="Consolas" pitchFamily="49" charset="0"/>
              </a:rPr>
              <a:t>	</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j = n – 1;</a:t>
            </a:r>
          </a:p>
          <a:p>
            <a:r>
              <a:rPr lang="en-US" dirty="0" smtClean="0">
                <a:latin typeface="Consolas" pitchFamily="49" charset="0"/>
                <a:cs typeface="Consolas" pitchFamily="49" charset="0"/>
              </a:rPr>
              <a:t>	while(j &gt;= 0) {</a:t>
            </a:r>
          </a:p>
          <a:p>
            <a:r>
              <a:rPr lang="en-US" dirty="0" smtClean="0">
                <a:latin typeface="Consolas" pitchFamily="49" charset="0"/>
                <a:cs typeface="Consolas" pitchFamily="49" charset="0"/>
              </a:rPr>
              <a:t>		f *= </a:t>
            </a:r>
            <a:r>
              <a:rPr lang="en-US" dirty="0" err="1" smtClean="0">
                <a:latin typeface="Consolas" pitchFamily="49" charset="0"/>
                <a:cs typeface="Consolas" pitchFamily="49" charset="0"/>
              </a:rPr>
              <a:t>i</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j = n - </a:t>
            </a:r>
            <a:r>
              <a:rPr lang="en-US" dirty="0" err="1" smtClean="0">
                <a:latin typeface="Consolas" pitchFamily="49" charset="0"/>
                <a:cs typeface="Consolas" pitchFamily="49" charset="0"/>
              </a:rPr>
              <a:t>i</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return f;</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351430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59002"/>
            <a:ext cx="8686800" cy="720197"/>
          </a:xfrm>
          <a:ln/>
        </p:spPr>
        <p:txBody>
          <a:bodyPr wrap="square">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dirty="0" smtClean="0"/>
              <a:t>Jumps are not enough</a:t>
            </a:r>
            <a:endParaRPr lang="en-GB" sz="4000" dirty="0"/>
          </a:p>
        </p:txBody>
      </p:sp>
      <p:sp>
        <p:nvSpPr>
          <p:cNvPr id="32772" name="Rectangle 4"/>
          <p:cNvSpPr>
            <a:spLocks noChangeArrowheads="1"/>
          </p:cNvSpPr>
          <p:nvPr/>
        </p:nvSpPr>
        <p:spPr bwMode="auto">
          <a:xfrm>
            <a:off x="508380" y="1600200"/>
            <a:ext cx="3239130" cy="3124200"/>
          </a:xfrm>
          <a:prstGeom prst="rect">
            <a:avLst/>
          </a:prstGeom>
          <a:noFill/>
          <a:ln w="9525">
            <a:solidFill>
              <a:schemeClr val="bg1"/>
            </a:solidFill>
            <a:miter lim="800000"/>
            <a:headEnd/>
            <a:tailEnd/>
          </a:ln>
          <a:effectLst/>
          <a:extLst/>
        </p:spPr>
        <p:txBody>
          <a:bodyPr wrap="none" anchor="ctr"/>
          <a:lstStyle/>
          <a:p>
            <a:r>
              <a:rPr lang="en-US" sz="2400" dirty="0">
                <a:solidFill>
                  <a:schemeClr val="bg1"/>
                </a:solidFill>
                <a:latin typeface="Arial" charset="0"/>
              </a:rPr>
              <a:t>main: </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a:solidFill>
                  <a:schemeClr val="bg1"/>
                </a:solidFill>
                <a:latin typeface="Arial" charset="0"/>
              </a:rPr>
              <a:t>j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a:solidFill>
                  <a:schemeClr val="bg1"/>
                </a:solidFill>
                <a:latin typeface="Arial" charset="0"/>
              </a:rPr>
              <a:t>a</a:t>
            </a:r>
            <a:r>
              <a:rPr lang="en-US" sz="2400" dirty="0" smtClean="0">
                <a:solidFill>
                  <a:schemeClr val="bg1"/>
                </a:solidFill>
                <a:latin typeface="Arial" charset="0"/>
              </a:rPr>
              <a:t>fter1</a:t>
            </a:r>
            <a:r>
              <a:rPr lang="en-US" sz="2400" dirty="0">
                <a:solidFill>
                  <a:schemeClr val="bg1"/>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add </a:t>
            </a:r>
            <a:r>
              <a:rPr lang="en-US" sz="2400" dirty="0">
                <a:solidFill>
                  <a:schemeClr val="bg1"/>
                </a:solidFill>
                <a:latin typeface="Arial" charset="0"/>
              </a:rPr>
              <a:t>$1,$2,$3</a:t>
            </a:r>
          </a:p>
          <a:p>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endParaRPr lang="en-US" sz="2400" dirty="0">
              <a:solidFill>
                <a:schemeClr val="bg1"/>
              </a:solidFill>
              <a:latin typeface="Arial" charset="0"/>
            </a:endParaRPr>
          </a:p>
          <a:p>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endParaRPr lang="en-US" sz="2400" dirty="0">
              <a:solidFill>
                <a:schemeClr val="bg1"/>
              </a:solidFill>
              <a:latin typeface="Arial" charset="0"/>
            </a:endParaRPr>
          </a:p>
        </p:txBody>
      </p:sp>
      <p:sp>
        <p:nvSpPr>
          <p:cNvPr id="32773" name="Rectangle 5"/>
          <p:cNvSpPr>
            <a:spLocks noChangeArrowheads="1"/>
          </p:cNvSpPr>
          <p:nvPr/>
        </p:nvSpPr>
        <p:spPr bwMode="auto">
          <a:xfrm>
            <a:off x="4876800" y="1600200"/>
            <a:ext cx="3048000" cy="3124200"/>
          </a:xfrm>
          <a:prstGeom prst="rect">
            <a:avLst/>
          </a:prstGeom>
          <a:noFill/>
          <a:ln w="9525">
            <a:solidFill>
              <a:schemeClr val="bg1"/>
            </a:solidFill>
            <a:miter lim="800000"/>
            <a:headEnd/>
            <a:tailEnd/>
          </a:ln>
          <a:effectLst/>
          <a:extLst/>
        </p:spPr>
        <p:txBody>
          <a:bodyPr wrap="none" bIns="0" anchor="t"/>
          <a:lstStyle/>
          <a:p>
            <a:r>
              <a:rPr lang="en-US" sz="2400" dirty="0" err="1" smtClean="0">
                <a:solidFill>
                  <a:schemeClr val="bg1"/>
                </a:solidFill>
                <a:latin typeface="Arial" charset="0"/>
              </a:rPr>
              <a:t>myfn</a:t>
            </a:r>
            <a:r>
              <a:rPr lang="en-US" sz="2400" dirty="0" smtClean="0">
                <a:solidFill>
                  <a:schemeClr val="bg1"/>
                </a:solidFill>
                <a:latin typeface="Arial" charset="0"/>
              </a:rPr>
              <a:t>: </a:t>
            </a:r>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endParaRPr lang="en-US" sz="2400" dirty="0">
              <a:solidFill>
                <a:schemeClr val="bg1"/>
              </a:solidFill>
              <a:latin typeface="Arial" charset="0"/>
            </a:endParaRPr>
          </a:p>
          <a:p>
            <a:endParaRPr lang="en-US" sz="2400" dirty="0">
              <a:solidFill>
                <a:schemeClr val="bg1"/>
              </a:solidFill>
              <a:latin typeface="Arial" charset="0"/>
            </a:endParaRPr>
          </a:p>
          <a:p>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j after1</a:t>
            </a:r>
            <a:endParaRPr lang="en-US" sz="2400" dirty="0" smtClean="0">
              <a:solidFill>
                <a:schemeClr val="accent5">
                  <a:lumMod val="60000"/>
                  <a:lumOff val="40000"/>
                </a:schemeClr>
              </a:solidFill>
              <a:latin typeface="Arial" charset="0"/>
            </a:endParaRPr>
          </a:p>
          <a:p>
            <a:endParaRPr lang="en-US" sz="2400" dirty="0">
              <a:solidFill>
                <a:schemeClr val="accent5">
                  <a:lumMod val="60000"/>
                  <a:lumOff val="40000"/>
                </a:schemeClr>
              </a:solidFill>
              <a:latin typeface="Arial" charset="0"/>
            </a:endParaRPr>
          </a:p>
        </p:txBody>
      </p:sp>
      <p:sp>
        <p:nvSpPr>
          <p:cNvPr id="10" name="Rectangle 2"/>
          <p:cNvSpPr txBox="1">
            <a:spLocks noChangeArrowheads="1"/>
          </p:cNvSpPr>
          <p:nvPr/>
        </p:nvSpPr>
        <p:spPr>
          <a:xfrm>
            <a:off x="228600" y="4954417"/>
            <a:ext cx="8839200" cy="1370183"/>
          </a:xfrm>
          <a:prstGeom prst="rect">
            <a:avLst/>
          </a:prstGeom>
          <a:ln/>
        </p:spPr>
        <p:txBody>
          <a:bodyPr vert="horz" wrap="square" lIns="91440" tIns="45720" rIns="91440" bIns="45720" rtlCol="0">
            <a:spAutoFit/>
          </a:bodyPr>
          <a:lstStyle>
            <a:lvl1pPr marL="342900" indent="-342900" algn="l" defTabSz="914400" rtl="0" eaLnBrk="1" latinLnBrk="0" hangingPunct="1">
              <a:spcBef>
                <a:spcPct val="20000"/>
              </a:spcBef>
              <a:buSzPct val="80000"/>
              <a:buFontTx/>
              <a:buNone/>
              <a:defRPr sz="3200" kern="1200">
                <a:solidFill>
                  <a:schemeClr val="bg1"/>
                </a:solidFill>
                <a:latin typeface="Calibri" pitchFamily="34" charset="0"/>
                <a:ea typeface="+mn-ea"/>
                <a:cs typeface="Arial" pitchFamily="34" charset="0"/>
              </a:defRPr>
            </a:lvl1pPr>
            <a:lvl2pPr marL="458788" indent="-285750" algn="l" defTabSz="914400" rtl="0" eaLnBrk="1" latinLnBrk="0" hangingPunct="1">
              <a:spcBef>
                <a:spcPct val="20000"/>
              </a:spcBef>
              <a:buClr>
                <a:schemeClr val="accent1"/>
              </a:buClr>
              <a:buFont typeface="Arial" pitchFamily="34" charset="0"/>
              <a:buChar char="•"/>
              <a:defRPr sz="2800" kern="1200">
                <a:solidFill>
                  <a:schemeClr val="bg1"/>
                </a:solidFill>
                <a:latin typeface="Calibri" pitchFamily="34" charset="0"/>
                <a:ea typeface="+mn-ea"/>
                <a:cs typeface="Arial" pitchFamily="34" charset="0"/>
              </a:defRPr>
            </a:lvl2pPr>
            <a:lvl3pPr marL="917575" indent="-228600" algn="l" defTabSz="914400" rtl="0" eaLnBrk="1" latinLnBrk="0" hangingPunct="1">
              <a:spcBef>
                <a:spcPct val="20000"/>
              </a:spcBef>
              <a:buClr>
                <a:schemeClr val="accent1"/>
              </a:buClr>
              <a:buFont typeface="Calibri" pitchFamily="34" charset="0"/>
              <a:buChar char="–"/>
              <a:defRPr sz="2400" kern="1200">
                <a:solidFill>
                  <a:schemeClr val="bg1"/>
                </a:solidFill>
                <a:latin typeface="Calibri" pitchFamily="34" charset="0"/>
                <a:ea typeface="+mn-ea"/>
                <a:cs typeface="Arial" pitchFamily="34" charset="0"/>
              </a:defRPr>
            </a:lvl3pPr>
            <a:lvl4pPr marL="1374775" indent="-228600" algn="l" defTabSz="914400" rtl="0" eaLnBrk="1" latinLnBrk="0" hangingPunct="1">
              <a:spcBef>
                <a:spcPct val="20000"/>
              </a:spcBef>
              <a:buClr>
                <a:schemeClr val="accent1"/>
              </a:buClr>
              <a:buFont typeface="Arial" pitchFamily="34" charset="0"/>
              <a:buChar char="•"/>
              <a:defRPr sz="2000" kern="1200">
                <a:solidFill>
                  <a:schemeClr val="bg1"/>
                </a:solidFill>
                <a:latin typeface="Calibri" pitchFamily="34" charset="0"/>
                <a:ea typeface="+mn-ea"/>
                <a:cs typeface="Arial" pitchFamily="34" charset="0"/>
              </a:defRPr>
            </a:lvl4pPr>
            <a:lvl5pPr marL="1831975" indent="-228600" algn="l" defTabSz="914400" rtl="0" eaLnBrk="1" latinLnBrk="0" hangingPunct="1">
              <a:spcBef>
                <a:spcPct val="20000"/>
              </a:spcBef>
              <a:buClr>
                <a:schemeClr val="accent1"/>
              </a:buClr>
              <a:buFont typeface="Arial" pitchFamily="34" charset="0"/>
              <a:buChar char="»"/>
              <a:defRPr sz="2000" kern="1200">
                <a:solidFill>
                  <a:schemeClr val="bg1"/>
                </a:solidFill>
                <a:latin typeface="Calibri"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Jumps to the </a:t>
            </a:r>
            <a:r>
              <a:rPr lang="en-GB" sz="2400" dirty="0" err="1" smtClean="0"/>
              <a:t>callee</a:t>
            </a:r>
            <a:endParaRPr lang="en-GB" sz="2400"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Jumps back</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solidFill>
                <a:schemeClr val="accent5">
                  <a:lumMod val="60000"/>
                  <a:lumOff val="40000"/>
                </a:schemeClr>
              </a:solidFill>
            </a:endParaRPr>
          </a:p>
        </p:txBody>
      </p:sp>
      <p:grpSp>
        <p:nvGrpSpPr>
          <p:cNvPr id="4" name="Group 3"/>
          <p:cNvGrpSpPr/>
          <p:nvPr/>
        </p:nvGrpSpPr>
        <p:grpSpPr>
          <a:xfrm>
            <a:off x="1479515" y="1386034"/>
            <a:ext cx="3397285" cy="1128566"/>
            <a:chOff x="1479515" y="1386034"/>
            <a:chExt cx="3397285" cy="1128566"/>
          </a:xfrm>
        </p:grpSpPr>
        <p:sp>
          <p:nvSpPr>
            <p:cNvPr id="32774" name="Freeform 6"/>
            <p:cNvSpPr>
              <a:spLocks/>
            </p:cNvSpPr>
            <p:nvPr/>
          </p:nvSpPr>
          <p:spPr bwMode="auto">
            <a:xfrm>
              <a:off x="1479515" y="1541200"/>
              <a:ext cx="3397285" cy="973400"/>
            </a:xfrm>
            <a:custGeom>
              <a:avLst/>
              <a:gdLst>
                <a:gd name="T0" fmla="*/ 0 w 1509"/>
                <a:gd name="T1" fmla="*/ 300 h 300"/>
                <a:gd name="T2" fmla="*/ 860 w 1509"/>
                <a:gd name="T3" fmla="*/ 243 h 300"/>
                <a:gd name="T4" fmla="*/ 1184 w 1509"/>
                <a:gd name="T5" fmla="*/ 32 h 300"/>
                <a:gd name="T6" fmla="*/ 1509 w 1509"/>
                <a:gd name="T7" fmla="*/ 48 h 300"/>
              </a:gdLst>
              <a:ahLst/>
              <a:cxnLst>
                <a:cxn ang="0">
                  <a:pos x="T0" y="T1"/>
                </a:cxn>
                <a:cxn ang="0">
                  <a:pos x="T2" y="T3"/>
                </a:cxn>
                <a:cxn ang="0">
                  <a:pos x="T4" y="T5"/>
                </a:cxn>
                <a:cxn ang="0">
                  <a:pos x="T6" y="T7"/>
                </a:cxn>
              </a:cxnLst>
              <a:rect l="0" t="0" r="r" b="b"/>
              <a:pathLst>
                <a:path w="1509" h="300">
                  <a:moveTo>
                    <a:pt x="0" y="300"/>
                  </a:moveTo>
                  <a:cubicBezTo>
                    <a:pt x="143" y="291"/>
                    <a:pt x="663" y="288"/>
                    <a:pt x="860" y="243"/>
                  </a:cubicBezTo>
                  <a:cubicBezTo>
                    <a:pt x="1057" y="198"/>
                    <a:pt x="1076" y="64"/>
                    <a:pt x="1184" y="32"/>
                  </a:cubicBezTo>
                  <a:cubicBezTo>
                    <a:pt x="1292" y="0"/>
                    <a:pt x="1441" y="45"/>
                    <a:pt x="1509" y="48"/>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Rectangle 15"/>
            <p:cNvSpPr/>
            <p:nvPr/>
          </p:nvSpPr>
          <p:spPr>
            <a:xfrm>
              <a:off x="3842796" y="1386034"/>
              <a:ext cx="312906" cy="369332"/>
            </a:xfrm>
            <a:prstGeom prst="rect">
              <a:avLst/>
            </a:prstGeom>
          </p:spPr>
          <p:txBody>
            <a:bodyPr wrap="none">
              <a:spAutoFit/>
            </a:bodyPr>
            <a:lstStyle/>
            <a:p>
              <a:r>
                <a:rPr lang="en-US" dirty="0">
                  <a:solidFill>
                    <a:schemeClr val="accent5"/>
                  </a:solidFill>
                  <a:latin typeface="Arial" charset="0"/>
                </a:rPr>
                <a:t>1</a:t>
              </a:r>
              <a:endParaRPr lang="en-US" dirty="0">
                <a:solidFill>
                  <a:schemeClr val="accent5"/>
                </a:solidFill>
              </a:endParaRPr>
            </a:p>
          </p:txBody>
        </p:sp>
      </p:grpSp>
      <p:grpSp>
        <p:nvGrpSpPr>
          <p:cNvPr id="5" name="Group 4"/>
          <p:cNvGrpSpPr/>
          <p:nvPr/>
        </p:nvGrpSpPr>
        <p:grpSpPr>
          <a:xfrm>
            <a:off x="1479514" y="2509000"/>
            <a:ext cx="4338009" cy="1349909"/>
            <a:chOff x="1479514" y="2509000"/>
            <a:chExt cx="4338009" cy="1349909"/>
          </a:xfrm>
        </p:grpSpPr>
        <p:sp>
          <p:nvSpPr>
            <p:cNvPr id="32775" name="Freeform 7"/>
            <p:cNvSpPr>
              <a:spLocks/>
            </p:cNvSpPr>
            <p:nvPr/>
          </p:nvSpPr>
          <p:spPr bwMode="auto">
            <a:xfrm>
              <a:off x="1479514" y="2798349"/>
              <a:ext cx="4338009" cy="1060560"/>
            </a:xfrm>
            <a:custGeom>
              <a:avLst/>
              <a:gdLst>
                <a:gd name="T0" fmla="*/ 1258 w 1258"/>
                <a:gd name="T1" fmla="*/ 1087 h 1087"/>
                <a:gd name="T2" fmla="*/ 820 w 1258"/>
                <a:gd name="T3" fmla="*/ 373 h 1087"/>
                <a:gd name="T4" fmla="*/ 763 w 1258"/>
                <a:gd name="T5" fmla="*/ 138 h 1087"/>
                <a:gd name="T6" fmla="*/ 0 w 1258"/>
                <a:gd name="T7" fmla="*/ 0 h 1087"/>
                <a:gd name="connsiteX0" fmla="*/ 10000 w 10000"/>
                <a:gd name="connsiteY0" fmla="*/ 10000 h 10000"/>
                <a:gd name="connsiteX1" fmla="*/ 8253 w 10000"/>
                <a:gd name="connsiteY1" fmla="*/ 2782 h 10000"/>
                <a:gd name="connsiteX2" fmla="*/ 6065 w 10000"/>
                <a:gd name="connsiteY2" fmla="*/ 1270 h 10000"/>
                <a:gd name="connsiteX3" fmla="*/ 0 w 10000"/>
                <a:gd name="connsiteY3" fmla="*/ 0 h 10000"/>
                <a:gd name="connsiteX0" fmla="*/ 10000 w 10000"/>
                <a:gd name="connsiteY0" fmla="*/ 10226 h 10226"/>
                <a:gd name="connsiteX1" fmla="*/ 8253 w 10000"/>
                <a:gd name="connsiteY1" fmla="*/ 3008 h 10226"/>
                <a:gd name="connsiteX2" fmla="*/ 6065 w 10000"/>
                <a:gd name="connsiteY2" fmla="*/ 199 h 10226"/>
                <a:gd name="connsiteX3" fmla="*/ 0 w 10000"/>
                <a:gd name="connsiteY3" fmla="*/ 226 h 10226"/>
              </a:gdLst>
              <a:ahLst/>
              <a:cxnLst>
                <a:cxn ang="0">
                  <a:pos x="connsiteX0" y="connsiteY0"/>
                </a:cxn>
                <a:cxn ang="0">
                  <a:pos x="connsiteX1" y="connsiteY1"/>
                </a:cxn>
                <a:cxn ang="0">
                  <a:pos x="connsiteX2" y="connsiteY2"/>
                </a:cxn>
                <a:cxn ang="0">
                  <a:pos x="connsiteX3" y="connsiteY3"/>
                </a:cxn>
              </a:cxnLst>
              <a:rect l="l" t="t" r="r" b="b"/>
              <a:pathLst>
                <a:path w="10000" h="10226">
                  <a:moveTo>
                    <a:pt x="10000" y="10226"/>
                  </a:moveTo>
                  <a:cubicBezTo>
                    <a:pt x="9412" y="9131"/>
                    <a:pt x="8909" y="4679"/>
                    <a:pt x="8253" y="3008"/>
                  </a:cubicBezTo>
                  <a:cubicBezTo>
                    <a:pt x="7597" y="1337"/>
                    <a:pt x="7154" y="769"/>
                    <a:pt x="6065" y="199"/>
                  </a:cubicBezTo>
                  <a:cubicBezTo>
                    <a:pt x="4976" y="-372"/>
                    <a:pt x="1264" y="493"/>
                    <a:pt x="0" y="226"/>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Rectangle 24"/>
            <p:cNvSpPr/>
            <p:nvPr/>
          </p:nvSpPr>
          <p:spPr>
            <a:xfrm>
              <a:off x="2469688" y="2509000"/>
              <a:ext cx="312906" cy="369332"/>
            </a:xfrm>
            <a:prstGeom prst="rect">
              <a:avLst/>
            </a:prstGeom>
          </p:spPr>
          <p:txBody>
            <a:bodyPr wrap="none">
              <a:spAutoFit/>
            </a:bodyPr>
            <a:lstStyle/>
            <a:p>
              <a:r>
                <a:rPr lang="en-US" dirty="0" smtClean="0">
                  <a:solidFill>
                    <a:schemeClr val="accent5"/>
                  </a:solidFill>
                  <a:latin typeface="Arial" charset="0"/>
                </a:rPr>
                <a:t>2</a:t>
              </a:r>
              <a:endParaRPr lang="en-US" dirty="0">
                <a:solidFill>
                  <a:schemeClr val="accent5"/>
                </a:solidFill>
              </a:endParaRPr>
            </a:p>
          </p:txBody>
        </p:sp>
      </p:grpSp>
      <p:sp>
        <p:nvSpPr>
          <p:cNvPr id="3" name="Slide Number Placeholder 2"/>
          <p:cNvSpPr>
            <a:spLocks noGrp="1"/>
          </p:cNvSpPr>
          <p:nvPr>
            <p:ph type="sldNum" sz="quarter" idx="12"/>
          </p:nvPr>
        </p:nvSpPr>
        <p:spPr/>
        <p:txBody>
          <a:bodyPr/>
          <a:lstStyle/>
          <a:p>
            <a:fld id="{DAD0A56F-BD0F-4BDF-9912-D1E89E9626C0}" type="slidenum">
              <a:rPr lang="en-US" smtClean="0"/>
              <a:t>12</a:t>
            </a:fld>
            <a:endParaRPr lang="en-US"/>
          </a:p>
        </p:txBody>
      </p:sp>
    </p:spTree>
    <p:extLst>
      <p:ext uri="{BB962C8B-B14F-4D97-AF65-F5344CB8AC3E}">
        <p14:creationId xmlns:p14="http://schemas.microsoft.com/office/powerpoint/2010/main" val="40153020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27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right)">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P spid="3277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59002"/>
            <a:ext cx="8686800" cy="720197"/>
          </a:xfrm>
          <a:ln/>
        </p:spPr>
        <p:txBody>
          <a:bodyPr wrap="square">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dirty="0" smtClean="0"/>
              <a:t>Jumps are not enough</a:t>
            </a:r>
            <a:endParaRPr lang="en-GB" sz="4000" dirty="0"/>
          </a:p>
        </p:txBody>
      </p:sp>
      <p:sp>
        <p:nvSpPr>
          <p:cNvPr id="32772" name="Rectangle 4"/>
          <p:cNvSpPr>
            <a:spLocks noChangeArrowheads="1"/>
          </p:cNvSpPr>
          <p:nvPr/>
        </p:nvSpPr>
        <p:spPr bwMode="auto">
          <a:xfrm>
            <a:off x="508380" y="1600200"/>
            <a:ext cx="3239130" cy="3124200"/>
          </a:xfrm>
          <a:prstGeom prst="rect">
            <a:avLst/>
          </a:prstGeom>
          <a:noFill/>
          <a:ln w="9525">
            <a:solidFill>
              <a:schemeClr val="bg1"/>
            </a:solidFill>
            <a:miter lim="800000"/>
            <a:headEnd/>
            <a:tailEnd/>
          </a:ln>
          <a:effectLst/>
          <a:extLst/>
        </p:spPr>
        <p:txBody>
          <a:bodyPr wrap="none" anchor="ctr"/>
          <a:lstStyle/>
          <a:p>
            <a:r>
              <a:rPr lang="en-US" sz="2400" dirty="0">
                <a:solidFill>
                  <a:schemeClr val="bg1"/>
                </a:solidFill>
                <a:latin typeface="Arial" charset="0"/>
              </a:rPr>
              <a:t>main: </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a:solidFill>
                  <a:schemeClr val="bg1"/>
                </a:solidFill>
                <a:latin typeface="Arial" charset="0"/>
              </a:rPr>
              <a:t>j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a:solidFill>
                  <a:schemeClr val="bg1"/>
                </a:solidFill>
                <a:latin typeface="Arial" charset="0"/>
              </a:rPr>
              <a:t>a</a:t>
            </a:r>
            <a:r>
              <a:rPr lang="en-US" sz="2400" dirty="0" smtClean="0">
                <a:solidFill>
                  <a:schemeClr val="bg1"/>
                </a:solidFill>
                <a:latin typeface="Arial" charset="0"/>
              </a:rPr>
              <a:t>fter1</a:t>
            </a:r>
            <a:r>
              <a:rPr lang="en-US" sz="2400" dirty="0">
                <a:solidFill>
                  <a:schemeClr val="bg1"/>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add </a:t>
            </a:r>
            <a:r>
              <a:rPr lang="en-US" sz="2400" dirty="0">
                <a:solidFill>
                  <a:schemeClr val="bg1"/>
                </a:solidFill>
                <a:latin typeface="Arial" charset="0"/>
              </a:rPr>
              <a:t>$1,$2,$3</a:t>
            </a:r>
          </a:p>
          <a:p>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j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smtClean="0">
                <a:solidFill>
                  <a:schemeClr val="bg1"/>
                </a:solidFill>
                <a:latin typeface="Arial" charset="0"/>
              </a:rPr>
              <a:t>after2</a:t>
            </a:r>
            <a:r>
              <a:rPr lang="en-US" sz="2400" dirty="0">
                <a:solidFill>
                  <a:schemeClr val="bg1"/>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sub </a:t>
            </a:r>
            <a:r>
              <a:rPr lang="en-US" sz="2400" dirty="0">
                <a:solidFill>
                  <a:schemeClr val="bg1"/>
                </a:solidFill>
                <a:latin typeface="Arial" charset="0"/>
              </a:rPr>
              <a:t>$3,$4,$5</a:t>
            </a:r>
          </a:p>
        </p:txBody>
      </p:sp>
      <p:sp>
        <p:nvSpPr>
          <p:cNvPr id="32773" name="Rectangle 5"/>
          <p:cNvSpPr>
            <a:spLocks noChangeArrowheads="1"/>
          </p:cNvSpPr>
          <p:nvPr/>
        </p:nvSpPr>
        <p:spPr bwMode="auto">
          <a:xfrm>
            <a:off x="4876800" y="1600200"/>
            <a:ext cx="3048000" cy="3124200"/>
          </a:xfrm>
          <a:prstGeom prst="rect">
            <a:avLst/>
          </a:prstGeom>
          <a:noFill/>
          <a:ln w="9525">
            <a:solidFill>
              <a:schemeClr val="bg1"/>
            </a:solidFill>
            <a:miter lim="800000"/>
            <a:headEnd/>
            <a:tailEnd/>
          </a:ln>
          <a:effectLst/>
          <a:extLst/>
        </p:spPr>
        <p:txBody>
          <a:bodyPr wrap="none" bIns="0" anchor="t"/>
          <a:lstStyle/>
          <a:p>
            <a:r>
              <a:rPr lang="en-US" sz="2400" dirty="0" err="1" smtClean="0">
                <a:solidFill>
                  <a:schemeClr val="bg1"/>
                </a:solidFill>
                <a:latin typeface="Arial" charset="0"/>
              </a:rPr>
              <a:t>myfn</a:t>
            </a:r>
            <a:r>
              <a:rPr lang="en-US" sz="2400" dirty="0" smtClean="0">
                <a:solidFill>
                  <a:schemeClr val="bg1"/>
                </a:solidFill>
                <a:latin typeface="Arial" charset="0"/>
              </a:rPr>
              <a:t>: </a:t>
            </a:r>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endParaRPr lang="en-US" sz="2400" dirty="0">
              <a:solidFill>
                <a:schemeClr val="bg1"/>
              </a:solidFill>
              <a:latin typeface="Arial" charset="0"/>
            </a:endParaRPr>
          </a:p>
          <a:p>
            <a:endParaRPr lang="en-US" sz="2400" dirty="0">
              <a:solidFill>
                <a:schemeClr val="bg1"/>
              </a:solidFill>
              <a:latin typeface="Arial" charset="0"/>
            </a:endParaRPr>
          </a:p>
          <a:p>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j after1</a:t>
            </a:r>
            <a:endParaRPr lang="en-US" sz="2400" dirty="0" smtClean="0">
              <a:solidFill>
                <a:schemeClr val="accent5">
                  <a:lumMod val="60000"/>
                  <a:lumOff val="40000"/>
                </a:schemeClr>
              </a:solidFill>
              <a:latin typeface="Arial" charset="0"/>
            </a:endParaRPr>
          </a:p>
          <a:p>
            <a:endParaRPr lang="en-US" sz="2400" dirty="0">
              <a:solidFill>
                <a:schemeClr val="accent5">
                  <a:lumMod val="60000"/>
                  <a:lumOff val="40000"/>
                </a:schemeClr>
              </a:solidFill>
              <a:latin typeface="Arial" charset="0"/>
            </a:endParaRPr>
          </a:p>
        </p:txBody>
      </p:sp>
      <p:sp>
        <p:nvSpPr>
          <p:cNvPr id="32774" name="Freeform 6"/>
          <p:cNvSpPr>
            <a:spLocks/>
          </p:cNvSpPr>
          <p:nvPr/>
        </p:nvSpPr>
        <p:spPr bwMode="auto">
          <a:xfrm>
            <a:off x="1479515" y="1541200"/>
            <a:ext cx="3397285" cy="973400"/>
          </a:xfrm>
          <a:custGeom>
            <a:avLst/>
            <a:gdLst>
              <a:gd name="T0" fmla="*/ 0 w 1509"/>
              <a:gd name="T1" fmla="*/ 300 h 300"/>
              <a:gd name="T2" fmla="*/ 860 w 1509"/>
              <a:gd name="T3" fmla="*/ 243 h 300"/>
              <a:gd name="T4" fmla="*/ 1184 w 1509"/>
              <a:gd name="T5" fmla="*/ 32 h 300"/>
              <a:gd name="T6" fmla="*/ 1509 w 1509"/>
              <a:gd name="T7" fmla="*/ 48 h 300"/>
            </a:gdLst>
            <a:ahLst/>
            <a:cxnLst>
              <a:cxn ang="0">
                <a:pos x="T0" y="T1"/>
              </a:cxn>
              <a:cxn ang="0">
                <a:pos x="T2" y="T3"/>
              </a:cxn>
              <a:cxn ang="0">
                <a:pos x="T4" y="T5"/>
              </a:cxn>
              <a:cxn ang="0">
                <a:pos x="T6" y="T7"/>
              </a:cxn>
            </a:cxnLst>
            <a:rect l="0" t="0" r="r" b="b"/>
            <a:pathLst>
              <a:path w="1509" h="300">
                <a:moveTo>
                  <a:pt x="0" y="300"/>
                </a:moveTo>
                <a:cubicBezTo>
                  <a:pt x="143" y="291"/>
                  <a:pt x="663" y="288"/>
                  <a:pt x="860" y="243"/>
                </a:cubicBezTo>
                <a:cubicBezTo>
                  <a:pt x="1057" y="198"/>
                  <a:pt x="1076" y="64"/>
                  <a:pt x="1184" y="32"/>
                </a:cubicBezTo>
                <a:cubicBezTo>
                  <a:pt x="1292" y="0"/>
                  <a:pt x="1441" y="45"/>
                  <a:pt x="1509" y="48"/>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5" name="Freeform 7"/>
          <p:cNvSpPr>
            <a:spLocks/>
          </p:cNvSpPr>
          <p:nvPr/>
        </p:nvSpPr>
        <p:spPr bwMode="auto">
          <a:xfrm>
            <a:off x="1479514" y="2798349"/>
            <a:ext cx="4338009" cy="1060560"/>
          </a:xfrm>
          <a:custGeom>
            <a:avLst/>
            <a:gdLst>
              <a:gd name="T0" fmla="*/ 1258 w 1258"/>
              <a:gd name="T1" fmla="*/ 1087 h 1087"/>
              <a:gd name="T2" fmla="*/ 820 w 1258"/>
              <a:gd name="T3" fmla="*/ 373 h 1087"/>
              <a:gd name="T4" fmla="*/ 763 w 1258"/>
              <a:gd name="T5" fmla="*/ 138 h 1087"/>
              <a:gd name="T6" fmla="*/ 0 w 1258"/>
              <a:gd name="T7" fmla="*/ 0 h 1087"/>
              <a:gd name="connsiteX0" fmla="*/ 10000 w 10000"/>
              <a:gd name="connsiteY0" fmla="*/ 10000 h 10000"/>
              <a:gd name="connsiteX1" fmla="*/ 8253 w 10000"/>
              <a:gd name="connsiteY1" fmla="*/ 2782 h 10000"/>
              <a:gd name="connsiteX2" fmla="*/ 6065 w 10000"/>
              <a:gd name="connsiteY2" fmla="*/ 1270 h 10000"/>
              <a:gd name="connsiteX3" fmla="*/ 0 w 10000"/>
              <a:gd name="connsiteY3" fmla="*/ 0 h 10000"/>
              <a:gd name="connsiteX0" fmla="*/ 10000 w 10000"/>
              <a:gd name="connsiteY0" fmla="*/ 10226 h 10226"/>
              <a:gd name="connsiteX1" fmla="*/ 8253 w 10000"/>
              <a:gd name="connsiteY1" fmla="*/ 3008 h 10226"/>
              <a:gd name="connsiteX2" fmla="*/ 6065 w 10000"/>
              <a:gd name="connsiteY2" fmla="*/ 199 h 10226"/>
              <a:gd name="connsiteX3" fmla="*/ 0 w 10000"/>
              <a:gd name="connsiteY3" fmla="*/ 226 h 10226"/>
            </a:gdLst>
            <a:ahLst/>
            <a:cxnLst>
              <a:cxn ang="0">
                <a:pos x="connsiteX0" y="connsiteY0"/>
              </a:cxn>
              <a:cxn ang="0">
                <a:pos x="connsiteX1" y="connsiteY1"/>
              </a:cxn>
              <a:cxn ang="0">
                <a:pos x="connsiteX2" y="connsiteY2"/>
              </a:cxn>
              <a:cxn ang="0">
                <a:pos x="connsiteX3" y="connsiteY3"/>
              </a:cxn>
            </a:cxnLst>
            <a:rect l="l" t="t" r="r" b="b"/>
            <a:pathLst>
              <a:path w="10000" h="10226">
                <a:moveTo>
                  <a:pt x="10000" y="10226"/>
                </a:moveTo>
                <a:cubicBezTo>
                  <a:pt x="9412" y="9131"/>
                  <a:pt x="8909" y="4679"/>
                  <a:pt x="8253" y="3008"/>
                </a:cubicBezTo>
                <a:cubicBezTo>
                  <a:pt x="7597" y="1337"/>
                  <a:pt x="7154" y="769"/>
                  <a:pt x="6065" y="199"/>
                </a:cubicBezTo>
                <a:cubicBezTo>
                  <a:pt x="4976" y="-372"/>
                  <a:pt x="1264" y="493"/>
                  <a:pt x="0" y="226"/>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Rectangle 2"/>
          <p:cNvSpPr txBox="1">
            <a:spLocks noChangeArrowheads="1"/>
          </p:cNvSpPr>
          <p:nvPr/>
        </p:nvSpPr>
        <p:spPr>
          <a:xfrm>
            <a:off x="228600" y="4954417"/>
            <a:ext cx="8839200" cy="1370183"/>
          </a:xfrm>
          <a:prstGeom prst="rect">
            <a:avLst/>
          </a:prstGeom>
          <a:ln/>
        </p:spPr>
        <p:txBody>
          <a:bodyPr vert="horz" wrap="square" lIns="91440" tIns="45720" rIns="91440" bIns="45720" rtlCol="0">
            <a:spAutoFit/>
          </a:bodyPr>
          <a:lstStyle>
            <a:lvl1pPr marL="342900" indent="-342900" algn="l" defTabSz="914400" rtl="0" eaLnBrk="1" latinLnBrk="0" hangingPunct="1">
              <a:spcBef>
                <a:spcPct val="20000"/>
              </a:spcBef>
              <a:buSzPct val="80000"/>
              <a:buFontTx/>
              <a:buNone/>
              <a:defRPr sz="3200" kern="1200">
                <a:solidFill>
                  <a:schemeClr val="bg1"/>
                </a:solidFill>
                <a:latin typeface="Calibri" pitchFamily="34" charset="0"/>
                <a:ea typeface="+mn-ea"/>
                <a:cs typeface="Arial" pitchFamily="34" charset="0"/>
              </a:defRPr>
            </a:lvl1pPr>
            <a:lvl2pPr marL="458788" indent="-285750" algn="l" defTabSz="914400" rtl="0" eaLnBrk="1" latinLnBrk="0" hangingPunct="1">
              <a:spcBef>
                <a:spcPct val="20000"/>
              </a:spcBef>
              <a:buClr>
                <a:schemeClr val="accent1"/>
              </a:buClr>
              <a:buFont typeface="Arial" pitchFamily="34" charset="0"/>
              <a:buChar char="•"/>
              <a:defRPr sz="2800" kern="1200">
                <a:solidFill>
                  <a:schemeClr val="bg1"/>
                </a:solidFill>
                <a:latin typeface="Calibri" pitchFamily="34" charset="0"/>
                <a:ea typeface="+mn-ea"/>
                <a:cs typeface="Arial" pitchFamily="34" charset="0"/>
              </a:defRPr>
            </a:lvl2pPr>
            <a:lvl3pPr marL="917575" indent="-228600" algn="l" defTabSz="914400" rtl="0" eaLnBrk="1" latinLnBrk="0" hangingPunct="1">
              <a:spcBef>
                <a:spcPct val="20000"/>
              </a:spcBef>
              <a:buClr>
                <a:schemeClr val="accent1"/>
              </a:buClr>
              <a:buFont typeface="Calibri" pitchFamily="34" charset="0"/>
              <a:buChar char="–"/>
              <a:defRPr sz="2400" kern="1200">
                <a:solidFill>
                  <a:schemeClr val="bg1"/>
                </a:solidFill>
                <a:latin typeface="Calibri" pitchFamily="34" charset="0"/>
                <a:ea typeface="+mn-ea"/>
                <a:cs typeface="Arial" pitchFamily="34" charset="0"/>
              </a:defRPr>
            </a:lvl3pPr>
            <a:lvl4pPr marL="1374775" indent="-228600" algn="l" defTabSz="914400" rtl="0" eaLnBrk="1" latinLnBrk="0" hangingPunct="1">
              <a:spcBef>
                <a:spcPct val="20000"/>
              </a:spcBef>
              <a:buClr>
                <a:schemeClr val="accent1"/>
              </a:buClr>
              <a:buFont typeface="Arial" pitchFamily="34" charset="0"/>
              <a:buChar char="•"/>
              <a:defRPr sz="2000" kern="1200">
                <a:solidFill>
                  <a:schemeClr val="bg1"/>
                </a:solidFill>
                <a:latin typeface="Calibri" pitchFamily="34" charset="0"/>
                <a:ea typeface="+mn-ea"/>
                <a:cs typeface="Arial" pitchFamily="34" charset="0"/>
              </a:defRPr>
            </a:lvl4pPr>
            <a:lvl5pPr marL="1831975" indent="-228600" algn="l" defTabSz="914400" rtl="0" eaLnBrk="1" latinLnBrk="0" hangingPunct="1">
              <a:spcBef>
                <a:spcPct val="20000"/>
              </a:spcBef>
              <a:buClr>
                <a:schemeClr val="accent1"/>
              </a:buClr>
              <a:buFont typeface="Arial" pitchFamily="34" charset="0"/>
              <a:buChar char="»"/>
              <a:defRPr sz="2000" kern="1200">
                <a:solidFill>
                  <a:schemeClr val="bg1"/>
                </a:solidFill>
                <a:latin typeface="Calibri"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Jumps to the </a:t>
            </a:r>
            <a:r>
              <a:rPr lang="en-GB" sz="2400" dirty="0" err="1" smtClean="0"/>
              <a:t>callee</a:t>
            </a:r>
            <a:endParaRPr lang="en-GB" sz="2400"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Jumps back</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solidFill>
                  <a:schemeClr val="accent5">
                    <a:lumMod val="60000"/>
                    <a:lumOff val="40000"/>
                  </a:schemeClr>
                </a:solidFill>
              </a:rPr>
              <a:t>What about multiple sites?</a:t>
            </a:r>
            <a:endParaRPr lang="en-GB" sz="2400" dirty="0">
              <a:solidFill>
                <a:schemeClr val="accent5">
                  <a:lumMod val="60000"/>
                  <a:lumOff val="40000"/>
                </a:schemeClr>
              </a:solidFill>
            </a:endParaRPr>
          </a:p>
        </p:txBody>
      </p:sp>
      <p:sp>
        <p:nvSpPr>
          <p:cNvPr id="2" name="TextBox 1"/>
          <p:cNvSpPr txBox="1"/>
          <p:nvPr/>
        </p:nvSpPr>
        <p:spPr>
          <a:xfrm>
            <a:off x="5504483" y="3858909"/>
            <a:ext cx="2496517" cy="830997"/>
          </a:xfrm>
          <a:prstGeom prst="rect">
            <a:avLst/>
          </a:prstGeom>
          <a:noFill/>
        </p:spPr>
        <p:txBody>
          <a:bodyPr wrap="none" rtlCol="0">
            <a:spAutoFit/>
          </a:bodyPr>
          <a:lstStyle/>
          <a:p>
            <a:pPr algn="ctr"/>
            <a:r>
              <a:rPr lang="en-US" sz="2400" dirty="0" smtClean="0">
                <a:solidFill>
                  <a:schemeClr val="accent5">
                    <a:lumMod val="60000"/>
                    <a:lumOff val="40000"/>
                  </a:schemeClr>
                </a:solidFill>
              </a:rPr>
              <a:t>??? Change target </a:t>
            </a:r>
          </a:p>
          <a:p>
            <a:pPr algn="ctr"/>
            <a:r>
              <a:rPr lang="en-US" sz="2400" dirty="0">
                <a:solidFill>
                  <a:schemeClr val="accent5">
                    <a:lumMod val="60000"/>
                    <a:lumOff val="40000"/>
                  </a:schemeClr>
                </a:solidFill>
              </a:rPr>
              <a:t>o</a:t>
            </a:r>
            <a:r>
              <a:rPr lang="en-US" sz="2400" dirty="0" smtClean="0">
                <a:solidFill>
                  <a:schemeClr val="accent5">
                    <a:lumMod val="60000"/>
                    <a:lumOff val="40000"/>
                  </a:schemeClr>
                </a:solidFill>
              </a:rPr>
              <a:t>n the fly ???</a:t>
            </a:r>
            <a:endParaRPr lang="en-US" sz="2400" dirty="0"/>
          </a:p>
        </p:txBody>
      </p:sp>
      <p:cxnSp>
        <p:nvCxnSpPr>
          <p:cNvPr id="13" name="Straight Arrow Connector 12"/>
          <p:cNvCxnSpPr/>
          <p:nvPr/>
        </p:nvCxnSpPr>
        <p:spPr>
          <a:xfrm>
            <a:off x="5817524" y="3594398"/>
            <a:ext cx="913845" cy="152400"/>
          </a:xfrm>
          <a:prstGeom prst="straightConnector1">
            <a:avLst/>
          </a:prstGeom>
          <a:ln w="28575">
            <a:solidFill>
              <a:srgbClr val="FF2F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799171" y="3427098"/>
            <a:ext cx="1125629" cy="461665"/>
          </a:xfrm>
          <a:prstGeom prst="rect">
            <a:avLst/>
          </a:prstGeom>
        </p:spPr>
        <p:txBody>
          <a:bodyPr wrap="none">
            <a:spAutoFit/>
          </a:bodyPr>
          <a:lstStyle/>
          <a:p>
            <a:r>
              <a:rPr lang="en-US" sz="2400" dirty="0">
                <a:solidFill>
                  <a:srgbClr val="FF2F92"/>
                </a:solidFill>
                <a:latin typeface="Arial" charset="0"/>
              </a:rPr>
              <a:t>j after2</a:t>
            </a:r>
            <a:endParaRPr lang="en-US" sz="2400" dirty="0">
              <a:solidFill>
                <a:srgbClr val="FF2F92"/>
              </a:solidFill>
            </a:endParaRPr>
          </a:p>
        </p:txBody>
      </p:sp>
      <p:sp>
        <p:nvSpPr>
          <p:cNvPr id="16" name="Rectangle 15"/>
          <p:cNvSpPr/>
          <p:nvPr/>
        </p:nvSpPr>
        <p:spPr>
          <a:xfrm>
            <a:off x="3842796" y="1386034"/>
            <a:ext cx="312906" cy="369332"/>
          </a:xfrm>
          <a:prstGeom prst="rect">
            <a:avLst/>
          </a:prstGeom>
        </p:spPr>
        <p:txBody>
          <a:bodyPr wrap="none">
            <a:spAutoFit/>
          </a:bodyPr>
          <a:lstStyle/>
          <a:p>
            <a:r>
              <a:rPr lang="en-US">
                <a:solidFill>
                  <a:schemeClr val="accent5"/>
                </a:solidFill>
                <a:latin typeface="Arial" charset="0"/>
              </a:rPr>
              <a:t>1</a:t>
            </a:r>
            <a:endParaRPr lang="en-US">
              <a:solidFill>
                <a:schemeClr val="accent5"/>
              </a:solidFill>
            </a:endParaRPr>
          </a:p>
        </p:txBody>
      </p:sp>
      <p:sp>
        <p:nvSpPr>
          <p:cNvPr id="25" name="Rectangle 24"/>
          <p:cNvSpPr/>
          <p:nvPr/>
        </p:nvSpPr>
        <p:spPr>
          <a:xfrm>
            <a:off x="2469688" y="2509000"/>
            <a:ext cx="312906" cy="369332"/>
          </a:xfrm>
          <a:prstGeom prst="rect">
            <a:avLst/>
          </a:prstGeom>
        </p:spPr>
        <p:txBody>
          <a:bodyPr wrap="none">
            <a:spAutoFit/>
          </a:bodyPr>
          <a:lstStyle/>
          <a:p>
            <a:r>
              <a:rPr lang="en-US" dirty="0" smtClean="0">
                <a:solidFill>
                  <a:schemeClr val="accent5"/>
                </a:solidFill>
                <a:latin typeface="Arial" charset="0"/>
              </a:rPr>
              <a:t>2</a:t>
            </a:r>
            <a:endParaRPr lang="en-US" dirty="0">
              <a:solidFill>
                <a:schemeClr val="accent5"/>
              </a:solidFill>
            </a:endParaRPr>
          </a:p>
        </p:txBody>
      </p:sp>
      <p:grpSp>
        <p:nvGrpSpPr>
          <p:cNvPr id="19" name="Group 18"/>
          <p:cNvGrpSpPr/>
          <p:nvPr/>
        </p:nvGrpSpPr>
        <p:grpSpPr>
          <a:xfrm>
            <a:off x="1479515" y="1600200"/>
            <a:ext cx="3397285" cy="2442475"/>
            <a:chOff x="1479515" y="1600200"/>
            <a:chExt cx="3397285" cy="2442475"/>
          </a:xfrm>
        </p:grpSpPr>
        <p:sp>
          <p:nvSpPr>
            <p:cNvPr id="32776" name="Freeform 8"/>
            <p:cNvSpPr>
              <a:spLocks/>
            </p:cNvSpPr>
            <p:nvPr/>
          </p:nvSpPr>
          <p:spPr bwMode="auto">
            <a:xfrm>
              <a:off x="1479515" y="1600200"/>
              <a:ext cx="3397285" cy="2442475"/>
            </a:xfrm>
            <a:custGeom>
              <a:avLst/>
              <a:gdLst>
                <a:gd name="T0" fmla="*/ 0 w 1501"/>
                <a:gd name="T1" fmla="*/ 1228 h 1306"/>
                <a:gd name="T2" fmla="*/ 1136 w 1501"/>
                <a:gd name="T3" fmla="*/ 1130 h 1306"/>
                <a:gd name="T4" fmla="*/ 1241 w 1501"/>
                <a:gd name="T5" fmla="*/ 173 h 1306"/>
                <a:gd name="T6" fmla="*/ 1501 w 1501"/>
                <a:gd name="T7" fmla="*/ 92 h 1306"/>
              </a:gdLst>
              <a:ahLst/>
              <a:cxnLst>
                <a:cxn ang="0">
                  <a:pos x="T0" y="T1"/>
                </a:cxn>
                <a:cxn ang="0">
                  <a:pos x="T2" y="T3"/>
                </a:cxn>
                <a:cxn ang="0">
                  <a:pos x="T4" y="T5"/>
                </a:cxn>
                <a:cxn ang="0">
                  <a:pos x="T6" y="T7"/>
                </a:cxn>
              </a:cxnLst>
              <a:rect l="0" t="0" r="r" b="b"/>
              <a:pathLst>
                <a:path w="1501" h="1306">
                  <a:moveTo>
                    <a:pt x="0" y="1228"/>
                  </a:moveTo>
                  <a:cubicBezTo>
                    <a:pt x="189" y="1212"/>
                    <a:pt x="929" y="1306"/>
                    <a:pt x="1136" y="1130"/>
                  </a:cubicBezTo>
                  <a:cubicBezTo>
                    <a:pt x="1343" y="954"/>
                    <a:pt x="1180" y="346"/>
                    <a:pt x="1241" y="173"/>
                  </a:cubicBezTo>
                  <a:cubicBezTo>
                    <a:pt x="1302" y="0"/>
                    <a:pt x="1447" y="109"/>
                    <a:pt x="1501" y="92"/>
                  </a:cubicBezTo>
                </a:path>
              </a:pathLst>
            </a:custGeom>
            <a:noFill/>
            <a:ln w="28575" cmpd="sng">
              <a:solidFill>
                <a:srgbClr val="FF2F92"/>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Rectangle 25"/>
            <p:cNvSpPr/>
            <p:nvPr/>
          </p:nvSpPr>
          <p:spPr>
            <a:xfrm>
              <a:off x="4229682" y="1965522"/>
              <a:ext cx="312906" cy="369332"/>
            </a:xfrm>
            <a:prstGeom prst="rect">
              <a:avLst/>
            </a:prstGeom>
          </p:spPr>
          <p:txBody>
            <a:bodyPr wrap="none">
              <a:spAutoFit/>
            </a:bodyPr>
            <a:lstStyle/>
            <a:p>
              <a:r>
                <a:rPr lang="en-US" dirty="0" smtClean="0">
                  <a:solidFill>
                    <a:srgbClr val="FF2F92"/>
                  </a:solidFill>
                  <a:latin typeface="Arial" charset="0"/>
                </a:rPr>
                <a:t>3</a:t>
              </a:r>
              <a:endParaRPr lang="en-US" dirty="0">
                <a:solidFill>
                  <a:srgbClr val="FF2F92"/>
                </a:solidFill>
              </a:endParaRPr>
            </a:p>
          </p:txBody>
        </p:sp>
      </p:grpSp>
      <p:grpSp>
        <p:nvGrpSpPr>
          <p:cNvPr id="17" name="Group 16"/>
          <p:cNvGrpSpPr/>
          <p:nvPr/>
        </p:nvGrpSpPr>
        <p:grpSpPr>
          <a:xfrm>
            <a:off x="1479515" y="3858909"/>
            <a:ext cx="4338008" cy="472823"/>
            <a:chOff x="1479515" y="3858909"/>
            <a:chExt cx="4338008" cy="472823"/>
          </a:xfrm>
        </p:grpSpPr>
        <p:sp>
          <p:nvSpPr>
            <p:cNvPr id="18" name="Freeform 7"/>
            <p:cNvSpPr>
              <a:spLocks/>
            </p:cNvSpPr>
            <p:nvPr/>
          </p:nvSpPr>
          <p:spPr bwMode="auto">
            <a:xfrm flipV="1">
              <a:off x="1479515" y="3858909"/>
              <a:ext cx="4338008" cy="425186"/>
            </a:xfrm>
            <a:custGeom>
              <a:avLst/>
              <a:gdLst>
                <a:gd name="T0" fmla="*/ 1258 w 1258"/>
                <a:gd name="T1" fmla="*/ 1087 h 1087"/>
                <a:gd name="T2" fmla="*/ 820 w 1258"/>
                <a:gd name="T3" fmla="*/ 373 h 1087"/>
                <a:gd name="T4" fmla="*/ 763 w 1258"/>
                <a:gd name="T5" fmla="*/ 138 h 1087"/>
                <a:gd name="T6" fmla="*/ 0 w 1258"/>
                <a:gd name="T7" fmla="*/ 0 h 1087"/>
                <a:gd name="connsiteX0" fmla="*/ 10000 w 10000"/>
                <a:gd name="connsiteY0" fmla="*/ 10000 h 10000"/>
                <a:gd name="connsiteX1" fmla="*/ 8181 w 10000"/>
                <a:gd name="connsiteY1" fmla="*/ 2050 h 10000"/>
                <a:gd name="connsiteX2" fmla="*/ 6065 w 10000"/>
                <a:gd name="connsiteY2" fmla="*/ 1270 h 10000"/>
                <a:gd name="connsiteX3" fmla="*/ 0 w 10000"/>
                <a:gd name="connsiteY3" fmla="*/ 0 h 10000"/>
                <a:gd name="connsiteX0" fmla="*/ 10000 w 10000"/>
                <a:gd name="connsiteY0" fmla="*/ 10297 h 10297"/>
                <a:gd name="connsiteX1" fmla="*/ 8181 w 10000"/>
                <a:gd name="connsiteY1" fmla="*/ 2347 h 10297"/>
                <a:gd name="connsiteX2" fmla="*/ 6065 w 10000"/>
                <a:gd name="connsiteY2" fmla="*/ 186 h 10297"/>
                <a:gd name="connsiteX3" fmla="*/ 0 w 10000"/>
                <a:gd name="connsiteY3" fmla="*/ 297 h 10297"/>
              </a:gdLst>
              <a:ahLst/>
              <a:cxnLst>
                <a:cxn ang="0">
                  <a:pos x="connsiteX0" y="connsiteY0"/>
                </a:cxn>
                <a:cxn ang="0">
                  <a:pos x="connsiteX1" y="connsiteY1"/>
                </a:cxn>
                <a:cxn ang="0">
                  <a:pos x="connsiteX2" y="connsiteY2"/>
                </a:cxn>
                <a:cxn ang="0">
                  <a:pos x="connsiteX3" y="connsiteY3"/>
                </a:cxn>
              </a:cxnLst>
              <a:rect l="l" t="t" r="r" b="b"/>
              <a:pathLst>
                <a:path w="10000" h="10297">
                  <a:moveTo>
                    <a:pt x="10000" y="10297"/>
                  </a:moveTo>
                  <a:cubicBezTo>
                    <a:pt x="9412" y="9202"/>
                    <a:pt x="8837" y="4032"/>
                    <a:pt x="8181" y="2347"/>
                  </a:cubicBezTo>
                  <a:cubicBezTo>
                    <a:pt x="7525" y="662"/>
                    <a:pt x="7154" y="756"/>
                    <a:pt x="6065" y="186"/>
                  </a:cubicBezTo>
                  <a:cubicBezTo>
                    <a:pt x="4976" y="-385"/>
                    <a:pt x="1264" y="564"/>
                    <a:pt x="0" y="297"/>
                  </a:cubicBezTo>
                </a:path>
              </a:pathLst>
            </a:custGeom>
            <a:noFill/>
            <a:ln w="28575" cmpd="sng">
              <a:solidFill>
                <a:srgbClr val="FF2F92"/>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Rectangle 26"/>
            <p:cNvSpPr/>
            <p:nvPr/>
          </p:nvSpPr>
          <p:spPr>
            <a:xfrm>
              <a:off x="2613070" y="3962400"/>
              <a:ext cx="312906" cy="369332"/>
            </a:xfrm>
            <a:prstGeom prst="rect">
              <a:avLst/>
            </a:prstGeom>
          </p:spPr>
          <p:txBody>
            <a:bodyPr wrap="none">
              <a:spAutoFit/>
            </a:bodyPr>
            <a:lstStyle/>
            <a:p>
              <a:r>
                <a:rPr lang="en-US" dirty="0">
                  <a:solidFill>
                    <a:srgbClr val="FF2F92"/>
                  </a:solidFill>
                  <a:latin typeface="Arial" charset="0"/>
                </a:rPr>
                <a:t>4</a:t>
              </a:r>
              <a:endParaRPr lang="en-US" dirty="0">
                <a:solidFill>
                  <a:srgbClr val="FF2F92"/>
                </a:solidFill>
              </a:endParaRPr>
            </a:p>
          </p:txBody>
        </p:sp>
      </p:grpSp>
      <p:sp>
        <p:nvSpPr>
          <p:cNvPr id="3" name="Slide Number Placeholder 2"/>
          <p:cNvSpPr>
            <a:spLocks noGrp="1"/>
          </p:cNvSpPr>
          <p:nvPr>
            <p:ph type="sldNum" sz="quarter" idx="12"/>
          </p:nvPr>
        </p:nvSpPr>
        <p:spPr/>
        <p:txBody>
          <a:bodyPr/>
          <a:lstStyle/>
          <a:p>
            <a:fld id="{DAD0A56F-BD0F-4BDF-9912-D1E89E9626C0}" type="slidenum">
              <a:rPr lang="en-US" smtClean="0"/>
              <a:t>13</a:t>
            </a:fld>
            <a:endParaRPr lang="en-US"/>
          </a:p>
        </p:txBody>
      </p:sp>
    </p:spTree>
    <p:extLst>
      <p:ext uri="{BB962C8B-B14F-4D97-AF65-F5344CB8AC3E}">
        <p14:creationId xmlns:p14="http://schemas.microsoft.com/office/powerpoint/2010/main" val="327866232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7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par>
                          <p:cTn id="24" fill="hold">
                            <p:stCondLst>
                              <p:cond delay="0"/>
                            </p:stCondLst>
                            <p:childTnLst>
                              <p:par>
                                <p:cTn id="25" presetID="22" presetClass="entr" presetSubtype="2"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right)">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609600" y="-94986"/>
            <a:ext cx="7770813" cy="720197"/>
          </a:xfrm>
          <a:ln/>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t>Takeaway1: Need Jump </a:t>
            </a:r>
            <a:r>
              <a:rPr lang="en-GB" dirty="0"/>
              <a:t>And Link</a:t>
            </a:r>
          </a:p>
        </p:txBody>
      </p:sp>
      <p:sp>
        <p:nvSpPr>
          <p:cNvPr id="7170" name="Rectangle 2"/>
          <p:cNvSpPr>
            <a:spLocks noGrp="1" noChangeArrowheads="1"/>
          </p:cNvSpPr>
          <p:nvPr>
            <p:ph type="body" idx="4294967295"/>
          </p:nvPr>
        </p:nvSpPr>
        <p:spPr>
          <a:xfrm>
            <a:off x="304800" y="609600"/>
            <a:ext cx="8610600" cy="3805529"/>
          </a:xfrm>
          <a:ln/>
        </p:spPr>
        <p:txBody>
          <a:bodyPr wrap="square">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JAL (Jump And Link) instruction </a:t>
            </a:r>
            <a:r>
              <a:rPr lang="en-GB" dirty="0"/>
              <a:t>moves a new value into the PC, and simultaneously saves the old value in register </a:t>
            </a:r>
            <a:r>
              <a:rPr lang="en-GB" dirty="0">
                <a:solidFill>
                  <a:schemeClr val="accent5">
                    <a:lumMod val="60000"/>
                    <a:lumOff val="40000"/>
                  </a:schemeClr>
                </a:solidFill>
              </a:rPr>
              <a:t>$</a:t>
            </a:r>
            <a:r>
              <a:rPr lang="en-GB" dirty="0" smtClean="0">
                <a:solidFill>
                  <a:schemeClr val="accent5">
                    <a:lumMod val="60000"/>
                    <a:lumOff val="40000"/>
                  </a:schemeClr>
                </a:solidFill>
              </a:rPr>
              <a:t>31 </a:t>
            </a:r>
            <a:r>
              <a:rPr lang="en-GB" dirty="0" smtClean="0">
                <a:solidFill>
                  <a:schemeClr val="bg1"/>
                </a:solidFill>
              </a:rPr>
              <a:t>(aka </a:t>
            </a:r>
            <a:r>
              <a:rPr lang="en-GB" dirty="0" smtClean="0">
                <a:solidFill>
                  <a:schemeClr val="accent5">
                    <a:lumMod val="60000"/>
                    <a:lumOff val="40000"/>
                  </a:schemeClr>
                </a:solidFill>
              </a:rPr>
              <a:t>$</a:t>
            </a:r>
            <a:r>
              <a:rPr lang="en-GB" dirty="0" err="1" smtClean="0">
                <a:solidFill>
                  <a:schemeClr val="accent5">
                    <a:lumMod val="60000"/>
                    <a:lumOff val="40000"/>
                  </a:schemeClr>
                </a:solidFill>
              </a:rPr>
              <a:t>ra</a:t>
            </a:r>
            <a:r>
              <a:rPr lang="en-GB" dirty="0" smtClean="0">
                <a:solidFill>
                  <a:schemeClr val="accent5">
                    <a:lumMod val="60000"/>
                    <a:lumOff val="40000"/>
                  </a:schemeClr>
                </a:solidFill>
              </a:rPr>
              <a:t> </a:t>
            </a:r>
            <a:r>
              <a:rPr lang="en-GB" dirty="0" smtClean="0">
                <a:solidFill>
                  <a:schemeClr val="bg1"/>
                </a:solidFill>
              </a:rPr>
              <a:t>or </a:t>
            </a:r>
            <a:r>
              <a:rPr lang="en-GB" dirty="0" smtClean="0">
                <a:solidFill>
                  <a:schemeClr val="accent5">
                    <a:lumMod val="60000"/>
                    <a:lumOff val="40000"/>
                  </a:schemeClr>
                </a:solidFill>
              </a:rPr>
              <a:t>return address</a:t>
            </a:r>
            <a:r>
              <a:rPr lang="en-GB" dirty="0" smtClean="0">
                <a:solidFill>
                  <a:schemeClr val="bg1"/>
                </a:solidFill>
              </a:rPr>
              <a:t>)</a:t>
            </a:r>
            <a:endParaRPr lang="en-GB" dirty="0">
              <a:solidFill>
                <a:schemeClr val="bg1"/>
              </a:solidFill>
            </a:endParaRP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Thus, can get back from the subroutine to the instruction immediately following the jump by transferring control back to PC in register $31</a:t>
            </a:r>
          </a:p>
        </p:txBody>
      </p:sp>
    </p:spTree>
    <p:extLst>
      <p:ext uri="{BB962C8B-B14F-4D97-AF65-F5344CB8AC3E}">
        <p14:creationId xmlns:p14="http://schemas.microsoft.com/office/powerpoint/2010/main" val="822087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ln/>
        </p:spPr>
        <p:txBody>
          <a:bodyPr wrap="square">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dirty="0" smtClean="0"/>
              <a:t>Jump-and-Link / Jump Register</a:t>
            </a:r>
            <a:endParaRPr lang="en-GB" sz="4000" dirty="0"/>
          </a:p>
        </p:txBody>
      </p:sp>
      <p:sp>
        <p:nvSpPr>
          <p:cNvPr id="47114" name="Rectangle 10"/>
          <p:cNvSpPr>
            <a:spLocks noChangeArrowheads="1"/>
          </p:cNvSpPr>
          <p:nvPr/>
        </p:nvSpPr>
        <p:spPr bwMode="auto">
          <a:xfrm>
            <a:off x="457200" y="4953000"/>
            <a:ext cx="8077200" cy="9815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bg1"/>
                </a:solidFill>
              </a:rPr>
              <a:t>JAL </a:t>
            </a:r>
            <a:r>
              <a:rPr lang="en-GB" sz="2800" dirty="0">
                <a:solidFill>
                  <a:schemeClr val="bg1"/>
                </a:solidFill>
              </a:rPr>
              <a:t>saves the PC in register $31</a:t>
            </a:r>
          </a:p>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bg1"/>
                </a:solidFill>
              </a:rPr>
              <a:t>Subroutine returns by jumping to $</a:t>
            </a:r>
            <a:r>
              <a:rPr lang="en-GB" sz="2800" dirty="0" smtClean="0">
                <a:solidFill>
                  <a:schemeClr val="bg1"/>
                </a:solidFill>
              </a:rPr>
              <a:t>31</a:t>
            </a:r>
            <a:endParaRPr lang="en-GB" sz="2800" dirty="0">
              <a:solidFill>
                <a:schemeClr val="bg1"/>
              </a:solidFill>
            </a:endParaRPr>
          </a:p>
        </p:txBody>
      </p:sp>
      <p:sp>
        <p:nvSpPr>
          <p:cNvPr id="12" name="Rectangle 5"/>
          <p:cNvSpPr>
            <a:spLocks noChangeArrowheads="1"/>
          </p:cNvSpPr>
          <p:nvPr/>
        </p:nvSpPr>
        <p:spPr bwMode="auto">
          <a:xfrm>
            <a:off x="7467600" y="913607"/>
            <a:ext cx="1219200" cy="457993"/>
          </a:xfrm>
          <a:prstGeom prst="rect">
            <a:avLst/>
          </a:prstGeom>
          <a:noFill/>
          <a:ln w="9525">
            <a:solidFill>
              <a:schemeClr val="bg1"/>
            </a:solidFill>
            <a:miter lim="800000"/>
            <a:headEnd/>
            <a:tailEnd/>
          </a:ln>
          <a:effectLst/>
          <a:extLst/>
        </p:spPr>
        <p:txBody>
          <a:bodyPr wrap="none" anchor="ctr"/>
          <a:lstStyle/>
          <a:p>
            <a:endParaRPr lang="en-US" sz="1800" dirty="0">
              <a:solidFill>
                <a:schemeClr val="accent5">
                  <a:lumMod val="60000"/>
                  <a:lumOff val="40000"/>
                </a:schemeClr>
              </a:solidFill>
              <a:latin typeface="Arial" charset="0"/>
            </a:endParaRPr>
          </a:p>
        </p:txBody>
      </p:sp>
      <p:sp>
        <p:nvSpPr>
          <p:cNvPr id="4" name="TextBox 3"/>
          <p:cNvSpPr txBox="1"/>
          <p:nvPr/>
        </p:nvSpPr>
        <p:spPr>
          <a:xfrm>
            <a:off x="6858000" y="843919"/>
            <a:ext cx="762000" cy="523220"/>
          </a:xfrm>
          <a:prstGeom prst="rect">
            <a:avLst/>
          </a:prstGeom>
          <a:noFill/>
        </p:spPr>
        <p:txBody>
          <a:bodyPr wrap="square" rtlCol="0">
            <a:spAutoFit/>
          </a:bodyPr>
          <a:lstStyle/>
          <a:p>
            <a:r>
              <a:rPr lang="en-US" sz="2800" dirty="0" smtClean="0"/>
              <a:t>r31</a:t>
            </a:r>
            <a:endParaRPr lang="en-US" sz="2800" dirty="0"/>
          </a:p>
        </p:txBody>
      </p:sp>
      <p:sp>
        <p:nvSpPr>
          <p:cNvPr id="14" name="Rectangle 4"/>
          <p:cNvSpPr>
            <a:spLocks noChangeArrowheads="1"/>
          </p:cNvSpPr>
          <p:nvPr/>
        </p:nvSpPr>
        <p:spPr bwMode="auto">
          <a:xfrm>
            <a:off x="508380" y="1600200"/>
            <a:ext cx="3239130" cy="3124200"/>
          </a:xfrm>
          <a:prstGeom prst="rect">
            <a:avLst/>
          </a:prstGeom>
          <a:noFill/>
          <a:ln w="9525">
            <a:solidFill>
              <a:schemeClr val="bg1"/>
            </a:solidFill>
            <a:miter lim="800000"/>
            <a:headEnd/>
            <a:tailEnd/>
          </a:ln>
          <a:effectLst/>
          <a:extLst/>
        </p:spPr>
        <p:txBody>
          <a:bodyPr wrap="none" anchor="ctr"/>
          <a:lstStyle/>
          <a:p>
            <a:r>
              <a:rPr lang="en-US" sz="2400" dirty="0">
                <a:solidFill>
                  <a:schemeClr val="bg1"/>
                </a:solidFill>
                <a:latin typeface="Arial" charset="0"/>
              </a:rPr>
              <a:t>main: </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a:solidFill>
                  <a:schemeClr val="bg1"/>
                </a:solidFill>
                <a:latin typeface="Arial" charset="0"/>
              </a:rPr>
              <a:t>a</a:t>
            </a:r>
            <a:r>
              <a:rPr lang="en-US" sz="2400" dirty="0" smtClean="0">
                <a:solidFill>
                  <a:schemeClr val="bg1"/>
                </a:solidFill>
                <a:latin typeface="Arial" charset="0"/>
              </a:rPr>
              <a:t>fter1</a:t>
            </a:r>
            <a:r>
              <a:rPr lang="en-US" sz="2400" dirty="0">
                <a:solidFill>
                  <a:schemeClr val="bg1"/>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add </a:t>
            </a:r>
            <a:r>
              <a:rPr lang="en-US" sz="2400" dirty="0">
                <a:solidFill>
                  <a:schemeClr val="bg1"/>
                </a:solidFill>
                <a:latin typeface="Arial" charset="0"/>
              </a:rPr>
              <a:t>$1,$2,$3</a:t>
            </a:r>
          </a:p>
          <a:p>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smtClean="0">
                <a:solidFill>
                  <a:schemeClr val="bg1"/>
                </a:solidFill>
                <a:latin typeface="Arial" charset="0"/>
              </a:rPr>
              <a:t>after2</a:t>
            </a:r>
            <a:r>
              <a:rPr lang="en-US" sz="2400" dirty="0">
                <a:solidFill>
                  <a:schemeClr val="bg1"/>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sub </a:t>
            </a:r>
            <a:r>
              <a:rPr lang="en-US" sz="2400" dirty="0">
                <a:solidFill>
                  <a:schemeClr val="bg1"/>
                </a:solidFill>
                <a:latin typeface="Arial" charset="0"/>
              </a:rPr>
              <a:t>$3,$4,$5</a:t>
            </a:r>
          </a:p>
        </p:txBody>
      </p:sp>
      <p:sp>
        <p:nvSpPr>
          <p:cNvPr id="15" name="Rectangle 5"/>
          <p:cNvSpPr>
            <a:spLocks noChangeArrowheads="1"/>
          </p:cNvSpPr>
          <p:nvPr/>
        </p:nvSpPr>
        <p:spPr bwMode="auto">
          <a:xfrm>
            <a:off x="4876800" y="1600200"/>
            <a:ext cx="3048000" cy="3124200"/>
          </a:xfrm>
          <a:prstGeom prst="rect">
            <a:avLst/>
          </a:prstGeom>
          <a:noFill/>
          <a:ln w="9525">
            <a:solidFill>
              <a:schemeClr val="bg1"/>
            </a:solidFill>
            <a:miter lim="800000"/>
            <a:headEnd/>
            <a:tailEnd/>
          </a:ln>
          <a:effectLst/>
          <a:extLst/>
        </p:spPr>
        <p:txBody>
          <a:bodyPr wrap="none" bIns="0" anchor="t"/>
          <a:lstStyle/>
          <a:p>
            <a:r>
              <a:rPr lang="en-US" sz="2400" dirty="0" err="1" smtClean="0">
                <a:solidFill>
                  <a:schemeClr val="bg1"/>
                </a:solidFill>
                <a:latin typeface="Arial" charset="0"/>
              </a:rPr>
              <a:t>myfn</a:t>
            </a:r>
            <a:r>
              <a:rPr lang="en-US" sz="2400" dirty="0" smtClean="0">
                <a:solidFill>
                  <a:schemeClr val="bg1"/>
                </a:solidFill>
                <a:latin typeface="Arial" charset="0"/>
              </a:rPr>
              <a:t>: </a:t>
            </a:r>
            <a:endParaRPr lang="en-US" sz="2400" dirty="0">
              <a:solidFill>
                <a:schemeClr val="bg1"/>
              </a:solidFill>
              <a:latin typeface="Arial" charset="0"/>
            </a:endParaRPr>
          </a:p>
          <a:p>
            <a:r>
              <a:rPr lang="en-US" sz="2400" dirty="0">
                <a:solidFill>
                  <a:schemeClr val="bg1"/>
                </a:solidFill>
                <a:latin typeface="Arial" charset="0"/>
              </a:rPr>
              <a:t>  …</a:t>
            </a:r>
          </a:p>
          <a:p>
            <a:endParaRPr lang="en-US" sz="2400" dirty="0">
              <a:solidFill>
                <a:schemeClr val="bg1"/>
              </a:solidFill>
              <a:latin typeface="Arial" charset="0"/>
            </a:endParaRPr>
          </a:p>
          <a:p>
            <a:endParaRPr lang="en-US" sz="2400" dirty="0">
              <a:solidFill>
                <a:schemeClr val="bg1"/>
              </a:solidFill>
              <a:latin typeface="Arial" charset="0"/>
            </a:endParaRPr>
          </a:p>
          <a:p>
            <a:r>
              <a:rPr lang="en-US" sz="2400" dirty="0">
                <a:solidFill>
                  <a:schemeClr val="bg1"/>
                </a:solidFill>
                <a:latin typeface="Arial" charset="0"/>
              </a:rPr>
              <a:t>  …</a:t>
            </a:r>
          </a:p>
          <a:p>
            <a:r>
              <a:rPr lang="en-US" sz="2400" dirty="0">
                <a:solidFill>
                  <a:schemeClr val="bg1"/>
                </a:solidFill>
                <a:latin typeface="Arial" charset="0"/>
              </a:rPr>
              <a:t>  </a:t>
            </a:r>
            <a:r>
              <a:rPr lang="en-US" sz="2400" dirty="0" err="1" smtClean="0">
                <a:solidFill>
                  <a:schemeClr val="bg1"/>
                </a:solidFill>
                <a:latin typeface="Arial" charset="0"/>
              </a:rPr>
              <a:t>jr</a:t>
            </a:r>
            <a:r>
              <a:rPr lang="en-US" sz="2400" dirty="0" smtClean="0">
                <a:solidFill>
                  <a:schemeClr val="bg1"/>
                </a:solidFill>
                <a:latin typeface="Arial" charset="0"/>
              </a:rPr>
              <a:t> $31</a:t>
            </a:r>
            <a:endParaRPr lang="en-US" sz="2400" dirty="0" smtClean="0">
              <a:solidFill>
                <a:schemeClr val="accent5">
                  <a:lumMod val="60000"/>
                  <a:lumOff val="40000"/>
                </a:schemeClr>
              </a:solidFill>
              <a:latin typeface="Arial" charset="0"/>
            </a:endParaRPr>
          </a:p>
          <a:p>
            <a:endParaRPr lang="en-US" sz="2400" dirty="0">
              <a:solidFill>
                <a:schemeClr val="accent5">
                  <a:lumMod val="60000"/>
                  <a:lumOff val="40000"/>
                </a:schemeClr>
              </a:solidFill>
              <a:latin typeface="Arial" charset="0"/>
            </a:endParaRPr>
          </a:p>
        </p:txBody>
      </p:sp>
      <p:grpSp>
        <p:nvGrpSpPr>
          <p:cNvPr id="5" name="Group 4"/>
          <p:cNvGrpSpPr/>
          <p:nvPr/>
        </p:nvGrpSpPr>
        <p:grpSpPr>
          <a:xfrm>
            <a:off x="1479515" y="1386034"/>
            <a:ext cx="3397285" cy="1128566"/>
            <a:chOff x="1479515" y="1386034"/>
            <a:chExt cx="3397285" cy="1128566"/>
          </a:xfrm>
        </p:grpSpPr>
        <p:sp>
          <p:nvSpPr>
            <p:cNvPr id="16" name="Freeform 6"/>
            <p:cNvSpPr>
              <a:spLocks/>
            </p:cNvSpPr>
            <p:nvPr/>
          </p:nvSpPr>
          <p:spPr bwMode="auto">
            <a:xfrm>
              <a:off x="1479515" y="1541200"/>
              <a:ext cx="3397285" cy="973400"/>
            </a:xfrm>
            <a:custGeom>
              <a:avLst/>
              <a:gdLst>
                <a:gd name="T0" fmla="*/ 0 w 1509"/>
                <a:gd name="T1" fmla="*/ 300 h 300"/>
                <a:gd name="T2" fmla="*/ 860 w 1509"/>
                <a:gd name="T3" fmla="*/ 243 h 300"/>
                <a:gd name="T4" fmla="*/ 1184 w 1509"/>
                <a:gd name="T5" fmla="*/ 32 h 300"/>
                <a:gd name="T6" fmla="*/ 1509 w 1509"/>
                <a:gd name="T7" fmla="*/ 48 h 300"/>
              </a:gdLst>
              <a:ahLst/>
              <a:cxnLst>
                <a:cxn ang="0">
                  <a:pos x="T0" y="T1"/>
                </a:cxn>
                <a:cxn ang="0">
                  <a:pos x="T2" y="T3"/>
                </a:cxn>
                <a:cxn ang="0">
                  <a:pos x="T4" y="T5"/>
                </a:cxn>
                <a:cxn ang="0">
                  <a:pos x="T6" y="T7"/>
                </a:cxn>
              </a:cxnLst>
              <a:rect l="0" t="0" r="r" b="b"/>
              <a:pathLst>
                <a:path w="1509" h="300">
                  <a:moveTo>
                    <a:pt x="0" y="300"/>
                  </a:moveTo>
                  <a:cubicBezTo>
                    <a:pt x="143" y="291"/>
                    <a:pt x="663" y="288"/>
                    <a:pt x="860" y="243"/>
                  </a:cubicBezTo>
                  <a:cubicBezTo>
                    <a:pt x="1057" y="198"/>
                    <a:pt x="1076" y="64"/>
                    <a:pt x="1184" y="32"/>
                  </a:cubicBezTo>
                  <a:cubicBezTo>
                    <a:pt x="1292" y="0"/>
                    <a:pt x="1441" y="45"/>
                    <a:pt x="1509" y="48"/>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Rectangle 24"/>
            <p:cNvSpPr/>
            <p:nvPr/>
          </p:nvSpPr>
          <p:spPr>
            <a:xfrm>
              <a:off x="3842796" y="1386034"/>
              <a:ext cx="312906" cy="369332"/>
            </a:xfrm>
            <a:prstGeom prst="rect">
              <a:avLst/>
            </a:prstGeom>
          </p:spPr>
          <p:txBody>
            <a:bodyPr wrap="none">
              <a:spAutoFit/>
            </a:bodyPr>
            <a:lstStyle/>
            <a:p>
              <a:r>
                <a:rPr lang="en-US" dirty="0">
                  <a:solidFill>
                    <a:schemeClr val="accent5"/>
                  </a:solidFill>
                  <a:latin typeface="Arial" charset="0"/>
                </a:rPr>
                <a:t>1</a:t>
              </a:r>
              <a:endParaRPr lang="en-US" dirty="0">
                <a:solidFill>
                  <a:schemeClr val="accent5"/>
                </a:solidFill>
              </a:endParaRPr>
            </a:p>
          </p:txBody>
        </p:sp>
      </p:grpSp>
      <p:grpSp>
        <p:nvGrpSpPr>
          <p:cNvPr id="6" name="Group 5"/>
          <p:cNvGrpSpPr/>
          <p:nvPr/>
        </p:nvGrpSpPr>
        <p:grpSpPr>
          <a:xfrm>
            <a:off x="1479515" y="2509000"/>
            <a:ext cx="3665642" cy="1334044"/>
            <a:chOff x="1479515" y="2509000"/>
            <a:chExt cx="3665642" cy="1334044"/>
          </a:xfrm>
        </p:grpSpPr>
        <p:sp>
          <p:nvSpPr>
            <p:cNvPr id="17" name="Freeform 7"/>
            <p:cNvSpPr>
              <a:spLocks/>
            </p:cNvSpPr>
            <p:nvPr/>
          </p:nvSpPr>
          <p:spPr bwMode="auto">
            <a:xfrm>
              <a:off x="1479515" y="2798349"/>
              <a:ext cx="3665642" cy="1044695"/>
            </a:xfrm>
            <a:custGeom>
              <a:avLst/>
              <a:gdLst>
                <a:gd name="T0" fmla="*/ 1258 w 1258"/>
                <a:gd name="T1" fmla="*/ 1087 h 1087"/>
                <a:gd name="T2" fmla="*/ 820 w 1258"/>
                <a:gd name="T3" fmla="*/ 373 h 1087"/>
                <a:gd name="T4" fmla="*/ 763 w 1258"/>
                <a:gd name="T5" fmla="*/ 138 h 1087"/>
                <a:gd name="T6" fmla="*/ 0 w 1258"/>
                <a:gd name="T7" fmla="*/ 0 h 1087"/>
                <a:gd name="connsiteX0" fmla="*/ 10000 w 10000"/>
                <a:gd name="connsiteY0" fmla="*/ 10000 h 10000"/>
                <a:gd name="connsiteX1" fmla="*/ 8253 w 10000"/>
                <a:gd name="connsiteY1" fmla="*/ 2782 h 10000"/>
                <a:gd name="connsiteX2" fmla="*/ 6065 w 10000"/>
                <a:gd name="connsiteY2" fmla="*/ 1270 h 10000"/>
                <a:gd name="connsiteX3" fmla="*/ 0 w 10000"/>
                <a:gd name="connsiteY3" fmla="*/ 0 h 10000"/>
                <a:gd name="connsiteX0" fmla="*/ 10000 w 10000"/>
                <a:gd name="connsiteY0" fmla="*/ 10226 h 10226"/>
                <a:gd name="connsiteX1" fmla="*/ 8253 w 10000"/>
                <a:gd name="connsiteY1" fmla="*/ 3008 h 10226"/>
                <a:gd name="connsiteX2" fmla="*/ 6065 w 10000"/>
                <a:gd name="connsiteY2" fmla="*/ 199 h 10226"/>
                <a:gd name="connsiteX3" fmla="*/ 0 w 10000"/>
                <a:gd name="connsiteY3" fmla="*/ 226 h 10226"/>
              </a:gdLst>
              <a:ahLst/>
              <a:cxnLst>
                <a:cxn ang="0">
                  <a:pos x="connsiteX0" y="connsiteY0"/>
                </a:cxn>
                <a:cxn ang="0">
                  <a:pos x="connsiteX1" y="connsiteY1"/>
                </a:cxn>
                <a:cxn ang="0">
                  <a:pos x="connsiteX2" y="connsiteY2"/>
                </a:cxn>
                <a:cxn ang="0">
                  <a:pos x="connsiteX3" y="connsiteY3"/>
                </a:cxn>
              </a:cxnLst>
              <a:rect l="l" t="t" r="r" b="b"/>
              <a:pathLst>
                <a:path w="10000" h="10226">
                  <a:moveTo>
                    <a:pt x="10000" y="10226"/>
                  </a:moveTo>
                  <a:cubicBezTo>
                    <a:pt x="9412" y="9131"/>
                    <a:pt x="8909" y="4679"/>
                    <a:pt x="8253" y="3008"/>
                  </a:cubicBezTo>
                  <a:cubicBezTo>
                    <a:pt x="7597" y="1337"/>
                    <a:pt x="7154" y="769"/>
                    <a:pt x="6065" y="199"/>
                  </a:cubicBezTo>
                  <a:cubicBezTo>
                    <a:pt x="4976" y="-372"/>
                    <a:pt x="1264" y="493"/>
                    <a:pt x="0" y="226"/>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Rectangle 25"/>
            <p:cNvSpPr/>
            <p:nvPr/>
          </p:nvSpPr>
          <p:spPr>
            <a:xfrm>
              <a:off x="2469688" y="2509000"/>
              <a:ext cx="312906" cy="369332"/>
            </a:xfrm>
            <a:prstGeom prst="rect">
              <a:avLst/>
            </a:prstGeom>
          </p:spPr>
          <p:txBody>
            <a:bodyPr wrap="none">
              <a:spAutoFit/>
            </a:bodyPr>
            <a:lstStyle/>
            <a:p>
              <a:r>
                <a:rPr lang="en-US" dirty="0" smtClean="0">
                  <a:solidFill>
                    <a:schemeClr val="accent5"/>
                  </a:solidFill>
                  <a:latin typeface="Arial" charset="0"/>
                </a:rPr>
                <a:t>2</a:t>
              </a:r>
              <a:endParaRPr lang="en-US" dirty="0">
                <a:solidFill>
                  <a:schemeClr val="accent5"/>
                </a:solidFill>
              </a:endParaRPr>
            </a:p>
          </p:txBody>
        </p:sp>
      </p:grpSp>
      <p:sp>
        <p:nvSpPr>
          <p:cNvPr id="2" name="Slide Number Placeholder 1"/>
          <p:cNvSpPr>
            <a:spLocks noGrp="1"/>
          </p:cNvSpPr>
          <p:nvPr>
            <p:ph type="sldNum" sz="quarter" idx="12"/>
          </p:nvPr>
        </p:nvSpPr>
        <p:spPr/>
        <p:txBody>
          <a:bodyPr/>
          <a:lstStyle/>
          <a:p>
            <a:fld id="{DAD0A56F-BD0F-4BDF-9912-D1E89E9626C0}" type="slidenum">
              <a:rPr lang="en-US" smtClean="0"/>
              <a:t>15</a:t>
            </a:fld>
            <a:endParaRPr lang="en-US"/>
          </a:p>
        </p:txBody>
      </p:sp>
      <p:sp>
        <p:nvSpPr>
          <p:cNvPr id="3" name="Rectangle 2"/>
          <p:cNvSpPr/>
          <p:nvPr/>
        </p:nvSpPr>
        <p:spPr>
          <a:xfrm>
            <a:off x="508380" y="782126"/>
            <a:ext cx="1565942" cy="577466"/>
          </a:xfrm>
          <a:prstGeom prst="rect">
            <a:avLst/>
          </a:prstGeom>
        </p:spPr>
        <p:txBody>
          <a:bodyPr wrap="none">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200" i="1" dirty="0" smtClean="0">
                <a:solidFill>
                  <a:srgbClr val="00B0F0"/>
                </a:solidFill>
              </a:rPr>
              <a:t>First call</a:t>
            </a:r>
            <a:endParaRPr lang="en-GB" sz="3200" i="1" dirty="0">
              <a:solidFill>
                <a:srgbClr val="00B0F0"/>
              </a:solidFill>
            </a:endParaRPr>
          </a:p>
        </p:txBody>
      </p:sp>
    </p:spTree>
    <p:extLst>
      <p:ext uri="{BB962C8B-B14F-4D97-AF65-F5344CB8AC3E}">
        <p14:creationId xmlns:p14="http://schemas.microsoft.com/office/powerpoint/2010/main" val="23897368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ln/>
        </p:spPr>
        <p:txBody>
          <a:bodyPr wrap="square">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dirty="0" smtClean="0"/>
              <a:t>Jump-and-Link / Jump Register</a:t>
            </a:r>
            <a:endParaRPr lang="en-GB" sz="4000" dirty="0"/>
          </a:p>
        </p:txBody>
      </p:sp>
      <p:sp>
        <p:nvSpPr>
          <p:cNvPr id="47114" name="Rectangle 10"/>
          <p:cNvSpPr>
            <a:spLocks noChangeArrowheads="1"/>
          </p:cNvSpPr>
          <p:nvPr/>
        </p:nvSpPr>
        <p:spPr bwMode="auto">
          <a:xfrm>
            <a:off x="457200" y="4953000"/>
            <a:ext cx="8077200" cy="15236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bg1"/>
                </a:solidFill>
              </a:rPr>
              <a:t>JAL </a:t>
            </a:r>
            <a:r>
              <a:rPr lang="en-GB" sz="2800" dirty="0">
                <a:solidFill>
                  <a:schemeClr val="bg1"/>
                </a:solidFill>
              </a:rPr>
              <a:t>saves the PC in register $31</a:t>
            </a:r>
          </a:p>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bg1"/>
                </a:solidFill>
              </a:rPr>
              <a:t>Subroutine returns by jumping to $31</a:t>
            </a:r>
          </a:p>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What happens for recursive invocations?</a:t>
            </a:r>
          </a:p>
        </p:txBody>
      </p:sp>
      <p:sp>
        <p:nvSpPr>
          <p:cNvPr id="12" name="Rectangle 5"/>
          <p:cNvSpPr>
            <a:spLocks noChangeArrowheads="1"/>
          </p:cNvSpPr>
          <p:nvPr/>
        </p:nvSpPr>
        <p:spPr bwMode="auto">
          <a:xfrm>
            <a:off x="7467600" y="913607"/>
            <a:ext cx="1219200" cy="457993"/>
          </a:xfrm>
          <a:prstGeom prst="rect">
            <a:avLst/>
          </a:prstGeom>
          <a:noFill/>
          <a:ln w="9525">
            <a:solidFill>
              <a:schemeClr val="bg1"/>
            </a:solidFill>
            <a:miter lim="800000"/>
            <a:headEnd/>
            <a:tailEnd/>
          </a:ln>
          <a:effectLst/>
          <a:extLst/>
        </p:spPr>
        <p:txBody>
          <a:bodyPr wrap="none" anchor="ctr"/>
          <a:lstStyle/>
          <a:p>
            <a:endParaRPr lang="en-US" sz="1800" dirty="0">
              <a:solidFill>
                <a:schemeClr val="accent5">
                  <a:lumMod val="60000"/>
                  <a:lumOff val="40000"/>
                </a:schemeClr>
              </a:solidFill>
              <a:latin typeface="Arial" charset="0"/>
            </a:endParaRPr>
          </a:p>
        </p:txBody>
      </p:sp>
      <p:sp>
        <p:nvSpPr>
          <p:cNvPr id="4" name="TextBox 3"/>
          <p:cNvSpPr txBox="1"/>
          <p:nvPr/>
        </p:nvSpPr>
        <p:spPr>
          <a:xfrm>
            <a:off x="6858000" y="843919"/>
            <a:ext cx="762000" cy="523220"/>
          </a:xfrm>
          <a:prstGeom prst="rect">
            <a:avLst/>
          </a:prstGeom>
          <a:noFill/>
        </p:spPr>
        <p:txBody>
          <a:bodyPr wrap="square" rtlCol="0">
            <a:spAutoFit/>
          </a:bodyPr>
          <a:lstStyle/>
          <a:p>
            <a:r>
              <a:rPr lang="en-US" sz="2800" dirty="0" smtClean="0"/>
              <a:t>r31</a:t>
            </a:r>
            <a:endParaRPr lang="en-US" sz="2800" dirty="0"/>
          </a:p>
        </p:txBody>
      </p:sp>
      <p:sp>
        <p:nvSpPr>
          <p:cNvPr id="14" name="Rectangle 4"/>
          <p:cNvSpPr>
            <a:spLocks noChangeArrowheads="1"/>
          </p:cNvSpPr>
          <p:nvPr/>
        </p:nvSpPr>
        <p:spPr bwMode="auto">
          <a:xfrm>
            <a:off x="508380" y="1600200"/>
            <a:ext cx="3239130" cy="3124200"/>
          </a:xfrm>
          <a:prstGeom prst="rect">
            <a:avLst/>
          </a:prstGeom>
          <a:noFill/>
          <a:ln w="9525">
            <a:solidFill>
              <a:schemeClr val="bg1"/>
            </a:solidFill>
            <a:miter lim="800000"/>
            <a:headEnd/>
            <a:tailEnd/>
          </a:ln>
          <a:effectLst/>
          <a:extLst/>
        </p:spPr>
        <p:txBody>
          <a:bodyPr wrap="none" anchor="ctr"/>
          <a:lstStyle/>
          <a:p>
            <a:r>
              <a:rPr lang="en-US" sz="2400" dirty="0">
                <a:solidFill>
                  <a:schemeClr val="bg1"/>
                </a:solidFill>
                <a:latin typeface="Arial" charset="0"/>
              </a:rPr>
              <a:t>main: </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a:solidFill>
                  <a:schemeClr val="bg1"/>
                </a:solidFill>
                <a:latin typeface="Arial" charset="0"/>
              </a:rPr>
              <a:t>a</a:t>
            </a:r>
            <a:r>
              <a:rPr lang="en-US" sz="2400" dirty="0" smtClean="0">
                <a:solidFill>
                  <a:schemeClr val="bg1"/>
                </a:solidFill>
                <a:latin typeface="Arial" charset="0"/>
              </a:rPr>
              <a:t>fter1</a:t>
            </a:r>
            <a:r>
              <a:rPr lang="en-US" sz="2400" dirty="0">
                <a:solidFill>
                  <a:schemeClr val="bg1"/>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add </a:t>
            </a:r>
            <a:r>
              <a:rPr lang="en-US" sz="2400" dirty="0">
                <a:solidFill>
                  <a:schemeClr val="bg1"/>
                </a:solidFill>
                <a:latin typeface="Arial" charset="0"/>
              </a:rPr>
              <a:t>$1,$2,$3</a:t>
            </a:r>
          </a:p>
          <a:p>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smtClean="0">
                <a:solidFill>
                  <a:schemeClr val="bg1"/>
                </a:solidFill>
                <a:latin typeface="Arial" charset="0"/>
              </a:rPr>
              <a:t>after2</a:t>
            </a:r>
            <a:r>
              <a:rPr lang="en-US" sz="2400" dirty="0">
                <a:solidFill>
                  <a:schemeClr val="bg1"/>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sub </a:t>
            </a:r>
            <a:r>
              <a:rPr lang="en-US" sz="2400" dirty="0">
                <a:solidFill>
                  <a:schemeClr val="bg1"/>
                </a:solidFill>
                <a:latin typeface="Arial" charset="0"/>
              </a:rPr>
              <a:t>$3,$4,$5</a:t>
            </a:r>
          </a:p>
        </p:txBody>
      </p:sp>
      <p:sp>
        <p:nvSpPr>
          <p:cNvPr id="15" name="Rectangle 5"/>
          <p:cNvSpPr>
            <a:spLocks noChangeArrowheads="1"/>
          </p:cNvSpPr>
          <p:nvPr/>
        </p:nvSpPr>
        <p:spPr bwMode="auto">
          <a:xfrm>
            <a:off x="4876800" y="1600200"/>
            <a:ext cx="3048000" cy="3124200"/>
          </a:xfrm>
          <a:prstGeom prst="rect">
            <a:avLst/>
          </a:prstGeom>
          <a:noFill/>
          <a:ln w="9525">
            <a:solidFill>
              <a:schemeClr val="bg1"/>
            </a:solidFill>
            <a:miter lim="800000"/>
            <a:headEnd/>
            <a:tailEnd/>
          </a:ln>
          <a:effectLst/>
          <a:extLst/>
        </p:spPr>
        <p:txBody>
          <a:bodyPr wrap="none" bIns="0" anchor="t"/>
          <a:lstStyle/>
          <a:p>
            <a:r>
              <a:rPr lang="en-US" sz="2400" dirty="0" err="1" smtClean="0">
                <a:solidFill>
                  <a:schemeClr val="bg1"/>
                </a:solidFill>
                <a:latin typeface="Arial" charset="0"/>
              </a:rPr>
              <a:t>myfn</a:t>
            </a:r>
            <a:r>
              <a:rPr lang="en-US" sz="2400" dirty="0" smtClean="0">
                <a:solidFill>
                  <a:schemeClr val="bg1"/>
                </a:solidFill>
                <a:latin typeface="Arial" charset="0"/>
              </a:rPr>
              <a:t>: </a:t>
            </a:r>
            <a:endParaRPr lang="en-US" sz="2400" dirty="0">
              <a:solidFill>
                <a:schemeClr val="bg1"/>
              </a:solidFill>
              <a:latin typeface="Arial" charset="0"/>
            </a:endParaRPr>
          </a:p>
          <a:p>
            <a:r>
              <a:rPr lang="en-US" sz="2400" dirty="0">
                <a:solidFill>
                  <a:schemeClr val="bg1"/>
                </a:solidFill>
                <a:latin typeface="Arial" charset="0"/>
              </a:rPr>
              <a:t>  …</a:t>
            </a:r>
          </a:p>
          <a:p>
            <a:endParaRPr lang="en-US" sz="2400" dirty="0">
              <a:solidFill>
                <a:schemeClr val="bg1"/>
              </a:solidFill>
              <a:latin typeface="Arial" charset="0"/>
            </a:endParaRPr>
          </a:p>
          <a:p>
            <a:endParaRPr lang="en-US" sz="2400" dirty="0">
              <a:solidFill>
                <a:schemeClr val="bg1"/>
              </a:solidFill>
              <a:latin typeface="Arial" charset="0"/>
            </a:endParaRPr>
          </a:p>
          <a:p>
            <a:r>
              <a:rPr lang="en-US" sz="2400" dirty="0">
                <a:solidFill>
                  <a:schemeClr val="bg1"/>
                </a:solidFill>
                <a:latin typeface="Arial" charset="0"/>
              </a:rPr>
              <a:t>  …</a:t>
            </a:r>
          </a:p>
          <a:p>
            <a:r>
              <a:rPr lang="en-US" sz="2400" dirty="0">
                <a:solidFill>
                  <a:schemeClr val="bg1"/>
                </a:solidFill>
                <a:latin typeface="Arial" charset="0"/>
              </a:rPr>
              <a:t>  </a:t>
            </a:r>
            <a:r>
              <a:rPr lang="en-US" sz="2400" dirty="0" err="1" smtClean="0">
                <a:solidFill>
                  <a:schemeClr val="bg1"/>
                </a:solidFill>
                <a:latin typeface="Arial" charset="0"/>
              </a:rPr>
              <a:t>jr</a:t>
            </a:r>
            <a:r>
              <a:rPr lang="en-US" sz="2400" dirty="0" smtClean="0">
                <a:solidFill>
                  <a:schemeClr val="bg1"/>
                </a:solidFill>
                <a:latin typeface="Arial" charset="0"/>
              </a:rPr>
              <a:t> $31</a:t>
            </a:r>
            <a:endParaRPr lang="en-US" sz="2400" dirty="0" smtClean="0">
              <a:solidFill>
                <a:schemeClr val="accent5">
                  <a:lumMod val="60000"/>
                  <a:lumOff val="40000"/>
                </a:schemeClr>
              </a:solidFill>
              <a:latin typeface="Arial" charset="0"/>
            </a:endParaRPr>
          </a:p>
          <a:p>
            <a:endParaRPr lang="en-US" sz="2400" dirty="0">
              <a:solidFill>
                <a:schemeClr val="accent5">
                  <a:lumMod val="60000"/>
                  <a:lumOff val="40000"/>
                </a:schemeClr>
              </a:solidFill>
              <a:latin typeface="Arial" charset="0"/>
            </a:endParaRPr>
          </a:p>
        </p:txBody>
      </p:sp>
      <p:sp>
        <p:nvSpPr>
          <p:cNvPr id="16" name="Freeform 6"/>
          <p:cNvSpPr>
            <a:spLocks/>
          </p:cNvSpPr>
          <p:nvPr/>
        </p:nvSpPr>
        <p:spPr bwMode="auto">
          <a:xfrm>
            <a:off x="1479515" y="1541200"/>
            <a:ext cx="3397285" cy="973400"/>
          </a:xfrm>
          <a:custGeom>
            <a:avLst/>
            <a:gdLst>
              <a:gd name="T0" fmla="*/ 0 w 1509"/>
              <a:gd name="T1" fmla="*/ 300 h 300"/>
              <a:gd name="T2" fmla="*/ 860 w 1509"/>
              <a:gd name="T3" fmla="*/ 243 h 300"/>
              <a:gd name="T4" fmla="*/ 1184 w 1509"/>
              <a:gd name="T5" fmla="*/ 32 h 300"/>
              <a:gd name="T6" fmla="*/ 1509 w 1509"/>
              <a:gd name="T7" fmla="*/ 48 h 300"/>
            </a:gdLst>
            <a:ahLst/>
            <a:cxnLst>
              <a:cxn ang="0">
                <a:pos x="T0" y="T1"/>
              </a:cxn>
              <a:cxn ang="0">
                <a:pos x="T2" y="T3"/>
              </a:cxn>
              <a:cxn ang="0">
                <a:pos x="T4" y="T5"/>
              </a:cxn>
              <a:cxn ang="0">
                <a:pos x="T6" y="T7"/>
              </a:cxn>
            </a:cxnLst>
            <a:rect l="0" t="0" r="r" b="b"/>
            <a:pathLst>
              <a:path w="1509" h="300">
                <a:moveTo>
                  <a:pt x="0" y="300"/>
                </a:moveTo>
                <a:cubicBezTo>
                  <a:pt x="143" y="291"/>
                  <a:pt x="663" y="288"/>
                  <a:pt x="860" y="243"/>
                </a:cubicBezTo>
                <a:cubicBezTo>
                  <a:pt x="1057" y="198"/>
                  <a:pt x="1076" y="64"/>
                  <a:pt x="1184" y="32"/>
                </a:cubicBezTo>
                <a:cubicBezTo>
                  <a:pt x="1292" y="0"/>
                  <a:pt x="1441" y="45"/>
                  <a:pt x="1509" y="48"/>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7"/>
          <p:cNvSpPr>
            <a:spLocks/>
          </p:cNvSpPr>
          <p:nvPr/>
        </p:nvSpPr>
        <p:spPr bwMode="auto">
          <a:xfrm>
            <a:off x="1479515" y="2798349"/>
            <a:ext cx="3665642" cy="1044695"/>
          </a:xfrm>
          <a:custGeom>
            <a:avLst/>
            <a:gdLst>
              <a:gd name="T0" fmla="*/ 1258 w 1258"/>
              <a:gd name="T1" fmla="*/ 1087 h 1087"/>
              <a:gd name="T2" fmla="*/ 820 w 1258"/>
              <a:gd name="T3" fmla="*/ 373 h 1087"/>
              <a:gd name="T4" fmla="*/ 763 w 1258"/>
              <a:gd name="T5" fmla="*/ 138 h 1087"/>
              <a:gd name="T6" fmla="*/ 0 w 1258"/>
              <a:gd name="T7" fmla="*/ 0 h 1087"/>
              <a:gd name="connsiteX0" fmla="*/ 10000 w 10000"/>
              <a:gd name="connsiteY0" fmla="*/ 10000 h 10000"/>
              <a:gd name="connsiteX1" fmla="*/ 8253 w 10000"/>
              <a:gd name="connsiteY1" fmla="*/ 2782 h 10000"/>
              <a:gd name="connsiteX2" fmla="*/ 6065 w 10000"/>
              <a:gd name="connsiteY2" fmla="*/ 1270 h 10000"/>
              <a:gd name="connsiteX3" fmla="*/ 0 w 10000"/>
              <a:gd name="connsiteY3" fmla="*/ 0 h 10000"/>
              <a:gd name="connsiteX0" fmla="*/ 10000 w 10000"/>
              <a:gd name="connsiteY0" fmla="*/ 10226 h 10226"/>
              <a:gd name="connsiteX1" fmla="*/ 8253 w 10000"/>
              <a:gd name="connsiteY1" fmla="*/ 3008 h 10226"/>
              <a:gd name="connsiteX2" fmla="*/ 6065 w 10000"/>
              <a:gd name="connsiteY2" fmla="*/ 199 h 10226"/>
              <a:gd name="connsiteX3" fmla="*/ 0 w 10000"/>
              <a:gd name="connsiteY3" fmla="*/ 226 h 10226"/>
            </a:gdLst>
            <a:ahLst/>
            <a:cxnLst>
              <a:cxn ang="0">
                <a:pos x="connsiteX0" y="connsiteY0"/>
              </a:cxn>
              <a:cxn ang="0">
                <a:pos x="connsiteX1" y="connsiteY1"/>
              </a:cxn>
              <a:cxn ang="0">
                <a:pos x="connsiteX2" y="connsiteY2"/>
              </a:cxn>
              <a:cxn ang="0">
                <a:pos x="connsiteX3" y="connsiteY3"/>
              </a:cxn>
            </a:cxnLst>
            <a:rect l="l" t="t" r="r" b="b"/>
            <a:pathLst>
              <a:path w="10000" h="10226">
                <a:moveTo>
                  <a:pt x="10000" y="10226"/>
                </a:moveTo>
                <a:cubicBezTo>
                  <a:pt x="9412" y="9131"/>
                  <a:pt x="8909" y="4679"/>
                  <a:pt x="8253" y="3008"/>
                </a:cubicBezTo>
                <a:cubicBezTo>
                  <a:pt x="7597" y="1337"/>
                  <a:pt x="7154" y="769"/>
                  <a:pt x="6065" y="199"/>
                </a:cubicBezTo>
                <a:cubicBezTo>
                  <a:pt x="4976" y="-372"/>
                  <a:pt x="1264" y="493"/>
                  <a:pt x="0" y="226"/>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Rectangle 24"/>
          <p:cNvSpPr/>
          <p:nvPr/>
        </p:nvSpPr>
        <p:spPr>
          <a:xfrm>
            <a:off x="3842796" y="1386034"/>
            <a:ext cx="312906" cy="369332"/>
          </a:xfrm>
          <a:prstGeom prst="rect">
            <a:avLst/>
          </a:prstGeom>
        </p:spPr>
        <p:txBody>
          <a:bodyPr wrap="none">
            <a:spAutoFit/>
          </a:bodyPr>
          <a:lstStyle/>
          <a:p>
            <a:r>
              <a:rPr lang="en-US">
                <a:solidFill>
                  <a:schemeClr val="accent5"/>
                </a:solidFill>
                <a:latin typeface="Arial" charset="0"/>
              </a:rPr>
              <a:t>1</a:t>
            </a:r>
            <a:endParaRPr lang="en-US">
              <a:solidFill>
                <a:schemeClr val="accent5"/>
              </a:solidFill>
            </a:endParaRPr>
          </a:p>
        </p:txBody>
      </p:sp>
      <p:sp>
        <p:nvSpPr>
          <p:cNvPr id="26" name="Rectangle 25"/>
          <p:cNvSpPr/>
          <p:nvPr/>
        </p:nvSpPr>
        <p:spPr>
          <a:xfrm>
            <a:off x="2469688" y="2509000"/>
            <a:ext cx="312906" cy="369332"/>
          </a:xfrm>
          <a:prstGeom prst="rect">
            <a:avLst/>
          </a:prstGeom>
        </p:spPr>
        <p:txBody>
          <a:bodyPr wrap="none">
            <a:spAutoFit/>
          </a:bodyPr>
          <a:lstStyle/>
          <a:p>
            <a:r>
              <a:rPr lang="en-US" dirty="0" smtClean="0">
                <a:solidFill>
                  <a:schemeClr val="accent5"/>
                </a:solidFill>
                <a:latin typeface="Arial" charset="0"/>
              </a:rPr>
              <a:t>2</a:t>
            </a:r>
            <a:endParaRPr lang="en-US" dirty="0">
              <a:solidFill>
                <a:schemeClr val="accent5"/>
              </a:solidFill>
            </a:endParaRPr>
          </a:p>
        </p:txBody>
      </p:sp>
      <p:grpSp>
        <p:nvGrpSpPr>
          <p:cNvPr id="6" name="Group 5"/>
          <p:cNvGrpSpPr/>
          <p:nvPr/>
        </p:nvGrpSpPr>
        <p:grpSpPr>
          <a:xfrm>
            <a:off x="1479515" y="3888763"/>
            <a:ext cx="3665642" cy="442969"/>
            <a:chOff x="1479515" y="3888763"/>
            <a:chExt cx="3665642" cy="442969"/>
          </a:xfrm>
        </p:grpSpPr>
        <p:sp>
          <p:nvSpPr>
            <p:cNvPr id="22" name="Freeform 7"/>
            <p:cNvSpPr>
              <a:spLocks/>
            </p:cNvSpPr>
            <p:nvPr/>
          </p:nvSpPr>
          <p:spPr bwMode="auto">
            <a:xfrm flipV="1">
              <a:off x="1479515" y="3888763"/>
              <a:ext cx="3665642" cy="395332"/>
            </a:xfrm>
            <a:custGeom>
              <a:avLst/>
              <a:gdLst>
                <a:gd name="T0" fmla="*/ 1258 w 1258"/>
                <a:gd name="T1" fmla="*/ 1087 h 1087"/>
                <a:gd name="T2" fmla="*/ 820 w 1258"/>
                <a:gd name="T3" fmla="*/ 373 h 1087"/>
                <a:gd name="T4" fmla="*/ 763 w 1258"/>
                <a:gd name="T5" fmla="*/ 138 h 1087"/>
                <a:gd name="T6" fmla="*/ 0 w 1258"/>
                <a:gd name="T7" fmla="*/ 0 h 1087"/>
                <a:gd name="connsiteX0" fmla="*/ 10000 w 10000"/>
                <a:gd name="connsiteY0" fmla="*/ 10000 h 10000"/>
                <a:gd name="connsiteX1" fmla="*/ 8181 w 10000"/>
                <a:gd name="connsiteY1" fmla="*/ 2050 h 10000"/>
                <a:gd name="connsiteX2" fmla="*/ 6065 w 10000"/>
                <a:gd name="connsiteY2" fmla="*/ 1270 h 10000"/>
                <a:gd name="connsiteX3" fmla="*/ 0 w 10000"/>
                <a:gd name="connsiteY3" fmla="*/ 0 h 10000"/>
                <a:gd name="connsiteX0" fmla="*/ 10000 w 10000"/>
                <a:gd name="connsiteY0" fmla="*/ 10297 h 10297"/>
                <a:gd name="connsiteX1" fmla="*/ 8181 w 10000"/>
                <a:gd name="connsiteY1" fmla="*/ 2347 h 10297"/>
                <a:gd name="connsiteX2" fmla="*/ 6065 w 10000"/>
                <a:gd name="connsiteY2" fmla="*/ 186 h 10297"/>
                <a:gd name="connsiteX3" fmla="*/ 0 w 10000"/>
                <a:gd name="connsiteY3" fmla="*/ 297 h 10297"/>
              </a:gdLst>
              <a:ahLst/>
              <a:cxnLst>
                <a:cxn ang="0">
                  <a:pos x="connsiteX0" y="connsiteY0"/>
                </a:cxn>
                <a:cxn ang="0">
                  <a:pos x="connsiteX1" y="connsiteY1"/>
                </a:cxn>
                <a:cxn ang="0">
                  <a:pos x="connsiteX2" y="connsiteY2"/>
                </a:cxn>
                <a:cxn ang="0">
                  <a:pos x="connsiteX3" y="connsiteY3"/>
                </a:cxn>
              </a:cxnLst>
              <a:rect l="l" t="t" r="r" b="b"/>
              <a:pathLst>
                <a:path w="10000" h="10297">
                  <a:moveTo>
                    <a:pt x="10000" y="10297"/>
                  </a:moveTo>
                  <a:cubicBezTo>
                    <a:pt x="9412" y="9202"/>
                    <a:pt x="8837" y="4032"/>
                    <a:pt x="8181" y="2347"/>
                  </a:cubicBezTo>
                  <a:cubicBezTo>
                    <a:pt x="7525" y="662"/>
                    <a:pt x="7154" y="756"/>
                    <a:pt x="6065" y="186"/>
                  </a:cubicBezTo>
                  <a:cubicBezTo>
                    <a:pt x="4976" y="-385"/>
                    <a:pt x="1264" y="564"/>
                    <a:pt x="0" y="297"/>
                  </a:cubicBezTo>
                </a:path>
              </a:pathLst>
            </a:custGeom>
            <a:noFill/>
            <a:ln w="28575" cmpd="sng">
              <a:solidFill>
                <a:srgbClr val="FF2F92"/>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Rectangle 26"/>
            <p:cNvSpPr/>
            <p:nvPr/>
          </p:nvSpPr>
          <p:spPr>
            <a:xfrm>
              <a:off x="2613070" y="3962400"/>
              <a:ext cx="312906" cy="369332"/>
            </a:xfrm>
            <a:prstGeom prst="rect">
              <a:avLst/>
            </a:prstGeom>
          </p:spPr>
          <p:txBody>
            <a:bodyPr wrap="none">
              <a:spAutoFit/>
            </a:bodyPr>
            <a:lstStyle/>
            <a:p>
              <a:r>
                <a:rPr lang="en-US" dirty="0">
                  <a:solidFill>
                    <a:srgbClr val="FF2F92"/>
                  </a:solidFill>
                  <a:latin typeface="Arial" charset="0"/>
                </a:rPr>
                <a:t>4</a:t>
              </a:r>
              <a:endParaRPr lang="en-US" dirty="0">
                <a:solidFill>
                  <a:srgbClr val="FF2F92"/>
                </a:solidFill>
              </a:endParaRPr>
            </a:p>
          </p:txBody>
        </p:sp>
      </p:grpSp>
      <p:grpSp>
        <p:nvGrpSpPr>
          <p:cNvPr id="5" name="Group 4"/>
          <p:cNvGrpSpPr/>
          <p:nvPr/>
        </p:nvGrpSpPr>
        <p:grpSpPr>
          <a:xfrm>
            <a:off x="1479515" y="1600200"/>
            <a:ext cx="3397285" cy="2442475"/>
            <a:chOff x="1479515" y="1600200"/>
            <a:chExt cx="3397285" cy="2442475"/>
          </a:xfrm>
        </p:grpSpPr>
        <p:sp>
          <p:nvSpPr>
            <p:cNvPr id="18" name="Freeform 8"/>
            <p:cNvSpPr>
              <a:spLocks/>
            </p:cNvSpPr>
            <p:nvPr/>
          </p:nvSpPr>
          <p:spPr bwMode="auto">
            <a:xfrm>
              <a:off x="1479515" y="1600200"/>
              <a:ext cx="3397285" cy="2442475"/>
            </a:xfrm>
            <a:custGeom>
              <a:avLst/>
              <a:gdLst>
                <a:gd name="T0" fmla="*/ 0 w 1501"/>
                <a:gd name="T1" fmla="*/ 1228 h 1306"/>
                <a:gd name="T2" fmla="*/ 1136 w 1501"/>
                <a:gd name="T3" fmla="*/ 1130 h 1306"/>
                <a:gd name="T4" fmla="*/ 1241 w 1501"/>
                <a:gd name="T5" fmla="*/ 173 h 1306"/>
                <a:gd name="T6" fmla="*/ 1501 w 1501"/>
                <a:gd name="T7" fmla="*/ 92 h 1306"/>
              </a:gdLst>
              <a:ahLst/>
              <a:cxnLst>
                <a:cxn ang="0">
                  <a:pos x="T0" y="T1"/>
                </a:cxn>
                <a:cxn ang="0">
                  <a:pos x="T2" y="T3"/>
                </a:cxn>
                <a:cxn ang="0">
                  <a:pos x="T4" y="T5"/>
                </a:cxn>
                <a:cxn ang="0">
                  <a:pos x="T6" y="T7"/>
                </a:cxn>
              </a:cxnLst>
              <a:rect l="0" t="0" r="r" b="b"/>
              <a:pathLst>
                <a:path w="1501" h="1306">
                  <a:moveTo>
                    <a:pt x="0" y="1228"/>
                  </a:moveTo>
                  <a:cubicBezTo>
                    <a:pt x="189" y="1212"/>
                    <a:pt x="929" y="1306"/>
                    <a:pt x="1136" y="1130"/>
                  </a:cubicBezTo>
                  <a:cubicBezTo>
                    <a:pt x="1343" y="954"/>
                    <a:pt x="1180" y="346"/>
                    <a:pt x="1241" y="173"/>
                  </a:cubicBezTo>
                  <a:cubicBezTo>
                    <a:pt x="1302" y="0"/>
                    <a:pt x="1447" y="109"/>
                    <a:pt x="1501" y="92"/>
                  </a:cubicBezTo>
                </a:path>
              </a:pathLst>
            </a:custGeom>
            <a:noFill/>
            <a:ln w="28575" cmpd="sng">
              <a:solidFill>
                <a:srgbClr val="FF2F92"/>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Rectangle 27"/>
            <p:cNvSpPr/>
            <p:nvPr/>
          </p:nvSpPr>
          <p:spPr>
            <a:xfrm>
              <a:off x="4229682" y="1965522"/>
              <a:ext cx="312906" cy="369332"/>
            </a:xfrm>
            <a:prstGeom prst="rect">
              <a:avLst/>
            </a:prstGeom>
          </p:spPr>
          <p:txBody>
            <a:bodyPr wrap="none">
              <a:spAutoFit/>
            </a:bodyPr>
            <a:lstStyle/>
            <a:p>
              <a:r>
                <a:rPr lang="en-US" dirty="0" smtClean="0">
                  <a:solidFill>
                    <a:srgbClr val="FF2F92"/>
                  </a:solidFill>
                  <a:latin typeface="Arial" charset="0"/>
                </a:rPr>
                <a:t>3</a:t>
              </a:r>
              <a:endParaRPr lang="en-US" dirty="0">
                <a:solidFill>
                  <a:srgbClr val="FF2F92"/>
                </a:solidFill>
              </a:endParaRPr>
            </a:p>
          </p:txBody>
        </p:sp>
      </p:grpSp>
      <p:sp>
        <p:nvSpPr>
          <p:cNvPr id="2" name="Slide Number Placeholder 1"/>
          <p:cNvSpPr>
            <a:spLocks noGrp="1"/>
          </p:cNvSpPr>
          <p:nvPr>
            <p:ph type="sldNum" sz="quarter" idx="12"/>
          </p:nvPr>
        </p:nvSpPr>
        <p:spPr/>
        <p:txBody>
          <a:bodyPr/>
          <a:lstStyle/>
          <a:p>
            <a:fld id="{DAD0A56F-BD0F-4BDF-9912-D1E89E9626C0}" type="slidenum">
              <a:rPr lang="en-US" smtClean="0"/>
              <a:t>16</a:t>
            </a:fld>
            <a:endParaRPr lang="en-US"/>
          </a:p>
        </p:txBody>
      </p:sp>
      <p:sp>
        <p:nvSpPr>
          <p:cNvPr id="21" name="Rectangle 20"/>
          <p:cNvSpPr/>
          <p:nvPr/>
        </p:nvSpPr>
        <p:spPr>
          <a:xfrm>
            <a:off x="508380" y="782126"/>
            <a:ext cx="2030428" cy="577466"/>
          </a:xfrm>
          <a:prstGeom prst="rect">
            <a:avLst/>
          </a:prstGeom>
        </p:spPr>
        <p:txBody>
          <a:bodyPr wrap="none">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200" i="1" dirty="0" smtClean="0">
                <a:solidFill>
                  <a:srgbClr val="FF2F92"/>
                </a:solidFill>
              </a:rPr>
              <a:t>Second call</a:t>
            </a:r>
            <a:endParaRPr lang="en-GB" sz="3200" i="1" dirty="0">
              <a:solidFill>
                <a:srgbClr val="FF2F92"/>
              </a:solidFill>
            </a:endParaRPr>
          </a:p>
        </p:txBody>
      </p:sp>
    </p:spTree>
    <p:extLst>
      <p:ext uri="{BB962C8B-B14F-4D97-AF65-F5344CB8AC3E}">
        <p14:creationId xmlns:p14="http://schemas.microsoft.com/office/powerpoint/2010/main" val="28921899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1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6019800"/>
          </a:xfrm>
        </p:spPr>
        <p:txBody>
          <a:bodyPr>
            <a:normAutofit fontScale="70000" lnSpcReduction="20000"/>
          </a:bodyPr>
          <a:lstStyle/>
          <a:p>
            <a:r>
              <a:rPr lang="en-US" dirty="0" err="1">
                <a:latin typeface="Consolas" pitchFamily="49" charset="0"/>
                <a:cs typeface="Consolas" pitchFamily="49" charset="0"/>
              </a:rPr>
              <a:t>int</a:t>
            </a:r>
            <a:r>
              <a:rPr lang="en-US" dirty="0">
                <a:latin typeface="Consolas" pitchFamily="49" charset="0"/>
                <a:cs typeface="Consolas" pitchFamily="49" charset="0"/>
              </a:rPr>
              <a:t> main (</a:t>
            </a:r>
            <a:r>
              <a:rPr lang="en-US" dirty="0" err="1">
                <a:latin typeface="Consolas" pitchFamily="49" charset="0"/>
                <a:cs typeface="Consolas" pitchFamily="49" charset="0"/>
              </a:rPr>
              <a:t>int</a:t>
            </a:r>
            <a:r>
              <a:rPr lang="en-US" dirty="0">
                <a:latin typeface="Consolas" pitchFamily="49" charset="0"/>
                <a:cs typeface="Consolas" pitchFamily="49" charset="0"/>
              </a:rPr>
              <a:t> </a:t>
            </a:r>
            <a:r>
              <a:rPr lang="en-US" dirty="0" err="1">
                <a:latin typeface="Consolas" pitchFamily="49" charset="0"/>
                <a:cs typeface="Consolas" pitchFamily="49" charset="0"/>
              </a:rPr>
              <a:t>argc</a:t>
            </a:r>
            <a:r>
              <a:rPr lang="en-US" dirty="0">
                <a:latin typeface="Consolas" pitchFamily="49" charset="0"/>
                <a:cs typeface="Consolas" pitchFamily="49" charset="0"/>
              </a:rPr>
              <a:t>, char* </a:t>
            </a:r>
            <a:r>
              <a:rPr lang="en-US" dirty="0" err="1">
                <a:latin typeface="Consolas" pitchFamily="49" charset="0"/>
                <a:cs typeface="Consolas" pitchFamily="49" charset="0"/>
              </a:rPr>
              <a:t>argv</a:t>
            </a:r>
            <a:r>
              <a:rPr lang="en-US" dirty="0">
                <a:latin typeface="Consolas" pitchFamily="49" charset="0"/>
                <a:cs typeface="Consolas" pitchFamily="49" charset="0"/>
              </a:rPr>
              <a:t>[ ]) {</a:t>
            </a:r>
          </a:p>
          <a:p>
            <a:pPr>
              <a:tabLst>
                <a:tab pos="800100" algn="l"/>
                <a:tab pos="1600200" algn="l"/>
                <a:tab pos="1828800" algn="l"/>
              </a:tabLst>
            </a:pPr>
            <a:r>
              <a:rPr lang="en-US" dirty="0">
                <a:latin typeface="Consolas" pitchFamily="49" charset="0"/>
                <a:cs typeface="Consolas" pitchFamily="49" charset="0"/>
              </a:rPr>
              <a:t>	</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n = 9;</a:t>
            </a:r>
            <a:endParaRPr lang="en-US" dirty="0">
              <a:latin typeface="Consolas" pitchFamily="49" charset="0"/>
              <a:cs typeface="Consolas" pitchFamily="49" charset="0"/>
            </a:endParaRPr>
          </a:p>
          <a:p>
            <a:pPr>
              <a:tabLst>
                <a:tab pos="800100" algn="l"/>
                <a:tab pos="1600200" algn="l"/>
                <a:tab pos="1828800" algn="l"/>
              </a:tabLst>
            </a:pPr>
            <a:r>
              <a:rPr lang="en-US" dirty="0" smtClean="0">
                <a:latin typeface="Consolas" pitchFamily="49" charset="0"/>
                <a:cs typeface="Consolas" pitchFamily="49" charset="0"/>
              </a:rPr>
              <a:t>	</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result = </a:t>
            </a:r>
            <a:r>
              <a:rPr lang="en-US" dirty="0" err="1" smtClean="0">
                <a:solidFill>
                  <a:schemeClr val="accent5">
                    <a:lumMod val="60000"/>
                    <a:lumOff val="40000"/>
                  </a:schemeClr>
                </a:solidFill>
                <a:latin typeface="Consolas" pitchFamily="49" charset="0"/>
                <a:cs typeface="Consolas" pitchFamily="49" charset="0"/>
              </a:rPr>
              <a:t>myfn</a:t>
            </a:r>
            <a:r>
              <a:rPr lang="en-US" dirty="0" smtClean="0">
                <a:latin typeface="Consolas" pitchFamily="49" charset="0"/>
                <a:cs typeface="Consolas" pitchFamily="49" charset="0"/>
              </a:rPr>
              <a:t>(n);</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p>
          <a:p>
            <a:endParaRPr lang="en-US" dirty="0" smtClean="0">
              <a:latin typeface="Consolas" pitchFamily="49" charset="0"/>
              <a:cs typeface="Consolas" pitchFamily="49" charset="0"/>
            </a:endParaRPr>
          </a:p>
          <a:p>
            <a:endParaRPr lang="en-US" dirty="0">
              <a:latin typeface="Consolas" pitchFamily="49" charset="0"/>
              <a:cs typeface="Consolas" pitchFamily="49" charset="0"/>
            </a:endParaRPr>
          </a:p>
          <a:p>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a:t>
            </a:r>
            <a:r>
              <a:rPr lang="en-US" dirty="0" err="1" smtClean="0">
                <a:solidFill>
                  <a:schemeClr val="accent5">
                    <a:lumMod val="60000"/>
                    <a:lumOff val="40000"/>
                  </a:schemeClr>
                </a:solidFill>
                <a:latin typeface="Consolas" pitchFamily="49" charset="0"/>
                <a:cs typeface="Consolas" pitchFamily="49" charset="0"/>
              </a:rPr>
              <a:t>myfn</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n) {</a:t>
            </a:r>
          </a:p>
          <a:p>
            <a:r>
              <a:rPr lang="en-US" dirty="0">
                <a:latin typeface="Consolas" pitchFamily="49" charset="0"/>
                <a:cs typeface="Consolas" pitchFamily="49" charset="0"/>
              </a:rPr>
              <a:t>	</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f = 1;</a:t>
            </a:r>
          </a:p>
          <a:p>
            <a:r>
              <a:rPr lang="en-US" dirty="0">
                <a:latin typeface="Consolas" pitchFamily="49" charset="0"/>
                <a:cs typeface="Consolas" pitchFamily="49" charset="0"/>
              </a:rPr>
              <a:t>	</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a:t>
            </a:r>
            <a:r>
              <a:rPr lang="en-US" dirty="0" smtClean="0">
                <a:latin typeface="Consolas" pitchFamily="49" charset="0"/>
                <a:cs typeface="Consolas" pitchFamily="49" charset="0"/>
              </a:rPr>
              <a:t> = 1;</a:t>
            </a:r>
          </a:p>
          <a:p>
            <a:r>
              <a:rPr lang="en-US" dirty="0">
                <a:latin typeface="Consolas" pitchFamily="49" charset="0"/>
                <a:cs typeface="Consolas" pitchFamily="49" charset="0"/>
              </a:rPr>
              <a:t>	</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j = n – 1;</a:t>
            </a:r>
          </a:p>
          <a:p>
            <a:r>
              <a:rPr lang="en-US" dirty="0" smtClean="0">
                <a:latin typeface="Consolas" pitchFamily="49" charset="0"/>
                <a:cs typeface="Consolas" pitchFamily="49" charset="0"/>
              </a:rPr>
              <a:t>	while(j &gt;= 0) {</a:t>
            </a:r>
          </a:p>
          <a:p>
            <a:r>
              <a:rPr lang="en-US" dirty="0" smtClean="0">
                <a:latin typeface="Consolas" pitchFamily="49" charset="0"/>
                <a:cs typeface="Consolas" pitchFamily="49" charset="0"/>
              </a:rPr>
              <a:t>		f *= </a:t>
            </a:r>
            <a:r>
              <a:rPr lang="en-US" dirty="0" err="1" smtClean="0">
                <a:latin typeface="Consolas" pitchFamily="49" charset="0"/>
                <a:cs typeface="Consolas" pitchFamily="49" charset="0"/>
              </a:rPr>
              <a:t>i</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j = n - </a:t>
            </a:r>
            <a:r>
              <a:rPr lang="en-US" dirty="0" err="1" smtClean="0">
                <a:latin typeface="Consolas" pitchFamily="49" charset="0"/>
                <a:cs typeface="Consolas" pitchFamily="49" charset="0"/>
              </a:rPr>
              <a:t>i</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return f;</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7" name="Rectangle 2"/>
          <p:cNvSpPr>
            <a:spLocks noGrp="1" noChangeArrowheads="1"/>
          </p:cNvSpPr>
          <p:nvPr>
            <p:ph type="title"/>
          </p:nvPr>
        </p:nvSpPr>
        <p:spPr>
          <a:xfrm>
            <a:off x="228600" y="59002"/>
            <a:ext cx="8686800" cy="720197"/>
          </a:xfrm>
          <a:ln/>
        </p:spPr>
        <p:txBody>
          <a:bodyPr wrap="square">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dirty="0" smtClean="0"/>
              <a:t>JAL / JR for Recursion?</a:t>
            </a:r>
            <a:endParaRPr lang="en-GB" sz="4000" dirty="0"/>
          </a:p>
        </p:txBody>
      </p:sp>
    </p:spTree>
    <p:extLst>
      <p:ext uri="{BB962C8B-B14F-4D97-AF65-F5344CB8AC3E}">
        <p14:creationId xmlns:p14="http://schemas.microsoft.com/office/powerpoint/2010/main" val="144098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6019800"/>
          </a:xfrm>
        </p:spPr>
        <p:txBody>
          <a:bodyPr>
            <a:noAutofit/>
          </a:bodyPr>
          <a:lstStyle/>
          <a:p>
            <a:pPr>
              <a:lnSpc>
                <a:spcPct val="80000"/>
              </a:lnSpc>
              <a:spcBef>
                <a:spcPts val="528"/>
              </a:spcBef>
            </a:pPr>
            <a:r>
              <a:rPr lang="en-US" sz="2200" dirty="0" err="1">
                <a:latin typeface="Consolas" pitchFamily="49" charset="0"/>
                <a:cs typeface="Consolas" pitchFamily="49" charset="0"/>
              </a:rPr>
              <a:t>int</a:t>
            </a:r>
            <a:r>
              <a:rPr lang="en-US" sz="2200" dirty="0">
                <a:latin typeface="Consolas" pitchFamily="49" charset="0"/>
                <a:cs typeface="Consolas" pitchFamily="49" charset="0"/>
              </a:rPr>
              <a:t> main (</a:t>
            </a:r>
            <a:r>
              <a:rPr lang="en-US" sz="2200" dirty="0" err="1">
                <a:latin typeface="Consolas" pitchFamily="49" charset="0"/>
                <a:cs typeface="Consolas" pitchFamily="49" charset="0"/>
              </a:rPr>
              <a:t>int</a:t>
            </a:r>
            <a:r>
              <a:rPr lang="en-US" sz="2200" dirty="0">
                <a:latin typeface="Consolas" pitchFamily="49" charset="0"/>
                <a:cs typeface="Consolas" pitchFamily="49" charset="0"/>
              </a:rPr>
              <a:t> </a:t>
            </a:r>
            <a:r>
              <a:rPr lang="en-US" sz="2200" dirty="0" err="1">
                <a:latin typeface="Consolas" pitchFamily="49" charset="0"/>
                <a:cs typeface="Consolas" pitchFamily="49" charset="0"/>
              </a:rPr>
              <a:t>argc</a:t>
            </a:r>
            <a:r>
              <a:rPr lang="en-US" sz="2200" dirty="0">
                <a:latin typeface="Consolas" pitchFamily="49" charset="0"/>
                <a:cs typeface="Consolas" pitchFamily="49" charset="0"/>
              </a:rPr>
              <a:t>, char* </a:t>
            </a:r>
            <a:r>
              <a:rPr lang="en-US" sz="2200" dirty="0" err="1">
                <a:latin typeface="Consolas" pitchFamily="49" charset="0"/>
                <a:cs typeface="Consolas" pitchFamily="49" charset="0"/>
              </a:rPr>
              <a:t>argv</a:t>
            </a:r>
            <a:r>
              <a:rPr lang="en-US" sz="2200" dirty="0">
                <a:latin typeface="Consolas" pitchFamily="49" charset="0"/>
                <a:cs typeface="Consolas" pitchFamily="49" charset="0"/>
              </a:rPr>
              <a:t>[ ]) {</a:t>
            </a:r>
          </a:p>
          <a:p>
            <a:pPr>
              <a:lnSpc>
                <a:spcPct val="80000"/>
              </a:lnSpc>
              <a:spcBef>
                <a:spcPts val="528"/>
              </a:spcBef>
              <a:tabLst>
                <a:tab pos="800100" algn="l"/>
                <a:tab pos="1600200" algn="l"/>
                <a:tab pos="1828800" algn="l"/>
              </a:tabLst>
            </a:pPr>
            <a:r>
              <a:rPr lang="en-US" sz="2200" dirty="0">
                <a:latin typeface="Consolas" pitchFamily="49" charset="0"/>
                <a:cs typeface="Consolas" pitchFamily="49" charset="0"/>
              </a:rPr>
              <a:t>	</a:t>
            </a:r>
            <a:r>
              <a:rPr lang="en-US" sz="2200" dirty="0" err="1" smtClean="0">
                <a:latin typeface="Consolas" pitchFamily="49" charset="0"/>
                <a:cs typeface="Consolas" pitchFamily="49" charset="0"/>
              </a:rPr>
              <a:t>int</a:t>
            </a:r>
            <a:r>
              <a:rPr lang="en-US" sz="2200" dirty="0" smtClean="0">
                <a:latin typeface="Consolas" pitchFamily="49" charset="0"/>
                <a:cs typeface="Consolas" pitchFamily="49" charset="0"/>
              </a:rPr>
              <a:t> n = 9;</a:t>
            </a:r>
            <a:endParaRPr lang="en-US" sz="2200" dirty="0">
              <a:latin typeface="Consolas" pitchFamily="49" charset="0"/>
              <a:cs typeface="Consolas" pitchFamily="49" charset="0"/>
            </a:endParaRPr>
          </a:p>
          <a:p>
            <a:pPr>
              <a:lnSpc>
                <a:spcPct val="80000"/>
              </a:lnSpc>
              <a:spcBef>
                <a:spcPts val="528"/>
              </a:spcBef>
              <a:tabLst>
                <a:tab pos="800100" algn="l"/>
                <a:tab pos="1600200" algn="l"/>
                <a:tab pos="1828800" algn="l"/>
              </a:tabLst>
            </a:pPr>
            <a:r>
              <a:rPr lang="en-US" sz="2200" dirty="0" smtClean="0">
                <a:latin typeface="Consolas" pitchFamily="49" charset="0"/>
                <a:cs typeface="Consolas" pitchFamily="49" charset="0"/>
              </a:rPr>
              <a:t>	</a:t>
            </a:r>
            <a:r>
              <a:rPr lang="en-US" sz="2200" dirty="0" err="1" smtClean="0">
                <a:latin typeface="Consolas" pitchFamily="49" charset="0"/>
                <a:cs typeface="Consolas" pitchFamily="49" charset="0"/>
              </a:rPr>
              <a:t>int</a:t>
            </a:r>
            <a:r>
              <a:rPr lang="en-US" sz="2200" dirty="0" smtClean="0">
                <a:latin typeface="Consolas" pitchFamily="49" charset="0"/>
                <a:cs typeface="Consolas" pitchFamily="49" charset="0"/>
              </a:rPr>
              <a:t> result = </a:t>
            </a:r>
            <a:r>
              <a:rPr lang="en-US" sz="2200" dirty="0" err="1" smtClean="0">
                <a:solidFill>
                  <a:schemeClr val="accent5">
                    <a:lumMod val="60000"/>
                    <a:lumOff val="40000"/>
                  </a:schemeClr>
                </a:solidFill>
                <a:latin typeface="Consolas" pitchFamily="49" charset="0"/>
                <a:cs typeface="Consolas" pitchFamily="49" charset="0"/>
              </a:rPr>
              <a:t>myfn</a:t>
            </a:r>
            <a:r>
              <a:rPr lang="en-US" sz="2200" dirty="0" smtClean="0">
                <a:latin typeface="Consolas" pitchFamily="49" charset="0"/>
                <a:cs typeface="Consolas" pitchFamily="49" charset="0"/>
              </a:rPr>
              <a:t>(n);</a:t>
            </a:r>
            <a:endParaRPr lang="en-US" sz="2200" dirty="0">
              <a:latin typeface="Consolas" pitchFamily="49" charset="0"/>
              <a:cs typeface="Consolas" pitchFamily="49" charset="0"/>
            </a:endParaRPr>
          </a:p>
          <a:p>
            <a:pPr>
              <a:lnSpc>
                <a:spcPct val="80000"/>
              </a:lnSpc>
              <a:spcBef>
                <a:spcPts val="528"/>
              </a:spcBef>
            </a:pPr>
            <a:r>
              <a:rPr lang="en-US" sz="2200" dirty="0" smtClean="0">
                <a:latin typeface="Consolas" pitchFamily="49" charset="0"/>
                <a:cs typeface="Consolas" pitchFamily="49" charset="0"/>
              </a:rPr>
              <a:t>}</a:t>
            </a:r>
          </a:p>
          <a:p>
            <a:pPr>
              <a:lnSpc>
                <a:spcPct val="80000"/>
              </a:lnSpc>
              <a:spcBef>
                <a:spcPts val="528"/>
              </a:spcBef>
            </a:pPr>
            <a:endParaRPr lang="en-US" sz="2200" dirty="0" smtClean="0">
              <a:solidFill>
                <a:schemeClr val="accent5">
                  <a:lumMod val="60000"/>
                  <a:lumOff val="40000"/>
                </a:schemeClr>
              </a:solidFill>
              <a:latin typeface="Times New Roman" pitchFamily="18" charset="0"/>
              <a:cs typeface="Times New Roman" pitchFamily="18" charset="0"/>
            </a:endParaRPr>
          </a:p>
          <a:p>
            <a:pPr>
              <a:lnSpc>
                <a:spcPct val="80000"/>
              </a:lnSpc>
              <a:spcBef>
                <a:spcPts val="528"/>
              </a:spcBef>
            </a:pPr>
            <a:endParaRPr lang="en-US" sz="2200" dirty="0">
              <a:solidFill>
                <a:schemeClr val="accent1"/>
              </a:solidFill>
              <a:latin typeface="Times New Roman" pitchFamily="18" charset="0"/>
              <a:cs typeface="Times New Roman" pitchFamily="18" charset="0"/>
            </a:endParaRPr>
          </a:p>
          <a:p>
            <a:pPr>
              <a:lnSpc>
                <a:spcPct val="80000"/>
              </a:lnSpc>
              <a:spcBef>
                <a:spcPts val="528"/>
              </a:spcBef>
            </a:pPr>
            <a:r>
              <a:rPr lang="en-US" sz="2200" dirty="0" err="1" smtClean="0">
                <a:latin typeface="Consolas" pitchFamily="49" charset="0"/>
                <a:cs typeface="Consolas" pitchFamily="49" charset="0"/>
              </a:rPr>
              <a:t>int</a:t>
            </a:r>
            <a:r>
              <a:rPr lang="en-US" sz="2200" dirty="0" smtClean="0">
                <a:latin typeface="Consolas" pitchFamily="49" charset="0"/>
                <a:cs typeface="Consolas" pitchFamily="49" charset="0"/>
              </a:rPr>
              <a:t> </a:t>
            </a:r>
            <a:r>
              <a:rPr lang="en-US" sz="2200" dirty="0" err="1" smtClean="0">
                <a:solidFill>
                  <a:schemeClr val="accent5">
                    <a:lumMod val="60000"/>
                    <a:lumOff val="40000"/>
                  </a:schemeClr>
                </a:solidFill>
                <a:latin typeface="Consolas" pitchFamily="49" charset="0"/>
                <a:cs typeface="Consolas" pitchFamily="49" charset="0"/>
              </a:rPr>
              <a:t>myfn</a:t>
            </a:r>
            <a:r>
              <a:rPr lang="en-US" sz="2200" dirty="0" smtClean="0">
                <a:latin typeface="Consolas" pitchFamily="49" charset="0"/>
                <a:cs typeface="Consolas" pitchFamily="49" charset="0"/>
              </a:rPr>
              <a:t>(</a:t>
            </a:r>
            <a:r>
              <a:rPr lang="en-US" sz="2200" dirty="0" err="1" smtClean="0">
                <a:latin typeface="Consolas" pitchFamily="49" charset="0"/>
                <a:cs typeface="Consolas" pitchFamily="49" charset="0"/>
              </a:rPr>
              <a:t>int</a:t>
            </a:r>
            <a:r>
              <a:rPr lang="en-US" sz="2200" dirty="0" smtClean="0">
                <a:latin typeface="Consolas" pitchFamily="49" charset="0"/>
                <a:cs typeface="Consolas" pitchFamily="49" charset="0"/>
              </a:rPr>
              <a:t> n) {</a:t>
            </a:r>
          </a:p>
          <a:p>
            <a:pPr>
              <a:lnSpc>
                <a:spcPct val="80000"/>
              </a:lnSpc>
              <a:spcBef>
                <a:spcPts val="528"/>
              </a:spcBef>
            </a:pPr>
            <a:endParaRPr lang="en-US" sz="2200" dirty="0" smtClean="0">
              <a:latin typeface="Consolas" pitchFamily="49" charset="0"/>
              <a:cs typeface="Consolas" pitchFamily="49" charset="0"/>
            </a:endParaRPr>
          </a:p>
          <a:p>
            <a:pPr>
              <a:lnSpc>
                <a:spcPct val="80000"/>
              </a:lnSpc>
              <a:spcBef>
                <a:spcPts val="528"/>
              </a:spcBef>
            </a:pPr>
            <a:r>
              <a:rPr lang="en-US" sz="2200" dirty="0" smtClean="0">
                <a:latin typeface="Consolas" pitchFamily="49" charset="0"/>
                <a:cs typeface="Consolas" pitchFamily="49" charset="0"/>
              </a:rPr>
              <a:t>	if(n </a:t>
            </a:r>
            <a:r>
              <a:rPr lang="en-US" sz="2200" dirty="0">
                <a:latin typeface="Consolas" pitchFamily="49" charset="0"/>
                <a:cs typeface="Consolas" pitchFamily="49" charset="0"/>
              </a:rPr>
              <a:t>&gt;</a:t>
            </a:r>
            <a:r>
              <a:rPr lang="en-US" sz="2200" dirty="0" smtClean="0">
                <a:latin typeface="Consolas" pitchFamily="49" charset="0"/>
                <a:cs typeface="Consolas" pitchFamily="49" charset="0"/>
              </a:rPr>
              <a:t> </a:t>
            </a:r>
            <a:r>
              <a:rPr lang="en-US" sz="2200" dirty="0">
                <a:latin typeface="Consolas" pitchFamily="49" charset="0"/>
                <a:cs typeface="Consolas" pitchFamily="49" charset="0"/>
              </a:rPr>
              <a:t>0) {</a:t>
            </a:r>
          </a:p>
          <a:p>
            <a:pPr>
              <a:lnSpc>
                <a:spcPct val="80000"/>
              </a:lnSpc>
              <a:spcBef>
                <a:spcPts val="528"/>
              </a:spcBef>
            </a:pPr>
            <a:r>
              <a:rPr lang="en-US" sz="2200" dirty="0" smtClean="0">
                <a:latin typeface="Consolas" pitchFamily="49" charset="0"/>
                <a:cs typeface="Consolas" pitchFamily="49" charset="0"/>
              </a:rPr>
              <a:t>		return </a:t>
            </a:r>
            <a:r>
              <a:rPr lang="en-US" sz="2200" dirty="0">
                <a:latin typeface="Consolas" pitchFamily="49" charset="0"/>
                <a:cs typeface="Consolas" pitchFamily="49" charset="0"/>
              </a:rPr>
              <a:t>n * </a:t>
            </a:r>
            <a:r>
              <a:rPr lang="en-US" sz="2200" dirty="0" err="1">
                <a:solidFill>
                  <a:schemeClr val="accent5">
                    <a:lumMod val="60000"/>
                    <a:lumOff val="40000"/>
                  </a:schemeClr>
                </a:solidFill>
                <a:latin typeface="Consolas" pitchFamily="49" charset="0"/>
                <a:cs typeface="Consolas" pitchFamily="49" charset="0"/>
              </a:rPr>
              <a:t>myfn</a:t>
            </a:r>
            <a:r>
              <a:rPr lang="en-US" sz="2200" dirty="0">
                <a:latin typeface="Consolas" pitchFamily="49" charset="0"/>
                <a:cs typeface="Consolas" pitchFamily="49" charset="0"/>
              </a:rPr>
              <a:t>(n - 1);</a:t>
            </a:r>
            <a:endParaRPr lang="en-US" sz="2200" dirty="0" smtClean="0">
              <a:latin typeface="Consolas" pitchFamily="49" charset="0"/>
              <a:cs typeface="Consolas" pitchFamily="49" charset="0"/>
            </a:endParaRPr>
          </a:p>
          <a:p>
            <a:pPr>
              <a:lnSpc>
                <a:spcPct val="80000"/>
              </a:lnSpc>
              <a:spcBef>
                <a:spcPts val="528"/>
              </a:spcBef>
            </a:pPr>
            <a:r>
              <a:rPr lang="en-US" sz="2200" dirty="0">
                <a:latin typeface="Consolas" pitchFamily="49" charset="0"/>
                <a:cs typeface="Consolas" pitchFamily="49" charset="0"/>
              </a:rPr>
              <a:t>	</a:t>
            </a:r>
            <a:r>
              <a:rPr lang="en-US" sz="2200" dirty="0" smtClean="0">
                <a:latin typeface="Consolas" pitchFamily="49" charset="0"/>
                <a:cs typeface="Consolas" pitchFamily="49" charset="0"/>
              </a:rPr>
              <a:t>} </a:t>
            </a:r>
            <a:r>
              <a:rPr lang="en-US" sz="2200" dirty="0">
                <a:latin typeface="Consolas" pitchFamily="49" charset="0"/>
                <a:cs typeface="Consolas" pitchFamily="49" charset="0"/>
              </a:rPr>
              <a:t>else {</a:t>
            </a:r>
          </a:p>
          <a:p>
            <a:pPr>
              <a:lnSpc>
                <a:spcPct val="80000"/>
              </a:lnSpc>
              <a:spcBef>
                <a:spcPts val="528"/>
              </a:spcBef>
            </a:pPr>
            <a:r>
              <a:rPr lang="en-US" sz="2200" dirty="0" smtClean="0">
                <a:latin typeface="Consolas" pitchFamily="49" charset="0"/>
                <a:cs typeface="Consolas" pitchFamily="49" charset="0"/>
              </a:rPr>
              <a:t>		return 1;</a:t>
            </a:r>
            <a:endParaRPr lang="en-US" sz="2200" dirty="0">
              <a:latin typeface="Consolas" pitchFamily="49" charset="0"/>
              <a:cs typeface="Consolas" pitchFamily="49" charset="0"/>
            </a:endParaRPr>
          </a:p>
          <a:p>
            <a:pPr>
              <a:lnSpc>
                <a:spcPct val="80000"/>
              </a:lnSpc>
              <a:spcBef>
                <a:spcPts val="528"/>
              </a:spcBef>
            </a:pPr>
            <a:r>
              <a:rPr lang="en-US" sz="2200" dirty="0" smtClean="0">
                <a:latin typeface="Consolas" pitchFamily="49" charset="0"/>
                <a:cs typeface="Consolas" pitchFamily="49" charset="0"/>
              </a:rPr>
              <a:t>	}</a:t>
            </a:r>
          </a:p>
          <a:p>
            <a:pPr>
              <a:lnSpc>
                <a:spcPct val="80000"/>
              </a:lnSpc>
              <a:spcBef>
                <a:spcPts val="528"/>
              </a:spcBef>
            </a:pPr>
            <a:r>
              <a:rPr lang="en-US" sz="2200" dirty="0" smtClean="0">
                <a:latin typeface="Consolas" pitchFamily="49" charset="0"/>
                <a:cs typeface="Consolas" pitchFamily="49" charset="0"/>
              </a:rPr>
              <a:t>}</a:t>
            </a:r>
          </a:p>
        </p:txBody>
      </p:sp>
      <p:sp>
        <p:nvSpPr>
          <p:cNvPr id="4" name="Oval 3"/>
          <p:cNvSpPr/>
          <p:nvPr/>
        </p:nvSpPr>
        <p:spPr>
          <a:xfrm>
            <a:off x="3733800" y="3581399"/>
            <a:ext cx="2057400" cy="6096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71548" y="2362200"/>
            <a:ext cx="3579954" cy="1219199"/>
          </a:xfrm>
          <a:custGeom>
            <a:avLst/>
            <a:gdLst>
              <a:gd name="connsiteX0" fmla="*/ 3314752 w 3579954"/>
              <a:gd name="connsiteY0" fmla="*/ 2204357 h 2204357"/>
              <a:gd name="connsiteX1" fmla="*/ 3576009 w 3579954"/>
              <a:gd name="connsiteY1" fmla="*/ 1698171 h 2204357"/>
              <a:gd name="connsiteX2" fmla="*/ 3135138 w 3579954"/>
              <a:gd name="connsiteY2" fmla="*/ 473528 h 2204357"/>
              <a:gd name="connsiteX3" fmla="*/ 1126723 w 3579954"/>
              <a:gd name="connsiteY3" fmla="*/ 16328 h 2204357"/>
              <a:gd name="connsiteX4" fmla="*/ 179666 w 3579954"/>
              <a:gd name="connsiteY4" fmla="*/ 130628 h 2204357"/>
              <a:gd name="connsiteX5" fmla="*/ 52 w 3579954"/>
              <a:gd name="connsiteY5" fmla="*/ 408214 h 2204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9954" h="2204357">
                <a:moveTo>
                  <a:pt x="3314752" y="2204357"/>
                </a:moveTo>
                <a:cubicBezTo>
                  <a:pt x="3460348" y="2095499"/>
                  <a:pt x="3605945" y="1986642"/>
                  <a:pt x="3576009" y="1698171"/>
                </a:cubicBezTo>
                <a:cubicBezTo>
                  <a:pt x="3546073" y="1409700"/>
                  <a:pt x="3543352" y="753835"/>
                  <a:pt x="3135138" y="473528"/>
                </a:cubicBezTo>
                <a:cubicBezTo>
                  <a:pt x="2726924" y="193221"/>
                  <a:pt x="1619302" y="73478"/>
                  <a:pt x="1126723" y="16328"/>
                </a:cubicBezTo>
                <a:cubicBezTo>
                  <a:pt x="634144" y="-40822"/>
                  <a:pt x="367444" y="65314"/>
                  <a:pt x="179666" y="130628"/>
                </a:cubicBezTo>
                <a:cubicBezTo>
                  <a:pt x="-8112" y="195942"/>
                  <a:pt x="52" y="408214"/>
                  <a:pt x="52" y="408214"/>
                </a:cubicBezTo>
              </a:path>
            </a:pathLst>
          </a:custGeom>
          <a:noFill/>
          <a:ln>
            <a:solidFill>
              <a:schemeClr val="accent5">
                <a:lumMod val="60000"/>
                <a:lumOff val="40000"/>
              </a:schemeClr>
            </a:solidFill>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2"/>
          <p:cNvSpPr>
            <a:spLocks noGrp="1" noChangeArrowheads="1"/>
          </p:cNvSpPr>
          <p:nvPr>
            <p:ph type="title"/>
          </p:nvPr>
        </p:nvSpPr>
        <p:spPr>
          <a:xfrm>
            <a:off x="228600" y="59002"/>
            <a:ext cx="8686800" cy="720197"/>
          </a:xfrm>
          <a:ln/>
        </p:spPr>
        <p:txBody>
          <a:bodyPr wrap="square">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dirty="0" smtClean="0"/>
              <a:t>JAL / JR for Recursion?</a:t>
            </a:r>
            <a:endParaRPr lang="en-GB" sz="4000" dirty="0"/>
          </a:p>
        </p:txBody>
      </p:sp>
    </p:spTree>
    <p:extLst>
      <p:ext uri="{BB962C8B-B14F-4D97-AF65-F5344CB8AC3E}">
        <p14:creationId xmlns:p14="http://schemas.microsoft.com/office/powerpoint/2010/main" val="132469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3" end="1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par>
                          <p:cTn id="23" fill="hold">
                            <p:stCondLst>
                              <p:cond delay="0"/>
                            </p:stCondLst>
                            <p:childTnLst>
                              <p:par>
                                <p:cTn id="24" presetID="22" presetClass="entr" presetSubtype="2"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right)">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59002"/>
            <a:ext cx="8686800" cy="720197"/>
          </a:xfrm>
          <a:ln/>
        </p:spPr>
        <p:txBody>
          <a:bodyPr wrap="square">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dirty="0" smtClean="0"/>
              <a:t>JAL / JR for Recursion?</a:t>
            </a:r>
            <a:endParaRPr lang="en-GB" sz="4000" dirty="0"/>
          </a:p>
        </p:txBody>
      </p:sp>
      <p:sp>
        <p:nvSpPr>
          <p:cNvPr id="47114" name="Rectangle 10"/>
          <p:cNvSpPr>
            <a:spLocks noChangeArrowheads="1"/>
          </p:cNvSpPr>
          <p:nvPr/>
        </p:nvSpPr>
        <p:spPr bwMode="auto">
          <a:xfrm>
            <a:off x="457200" y="4953000"/>
            <a:ext cx="8077200" cy="9815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accent5">
                    <a:lumMod val="60000"/>
                    <a:lumOff val="40000"/>
                  </a:schemeClr>
                </a:solidFill>
              </a:rPr>
              <a:t>Problems with recursion:</a:t>
            </a:r>
            <a:endParaRPr lang="en-GB" sz="2800" dirty="0">
              <a:solidFill>
                <a:schemeClr val="accent5">
                  <a:lumMod val="60000"/>
                  <a:lumOff val="40000"/>
                </a:schemeClr>
              </a:solidFill>
            </a:endParaRPr>
          </a:p>
          <a:p>
            <a:pPr marL="352425" indent="-352425">
              <a:lnSpc>
                <a:spcPct val="102000"/>
              </a:lnSpc>
              <a:spcBef>
                <a:spcPts val="800"/>
              </a:spcBef>
              <a:buClr>
                <a:schemeClr val="bg1"/>
              </a:buClr>
              <a:buSzPct val="126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smtClean="0">
              <a:solidFill>
                <a:schemeClr val="bg1"/>
              </a:solidFill>
            </a:endParaRPr>
          </a:p>
        </p:txBody>
      </p:sp>
      <p:sp>
        <p:nvSpPr>
          <p:cNvPr id="12" name="Rectangle 5"/>
          <p:cNvSpPr>
            <a:spLocks noChangeArrowheads="1"/>
          </p:cNvSpPr>
          <p:nvPr/>
        </p:nvSpPr>
        <p:spPr bwMode="auto">
          <a:xfrm>
            <a:off x="7772400" y="913607"/>
            <a:ext cx="1219200" cy="457993"/>
          </a:xfrm>
          <a:prstGeom prst="rect">
            <a:avLst/>
          </a:prstGeom>
          <a:noFill/>
          <a:ln w="9525">
            <a:solidFill>
              <a:schemeClr val="bg1"/>
            </a:solidFill>
            <a:miter lim="800000"/>
            <a:headEnd/>
            <a:tailEnd/>
          </a:ln>
          <a:effectLst/>
          <a:extLst/>
        </p:spPr>
        <p:txBody>
          <a:bodyPr wrap="none" anchor="ctr"/>
          <a:lstStyle/>
          <a:p>
            <a:endParaRPr lang="en-US" sz="1800" dirty="0">
              <a:solidFill>
                <a:schemeClr val="accent5">
                  <a:lumMod val="60000"/>
                  <a:lumOff val="40000"/>
                </a:schemeClr>
              </a:solidFill>
              <a:latin typeface="Arial" charset="0"/>
            </a:endParaRPr>
          </a:p>
        </p:txBody>
      </p:sp>
      <p:sp>
        <p:nvSpPr>
          <p:cNvPr id="4" name="TextBox 3"/>
          <p:cNvSpPr txBox="1"/>
          <p:nvPr/>
        </p:nvSpPr>
        <p:spPr>
          <a:xfrm>
            <a:off x="7162800" y="843919"/>
            <a:ext cx="762000" cy="523220"/>
          </a:xfrm>
          <a:prstGeom prst="rect">
            <a:avLst/>
          </a:prstGeom>
          <a:noFill/>
        </p:spPr>
        <p:txBody>
          <a:bodyPr wrap="square" rtlCol="0">
            <a:spAutoFit/>
          </a:bodyPr>
          <a:lstStyle/>
          <a:p>
            <a:r>
              <a:rPr lang="en-US" sz="2800" dirty="0" smtClean="0"/>
              <a:t>r31</a:t>
            </a:r>
            <a:endParaRPr lang="en-US" sz="2800" dirty="0"/>
          </a:p>
        </p:txBody>
      </p:sp>
      <p:sp>
        <p:nvSpPr>
          <p:cNvPr id="14" name="Rectangle 4"/>
          <p:cNvSpPr>
            <a:spLocks noChangeArrowheads="1"/>
          </p:cNvSpPr>
          <p:nvPr/>
        </p:nvSpPr>
        <p:spPr bwMode="auto">
          <a:xfrm>
            <a:off x="508380" y="1600200"/>
            <a:ext cx="3239130" cy="3124200"/>
          </a:xfrm>
          <a:prstGeom prst="rect">
            <a:avLst/>
          </a:prstGeom>
          <a:noFill/>
          <a:ln w="9525">
            <a:solidFill>
              <a:schemeClr val="bg1"/>
            </a:solidFill>
            <a:miter lim="800000"/>
            <a:headEnd/>
            <a:tailEnd/>
          </a:ln>
          <a:effectLst/>
          <a:extLst/>
        </p:spPr>
        <p:txBody>
          <a:bodyPr wrap="none" anchor="ctr"/>
          <a:lstStyle/>
          <a:p>
            <a:r>
              <a:rPr lang="en-US" sz="2400" dirty="0">
                <a:solidFill>
                  <a:schemeClr val="bg1"/>
                </a:solidFill>
                <a:latin typeface="Arial" charset="0"/>
              </a:rPr>
              <a:t>main: </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a:solidFill>
                  <a:schemeClr val="bg1"/>
                </a:solidFill>
                <a:latin typeface="Arial" charset="0"/>
              </a:rPr>
              <a:t>a</a:t>
            </a:r>
            <a:r>
              <a:rPr lang="en-US" sz="2400" dirty="0" smtClean="0">
                <a:solidFill>
                  <a:schemeClr val="bg1"/>
                </a:solidFill>
                <a:latin typeface="Arial" charset="0"/>
              </a:rPr>
              <a:t>fter1</a:t>
            </a:r>
            <a:r>
              <a:rPr lang="en-US" sz="2400" dirty="0">
                <a:solidFill>
                  <a:schemeClr val="bg1"/>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add </a:t>
            </a:r>
            <a:r>
              <a:rPr lang="en-US" sz="2400" dirty="0">
                <a:solidFill>
                  <a:schemeClr val="bg1"/>
                </a:solidFill>
                <a:latin typeface="Arial" charset="0"/>
              </a:rPr>
              <a:t>$1,$2,$3</a:t>
            </a:r>
          </a:p>
          <a:p>
            <a:endParaRPr lang="en-US" sz="2400" dirty="0" smtClean="0">
              <a:solidFill>
                <a:schemeClr val="bg1"/>
              </a:solidFill>
              <a:latin typeface="Arial" charset="0"/>
            </a:endParaRPr>
          </a:p>
          <a:p>
            <a:endParaRPr lang="en-US" sz="2400" dirty="0">
              <a:solidFill>
                <a:schemeClr val="bg1"/>
              </a:solidFill>
              <a:latin typeface="Arial" charset="0"/>
            </a:endParaRPr>
          </a:p>
          <a:p>
            <a:endParaRPr lang="en-US" sz="2400" dirty="0" smtClean="0">
              <a:solidFill>
                <a:schemeClr val="bg1"/>
              </a:solidFill>
              <a:latin typeface="Arial" charset="0"/>
            </a:endParaRPr>
          </a:p>
          <a:p>
            <a:endParaRPr lang="en-US" sz="2400" dirty="0">
              <a:solidFill>
                <a:schemeClr val="bg1"/>
              </a:solidFill>
              <a:latin typeface="Arial" charset="0"/>
            </a:endParaRPr>
          </a:p>
        </p:txBody>
      </p:sp>
      <p:sp>
        <p:nvSpPr>
          <p:cNvPr id="15" name="Rectangle 5"/>
          <p:cNvSpPr>
            <a:spLocks noChangeArrowheads="1"/>
          </p:cNvSpPr>
          <p:nvPr/>
        </p:nvSpPr>
        <p:spPr bwMode="auto">
          <a:xfrm>
            <a:off x="4876800" y="1600200"/>
            <a:ext cx="3048000" cy="3124200"/>
          </a:xfrm>
          <a:prstGeom prst="rect">
            <a:avLst/>
          </a:prstGeom>
          <a:noFill/>
          <a:ln w="9525">
            <a:solidFill>
              <a:schemeClr val="bg1"/>
            </a:solidFill>
            <a:miter lim="800000"/>
            <a:headEnd/>
            <a:tailEnd/>
          </a:ln>
          <a:effectLst/>
          <a:extLst/>
        </p:spPr>
        <p:txBody>
          <a:bodyPr wrap="none" bIns="0" anchor="t"/>
          <a:lstStyle/>
          <a:p>
            <a:r>
              <a:rPr lang="en-US" sz="2400" dirty="0" err="1" smtClean="0">
                <a:solidFill>
                  <a:schemeClr val="bg1"/>
                </a:solidFill>
                <a:latin typeface="Arial" charset="0"/>
              </a:rPr>
              <a:t>myfn</a:t>
            </a:r>
            <a:r>
              <a:rPr lang="en-US" sz="2400" dirty="0" smtClean="0">
                <a:solidFill>
                  <a:schemeClr val="bg1"/>
                </a:solidFill>
                <a:latin typeface="Arial" charset="0"/>
              </a:rPr>
              <a:t>:</a:t>
            </a:r>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r>
              <a:rPr lang="en-US" sz="2400" dirty="0">
                <a:solidFill>
                  <a:schemeClr val="bg1"/>
                </a:solidFill>
                <a:latin typeface="Arial" charset="0"/>
              </a:rPr>
              <a:t> </a:t>
            </a:r>
            <a:r>
              <a:rPr lang="en-US" sz="2400" dirty="0" smtClean="0">
                <a:solidFill>
                  <a:schemeClr val="bg1"/>
                </a:solidFill>
                <a:latin typeface="Arial" charset="0"/>
              </a:rPr>
              <a:t>    if (</a:t>
            </a:r>
            <a:r>
              <a:rPr lang="en-US" sz="2400" i="1" dirty="0" smtClean="0">
                <a:solidFill>
                  <a:schemeClr val="bg1"/>
                </a:solidFill>
                <a:latin typeface="Arial" charset="0"/>
              </a:rPr>
              <a:t>test</a:t>
            </a:r>
            <a:r>
              <a:rPr lang="en-US" sz="2400" dirty="0" smtClean="0">
                <a:solidFill>
                  <a:schemeClr val="bg1"/>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smtClean="0">
                <a:solidFill>
                  <a:schemeClr val="bg1"/>
                </a:solidFill>
                <a:latin typeface="Arial" charset="0"/>
              </a:rPr>
              <a:t>myfn</a:t>
            </a:r>
            <a:endParaRPr lang="en-US" sz="2400" dirty="0">
              <a:solidFill>
                <a:schemeClr val="bg1"/>
              </a:solidFill>
              <a:latin typeface="Arial" charset="0"/>
            </a:endParaRPr>
          </a:p>
          <a:p>
            <a:r>
              <a:rPr lang="en-US" sz="2400" dirty="0" smtClean="0">
                <a:solidFill>
                  <a:schemeClr val="bg1"/>
                </a:solidFill>
                <a:latin typeface="Arial" charset="0"/>
              </a:rPr>
              <a:t>after2:</a:t>
            </a:r>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endParaRPr lang="en-US" sz="2400" dirty="0">
              <a:solidFill>
                <a:schemeClr val="bg1"/>
              </a:solidFill>
              <a:latin typeface="Arial" charset="0"/>
            </a:endParaRPr>
          </a:p>
          <a:p>
            <a:r>
              <a:rPr lang="en-US" sz="2400" dirty="0">
                <a:solidFill>
                  <a:schemeClr val="bg1"/>
                </a:solidFill>
                <a:latin typeface="Arial" charset="0"/>
              </a:rPr>
              <a:t>	</a:t>
            </a:r>
            <a:r>
              <a:rPr lang="en-US" sz="2400" dirty="0" err="1" smtClean="0">
                <a:solidFill>
                  <a:schemeClr val="bg1"/>
                </a:solidFill>
                <a:latin typeface="Arial" charset="0"/>
              </a:rPr>
              <a:t>jr</a:t>
            </a:r>
            <a:r>
              <a:rPr lang="en-US" sz="2400" dirty="0" smtClean="0">
                <a:solidFill>
                  <a:schemeClr val="bg1"/>
                </a:solidFill>
                <a:latin typeface="Arial" charset="0"/>
              </a:rPr>
              <a:t> $31</a:t>
            </a:r>
            <a:endParaRPr lang="en-US" sz="2400" dirty="0" smtClean="0">
              <a:solidFill>
                <a:schemeClr val="accent5">
                  <a:lumMod val="60000"/>
                  <a:lumOff val="40000"/>
                </a:schemeClr>
              </a:solidFill>
              <a:latin typeface="Arial" charset="0"/>
            </a:endParaRPr>
          </a:p>
          <a:p>
            <a:endParaRPr lang="en-US" sz="2400" dirty="0">
              <a:solidFill>
                <a:schemeClr val="accent5">
                  <a:lumMod val="60000"/>
                  <a:lumOff val="40000"/>
                </a:schemeClr>
              </a:solidFill>
              <a:latin typeface="Arial" charset="0"/>
            </a:endParaRPr>
          </a:p>
        </p:txBody>
      </p:sp>
      <p:grpSp>
        <p:nvGrpSpPr>
          <p:cNvPr id="2" name="Group 1"/>
          <p:cNvGrpSpPr/>
          <p:nvPr/>
        </p:nvGrpSpPr>
        <p:grpSpPr>
          <a:xfrm>
            <a:off x="1479515" y="1386034"/>
            <a:ext cx="3397285" cy="1128566"/>
            <a:chOff x="1479515" y="1386034"/>
            <a:chExt cx="3397285" cy="1128566"/>
          </a:xfrm>
        </p:grpSpPr>
        <p:sp>
          <p:nvSpPr>
            <p:cNvPr id="16" name="Freeform 6"/>
            <p:cNvSpPr>
              <a:spLocks/>
            </p:cNvSpPr>
            <p:nvPr/>
          </p:nvSpPr>
          <p:spPr bwMode="auto">
            <a:xfrm>
              <a:off x="1479515" y="1541200"/>
              <a:ext cx="3397285" cy="973400"/>
            </a:xfrm>
            <a:custGeom>
              <a:avLst/>
              <a:gdLst>
                <a:gd name="T0" fmla="*/ 0 w 1509"/>
                <a:gd name="T1" fmla="*/ 300 h 300"/>
                <a:gd name="T2" fmla="*/ 860 w 1509"/>
                <a:gd name="T3" fmla="*/ 243 h 300"/>
                <a:gd name="T4" fmla="*/ 1184 w 1509"/>
                <a:gd name="T5" fmla="*/ 32 h 300"/>
                <a:gd name="T6" fmla="*/ 1509 w 1509"/>
                <a:gd name="T7" fmla="*/ 48 h 300"/>
              </a:gdLst>
              <a:ahLst/>
              <a:cxnLst>
                <a:cxn ang="0">
                  <a:pos x="T0" y="T1"/>
                </a:cxn>
                <a:cxn ang="0">
                  <a:pos x="T2" y="T3"/>
                </a:cxn>
                <a:cxn ang="0">
                  <a:pos x="T4" y="T5"/>
                </a:cxn>
                <a:cxn ang="0">
                  <a:pos x="T6" y="T7"/>
                </a:cxn>
              </a:cxnLst>
              <a:rect l="0" t="0" r="r" b="b"/>
              <a:pathLst>
                <a:path w="1509" h="300">
                  <a:moveTo>
                    <a:pt x="0" y="300"/>
                  </a:moveTo>
                  <a:cubicBezTo>
                    <a:pt x="143" y="291"/>
                    <a:pt x="663" y="288"/>
                    <a:pt x="860" y="243"/>
                  </a:cubicBezTo>
                  <a:cubicBezTo>
                    <a:pt x="1057" y="198"/>
                    <a:pt x="1076" y="64"/>
                    <a:pt x="1184" y="32"/>
                  </a:cubicBezTo>
                  <a:cubicBezTo>
                    <a:pt x="1292" y="0"/>
                    <a:pt x="1441" y="45"/>
                    <a:pt x="1509" y="48"/>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Rectangle 28"/>
            <p:cNvSpPr/>
            <p:nvPr/>
          </p:nvSpPr>
          <p:spPr>
            <a:xfrm>
              <a:off x="3842796" y="1386034"/>
              <a:ext cx="312906" cy="369332"/>
            </a:xfrm>
            <a:prstGeom prst="rect">
              <a:avLst/>
            </a:prstGeom>
          </p:spPr>
          <p:txBody>
            <a:bodyPr wrap="none">
              <a:spAutoFit/>
            </a:bodyPr>
            <a:lstStyle/>
            <a:p>
              <a:r>
                <a:rPr lang="en-US">
                  <a:solidFill>
                    <a:schemeClr val="accent5"/>
                  </a:solidFill>
                  <a:latin typeface="Arial" charset="0"/>
                </a:rPr>
                <a:t>1</a:t>
              </a:r>
              <a:endParaRPr lang="en-US">
                <a:solidFill>
                  <a:schemeClr val="accent5"/>
                </a:solidFill>
              </a:endParaRPr>
            </a:p>
          </p:txBody>
        </p:sp>
      </p:grpSp>
      <p:sp>
        <p:nvSpPr>
          <p:cNvPr id="7" name="Slide Number Placeholder 6"/>
          <p:cNvSpPr>
            <a:spLocks noGrp="1"/>
          </p:cNvSpPr>
          <p:nvPr>
            <p:ph type="sldNum" sz="quarter" idx="12"/>
          </p:nvPr>
        </p:nvSpPr>
        <p:spPr/>
        <p:txBody>
          <a:bodyPr/>
          <a:lstStyle/>
          <a:p>
            <a:fld id="{DAD0A56F-BD0F-4BDF-9912-D1E89E9626C0}" type="slidenum">
              <a:rPr lang="en-US" smtClean="0"/>
              <a:t>19</a:t>
            </a:fld>
            <a:endParaRPr lang="en-US"/>
          </a:p>
        </p:txBody>
      </p:sp>
      <p:sp>
        <p:nvSpPr>
          <p:cNvPr id="25" name="Rectangle 24"/>
          <p:cNvSpPr/>
          <p:nvPr/>
        </p:nvSpPr>
        <p:spPr>
          <a:xfrm>
            <a:off x="508380" y="782126"/>
            <a:ext cx="1565942" cy="577466"/>
          </a:xfrm>
          <a:prstGeom prst="rect">
            <a:avLst/>
          </a:prstGeom>
        </p:spPr>
        <p:txBody>
          <a:bodyPr wrap="none">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200" i="1" dirty="0" smtClean="0">
                <a:solidFill>
                  <a:srgbClr val="00B0F0"/>
                </a:solidFill>
              </a:rPr>
              <a:t>First call</a:t>
            </a:r>
            <a:endParaRPr lang="en-GB" sz="3200" i="1" dirty="0">
              <a:solidFill>
                <a:srgbClr val="00B0F0"/>
              </a:solidFill>
            </a:endParaRPr>
          </a:p>
        </p:txBody>
      </p:sp>
    </p:spTree>
    <p:extLst>
      <p:ext uri="{BB962C8B-B14F-4D97-AF65-F5344CB8AC3E}">
        <p14:creationId xmlns:p14="http://schemas.microsoft.com/office/powerpoint/2010/main" val="32368757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3" presetClass="emph" presetSubtype="2" fill="hold" nodeType="withEffect">
                                  <p:stCondLst>
                                    <p:cond delay="0"/>
                                  </p:stCondLst>
                                  <p:childTnLst>
                                    <p:animClr clrSpc="rgb" dir="cw">
                                      <p:cBhvr override="childStyle">
                                        <p:cTn id="9" dur="500" fill="hold"/>
                                        <p:tgtEl>
                                          <p:spTgt spid="14">
                                            <p:txEl>
                                              <p:pRg st="2" end="2"/>
                                            </p:txEl>
                                          </p:spTgt>
                                        </p:tgtEl>
                                        <p:attrNameLst>
                                          <p:attrName>style.color</p:attrName>
                                        </p:attrNameLst>
                                      </p:cBhvr>
                                      <p:to>
                                        <a:srgbClr val="00B0F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Where are we now?</a:t>
            </a:r>
            <a:endParaRPr lang="en-US" dirty="0"/>
          </a:p>
        </p:txBody>
      </p:sp>
      <p:grpSp>
        <p:nvGrpSpPr>
          <p:cNvPr id="7" name="Group 6"/>
          <p:cNvGrpSpPr/>
          <p:nvPr/>
        </p:nvGrpSpPr>
        <p:grpSpPr>
          <a:xfrm>
            <a:off x="152400" y="7428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Tree>
    <p:extLst>
      <p:ext uri="{BB962C8B-B14F-4D97-AF65-F5344CB8AC3E}">
        <p14:creationId xmlns:p14="http://schemas.microsoft.com/office/powerpoint/2010/main" val="2672030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59002"/>
            <a:ext cx="8686800" cy="720197"/>
          </a:xfrm>
          <a:ln/>
        </p:spPr>
        <p:txBody>
          <a:bodyPr wrap="square">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dirty="0" smtClean="0"/>
              <a:t>JAL / JR for Recursion?</a:t>
            </a:r>
            <a:endParaRPr lang="en-GB" sz="4000" dirty="0"/>
          </a:p>
        </p:txBody>
      </p:sp>
      <p:sp>
        <p:nvSpPr>
          <p:cNvPr id="47114" name="Rectangle 10"/>
          <p:cNvSpPr>
            <a:spLocks noChangeArrowheads="1"/>
          </p:cNvSpPr>
          <p:nvPr/>
        </p:nvSpPr>
        <p:spPr bwMode="auto">
          <a:xfrm>
            <a:off x="457200" y="4953000"/>
            <a:ext cx="8077200" cy="9815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accent5">
                    <a:lumMod val="60000"/>
                    <a:lumOff val="40000"/>
                  </a:schemeClr>
                </a:solidFill>
              </a:rPr>
              <a:t>Problems with recursion:</a:t>
            </a:r>
            <a:endParaRPr lang="en-GB" sz="2800" dirty="0">
              <a:solidFill>
                <a:schemeClr val="accent5">
                  <a:lumMod val="60000"/>
                  <a:lumOff val="40000"/>
                </a:schemeClr>
              </a:solidFill>
            </a:endParaRPr>
          </a:p>
          <a:p>
            <a:pPr marL="352425" indent="-352425">
              <a:lnSpc>
                <a:spcPct val="102000"/>
              </a:lnSpc>
              <a:spcBef>
                <a:spcPts val="800"/>
              </a:spcBef>
              <a:buClr>
                <a:schemeClr val="bg1"/>
              </a:buClr>
              <a:buSzPct val="126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smtClean="0">
              <a:solidFill>
                <a:schemeClr val="bg1"/>
              </a:solidFill>
            </a:endParaRPr>
          </a:p>
        </p:txBody>
      </p:sp>
      <p:sp>
        <p:nvSpPr>
          <p:cNvPr id="12" name="Rectangle 5"/>
          <p:cNvSpPr>
            <a:spLocks noChangeArrowheads="1"/>
          </p:cNvSpPr>
          <p:nvPr/>
        </p:nvSpPr>
        <p:spPr bwMode="auto">
          <a:xfrm>
            <a:off x="7772400" y="913607"/>
            <a:ext cx="1219200" cy="457993"/>
          </a:xfrm>
          <a:prstGeom prst="rect">
            <a:avLst/>
          </a:prstGeom>
          <a:noFill/>
          <a:ln w="9525">
            <a:solidFill>
              <a:schemeClr val="bg1"/>
            </a:solidFill>
            <a:miter lim="800000"/>
            <a:headEnd/>
            <a:tailEnd/>
          </a:ln>
          <a:effectLst/>
          <a:extLst/>
        </p:spPr>
        <p:txBody>
          <a:bodyPr wrap="none" anchor="ctr"/>
          <a:lstStyle/>
          <a:p>
            <a:endParaRPr lang="en-US" sz="1800" dirty="0">
              <a:solidFill>
                <a:schemeClr val="accent5">
                  <a:lumMod val="60000"/>
                  <a:lumOff val="40000"/>
                </a:schemeClr>
              </a:solidFill>
              <a:latin typeface="Arial" charset="0"/>
            </a:endParaRPr>
          </a:p>
        </p:txBody>
      </p:sp>
      <p:sp>
        <p:nvSpPr>
          <p:cNvPr id="4" name="TextBox 3"/>
          <p:cNvSpPr txBox="1"/>
          <p:nvPr/>
        </p:nvSpPr>
        <p:spPr>
          <a:xfrm>
            <a:off x="7162800" y="843919"/>
            <a:ext cx="762000" cy="523220"/>
          </a:xfrm>
          <a:prstGeom prst="rect">
            <a:avLst/>
          </a:prstGeom>
          <a:noFill/>
        </p:spPr>
        <p:txBody>
          <a:bodyPr wrap="square" rtlCol="0">
            <a:spAutoFit/>
          </a:bodyPr>
          <a:lstStyle/>
          <a:p>
            <a:r>
              <a:rPr lang="en-US" sz="2800" dirty="0" smtClean="0"/>
              <a:t>r31</a:t>
            </a:r>
            <a:endParaRPr lang="en-US" sz="2800" dirty="0"/>
          </a:p>
        </p:txBody>
      </p:sp>
      <p:sp>
        <p:nvSpPr>
          <p:cNvPr id="14" name="Rectangle 4"/>
          <p:cNvSpPr>
            <a:spLocks noChangeArrowheads="1"/>
          </p:cNvSpPr>
          <p:nvPr/>
        </p:nvSpPr>
        <p:spPr bwMode="auto">
          <a:xfrm>
            <a:off x="508380" y="1600200"/>
            <a:ext cx="3239130" cy="3124200"/>
          </a:xfrm>
          <a:prstGeom prst="rect">
            <a:avLst/>
          </a:prstGeom>
          <a:noFill/>
          <a:ln w="9525">
            <a:solidFill>
              <a:schemeClr val="bg1"/>
            </a:solidFill>
            <a:miter lim="800000"/>
            <a:headEnd/>
            <a:tailEnd/>
          </a:ln>
          <a:effectLst/>
          <a:extLst/>
        </p:spPr>
        <p:txBody>
          <a:bodyPr wrap="none" anchor="ctr"/>
          <a:lstStyle/>
          <a:p>
            <a:r>
              <a:rPr lang="en-US" sz="2400" dirty="0">
                <a:solidFill>
                  <a:schemeClr val="bg1"/>
                </a:solidFill>
                <a:latin typeface="Arial" charset="0"/>
              </a:rPr>
              <a:t>main: </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a:solidFill>
                  <a:srgbClr val="00B0F0"/>
                </a:solidFill>
                <a:latin typeface="Arial" charset="0"/>
              </a:rPr>
              <a:t>a</a:t>
            </a:r>
            <a:r>
              <a:rPr lang="en-US" sz="2400" dirty="0" smtClean="0">
                <a:solidFill>
                  <a:srgbClr val="00B0F0"/>
                </a:solidFill>
                <a:latin typeface="Arial" charset="0"/>
              </a:rPr>
              <a:t>fter1</a:t>
            </a:r>
            <a:r>
              <a:rPr lang="en-US" sz="2400" dirty="0">
                <a:solidFill>
                  <a:srgbClr val="00B0F0"/>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add </a:t>
            </a:r>
            <a:r>
              <a:rPr lang="en-US" sz="2400" dirty="0">
                <a:solidFill>
                  <a:schemeClr val="bg1"/>
                </a:solidFill>
                <a:latin typeface="Arial" charset="0"/>
              </a:rPr>
              <a:t>$1,$2,$3</a:t>
            </a:r>
          </a:p>
          <a:p>
            <a:endParaRPr lang="en-US" sz="2400" dirty="0" smtClean="0">
              <a:solidFill>
                <a:schemeClr val="bg1"/>
              </a:solidFill>
              <a:latin typeface="Arial" charset="0"/>
            </a:endParaRPr>
          </a:p>
          <a:p>
            <a:endParaRPr lang="en-US" sz="2400" dirty="0">
              <a:solidFill>
                <a:schemeClr val="bg1"/>
              </a:solidFill>
              <a:latin typeface="Arial" charset="0"/>
            </a:endParaRPr>
          </a:p>
          <a:p>
            <a:endParaRPr lang="en-US" sz="2400" dirty="0" smtClean="0">
              <a:solidFill>
                <a:schemeClr val="bg1"/>
              </a:solidFill>
              <a:latin typeface="Arial" charset="0"/>
            </a:endParaRPr>
          </a:p>
          <a:p>
            <a:endParaRPr lang="en-US" sz="2400" dirty="0">
              <a:solidFill>
                <a:schemeClr val="bg1"/>
              </a:solidFill>
              <a:latin typeface="Arial" charset="0"/>
            </a:endParaRPr>
          </a:p>
        </p:txBody>
      </p:sp>
      <p:sp>
        <p:nvSpPr>
          <p:cNvPr id="15" name="Rectangle 5"/>
          <p:cNvSpPr>
            <a:spLocks noChangeArrowheads="1"/>
          </p:cNvSpPr>
          <p:nvPr/>
        </p:nvSpPr>
        <p:spPr bwMode="auto">
          <a:xfrm>
            <a:off x="4876800" y="1600200"/>
            <a:ext cx="3048000" cy="3124200"/>
          </a:xfrm>
          <a:prstGeom prst="rect">
            <a:avLst/>
          </a:prstGeom>
          <a:noFill/>
          <a:ln w="9525">
            <a:solidFill>
              <a:schemeClr val="bg1"/>
            </a:solidFill>
            <a:miter lim="800000"/>
            <a:headEnd/>
            <a:tailEnd/>
          </a:ln>
          <a:effectLst/>
          <a:extLst/>
        </p:spPr>
        <p:txBody>
          <a:bodyPr wrap="none" bIns="0" anchor="t"/>
          <a:lstStyle/>
          <a:p>
            <a:r>
              <a:rPr lang="en-US" sz="2400" dirty="0" err="1" smtClean="0">
                <a:solidFill>
                  <a:schemeClr val="bg1"/>
                </a:solidFill>
                <a:latin typeface="Arial" charset="0"/>
              </a:rPr>
              <a:t>myfn</a:t>
            </a:r>
            <a:r>
              <a:rPr lang="en-US" sz="2400" dirty="0" smtClean="0">
                <a:solidFill>
                  <a:schemeClr val="bg1"/>
                </a:solidFill>
                <a:latin typeface="Arial" charset="0"/>
              </a:rPr>
              <a:t>:</a:t>
            </a:r>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if (</a:t>
            </a:r>
            <a:r>
              <a:rPr lang="en-US" sz="2400" i="1" dirty="0" smtClean="0">
                <a:solidFill>
                  <a:schemeClr val="bg1"/>
                </a:solidFill>
                <a:latin typeface="Arial" charset="0"/>
              </a:rPr>
              <a:t>test</a:t>
            </a:r>
            <a:r>
              <a:rPr lang="en-US" sz="2400" dirty="0" smtClean="0">
                <a:solidFill>
                  <a:schemeClr val="bg1"/>
                </a:solidFill>
                <a:latin typeface="Arial" charset="0"/>
              </a:rPr>
              <a:t>)</a:t>
            </a:r>
            <a:endParaRPr lang="en-US" sz="2400" dirty="0">
              <a:solidFill>
                <a:schemeClr val="bg1"/>
              </a:solidFill>
              <a:latin typeface="Arial" charset="0"/>
            </a:endParaRPr>
          </a:p>
          <a:p>
            <a:r>
              <a:rPr lang="en-US" sz="2400" dirty="0">
                <a:solidFill>
                  <a:schemeClr val="bg1"/>
                </a:solidFill>
                <a:latin typeface="Arial" charset="0"/>
              </a:rPr>
              <a:t>	  </a:t>
            </a:r>
            <a:r>
              <a:rPr lang="en-US" sz="2400" dirty="0" err="1">
                <a:solidFill>
                  <a:schemeClr val="bg1"/>
                </a:solidFill>
                <a:latin typeface="Arial" charset="0"/>
              </a:rPr>
              <a:t>jal</a:t>
            </a:r>
            <a:r>
              <a:rPr lang="en-US" sz="2400" dirty="0">
                <a:solidFill>
                  <a:schemeClr val="bg1"/>
                </a:solidFill>
                <a:latin typeface="Arial" charset="0"/>
              </a:rPr>
              <a:t> </a:t>
            </a:r>
            <a:r>
              <a:rPr lang="en-US" sz="2400" dirty="0" err="1" smtClean="0">
                <a:solidFill>
                  <a:schemeClr val="bg1"/>
                </a:solidFill>
                <a:latin typeface="Arial" charset="0"/>
              </a:rPr>
              <a:t>myfn</a:t>
            </a:r>
            <a:endParaRPr lang="en-US" sz="2400" dirty="0" smtClean="0">
              <a:solidFill>
                <a:schemeClr val="bg1"/>
              </a:solidFill>
              <a:latin typeface="Arial" charset="0"/>
            </a:endParaRPr>
          </a:p>
          <a:p>
            <a:r>
              <a:rPr lang="en-US" sz="2400" dirty="0" smtClean="0">
                <a:solidFill>
                  <a:schemeClr val="bg1"/>
                </a:solidFill>
                <a:latin typeface="Arial" charset="0"/>
              </a:rPr>
              <a:t>after2:</a:t>
            </a:r>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endParaRPr lang="en-US" sz="2400" dirty="0">
              <a:solidFill>
                <a:schemeClr val="bg1"/>
              </a:solidFill>
              <a:latin typeface="Arial" charset="0"/>
            </a:endParaRPr>
          </a:p>
          <a:p>
            <a:r>
              <a:rPr lang="en-US" sz="2400" dirty="0">
                <a:solidFill>
                  <a:schemeClr val="bg1"/>
                </a:solidFill>
                <a:latin typeface="Arial" charset="0"/>
              </a:rPr>
              <a:t>	</a:t>
            </a:r>
            <a:r>
              <a:rPr lang="en-US" sz="2400" dirty="0" err="1" smtClean="0">
                <a:solidFill>
                  <a:schemeClr val="bg1"/>
                </a:solidFill>
                <a:latin typeface="Arial" charset="0"/>
              </a:rPr>
              <a:t>jr</a:t>
            </a:r>
            <a:r>
              <a:rPr lang="en-US" sz="2400" dirty="0" smtClean="0">
                <a:solidFill>
                  <a:schemeClr val="bg1"/>
                </a:solidFill>
                <a:latin typeface="Arial" charset="0"/>
              </a:rPr>
              <a:t> $31</a:t>
            </a:r>
            <a:endParaRPr lang="en-US" sz="2400" dirty="0" smtClean="0">
              <a:solidFill>
                <a:schemeClr val="accent5">
                  <a:lumMod val="60000"/>
                  <a:lumOff val="40000"/>
                </a:schemeClr>
              </a:solidFill>
              <a:latin typeface="Arial" charset="0"/>
            </a:endParaRPr>
          </a:p>
          <a:p>
            <a:endParaRPr lang="en-US" sz="2400" dirty="0">
              <a:solidFill>
                <a:schemeClr val="accent5">
                  <a:lumMod val="60000"/>
                  <a:lumOff val="40000"/>
                </a:schemeClr>
              </a:solidFill>
              <a:latin typeface="Arial" charset="0"/>
            </a:endParaRPr>
          </a:p>
        </p:txBody>
      </p:sp>
      <p:sp>
        <p:nvSpPr>
          <p:cNvPr id="16" name="Freeform 6"/>
          <p:cNvSpPr>
            <a:spLocks/>
          </p:cNvSpPr>
          <p:nvPr/>
        </p:nvSpPr>
        <p:spPr bwMode="auto">
          <a:xfrm>
            <a:off x="1479515" y="1541200"/>
            <a:ext cx="3397285" cy="973400"/>
          </a:xfrm>
          <a:custGeom>
            <a:avLst/>
            <a:gdLst>
              <a:gd name="T0" fmla="*/ 0 w 1509"/>
              <a:gd name="T1" fmla="*/ 300 h 300"/>
              <a:gd name="T2" fmla="*/ 860 w 1509"/>
              <a:gd name="T3" fmla="*/ 243 h 300"/>
              <a:gd name="T4" fmla="*/ 1184 w 1509"/>
              <a:gd name="T5" fmla="*/ 32 h 300"/>
              <a:gd name="T6" fmla="*/ 1509 w 1509"/>
              <a:gd name="T7" fmla="*/ 48 h 300"/>
            </a:gdLst>
            <a:ahLst/>
            <a:cxnLst>
              <a:cxn ang="0">
                <a:pos x="T0" y="T1"/>
              </a:cxn>
              <a:cxn ang="0">
                <a:pos x="T2" y="T3"/>
              </a:cxn>
              <a:cxn ang="0">
                <a:pos x="T4" y="T5"/>
              </a:cxn>
              <a:cxn ang="0">
                <a:pos x="T6" y="T7"/>
              </a:cxn>
            </a:cxnLst>
            <a:rect l="0" t="0" r="r" b="b"/>
            <a:pathLst>
              <a:path w="1509" h="300">
                <a:moveTo>
                  <a:pt x="0" y="300"/>
                </a:moveTo>
                <a:cubicBezTo>
                  <a:pt x="143" y="291"/>
                  <a:pt x="663" y="288"/>
                  <a:pt x="860" y="243"/>
                </a:cubicBezTo>
                <a:cubicBezTo>
                  <a:pt x="1057" y="198"/>
                  <a:pt x="1076" y="64"/>
                  <a:pt x="1184" y="32"/>
                </a:cubicBezTo>
                <a:cubicBezTo>
                  <a:pt x="1292" y="0"/>
                  <a:pt x="1441" y="45"/>
                  <a:pt x="1509" y="48"/>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Rectangle 28"/>
          <p:cNvSpPr/>
          <p:nvPr/>
        </p:nvSpPr>
        <p:spPr>
          <a:xfrm>
            <a:off x="3842796" y="1386034"/>
            <a:ext cx="312906" cy="369332"/>
          </a:xfrm>
          <a:prstGeom prst="rect">
            <a:avLst/>
          </a:prstGeom>
        </p:spPr>
        <p:txBody>
          <a:bodyPr wrap="none">
            <a:spAutoFit/>
          </a:bodyPr>
          <a:lstStyle/>
          <a:p>
            <a:r>
              <a:rPr lang="en-US">
                <a:solidFill>
                  <a:schemeClr val="accent5"/>
                </a:solidFill>
                <a:latin typeface="Arial" charset="0"/>
              </a:rPr>
              <a:t>1</a:t>
            </a:r>
            <a:endParaRPr lang="en-US">
              <a:solidFill>
                <a:schemeClr val="accent5"/>
              </a:solidFill>
            </a:endParaRPr>
          </a:p>
        </p:txBody>
      </p:sp>
      <p:grpSp>
        <p:nvGrpSpPr>
          <p:cNvPr id="2" name="Group 1"/>
          <p:cNvGrpSpPr/>
          <p:nvPr/>
        </p:nvGrpSpPr>
        <p:grpSpPr>
          <a:xfrm>
            <a:off x="5070972" y="1226058"/>
            <a:ext cx="2537294" cy="1431699"/>
            <a:chOff x="5070972" y="1226058"/>
            <a:chExt cx="2537294" cy="1431699"/>
          </a:xfrm>
        </p:grpSpPr>
        <p:sp>
          <p:nvSpPr>
            <p:cNvPr id="18" name="Freeform 8"/>
            <p:cNvSpPr>
              <a:spLocks/>
            </p:cNvSpPr>
            <p:nvPr/>
          </p:nvSpPr>
          <p:spPr bwMode="auto">
            <a:xfrm>
              <a:off x="5070972" y="1431053"/>
              <a:ext cx="2537294" cy="1226704"/>
            </a:xfrm>
            <a:custGeom>
              <a:avLst/>
              <a:gdLst>
                <a:gd name="T0" fmla="*/ 0 w 1501"/>
                <a:gd name="T1" fmla="*/ 1228 h 1306"/>
                <a:gd name="T2" fmla="*/ 1136 w 1501"/>
                <a:gd name="T3" fmla="*/ 1130 h 1306"/>
                <a:gd name="T4" fmla="*/ 1241 w 1501"/>
                <a:gd name="T5" fmla="*/ 173 h 1306"/>
                <a:gd name="T6" fmla="*/ 1501 w 1501"/>
                <a:gd name="T7" fmla="*/ 92 h 1306"/>
                <a:gd name="connsiteX0" fmla="*/ 2491 w 10785"/>
                <a:gd name="connsiteY0" fmla="*/ 8312 h 8312"/>
                <a:gd name="connsiteX1" fmla="*/ 10059 w 10785"/>
                <a:gd name="connsiteY1" fmla="*/ 7561 h 8312"/>
                <a:gd name="connsiteX2" fmla="*/ 10759 w 10785"/>
                <a:gd name="connsiteY2" fmla="*/ 234 h 8312"/>
                <a:gd name="connsiteX3" fmla="*/ 8 w 10785"/>
                <a:gd name="connsiteY3" fmla="*/ 3520 h 8312"/>
                <a:gd name="connsiteX0" fmla="*/ 2323 w 9341"/>
                <a:gd name="connsiteY0" fmla="*/ 6780 h 6780"/>
                <a:gd name="connsiteX1" fmla="*/ 9340 w 9341"/>
                <a:gd name="connsiteY1" fmla="*/ 5876 h 6780"/>
                <a:gd name="connsiteX2" fmla="*/ 3117 w 9341"/>
                <a:gd name="connsiteY2" fmla="*/ 587 h 6780"/>
                <a:gd name="connsiteX3" fmla="*/ 20 w 9341"/>
                <a:gd name="connsiteY3" fmla="*/ 1015 h 6780"/>
                <a:gd name="connsiteX0" fmla="*/ 2502 w 10016"/>
                <a:gd name="connsiteY0" fmla="*/ 10292 h 10292"/>
                <a:gd name="connsiteX1" fmla="*/ 10014 w 10016"/>
                <a:gd name="connsiteY1" fmla="*/ 8959 h 10292"/>
                <a:gd name="connsiteX2" fmla="*/ 3352 w 10016"/>
                <a:gd name="connsiteY2" fmla="*/ 1158 h 10292"/>
                <a:gd name="connsiteX3" fmla="*/ 36 w 10016"/>
                <a:gd name="connsiteY3" fmla="*/ 1789 h 10292"/>
                <a:gd name="connsiteX0" fmla="*/ 2502 w 7345"/>
                <a:gd name="connsiteY0" fmla="*/ 10292 h 10292"/>
                <a:gd name="connsiteX1" fmla="*/ 7342 w 7345"/>
                <a:gd name="connsiteY1" fmla="*/ 8863 h 10292"/>
                <a:gd name="connsiteX2" fmla="*/ 3352 w 7345"/>
                <a:gd name="connsiteY2" fmla="*/ 1158 h 10292"/>
                <a:gd name="connsiteX3" fmla="*/ 36 w 7345"/>
                <a:gd name="connsiteY3" fmla="*/ 1789 h 10292"/>
                <a:gd name="connsiteX0" fmla="*/ 3406 w 9998"/>
                <a:gd name="connsiteY0" fmla="*/ 10000 h 10049"/>
                <a:gd name="connsiteX1" fmla="*/ 9996 w 9998"/>
                <a:gd name="connsiteY1" fmla="*/ 8612 h 10049"/>
                <a:gd name="connsiteX2" fmla="*/ 4564 w 9998"/>
                <a:gd name="connsiteY2" fmla="*/ 1125 h 10049"/>
                <a:gd name="connsiteX3" fmla="*/ 49 w 9998"/>
                <a:gd name="connsiteY3" fmla="*/ 1738 h 10049"/>
                <a:gd name="connsiteX0" fmla="*/ 3383 w 10118"/>
                <a:gd name="connsiteY0" fmla="*/ 10332 h 10332"/>
                <a:gd name="connsiteX1" fmla="*/ 9974 w 10118"/>
                <a:gd name="connsiteY1" fmla="*/ 8951 h 10332"/>
                <a:gd name="connsiteX2" fmla="*/ 8337 w 10118"/>
                <a:gd name="connsiteY2" fmla="*/ 1036 h 10332"/>
                <a:gd name="connsiteX3" fmla="*/ 25 w 10118"/>
                <a:gd name="connsiteY3" fmla="*/ 2111 h 10332"/>
                <a:gd name="connsiteX0" fmla="*/ 3383 w 10278"/>
                <a:gd name="connsiteY0" fmla="*/ 10332 h 10332"/>
                <a:gd name="connsiteX1" fmla="*/ 9974 w 10278"/>
                <a:gd name="connsiteY1" fmla="*/ 8951 h 10332"/>
                <a:gd name="connsiteX2" fmla="*/ 8337 w 10278"/>
                <a:gd name="connsiteY2" fmla="*/ 1036 h 10332"/>
                <a:gd name="connsiteX3" fmla="*/ 25 w 10278"/>
                <a:gd name="connsiteY3" fmla="*/ 2111 h 10332"/>
                <a:gd name="connsiteX0" fmla="*/ 3383 w 10278"/>
                <a:gd name="connsiteY0" fmla="*/ 9827 h 9827"/>
                <a:gd name="connsiteX1" fmla="*/ 9974 w 10278"/>
                <a:gd name="connsiteY1" fmla="*/ 8446 h 9827"/>
                <a:gd name="connsiteX2" fmla="*/ 8337 w 10278"/>
                <a:gd name="connsiteY2" fmla="*/ 531 h 9827"/>
                <a:gd name="connsiteX3" fmla="*/ 25 w 10278"/>
                <a:gd name="connsiteY3" fmla="*/ 1606 h 9827"/>
                <a:gd name="connsiteX0" fmla="*/ 8165 w 10183"/>
                <a:gd name="connsiteY0" fmla="*/ 8769 h 9154"/>
                <a:gd name="connsiteX1" fmla="*/ 9704 w 10183"/>
                <a:gd name="connsiteY1" fmla="*/ 8595 h 9154"/>
                <a:gd name="connsiteX2" fmla="*/ 8112 w 10183"/>
                <a:gd name="connsiteY2" fmla="*/ 540 h 9154"/>
                <a:gd name="connsiteX3" fmla="*/ 24 w 10183"/>
                <a:gd name="connsiteY3" fmla="*/ 1634 h 9154"/>
                <a:gd name="connsiteX0" fmla="*/ 8018 w 10024"/>
                <a:gd name="connsiteY0" fmla="*/ 9579 h 9579"/>
                <a:gd name="connsiteX1" fmla="*/ 9580 w 10024"/>
                <a:gd name="connsiteY1" fmla="*/ 6595 h 9579"/>
                <a:gd name="connsiteX2" fmla="*/ 7966 w 10024"/>
                <a:gd name="connsiteY2" fmla="*/ 590 h 9579"/>
                <a:gd name="connsiteX3" fmla="*/ 24 w 10024"/>
                <a:gd name="connsiteY3" fmla="*/ 1785 h 9579"/>
                <a:gd name="connsiteX0" fmla="*/ 7999 w 9840"/>
                <a:gd name="connsiteY0" fmla="*/ 10000 h 10000"/>
                <a:gd name="connsiteX1" fmla="*/ 9557 w 9840"/>
                <a:gd name="connsiteY1" fmla="*/ 6885 h 10000"/>
                <a:gd name="connsiteX2" fmla="*/ 7947 w 9840"/>
                <a:gd name="connsiteY2" fmla="*/ 616 h 10000"/>
                <a:gd name="connsiteX3" fmla="*/ 24 w 9840"/>
                <a:gd name="connsiteY3" fmla="*/ 1863 h 10000"/>
                <a:gd name="connsiteX0" fmla="*/ 8129 w 9856"/>
                <a:gd name="connsiteY0" fmla="*/ 10000 h 10000"/>
                <a:gd name="connsiteX1" fmla="*/ 9712 w 9856"/>
                <a:gd name="connsiteY1" fmla="*/ 6885 h 10000"/>
                <a:gd name="connsiteX2" fmla="*/ 8076 w 9856"/>
                <a:gd name="connsiteY2" fmla="*/ 616 h 10000"/>
                <a:gd name="connsiteX3" fmla="*/ 24 w 9856"/>
                <a:gd name="connsiteY3" fmla="*/ 1863 h 10000"/>
                <a:gd name="connsiteX0" fmla="*/ 8249 w 9922"/>
                <a:gd name="connsiteY0" fmla="*/ 10000 h 10000"/>
                <a:gd name="connsiteX1" fmla="*/ 9855 w 9922"/>
                <a:gd name="connsiteY1" fmla="*/ 6885 h 10000"/>
                <a:gd name="connsiteX2" fmla="*/ 8195 w 9922"/>
                <a:gd name="connsiteY2" fmla="*/ 616 h 10000"/>
                <a:gd name="connsiteX3" fmla="*/ 25 w 9922"/>
                <a:gd name="connsiteY3" fmla="*/ 1863 h 10000"/>
              </a:gdLst>
              <a:ahLst/>
              <a:cxnLst>
                <a:cxn ang="0">
                  <a:pos x="connsiteX0" y="connsiteY0"/>
                </a:cxn>
                <a:cxn ang="0">
                  <a:pos x="connsiteX1" y="connsiteY1"/>
                </a:cxn>
                <a:cxn ang="0">
                  <a:pos x="connsiteX2" y="connsiteY2"/>
                </a:cxn>
                <a:cxn ang="0">
                  <a:pos x="connsiteX3" y="connsiteY3"/>
                </a:cxn>
              </a:cxnLst>
              <a:rect l="l" t="t" r="r" b="b"/>
              <a:pathLst>
                <a:path w="9922" h="10000">
                  <a:moveTo>
                    <a:pt x="8249" y="10000"/>
                  </a:moveTo>
                  <a:cubicBezTo>
                    <a:pt x="10461" y="6477"/>
                    <a:pt x="9603" y="8881"/>
                    <a:pt x="9855" y="6885"/>
                  </a:cubicBezTo>
                  <a:cubicBezTo>
                    <a:pt x="10107" y="4889"/>
                    <a:pt x="9675" y="1954"/>
                    <a:pt x="8195" y="616"/>
                  </a:cubicBezTo>
                  <a:cubicBezTo>
                    <a:pt x="5986" y="-1377"/>
                    <a:pt x="-452" y="2123"/>
                    <a:pt x="25" y="1863"/>
                  </a:cubicBezTo>
                </a:path>
              </a:pathLst>
            </a:custGeom>
            <a:noFill/>
            <a:ln w="28575" cmpd="sng">
              <a:solidFill>
                <a:srgbClr val="FF2F92"/>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Rectangle 29"/>
            <p:cNvSpPr/>
            <p:nvPr/>
          </p:nvSpPr>
          <p:spPr>
            <a:xfrm>
              <a:off x="5323800" y="1226058"/>
              <a:ext cx="312906" cy="369332"/>
            </a:xfrm>
            <a:prstGeom prst="rect">
              <a:avLst/>
            </a:prstGeom>
          </p:spPr>
          <p:txBody>
            <a:bodyPr wrap="none">
              <a:spAutoFit/>
            </a:bodyPr>
            <a:lstStyle/>
            <a:p>
              <a:r>
                <a:rPr lang="en-US" dirty="0" smtClean="0">
                  <a:solidFill>
                    <a:srgbClr val="FF2F92"/>
                  </a:solidFill>
                  <a:latin typeface="Arial" charset="0"/>
                </a:rPr>
                <a:t>2</a:t>
              </a:r>
              <a:endParaRPr lang="en-US" dirty="0">
                <a:solidFill>
                  <a:srgbClr val="FF2F92"/>
                </a:solidFill>
              </a:endParaRPr>
            </a:p>
          </p:txBody>
        </p:sp>
      </p:grpSp>
      <p:sp>
        <p:nvSpPr>
          <p:cNvPr id="7" name="Slide Number Placeholder 6"/>
          <p:cNvSpPr>
            <a:spLocks noGrp="1"/>
          </p:cNvSpPr>
          <p:nvPr>
            <p:ph type="sldNum" sz="quarter" idx="12"/>
          </p:nvPr>
        </p:nvSpPr>
        <p:spPr/>
        <p:txBody>
          <a:bodyPr/>
          <a:lstStyle/>
          <a:p>
            <a:fld id="{DAD0A56F-BD0F-4BDF-9912-D1E89E9626C0}" type="slidenum">
              <a:rPr lang="en-US" smtClean="0"/>
              <a:t>20</a:t>
            </a:fld>
            <a:endParaRPr lang="en-US"/>
          </a:p>
        </p:txBody>
      </p:sp>
      <p:sp>
        <p:nvSpPr>
          <p:cNvPr id="25" name="Rectangle 24"/>
          <p:cNvSpPr/>
          <p:nvPr/>
        </p:nvSpPr>
        <p:spPr>
          <a:xfrm>
            <a:off x="508380" y="782126"/>
            <a:ext cx="2461700" cy="594650"/>
          </a:xfrm>
          <a:prstGeom prst="rect">
            <a:avLst/>
          </a:prstGeom>
        </p:spPr>
        <p:txBody>
          <a:bodyPr wrap="none">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200" i="1" dirty="0" smtClean="0">
                <a:solidFill>
                  <a:srgbClr val="FF2F92"/>
                </a:solidFill>
              </a:rPr>
              <a:t>Recursive Call</a:t>
            </a:r>
            <a:endParaRPr lang="en-GB" sz="3200" i="1" dirty="0">
              <a:solidFill>
                <a:srgbClr val="FF2F92"/>
              </a:solidFill>
            </a:endParaRPr>
          </a:p>
        </p:txBody>
      </p:sp>
    </p:spTree>
    <p:extLst>
      <p:ext uri="{BB962C8B-B14F-4D97-AF65-F5344CB8AC3E}">
        <p14:creationId xmlns:p14="http://schemas.microsoft.com/office/powerpoint/2010/main" val="24495243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3" presetClass="emph" presetSubtype="2" fill="hold" nodeType="withEffect">
                                  <p:stCondLst>
                                    <p:cond delay="0"/>
                                  </p:stCondLst>
                                  <p:childTnLst>
                                    <p:animClr clrSpc="rgb" dir="cw">
                                      <p:cBhvr override="childStyle">
                                        <p:cTn id="9" dur="500" fill="hold"/>
                                        <p:tgtEl>
                                          <p:spTgt spid="15">
                                            <p:txEl>
                                              <p:pRg st="3" end="3"/>
                                            </p:txEl>
                                          </p:spTgt>
                                        </p:tgtEl>
                                        <p:attrNameLst>
                                          <p:attrName>style.color</p:attrName>
                                        </p:attrNameLst>
                                      </p:cBhvr>
                                      <p:to>
                                        <a:srgbClr val="FF3399"/>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59002"/>
            <a:ext cx="8686800" cy="720197"/>
          </a:xfrm>
          <a:ln/>
        </p:spPr>
        <p:txBody>
          <a:bodyPr wrap="square">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dirty="0" smtClean="0"/>
              <a:t>JAL / JR for Recursion?</a:t>
            </a:r>
            <a:endParaRPr lang="en-GB" sz="4000" dirty="0"/>
          </a:p>
        </p:txBody>
      </p:sp>
      <p:sp>
        <p:nvSpPr>
          <p:cNvPr id="47114" name="Rectangle 10"/>
          <p:cNvSpPr>
            <a:spLocks noChangeArrowheads="1"/>
          </p:cNvSpPr>
          <p:nvPr/>
        </p:nvSpPr>
        <p:spPr bwMode="auto">
          <a:xfrm>
            <a:off x="457200" y="4953000"/>
            <a:ext cx="8077200" cy="9815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accent5">
                    <a:lumMod val="60000"/>
                    <a:lumOff val="40000"/>
                  </a:schemeClr>
                </a:solidFill>
              </a:rPr>
              <a:t>Problems with recursion:</a:t>
            </a:r>
            <a:endParaRPr lang="en-GB" sz="2800" dirty="0">
              <a:solidFill>
                <a:schemeClr val="accent5">
                  <a:lumMod val="60000"/>
                  <a:lumOff val="40000"/>
                </a:schemeClr>
              </a:solidFill>
            </a:endParaRPr>
          </a:p>
          <a:p>
            <a:pPr marL="352425" indent="-352425">
              <a:lnSpc>
                <a:spcPct val="102000"/>
              </a:lnSpc>
              <a:spcBef>
                <a:spcPts val="800"/>
              </a:spcBef>
              <a:buClr>
                <a:schemeClr val="bg1"/>
              </a:buClr>
              <a:buSzPct val="126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smtClean="0">
              <a:solidFill>
                <a:schemeClr val="bg1"/>
              </a:solidFill>
            </a:endParaRPr>
          </a:p>
        </p:txBody>
      </p:sp>
      <p:sp>
        <p:nvSpPr>
          <p:cNvPr id="12" name="Rectangle 5"/>
          <p:cNvSpPr>
            <a:spLocks noChangeArrowheads="1"/>
          </p:cNvSpPr>
          <p:nvPr/>
        </p:nvSpPr>
        <p:spPr bwMode="auto">
          <a:xfrm>
            <a:off x="7772400" y="913607"/>
            <a:ext cx="1219200" cy="457993"/>
          </a:xfrm>
          <a:prstGeom prst="rect">
            <a:avLst/>
          </a:prstGeom>
          <a:noFill/>
          <a:ln w="9525">
            <a:solidFill>
              <a:schemeClr val="bg1"/>
            </a:solidFill>
            <a:miter lim="800000"/>
            <a:headEnd/>
            <a:tailEnd/>
          </a:ln>
          <a:effectLst/>
          <a:extLst/>
        </p:spPr>
        <p:txBody>
          <a:bodyPr wrap="none" anchor="ctr"/>
          <a:lstStyle/>
          <a:p>
            <a:endParaRPr lang="en-US" sz="1800" dirty="0">
              <a:solidFill>
                <a:schemeClr val="accent5">
                  <a:lumMod val="60000"/>
                  <a:lumOff val="40000"/>
                </a:schemeClr>
              </a:solidFill>
              <a:latin typeface="Arial" charset="0"/>
            </a:endParaRPr>
          </a:p>
        </p:txBody>
      </p:sp>
      <p:sp>
        <p:nvSpPr>
          <p:cNvPr id="4" name="TextBox 3"/>
          <p:cNvSpPr txBox="1"/>
          <p:nvPr/>
        </p:nvSpPr>
        <p:spPr>
          <a:xfrm>
            <a:off x="7162800" y="843919"/>
            <a:ext cx="762000" cy="523220"/>
          </a:xfrm>
          <a:prstGeom prst="rect">
            <a:avLst/>
          </a:prstGeom>
          <a:noFill/>
        </p:spPr>
        <p:txBody>
          <a:bodyPr wrap="square" rtlCol="0">
            <a:spAutoFit/>
          </a:bodyPr>
          <a:lstStyle/>
          <a:p>
            <a:r>
              <a:rPr lang="en-US" sz="2800" dirty="0" smtClean="0"/>
              <a:t>r31</a:t>
            </a:r>
            <a:endParaRPr lang="en-US" sz="2800" dirty="0"/>
          </a:p>
        </p:txBody>
      </p:sp>
      <p:sp>
        <p:nvSpPr>
          <p:cNvPr id="14" name="Rectangle 4"/>
          <p:cNvSpPr>
            <a:spLocks noChangeArrowheads="1"/>
          </p:cNvSpPr>
          <p:nvPr/>
        </p:nvSpPr>
        <p:spPr bwMode="auto">
          <a:xfrm>
            <a:off x="508380" y="1600200"/>
            <a:ext cx="3239130" cy="3124200"/>
          </a:xfrm>
          <a:prstGeom prst="rect">
            <a:avLst/>
          </a:prstGeom>
          <a:noFill/>
          <a:ln w="9525">
            <a:solidFill>
              <a:schemeClr val="bg1"/>
            </a:solidFill>
            <a:miter lim="800000"/>
            <a:headEnd/>
            <a:tailEnd/>
          </a:ln>
          <a:effectLst/>
          <a:extLst/>
        </p:spPr>
        <p:txBody>
          <a:bodyPr wrap="none" anchor="ctr"/>
          <a:lstStyle/>
          <a:p>
            <a:r>
              <a:rPr lang="en-US" sz="2400" dirty="0">
                <a:solidFill>
                  <a:schemeClr val="bg1"/>
                </a:solidFill>
                <a:latin typeface="Arial" charset="0"/>
              </a:rPr>
              <a:t>main: </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a:solidFill>
                  <a:schemeClr val="bg1"/>
                </a:solidFill>
                <a:latin typeface="Arial" charset="0"/>
              </a:rPr>
              <a:t>a</a:t>
            </a:r>
            <a:r>
              <a:rPr lang="en-US" sz="2400" dirty="0" smtClean="0">
                <a:solidFill>
                  <a:schemeClr val="bg1"/>
                </a:solidFill>
                <a:latin typeface="Arial" charset="0"/>
              </a:rPr>
              <a:t>fter1</a:t>
            </a:r>
            <a:r>
              <a:rPr lang="en-US" sz="2400" dirty="0">
                <a:solidFill>
                  <a:schemeClr val="bg1"/>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add </a:t>
            </a:r>
            <a:r>
              <a:rPr lang="en-US" sz="2400" dirty="0">
                <a:solidFill>
                  <a:schemeClr val="bg1"/>
                </a:solidFill>
                <a:latin typeface="Arial" charset="0"/>
              </a:rPr>
              <a:t>$1,$2,$3</a:t>
            </a:r>
          </a:p>
          <a:p>
            <a:endParaRPr lang="en-US" sz="2400" dirty="0" smtClean="0">
              <a:solidFill>
                <a:schemeClr val="bg1"/>
              </a:solidFill>
              <a:latin typeface="Arial" charset="0"/>
            </a:endParaRPr>
          </a:p>
          <a:p>
            <a:endParaRPr lang="en-US" sz="2400" dirty="0">
              <a:solidFill>
                <a:schemeClr val="bg1"/>
              </a:solidFill>
              <a:latin typeface="Arial" charset="0"/>
            </a:endParaRPr>
          </a:p>
          <a:p>
            <a:endParaRPr lang="en-US" sz="2400" dirty="0" smtClean="0">
              <a:solidFill>
                <a:schemeClr val="bg1"/>
              </a:solidFill>
              <a:latin typeface="Arial" charset="0"/>
            </a:endParaRPr>
          </a:p>
          <a:p>
            <a:endParaRPr lang="en-US" sz="2400" dirty="0">
              <a:solidFill>
                <a:schemeClr val="bg1"/>
              </a:solidFill>
              <a:latin typeface="Arial" charset="0"/>
            </a:endParaRPr>
          </a:p>
        </p:txBody>
      </p:sp>
      <p:sp>
        <p:nvSpPr>
          <p:cNvPr id="15" name="Rectangle 5"/>
          <p:cNvSpPr>
            <a:spLocks noChangeArrowheads="1"/>
          </p:cNvSpPr>
          <p:nvPr/>
        </p:nvSpPr>
        <p:spPr bwMode="auto">
          <a:xfrm>
            <a:off x="4876800" y="1600200"/>
            <a:ext cx="3048000" cy="3124200"/>
          </a:xfrm>
          <a:prstGeom prst="rect">
            <a:avLst/>
          </a:prstGeom>
          <a:noFill/>
          <a:ln w="9525">
            <a:solidFill>
              <a:schemeClr val="bg1"/>
            </a:solidFill>
            <a:miter lim="800000"/>
            <a:headEnd/>
            <a:tailEnd/>
          </a:ln>
          <a:effectLst/>
          <a:extLst/>
        </p:spPr>
        <p:txBody>
          <a:bodyPr wrap="none" bIns="0" anchor="t"/>
          <a:lstStyle/>
          <a:p>
            <a:r>
              <a:rPr lang="en-US" sz="2400" dirty="0" err="1" smtClean="0">
                <a:solidFill>
                  <a:schemeClr val="bg1"/>
                </a:solidFill>
                <a:latin typeface="Arial" charset="0"/>
              </a:rPr>
              <a:t>myfn</a:t>
            </a:r>
            <a:r>
              <a:rPr lang="en-US" sz="2400" dirty="0" smtClean="0">
                <a:solidFill>
                  <a:schemeClr val="bg1"/>
                </a:solidFill>
                <a:latin typeface="Arial" charset="0"/>
              </a:rPr>
              <a:t>:</a:t>
            </a:r>
            <a:endParaRPr lang="en-US" sz="2400" dirty="0">
              <a:solidFill>
                <a:schemeClr val="bg1"/>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if (</a:t>
            </a:r>
            <a:r>
              <a:rPr lang="en-US" sz="2400" i="1" dirty="0" smtClean="0">
                <a:solidFill>
                  <a:schemeClr val="bg1"/>
                </a:solidFill>
                <a:latin typeface="Arial" charset="0"/>
              </a:rPr>
              <a:t>test</a:t>
            </a:r>
            <a:r>
              <a:rPr lang="en-US" sz="2400" dirty="0" smtClean="0">
                <a:solidFill>
                  <a:schemeClr val="bg1"/>
                </a:solidFill>
                <a:latin typeface="Arial" charset="0"/>
              </a:rPr>
              <a:t>)</a:t>
            </a:r>
            <a:endParaRPr lang="en-US" sz="2400" dirty="0">
              <a:solidFill>
                <a:schemeClr val="bg1"/>
              </a:solidFill>
              <a:latin typeface="Arial" charset="0"/>
            </a:endParaRPr>
          </a:p>
          <a:p>
            <a:r>
              <a:rPr lang="en-US" sz="2400" dirty="0">
                <a:solidFill>
                  <a:schemeClr val="bg1"/>
                </a:solidFill>
                <a:latin typeface="Arial" charset="0"/>
              </a:rPr>
              <a:t>	  </a:t>
            </a:r>
            <a:r>
              <a:rPr lang="en-US" sz="2400" dirty="0" err="1">
                <a:solidFill>
                  <a:schemeClr val="bg1"/>
                </a:solidFill>
                <a:latin typeface="Arial" charset="0"/>
              </a:rPr>
              <a:t>jal</a:t>
            </a:r>
            <a:r>
              <a:rPr lang="en-US" sz="2400" dirty="0">
                <a:solidFill>
                  <a:schemeClr val="bg1"/>
                </a:solidFill>
                <a:latin typeface="Arial" charset="0"/>
              </a:rPr>
              <a:t> </a:t>
            </a:r>
            <a:r>
              <a:rPr lang="en-US" sz="2400" dirty="0" err="1" smtClean="0">
                <a:solidFill>
                  <a:schemeClr val="bg1"/>
                </a:solidFill>
                <a:latin typeface="Arial" charset="0"/>
              </a:rPr>
              <a:t>myfn</a:t>
            </a:r>
            <a:endParaRPr lang="en-US" sz="2400" dirty="0" smtClean="0">
              <a:solidFill>
                <a:schemeClr val="bg1"/>
              </a:solidFill>
              <a:latin typeface="Arial" charset="0"/>
            </a:endParaRPr>
          </a:p>
          <a:p>
            <a:r>
              <a:rPr lang="en-US" sz="2400" dirty="0" smtClean="0">
                <a:solidFill>
                  <a:srgbClr val="FF2F92"/>
                </a:solidFill>
                <a:latin typeface="Arial" charset="0"/>
              </a:rPr>
              <a:t>after2:</a:t>
            </a:r>
            <a:endParaRPr lang="en-US" sz="2400" dirty="0">
              <a:solidFill>
                <a:srgbClr val="FF2F92"/>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endParaRPr lang="en-US" sz="2400" dirty="0">
              <a:solidFill>
                <a:schemeClr val="bg1"/>
              </a:solidFill>
              <a:latin typeface="Arial" charset="0"/>
            </a:endParaRPr>
          </a:p>
          <a:p>
            <a:r>
              <a:rPr lang="en-US" sz="2400" dirty="0">
                <a:solidFill>
                  <a:schemeClr val="bg1"/>
                </a:solidFill>
                <a:latin typeface="Arial" charset="0"/>
              </a:rPr>
              <a:t>	</a:t>
            </a:r>
            <a:r>
              <a:rPr lang="en-US" sz="2400" dirty="0" err="1" smtClean="0">
                <a:solidFill>
                  <a:schemeClr val="bg1"/>
                </a:solidFill>
                <a:latin typeface="Arial" charset="0"/>
              </a:rPr>
              <a:t>jr</a:t>
            </a:r>
            <a:r>
              <a:rPr lang="en-US" sz="2400" dirty="0" smtClean="0">
                <a:solidFill>
                  <a:schemeClr val="bg1"/>
                </a:solidFill>
                <a:latin typeface="Arial" charset="0"/>
              </a:rPr>
              <a:t> $31</a:t>
            </a:r>
            <a:endParaRPr lang="en-US" sz="2400" dirty="0" smtClean="0">
              <a:solidFill>
                <a:schemeClr val="accent5">
                  <a:lumMod val="60000"/>
                  <a:lumOff val="40000"/>
                </a:schemeClr>
              </a:solidFill>
              <a:latin typeface="Arial" charset="0"/>
            </a:endParaRPr>
          </a:p>
          <a:p>
            <a:endParaRPr lang="en-US" sz="2400" dirty="0">
              <a:solidFill>
                <a:schemeClr val="accent5">
                  <a:lumMod val="60000"/>
                  <a:lumOff val="40000"/>
                </a:schemeClr>
              </a:solidFill>
              <a:latin typeface="Arial" charset="0"/>
            </a:endParaRPr>
          </a:p>
        </p:txBody>
      </p:sp>
      <p:sp>
        <p:nvSpPr>
          <p:cNvPr id="16" name="Freeform 6"/>
          <p:cNvSpPr>
            <a:spLocks/>
          </p:cNvSpPr>
          <p:nvPr/>
        </p:nvSpPr>
        <p:spPr bwMode="auto">
          <a:xfrm>
            <a:off x="1479515" y="1541200"/>
            <a:ext cx="3397285" cy="973400"/>
          </a:xfrm>
          <a:custGeom>
            <a:avLst/>
            <a:gdLst>
              <a:gd name="T0" fmla="*/ 0 w 1509"/>
              <a:gd name="T1" fmla="*/ 300 h 300"/>
              <a:gd name="T2" fmla="*/ 860 w 1509"/>
              <a:gd name="T3" fmla="*/ 243 h 300"/>
              <a:gd name="T4" fmla="*/ 1184 w 1509"/>
              <a:gd name="T5" fmla="*/ 32 h 300"/>
              <a:gd name="T6" fmla="*/ 1509 w 1509"/>
              <a:gd name="T7" fmla="*/ 48 h 300"/>
            </a:gdLst>
            <a:ahLst/>
            <a:cxnLst>
              <a:cxn ang="0">
                <a:pos x="T0" y="T1"/>
              </a:cxn>
              <a:cxn ang="0">
                <a:pos x="T2" y="T3"/>
              </a:cxn>
              <a:cxn ang="0">
                <a:pos x="T4" y="T5"/>
              </a:cxn>
              <a:cxn ang="0">
                <a:pos x="T6" y="T7"/>
              </a:cxn>
            </a:cxnLst>
            <a:rect l="0" t="0" r="r" b="b"/>
            <a:pathLst>
              <a:path w="1509" h="300">
                <a:moveTo>
                  <a:pt x="0" y="300"/>
                </a:moveTo>
                <a:cubicBezTo>
                  <a:pt x="143" y="291"/>
                  <a:pt x="663" y="288"/>
                  <a:pt x="860" y="243"/>
                </a:cubicBezTo>
                <a:cubicBezTo>
                  <a:pt x="1057" y="198"/>
                  <a:pt x="1076" y="64"/>
                  <a:pt x="1184" y="32"/>
                </a:cubicBezTo>
                <a:cubicBezTo>
                  <a:pt x="1292" y="0"/>
                  <a:pt x="1441" y="45"/>
                  <a:pt x="1509" y="48"/>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Rectangle 28"/>
          <p:cNvSpPr/>
          <p:nvPr/>
        </p:nvSpPr>
        <p:spPr>
          <a:xfrm>
            <a:off x="3842796" y="1386034"/>
            <a:ext cx="312906" cy="369332"/>
          </a:xfrm>
          <a:prstGeom prst="rect">
            <a:avLst/>
          </a:prstGeom>
        </p:spPr>
        <p:txBody>
          <a:bodyPr wrap="none">
            <a:spAutoFit/>
          </a:bodyPr>
          <a:lstStyle/>
          <a:p>
            <a:r>
              <a:rPr lang="en-US">
                <a:solidFill>
                  <a:schemeClr val="accent5"/>
                </a:solidFill>
                <a:latin typeface="Arial" charset="0"/>
              </a:rPr>
              <a:t>1</a:t>
            </a:r>
            <a:endParaRPr lang="en-US">
              <a:solidFill>
                <a:schemeClr val="accent5"/>
              </a:solidFill>
            </a:endParaRPr>
          </a:p>
        </p:txBody>
      </p:sp>
      <p:sp>
        <p:nvSpPr>
          <p:cNvPr id="30" name="Rectangle 29"/>
          <p:cNvSpPr/>
          <p:nvPr/>
        </p:nvSpPr>
        <p:spPr>
          <a:xfrm>
            <a:off x="5323800" y="1226058"/>
            <a:ext cx="312906" cy="369332"/>
          </a:xfrm>
          <a:prstGeom prst="rect">
            <a:avLst/>
          </a:prstGeom>
        </p:spPr>
        <p:txBody>
          <a:bodyPr wrap="none">
            <a:spAutoFit/>
          </a:bodyPr>
          <a:lstStyle/>
          <a:p>
            <a:r>
              <a:rPr lang="en-US" dirty="0" smtClean="0">
                <a:solidFill>
                  <a:srgbClr val="FF2F92"/>
                </a:solidFill>
                <a:latin typeface="Arial" charset="0"/>
              </a:rPr>
              <a:t>2</a:t>
            </a:r>
            <a:endParaRPr lang="en-US" dirty="0">
              <a:solidFill>
                <a:srgbClr val="FF2F92"/>
              </a:solidFill>
            </a:endParaRPr>
          </a:p>
        </p:txBody>
      </p:sp>
      <p:grpSp>
        <p:nvGrpSpPr>
          <p:cNvPr id="3" name="Group 2"/>
          <p:cNvGrpSpPr/>
          <p:nvPr/>
        </p:nvGrpSpPr>
        <p:grpSpPr>
          <a:xfrm>
            <a:off x="4156870" y="2980837"/>
            <a:ext cx="1815258" cy="1214484"/>
            <a:chOff x="4156870" y="2980837"/>
            <a:chExt cx="1815258" cy="1214484"/>
          </a:xfrm>
        </p:grpSpPr>
        <p:sp>
          <p:nvSpPr>
            <p:cNvPr id="22" name="Freeform 7"/>
            <p:cNvSpPr>
              <a:spLocks/>
            </p:cNvSpPr>
            <p:nvPr/>
          </p:nvSpPr>
          <p:spPr bwMode="auto">
            <a:xfrm flipV="1">
              <a:off x="4273348" y="2994785"/>
              <a:ext cx="1698780" cy="1200536"/>
            </a:xfrm>
            <a:custGeom>
              <a:avLst/>
              <a:gdLst>
                <a:gd name="T0" fmla="*/ 1258 w 1258"/>
                <a:gd name="T1" fmla="*/ 1087 h 1087"/>
                <a:gd name="T2" fmla="*/ 820 w 1258"/>
                <a:gd name="T3" fmla="*/ 373 h 1087"/>
                <a:gd name="T4" fmla="*/ 763 w 1258"/>
                <a:gd name="T5" fmla="*/ 138 h 1087"/>
                <a:gd name="T6" fmla="*/ 0 w 1258"/>
                <a:gd name="T7" fmla="*/ 0 h 1087"/>
                <a:gd name="connsiteX0" fmla="*/ 10000 w 10000"/>
                <a:gd name="connsiteY0" fmla="*/ 10000 h 10000"/>
                <a:gd name="connsiteX1" fmla="*/ 8181 w 10000"/>
                <a:gd name="connsiteY1" fmla="*/ 2050 h 10000"/>
                <a:gd name="connsiteX2" fmla="*/ 6065 w 10000"/>
                <a:gd name="connsiteY2" fmla="*/ 1270 h 10000"/>
                <a:gd name="connsiteX3" fmla="*/ 0 w 10000"/>
                <a:gd name="connsiteY3" fmla="*/ 0 h 10000"/>
                <a:gd name="connsiteX0" fmla="*/ 10000 w 10000"/>
                <a:gd name="connsiteY0" fmla="*/ 10297 h 10297"/>
                <a:gd name="connsiteX1" fmla="*/ 8181 w 10000"/>
                <a:gd name="connsiteY1" fmla="*/ 2347 h 10297"/>
                <a:gd name="connsiteX2" fmla="*/ 6065 w 10000"/>
                <a:gd name="connsiteY2" fmla="*/ 186 h 10297"/>
                <a:gd name="connsiteX3" fmla="*/ 0 w 10000"/>
                <a:gd name="connsiteY3" fmla="*/ 297 h 10297"/>
                <a:gd name="connsiteX0" fmla="*/ 4111 w 4111"/>
                <a:gd name="connsiteY0" fmla="*/ 10119 h 31185"/>
                <a:gd name="connsiteX1" fmla="*/ 2292 w 4111"/>
                <a:gd name="connsiteY1" fmla="*/ 2169 h 31185"/>
                <a:gd name="connsiteX2" fmla="*/ 176 w 4111"/>
                <a:gd name="connsiteY2" fmla="*/ 8 h 31185"/>
                <a:gd name="connsiteX3" fmla="*/ 2205 w 4111"/>
                <a:gd name="connsiteY3" fmla="*/ 31184 h 31185"/>
                <a:gd name="connsiteX0" fmla="*/ 8449 w 8449"/>
                <a:gd name="connsiteY0" fmla="*/ 2718 h 9476"/>
                <a:gd name="connsiteX1" fmla="*/ 4024 w 8449"/>
                <a:gd name="connsiteY1" fmla="*/ 169 h 9476"/>
                <a:gd name="connsiteX2" fmla="*/ 493 w 8449"/>
                <a:gd name="connsiteY2" fmla="*/ 8220 h 9476"/>
                <a:gd name="connsiteX3" fmla="*/ 3813 w 8449"/>
                <a:gd name="connsiteY3" fmla="*/ 9473 h 9476"/>
                <a:gd name="connsiteX0" fmla="*/ 10000 w 10000"/>
                <a:gd name="connsiteY0" fmla="*/ 2868 h 10000"/>
                <a:gd name="connsiteX1" fmla="*/ 4763 w 10000"/>
                <a:gd name="connsiteY1" fmla="*/ 178 h 10000"/>
                <a:gd name="connsiteX2" fmla="*/ 584 w 10000"/>
                <a:gd name="connsiteY2" fmla="*/ 8675 h 10000"/>
                <a:gd name="connsiteX3" fmla="*/ 4513 w 10000"/>
                <a:gd name="connsiteY3" fmla="*/ 9997 h 10000"/>
                <a:gd name="connsiteX0" fmla="*/ 11513 w 11513"/>
                <a:gd name="connsiteY0" fmla="*/ 2868 h 10000"/>
                <a:gd name="connsiteX1" fmla="*/ 6276 w 11513"/>
                <a:gd name="connsiteY1" fmla="*/ 178 h 10000"/>
                <a:gd name="connsiteX2" fmla="*/ 2097 w 11513"/>
                <a:gd name="connsiteY2" fmla="*/ 8675 h 10000"/>
                <a:gd name="connsiteX3" fmla="*/ 6026 w 11513"/>
                <a:gd name="connsiteY3" fmla="*/ 9997 h 10000"/>
                <a:gd name="connsiteX0" fmla="*/ 11603 w 11603"/>
                <a:gd name="connsiteY0" fmla="*/ 2728 h 9860"/>
                <a:gd name="connsiteX1" fmla="*/ 6366 w 11603"/>
                <a:gd name="connsiteY1" fmla="*/ 38 h 9860"/>
                <a:gd name="connsiteX2" fmla="*/ 2187 w 11603"/>
                <a:gd name="connsiteY2" fmla="*/ 8535 h 9860"/>
                <a:gd name="connsiteX3" fmla="*/ 6116 w 11603"/>
                <a:gd name="connsiteY3" fmla="*/ 9857 h 9860"/>
                <a:gd name="connsiteX0" fmla="*/ 10000 w 10000"/>
                <a:gd name="connsiteY0" fmla="*/ 2766 h 10396"/>
                <a:gd name="connsiteX1" fmla="*/ 5487 w 10000"/>
                <a:gd name="connsiteY1" fmla="*/ 38 h 10396"/>
                <a:gd name="connsiteX2" fmla="*/ 1885 w 10000"/>
                <a:gd name="connsiteY2" fmla="*/ 8655 h 10396"/>
                <a:gd name="connsiteX3" fmla="*/ 5271 w 10000"/>
                <a:gd name="connsiteY3" fmla="*/ 9996 h 10396"/>
                <a:gd name="connsiteX0" fmla="*/ 10000 w 10000"/>
                <a:gd name="connsiteY0" fmla="*/ 2766 h 12581"/>
                <a:gd name="connsiteX1" fmla="*/ 5487 w 10000"/>
                <a:gd name="connsiteY1" fmla="*/ 38 h 12581"/>
                <a:gd name="connsiteX2" fmla="*/ 1885 w 10000"/>
                <a:gd name="connsiteY2" fmla="*/ 8655 h 12581"/>
                <a:gd name="connsiteX3" fmla="*/ 5271 w 10000"/>
                <a:gd name="connsiteY3" fmla="*/ 9996 h 12581"/>
                <a:gd name="connsiteX0" fmla="*/ 8115 w 8115"/>
                <a:gd name="connsiteY0" fmla="*/ 2766 h 12581"/>
                <a:gd name="connsiteX1" fmla="*/ 3602 w 8115"/>
                <a:gd name="connsiteY1" fmla="*/ 38 h 12581"/>
                <a:gd name="connsiteX2" fmla="*/ 0 w 8115"/>
                <a:gd name="connsiteY2" fmla="*/ 8655 h 12581"/>
                <a:gd name="connsiteX3" fmla="*/ 3386 w 8115"/>
                <a:gd name="connsiteY3" fmla="*/ 9996 h 12581"/>
                <a:gd name="connsiteX0" fmla="*/ 11108 w 11108"/>
                <a:gd name="connsiteY0" fmla="*/ 2223 h 9536"/>
                <a:gd name="connsiteX1" fmla="*/ 5547 w 11108"/>
                <a:gd name="connsiteY1" fmla="*/ 54 h 9536"/>
                <a:gd name="connsiteX2" fmla="*/ 0 w 11108"/>
                <a:gd name="connsiteY2" fmla="*/ 4831 h 9536"/>
                <a:gd name="connsiteX3" fmla="*/ 5281 w 11108"/>
                <a:gd name="connsiteY3" fmla="*/ 7969 h 9536"/>
                <a:gd name="connsiteX0" fmla="*/ 10000 w 10000"/>
                <a:gd name="connsiteY0" fmla="*/ 2331 h 10101"/>
                <a:gd name="connsiteX1" fmla="*/ 4994 w 10000"/>
                <a:gd name="connsiteY1" fmla="*/ 57 h 10101"/>
                <a:gd name="connsiteX2" fmla="*/ 0 w 10000"/>
                <a:gd name="connsiteY2" fmla="*/ 5066 h 10101"/>
                <a:gd name="connsiteX3" fmla="*/ 4754 w 10000"/>
                <a:gd name="connsiteY3" fmla="*/ 8357 h 10101"/>
                <a:gd name="connsiteX0" fmla="*/ 10000 w 10000"/>
                <a:gd name="connsiteY0" fmla="*/ 2331 h 8477"/>
                <a:gd name="connsiteX1" fmla="*/ 4994 w 10000"/>
                <a:gd name="connsiteY1" fmla="*/ 57 h 8477"/>
                <a:gd name="connsiteX2" fmla="*/ 0 w 10000"/>
                <a:gd name="connsiteY2" fmla="*/ 5066 h 8477"/>
                <a:gd name="connsiteX3" fmla="*/ 4754 w 10000"/>
                <a:gd name="connsiteY3" fmla="*/ 8357 h 8477"/>
                <a:gd name="connsiteX0" fmla="*/ 10000 w 10000"/>
                <a:gd name="connsiteY0" fmla="*/ 2750 h 10066"/>
                <a:gd name="connsiteX1" fmla="*/ 4994 w 10000"/>
                <a:gd name="connsiteY1" fmla="*/ 67 h 10066"/>
                <a:gd name="connsiteX2" fmla="*/ 0 w 10000"/>
                <a:gd name="connsiteY2" fmla="*/ 5976 h 10066"/>
                <a:gd name="connsiteX3" fmla="*/ 4754 w 10000"/>
                <a:gd name="connsiteY3" fmla="*/ 9858 h 10066"/>
                <a:gd name="connsiteX0" fmla="*/ 10000 w 10000"/>
                <a:gd name="connsiteY0" fmla="*/ 2750 h 9942"/>
                <a:gd name="connsiteX1" fmla="*/ 4994 w 10000"/>
                <a:gd name="connsiteY1" fmla="*/ 67 h 9942"/>
                <a:gd name="connsiteX2" fmla="*/ 0 w 10000"/>
                <a:gd name="connsiteY2" fmla="*/ 5976 h 9942"/>
                <a:gd name="connsiteX3" fmla="*/ 4754 w 10000"/>
                <a:gd name="connsiteY3" fmla="*/ 9858 h 9942"/>
                <a:gd name="connsiteX0" fmla="*/ 10000 w 10000"/>
                <a:gd name="connsiteY0" fmla="*/ 2766 h 10156"/>
                <a:gd name="connsiteX1" fmla="*/ 4994 w 10000"/>
                <a:gd name="connsiteY1" fmla="*/ 67 h 10156"/>
                <a:gd name="connsiteX2" fmla="*/ 0 w 10000"/>
                <a:gd name="connsiteY2" fmla="*/ 6011 h 10156"/>
                <a:gd name="connsiteX3" fmla="*/ 4754 w 10000"/>
                <a:gd name="connsiteY3" fmla="*/ 9916 h 10156"/>
                <a:gd name="connsiteX0" fmla="*/ 10000 w 10000"/>
                <a:gd name="connsiteY0" fmla="*/ 2766 h 10156"/>
                <a:gd name="connsiteX1" fmla="*/ 4994 w 10000"/>
                <a:gd name="connsiteY1" fmla="*/ 67 h 10156"/>
                <a:gd name="connsiteX2" fmla="*/ 0 w 10000"/>
                <a:gd name="connsiteY2" fmla="*/ 6011 h 10156"/>
                <a:gd name="connsiteX3" fmla="*/ 4754 w 10000"/>
                <a:gd name="connsiteY3" fmla="*/ 9916 h 10156"/>
                <a:gd name="connsiteX0" fmla="*/ 10000 w 10000"/>
                <a:gd name="connsiteY0" fmla="*/ 2711 h 10101"/>
                <a:gd name="connsiteX1" fmla="*/ 4994 w 10000"/>
                <a:gd name="connsiteY1" fmla="*/ 12 h 10101"/>
                <a:gd name="connsiteX2" fmla="*/ 0 w 10000"/>
                <a:gd name="connsiteY2" fmla="*/ 5956 h 10101"/>
                <a:gd name="connsiteX3" fmla="*/ 4754 w 10000"/>
                <a:gd name="connsiteY3" fmla="*/ 9861 h 10101"/>
                <a:gd name="connsiteX0" fmla="*/ 10000 w 10657"/>
                <a:gd name="connsiteY0" fmla="*/ 2711 h 10614"/>
                <a:gd name="connsiteX1" fmla="*/ 4994 w 10657"/>
                <a:gd name="connsiteY1" fmla="*/ 12 h 10614"/>
                <a:gd name="connsiteX2" fmla="*/ 0 w 10657"/>
                <a:gd name="connsiteY2" fmla="*/ 5956 h 10614"/>
                <a:gd name="connsiteX3" fmla="*/ 10657 w 10657"/>
                <a:gd name="connsiteY3" fmla="*/ 10447 h 10614"/>
              </a:gdLst>
              <a:ahLst/>
              <a:cxnLst>
                <a:cxn ang="0">
                  <a:pos x="connsiteX0" y="connsiteY0"/>
                </a:cxn>
                <a:cxn ang="0">
                  <a:pos x="connsiteX1" y="connsiteY1"/>
                </a:cxn>
                <a:cxn ang="0">
                  <a:pos x="connsiteX2" y="connsiteY2"/>
                </a:cxn>
                <a:cxn ang="0">
                  <a:pos x="connsiteX3" y="connsiteY3"/>
                </a:cxn>
              </a:cxnLst>
              <a:rect l="l" t="t" r="r" b="b"/>
              <a:pathLst>
                <a:path w="10657" h="10614">
                  <a:moveTo>
                    <a:pt x="10000" y="2711"/>
                  </a:moveTo>
                  <a:cubicBezTo>
                    <a:pt x="8381" y="2340"/>
                    <a:pt x="7825" y="173"/>
                    <a:pt x="4994" y="12"/>
                  </a:cubicBezTo>
                  <a:cubicBezTo>
                    <a:pt x="2163" y="-149"/>
                    <a:pt x="87" y="1346"/>
                    <a:pt x="0" y="5956"/>
                  </a:cubicBezTo>
                  <a:cubicBezTo>
                    <a:pt x="243" y="10329"/>
                    <a:pt x="8399" y="11006"/>
                    <a:pt x="10657" y="10447"/>
                  </a:cubicBezTo>
                </a:path>
              </a:pathLst>
            </a:custGeom>
            <a:noFill/>
            <a:ln w="28575" cmpd="sng">
              <a:solidFill>
                <a:srgbClr val="92D050"/>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Rectangle 30"/>
            <p:cNvSpPr/>
            <p:nvPr/>
          </p:nvSpPr>
          <p:spPr>
            <a:xfrm>
              <a:off x="4156870" y="2980837"/>
              <a:ext cx="312906" cy="369332"/>
            </a:xfrm>
            <a:prstGeom prst="rect">
              <a:avLst/>
            </a:prstGeom>
          </p:spPr>
          <p:txBody>
            <a:bodyPr wrap="none">
              <a:spAutoFit/>
            </a:bodyPr>
            <a:lstStyle/>
            <a:p>
              <a:r>
                <a:rPr lang="en-US" dirty="0">
                  <a:solidFill>
                    <a:srgbClr val="92D050"/>
                  </a:solidFill>
                  <a:latin typeface="Arial" charset="0"/>
                </a:rPr>
                <a:t>3</a:t>
              </a:r>
              <a:endParaRPr lang="en-US" dirty="0">
                <a:solidFill>
                  <a:srgbClr val="92D050"/>
                </a:solidFill>
              </a:endParaRPr>
            </a:p>
          </p:txBody>
        </p:sp>
      </p:grpSp>
      <p:sp>
        <p:nvSpPr>
          <p:cNvPr id="7" name="Slide Number Placeholder 6"/>
          <p:cNvSpPr>
            <a:spLocks noGrp="1"/>
          </p:cNvSpPr>
          <p:nvPr>
            <p:ph type="sldNum" sz="quarter" idx="12"/>
          </p:nvPr>
        </p:nvSpPr>
        <p:spPr/>
        <p:txBody>
          <a:bodyPr/>
          <a:lstStyle/>
          <a:p>
            <a:fld id="{DAD0A56F-BD0F-4BDF-9912-D1E89E9626C0}" type="slidenum">
              <a:rPr lang="en-US" smtClean="0"/>
              <a:t>21</a:t>
            </a:fld>
            <a:endParaRPr lang="en-US"/>
          </a:p>
        </p:txBody>
      </p:sp>
      <p:sp>
        <p:nvSpPr>
          <p:cNvPr id="25" name="Rectangle 24"/>
          <p:cNvSpPr/>
          <p:nvPr/>
        </p:nvSpPr>
        <p:spPr>
          <a:xfrm>
            <a:off x="508380" y="782126"/>
            <a:ext cx="4560864" cy="594650"/>
          </a:xfrm>
          <a:prstGeom prst="rect">
            <a:avLst/>
          </a:prstGeom>
        </p:spPr>
        <p:txBody>
          <a:bodyPr wrap="none">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200" i="1" dirty="0" smtClean="0">
                <a:solidFill>
                  <a:srgbClr val="92D050"/>
                </a:solidFill>
              </a:rPr>
              <a:t>Return from Recursive Call</a:t>
            </a:r>
            <a:endParaRPr lang="en-GB" sz="3200" i="1" dirty="0">
              <a:solidFill>
                <a:srgbClr val="92D050"/>
              </a:solidFill>
            </a:endParaRPr>
          </a:p>
        </p:txBody>
      </p:sp>
      <p:sp>
        <p:nvSpPr>
          <p:cNvPr id="27" name="Freeform 8"/>
          <p:cNvSpPr>
            <a:spLocks/>
          </p:cNvSpPr>
          <p:nvPr/>
        </p:nvSpPr>
        <p:spPr bwMode="auto">
          <a:xfrm>
            <a:off x="5070972" y="1431053"/>
            <a:ext cx="2537294" cy="1226704"/>
          </a:xfrm>
          <a:custGeom>
            <a:avLst/>
            <a:gdLst>
              <a:gd name="T0" fmla="*/ 0 w 1501"/>
              <a:gd name="T1" fmla="*/ 1228 h 1306"/>
              <a:gd name="T2" fmla="*/ 1136 w 1501"/>
              <a:gd name="T3" fmla="*/ 1130 h 1306"/>
              <a:gd name="T4" fmla="*/ 1241 w 1501"/>
              <a:gd name="T5" fmla="*/ 173 h 1306"/>
              <a:gd name="T6" fmla="*/ 1501 w 1501"/>
              <a:gd name="T7" fmla="*/ 92 h 1306"/>
              <a:gd name="connsiteX0" fmla="*/ 2491 w 10785"/>
              <a:gd name="connsiteY0" fmla="*/ 8312 h 8312"/>
              <a:gd name="connsiteX1" fmla="*/ 10059 w 10785"/>
              <a:gd name="connsiteY1" fmla="*/ 7561 h 8312"/>
              <a:gd name="connsiteX2" fmla="*/ 10759 w 10785"/>
              <a:gd name="connsiteY2" fmla="*/ 234 h 8312"/>
              <a:gd name="connsiteX3" fmla="*/ 8 w 10785"/>
              <a:gd name="connsiteY3" fmla="*/ 3520 h 8312"/>
              <a:gd name="connsiteX0" fmla="*/ 2323 w 9341"/>
              <a:gd name="connsiteY0" fmla="*/ 6780 h 6780"/>
              <a:gd name="connsiteX1" fmla="*/ 9340 w 9341"/>
              <a:gd name="connsiteY1" fmla="*/ 5876 h 6780"/>
              <a:gd name="connsiteX2" fmla="*/ 3117 w 9341"/>
              <a:gd name="connsiteY2" fmla="*/ 587 h 6780"/>
              <a:gd name="connsiteX3" fmla="*/ 20 w 9341"/>
              <a:gd name="connsiteY3" fmla="*/ 1015 h 6780"/>
              <a:gd name="connsiteX0" fmla="*/ 2502 w 10016"/>
              <a:gd name="connsiteY0" fmla="*/ 10292 h 10292"/>
              <a:gd name="connsiteX1" fmla="*/ 10014 w 10016"/>
              <a:gd name="connsiteY1" fmla="*/ 8959 h 10292"/>
              <a:gd name="connsiteX2" fmla="*/ 3352 w 10016"/>
              <a:gd name="connsiteY2" fmla="*/ 1158 h 10292"/>
              <a:gd name="connsiteX3" fmla="*/ 36 w 10016"/>
              <a:gd name="connsiteY3" fmla="*/ 1789 h 10292"/>
              <a:gd name="connsiteX0" fmla="*/ 2502 w 7345"/>
              <a:gd name="connsiteY0" fmla="*/ 10292 h 10292"/>
              <a:gd name="connsiteX1" fmla="*/ 7342 w 7345"/>
              <a:gd name="connsiteY1" fmla="*/ 8863 h 10292"/>
              <a:gd name="connsiteX2" fmla="*/ 3352 w 7345"/>
              <a:gd name="connsiteY2" fmla="*/ 1158 h 10292"/>
              <a:gd name="connsiteX3" fmla="*/ 36 w 7345"/>
              <a:gd name="connsiteY3" fmla="*/ 1789 h 10292"/>
              <a:gd name="connsiteX0" fmla="*/ 3406 w 9998"/>
              <a:gd name="connsiteY0" fmla="*/ 10000 h 10049"/>
              <a:gd name="connsiteX1" fmla="*/ 9996 w 9998"/>
              <a:gd name="connsiteY1" fmla="*/ 8612 h 10049"/>
              <a:gd name="connsiteX2" fmla="*/ 4564 w 9998"/>
              <a:gd name="connsiteY2" fmla="*/ 1125 h 10049"/>
              <a:gd name="connsiteX3" fmla="*/ 49 w 9998"/>
              <a:gd name="connsiteY3" fmla="*/ 1738 h 10049"/>
              <a:gd name="connsiteX0" fmla="*/ 3383 w 10118"/>
              <a:gd name="connsiteY0" fmla="*/ 10332 h 10332"/>
              <a:gd name="connsiteX1" fmla="*/ 9974 w 10118"/>
              <a:gd name="connsiteY1" fmla="*/ 8951 h 10332"/>
              <a:gd name="connsiteX2" fmla="*/ 8337 w 10118"/>
              <a:gd name="connsiteY2" fmla="*/ 1036 h 10332"/>
              <a:gd name="connsiteX3" fmla="*/ 25 w 10118"/>
              <a:gd name="connsiteY3" fmla="*/ 2111 h 10332"/>
              <a:gd name="connsiteX0" fmla="*/ 3383 w 10278"/>
              <a:gd name="connsiteY0" fmla="*/ 10332 h 10332"/>
              <a:gd name="connsiteX1" fmla="*/ 9974 w 10278"/>
              <a:gd name="connsiteY1" fmla="*/ 8951 h 10332"/>
              <a:gd name="connsiteX2" fmla="*/ 8337 w 10278"/>
              <a:gd name="connsiteY2" fmla="*/ 1036 h 10332"/>
              <a:gd name="connsiteX3" fmla="*/ 25 w 10278"/>
              <a:gd name="connsiteY3" fmla="*/ 2111 h 10332"/>
              <a:gd name="connsiteX0" fmla="*/ 3383 w 10278"/>
              <a:gd name="connsiteY0" fmla="*/ 9827 h 9827"/>
              <a:gd name="connsiteX1" fmla="*/ 9974 w 10278"/>
              <a:gd name="connsiteY1" fmla="*/ 8446 h 9827"/>
              <a:gd name="connsiteX2" fmla="*/ 8337 w 10278"/>
              <a:gd name="connsiteY2" fmla="*/ 531 h 9827"/>
              <a:gd name="connsiteX3" fmla="*/ 25 w 10278"/>
              <a:gd name="connsiteY3" fmla="*/ 1606 h 9827"/>
              <a:gd name="connsiteX0" fmla="*/ 8165 w 10183"/>
              <a:gd name="connsiteY0" fmla="*/ 8769 h 9154"/>
              <a:gd name="connsiteX1" fmla="*/ 9704 w 10183"/>
              <a:gd name="connsiteY1" fmla="*/ 8595 h 9154"/>
              <a:gd name="connsiteX2" fmla="*/ 8112 w 10183"/>
              <a:gd name="connsiteY2" fmla="*/ 540 h 9154"/>
              <a:gd name="connsiteX3" fmla="*/ 24 w 10183"/>
              <a:gd name="connsiteY3" fmla="*/ 1634 h 9154"/>
              <a:gd name="connsiteX0" fmla="*/ 8018 w 10024"/>
              <a:gd name="connsiteY0" fmla="*/ 9579 h 9579"/>
              <a:gd name="connsiteX1" fmla="*/ 9580 w 10024"/>
              <a:gd name="connsiteY1" fmla="*/ 6595 h 9579"/>
              <a:gd name="connsiteX2" fmla="*/ 7966 w 10024"/>
              <a:gd name="connsiteY2" fmla="*/ 590 h 9579"/>
              <a:gd name="connsiteX3" fmla="*/ 24 w 10024"/>
              <a:gd name="connsiteY3" fmla="*/ 1785 h 9579"/>
              <a:gd name="connsiteX0" fmla="*/ 7999 w 9840"/>
              <a:gd name="connsiteY0" fmla="*/ 10000 h 10000"/>
              <a:gd name="connsiteX1" fmla="*/ 9557 w 9840"/>
              <a:gd name="connsiteY1" fmla="*/ 6885 h 10000"/>
              <a:gd name="connsiteX2" fmla="*/ 7947 w 9840"/>
              <a:gd name="connsiteY2" fmla="*/ 616 h 10000"/>
              <a:gd name="connsiteX3" fmla="*/ 24 w 9840"/>
              <a:gd name="connsiteY3" fmla="*/ 1863 h 10000"/>
              <a:gd name="connsiteX0" fmla="*/ 8129 w 9856"/>
              <a:gd name="connsiteY0" fmla="*/ 10000 h 10000"/>
              <a:gd name="connsiteX1" fmla="*/ 9712 w 9856"/>
              <a:gd name="connsiteY1" fmla="*/ 6885 h 10000"/>
              <a:gd name="connsiteX2" fmla="*/ 8076 w 9856"/>
              <a:gd name="connsiteY2" fmla="*/ 616 h 10000"/>
              <a:gd name="connsiteX3" fmla="*/ 24 w 9856"/>
              <a:gd name="connsiteY3" fmla="*/ 1863 h 10000"/>
              <a:gd name="connsiteX0" fmla="*/ 8249 w 9922"/>
              <a:gd name="connsiteY0" fmla="*/ 10000 h 10000"/>
              <a:gd name="connsiteX1" fmla="*/ 9855 w 9922"/>
              <a:gd name="connsiteY1" fmla="*/ 6885 h 10000"/>
              <a:gd name="connsiteX2" fmla="*/ 8195 w 9922"/>
              <a:gd name="connsiteY2" fmla="*/ 616 h 10000"/>
              <a:gd name="connsiteX3" fmla="*/ 25 w 9922"/>
              <a:gd name="connsiteY3" fmla="*/ 1863 h 10000"/>
            </a:gdLst>
            <a:ahLst/>
            <a:cxnLst>
              <a:cxn ang="0">
                <a:pos x="connsiteX0" y="connsiteY0"/>
              </a:cxn>
              <a:cxn ang="0">
                <a:pos x="connsiteX1" y="connsiteY1"/>
              </a:cxn>
              <a:cxn ang="0">
                <a:pos x="connsiteX2" y="connsiteY2"/>
              </a:cxn>
              <a:cxn ang="0">
                <a:pos x="connsiteX3" y="connsiteY3"/>
              </a:cxn>
            </a:cxnLst>
            <a:rect l="l" t="t" r="r" b="b"/>
            <a:pathLst>
              <a:path w="9922" h="10000">
                <a:moveTo>
                  <a:pt x="8249" y="10000"/>
                </a:moveTo>
                <a:cubicBezTo>
                  <a:pt x="10461" y="6477"/>
                  <a:pt x="9603" y="8881"/>
                  <a:pt x="9855" y="6885"/>
                </a:cubicBezTo>
                <a:cubicBezTo>
                  <a:pt x="10107" y="4889"/>
                  <a:pt x="9675" y="1954"/>
                  <a:pt x="8195" y="616"/>
                </a:cubicBezTo>
                <a:cubicBezTo>
                  <a:pt x="5986" y="-1377"/>
                  <a:pt x="-452" y="2123"/>
                  <a:pt x="25" y="1863"/>
                </a:cubicBezTo>
              </a:path>
            </a:pathLst>
          </a:custGeom>
          <a:noFill/>
          <a:ln w="28575" cmpd="sng">
            <a:solidFill>
              <a:srgbClr val="FF2F92"/>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9872425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r>
              <a:rPr lang="en-US" dirty="0" smtClean="0"/>
              <a:t>Need a “Call Stack”</a:t>
            </a:r>
            <a:endParaRPr lang="en-US" dirty="0"/>
          </a:p>
        </p:txBody>
      </p:sp>
      <p:sp>
        <p:nvSpPr>
          <p:cNvPr id="51203" name="Rectangle 3"/>
          <p:cNvSpPr>
            <a:spLocks noGrp="1" noChangeArrowheads="1"/>
          </p:cNvSpPr>
          <p:nvPr>
            <p:ph type="body" idx="1"/>
          </p:nvPr>
        </p:nvSpPr>
        <p:spPr>
          <a:xfrm>
            <a:off x="228600" y="838200"/>
            <a:ext cx="5943600" cy="5867400"/>
          </a:xfrm>
        </p:spPr>
        <p:txBody>
          <a:bodyPr>
            <a:normAutofit/>
          </a:bodyPr>
          <a:lstStyle/>
          <a:p>
            <a:pPr>
              <a:lnSpc>
                <a:spcPct val="94000"/>
              </a:lnSpc>
            </a:pPr>
            <a:r>
              <a:rPr lang="en-US" sz="2800" dirty="0"/>
              <a:t>C</a:t>
            </a:r>
            <a:r>
              <a:rPr lang="en-US" sz="2800" dirty="0" smtClean="0"/>
              <a:t>all stack</a:t>
            </a:r>
          </a:p>
          <a:p>
            <a:pPr lvl="1">
              <a:lnSpc>
                <a:spcPct val="94000"/>
              </a:lnSpc>
            </a:pPr>
            <a:r>
              <a:rPr lang="en-US" sz="2400" dirty="0"/>
              <a:t>contains activation records </a:t>
            </a:r>
            <a:r>
              <a:rPr lang="en-US" sz="2400" dirty="0" smtClean="0"/>
              <a:t>                      (</a:t>
            </a:r>
            <a:r>
              <a:rPr lang="en-US" sz="2400" dirty="0"/>
              <a:t>aka stack frames)</a:t>
            </a:r>
            <a:endParaRPr lang="en-US" sz="2800" dirty="0" smtClean="0"/>
          </a:p>
          <a:p>
            <a:pPr>
              <a:lnSpc>
                <a:spcPct val="94000"/>
              </a:lnSpc>
            </a:pPr>
            <a:endParaRPr lang="en-US" sz="2800" dirty="0" smtClean="0"/>
          </a:p>
          <a:p>
            <a:pPr>
              <a:lnSpc>
                <a:spcPct val="94000"/>
              </a:lnSpc>
            </a:pPr>
            <a:r>
              <a:rPr lang="en-US" sz="2800" dirty="0" smtClean="0"/>
              <a:t>Each </a:t>
            </a:r>
            <a:r>
              <a:rPr lang="en-US" sz="2800" dirty="0"/>
              <a:t>activation record contains</a:t>
            </a:r>
          </a:p>
          <a:p>
            <a:pPr lvl="1">
              <a:lnSpc>
                <a:spcPct val="94000"/>
              </a:lnSpc>
            </a:pPr>
            <a:r>
              <a:rPr lang="en-US" sz="2400" dirty="0"/>
              <a:t>the return address for that invocation</a:t>
            </a:r>
          </a:p>
          <a:p>
            <a:pPr lvl="1">
              <a:lnSpc>
                <a:spcPct val="94000"/>
              </a:lnSpc>
            </a:pPr>
            <a:r>
              <a:rPr lang="en-US" sz="2400" dirty="0"/>
              <a:t>the local variables for that procedure</a:t>
            </a:r>
          </a:p>
          <a:p>
            <a:pPr>
              <a:lnSpc>
                <a:spcPct val="94000"/>
              </a:lnSpc>
            </a:pPr>
            <a:r>
              <a:rPr lang="en-US" sz="2800" dirty="0"/>
              <a:t>A </a:t>
            </a:r>
            <a:r>
              <a:rPr lang="en-US" sz="2800" dirty="0">
                <a:solidFill>
                  <a:srgbClr val="FFFF00"/>
                </a:solidFill>
              </a:rPr>
              <a:t>stack pointer </a:t>
            </a:r>
            <a:r>
              <a:rPr lang="en-US" sz="2800" dirty="0" smtClean="0"/>
              <a:t>(</a:t>
            </a:r>
            <a:r>
              <a:rPr lang="en-US" sz="2800" dirty="0" err="1" smtClean="0">
                <a:solidFill>
                  <a:srgbClr val="FFFF00"/>
                </a:solidFill>
              </a:rPr>
              <a:t>sp</a:t>
            </a:r>
            <a:r>
              <a:rPr lang="en-US" sz="2800" dirty="0"/>
              <a:t>) keeps track of the top of the stack</a:t>
            </a:r>
          </a:p>
          <a:p>
            <a:pPr lvl="1">
              <a:lnSpc>
                <a:spcPct val="94000"/>
              </a:lnSpc>
            </a:pPr>
            <a:r>
              <a:rPr lang="en-US" sz="2400" dirty="0"/>
              <a:t>dedicated register (</a:t>
            </a:r>
            <a:r>
              <a:rPr lang="en-US" sz="2400" dirty="0">
                <a:solidFill>
                  <a:srgbClr val="FFFF00"/>
                </a:solidFill>
              </a:rPr>
              <a:t>$29</a:t>
            </a:r>
            <a:r>
              <a:rPr lang="en-US" sz="2400" dirty="0"/>
              <a:t>) on the MIPS</a:t>
            </a:r>
          </a:p>
          <a:p>
            <a:pPr>
              <a:lnSpc>
                <a:spcPct val="94000"/>
              </a:lnSpc>
            </a:pPr>
            <a:r>
              <a:rPr lang="en-US" sz="2800" dirty="0"/>
              <a:t>Manipulated by </a:t>
            </a:r>
            <a:r>
              <a:rPr lang="en-US" sz="2800" dirty="0">
                <a:solidFill>
                  <a:srgbClr val="FFFF00"/>
                </a:solidFill>
              </a:rPr>
              <a:t>push</a:t>
            </a:r>
            <a:r>
              <a:rPr lang="en-US" sz="2800" dirty="0">
                <a:solidFill>
                  <a:schemeClr val="accent5">
                    <a:lumMod val="60000"/>
                    <a:lumOff val="40000"/>
                  </a:schemeClr>
                </a:solidFill>
              </a:rPr>
              <a:t>/</a:t>
            </a:r>
            <a:r>
              <a:rPr lang="en-US" sz="2800" dirty="0">
                <a:solidFill>
                  <a:srgbClr val="FFFF00"/>
                </a:solidFill>
              </a:rPr>
              <a:t>pop</a:t>
            </a:r>
            <a:r>
              <a:rPr lang="en-US" sz="2800" dirty="0"/>
              <a:t> operations</a:t>
            </a:r>
          </a:p>
          <a:p>
            <a:pPr lvl="1">
              <a:lnSpc>
                <a:spcPct val="94000"/>
              </a:lnSpc>
            </a:pPr>
            <a:r>
              <a:rPr lang="en-US" sz="2400" dirty="0">
                <a:solidFill>
                  <a:srgbClr val="FFFF00"/>
                </a:solidFill>
              </a:rPr>
              <a:t>push</a:t>
            </a:r>
            <a:r>
              <a:rPr lang="en-US" sz="2400" dirty="0"/>
              <a:t>: move </a:t>
            </a:r>
            <a:r>
              <a:rPr lang="en-US" sz="2400" dirty="0" err="1"/>
              <a:t>sp</a:t>
            </a:r>
            <a:r>
              <a:rPr lang="en-US" sz="2400" dirty="0"/>
              <a:t> down, store</a:t>
            </a:r>
          </a:p>
          <a:p>
            <a:pPr lvl="1">
              <a:lnSpc>
                <a:spcPct val="94000"/>
              </a:lnSpc>
            </a:pPr>
            <a:r>
              <a:rPr lang="en-US" sz="2400" dirty="0">
                <a:solidFill>
                  <a:srgbClr val="FFFF00"/>
                </a:solidFill>
              </a:rPr>
              <a:t>pop</a:t>
            </a:r>
            <a:r>
              <a:rPr lang="en-US" sz="2400" dirty="0"/>
              <a:t>: load, move </a:t>
            </a:r>
            <a:r>
              <a:rPr lang="en-US" sz="2400" dirty="0" err="1"/>
              <a:t>sp</a:t>
            </a:r>
            <a:r>
              <a:rPr lang="en-US" sz="2400" dirty="0"/>
              <a:t> up</a:t>
            </a:r>
          </a:p>
          <a:p>
            <a:pPr lvl="1">
              <a:lnSpc>
                <a:spcPct val="94000"/>
              </a:lnSpc>
            </a:pPr>
            <a:endParaRPr lang="en-US" sz="2000" dirty="0"/>
          </a:p>
        </p:txBody>
      </p:sp>
      <p:grpSp>
        <p:nvGrpSpPr>
          <p:cNvPr id="5" name="Group 4"/>
          <p:cNvGrpSpPr/>
          <p:nvPr/>
        </p:nvGrpSpPr>
        <p:grpSpPr>
          <a:xfrm>
            <a:off x="5577624" y="1284288"/>
            <a:ext cx="3185376" cy="5345112"/>
            <a:chOff x="5577624" y="1284288"/>
            <a:chExt cx="3185376" cy="5345112"/>
          </a:xfrm>
        </p:grpSpPr>
        <p:sp>
          <p:nvSpPr>
            <p:cNvPr id="51204" name="Rectangle 4"/>
            <p:cNvSpPr>
              <a:spLocks noChangeArrowheads="1"/>
            </p:cNvSpPr>
            <p:nvPr/>
          </p:nvSpPr>
          <p:spPr bwMode="auto">
            <a:xfrm>
              <a:off x="6629400" y="1676400"/>
              <a:ext cx="2133600" cy="4876800"/>
            </a:xfrm>
            <a:prstGeom prst="rect">
              <a:avLst/>
            </a:prstGeom>
            <a:noFill/>
            <a:ln w="9525">
              <a:solidFill>
                <a:schemeClr val="accent5">
                  <a:lumMod val="60000"/>
                  <a:lumOff val="40000"/>
                </a:schemeClr>
              </a:solidFill>
              <a:miter lim="800000"/>
              <a:headEnd/>
              <a:tailEnd/>
            </a:ln>
            <a:effectLst/>
            <a:extLst/>
          </p:spPr>
          <p:txBody>
            <a:bodyPr wrap="none" anchor="ctr"/>
            <a:lstStyle/>
            <a:p>
              <a:endParaRPr lang="en-US"/>
            </a:p>
          </p:txBody>
        </p:sp>
        <p:sp>
          <p:nvSpPr>
            <p:cNvPr id="51207" name="Rectangle 7"/>
            <p:cNvSpPr>
              <a:spLocks noChangeArrowheads="1"/>
            </p:cNvSpPr>
            <p:nvPr/>
          </p:nvSpPr>
          <p:spPr bwMode="auto">
            <a:xfrm>
              <a:off x="6629400" y="2819400"/>
              <a:ext cx="2133600" cy="5334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after1</a:t>
              </a:r>
              <a:endParaRPr lang="en-US" dirty="0">
                <a:solidFill>
                  <a:schemeClr val="bg1"/>
                </a:solidFill>
              </a:endParaRPr>
            </a:p>
          </p:txBody>
        </p:sp>
        <p:sp>
          <p:nvSpPr>
            <p:cNvPr id="51211" name="Text Box 11"/>
            <p:cNvSpPr txBox="1">
              <a:spLocks noChangeArrowheads="1"/>
            </p:cNvSpPr>
            <p:nvPr/>
          </p:nvSpPr>
          <p:spPr bwMode="auto">
            <a:xfrm>
              <a:off x="5577624" y="1284288"/>
              <a:ext cx="1204176"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latin typeface="Tahoma" pitchFamily="34" charset="0"/>
                </a:rPr>
                <a:t>high </a:t>
              </a:r>
              <a:r>
                <a:rPr lang="en-US" dirty="0" err="1">
                  <a:solidFill>
                    <a:schemeClr val="bg1"/>
                  </a:solidFill>
                  <a:latin typeface="Tahoma" pitchFamily="34" charset="0"/>
                </a:rPr>
                <a:t>mem</a:t>
              </a:r>
              <a:endParaRPr lang="en-US" dirty="0">
                <a:solidFill>
                  <a:schemeClr val="bg1"/>
                </a:solidFill>
                <a:latin typeface="Tahoma" pitchFamily="34" charset="0"/>
              </a:endParaRPr>
            </a:p>
          </p:txBody>
        </p:sp>
        <p:sp>
          <p:nvSpPr>
            <p:cNvPr id="51212" name="Text Box 12"/>
            <p:cNvSpPr txBox="1">
              <a:spLocks noChangeArrowheads="1"/>
            </p:cNvSpPr>
            <p:nvPr/>
          </p:nvSpPr>
          <p:spPr bwMode="auto">
            <a:xfrm>
              <a:off x="5589589" y="6260068"/>
              <a:ext cx="1116011"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latin typeface="Tahoma" pitchFamily="34" charset="0"/>
                </a:rPr>
                <a:t>low </a:t>
              </a:r>
              <a:r>
                <a:rPr lang="en-US" dirty="0" err="1">
                  <a:solidFill>
                    <a:schemeClr val="bg1"/>
                  </a:solidFill>
                  <a:latin typeface="Tahoma" pitchFamily="34" charset="0"/>
                </a:rPr>
                <a:t>mem</a:t>
              </a:r>
              <a:endParaRPr lang="en-US" dirty="0">
                <a:solidFill>
                  <a:schemeClr val="bg1"/>
                </a:solidFill>
                <a:latin typeface="Tahoma" pitchFamily="34" charset="0"/>
              </a:endParaRPr>
            </a:p>
          </p:txBody>
        </p:sp>
        <p:sp>
          <p:nvSpPr>
            <p:cNvPr id="4" name="TextBox 3"/>
            <p:cNvSpPr txBox="1"/>
            <p:nvPr/>
          </p:nvSpPr>
          <p:spPr>
            <a:xfrm>
              <a:off x="6553200" y="2895600"/>
              <a:ext cx="704039" cy="369332"/>
            </a:xfrm>
            <a:prstGeom prst="rect">
              <a:avLst/>
            </a:prstGeom>
            <a:noFill/>
          </p:spPr>
          <p:txBody>
            <a:bodyPr wrap="none" rtlCol="0">
              <a:spAutoFit/>
            </a:bodyPr>
            <a:lstStyle/>
            <a:p>
              <a:r>
                <a:rPr lang="en-US" dirty="0" smtClean="0">
                  <a:solidFill>
                    <a:schemeClr val="accent5">
                      <a:lumMod val="60000"/>
                      <a:lumOff val="40000"/>
                    </a:schemeClr>
                  </a:solidFill>
                </a:rPr>
                <a:t>$31 =</a:t>
              </a:r>
              <a:endParaRPr lang="en-US" dirty="0">
                <a:solidFill>
                  <a:schemeClr val="accent5">
                    <a:lumMod val="60000"/>
                    <a:lumOff val="40000"/>
                  </a:schemeClr>
                </a:solidFill>
              </a:endParaRPr>
            </a:p>
          </p:txBody>
        </p:sp>
        <p:sp>
          <p:nvSpPr>
            <p:cNvPr id="18" name="Line 5"/>
            <p:cNvSpPr>
              <a:spLocks noChangeShapeType="1"/>
            </p:cNvSpPr>
            <p:nvPr/>
          </p:nvSpPr>
          <p:spPr bwMode="auto">
            <a:xfrm>
              <a:off x="6172200" y="30480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Text Box 6"/>
            <p:cNvSpPr txBox="1">
              <a:spLocks noChangeArrowheads="1"/>
            </p:cNvSpPr>
            <p:nvPr/>
          </p:nvSpPr>
          <p:spPr bwMode="auto">
            <a:xfrm>
              <a:off x="6019800" y="32004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rgbClr val="FFFF00"/>
                  </a:solidFill>
                  <a:latin typeface="Arial" charset="0"/>
                </a:rPr>
                <a:t>sp</a:t>
              </a:r>
              <a:endParaRPr lang="en-US" sz="2000" dirty="0">
                <a:solidFill>
                  <a:srgbClr val="FFFF00"/>
                </a:solidFill>
                <a:latin typeface="Arial" charset="0"/>
              </a:endParaRPr>
            </a:p>
          </p:txBody>
        </p:sp>
      </p:grpSp>
      <p:sp>
        <p:nvSpPr>
          <p:cNvPr id="7" name="Rounded Rectangle 6"/>
          <p:cNvSpPr/>
          <p:nvPr/>
        </p:nvSpPr>
        <p:spPr>
          <a:xfrm>
            <a:off x="5638800" y="1066800"/>
            <a:ext cx="3276600" cy="5791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839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sz="4000" dirty="0" smtClean="0"/>
              <a:t>Cheat Sheet and Mental Model for Today</a:t>
            </a:r>
            <a:endParaRPr lang="en-US" sz="4000" dirty="0"/>
          </a:p>
        </p:txBody>
      </p:sp>
      <p:grpSp>
        <p:nvGrpSpPr>
          <p:cNvPr id="7" name="Group 6"/>
          <p:cNvGrpSpPr/>
          <p:nvPr/>
        </p:nvGrpSpPr>
        <p:grpSpPr>
          <a:xfrm>
            <a:off x="152400" y="5142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11" name="Rounded Rectangle 10"/>
          <p:cNvSpPr/>
          <p:nvPr/>
        </p:nvSpPr>
        <p:spPr>
          <a:xfrm>
            <a:off x="6324600" y="2952690"/>
            <a:ext cx="1295400" cy="177171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040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r>
              <a:rPr lang="en-US" dirty="0" smtClean="0"/>
              <a:t>Need a “Call Stack”</a:t>
            </a:r>
            <a:endParaRPr lang="en-US" dirty="0"/>
          </a:p>
        </p:txBody>
      </p:sp>
      <p:sp>
        <p:nvSpPr>
          <p:cNvPr id="51203" name="Rectangle 3"/>
          <p:cNvSpPr>
            <a:spLocks noGrp="1" noChangeArrowheads="1"/>
          </p:cNvSpPr>
          <p:nvPr>
            <p:ph type="body" idx="1"/>
          </p:nvPr>
        </p:nvSpPr>
        <p:spPr>
          <a:xfrm>
            <a:off x="228600" y="838200"/>
            <a:ext cx="5943600" cy="5867400"/>
          </a:xfrm>
        </p:spPr>
        <p:txBody>
          <a:bodyPr>
            <a:normAutofit/>
          </a:bodyPr>
          <a:lstStyle/>
          <a:p>
            <a:pPr>
              <a:lnSpc>
                <a:spcPct val="94000"/>
              </a:lnSpc>
            </a:pPr>
            <a:r>
              <a:rPr lang="en-US" sz="2800" dirty="0"/>
              <a:t>C</a:t>
            </a:r>
            <a:r>
              <a:rPr lang="en-US" sz="2800" dirty="0" smtClean="0"/>
              <a:t>all stack</a:t>
            </a:r>
          </a:p>
          <a:p>
            <a:pPr lvl="1">
              <a:lnSpc>
                <a:spcPct val="94000"/>
              </a:lnSpc>
            </a:pPr>
            <a:r>
              <a:rPr lang="en-US" sz="2400" dirty="0"/>
              <a:t>contains activation records </a:t>
            </a:r>
            <a:r>
              <a:rPr lang="en-US" sz="2400" dirty="0" smtClean="0"/>
              <a:t>                      (</a:t>
            </a:r>
            <a:r>
              <a:rPr lang="en-US" sz="2400" dirty="0"/>
              <a:t>aka stack frames)</a:t>
            </a:r>
            <a:endParaRPr lang="en-US" sz="2800" dirty="0" smtClean="0"/>
          </a:p>
          <a:p>
            <a:pPr>
              <a:lnSpc>
                <a:spcPct val="94000"/>
              </a:lnSpc>
            </a:pPr>
            <a:endParaRPr lang="en-US" sz="2800" dirty="0" smtClean="0"/>
          </a:p>
          <a:p>
            <a:pPr>
              <a:lnSpc>
                <a:spcPct val="94000"/>
              </a:lnSpc>
            </a:pPr>
            <a:r>
              <a:rPr lang="en-US" sz="2800" dirty="0" smtClean="0"/>
              <a:t>Each </a:t>
            </a:r>
            <a:r>
              <a:rPr lang="en-US" sz="2800" dirty="0"/>
              <a:t>activation record contains</a:t>
            </a:r>
          </a:p>
          <a:p>
            <a:pPr lvl="1">
              <a:lnSpc>
                <a:spcPct val="94000"/>
              </a:lnSpc>
            </a:pPr>
            <a:r>
              <a:rPr lang="en-US" sz="2400" dirty="0"/>
              <a:t>the return address for that invocation</a:t>
            </a:r>
          </a:p>
          <a:p>
            <a:pPr lvl="1">
              <a:lnSpc>
                <a:spcPct val="94000"/>
              </a:lnSpc>
            </a:pPr>
            <a:r>
              <a:rPr lang="en-US" sz="2400" dirty="0"/>
              <a:t>the local variables for that procedure</a:t>
            </a:r>
          </a:p>
          <a:p>
            <a:pPr>
              <a:lnSpc>
                <a:spcPct val="94000"/>
              </a:lnSpc>
            </a:pPr>
            <a:r>
              <a:rPr lang="en-US" sz="2800" dirty="0"/>
              <a:t>A </a:t>
            </a:r>
            <a:r>
              <a:rPr lang="en-US" sz="2800" dirty="0">
                <a:solidFill>
                  <a:srgbClr val="FFFF00"/>
                </a:solidFill>
              </a:rPr>
              <a:t>stack pointer</a:t>
            </a:r>
            <a:r>
              <a:rPr lang="en-US" sz="2800" dirty="0">
                <a:solidFill>
                  <a:schemeClr val="accent5">
                    <a:lumMod val="60000"/>
                    <a:lumOff val="40000"/>
                  </a:schemeClr>
                </a:solidFill>
              </a:rPr>
              <a:t> </a:t>
            </a:r>
            <a:r>
              <a:rPr lang="en-US" sz="2800" dirty="0" smtClean="0"/>
              <a:t>(</a:t>
            </a:r>
            <a:r>
              <a:rPr lang="en-US" sz="2800" dirty="0" err="1" smtClean="0">
                <a:solidFill>
                  <a:srgbClr val="FFFF00"/>
                </a:solidFill>
              </a:rPr>
              <a:t>sp</a:t>
            </a:r>
            <a:r>
              <a:rPr lang="en-US" sz="2800" dirty="0"/>
              <a:t>) keeps track of the top of the stack</a:t>
            </a:r>
          </a:p>
          <a:p>
            <a:pPr lvl="1">
              <a:lnSpc>
                <a:spcPct val="94000"/>
              </a:lnSpc>
            </a:pPr>
            <a:r>
              <a:rPr lang="en-US" sz="2400" dirty="0"/>
              <a:t>dedicated register (</a:t>
            </a:r>
            <a:r>
              <a:rPr lang="en-US" sz="2400" dirty="0">
                <a:solidFill>
                  <a:srgbClr val="FFFF00"/>
                </a:solidFill>
              </a:rPr>
              <a:t>$29</a:t>
            </a:r>
            <a:r>
              <a:rPr lang="en-US" sz="2400" dirty="0"/>
              <a:t>) on the MIPS</a:t>
            </a:r>
          </a:p>
          <a:p>
            <a:pPr>
              <a:lnSpc>
                <a:spcPct val="94000"/>
              </a:lnSpc>
            </a:pPr>
            <a:r>
              <a:rPr lang="en-US" sz="2800" dirty="0"/>
              <a:t>Manipulated by </a:t>
            </a:r>
            <a:r>
              <a:rPr lang="en-US" sz="2800" dirty="0">
                <a:solidFill>
                  <a:srgbClr val="FFFF00"/>
                </a:solidFill>
              </a:rPr>
              <a:t>push</a:t>
            </a:r>
            <a:r>
              <a:rPr lang="en-US" sz="2800" dirty="0">
                <a:solidFill>
                  <a:schemeClr val="accent5">
                    <a:lumMod val="60000"/>
                    <a:lumOff val="40000"/>
                  </a:schemeClr>
                </a:solidFill>
              </a:rPr>
              <a:t>/</a:t>
            </a:r>
            <a:r>
              <a:rPr lang="en-US" sz="2800" dirty="0">
                <a:solidFill>
                  <a:srgbClr val="FFFF00"/>
                </a:solidFill>
              </a:rPr>
              <a:t>pop</a:t>
            </a:r>
            <a:r>
              <a:rPr lang="en-US" sz="2800" dirty="0"/>
              <a:t> operations</a:t>
            </a:r>
          </a:p>
          <a:p>
            <a:pPr lvl="1">
              <a:lnSpc>
                <a:spcPct val="94000"/>
              </a:lnSpc>
            </a:pPr>
            <a:r>
              <a:rPr lang="en-US" sz="2400" dirty="0">
                <a:solidFill>
                  <a:srgbClr val="FFFF00"/>
                </a:solidFill>
              </a:rPr>
              <a:t>push</a:t>
            </a:r>
            <a:r>
              <a:rPr lang="en-US" sz="2400" dirty="0"/>
              <a:t>: move </a:t>
            </a:r>
            <a:r>
              <a:rPr lang="en-US" sz="2400" dirty="0" err="1"/>
              <a:t>sp</a:t>
            </a:r>
            <a:r>
              <a:rPr lang="en-US" sz="2400" dirty="0"/>
              <a:t> down, store</a:t>
            </a:r>
          </a:p>
          <a:p>
            <a:pPr lvl="1">
              <a:lnSpc>
                <a:spcPct val="94000"/>
              </a:lnSpc>
            </a:pPr>
            <a:r>
              <a:rPr lang="en-US" sz="2400" dirty="0">
                <a:solidFill>
                  <a:srgbClr val="FFFF00"/>
                </a:solidFill>
              </a:rPr>
              <a:t>pop</a:t>
            </a:r>
            <a:r>
              <a:rPr lang="en-US" sz="2400" dirty="0"/>
              <a:t>: load, move </a:t>
            </a:r>
            <a:r>
              <a:rPr lang="en-US" sz="2400" dirty="0" err="1"/>
              <a:t>sp</a:t>
            </a:r>
            <a:r>
              <a:rPr lang="en-US" sz="2400" dirty="0"/>
              <a:t> up</a:t>
            </a:r>
          </a:p>
          <a:p>
            <a:pPr lvl="1">
              <a:lnSpc>
                <a:spcPct val="94000"/>
              </a:lnSpc>
            </a:pPr>
            <a:endParaRPr lang="en-US" sz="2000" dirty="0"/>
          </a:p>
        </p:txBody>
      </p:sp>
      <p:sp>
        <p:nvSpPr>
          <p:cNvPr id="51205" name="Line 5"/>
          <p:cNvSpPr>
            <a:spLocks noChangeShapeType="1"/>
          </p:cNvSpPr>
          <p:nvPr/>
        </p:nvSpPr>
        <p:spPr bwMode="auto">
          <a:xfrm>
            <a:off x="6172200" y="36576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6" name="Text Box 6"/>
          <p:cNvSpPr txBox="1">
            <a:spLocks noChangeArrowheads="1"/>
          </p:cNvSpPr>
          <p:nvPr/>
        </p:nvSpPr>
        <p:spPr bwMode="auto">
          <a:xfrm>
            <a:off x="6019800" y="3810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rgbClr val="FFFF00"/>
                </a:solidFill>
                <a:latin typeface="Arial" charset="0"/>
              </a:rPr>
              <a:t>sp</a:t>
            </a:r>
            <a:endParaRPr lang="en-US" sz="2000" dirty="0">
              <a:solidFill>
                <a:srgbClr val="FFFF00"/>
              </a:solidFill>
              <a:latin typeface="Arial" charset="0"/>
            </a:endParaRPr>
          </a:p>
        </p:txBody>
      </p:sp>
      <p:sp>
        <p:nvSpPr>
          <p:cNvPr id="51204" name="Rectangle 4"/>
          <p:cNvSpPr>
            <a:spLocks noChangeArrowheads="1"/>
          </p:cNvSpPr>
          <p:nvPr/>
        </p:nvSpPr>
        <p:spPr bwMode="auto">
          <a:xfrm>
            <a:off x="6629400" y="1676400"/>
            <a:ext cx="2133600" cy="4876800"/>
          </a:xfrm>
          <a:prstGeom prst="rect">
            <a:avLst/>
          </a:prstGeom>
          <a:noFill/>
          <a:ln w="9525">
            <a:solidFill>
              <a:schemeClr val="accent5">
                <a:lumMod val="60000"/>
                <a:lumOff val="40000"/>
              </a:schemeClr>
            </a:solidFill>
            <a:miter lim="800000"/>
            <a:headEnd/>
            <a:tailEnd/>
          </a:ln>
          <a:effectLst/>
          <a:extLst/>
        </p:spPr>
        <p:txBody>
          <a:bodyPr wrap="none" anchor="ctr"/>
          <a:lstStyle/>
          <a:p>
            <a:endParaRPr lang="en-US"/>
          </a:p>
        </p:txBody>
      </p:sp>
      <p:sp>
        <p:nvSpPr>
          <p:cNvPr id="51207" name="Rectangle 7"/>
          <p:cNvSpPr>
            <a:spLocks noChangeArrowheads="1"/>
          </p:cNvSpPr>
          <p:nvPr/>
        </p:nvSpPr>
        <p:spPr bwMode="auto">
          <a:xfrm>
            <a:off x="6629400" y="2819400"/>
            <a:ext cx="2133600" cy="5334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after1</a:t>
            </a:r>
            <a:endParaRPr lang="en-US" dirty="0">
              <a:solidFill>
                <a:schemeClr val="bg1"/>
              </a:solidFill>
            </a:endParaRPr>
          </a:p>
        </p:txBody>
      </p:sp>
      <p:sp>
        <p:nvSpPr>
          <p:cNvPr id="51209" name="Rectangle 9"/>
          <p:cNvSpPr>
            <a:spLocks noChangeArrowheads="1"/>
          </p:cNvSpPr>
          <p:nvPr/>
        </p:nvSpPr>
        <p:spPr bwMode="auto">
          <a:xfrm>
            <a:off x="6629400" y="3352800"/>
            <a:ext cx="2133600" cy="5334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after2</a:t>
            </a:r>
            <a:endParaRPr lang="en-US" dirty="0">
              <a:solidFill>
                <a:schemeClr val="bg1"/>
              </a:solidFill>
            </a:endParaRPr>
          </a:p>
        </p:txBody>
      </p:sp>
      <p:sp>
        <p:nvSpPr>
          <p:cNvPr id="51211" name="Text Box 11"/>
          <p:cNvSpPr txBox="1">
            <a:spLocks noChangeArrowheads="1"/>
          </p:cNvSpPr>
          <p:nvPr/>
        </p:nvSpPr>
        <p:spPr bwMode="auto">
          <a:xfrm>
            <a:off x="5577624" y="1284288"/>
            <a:ext cx="1204176"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latin typeface="Tahoma" pitchFamily="34" charset="0"/>
              </a:rPr>
              <a:t>high </a:t>
            </a:r>
            <a:r>
              <a:rPr lang="en-US" dirty="0" err="1">
                <a:solidFill>
                  <a:schemeClr val="bg1"/>
                </a:solidFill>
                <a:latin typeface="Tahoma" pitchFamily="34" charset="0"/>
              </a:rPr>
              <a:t>mem</a:t>
            </a:r>
            <a:endParaRPr lang="en-US" dirty="0">
              <a:solidFill>
                <a:schemeClr val="bg1"/>
              </a:solidFill>
              <a:latin typeface="Tahoma" pitchFamily="34" charset="0"/>
            </a:endParaRPr>
          </a:p>
        </p:txBody>
      </p:sp>
      <p:sp>
        <p:nvSpPr>
          <p:cNvPr id="51212" name="Text Box 12"/>
          <p:cNvSpPr txBox="1">
            <a:spLocks noChangeArrowheads="1"/>
          </p:cNvSpPr>
          <p:nvPr/>
        </p:nvSpPr>
        <p:spPr bwMode="auto">
          <a:xfrm>
            <a:off x="5589589" y="6260068"/>
            <a:ext cx="1116011"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latin typeface="Tahoma" pitchFamily="34" charset="0"/>
              </a:rPr>
              <a:t>low </a:t>
            </a:r>
            <a:r>
              <a:rPr lang="en-US" dirty="0" err="1">
                <a:solidFill>
                  <a:schemeClr val="bg1"/>
                </a:solidFill>
                <a:latin typeface="Tahoma" pitchFamily="34" charset="0"/>
              </a:rPr>
              <a:t>mem</a:t>
            </a:r>
            <a:endParaRPr lang="en-US" dirty="0">
              <a:solidFill>
                <a:schemeClr val="bg1"/>
              </a:solidFill>
              <a:latin typeface="Tahoma" pitchFamily="34" charset="0"/>
            </a:endParaRPr>
          </a:p>
        </p:txBody>
      </p:sp>
      <p:cxnSp>
        <p:nvCxnSpPr>
          <p:cNvPr id="3" name="Straight Arrow Connector 2"/>
          <p:cNvCxnSpPr/>
          <p:nvPr/>
        </p:nvCxnSpPr>
        <p:spPr>
          <a:xfrm>
            <a:off x="7696200" y="3886200"/>
            <a:ext cx="0" cy="609600"/>
          </a:xfrm>
          <a:prstGeom prst="straightConnector1">
            <a:avLst/>
          </a:prstGeom>
          <a:ln w="38100">
            <a:solidFill>
              <a:schemeClr val="accent5">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015132" y="4800600"/>
            <a:ext cx="2747868" cy="707886"/>
          </a:xfrm>
          <a:prstGeom prst="rect">
            <a:avLst/>
          </a:prstGeom>
          <a:noFill/>
        </p:spPr>
        <p:txBody>
          <a:bodyPr wrap="none" rtlCol="0">
            <a:spAutoFit/>
          </a:bodyPr>
          <a:lstStyle/>
          <a:p>
            <a:r>
              <a:rPr lang="en-US" sz="2000" dirty="0" smtClean="0">
                <a:solidFill>
                  <a:srgbClr val="FFFF00"/>
                </a:solidFill>
              </a:rPr>
              <a:t>Push: ADDIU $</a:t>
            </a:r>
            <a:r>
              <a:rPr lang="en-US" sz="2000" dirty="0" err="1" smtClean="0">
                <a:solidFill>
                  <a:srgbClr val="FFFF00"/>
                </a:solidFill>
              </a:rPr>
              <a:t>sp</a:t>
            </a:r>
            <a:r>
              <a:rPr lang="en-US" sz="2000" dirty="0" smtClean="0">
                <a:solidFill>
                  <a:srgbClr val="FFFF00"/>
                </a:solidFill>
              </a:rPr>
              <a:t>, $</a:t>
            </a:r>
            <a:r>
              <a:rPr lang="en-US" sz="2000" dirty="0" err="1" smtClean="0">
                <a:solidFill>
                  <a:srgbClr val="FFFF00"/>
                </a:solidFill>
              </a:rPr>
              <a:t>sp</a:t>
            </a:r>
            <a:r>
              <a:rPr lang="en-US" sz="2000" dirty="0" smtClean="0">
                <a:solidFill>
                  <a:srgbClr val="FFFF00"/>
                </a:solidFill>
              </a:rPr>
              <a:t>, -4</a:t>
            </a:r>
          </a:p>
          <a:p>
            <a:r>
              <a:rPr lang="en-US" sz="2000" dirty="0">
                <a:solidFill>
                  <a:srgbClr val="FFFF00"/>
                </a:solidFill>
              </a:rPr>
              <a:t> </a:t>
            </a:r>
            <a:r>
              <a:rPr lang="en-US" sz="2000" dirty="0" smtClean="0">
                <a:solidFill>
                  <a:srgbClr val="FFFF00"/>
                </a:solidFill>
              </a:rPr>
              <a:t>          SW $31, 0 ($</a:t>
            </a:r>
            <a:r>
              <a:rPr lang="en-US" sz="2000" dirty="0" err="1" smtClean="0">
                <a:solidFill>
                  <a:srgbClr val="FFFF00"/>
                </a:solidFill>
              </a:rPr>
              <a:t>sp</a:t>
            </a:r>
            <a:r>
              <a:rPr lang="en-US" sz="2000" dirty="0" smtClean="0">
                <a:solidFill>
                  <a:srgbClr val="FFFF00"/>
                </a:solidFill>
              </a:rPr>
              <a:t>)</a:t>
            </a:r>
            <a:endParaRPr lang="en-US" sz="2000" dirty="0">
              <a:solidFill>
                <a:srgbClr val="FFFF00"/>
              </a:solidFill>
            </a:endParaRPr>
          </a:p>
        </p:txBody>
      </p:sp>
      <p:sp>
        <p:nvSpPr>
          <p:cNvPr id="4" name="TextBox 3"/>
          <p:cNvSpPr txBox="1"/>
          <p:nvPr/>
        </p:nvSpPr>
        <p:spPr>
          <a:xfrm>
            <a:off x="6553200" y="2895600"/>
            <a:ext cx="704039" cy="369332"/>
          </a:xfrm>
          <a:prstGeom prst="rect">
            <a:avLst/>
          </a:prstGeom>
          <a:noFill/>
        </p:spPr>
        <p:txBody>
          <a:bodyPr wrap="none" rtlCol="0">
            <a:spAutoFit/>
          </a:bodyPr>
          <a:lstStyle/>
          <a:p>
            <a:r>
              <a:rPr lang="en-US" dirty="0" smtClean="0">
                <a:solidFill>
                  <a:schemeClr val="accent5">
                    <a:lumMod val="60000"/>
                    <a:lumOff val="40000"/>
                  </a:schemeClr>
                </a:solidFill>
              </a:rPr>
              <a:t>$31 =</a:t>
            </a:r>
            <a:endParaRPr lang="en-US" dirty="0">
              <a:solidFill>
                <a:schemeClr val="accent5">
                  <a:lumMod val="60000"/>
                  <a:lumOff val="40000"/>
                </a:schemeClr>
              </a:solidFill>
            </a:endParaRPr>
          </a:p>
        </p:txBody>
      </p:sp>
      <p:sp>
        <p:nvSpPr>
          <p:cNvPr id="16" name="TextBox 15"/>
          <p:cNvSpPr txBox="1"/>
          <p:nvPr/>
        </p:nvSpPr>
        <p:spPr>
          <a:xfrm>
            <a:off x="6553200" y="3429000"/>
            <a:ext cx="704039" cy="369332"/>
          </a:xfrm>
          <a:prstGeom prst="rect">
            <a:avLst/>
          </a:prstGeom>
          <a:noFill/>
        </p:spPr>
        <p:txBody>
          <a:bodyPr wrap="none" rtlCol="0">
            <a:spAutoFit/>
          </a:bodyPr>
          <a:lstStyle/>
          <a:p>
            <a:r>
              <a:rPr lang="en-US" dirty="0" smtClean="0">
                <a:solidFill>
                  <a:schemeClr val="accent5">
                    <a:lumMod val="60000"/>
                    <a:lumOff val="40000"/>
                  </a:schemeClr>
                </a:solidFill>
              </a:rPr>
              <a:t>$31 =</a:t>
            </a:r>
            <a:endParaRPr lang="en-US" dirty="0">
              <a:solidFill>
                <a:schemeClr val="accent5">
                  <a:lumMod val="60000"/>
                  <a:lumOff val="40000"/>
                </a:schemeClr>
              </a:solidFill>
            </a:endParaRPr>
          </a:p>
        </p:txBody>
      </p:sp>
      <p:sp>
        <p:nvSpPr>
          <p:cNvPr id="18" name="Line 5"/>
          <p:cNvSpPr>
            <a:spLocks noChangeShapeType="1"/>
          </p:cNvSpPr>
          <p:nvPr/>
        </p:nvSpPr>
        <p:spPr bwMode="auto">
          <a:xfrm>
            <a:off x="6172200" y="30480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Text Box 6"/>
          <p:cNvSpPr txBox="1">
            <a:spLocks noChangeArrowheads="1"/>
          </p:cNvSpPr>
          <p:nvPr/>
        </p:nvSpPr>
        <p:spPr bwMode="auto">
          <a:xfrm>
            <a:off x="6019800" y="32004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rgbClr val="FFFF00"/>
                </a:solidFill>
                <a:latin typeface="Arial" charset="0"/>
              </a:rPr>
              <a:t>sp</a:t>
            </a:r>
            <a:endParaRPr lang="en-US" sz="2000" dirty="0">
              <a:solidFill>
                <a:srgbClr val="FFFF00"/>
              </a:solidFill>
              <a:latin typeface="Arial" charset="0"/>
            </a:endParaRPr>
          </a:p>
        </p:txBody>
      </p:sp>
    </p:spTree>
    <p:extLst>
      <p:ext uri="{BB962C8B-B14F-4D97-AF65-F5344CB8AC3E}">
        <p14:creationId xmlns:p14="http://schemas.microsoft.com/office/powerpoint/2010/main" val="329002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5120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0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120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xit"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animBg="1"/>
      <p:bldP spid="51206" grpId="0"/>
      <p:bldP spid="51209" grpId="0" animBg="1"/>
      <p:bldP spid="4" grpId="0"/>
      <p:bldP spid="16" grpId="0"/>
      <p:bldP spid="18" grpId="0" animBg="1"/>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r>
              <a:rPr lang="en-US" dirty="0" smtClean="0"/>
              <a:t>Need a “Call Stack”</a:t>
            </a:r>
            <a:endParaRPr lang="en-US" dirty="0"/>
          </a:p>
        </p:txBody>
      </p:sp>
      <p:sp>
        <p:nvSpPr>
          <p:cNvPr id="51203" name="Rectangle 3"/>
          <p:cNvSpPr>
            <a:spLocks noGrp="1" noChangeArrowheads="1"/>
          </p:cNvSpPr>
          <p:nvPr>
            <p:ph type="body" idx="1"/>
          </p:nvPr>
        </p:nvSpPr>
        <p:spPr>
          <a:xfrm>
            <a:off x="228600" y="838200"/>
            <a:ext cx="5943600" cy="5867400"/>
          </a:xfrm>
        </p:spPr>
        <p:txBody>
          <a:bodyPr>
            <a:normAutofit/>
          </a:bodyPr>
          <a:lstStyle/>
          <a:p>
            <a:pPr>
              <a:lnSpc>
                <a:spcPct val="94000"/>
              </a:lnSpc>
            </a:pPr>
            <a:r>
              <a:rPr lang="en-US" sz="2800" dirty="0"/>
              <a:t>C</a:t>
            </a:r>
            <a:r>
              <a:rPr lang="en-US" sz="2800" dirty="0" smtClean="0"/>
              <a:t>all stack</a:t>
            </a:r>
          </a:p>
          <a:p>
            <a:pPr lvl="1">
              <a:lnSpc>
                <a:spcPct val="94000"/>
              </a:lnSpc>
            </a:pPr>
            <a:r>
              <a:rPr lang="en-US" sz="2400" dirty="0"/>
              <a:t>contains activation records </a:t>
            </a:r>
            <a:r>
              <a:rPr lang="en-US" sz="2400" dirty="0" smtClean="0"/>
              <a:t>                      (</a:t>
            </a:r>
            <a:r>
              <a:rPr lang="en-US" sz="2400" dirty="0"/>
              <a:t>aka stack frames)</a:t>
            </a:r>
            <a:endParaRPr lang="en-US" sz="2800" dirty="0" smtClean="0"/>
          </a:p>
          <a:p>
            <a:pPr>
              <a:lnSpc>
                <a:spcPct val="94000"/>
              </a:lnSpc>
            </a:pPr>
            <a:endParaRPr lang="en-US" sz="2800" dirty="0" smtClean="0"/>
          </a:p>
          <a:p>
            <a:pPr>
              <a:lnSpc>
                <a:spcPct val="94000"/>
              </a:lnSpc>
            </a:pPr>
            <a:r>
              <a:rPr lang="en-US" sz="2800" dirty="0" smtClean="0"/>
              <a:t>Each </a:t>
            </a:r>
            <a:r>
              <a:rPr lang="en-US" sz="2800" dirty="0"/>
              <a:t>activation record contains</a:t>
            </a:r>
          </a:p>
          <a:p>
            <a:pPr lvl="1">
              <a:lnSpc>
                <a:spcPct val="94000"/>
              </a:lnSpc>
            </a:pPr>
            <a:r>
              <a:rPr lang="en-US" sz="2400" dirty="0"/>
              <a:t>the return address for that invocation</a:t>
            </a:r>
          </a:p>
          <a:p>
            <a:pPr lvl="1">
              <a:lnSpc>
                <a:spcPct val="94000"/>
              </a:lnSpc>
            </a:pPr>
            <a:r>
              <a:rPr lang="en-US" sz="2400" dirty="0"/>
              <a:t>the local variables for that procedure</a:t>
            </a:r>
          </a:p>
          <a:p>
            <a:pPr>
              <a:lnSpc>
                <a:spcPct val="94000"/>
              </a:lnSpc>
            </a:pPr>
            <a:r>
              <a:rPr lang="en-US" sz="2800" dirty="0"/>
              <a:t>A </a:t>
            </a:r>
            <a:r>
              <a:rPr lang="en-US" sz="2800" dirty="0">
                <a:solidFill>
                  <a:srgbClr val="FFFF00"/>
                </a:solidFill>
              </a:rPr>
              <a:t>stack pointer</a:t>
            </a:r>
            <a:r>
              <a:rPr lang="en-US" sz="2800" dirty="0">
                <a:solidFill>
                  <a:schemeClr val="accent1"/>
                </a:solidFill>
              </a:rPr>
              <a:t> </a:t>
            </a:r>
            <a:r>
              <a:rPr lang="en-US" sz="2800" dirty="0" smtClean="0"/>
              <a:t>(</a:t>
            </a:r>
            <a:r>
              <a:rPr lang="en-US" sz="2800" dirty="0" err="1" smtClean="0">
                <a:solidFill>
                  <a:srgbClr val="FFFF00"/>
                </a:solidFill>
              </a:rPr>
              <a:t>sp</a:t>
            </a:r>
            <a:r>
              <a:rPr lang="en-US" sz="2800" dirty="0"/>
              <a:t>) keeps track of the top of the stack</a:t>
            </a:r>
          </a:p>
          <a:p>
            <a:pPr lvl="1">
              <a:lnSpc>
                <a:spcPct val="94000"/>
              </a:lnSpc>
            </a:pPr>
            <a:r>
              <a:rPr lang="en-US" sz="2400" dirty="0"/>
              <a:t>dedicated register (</a:t>
            </a:r>
            <a:r>
              <a:rPr lang="en-US" sz="2400" dirty="0">
                <a:solidFill>
                  <a:srgbClr val="FFFF00"/>
                </a:solidFill>
              </a:rPr>
              <a:t>$29</a:t>
            </a:r>
            <a:r>
              <a:rPr lang="en-US" sz="2400" dirty="0"/>
              <a:t>) on the MIPS</a:t>
            </a:r>
          </a:p>
          <a:p>
            <a:pPr>
              <a:lnSpc>
                <a:spcPct val="94000"/>
              </a:lnSpc>
            </a:pPr>
            <a:r>
              <a:rPr lang="en-US" sz="2800" dirty="0"/>
              <a:t>Manipulated by </a:t>
            </a:r>
            <a:r>
              <a:rPr lang="en-US" sz="2800" dirty="0">
                <a:solidFill>
                  <a:srgbClr val="FFFF00"/>
                </a:solidFill>
              </a:rPr>
              <a:t>push</a:t>
            </a:r>
            <a:r>
              <a:rPr lang="en-US" sz="2800" dirty="0">
                <a:solidFill>
                  <a:schemeClr val="accent5">
                    <a:lumMod val="60000"/>
                    <a:lumOff val="40000"/>
                  </a:schemeClr>
                </a:solidFill>
              </a:rPr>
              <a:t>/</a:t>
            </a:r>
            <a:r>
              <a:rPr lang="en-US" sz="2800" dirty="0">
                <a:solidFill>
                  <a:srgbClr val="FFFF00"/>
                </a:solidFill>
              </a:rPr>
              <a:t>pop</a:t>
            </a:r>
            <a:r>
              <a:rPr lang="en-US" sz="2800" dirty="0"/>
              <a:t> operations</a:t>
            </a:r>
          </a:p>
          <a:p>
            <a:pPr lvl="1">
              <a:lnSpc>
                <a:spcPct val="94000"/>
              </a:lnSpc>
            </a:pPr>
            <a:r>
              <a:rPr lang="en-US" sz="2400" dirty="0">
                <a:solidFill>
                  <a:srgbClr val="FFFF00"/>
                </a:solidFill>
              </a:rPr>
              <a:t>push</a:t>
            </a:r>
            <a:r>
              <a:rPr lang="en-US" sz="2400" dirty="0"/>
              <a:t>: move </a:t>
            </a:r>
            <a:r>
              <a:rPr lang="en-US" sz="2400" dirty="0" err="1"/>
              <a:t>sp</a:t>
            </a:r>
            <a:r>
              <a:rPr lang="en-US" sz="2400" dirty="0"/>
              <a:t> down, store</a:t>
            </a:r>
          </a:p>
          <a:p>
            <a:pPr lvl="1">
              <a:lnSpc>
                <a:spcPct val="94000"/>
              </a:lnSpc>
            </a:pPr>
            <a:r>
              <a:rPr lang="en-US" sz="2400" dirty="0">
                <a:solidFill>
                  <a:srgbClr val="FFFF00"/>
                </a:solidFill>
              </a:rPr>
              <a:t>pop</a:t>
            </a:r>
            <a:r>
              <a:rPr lang="en-US" sz="2400" dirty="0"/>
              <a:t>: load, move </a:t>
            </a:r>
            <a:r>
              <a:rPr lang="en-US" sz="2400" dirty="0" err="1"/>
              <a:t>sp</a:t>
            </a:r>
            <a:r>
              <a:rPr lang="en-US" sz="2400" dirty="0"/>
              <a:t> up</a:t>
            </a:r>
          </a:p>
          <a:p>
            <a:pPr lvl="1">
              <a:lnSpc>
                <a:spcPct val="94000"/>
              </a:lnSpc>
            </a:pPr>
            <a:endParaRPr lang="en-US" sz="2000" dirty="0"/>
          </a:p>
        </p:txBody>
      </p:sp>
      <p:sp>
        <p:nvSpPr>
          <p:cNvPr id="51205" name="Line 5"/>
          <p:cNvSpPr>
            <a:spLocks noChangeShapeType="1"/>
          </p:cNvSpPr>
          <p:nvPr/>
        </p:nvSpPr>
        <p:spPr bwMode="auto">
          <a:xfrm>
            <a:off x="6172200" y="36576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6" name="Text Box 6"/>
          <p:cNvSpPr txBox="1">
            <a:spLocks noChangeArrowheads="1"/>
          </p:cNvSpPr>
          <p:nvPr/>
        </p:nvSpPr>
        <p:spPr bwMode="auto">
          <a:xfrm>
            <a:off x="6019800" y="3810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rgbClr val="FFFF00"/>
                </a:solidFill>
                <a:latin typeface="Arial" charset="0"/>
              </a:rPr>
              <a:t>sp</a:t>
            </a:r>
            <a:endParaRPr lang="en-US" sz="2000" dirty="0">
              <a:solidFill>
                <a:srgbClr val="FFFF00"/>
              </a:solidFill>
              <a:latin typeface="Arial" charset="0"/>
            </a:endParaRPr>
          </a:p>
        </p:txBody>
      </p:sp>
      <p:sp>
        <p:nvSpPr>
          <p:cNvPr id="51204" name="Rectangle 4"/>
          <p:cNvSpPr>
            <a:spLocks noChangeArrowheads="1"/>
          </p:cNvSpPr>
          <p:nvPr/>
        </p:nvSpPr>
        <p:spPr bwMode="auto">
          <a:xfrm>
            <a:off x="6629400" y="1676400"/>
            <a:ext cx="2133600" cy="4876800"/>
          </a:xfrm>
          <a:prstGeom prst="rect">
            <a:avLst/>
          </a:prstGeom>
          <a:noFill/>
          <a:ln w="9525">
            <a:solidFill>
              <a:schemeClr val="accent5">
                <a:lumMod val="60000"/>
                <a:lumOff val="40000"/>
              </a:schemeClr>
            </a:solidFill>
            <a:miter lim="800000"/>
            <a:headEnd/>
            <a:tailEnd/>
          </a:ln>
          <a:effectLst/>
          <a:extLst/>
        </p:spPr>
        <p:txBody>
          <a:bodyPr wrap="none" anchor="ctr"/>
          <a:lstStyle/>
          <a:p>
            <a:endParaRPr lang="en-US"/>
          </a:p>
        </p:txBody>
      </p:sp>
      <p:sp>
        <p:nvSpPr>
          <p:cNvPr id="51207" name="Rectangle 7"/>
          <p:cNvSpPr>
            <a:spLocks noChangeArrowheads="1"/>
          </p:cNvSpPr>
          <p:nvPr/>
        </p:nvSpPr>
        <p:spPr bwMode="auto">
          <a:xfrm>
            <a:off x="6629400" y="2819400"/>
            <a:ext cx="2133600" cy="5334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after1</a:t>
            </a:r>
            <a:endParaRPr lang="en-US" dirty="0">
              <a:solidFill>
                <a:schemeClr val="bg1"/>
              </a:solidFill>
            </a:endParaRPr>
          </a:p>
        </p:txBody>
      </p:sp>
      <p:sp>
        <p:nvSpPr>
          <p:cNvPr id="51209" name="Rectangle 9"/>
          <p:cNvSpPr>
            <a:spLocks noChangeArrowheads="1"/>
          </p:cNvSpPr>
          <p:nvPr/>
        </p:nvSpPr>
        <p:spPr bwMode="auto">
          <a:xfrm>
            <a:off x="6629400" y="3352800"/>
            <a:ext cx="2133600" cy="5334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after2</a:t>
            </a:r>
            <a:endParaRPr lang="en-US" dirty="0">
              <a:solidFill>
                <a:schemeClr val="bg1"/>
              </a:solidFill>
            </a:endParaRPr>
          </a:p>
        </p:txBody>
      </p:sp>
      <p:sp>
        <p:nvSpPr>
          <p:cNvPr id="51211" name="Text Box 11"/>
          <p:cNvSpPr txBox="1">
            <a:spLocks noChangeArrowheads="1"/>
          </p:cNvSpPr>
          <p:nvPr/>
        </p:nvSpPr>
        <p:spPr bwMode="auto">
          <a:xfrm>
            <a:off x="5577624" y="1284288"/>
            <a:ext cx="1204176"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latin typeface="Tahoma" pitchFamily="34" charset="0"/>
              </a:rPr>
              <a:t>high </a:t>
            </a:r>
            <a:r>
              <a:rPr lang="en-US" dirty="0" err="1">
                <a:solidFill>
                  <a:schemeClr val="bg1"/>
                </a:solidFill>
                <a:latin typeface="Tahoma" pitchFamily="34" charset="0"/>
              </a:rPr>
              <a:t>mem</a:t>
            </a:r>
            <a:endParaRPr lang="en-US" dirty="0">
              <a:solidFill>
                <a:schemeClr val="bg1"/>
              </a:solidFill>
              <a:latin typeface="Tahoma" pitchFamily="34" charset="0"/>
            </a:endParaRPr>
          </a:p>
        </p:txBody>
      </p:sp>
      <p:sp>
        <p:nvSpPr>
          <p:cNvPr id="51212" name="Text Box 12"/>
          <p:cNvSpPr txBox="1">
            <a:spLocks noChangeArrowheads="1"/>
          </p:cNvSpPr>
          <p:nvPr/>
        </p:nvSpPr>
        <p:spPr bwMode="auto">
          <a:xfrm>
            <a:off x="5589589" y="6260068"/>
            <a:ext cx="1116011"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latin typeface="Tahoma" pitchFamily="34" charset="0"/>
              </a:rPr>
              <a:t>low </a:t>
            </a:r>
            <a:r>
              <a:rPr lang="en-US" dirty="0" err="1">
                <a:solidFill>
                  <a:schemeClr val="bg1"/>
                </a:solidFill>
                <a:latin typeface="Tahoma" pitchFamily="34" charset="0"/>
              </a:rPr>
              <a:t>mem</a:t>
            </a:r>
            <a:endParaRPr lang="en-US" dirty="0">
              <a:solidFill>
                <a:schemeClr val="bg1"/>
              </a:solidFill>
              <a:latin typeface="Tahoma" pitchFamily="34" charset="0"/>
            </a:endParaRPr>
          </a:p>
        </p:txBody>
      </p:sp>
      <p:cxnSp>
        <p:nvCxnSpPr>
          <p:cNvPr id="3" name="Straight Arrow Connector 2"/>
          <p:cNvCxnSpPr/>
          <p:nvPr/>
        </p:nvCxnSpPr>
        <p:spPr>
          <a:xfrm>
            <a:off x="7696200" y="3886200"/>
            <a:ext cx="0" cy="609600"/>
          </a:xfrm>
          <a:prstGeom prst="straightConnector1">
            <a:avLst/>
          </a:prstGeom>
          <a:ln w="38100">
            <a:solidFill>
              <a:schemeClr val="accent5">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015132" y="4800600"/>
            <a:ext cx="2747868" cy="707886"/>
          </a:xfrm>
          <a:prstGeom prst="rect">
            <a:avLst/>
          </a:prstGeom>
          <a:noFill/>
        </p:spPr>
        <p:txBody>
          <a:bodyPr wrap="none" rtlCol="0">
            <a:spAutoFit/>
          </a:bodyPr>
          <a:lstStyle/>
          <a:p>
            <a:r>
              <a:rPr lang="en-US" sz="2000" dirty="0" smtClean="0">
                <a:solidFill>
                  <a:srgbClr val="FFFF00"/>
                </a:solidFill>
              </a:rPr>
              <a:t>Push: ADDIU $</a:t>
            </a:r>
            <a:r>
              <a:rPr lang="en-US" sz="2000" dirty="0" err="1" smtClean="0">
                <a:solidFill>
                  <a:srgbClr val="FFFF00"/>
                </a:solidFill>
              </a:rPr>
              <a:t>sp</a:t>
            </a:r>
            <a:r>
              <a:rPr lang="en-US" sz="2000" dirty="0" smtClean="0">
                <a:solidFill>
                  <a:srgbClr val="FFFF00"/>
                </a:solidFill>
              </a:rPr>
              <a:t>, $</a:t>
            </a:r>
            <a:r>
              <a:rPr lang="en-US" sz="2000" dirty="0" err="1" smtClean="0">
                <a:solidFill>
                  <a:srgbClr val="FFFF00"/>
                </a:solidFill>
              </a:rPr>
              <a:t>sp</a:t>
            </a:r>
            <a:r>
              <a:rPr lang="en-US" sz="2000" dirty="0" smtClean="0">
                <a:solidFill>
                  <a:srgbClr val="FFFF00"/>
                </a:solidFill>
              </a:rPr>
              <a:t>, -4</a:t>
            </a:r>
          </a:p>
          <a:p>
            <a:r>
              <a:rPr lang="en-US" sz="2000" dirty="0">
                <a:solidFill>
                  <a:srgbClr val="FFFF00"/>
                </a:solidFill>
              </a:rPr>
              <a:t> </a:t>
            </a:r>
            <a:r>
              <a:rPr lang="en-US" sz="2000" dirty="0" smtClean="0">
                <a:solidFill>
                  <a:srgbClr val="FFFF00"/>
                </a:solidFill>
              </a:rPr>
              <a:t>          SW $31, 0 ($</a:t>
            </a:r>
            <a:r>
              <a:rPr lang="en-US" sz="2000" dirty="0" err="1" smtClean="0">
                <a:solidFill>
                  <a:srgbClr val="FFFF00"/>
                </a:solidFill>
              </a:rPr>
              <a:t>sp</a:t>
            </a:r>
            <a:r>
              <a:rPr lang="en-US" sz="2000" dirty="0" smtClean="0">
                <a:solidFill>
                  <a:srgbClr val="FFFF00"/>
                </a:solidFill>
              </a:rPr>
              <a:t>)</a:t>
            </a:r>
            <a:endParaRPr lang="en-US" sz="2000" dirty="0">
              <a:solidFill>
                <a:srgbClr val="FFFF00"/>
              </a:solidFill>
            </a:endParaRPr>
          </a:p>
        </p:txBody>
      </p:sp>
      <p:sp>
        <p:nvSpPr>
          <p:cNvPr id="14" name="TextBox 13"/>
          <p:cNvSpPr txBox="1"/>
          <p:nvPr/>
        </p:nvSpPr>
        <p:spPr>
          <a:xfrm>
            <a:off x="6019800" y="5616714"/>
            <a:ext cx="2674130" cy="1323439"/>
          </a:xfrm>
          <a:prstGeom prst="rect">
            <a:avLst/>
          </a:prstGeom>
          <a:noFill/>
        </p:spPr>
        <p:txBody>
          <a:bodyPr wrap="none" rtlCol="0">
            <a:spAutoFit/>
          </a:bodyPr>
          <a:lstStyle/>
          <a:p>
            <a:r>
              <a:rPr lang="en-US" sz="2000" dirty="0" smtClean="0">
                <a:solidFill>
                  <a:srgbClr val="FFFF00"/>
                </a:solidFill>
              </a:rPr>
              <a:t>Pop: LW </a:t>
            </a:r>
            <a:r>
              <a:rPr lang="en-US" sz="2000" dirty="0">
                <a:solidFill>
                  <a:srgbClr val="FFFF00"/>
                </a:solidFill>
              </a:rPr>
              <a:t>$31, 0 ($</a:t>
            </a:r>
            <a:r>
              <a:rPr lang="en-US" sz="2000" dirty="0" err="1">
                <a:solidFill>
                  <a:srgbClr val="FFFF00"/>
                </a:solidFill>
              </a:rPr>
              <a:t>sp</a:t>
            </a:r>
            <a:r>
              <a:rPr lang="en-US" sz="2000" dirty="0">
                <a:solidFill>
                  <a:srgbClr val="FFFF00"/>
                </a:solidFill>
              </a:rPr>
              <a:t>) </a:t>
            </a:r>
            <a:endParaRPr lang="en-US" sz="2000" dirty="0" smtClean="0">
              <a:solidFill>
                <a:srgbClr val="FFFF00"/>
              </a:solidFill>
            </a:endParaRPr>
          </a:p>
          <a:p>
            <a:r>
              <a:rPr lang="en-US" sz="2000" dirty="0">
                <a:solidFill>
                  <a:srgbClr val="FFFF00"/>
                </a:solidFill>
              </a:rPr>
              <a:t> </a:t>
            </a:r>
            <a:r>
              <a:rPr lang="en-US" sz="2000" dirty="0" smtClean="0">
                <a:solidFill>
                  <a:srgbClr val="FFFF00"/>
                </a:solidFill>
              </a:rPr>
              <a:t>          ADDIU $</a:t>
            </a:r>
            <a:r>
              <a:rPr lang="en-US" sz="2000" dirty="0" err="1" smtClean="0">
                <a:solidFill>
                  <a:srgbClr val="FFFF00"/>
                </a:solidFill>
              </a:rPr>
              <a:t>sp</a:t>
            </a:r>
            <a:r>
              <a:rPr lang="en-US" sz="2000" dirty="0" smtClean="0">
                <a:solidFill>
                  <a:srgbClr val="FFFF00"/>
                </a:solidFill>
              </a:rPr>
              <a:t>, $</a:t>
            </a:r>
            <a:r>
              <a:rPr lang="en-US" sz="2000" dirty="0" err="1" smtClean="0">
                <a:solidFill>
                  <a:srgbClr val="FFFF00"/>
                </a:solidFill>
              </a:rPr>
              <a:t>sp</a:t>
            </a:r>
            <a:r>
              <a:rPr lang="en-US" sz="2000" dirty="0" smtClean="0">
                <a:solidFill>
                  <a:srgbClr val="FFFF00"/>
                </a:solidFill>
              </a:rPr>
              <a:t>, 4</a:t>
            </a:r>
          </a:p>
          <a:p>
            <a:r>
              <a:rPr lang="en-US" sz="2000" dirty="0">
                <a:solidFill>
                  <a:srgbClr val="FFFF00"/>
                </a:solidFill>
              </a:rPr>
              <a:t> </a:t>
            </a:r>
            <a:r>
              <a:rPr lang="en-US" sz="2000" dirty="0" smtClean="0">
                <a:solidFill>
                  <a:srgbClr val="FFFF00"/>
                </a:solidFill>
              </a:rPr>
              <a:t>          JR $31</a:t>
            </a:r>
          </a:p>
          <a:p>
            <a:r>
              <a:rPr lang="en-US" sz="2000" dirty="0">
                <a:solidFill>
                  <a:srgbClr val="FFFF00"/>
                </a:solidFill>
              </a:rPr>
              <a:t> </a:t>
            </a:r>
            <a:r>
              <a:rPr lang="en-US" sz="2000" dirty="0" smtClean="0">
                <a:solidFill>
                  <a:srgbClr val="FFFF00"/>
                </a:solidFill>
              </a:rPr>
              <a:t>          </a:t>
            </a:r>
            <a:endParaRPr lang="en-US" sz="2000" dirty="0">
              <a:solidFill>
                <a:srgbClr val="FFFF00"/>
              </a:solidFill>
            </a:endParaRPr>
          </a:p>
        </p:txBody>
      </p:sp>
      <p:sp>
        <p:nvSpPr>
          <p:cNvPr id="4" name="TextBox 3"/>
          <p:cNvSpPr txBox="1"/>
          <p:nvPr/>
        </p:nvSpPr>
        <p:spPr>
          <a:xfrm>
            <a:off x="6553200" y="2895600"/>
            <a:ext cx="704039" cy="369332"/>
          </a:xfrm>
          <a:prstGeom prst="rect">
            <a:avLst/>
          </a:prstGeom>
          <a:noFill/>
        </p:spPr>
        <p:txBody>
          <a:bodyPr wrap="none" rtlCol="0">
            <a:spAutoFit/>
          </a:bodyPr>
          <a:lstStyle/>
          <a:p>
            <a:r>
              <a:rPr lang="en-US" dirty="0" smtClean="0">
                <a:solidFill>
                  <a:schemeClr val="accent5">
                    <a:lumMod val="60000"/>
                    <a:lumOff val="40000"/>
                  </a:schemeClr>
                </a:solidFill>
              </a:rPr>
              <a:t>$31 =</a:t>
            </a:r>
            <a:endParaRPr lang="en-US" dirty="0">
              <a:solidFill>
                <a:schemeClr val="accent5">
                  <a:lumMod val="60000"/>
                  <a:lumOff val="40000"/>
                </a:schemeClr>
              </a:solidFill>
            </a:endParaRPr>
          </a:p>
        </p:txBody>
      </p:sp>
      <p:sp>
        <p:nvSpPr>
          <p:cNvPr id="16" name="TextBox 15"/>
          <p:cNvSpPr txBox="1"/>
          <p:nvPr/>
        </p:nvSpPr>
        <p:spPr>
          <a:xfrm>
            <a:off x="6553200" y="3429000"/>
            <a:ext cx="704039" cy="369332"/>
          </a:xfrm>
          <a:prstGeom prst="rect">
            <a:avLst/>
          </a:prstGeom>
          <a:noFill/>
        </p:spPr>
        <p:txBody>
          <a:bodyPr wrap="none" rtlCol="0">
            <a:spAutoFit/>
          </a:bodyPr>
          <a:lstStyle/>
          <a:p>
            <a:r>
              <a:rPr lang="en-US" dirty="0" smtClean="0">
                <a:solidFill>
                  <a:schemeClr val="accent5">
                    <a:lumMod val="60000"/>
                    <a:lumOff val="40000"/>
                  </a:schemeClr>
                </a:solidFill>
              </a:rPr>
              <a:t>$31 =</a:t>
            </a:r>
            <a:endParaRPr lang="en-US" dirty="0">
              <a:solidFill>
                <a:schemeClr val="accent5">
                  <a:lumMod val="60000"/>
                  <a:lumOff val="40000"/>
                </a:schemeClr>
              </a:solidFill>
            </a:endParaRPr>
          </a:p>
        </p:txBody>
      </p:sp>
      <p:sp>
        <p:nvSpPr>
          <p:cNvPr id="17" name="Line 5"/>
          <p:cNvSpPr>
            <a:spLocks noChangeShapeType="1"/>
          </p:cNvSpPr>
          <p:nvPr/>
        </p:nvSpPr>
        <p:spPr bwMode="auto">
          <a:xfrm>
            <a:off x="6172200" y="302889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Text Box 6"/>
          <p:cNvSpPr txBox="1">
            <a:spLocks noChangeArrowheads="1"/>
          </p:cNvSpPr>
          <p:nvPr/>
        </p:nvSpPr>
        <p:spPr bwMode="auto">
          <a:xfrm>
            <a:off x="6019800" y="318129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rgbClr val="FFFF00"/>
                </a:solidFill>
                <a:latin typeface="Arial" charset="0"/>
              </a:rPr>
              <a:t>sp</a:t>
            </a:r>
            <a:endParaRPr lang="en-US" sz="2000" dirty="0">
              <a:solidFill>
                <a:srgbClr val="FFFF00"/>
              </a:solidFill>
              <a:latin typeface="Arial" charset="0"/>
            </a:endParaRPr>
          </a:p>
        </p:txBody>
      </p:sp>
    </p:spTree>
    <p:extLst>
      <p:ext uri="{BB962C8B-B14F-4D97-AF65-F5344CB8AC3E}">
        <p14:creationId xmlns:p14="http://schemas.microsoft.com/office/powerpoint/2010/main" val="353246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51209"/>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xit" presetSubtype="0" fill="hold" grpId="0" nodeType="withEffect">
                                  <p:stCondLst>
                                    <p:cond delay="0"/>
                                  </p:stCondLst>
                                  <p:childTnLst>
                                    <p:set>
                                      <p:cBhvr>
                                        <p:cTn id="26" dur="1" fill="hold">
                                          <p:stCondLst>
                                            <p:cond delay="0"/>
                                          </p:stCondLst>
                                        </p:cTn>
                                        <p:tgtEl>
                                          <p:spTgt spid="51205"/>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5120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animBg="1"/>
      <p:bldP spid="51206" grpId="0"/>
      <p:bldP spid="51209" grpId="0" animBg="1"/>
      <p:bldP spid="4" grpId="0"/>
      <p:bldP spid="16" grpId="0"/>
      <p:bldP spid="17" grpId="0" animBg="1"/>
      <p:bldP spid="1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1" name="Rectangle 7"/>
          <p:cNvSpPr>
            <a:spLocks noChangeArrowheads="1"/>
          </p:cNvSpPr>
          <p:nvPr/>
        </p:nvSpPr>
        <p:spPr bwMode="auto">
          <a:xfrm>
            <a:off x="381000" y="5734050"/>
            <a:ext cx="8077200" cy="403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bg1"/>
                </a:solidFill>
                <a:latin typeface="Tahoma" pitchFamily="34" charset="0"/>
              </a:rPr>
              <a:t>Stack used to save and restore contents of $</a:t>
            </a:r>
            <a:r>
              <a:rPr lang="en-GB" sz="2800" dirty="0" smtClean="0">
                <a:solidFill>
                  <a:schemeClr val="bg1"/>
                </a:solidFill>
                <a:latin typeface="Tahoma" pitchFamily="34" charset="0"/>
              </a:rPr>
              <a:t>31</a:t>
            </a:r>
            <a:endParaRPr lang="en-GB" sz="2800" dirty="0">
              <a:solidFill>
                <a:schemeClr val="bg1"/>
              </a:solidFill>
              <a:latin typeface="Tahoma" pitchFamily="34" charset="0"/>
            </a:endParaRPr>
          </a:p>
        </p:txBody>
      </p:sp>
      <p:grpSp>
        <p:nvGrpSpPr>
          <p:cNvPr id="2" name="Group 1"/>
          <p:cNvGrpSpPr/>
          <p:nvPr/>
        </p:nvGrpSpPr>
        <p:grpSpPr>
          <a:xfrm>
            <a:off x="6553200" y="2971800"/>
            <a:ext cx="533400" cy="457200"/>
            <a:chOff x="6553200" y="2971800"/>
            <a:chExt cx="533400" cy="457200"/>
          </a:xfrm>
        </p:grpSpPr>
        <p:sp>
          <p:nvSpPr>
            <p:cNvPr id="8" name="Line 5"/>
            <p:cNvSpPr>
              <a:spLocks noChangeShapeType="1"/>
            </p:cNvSpPr>
            <p:nvPr/>
          </p:nvSpPr>
          <p:spPr bwMode="auto">
            <a:xfrm>
              <a:off x="6553200" y="29718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FFFF00"/>
                </a:solidFill>
              </a:endParaRPr>
            </a:p>
          </p:txBody>
        </p:sp>
        <p:sp>
          <p:nvSpPr>
            <p:cNvPr id="9" name="Text Box 6"/>
            <p:cNvSpPr txBox="1">
              <a:spLocks noChangeArrowheads="1"/>
            </p:cNvSpPr>
            <p:nvPr/>
          </p:nvSpPr>
          <p:spPr bwMode="auto">
            <a:xfrm>
              <a:off x="6553200" y="302889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rgbClr val="FFFF00"/>
                  </a:solidFill>
                  <a:latin typeface="Arial" charset="0"/>
                </a:rPr>
                <a:t>sp</a:t>
              </a:r>
              <a:endParaRPr lang="en-US" sz="2000" dirty="0">
                <a:solidFill>
                  <a:srgbClr val="FFFF00"/>
                </a:solidFill>
                <a:latin typeface="Arial" charset="0"/>
              </a:endParaRPr>
            </a:p>
          </p:txBody>
        </p:sp>
      </p:grpSp>
      <p:sp>
        <p:nvSpPr>
          <p:cNvPr id="11" name="Rectangle 4"/>
          <p:cNvSpPr>
            <a:spLocks noChangeArrowheads="1"/>
          </p:cNvSpPr>
          <p:nvPr/>
        </p:nvSpPr>
        <p:spPr bwMode="auto">
          <a:xfrm>
            <a:off x="7010400" y="1306512"/>
            <a:ext cx="1752600" cy="4103688"/>
          </a:xfrm>
          <a:prstGeom prst="rect">
            <a:avLst/>
          </a:prstGeom>
          <a:noFill/>
          <a:ln w="9525">
            <a:solidFill>
              <a:schemeClr val="accent5">
                <a:lumMod val="60000"/>
                <a:lumOff val="40000"/>
              </a:schemeClr>
            </a:solidFill>
            <a:miter lim="800000"/>
            <a:headEnd/>
            <a:tailEnd/>
          </a:ln>
          <a:effectLst/>
          <a:extLst/>
        </p:spPr>
        <p:txBody>
          <a:bodyPr wrap="none" anchor="ctr"/>
          <a:lstStyle/>
          <a:p>
            <a:endParaRPr lang="en-US"/>
          </a:p>
        </p:txBody>
      </p:sp>
      <p:sp>
        <p:nvSpPr>
          <p:cNvPr id="12" name="Rectangle 7"/>
          <p:cNvSpPr>
            <a:spLocks noChangeArrowheads="1"/>
          </p:cNvSpPr>
          <p:nvPr/>
        </p:nvSpPr>
        <p:spPr bwMode="auto">
          <a:xfrm>
            <a:off x="7010400" y="2226518"/>
            <a:ext cx="1752600" cy="448841"/>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after1</a:t>
            </a:r>
            <a:endParaRPr lang="en-US" dirty="0">
              <a:solidFill>
                <a:schemeClr val="bg1"/>
              </a:solidFill>
            </a:endParaRPr>
          </a:p>
        </p:txBody>
      </p:sp>
      <p:sp>
        <p:nvSpPr>
          <p:cNvPr id="13" name="Rectangle 9"/>
          <p:cNvSpPr>
            <a:spLocks noChangeArrowheads="1"/>
          </p:cNvSpPr>
          <p:nvPr/>
        </p:nvSpPr>
        <p:spPr bwMode="auto">
          <a:xfrm>
            <a:off x="7010400" y="2675359"/>
            <a:ext cx="1752600" cy="448841"/>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after2</a:t>
            </a:r>
            <a:endParaRPr lang="en-US" dirty="0">
              <a:solidFill>
                <a:schemeClr val="bg1"/>
              </a:solidFill>
            </a:endParaRPr>
          </a:p>
        </p:txBody>
      </p:sp>
      <p:sp>
        <p:nvSpPr>
          <p:cNvPr id="14" name="Text Box 11"/>
          <p:cNvSpPr txBox="1">
            <a:spLocks noChangeArrowheads="1"/>
          </p:cNvSpPr>
          <p:nvPr/>
        </p:nvSpPr>
        <p:spPr bwMode="auto">
          <a:xfrm>
            <a:off x="6324600" y="1002268"/>
            <a:ext cx="1204176"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latin typeface="Tahoma" pitchFamily="34" charset="0"/>
              </a:rPr>
              <a:t>high </a:t>
            </a:r>
            <a:r>
              <a:rPr lang="en-US" dirty="0" err="1">
                <a:solidFill>
                  <a:schemeClr val="bg1"/>
                </a:solidFill>
                <a:latin typeface="Tahoma" pitchFamily="34" charset="0"/>
              </a:rPr>
              <a:t>mem</a:t>
            </a:r>
            <a:endParaRPr lang="en-US" dirty="0">
              <a:solidFill>
                <a:schemeClr val="bg1"/>
              </a:solidFill>
              <a:latin typeface="Tahoma" pitchFamily="34" charset="0"/>
            </a:endParaRPr>
          </a:p>
        </p:txBody>
      </p:sp>
      <p:sp>
        <p:nvSpPr>
          <p:cNvPr id="15" name="Text Box 12"/>
          <p:cNvSpPr txBox="1">
            <a:spLocks noChangeArrowheads="1"/>
          </p:cNvSpPr>
          <p:nvPr/>
        </p:nvSpPr>
        <p:spPr bwMode="auto">
          <a:xfrm>
            <a:off x="6351589" y="5334000"/>
            <a:ext cx="1116011"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latin typeface="Tahoma" pitchFamily="34" charset="0"/>
              </a:rPr>
              <a:t>low </a:t>
            </a:r>
            <a:r>
              <a:rPr lang="en-US" dirty="0" err="1">
                <a:solidFill>
                  <a:schemeClr val="bg1"/>
                </a:solidFill>
                <a:latin typeface="Tahoma" pitchFamily="34" charset="0"/>
              </a:rPr>
              <a:t>mem</a:t>
            </a:r>
            <a:endParaRPr lang="en-US" dirty="0">
              <a:solidFill>
                <a:schemeClr val="bg1"/>
              </a:solidFill>
              <a:latin typeface="Tahoma" pitchFamily="34" charset="0"/>
            </a:endParaRPr>
          </a:p>
        </p:txBody>
      </p:sp>
      <p:sp>
        <p:nvSpPr>
          <p:cNvPr id="16" name="Rectangle 9"/>
          <p:cNvSpPr>
            <a:spLocks noChangeArrowheads="1"/>
          </p:cNvSpPr>
          <p:nvPr/>
        </p:nvSpPr>
        <p:spPr bwMode="auto">
          <a:xfrm>
            <a:off x="7010400" y="3124200"/>
            <a:ext cx="1752600" cy="448841"/>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after2</a:t>
            </a:r>
            <a:endParaRPr lang="en-US" dirty="0">
              <a:solidFill>
                <a:schemeClr val="bg1"/>
              </a:solidFill>
            </a:endParaRPr>
          </a:p>
        </p:txBody>
      </p:sp>
      <p:sp>
        <p:nvSpPr>
          <p:cNvPr id="17" name="Rectangle 9"/>
          <p:cNvSpPr>
            <a:spLocks noChangeArrowheads="1"/>
          </p:cNvSpPr>
          <p:nvPr/>
        </p:nvSpPr>
        <p:spPr bwMode="auto">
          <a:xfrm>
            <a:off x="7010400" y="3581400"/>
            <a:ext cx="1752600" cy="448841"/>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after2</a:t>
            </a:r>
            <a:endParaRPr lang="en-US" dirty="0">
              <a:solidFill>
                <a:schemeClr val="bg1"/>
              </a:solidFill>
            </a:endParaRPr>
          </a:p>
        </p:txBody>
      </p:sp>
      <p:grpSp>
        <p:nvGrpSpPr>
          <p:cNvPr id="19" name="Group 18"/>
          <p:cNvGrpSpPr/>
          <p:nvPr/>
        </p:nvGrpSpPr>
        <p:grpSpPr>
          <a:xfrm>
            <a:off x="6553200" y="3429000"/>
            <a:ext cx="533400" cy="457200"/>
            <a:chOff x="6553200" y="2971800"/>
            <a:chExt cx="533400" cy="457200"/>
          </a:xfrm>
        </p:grpSpPr>
        <p:sp>
          <p:nvSpPr>
            <p:cNvPr id="20" name="Line 5"/>
            <p:cNvSpPr>
              <a:spLocks noChangeShapeType="1"/>
            </p:cNvSpPr>
            <p:nvPr/>
          </p:nvSpPr>
          <p:spPr bwMode="auto">
            <a:xfrm>
              <a:off x="6553200" y="29718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FFFF00"/>
                </a:solidFill>
              </a:endParaRPr>
            </a:p>
          </p:txBody>
        </p:sp>
        <p:sp>
          <p:nvSpPr>
            <p:cNvPr id="21" name="Text Box 6"/>
            <p:cNvSpPr txBox="1">
              <a:spLocks noChangeArrowheads="1"/>
            </p:cNvSpPr>
            <p:nvPr/>
          </p:nvSpPr>
          <p:spPr bwMode="auto">
            <a:xfrm>
              <a:off x="6553200" y="302889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rgbClr val="FFFF00"/>
                  </a:solidFill>
                  <a:latin typeface="Arial" charset="0"/>
                </a:rPr>
                <a:t>sp</a:t>
              </a:r>
              <a:endParaRPr lang="en-US" sz="2000" dirty="0">
                <a:solidFill>
                  <a:srgbClr val="FFFF00"/>
                </a:solidFill>
                <a:latin typeface="Arial" charset="0"/>
              </a:endParaRPr>
            </a:p>
          </p:txBody>
        </p:sp>
      </p:grpSp>
      <p:grpSp>
        <p:nvGrpSpPr>
          <p:cNvPr id="22" name="Group 21"/>
          <p:cNvGrpSpPr/>
          <p:nvPr/>
        </p:nvGrpSpPr>
        <p:grpSpPr>
          <a:xfrm>
            <a:off x="6553200" y="3886200"/>
            <a:ext cx="533400" cy="457200"/>
            <a:chOff x="6553200" y="2971800"/>
            <a:chExt cx="533400" cy="457200"/>
          </a:xfrm>
        </p:grpSpPr>
        <p:sp>
          <p:nvSpPr>
            <p:cNvPr id="23" name="Line 5"/>
            <p:cNvSpPr>
              <a:spLocks noChangeShapeType="1"/>
            </p:cNvSpPr>
            <p:nvPr/>
          </p:nvSpPr>
          <p:spPr bwMode="auto">
            <a:xfrm>
              <a:off x="6553200" y="29718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FFFF00"/>
                </a:solidFill>
              </a:endParaRPr>
            </a:p>
          </p:txBody>
        </p:sp>
        <p:sp>
          <p:nvSpPr>
            <p:cNvPr id="24" name="Text Box 6"/>
            <p:cNvSpPr txBox="1">
              <a:spLocks noChangeArrowheads="1"/>
            </p:cNvSpPr>
            <p:nvPr/>
          </p:nvSpPr>
          <p:spPr bwMode="auto">
            <a:xfrm>
              <a:off x="6553200" y="302889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rgbClr val="FFFF00"/>
                  </a:solidFill>
                  <a:latin typeface="Arial" charset="0"/>
                </a:rPr>
                <a:t>sp</a:t>
              </a:r>
              <a:endParaRPr lang="en-US" sz="2000" dirty="0">
                <a:solidFill>
                  <a:srgbClr val="FFFF00"/>
                </a:solidFill>
                <a:latin typeface="Arial" charset="0"/>
              </a:endParaRPr>
            </a:p>
          </p:txBody>
        </p:sp>
      </p:grpSp>
      <p:sp>
        <p:nvSpPr>
          <p:cNvPr id="25" name="Rectangle 4"/>
          <p:cNvSpPr>
            <a:spLocks noChangeArrowheads="1"/>
          </p:cNvSpPr>
          <p:nvPr/>
        </p:nvSpPr>
        <p:spPr bwMode="auto">
          <a:xfrm>
            <a:off x="228600" y="1600200"/>
            <a:ext cx="2461700" cy="3810000"/>
          </a:xfrm>
          <a:prstGeom prst="rect">
            <a:avLst/>
          </a:prstGeom>
          <a:noFill/>
          <a:ln w="9525">
            <a:solidFill>
              <a:schemeClr val="bg1"/>
            </a:solidFill>
            <a:miter lim="800000"/>
            <a:headEnd/>
            <a:tailEnd/>
          </a:ln>
          <a:effectLst/>
          <a:extLst/>
        </p:spPr>
        <p:txBody>
          <a:bodyPr wrap="none" anchor="t"/>
          <a:lstStyle/>
          <a:p>
            <a:r>
              <a:rPr lang="en-US" sz="2400" dirty="0">
                <a:solidFill>
                  <a:schemeClr val="bg1"/>
                </a:solidFill>
                <a:latin typeface="Arial" charset="0"/>
              </a:rPr>
              <a:t>main: </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a:solidFill>
                  <a:srgbClr val="00B0F0"/>
                </a:solidFill>
                <a:latin typeface="Arial" charset="0"/>
              </a:rPr>
              <a:t>a</a:t>
            </a:r>
            <a:r>
              <a:rPr lang="en-US" sz="2400" dirty="0" smtClean="0">
                <a:solidFill>
                  <a:srgbClr val="00B0F0"/>
                </a:solidFill>
                <a:latin typeface="Arial" charset="0"/>
              </a:rPr>
              <a:t>fter1</a:t>
            </a:r>
            <a:r>
              <a:rPr lang="en-US" sz="2400" dirty="0">
                <a:solidFill>
                  <a:srgbClr val="00B0F0"/>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add </a:t>
            </a:r>
            <a:r>
              <a:rPr lang="en-US" sz="2400" dirty="0">
                <a:solidFill>
                  <a:schemeClr val="bg1"/>
                </a:solidFill>
                <a:latin typeface="Arial" charset="0"/>
              </a:rPr>
              <a:t>$1,$2,$3</a:t>
            </a:r>
          </a:p>
          <a:p>
            <a:endParaRPr lang="en-US" sz="2400" dirty="0" smtClean="0">
              <a:solidFill>
                <a:schemeClr val="bg1"/>
              </a:solidFill>
              <a:latin typeface="Arial" charset="0"/>
            </a:endParaRPr>
          </a:p>
          <a:p>
            <a:endParaRPr lang="en-US" sz="2400" dirty="0">
              <a:solidFill>
                <a:schemeClr val="bg1"/>
              </a:solidFill>
              <a:latin typeface="Arial" charset="0"/>
            </a:endParaRPr>
          </a:p>
          <a:p>
            <a:endParaRPr lang="en-US" sz="2400" dirty="0" smtClean="0">
              <a:solidFill>
                <a:schemeClr val="bg1"/>
              </a:solidFill>
              <a:latin typeface="Arial" charset="0"/>
            </a:endParaRPr>
          </a:p>
          <a:p>
            <a:endParaRPr lang="en-US" sz="2400" dirty="0">
              <a:solidFill>
                <a:schemeClr val="bg1"/>
              </a:solidFill>
              <a:latin typeface="Arial" charset="0"/>
            </a:endParaRPr>
          </a:p>
        </p:txBody>
      </p:sp>
      <p:sp>
        <p:nvSpPr>
          <p:cNvPr id="26" name="Rectangle 5"/>
          <p:cNvSpPr>
            <a:spLocks noChangeArrowheads="1"/>
          </p:cNvSpPr>
          <p:nvPr/>
        </p:nvSpPr>
        <p:spPr bwMode="auto">
          <a:xfrm>
            <a:off x="3028767" y="1600200"/>
            <a:ext cx="3067233" cy="3810000"/>
          </a:xfrm>
          <a:prstGeom prst="rect">
            <a:avLst/>
          </a:prstGeom>
          <a:noFill/>
          <a:ln w="9525">
            <a:solidFill>
              <a:schemeClr val="bg1"/>
            </a:solidFill>
            <a:miter lim="800000"/>
            <a:headEnd/>
            <a:tailEnd/>
          </a:ln>
          <a:effectLst/>
          <a:extLst/>
        </p:spPr>
        <p:txBody>
          <a:bodyPr wrap="none" bIns="0" anchor="t"/>
          <a:lstStyle/>
          <a:p>
            <a:r>
              <a:rPr lang="en-US" sz="2400" dirty="0" err="1" smtClean="0">
                <a:solidFill>
                  <a:schemeClr val="bg1"/>
                </a:solidFill>
                <a:latin typeface="Arial" charset="0"/>
              </a:rPr>
              <a:t>myfn</a:t>
            </a:r>
            <a:r>
              <a:rPr lang="en-US" sz="2400" dirty="0" smtClean="0">
                <a:solidFill>
                  <a:schemeClr val="bg1"/>
                </a:solidFill>
                <a:latin typeface="Arial" charset="0"/>
              </a:rPr>
              <a:t>:</a:t>
            </a:r>
          </a:p>
          <a:p>
            <a:r>
              <a:rPr lang="en-US" sz="2400" dirty="0" smtClean="0">
                <a:solidFill>
                  <a:schemeClr val="bg1"/>
                </a:solidFill>
                <a:latin typeface="Arial" charset="0"/>
              </a:rPr>
              <a:t>        </a:t>
            </a:r>
            <a:r>
              <a:rPr lang="pl-PL" sz="2400" dirty="0" smtClean="0">
                <a:solidFill>
                  <a:srgbClr val="FFFF00"/>
                </a:solidFill>
                <a:latin typeface="Arial" charset="0"/>
              </a:rPr>
              <a:t>addiu </a:t>
            </a:r>
            <a:r>
              <a:rPr lang="pl-PL" sz="2400" dirty="0">
                <a:solidFill>
                  <a:srgbClr val="FFFF00"/>
                </a:solidFill>
                <a:latin typeface="Arial" charset="0"/>
              </a:rPr>
              <a:t>$sp,$sp,-4</a:t>
            </a:r>
          </a:p>
          <a:p>
            <a:r>
              <a:rPr lang="pl-PL" sz="2400" dirty="0">
                <a:solidFill>
                  <a:srgbClr val="FFFF00"/>
                </a:solidFill>
                <a:latin typeface="Arial" charset="0"/>
              </a:rPr>
              <a:t>  </a:t>
            </a:r>
            <a:r>
              <a:rPr lang="en-US" sz="2400" dirty="0" smtClean="0">
                <a:solidFill>
                  <a:srgbClr val="FFFF00"/>
                </a:solidFill>
                <a:latin typeface="Arial" charset="0"/>
              </a:rPr>
              <a:t>      </a:t>
            </a:r>
            <a:r>
              <a:rPr lang="pl-PL" sz="2400" dirty="0" smtClean="0">
                <a:solidFill>
                  <a:srgbClr val="FFFF00"/>
                </a:solidFill>
                <a:latin typeface="Arial" charset="0"/>
              </a:rPr>
              <a:t>sw </a:t>
            </a:r>
            <a:r>
              <a:rPr lang="pl-PL" sz="2400" dirty="0">
                <a:solidFill>
                  <a:srgbClr val="FFFF00"/>
                </a:solidFill>
                <a:latin typeface="Arial" charset="0"/>
              </a:rPr>
              <a:t>$31, 0($sp</a:t>
            </a:r>
            <a:r>
              <a:rPr lang="pl-PL" sz="2400" dirty="0" smtClean="0">
                <a:solidFill>
                  <a:srgbClr val="FFFF00"/>
                </a:solidFill>
                <a:latin typeface="Arial" charset="0"/>
              </a:rPr>
              <a:t>)</a:t>
            </a:r>
            <a:endParaRPr lang="en-US" sz="2400" dirty="0">
              <a:solidFill>
                <a:srgbClr val="FFFF00"/>
              </a:solidFill>
              <a:latin typeface="Arial" charset="0"/>
            </a:endParaRPr>
          </a:p>
          <a:p>
            <a:r>
              <a:rPr lang="en-US" sz="2400" dirty="0">
                <a:solidFill>
                  <a:srgbClr val="FFFF00"/>
                </a:solidFill>
                <a:latin typeface="Arial" charset="0"/>
              </a:rPr>
              <a:t> </a:t>
            </a:r>
            <a:r>
              <a:rPr lang="en-US" sz="2400" dirty="0" smtClean="0">
                <a:solidFill>
                  <a:schemeClr val="bg1"/>
                </a:solidFill>
                <a:latin typeface="Arial" charset="0"/>
              </a:rPr>
              <a:t>       if (</a:t>
            </a:r>
            <a:r>
              <a:rPr lang="en-US" sz="2400" i="1" dirty="0" smtClean="0">
                <a:solidFill>
                  <a:schemeClr val="bg1"/>
                </a:solidFill>
                <a:latin typeface="Arial" charset="0"/>
              </a:rPr>
              <a:t>test</a:t>
            </a:r>
            <a:r>
              <a:rPr lang="en-US" sz="2400" dirty="0" smtClean="0">
                <a:solidFill>
                  <a:schemeClr val="bg1"/>
                </a:solidFill>
                <a:latin typeface="Arial" charset="0"/>
              </a:rPr>
              <a:t>)</a:t>
            </a:r>
          </a:p>
          <a:p>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smtClean="0">
                <a:solidFill>
                  <a:schemeClr val="bg1"/>
                </a:solidFill>
                <a:latin typeface="Arial" charset="0"/>
              </a:rPr>
              <a:t>myfn</a:t>
            </a:r>
            <a:endParaRPr lang="en-US" sz="2400" dirty="0" smtClean="0">
              <a:solidFill>
                <a:schemeClr val="bg1"/>
              </a:solidFill>
              <a:latin typeface="Arial" charset="0"/>
            </a:endParaRPr>
          </a:p>
          <a:p>
            <a:r>
              <a:rPr lang="en-US" sz="2400" dirty="0" smtClean="0">
                <a:solidFill>
                  <a:srgbClr val="FF2F92"/>
                </a:solidFill>
                <a:latin typeface="Arial" charset="0"/>
              </a:rPr>
              <a:t>after2:</a:t>
            </a:r>
            <a:endParaRPr lang="en-US" sz="2400" dirty="0">
              <a:solidFill>
                <a:srgbClr val="FF2F92"/>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rgbClr val="FFFF00"/>
                </a:solidFill>
                <a:latin typeface="Arial" charset="0"/>
              </a:rPr>
              <a:t>lw</a:t>
            </a:r>
            <a:r>
              <a:rPr lang="en-US" sz="2400" dirty="0" smtClean="0">
                <a:solidFill>
                  <a:srgbClr val="FFFF00"/>
                </a:solidFill>
                <a:latin typeface="Arial" charset="0"/>
              </a:rPr>
              <a:t> </a:t>
            </a:r>
            <a:r>
              <a:rPr lang="en-US" sz="2400" dirty="0">
                <a:solidFill>
                  <a:srgbClr val="FFFF00"/>
                </a:solidFill>
                <a:latin typeface="Arial" charset="0"/>
              </a:rPr>
              <a:t>$31, 0($</a:t>
            </a:r>
            <a:r>
              <a:rPr lang="en-US" sz="2400" dirty="0" err="1">
                <a:solidFill>
                  <a:srgbClr val="FFFF00"/>
                </a:solidFill>
                <a:latin typeface="Arial" charset="0"/>
              </a:rPr>
              <a:t>sp</a:t>
            </a:r>
            <a:r>
              <a:rPr lang="en-US" sz="2400" dirty="0">
                <a:solidFill>
                  <a:srgbClr val="FFFF00"/>
                </a:solidFill>
                <a:latin typeface="Arial" charset="0"/>
              </a:rPr>
              <a:t>)</a:t>
            </a:r>
          </a:p>
          <a:p>
            <a:r>
              <a:rPr lang="en-US" sz="2400" dirty="0">
                <a:solidFill>
                  <a:srgbClr val="FFFF00"/>
                </a:solidFill>
                <a:latin typeface="Arial" charset="0"/>
              </a:rPr>
              <a:t>  </a:t>
            </a:r>
            <a:r>
              <a:rPr lang="en-US" sz="2400" dirty="0" smtClean="0">
                <a:solidFill>
                  <a:srgbClr val="FFFF00"/>
                </a:solidFill>
                <a:latin typeface="Arial" charset="0"/>
              </a:rPr>
              <a:t>      </a:t>
            </a:r>
            <a:r>
              <a:rPr lang="en-US" sz="2400" dirty="0" err="1" smtClean="0">
                <a:solidFill>
                  <a:srgbClr val="FFFF00"/>
                </a:solidFill>
                <a:latin typeface="Arial" charset="0"/>
              </a:rPr>
              <a:t>addiu</a:t>
            </a:r>
            <a:r>
              <a:rPr lang="en-US" sz="2400" dirty="0" smtClean="0">
                <a:solidFill>
                  <a:srgbClr val="FFFF00"/>
                </a:solidFill>
                <a:latin typeface="Arial" charset="0"/>
              </a:rPr>
              <a:t> </a:t>
            </a:r>
            <a:r>
              <a:rPr lang="en-US" sz="2400" dirty="0">
                <a:solidFill>
                  <a:srgbClr val="FFFF00"/>
                </a:solidFill>
                <a:latin typeface="Arial" charset="0"/>
              </a:rPr>
              <a:t>$sp,$sp,4</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jr</a:t>
            </a:r>
            <a:r>
              <a:rPr lang="en-US" sz="2400" dirty="0" smtClean="0">
                <a:solidFill>
                  <a:schemeClr val="bg1"/>
                </a:solidFill>
                <a:latin typeface="Arial" charset="0"/>
              </a:rPr>
              <a:t> $31</a:t>
            </a:r>
            <a:endParaRPr lang="en-US" sz="2400" dirty="0" smtClean="0">
              <a:solidFill>
                <a:schemeClr val="accent5">
                  <a:lumMod val="60000"/>
                  <a:lumOff val="40000"/>
                </a:schemeClr>
              </a:solidFill>
              <a:latin typeface="Arial" charset="0"/>
            </a:endParaRPr>
          </a:p>
          <a:p>
            <a:endParaRPr lang="en-US" sz="2400" dirty="0">
              <a:solidFill>
                <a:schemeClr val="accent5">
                  <a:lumMod val="60000"/>
                  <a:lumOff val="40000"/>
                </a:schemeClr>
              </a:solidFill>
              <a:latin typeface="Arial" charset="0"/>
            </a:endParaRPr>
          </a:p>
        </p:txBody>
      </p:sp>
      <p:grpSp>
        <p:nvGrpSpPr>
          <p:cNvPr id="27" name="Group 26"/>
          <p:cNvGrpSpPr/>
          <p:nvPr/>
        </p:nvGrpSpPr>
        <p:grpSpPr>
          <a:xfrm>
            <a:off x="3927972" y="1226058"/>
            <a:ext cx="2537294" cy="1431699"/>
            <a:chOff x="5070972" y="1226058"/>
            <a:chExt cx="2537294" cy="1431699"/>
          </a:xfrm>
        </p:grpSpPr>
        <p:sp>
          <p:nvSpPr>
            <p:cNvPr id="28" name="Freeform 8"/>
            <p:cNvSpPr>
              <a:spLocks/>
            </p:cNvSpPr>
            <p:nvPr/>
          </p:nvSpPr>
          <p:spPr bwMode="auto">
            <a:xfrm>
              <a:off x="5070972" y="1431053"/>
              <a:ext cx="2537294" cy="1226704"/>
            </a:xfrm>
            <a:custGeom>
              <a:avLst/>
              <a:gdLst>
                <a:gd name="T0" fmla="*/ 0 w 1501"/>
                <a:gd name="T1" fmla="*/ 1228 h 1306"/>
                <a:gd name="T2" fmla="*/ 1136 w 1501"/>
                <a:gd name="T3" fmla="*/ 1130 h 1306"/>
                <a:gd name="T4" fmla="*/ 1241 w 1501"/>
                <a:gd name="T5" fmla="*/ 173 h 1306"/>
                <a:gd name="T6" fmla="*/ 1501 w 1501"/>
                <a:gd name="T7" fmla="*/ 92 h 1306"/>
                <a:gd name="connsiteX0" fmla="*/ 2491 w 10785"/>
                <a:gd name="connsiteY0" fmla="*/ 8312 h 8312"/>
                <a:gd name="connsiteX1" fmla="*/ 10059 w 10785"/>
                <a:gd name="connsiteY1" fmla="*/ 7561 h 8312"/>
                <a:gd name="connsiteX2" fmla="*/ 10759 w 10785"/>
                <a:gd name="connsiteY2" fmla="*/ 234 h 8312"/>
                <a:gd name="connsiteX3" fmla="*/ 8 w 10785"/>
                <a:gd name="connsiteY3" fmla="*/ 3520 h 8312"/>
                <a:gd name="connsiteX0" fmla="*/ 2323 w 9341"/>
                <a:gd name="connsiteY0" fmla="*/ 6780 h 6780"/>
                <a:gd name="connsiteX1" fmla="*/ 9340 w 9341"/>
                <a:gd name="connsiteY1" fmla="*/ 5876 h 6780"/>
                <a:gd name="connsiteX2" fmla="*/ 3117 w 9341"/>
                <a:gd name="connsiteY2" fmla="*/ 587 h 6780"/>
                <a:gd name="connsiteX3" fmla="*/ 20 w 9341"/>
                <a:gd name="connsiteY3" fmla="*/ 1015 h 6780"/>
                <a:gd name="connsiteX0" fmla="*/ 2502 w 10016"/>
                <a:gd name="connsiteY0" fmla="*/ 10292 h 10292"/>
                <a:gd name="connsiteX1" fmla="*/ 10014 w 10016"/>
                <a:gd name="connsiteY1" fmla="*/ 8959 h 10292"/>
                <a:gd name="connsiteX2" fmla="*/ 3352 w 10016"/>
                <a:gd name="connsiteY2" fmla="*/ 1158 h 10292"/>
                <a:gd name="connsiteX3" fmla="*/ 36 w 10016"/>
                <a:gd name="connsiteY3" fmla="*/ 1789 h 10292"/>
                <a:gd name="connsiteX0" fmla="*/ 2502 w 7345"/>
                <a:gd name="connsiteY0" fmla="*/ 10292 h 10292"/>
                <a:gd name="connsiteX1" fmla="*/ 7342 w 7345"/>
                <a:gd name="connsiteY1" fmla="*/ 8863 h 10292"/>
                <a:gd name="connsiteX2" fmla="*/ 3352 w 7345"/>
                <a:gd name="connsiteY2" fmla="*/ 1158 h 10292"/>
                <a:gd name="connsiteX3" fmla="*/ 36 w 7345"/>
                <a:gd name="connsiteY3" fmla="*/ 1789 h 10292"/>
                <a:gd name="connsiteX0" fmla="*/ 3406 w 9998"/>
                <a:gd name="connsiteY0" fmla="*/ 10000 h 10049"/>
                <a:gd name="connsiteX1" fmla="*/ 9996 w 9998"/>
                <a:gd name="connsiteY1" fmla="*/ 8612 h 10049"/>
                <a:gd name="connsiteX2" fmla="*/ 4564 w 9998"/>
                <a:gd name="connsiteY2" fmla="*/ 1125 h 10049"/>
                <a:gd name="connsiteX3" fmla="*/ 49 w 9998"/>
                <a:gd name="connsiteY3" fmla="*/ 1738 h 10049"/>
                <a:gd name="connsiteX0" fmla="*/ 3383 w 10118"/>
                <a:gd name="connsiteY0" fmla="*/ 10332 h 10332"/>
                <a:gd name="connsiteX1" fmla="*/ 9974 w 10118"/>
                <a:gd name="connsiteY1" fmla="*/ 8951 h 10332"/>
                <a:gd name="connsiteX2" fmla="*/ 8337 w 10118"/>
                <a:gd name="connsiteY2" fmla="*/ 1036 h 10332"/>
                <a:gd name="connsiteX3" fmla="*/ 25 w 10118"/>
                <a:gd name="connsiteY3" fmla="*/ 2111 h 10332"/>
                <a:gd name="connsiteX0" fmla="*/ 3383 w 10278"/>
                <a:gd name="connsiteY0" fmla="*/ 10332 h 10332"/>
                <a:gd name="connsiteX1" fmla="*/ 9974 w 10278"/>
                <a:gd name="connsiteY1" fmla="*/ 8951 h 10332"/>
                <a:gd name="connsiteX2" fmla="*/ 8337 w 10278"/>
                <a:gd name="connsiteY2" fmla="*/ 1036 h 10332"/>
                <a:gd name="connsiteX3" fmla="*/ 25 w 10278"/>
                <a:gd name="connsiteY3" fmla="*/ 2111 h 10332"/>
                <a:gd name="connsiteX0" fmla="*/ 3383 w 10278"/>
                <a:gd name="connsiteY0" fmla="*/ 9827 h 9827"/>
                <a:gd name="connsiteX1" fmla="*/ 9974 w 10278"/>
                <a:gd name="connsiteY1" fmla="*/ 8446 h 9827"/>
                <a:gd name="connsiteX2" fmla="*/ 8337 w 10278"/>
                <a:gd name="connsiteY2" fmla="*/ 531 h 9827"/>
                <a:gd name="connsiteX3" fmla="*/ 25 w 10278"/>
                <a:gd name="connsiteY3" fmla="*/ 1606 h 9827"/>
                <a:gd name="connsiteX0" fmla="*/ 8165 w 10183"/>
                <a:gd name="connsiteY0" fmla="*/ 8769 h 9154"/>
                <a:gd name="connsiteX1" fmla="*/ 9704 w 10183"/>
                <a:gd name="connsiteY1" fmla="*/ 8595 h 9154"/>
                <a:gd name="connsiteX2" fmla="*/ 8112 w 10183"/>
                <a:gd name="connsiteY2" fmla="*/ 540 h 9154"/>
                <a:gd name="connsiteX3" fmla="*/ 24 w 10183"/>
                <a:gd name="connsiteY3" fmla="*/ 1634 h 9154"/>
                <a:gd name="connsiteX0" fmla="*/ 8018 w 10024"/>
                <a:gd name="connsiteY0" fmla="*/ 9579 h 9579"/>
                <a:gd name="connsiteX1" fmla="*/ 9580 w 10024"/>
                <a:gd name="connsiteY1" fmla="*/ 6595 h 9579"/>
                <a:gd name="connsiteX2" fmla="*/ 7966 w 10024"/>
                <a:gd name="connsiteY2" fmla="*/ 590 h 9579"/>
                <a:gd name="connsiteX3" fmla="*/ 24 w 10024"/>
                <a:gd name="connsiteY3" fmla="*/ 1785 h 9579"/>
                <a:gd name="connsiteX0" fmla="*/ 7999 w 9840"/>
                <a:gd name="connsiteY0" fmla="*/ 10000 h 10000"/>
                <a:gd name="connsiteX1" fmla="*/ 9557 w 9840"/>
                <a:gd name="connsiteY1" fmla="*/ 6885 h 10000"/>
                <a:gd name="connsiteX2" fmla="*/ 7947 w 9840"/>
                <a:gd name="connsiteY2" fmla="*/ 616 h 10000"/>
                <a:gd name="connsiteX3" fmla="*/ 24 w 9840"/>
                <a:gd name="connsiteY3" fmla="*/ 1863 h 10000"/>
                <a:gd name="connsiteX0" fmla="*/ 8129 w 9856"/>
                <a:gd name="connsiteY0" fmla="*/ 10000 h 10000"/>
                <a:gd name="connsiteX1" fmla="*/ 9712 w 9856"/>
                <a:gd name="connsiteY1" fmla="*/ 6885 h 10000"/>
                <a:gd name="connsiteX2" fmla="*/ 8076 w 9856"/>
                <a:gd name="connsiteY2" fmla="*/ 616 h 10000"/>
                <a:gd name="connsiteX3" fmla="*/ 24 w 9856"/>
                <a:gd name="connsiteY3" fmla="*/ 1863 h 10000"/>
                <a:gd name="connsiteX0" fmla="*/ 8249 w 9922"/>
                <a:gd name="connsiteY0" fmla="*/ 10000 h 10000"/>
                <a:gd name="connsiteX1" fmla="*/ 9855 w 9922"/>
                <a:gd name="connsiteY1" fmla="*/ 6885 h 10000"/>
                <a:gd name="connsiteX2" fmla="*/ 8195 w 9922"/>
                <a:gd name="connsiteY2" fmla="*/ 616 h 10000"/>
                <a:gd name="connsiteX3" fmla="*/ 25 w 9922"/>
                <a:gd name="connsiteY3" fmla="*/ 1863 h 10000"/>
              </a:gdLst>
              <a:ahLst/>
              <a:cxnLst>
                <a:cxn ang="0">
                  <a:pos x="connsiteX0" y="connsiteY0"/>
                </a:cxn>
                <a:cxn ang="0">
                  <a:pos x="connsiteX1" y="connsiteY1"/>
                </a:cxn>
                <a:cxn ang="0">
                  <a:pos x="connsiteX2" y="connsiteY2"/>
                </a:cxn>
                <a:cxn ang="0">
                  <a:pos x="connsiteX3" y="connsiteY3"/>
                </a:cxn>
              </a:cxnLst>
              <a:rect l="l" t="t" r="r" b="b"/>
              <a:pathLst>
                <a:path w="9922" h="10000">
                  <a:moveTo>
                    <a:pt x="8249" y="10000"/>
                  </a:moveTo>
                  <a:cubicBezTo>
                    <a:pt x="10461" y="6477"/>
                    <a:pt x="9603" y="8881"/>
                    <a:pt x="9855" y="6885"/>
                  </a:cubicBezTo>
                  <a:cubicBezTo>
                    <a:pt x="10107" y="4889"/>
                    <a:pt x="9675" y="1954"/>
                    <a:pt x="8195" y="616"/>
                  </a:cubicBezTo>
                  <a:cubicBezTo>
                    <a:pt x="5986" y="-1377"/>
                    <a:pt x="-452" y="2123"/>
                    <a:pt x="25" y="1863"/>
                  </a:cubicBezTo>
                </a:path>
              </a:pathLst>
            </a:custGeom>
            <a:noFill/>
            <a:ln w="28575" cmpd="sng">
              <a:solidFill>
                <a:srgbClr val="FF2F92"/>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Rectangle 28"/>
            <p:cNvSpPr/>
            <p:nvPr/>
          </p:nvSpPr>
          <p:spPr>
            <a:xfrm>
              <a:off x="5323800" y="1226058"/>
              <a:ext cx="312906" cy="369332"/>
            </a:xfrm>
            <a:prstGeom prst="rect">
              <a:avLst/>
            </a:prstGeom>
          </p:spPr>
          <p:txBody>
            <a:bodyPr wrap="none">
              <a:spAutoFit/>
            </a:bodyPr>
            <a:lstStyle/>
            <a:p>
              <a:r>
                <a:rPr lang="en-US" dirty="0" smtClean="0">
                  <a:solidFill>
                    <a:srgbClr val="FF2F92"/>
                  </a:solidFill>
                  <a:latin typeface="Arial" charset="0"/>
                </a:rPr>
                <a:t>2</a:t>
              </a:r>
              <a:endParaRPr lang="en-US" dirty="0">
                <a:solidFill>
                  <a:srgbClr val="FF2F92"/>
                </a:solidFill>
              </a:endParaRPr>
            </a:p>
          </p:txBody>
        </p:sp>
      </p:grpSp>
      <p:sp>
        <p:nvSpPr>
          <p:cNvPr id="31" name="Freeform 6"/>
          <p:cNvSpPr>
            <a:spLocks/>
          </p:cNvSpPr>
          <p:nvPr/>
        </p:nvSpPr>
        <p:spPr bwMode="auto">
          <a:xfrm>
            <a:off x="1219201" y="1541200"/>
            <a:ext cx="1809566" cy="973400"/>
          </a:xfrm>
          <a:custGeom>
            <a:avLst/>
            <a:gdLst>
              <a:gd name="T0" fmla="*/ 0 w 1509"/>
              <a:gd name="T1" fmla="*/ 300 h 300"/>
              <a:gd name="T2" fmla="*/ 860 w 1509"/>
              <a:gd name="T3" fmla="*/ 243 h 300"/>
              <a:gd name="T4" fmla="*/ 1184 w 1509"/>
              <a:gd name="T5" fmla="*/ 32 h 300"/>
              <a:gd name="T6" fmla="*/ 1509 w 1509"/>
              <a:gd name="T7" fmla="*/ 48 h 300"/>
            </a:gdLst>
            <a:ahLst/>
            <a:cxnLst>
              <a:cxn ang="0">
                <a:pos x="T0" y="T1"/>
              </a:cxn>
              <a:cxn ang="0">
                <a:pos x="T2" y="T3"/>
              </a:cxn>
              <a:cxn ang="0">
                <a:pos x="T4" y="T5"/>
              </a:cxn>
              <a:cxn ang="0">
                <a:pos x="T6" y="T7"/>
              </a:cxn>
            </a:cxnLst>
            <a:rect l="0" t="0" r="r" b="b"/>
            <a:pathLst>
              <a:path w="1509" h="300">
                <a:moveTo>
                  <a:pt x="0" y="300"/>
                </a:moveTo>
                <a:cubicBezTo>
                  <a:pt x="143" y="291"/>
                  <a:pt x="663" y="288"/>
                  <a:pt x="860" y="243"/>
                </a:cubicBezTo>
                <a:cubicBezTo>
                  <a:pt x="1057" y="198"/>
                  <a:pt x="1076" y="64"/>
                  <a:pt x="1184" y="32"/>
                </a:cubicBezTo>
                <a:cubicBezTo>
                  <a:pt x="1292" y="0"/>
                  <a:pt x="1441" y="45"/>
                  <a:pt x="1509" y="48"/>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Rectangle 31"/>
          <p:cNvSpPr/>
          <p:nvPr/>
        </p:nvSpPr>
        <p:spPr>
          <a:xfrm>
            <a:off x="2658894" y="1219200"/>
            <a:ext cx="312906" cy="369332"/>
          </a:xfrm>
          <a:prstGeom prst="rect">
            <a:avLst/>
          </a:prstGeom>
        </p:spPr>
        <p:txBody>
          <a:bodyPr wrap="none">
            <a:spAutoFit/>
          </a:bodyPr>
          <a:lstStyle/>
          <a:p>
            <a:r>
              <a:rPr lang="en-US">
                <a:solidFill>
                  <a:schemeClr val="accent5"/>
                </a:solidFill>
                <a:latin typeface="Arial" charset="0"/>
              </a:rPr>
              <a:t>1</a:t>
            </a:r>
            <a:endParaRPr lang="en-US">
              <a:solidFill>
                <a:schemeClr val="accent5"/>
              </a:solidFill>
            </a:endParaRPr>
          </a:p>
        </p:txBody>
      </p:sp>
      <p:sp>
        <p:nvSpPr>
          <p:cNvPr id="30" name="Rectangle 2"/>
          <p:cNvSpPr>
            <a:spLocks noGrp="1" noChangeArrowheads="1"/>
          </p:cNvSpPr>
          <p:nvPr>
            <p:ph type="title"/>
          </p:nvPr>
        </p:nvSpPr>
        <p:spPr>
          <a:xfrm>
            <a:off x="228600" y="152400"/>
            <a:ext cx="8686800" cy="533400"/>
          </a:xfrm>
        </p:spPr>
        <p:txBody>
          <a:bodyPr>
            <a:normAutofit fontScale="90000"/>
          </a:bodyPr>
          <a:lstStyle/>
          <a:p>
            <a:r>
              <a:rPr lang="en-US" dirty="0" smtClean="0"/>
              <a:t>Need a “Call Stack”</a:t>
            </a:r>
            <a:endParaRPr lang="en-US" dirty="0"/>
          </a:p>
        </p:txBody>
      </p:sp>
    </p:spTree>
    <p:extLst>
      <p:ext uri="{BB962C8B-B14F-4D97-AF65-F5344CB8AC3E}">
        <p14:creationId xmlns:p14="http://schemas.microsoft.com/office/powerpoint/2010/main" val="97160106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9"/>
                                        </p:tgtEl>
                                        <p:attrNameLst>
                                          <p:attrName>style.visibility</p:attrName>
                                        </p:attrNameLst>
                                      </p:cBhvr>
                                      <p:to>
                                        <p:strVal val="visible"/>
                                      </p:to>
                                    </p:set>
                                  </p:childTnLst>
                                </p:cTn>
                              </p:par>
                              <p:par>
                                <p:cTn id="10" presetID="1" presetClass="exit" presetSubtype="0" fill="hold" nodeType="withEffect">
                                  <p:stCondLst>
                                    <p:cond delay="0"/>
                                  </p:stCondLst>
                                  <p:childTnLst>
                                    <p:set>
                                      <p:cBhvr>
                                        <p:cTn id="11" dur="1" fill="hold">
                                          <p:stCondLst>
                                            <p:cond delay="0"/>
                                          </p:stCondLst>
                                        </p:cTn>
                                        <p:tgtEl>
                                          <p:spTgt spid="2"/>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1" name="Rectangle 7"/>
          <p:cNvSpPr>
            <a:spLocks noChangeArrowheads="1"/>
          </p:cNvSpPr>
          <p:nvPr/>
        </p:nvSpPr>
        <p:spPr bwMode="auto">
          <a:xfrm>
            <a:off x="381000" y="5734050"/>
            <a:ext cx="8077200" cy="403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102000"/>
              </a:lnSpc>
              <a:spcBef>
                <a:spcPts val="800"/>
              </a:spcBef>
              <a:buClr>
                <a:srgbClr val="000000"/>
              </a:buClr>
              <a:buSzPct val="126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bg1"/>
                </a:solidFill>
                <a:latin typeface="Tahoma" pitchFamily="34" charset="0"/>
              </a:rPr>
              <a:t>Stack used to save and restore contents of $</a:t>
            </a:r>
            <a:r>
              <a:rPr lang="en-GB" sz="2800" dirty="0" smtClean="0">
                <a:solidFill>
                  <a:schemeClr val="bg1"/>
                </a:solidFill>
                <a:latin typeface="Tahoma" pitchFamily="34" charset="0"/>
              </a:rPr>
              <a:t>31</a:t>
            </a:r>
          </a:p>
        </p:txBody>
      </p:sp>
      <p:grpSp>
        <p:nvGrpSpPr>
          <p:cNvPr id="2" name="Group 1"/>
          <p:cNvGrpSpPr/>
          <p:nvPr/>
        </p:nvGrpSpPr>
        <p:grpSpPr>
          <a:xfrm>
            <a:off x="6553200" y="2971800"/>
            <a:ext cx="533400" cy="457200"/>
            <a:chOff x="6553200" y="2971800"/>
            <a:chExt cx="533400" cy="457200"/>
          </a:xfrm>
        </p:grpSpPr>
        <p:sp>
          <p:nvSpPr>
            <p:cNvPr id="8" name="Line 5"/>
            <p:cNvSpPr>
              <a:spLocks noChangeShapeType="1"/>
            </p:cNvSpPr>
            <p:nvPr/>
          </p:nvSpPr>
          <p:spPr bwMode="auto">
            <a:xfrm>
              <a:off x="6553200" y="29718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FFFF00"/>
                </a:solidFill>
              </a:endParaRPr>
            </a:p>
          </p:txBody>
        </p:sp>
        <p:sp>
          <p:nvSpPr>
            <p:cNvPr id="9" name="Text Box 6"/>
            <p:cNvSpPr txBox="1">
              <a:spLocks noChangeArrowheads="1"/>
            </p:cNvSpPr>
            <p:nvPr/>
          </p:nvSpPr>
          <p:spPr bwMode="auto">
            <a:xfrm>
              <a:off x="6553200" y="302889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rgbClr val="FFFF00"/>
                  </a:solidFill>
                  <a:latin typeface="Arial" charset="0"/>
                </a:rPr>
                <a:t>sp</a:t>
              </a:r>
              <a:endParaRPr lang="en-US" sz="2000" dirty="0">
                <a:solidFill>
                  <a:srgbClr val="FFFF00"/>
                </a:solidFill>
                <a:latin typeface="Arial" charset="0"/>
              </a:endParaRPr>
            </a:p>
          </p:txBody>
        </p:sp>
      </p:grpSp>
      <p:sp>
        <p:nvSpPr>
          <p:cNvPr id="11" name="Rectangle 4"/>
          <p:cNvSpPr>
            <a:spLocks noChangeArrowheads="1"/>
          </p:cNvSpPr>
          <p:nvPr/>
        </p:nvSpPr>
        <p:spPr bwMode="auto">
          <a:xfrm>
            <a:off x="7010400" y="1306512"/>
            <a:ext cx="1752600" cy="4103688"/>
          </a:xfrm>
          <a:prstGeom prst="rect">
            <a:avLst/>
          </a:prstGeom>
          <a:noFill/>
          <a:ln w="9525">
            <a:solidFill>
              <a:schemeClr val="accent5">
                <a:lumMod val="60000"/>
                <a:lumOff val="40000"/>
              </a:schemeClr>
            </a:solidFill>
            <a:miter lim="800000"/>
            <a:headEnd/>
            <a:tailEnd/>
          </a:ln>
          <a:effectLst/>
          <a:extLst/>
        </p:spPr>
        <p:txBody>
          <a:bodyPr wrap="none" anchor="ctr"/>
          <a:lstStyle/>
          <a:p>
            <a:endParaRPr lang="en-US"/>
          </a:p>
        </p:txBody>
      </p:sp>
      <p:sp>
        <p:nvSpPr>
          <p:cNvPr id="12" name="Rectangle 7"/>
          <p:cNvSpPr>
            <a:spLocks noChangeArrowheads="1"/>
          </p:cNvSpPr>
          <p:nvPr/>
        </p:nvSpPr>
        <p:spPr bwMode="auto">
          <a:xfrm>
            <a:off x="7010400" y="2226518"/>
            <a:ext cx="1752600" cy="448841"/>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after1</a:t>
            </a:r>
            <a:endParaRPr lang="en-US" dirty="0">
              <a:solidFill>
                <a:schemeClr val="bg1"/>
              </a:solidFill>
            </a:endParaRPr>
          </a:p>
        </p:txBody>
      </p:sp>
      <p:sp>
        <p:nvSpPr>
          <p:cNvPr id="13" name="Rectangle 9"/>
          <p:cNvSpPr>
            <a:spLocks noChangeArrowheads="1"/>
          </p:cNvSpPr>
          <p:nvPr/>
        </p:nvSpPr>
        <p:spPr bwMode="auto">
          <a:xfrm>
            <a:off x="7010400" y="2675359"/>
            <a:ext cx="1752600" cy="448841"/>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after2</a:t>
            </a:r>
            <a:endParaRPr lang="en-US" dirty="0">
              <a:solidFill>
                <a:schemeClr val="bg1"/>
              </a:solidFill>
            </a:endParaRPr>
          </a:p>
        </p:txBody>
      </p:sp>
      <p:sp>
        <p:nvSpPr>
          <p:cNvPr id="14" name="Text Box 11"/>
          <p:cNvSpPr txBox="1">
            <a:spLocks noChangeArrowheads="1"/>
          </p:cNvSpPr>
          <p:nvPr/>
        </p:nvSpPr>
        <p:spPr bwMode="auto">
          <a:xfrm>
            <a:off x="6324600" y="1002268"/>
            <a:ext cx="1204176"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latin typeface="Tahoma" pitchFamily="34" charset="0"/>
              </a:rPr>
              <a:t>high </a:t>
            </a:r>
            <a:r>
              <a:rPr lang="en-US" dirty="0" err="1">
                <a:solidFill>
                  <a:schemeClr val="bg1"/>
                </a:solidFill>
                <a:latin typeface="Tahoma" pitchFamily="34" charset="0"/>
              </a:rPr>
              <a:t>mem</a:t>
            </a:r>
            <a:endParaRPr lang="en-US" dirty="0">
              <a:solidFill>
                <a:schemeClr val="bg1"/>
              </a:solidFill>
              <a:latin typeface="Tahoma" pitchFamily="34" charset="0"/>
            </a:endParaRPr>
          </a:p>
        </p:txBody>
      </p:sp>
      <p:sp>
        <p:nvSpPr>
          <p:cNvPr id="15" name="Text Box 12"/>
          <p:cNvSpPr txBox="1">
            <a:spLocks noChangeArrowheads="1"/>
          </p:cNvSpPr>
          <p:nvPr/>
        </p:nvSpPr>
        <p:spPr bwMode="auto">
          <a:xfrm>
            <a:off x="6351589" y="5334000"/>
            <a:ext cx="1116011"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latin typeface="Tahoma" pitchFamily="34" charset="0"/>
              </a:rPr>
              <a:t>low </a:t>
            </a:r>
            <a:r>
              <a:rPr lang="en-US" dirty="0" err="1">
                <a:solidFill>
                  <a:schemeClr val="bg1"/>
                </a:solidFill>
                <a:latin typeface="Tahoma" pitchFamily="34" charset="0"/>
              </a:rPr>
              <a:t>mem</a:t>
            </a:r>
            <a:endParaRPr lang="en-US" dirty="0">
              <a:solidFill>
                <a:schemeClr val="bg1"/>
              </a:solidFill>
              <a:latin typeface="Tahoma" pitchFamily="34" charset="0"/>
            </a:endParaRPr>
          </a:p>
        </p:txBody>
      </p:sp>
      <p:sp>
        <p:nvSpPr>
          <p:cNvPr id="16" name="Rectangle 9"/>
          <p:cNvSpPr>
            <a:spLocks noChangeArrowheads="1"/>
          </p:cNvSpPr>
          <p:nvPr/>
        </p:nvSpPr>
        <p:spPr bwMode="auto">
          <a:xfrm>
            <a:off x="7010400" y="3124200"/>
            <a:ext cx="1752600" cy="448841"/>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after2</a:t>
            </a:r>
            <a:endParaRPr lang="en-US" dirty="0">
              <a:solidFill>
                <a:schemeClr val="bg1"/>
              </a:solidFill>
            </a:endParaRPr>
          </a:p>
        </p:txBody>
      </p:sp>
      <p:sp>
        <p:nvSpPr>
          <p:cNvPr id="17" name="Rectangle 9"/>
          <p:cNvSpPr>
            <a:spLocks noChangeArrowheads="1"/>
          </p:cNvSpPr>
          <p:nvPr/>
        </p:nvSpPr>
        <p:spPr bwMode="auto">
          <a:xfrm>
            <a:off x="7010400" y="3581400"/>
            <a:ext cx="1752600" cy="448841"/>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dirty="0" smtClean="0">
                <a:solidFill>
                  <a:schemeClr val="bg1"/>
                </a:solidFill>
              </a:rPr>
              <a:t>after2</a:t>
            </a:r>
            <a:endParaRPr lang="en-US" dirty="0">
              <a:solidFill>
                <a:schemeClr val="bg1"/>
              </a:solidFill>
            </a:endParaRPr>
          </a:p>
        </p:txBody>
      </p:sp>
      <p:grpSp>
        <p:nvGrpSpPr>
          <p:cNvPr id="19" name="Group 18"/>
          <p:cNvGrpSpPr/>
          <p:nvPr/>
        </p:nvGrpSpPr>
        <p:grpSpPr>
          <a:xfrm>
            <a:off x="6553200" y="3429000"/>
            <a:ext cx="533400" cy="457200"/>
            <a:chOff x="6553200" y="2971800"/>
            <a:chExt cx="533400" cy="457200"/>
          </a:xfrm>
        </p:grpSpPr>
        <p:sp>
          <p:nvSpPr>
            <p:cNvPr id="20" name="Line 5"/>
            <p:cNvSpPr>
              <a:spLocks noChangeShapeType="1"/>
            </p:cNvSpPr>
            <p:nvPr/>
          </p:nvSpPr>
          <p:spPr bwMode="auto">
            <a:xfrm>
              <a:off x="6553200" y="29718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FFFF00"/>
                </a:solidFill>
              </a:endParaRPr>
            </a:p>
          </p:txBody>
        </p:sp>
        <p:sp>
          <p:nvSpPr>
            <p:cNvPr id="21" name="Text Box 6"/>
            <p:cNvSpPr txBox="1">
              <a:spLocks noChangeArrowheads="1"/>
            </p:cNvSpPr>
            <p:nvPr/>
          </p:nvSpPr>
          <p:spPr bwMode="auto">
            <a:xfrm>
              <a:off x="6553200" y="302889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rgbClr val="FFFF00"/>
                  </a:solidFill>
                  <a:latin typeface="Arial" charset="0"/>
                </a:rPr>
                <a:t>sp</a:t>
              </a:r>
              <a:endParaRPr lang="en-US" sz="2000" dirty="0">
                <a:solidFill>
                  <a:srgbClr val="FFFF00"/>
                </a:solidFill>
                <a:latin typeface="Arial" charset="0"/>
              </a:endParaRPr>
            </a:p>
          </p:txBody>
        </p:sp>
      </p:grpSp>
      <p:grpSp>
        <p:nvGrpSpPr>
          <p:cNvPr id="22" name="Group 21"/>
          <p:cNvGrpSpPr/>
          <p:nvPr/>
        </p:nvGrpSpPr>
        <p:grpSpPr>
          <a:xfrm>
            <a:off x="6553200" y="3886200"/>
            <a:ext cx="533400" cy="457200"/>
            <a:chOff x="6553200" y="2971800"/>
            <a:chExt cx="533400" cy="457200"/>
          </a:xfrm>
        </p:grpSpPr>
        <p:sp>
          <p:nvSpPr>
            <p:cNvPr id="23" name="Line 5"/>
            <p:cNvSpPr>
              <a:spLocks noChangeShapeType="1"/>
            </p:cNvSpPr>
            <p:nvPr/>
          </p:nvSpPr>
          <p:spPr bwMode="auto">
            <a:xfrm>
              <a:off x="6553200" y="29718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FFFF00"/>
                </a:solidFill>
              </a:endParaRPr>
            </a:p>
          </p:txBody>
        </p:sp>
        <p:sp>
          <p:nvSpPr>
            <p:cNvPr id="24" name="Text Box 6"/>
            <p:cNvSpPr txBox="1">
              <a:spLocks noChangeArrowheads="1"/>
            </p:cNvSpPr>
            <p:nvPr/>
          </p:nvSpPr>
          <p:spPr bwMode="auto">
            <a:xfrm>
              <a:off x="6553200" y="302889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rgbClr val="FFFF00"/>
                  </a:solidFill>
                  <a:latin typeface="Arial" charset="0"/>
                </a:rPr>
                <a:t>sp</a:t>
              </a:r>
              <a:endParaRPr lang="en-US" sz="2000" dirty="0">
                <a:solidFill>
                  <a:srgbClr val="FFFF00"/>
                </a:solidFill>
                <a:latin typeface="Arial" charset="0"/>
              </a:endParaRPr>
            </a:p>
          </p:txBody>
        </p:sp>
      </p:grpSp>
      <p:sp>
        <p:nvSpPr>
          <p:cNvPr id="27" name="Rectangle 4"/>
          <p:cNvSpPr>
            <a:spLocks noChangeArrowheads="1"/>
          </p:cNvSpPr>
          <p:nvPr/>
        </p:nvSpPr>
        <p:spPr bwMode="auto">
          <a:xfrm>
            <a:off x="228600" y="1600200"/>
            <a:ext cx="2461700" cy="3810000"/>
          </a:xfrm>
          <a:prstGeom prst="rect">
            <a:avLst/>
          </a:prstGeom>
          <a:noFill/>
          <a:ln w="9525">
            <a:solidFill>
              <a:schemeClr val="bg1"/>
            </a:solidFill>
            <a:miter lim="800000"/>
            <a:headEnd/>
            <a:tailEnd/>
          </a:ln>
          <a:effectLst/>
          <a:extLst/>
        </p:spPr>
        <p:txBody>
          <a:bodyPr wrap="none" anchor="t"/>
          <a:lstStyle/>
          <a:p>
            <a:r>
              <a:rPr lang="en-US" sz="2400" dirty="0">
                <a:solidFill>
                  <a:schemeClr val="bg1"/>
                </a:solidFill>
                <a:latin typeface="Arial" charset="0"/>
              </a:rPr>
              <a:t>main: </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a:solidFill>
                  <a:schemeClr val="bg1"/>
                </a:solidFill>
                <a:latin typeface="Arial" charset="0"/>
              </a:rPr>
              <a:t>myfn</a:t>
            </a:r>
            <a:endParaRPr lang="en-US" sz="2400" dirty="0">
              <a:solidFill>
                <a:schemeClr val="bg1"/>
              </a:solidFill>
              <a:latin typeface="Arial" charset="0"/>
            </a:endParaRPr>
          </a:p>
          <a:p>
            <a:r>
              <a:rPr lang="en-US" sz="2400" dirty="0">
                <a:solidFill>
                  <a:srgbClr val="00B0F0"/>
                </a:solidFill>
                <a:latin typeface="Arial" charset="0"/>
              </a:rPr>
              <a:t>a</a:t>
            </a:r>
            <a:r>
              <a:rPr lang="en-US" sz="2400" dirty="0" smtClean="0">
                <a:solidFill>
                  <a:srgbClr val="00B0F0"/>
                </a:solidFill>
                <a:latin typeface="Arial" charset="0"/>
              </a:rPr>
              <a:t>fter1</a:t>
            </a:r>
            <a:r>
              <a:rPr lang="en-US" sz="2400" dirty="0">
                <a:solidFill>
                  <a:srgbClr val="00B0F0"/>
                </a:solidFill>
                <a:latin typeface="Arial" charset="0"/>
              </a:rPr>
              <a:t>:</a:t>
            </a:r>
          </a:p>
          <a:p>
            <a:r>
              <a:rPr lang="en-US" sz="2400" dirty="0">
                <a:solidFill>
                  <a:schemeClr val="bg1"/>
                </a:solidFill>
                <a:latin typeface="Arial" charset="0"/>
              </a:rPr>
              <a:t>  </a:t>
            </a:r>
            <a:r>
              <a:rPr lang="en-US" sz="2400" dirty="0" smtClean="0">
                <a:solidFill>
                  <a:schemeClr val="bg1"/>
                </a:solidFill>
                <a:latin typeface="Arial" charset="0"/>
              </a:rPr>
              <a:t>   add </a:t>
            </a:r>
            <a:r>
              <a:rPr lang="en-US" sz="2400" dirty="0">
                <a:solidFill>
                  <a:schemeClr val="bg1"/>
                </a:solidFill>
                <a:latin typeface="Arial" charset="0"/>
              </a:rPr>
              <a:t>$1,$2,$3</a:t>
            </a:r>
          </a:p>
          <a:p>
            <a:endParaRPr lang="en-US" sz="2400" dirty="0" smtClean="0">
              <a:solidFill>
                <a:schemeClr val="bg1"/>
              </a:solidFill>
              <a:latin typeface="Arial" charset="0"/>
            </a:endParaRPr>
          </a:p>
          <a:p>
            <a:endParaRPr lang="en-US" sz="2400" dirty="0">
              <a:solidFill>
                <a:schemeClr val="bg1"/>
              </a:solidFill>
              <a:latin typeface="Arial" charset="0"/>
            </a:endParaRPr>
          </a:p>
          <a:p>
            <a:endParaRPr lang="en-US" sz="2400" dirty="0" smtClean="0">
              <a:solidFill>
                <a:schemeClr val="bg1"/>
              </a:solidFill>
              <a:latin typeface="Arial" charset="0"/>
            </a:endParaRPr>
          </a:p>
          <a:p>
            <a:endParaRPr lang="en-US" sz="2400" dirty="0">
              <a:solidFill>
                <a:schemeClr val="bg1"/>
              </a:solidFill>
              <a:latin typeface="Arial" charset="0"/>
            </a:endParaRPr>
          </a:p>
        </p:txBody>
      </p:sp>
      <p:sp>
        <p:nvSpPr>
          <p:cNvPr id="28" name="Rectangle 5"/>
          <p:cNvSpPr>
            <a:spLocks noChangeArrowheads="1"/>
          </p:cNvSpPr>
          <p:nvPr/>
        </p:nvSpPr>
        <p:spPr bwMode="auto">
          <a:xfrm>
            <a:off x="3028767" y="1600200"/>
            <a:ext cx="3067233" cy="3810000"/>
          </a:xfrm>
          <a:prstGeom prst="rect">
            <a:avLst/>
          </a:prstGeom>
          <a:noFill/>
          <a:ln w="9525">
            <a:solidFill>
              <a:schemeClr val="bg1"/>
            </a:solidFill>
            <a:miter lim="800000"/>
            <a:headEnd/>
            <a:tailEnd/>
          </a:ln>
          <a:effectLst/>
          <a:extLst/>
        </p:spPr>
        <p:txBody>
          <a:bodyPr wrap="none" bIns="0" anchor="t"/>
          <a:lstStyle/>
          <a:p>
            <a:r>
              <a:rPr lang="en-US" sz="2400" dirty="0" err="1" smtClean="0">
                <a:solidFill>
                  <a:schemeClr val="bg1"/>
                </a:solidFill>
                <a:latin typeface="Arial" charset="0"/>
              </a:rPr>
              <a:t>myfn</a:t>
            </a:r>
            <a:r>
              <a:rPr lang="en-US" sz="2400" dirty="0" smtClean="0">
                <a:solidFill>
                  <a:schemeClr val="bg1"/>
                </a:solidFill>
                <a:latin typeface="Arial" charset="0"/>
              </a:rPr>
              <a:t>:</a:t>
            </a:r>
          </a:p>
          <a:p>
            <a:r>
              <a:rPr lang="en-US" sz="2400" dirty="0" smtClean="0">
                <a:solidFill>
                  <a:schemeClr val="bg1"/>
                </a:solidFill>
                <a:latin typeface="Arial" charset="0"/>
              </a:rPr>
              <a:t>        </a:t>
            </a:r>
            <a:r>
              <a:rPr lang="pl-PL" sz="2400" dirty="0" smtClean="0">
                <a:solidFill>
                  <a:srgbClr val="FFFF00"/>
                </a:solidFill>
                <a:latin typeface="Arial" charset="0"/>
              </a:rPr>
              <a:t>addiu </a:t>
            </a:r>
            <a:r>
              <a:rPr lang="pl-PL" sz="2400" dirty="0">
                <a:solidFill>
                  <a:srgbClr val="FFFF00"/>
                </a:solidFill>
                <a:latin typeface="Arial" charset="0"/>
              </a:rPr>
              <a:t>$sp,$sp,-4</a:t>
            </a:r>
          </a:p>
          <a:p>
            <a:r>
              <a:rPr lang="pl-PL" sz="2400" dirty="0">
                <a:solidFill>
                  <a:srgbClr val="FFFF00"/>
                </a:solidFill>
                <a:latin typeface="Arial" charset="0"/>
              </a:rPr>
              <a:t>  </a:t>
            </a:r>
            <a:r>
              <a:rPr lang="en-US" sz="2400" dirty="0" smtClean="0">
                <a:solidFill>
                  <a:srgbClr val="FFFF00"/>
                </a:solidFill>
                <a:latin typeface="Arial" charset="0"/>
              </a:rPr>
              <a:t>      </a:t>
            </a:r>
            <a:r>
              <a:rPr lang="pl-PL" sz="2400" dirty="0" smtClean="0">
                <a:solidFill>
                  <a:srgbClr val="FFFF00"/>
                </a:solidFill>
                <a:latin typeface="Arial" charset="0"/>
              </a:rPr>
              <a:t>sw </a:t>
            </a:r>
            <a:r>
              <a:rPr lang="pl-PL" sz="2400" dirty="0">
                <a:solidFill>
                  <a:srgbClr val="FFFF00"/>
                </a:solidFill>
                <a:latin typeface="Arial" charset="0"/>
              </a:rPr>
              <a:t>$31, 0($sp</a:t>
            </a:r>
            <a:r>
              <a:rPr lang="pl-PL" sz="2400" dirty="0" smtClean="0">
                <a:solidFill>
                  <a:srgbClr val="FFFF00"/>
                </a:solidFill>
                <a:latin typeface="Arial" charset="0"/>
              </a:rPr>
              <a:t>)</a:t>
            </a:r>
            <a:endParaRPr lang="en-US" sz="2400" dirty="0">
              <a:solidFill>
                <a:srgbClr val="FFFF00"/>
              </a:solidFill>
              <a:latin typeface="Arial" charset="0"/>
            </a:endParaRPr>
          </a:p>
          <a:p>
            <a:r>
              <a:rPr lang="en-US" sz="2400" dirty="0">
                <a:solidFill>
                  <a:srgbClr val="FFFF00"/>
                </a:solidFill>
                <a:latin typeface="Arial" charset="0"/>
              </a:rPr>
              <a:t> </a:t>
            </a:r>
            <a:r>
              <a:rPr lang="en-US" sz="2400" dirty="0" smtClean="0">
                <a:solidFill>
                  <a:schemeClr val="bg1"/>
                </a:solidFill>
                <a:latin typeface="Arial" charset="0"/>
              </a:rPr>
              <a:t>       if (</a:t>
            </a:r>
            <a:r>
              <a:rPr lang="en-US" sz="2400" i="1" dirty="0" smtClean="0">
                <a:solidFill>
                  <a:schemeClr val="bg1"/>
                </a:solidFill>
                <a:latin typeface="Arial" charset="0"/>
              </a:rPr>
              <a:t>test</a:t>
            </a:r>
            <a:r>
              <a:rPr lang="en-US" sz="2400" dirty="0" smtClean="0">
                <a:solidFill>
                  <a:schemeClr val="bg1"/>
                </a:solidFill>
                <a:latin typeface="Arial" charset="0"/>
              </a:rPr>
              <a:t>)</a:t>
            </a:r>
          </a:p>
          <a:p>
            <a:r>
              <a:rPr lang="en-US" sz="2400" dirty="0" smtClean="0">
                <a:solidFill>
                  <a:schemeClr val="bg1"/>
                </a:solidFill>
                <a:latin typeface="Arial" charset="0"/>
              </a:rPr>
              <a:t>	  </a:t>
            </a:r>
            <a:r>
              <a:rPr lang="en-US" sz="2400" dirty="0" err="1" smtClean="0">
                <a:solidFill>
                  <a:schemeClr val="bg1"/>
                </a:solidFill>
                <a:latin typeface="Arial" charset="0"/>
              </a:rPr>
              <a:t>jal</a:t>
            </a:r>
            <a:r>
              <a:rPr lang="en-US" sz="2400" dirty="0" smtClean="0">
                <a:solidFill>
                  <a:schemeClr val="bg1"/>
                </a:solidFill>
                <a:latin typeface="Arial" charset="0"/>
              </a:rPr>
              <a:t> </a:t>
            </a:r>
            <a:r>
              <a:rPr lang="en-US" sz="2400" dirty="0" err="1" smtClean="0">
                <a:solidFill>
                  <a:schemeClr val="bg1"/>
                </a:solidFill>
                <a:latin typeface="Arial" charset="0"/>
              </a:rPr>
              <a:t>myfn</a:t>
            </a:r>
            <a:endParaRPr lang="en-US" sz="2400" dirty="0" smtClean="0">
              <a:solidFill>
                <a:schemeClr val="bg1"/>
              </a:solidFill>
              <a:latin typeface="Arial" charset="0"/>
            </a:endParaRPr>
          </a:p>
          <a:p>
            <a:r>
              <a:rPr lang="en-US" sz="2400" dirty="0" smtClean="0">
                <a:solidFill>
                  <a:srgbClr val="FF2F92"/>
                </a:solidFill>
                <a:latin typeface="Arial" charset="0"/>
              </a:rPr>
              <a:t>after2:</a:t>
            </a:r>
            <a:endParaRPr lang="en-US" sz="2400" dirty="0">
              <a:solidFill>
                <a:srgbClr val="FF2F92"/>
              </a:solidFill>
              <a:latin typeface="Arial" charset="0"/>
            </a:endParaRPr>
          </a:p>
          <a:p>
            <a:r>
              <a:rPr lang="en-US" sz="2400" dirty="0">
                <a:solidFill>
                  <a:schemeClr val="bg1"/>
                </a:solidFill>
                <a:latin typeface="Arial" charset="0"/>
              </a:rPr>
              <a:t> </a:t>
            </a:r>
            <a:r>
              <a:rPr lang="en-US" sz="2400" dirty="0" smtClean="0">
                <a:solidFill>
                  <a:schemeClr val="bg1"/>
                </a:solidFill>
                <a:latin typeface="Arial" charset="0"/>
              </a:rPr>
              <a:t> </a:t>
            </a:r>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rgbClr val="FFFF00"/>
                </a:solidFill>
                <a:latin typeface="Arial" charset="0"/>
              </a:rPr>
              <a:t>lw</a:t>
            </a:r>
            <a:r>
              <a:rPr lang="en-US" sz="2400" dirty="0" smtClean="0">
                <a:solidFill>
                  <a:srgbClr val="FFFF00"/>
                </a:solidFill>
                <a:latin typeface="Arial" charset="0"/>
              </a:rPr>
              <a:t> </a:t>
            </a:r>
            <a:r>
              <a:rPr lang="en-US" sz="2400" dirty="0">
                <a:solidFill>
                  <a:srgbClr val="FFFF00"/>
                </a:solidFill>
                <a:latin typeface="Arial" charset="0"/>
              </a:rPr>
              <a:t>$31, 0($</a:t>
            </a:r>
            <a:r>
              <a:rPr lang="en-US" sz="2400" dirty="0" err="1">
                <a:solidFill>
                  <a:srgbClr val="FFFF00"/>
                </a:solidFill>
                <a:latin typeface="Arial" charset="0"/>
              </a:rPr>
              <a:t>sp</a:t>
            </a:r>
            <a:r>
              <a:rPr lang="en-US" sz="2400" dirty="0">
                <a:solidFill>
                  <a:srgbClr val="FFFF00"/>
                </a:solidFill>
                <a:latin typeface="Arial" charset="0"/>
              </a:rPr>
              <a:t>)</a:t>
            </a:r>
          </a:p>
          <a:p>
            <a:r>
              <a:rPr lang="en-US" sz="2400" dirty="0">
                <a:solidFill>
                  <a:srgbClr val="FFFF00"/>
                </a:solidFill>
                <a:latin typeface="Arial" charset="0"/>
              </a:rPr>
              <a:t>  </a:t>
            </a:r>
            <a:r>
              <a:rPr lang="en-US" sz="2400" dirty="0" smtClean="0">
                <a:solidFill>
                  <a:srgbClr val="FFFF00"/>
                </a:solidFill>
                <a:latin typeface="Arial" charset="0"/>
              </a:rPr>
              <a:t>      </a:t>
            </a:r>
            <a:r>
              <a:rPr lang="en-US" sz="2400" dirty="0" err="1" smtClean="0">
                <a:solidFill>
                  <a:srgbClr val="FFFF00"/>
                </a:solidFill>
                <a:latin typeface="Arial" charset="0"/>
              </a:rPr>
              <a:t>addiu</a:t>
            </a:r>
            <a:r>
              <a:rPr lang="en-US" sz="2400" dirty="0" smtClean="0">
                <a:solidFill>
                  <a:srgbClr val="FFFF00"/>
                </a:solidFill>
                <a:latin typeface="Arial" charset="0"/>
              </a:rPr>
              <a:t> </a:t>
            </a:r>
            <a:r>
              <a:rPr lang="en-US" sz="2400" dirty="0">
                <a:solidFill>
                  <a:srgbClr val="FFFF00"/>
                </a:solidFill>
                <a:latin typeface="Arial" charset="0"/>
              </a:rPr>
              <a:t>$sp,$sp,4</a:t>
            </a:r>
          </a:p>
          <a:p>
            <a:r>
              <a:rPr lang="en-US" sz="2400" dirty="0">
                <a:solidFill>
                  <a:schemeClr val="bg1"/>
                </a:solidFill>
                <a:latin typeface="Arial" charset="0"/>
              </a:rPr>
              <a:t> </a:t>
            </a:r>
            <a:r>
              <a:rPr lang="en-US" sz="2400" dirty="0" smtClean="0">
                <a:solidFill>
                  <a:schemeClr val="bg1"/>
                </a:solidFill>
                <a:latin typeface="Arial" charset="0"/>
              </a:rPr>
              <a:t>       </a:t>
            </a:r>
            <a:r>
              <a:rPr lang="en-US" sz="2400" dirty="0" err="1" smtClean="0">
                <a:solidFill>
                  <a:schemeClr val="bg1"/>
                </a:solidFill>
                <a:latin typeface="Arial" charset="0"/>
              </a:rPr>
              <a:t>jr</a:t>
            </a:r>
            <a:r>
              <a:rPr lang="en-US" sz="2400" dirty="0" smtClean="0">
                <a:solidFill>
                  <a:schemeClr val="bg1"/>
                </a:solidFill>
                <a:latin typeface="Arial" charset="0"/>
              </a:rPr>
              <a:t> $31</a:t>
            </a:r>
            <a:endParaRPr lang="en-US" sz="2400" dirty="0" smtClean="0">
              <a:solidFill>
                <a:schemeClr val="accent5">
                  <a:lumMod val="60000"/>
                  <a:lumOff val="40000"/>
                </a:schemeClr>
              </a:solidFill>
              <a:latin typeface="Arial" charset="0"/>
            </a:endParaRPr>
          </a:p>
          <a:p>
            <a:endParaRPr lang="en-US" sz="2400" dirty="0">
              <a:solidFill>
                <a:schemeClr val="accent5">
                  <a:lumMod val="60000"/>
                  <a:lumOff val="40000"/>
                </a:schemeClr>
              </a:solidFill>
              <a:latin typeface="Arial" charset="0"/>
            </a:endParaRPr>
          </a:p>
        </p:txBody>
      </p:sp>
      <p:grpSp>
        <p:nvGrpSpPr>
          <p:cNvPr id="29" name="Group 28"/>
          <p:cNvGrpSpPr/>
          <p:nvPr/>
        </p:nvGrpSpPr>
        <p:grpSpPr>
          <a:xfrm>
            <a:off x="3927972" y="1226058"/>
            <a:ext cx="2537294" cy="1431699"/>
            <a:chOff x="5070972" y="1226058"/>
            <a:chExt cx="2537294" cy="1431699"/>
          </a:xfrm>
        </p:grpSpPr>
        <p:sp>
          <p:nvSpPr>
            <p:cNvPr id="30" name="Freeform 8"/>
            <p:cNvSpPr>
              <a:spLocks/>
            </p:cNvSpPr>
            <p:nvPr/>
          </p:nvSpPr>
          <p:spPr bwMode="auto">
            <a:xfrm>
              <a:off x="5070972" y="1431053"/>
              <a:ext cx="2537294" cy="1226704"/>
            </a:xfrm>
            <a:custGeom>
              <a:avLst/>
              <a:gdLst>
                <a:gd name="T0" fmla="*/ 0 w 1501"/>
                <a:gd name="T1" fmla="*/ 1228 h 1306"/>
                <a:gd name="T2" fmla="*/ 1136 w 1501"/>
                <a:gd name="T3" fmla="*/ 1130 h 1306"/>
                <a:gd name="T4" fmla="*/ 1241 w 1501"/>
                <a:gd name="T5" fmla="*/ 173 h 1306"/>
                <a:gd name="T6" fmla="*/ 1501 w 1501"/>
                <a:gd name="T7" fmla="*/ 92 h 1306"/>
                <a:gd name="connsiteX0" fmla="*/ 2491 w 10785"/>
                <a:gd name="connsiteY0" fmla="*/ 8312 h 8312"/>
                <a:gd name="connsiteX1" fmla="*/ 10059 w 10785"/>
                <a:gd name="connsiteY1" fmla="*/ 7561 h 8312"/>
                <a:gd name="connsiteX2" fmla="*/ 10759 w 10785"/>
                <a:gd name="connsiteY2" fmla="*/ 234 h 8312"/>
                <a:gd name="connsiteX3" fmla="*/ 8 w 10785"/>
                <a:gd name="connsiteY3" fmla="*/ 3520 h 8312"/>
                <a:gd name="connsiteX0" fmla="*/ 2323 w 9341"/>
                <a:gd name="connsiteY0" fmla="*/ 6780 h 6780"/>
                <a:gd name="connsiteX1" fmla="*/ 9340 w 9341"/>
                <a:gd name="connsiteY1" fmla="*/ 5876 h 6780"/>
                <a:gd name="connsiteX2" fmla="*/ 3117 w 9341"/>
                <a:gd name="connsiteY2" fmla="*/ 587 h 6780"/>
                <a:gd name="connsiteX3" fmla="*/ 20 w 9341"/>
                <a:gd name="connsiteY3" fmla="*/ 1015 h 6780"/>
                <a:gd name="connsiteX0" fmla="*/ 2502 w 10016"/>
                <a:gd name="connsiteY0" fmla="*/ 10292 h 10292"/>
                <a:gd name="connsiteX1" fmla="*/ 10014 w 10016"/>
                <a:gd name="connsiteY1" fmla="*/ 8959 h 10292"/>
                <a:gd name="connsiteX2" fmla="*/ 3352 w 10016"/>
                <a:gd name="connsiteY2" fmla="*/ 1158 h 10292"/>
                <a:gd name="connsiteX3" fmla="*/ 36 w 10016"/>
                <a:gd name="connsiteY3" fmla="*/ 1789 h 10292"/>
                <a:gd name="connsiteX0" fmla="*/ 2502 w 7345"/>
                <a:gd name="connsiteY0" fmla="*/ 10292 h 10292"/>
                <a:gd name="connsiteX1" fmla="*/ 7342 w 7345"/>
                <a:gd name="connsiteY1" fmla="*/ 8863 h 10292"/>
                <a:gd name="connsiteX2" fmla="*/ 3352 w 7345"/>
                <a:gd name="connsiteY2" fmla="*/ 1158 h 10292"/>
                <a:gd name="connsiteX3" fmla="*/ 36 w 7345"/>
                <a:gd name="connsiteY3" fmla="*/ 1789 h 10292"/>
                <a:gd name="connsiteX0" fmla="*/ 3406 w 9998"/>
                <a:gd name="connsiteY0" fmla="*/ 10000 h 10049"/>
                <a:gd name="connsiteX1" fmla="*/ 9996 w 9998"/>
                <a:gd name="connsiteY1" fmla="*/ 8612 h 10049"/>
                <a:gd name="connsiteX2" fmla="*/ 4564 w 9998"/>
                <a:gd name="connsiteY2" fmla="*/ 1125 h 10049"/>
                <a:gd name="connsiteX3" fmla="*/ 49 w 9998"/>
                <a:gd name="connsiteY3" fmla="*/ 1738 h 10049"/>
                <a:gd name="connsiteX0" fmla="*/ 3383 w 10118"/>
                <a:gd name="connsiteY0" fmla="*/ 10332 h 10332"/>
                <a:gd name="connsiteX1" fmla="*/ 9974 w 10118"/>
                <a:gd name="connsiteY1" fmla="*/ 8951 h 10332"/>
                <a:gd name="connsiteX2" fmla="*/ 8337 w 10118"/>
                <a:gd name="connsiteY2" fmla="*/ 1036 h 10332"/>
                <a:gd name="connsiteX3" fmla="*/ 25 w 10118"/>
                <a:gd name="connsiteY3" fmla="*/ 2111 h 10332"/>
                <a:gd name="connsiteX0" fmla="*/ 3383 w 10278"/>
                <a:gd name="connsiteY0" fmla="*/ 10332 h 10332"/>
                <a:gd name="connsiteX1" fmla="*/ 9974 w 10278"/>
                <a:gd name="connsiteY1" fmla="*/ 8951 h 10332"/>
                <a:gd name="connsiteX2" fmla="*/ 8337 w 10278"/>
                <a:gd name="connsiteY2" fmla="*/ 1036 h 10332"/>
                <a:gd name="connsiteX3" fmla="*/ 25 w 10278"/>
                <a:gd name="connsiteY3" fmla="*/ 2111 h 10332"/>
                <a:gd name="connsiteX0" fmla="*/ 3383 w 10278"/>
                <a:gd name="connsiteY0" fmla="*/ 9827 h 9827"/>
                <a:gd name="connsiteX1" fmla="*/ 9974 w 10278"/>
                <a:gd name="connsiteY1" fmla="*/ 8446 h 9827"/>
                <a:gd name="connsiteX2" fmla="*/ 8337 w 10278"/>
                <a:gd name="connsiteY2" fmla="*/ 531 h 9827"/>
                <a:gd name="connsiteX3" fmla="*/ 25 w 10278"/>
                <a:gd name="connsiteY3" fmla="*/ 1606 h 9827"/>
                <a:gd name="connsiteX0" fmla="*/ 8165 w 10183"/>
                <a:gd name="connsiteY0" fmla="*/ 8769 h 9154"/>
                <a:gd name="connsiteX1" fmla="*/ 9704 w 10183"/>
                <a:gd name="connsiteY1" fmla="*/ 8595 h 9154"/>
                <a:gd name="connsiteX2" fmla="*/ 8112 w 10183"/>
                <a:gd name="connsiteY2" fmla="*/ 540 h 9154"/>
                <a:gd name="connsiteX3" fmla="*/ 24 w 10183"/>
                <a:gd name="connsiteY3" fmla="*/ 1634 h 9154"/>
                <a:gd name="connsiteX0" fmla="*/ 8018 w 10024"/>
                <a:gd name="connsiteY0" fmla="*/ 9579 h 9579"/>
                <a:gd name="connsiteX1" fmla="*/ 9580 w 10024"/>
                <a:gd name="connsiteY1" fmla="*/ 6595 h 9579"/>
                <a:gd name="connsiteX2" fmla="*/ 7966 w 10024"/>
                <a:gd name="connsiteY2" fmla="*/ 590 h 9579"/>
                <a:gd name="connsiteX3" fmla="*/ 24 w 10024"/>
                <a:gd name="connsiteY3" fmla="*/ 1785 h 9579"/>
                <a:gd name="connsiteX0" fmla="*/ 7999 w 9840"/>
                <a:gd name="connsiteY0" fmla="*/ 10000 h 10000"/>
                <a:gd name="connsiteX1" fmla="*/ 9557 w 9840"/>
                <a:gd name="connsiteY1" fmla="*/ 6885 h 10000"/>
                <a:gd name="connsiteX2" fmla="*/ 7947 w 9840"/>
                <a:gd name="connsiteY2" fmla="*/ 616 h 10000"/>
                <a:gd name="connsiteX3" fmla="*/ 24 w 9840"/>
                <a:gd name="connsiteY3" fmla="*/ 1863 h 10000"/>
                <a:gd name="connsiteX0" fmla="*/ 8129 w 9856"/>
                <a:gd name="connsiteY0" fmla="*/ 10000 h 10000"/>
                <a:gd name="connsiteX1" fmla="*/ 9712 w 9856"/>
                <a:gd name="connsiteY1" fmla="*/ 6885 h 10000"/>
                <a:gd name="connsiteX2" fmla="*/ 8076 w 9856"/>
                <a:gd name="connsiteY2" fmla="*/ 616 h 10000"/>
                <a:gd name="connsiteX3" fmla="*/ 24 w 9856"/>
                <a:gd name="connsiteY3" fmla="*/ 1863 h 10000"/>
                <a:gd name="connsiteX0" fmla="*/ 8249 w 9922"/>
                <a:gd name="connsiteY0" fmla="*/ 10000 h 10000"/>
                <a:gd name="connsiteX1" fmla="*/ 9855 w 9922"/>
                <a:gd name="connsiteY1" fmla="*/ 6885 h 10000"/>
                <a:gd name="connsiteX2" fmla="*/ 8195 w 9922"/>
                <a:gd name="connsiteY2" fmla="*/ 616 h 10000"/>
                <a:gd name="connsiteX3" fmla="*/ 25 w 9922"/>
                <a:gd name="connsiteY3" fmla="*/ 1863 h 10000"/>
              </a:gdLst>
              <a:ahLst/>
              <a:cxnLst>
                <a:cxn ang="0">
                  <a:pos x="connsiteX0" y="connsiteY0"/>
                </a:cxn>
                <a:cxn ang="0">
                  <a:pos x="connsiteX1" y="connsiteY1"/>
                </a:cxn>
                <a:cxn ang="0">
                  <a:pos x="connsiteX2" y="connsiteY2"/>
                </a:cxn>
                <a:cxn ang="0">
                  <a:pos x="connsiteX3" y="connsiteY3"/>
                </a:cxn>
              </a:cxnLst>
              <a:rect l="l" t="t" r="r" b="b"/>
              <a:pathLst>
                <a:path w="9922" h="10000">
                  <a:moveTo>
                    <a:pt x="8249" y="10000"/>
                  </a:moveTo>
                  <a:cubicBezTo>
                    <a:pt x="10461" y="6477"/>
                    <a:pt x="9603" y="8881"/>
                    <a:pt x="9855" y="6885"/>
                  </a:cubicBezTo>
                  <a:cubicBezTo>
                    <a:pt x="10107" y="4889"/>
                    <a:pt x="9675" y="1954"/>
                    <a:pt x="8195" y="616"/>
                  </a:cubicBezTo>
                  <a:cubicBezTo>
                    <a:pt x="5986" y="-1377"/>
                    <a:pt x="-452" y="2123"/>
                    <a:pt x="25" y="1863"/>
                  </a:cubicBezTo>
                </a:path>
              </a:pathLst>
            </a:custGeom>
            <a:noFill/>
            <a:ln w="28575" cmpd="sng">
              <a:solidFill>
                <a:srgbClr val="FF2F92"/>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Rectangle 30"/>
            <p:cNvSpPr/>
            <p:nvPr/>
          </p:nvSpPr>
          <p:spPr>
            <a:xfrm>
              <a:off x="5323800" y="1226058"/>
              <a:ext cx="312906" cy="369332"/>
            </a:xfrm>
            <a:prstGeom prst="rect">
              <a:avLst/>
            </a:prstGeom>
          </p:spPr>
          <p:txBody>
            <a:bodyPr wrap="none">
              <a:spAutoFit/>
            </a:bodyPr>
            <a:lstStyle/>
            <a:p>
              <a:r>
                <a:rPr lang="en-US" dirty="0" smtClean="0">
                  <a:solidFill>
                    <a:srgbClr val="FF2F92"/>
                  </a:solidFill>
                  <a:latin typeface="Arial" charset="0"/>
                </a:rPr>
                <a:t>2</a:t>
              </a:r>
              <a:endParaRPr lang="en-US" dirty="0">
                <a:solidFill>
                  <a:srgbClr val="FF2F92"/>
                </a:solidFill>
              </a:endParaRPr>
            </a:p>
          </p:txBody>
        </p:sp>
      </p:grpSp>
      <p:sp>
        <p:nvSpPr>
          <p:cNvPr id="32" name="Freeform 6"/>
          <p:cNvSpPr>
            <a:spLocks/>
          </p:cNvSpPr>
          <p:nvPr/>
        </p:nvSpPr>
        <p:spPr bwMode="auto">
          <a:xfrm>
            <a:off x="1219201" y="1541200"/>
            <a:ext cx="1809566" cy="973400"/>
          </a:xfrm>
          <a:custGeom>
            <a:avLst/>
            <a:gdLst>
              <a:gd name="T0" fmla="*/ 0 w 1509"/>
              <a:gd name="T1" fmla="*/ 300 h 300"/>
              <a:gd name="T2" fmla="*/ 860 w 1509"/>
              <a:gd name="T3" fmla="*/ 243 h 300"/>
              <a:gd name="T4" fmla="*/ 1184 w 1509"/>
              <a:gd name="T5" fmla="*/ 32 h 300"/>
              <a:gd name="T6" fmla="*/ 1509 w 1509"/>
              <a:gd name="T7" fmla="*/ 48 h 300"/>
            </a:gdLst>
            <a:ahLst/>
            <a:cxnLst>
              <a:cxn ang="0">
                <a:pos x="T0" y="T1"/>
              </a:cxn>
              <a:cxn ang="0">
                <a:pos x="T2" y="T3"/>
              </a:cxn>
              <a:cxn ang="0">
                <a:pos x="T4" y="T5"/>
              </a:cxn>
              <a:cxn ang="0">
                <a:pos x="T6" y="T7"/>
              </a:cxn>
            </a:cxnLst>
            <a:rect l="0" t="0" r="r" b="b"/>
            <a:pathLst>
              <a:path w="1509" h="300">
                <a:moveTo>
                  <a:pt x="0" y="300"/>
                </a:moveTo>
                <a:cubicBezTo>
                  <a:pt x="143" y="291"/>
                  <a:pt x="663" y="288"/>
                  <a:pt x="860" y="243"/>
                </a:cubicBezTo>
                <a:cubicBezTo>
                  <a:pt x="1057" y="198"/>
                  <a:pt x="1076" y="64"/>
                  <a:pt x="1184" y="32"/>
                </a:cubicBezTo>
                <a:cubicBezTo>
                  <a:pt x="1292" y="0"/>
                  <a:pt x="1441" y="45"/>
                  <a:pt x="1509" y="48"/>
                </a:cubicBezTo>
              </a:path>
            </a:pathLst>
          </a:custGeom>
          <a:noFill/>
          <a:ln w="28575" cmpd="sng">
            <a:solidFill>
              <a:schemeClr val="accent5">
                <a:lumMod val="60000"/>
                <a:lumOff val="40000"/>
              </a:schemeClr>
            </a:solidFill>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Rectangle 32"/>
          <p:cNvSpPr/>
          <p:nvPr/>
        </p:nvSpPr>
        <p:spPr>
          <a:xfrm>
            <a:off x="2658894" y="1219200"/>
            <a:ext cx="312906" cy="369332"/>
          </a:xfrm>
          <a:prstGeom prst="rect">
            <a:avLst/>
          </a:prstGeom>
        </p:spPr>
        <p:txBody>
          <a:bodyPr wrap="none">
            <a:spAutoFit/>
          </a:bodyPr>
          <a:lstStyle/>
          <a:p>
            <a:r>
              <a:rPr lang="en-US">
                <a:solidFill>
                  <a:schemeClr val="accent5"/>
                </a:solidFill>
                <a:latin typeface="Arial" charset="0"/>
              </a:rPr>
              <a:t>1</a:t>
            </a:r>
            <a:endParaRPr lang="en-US">
              <a:solidFill>
                <a:schemeClr val="accent5"/>
              </a:solidFill>
            </a:endParaRPr>
          </a:p>
        </p:txBody>
      </p:sp>
      <p:sp>
        <p:nvSpPr>
          <p:cNvPr id="34" name="Rectangle 2"/>
          <p:cNvSpPr>
            <a:spLocks noGrp="1" noChangeArrowheads="1"/>
          </p:cNvSpPr>
          <p:nvPr>
            <p:ph type="title"/>
          </p:nvPr>
        </p:nvSpPr>
        <p:spPr>
          <a:xfrm>
            <a:off x="228600" y="152400"/>
            <a:ext cx="8686800" cy="533400"/>
          </a:xfrm>
        </p:spPr>
        <p:txBody>
          <a:bodyPr>
            <a:normAutofit fontScale="90000"/>
          </a:bodyPr>
          <a:lstStyle/>
          <a:p>
            <a:r>
              <a:rPr lang="en-US" dirty="0" smtClean="0"/>
              <a:t>Need a “Call Stack”</a:t>
            </a:r>
            <a:endParaRPr lang="en-US" dirty="0"/>
          </a:p>
        </p:txBody>
      </p:sp>
    </p:spTree>
    <p:extLst>
      <p:ext uri="{BB962C8B-B14F-4D97-AF65-F5344CB8AC3E}">
        <p14:creationId xmlns:p14="http://schemas.microsoft.com/office/powerpoint/2010/main" val="196444232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par>
                          <p:cTn id="9" fill="hold">
                            <p:stCondLst>
                              <p:cond delay="0"/>
                            </p:stCondLst>
                            <p:childTnLst>
                              <p:par>
                                <p:cTn id="10" presetID="1" presetClass="exit" presetSubtype="0" fill="hold" nodeType="afterEffect">
                                  <p:stCondLst>
                                    <p:cond delay="0"/>
                                  </p:stCondLst>
                                  <p:childTnLst>
                                    <p:set>
                                      <p:cBhvr>
                                        <p:cTn id="11" dur="1" fill="hold">
                                          <p:stCondLst>
                                            <p:cond delay="0"/>
                                          </p:stCondLst>
                                        </p:cTn>
                                        <p:tgtEl>
                                          <p:spTgt spid="22"/>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hidden"/>
                                      </p:to>
                                    </p:set>
                                  </p:childTnLst>
                                </p:cTn>
                              </p:par>
                              <p:par>
                                <p:cTn id="16" presetID="1"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par>
                          <p:cTn id="18" fill="hold">
                            <p:stCondLst>
                              <p:cond delay="0"/>
                            </p:stCondLst>
                            <p:childTnLst>
                              <p:par>
                                <p:cTn id="19" presetID="1" presetClass="exit" presetSubtype="0" fill="hold" nodeType="afterEffect">
                                  <p:stCondLst>
                                    <p:cond delay="0"/>
                                  </p:stCondLst>
                                  <p:childTnLst>
                                    <p:set>
                                      <p:cBhvr>
                                        <p:cTn id="20"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r>
              <a:rPr lang="en-US"/>
              <a:t>Stack Growth</a:t>
            </a:r>
          </a:p>
        </p:txBody>
      </p:sp>
      <p:sp>
        <p:nvSpPr>
          <p:cNvPr id="69635" name="Rectangle 3"/>
          <p:cNvSpPr>
            <a:spLocks noGrp="1" noChangeArrowheads="1"/>
          </p:cNvSpPr>
          <p:nvPr>
            <p:ph type="body" idx="1"/>
          </p:nvPr>
        </p:nvSpPr>
        <p:spPr>
          <a:xfrm>
            <a:off x="0" y="685800"/>
            <a:ext cx="8915400" cy="5638800"/>
          </a:xfrm>
        </p:spPr>
        <p:txBody>
          <a:bodyPr/>
          <a:lstStyle/>
          <a:p>
            <a:r>
              <a:rPr lang="en-US" dirty="0" smtClean="0"/>
              <a:t>(Call) Stacks </a:t>
            </a:r>
            <a:r>
              <a:rPr lang="en-US" dirty="0"/>
              <a:t>start at a high address in memory</a:t>
            </a:r>
          </a:p>
          <a:p>
            <a:endParaRPr lang="en-US" dirty="0"/>
          </a:p>
          <a:p>
            <a:r>
              <a:rPr lang="en-US" dirty="0"/>
              <a:t>Stacks grow down as frames are pushed on</a:t>
            </a:r>
          </a:p>
          <a:p>
            <a:pPr lvl="1"/>
            <a:r>
              <a:rPr lang="en-US" dirty="0" smtClean="0"/>
              <a:t>Note: data </a:t>
            </a:r>
            <a:r>
              <a:rPr lang="en-US" dirty="0"/>
              <a:t>region starts at a low address and grows up</a:t>
            </a:r>
          </a:p>
          <a:p>
            <a:pPr lvl="1"/>
            <a:r>
              <a:rPr lang="en-US" dirty="0"/>
              <a:t>The growth potential of stacks and data region are not artificially limited</a:t>
            </a:r>
          </a:p>
        </p:txBody>
      </p:sp>
    </p:spTree>
    <p:extLst>
      <p:ext uri="{BB962C8B-B14F-4D97-AF65-F5344CB8AC3E}">
        <p14:creationId xmlns:p14="http://schemas.microsoft.com/office/powerpoint/2010/main" val="9790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6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7" name="TextBox 6"/>
          <p:cNvSpPr txBox="1"/>
          <p:nvPr>
            <p:custDataLst>
              <p:tags r:id="rId2"/>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3"/>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13" name="TextBox 12" hidden="1"/>
          <p:cNvSpPr txBox="1"/>
          <p:nvPr>
            <p:custDataLst>
              <p:tags r:id="rId4"/>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5"/>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6"/>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7"/>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8"/>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9"/>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0"/>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1"/>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2"/>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13"/>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14"/>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15"/>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5">
                    <a:lumMod val="60000"/>
                    <a:lumOff val="40000"/>
                  </a:schemeClr>
                </a:solidFill>
              </a:rPr>
              <a:t>.data</a:t>
            </a:r>
            <a:endParaRPr lang="en-US" sz="2400" dirty="0">
              <a:solidFill>
                <a:schemeClr val="accent5">
                  <a:lumMod val="60000"/>
                  <a:lumOff val="40000"/>
                </a:schemeClr>
              </a:solidFill>
            </a:endParaRPr>
          </a:p>
        </p:txBody>
      </p:sp>
      <p:sp>
        <p:nvSpPr>
          <p:cNvPr id="33" name="TextBox 32"/>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5">
                    <a:lumMod val="60000"/>
                    <a:lumOff val="40000"/>
                  </a:schemeClr>
                </a:solidFill>
              </a:rPr>
              <a:t>.text</a:t>
            </a:r>
            <a:endParaRPr lang="en-US" sz="2400" dirty="0">
              <a:solidFill>
                <a:schemeClr val="accent5">
                  <a:lumMod val="60000"/>
                  <a:lumOff val="40000"/>
                </a:schemeClr>
              </a:solidFill>
            </a:endParaRPr>
          </a:p>
        </p:txBody>
      </p:sp>
      <p:cxnSp>
        <p:nvCxnSpPr>
          <p:cNvPr id="34" name="Straight Arrow Connector 33"/>
          <p:cNvCxnSpPr>
            <a:stCxn id="33" idx="1"/>
          </p:cNvCxnSpPr>
          <p:nvPr/>
        </p:nvCxnSpPr>
        <p:spPr>
          <a:xfrm flipH="1" flipV="1">
            <a:off x="6324600" y="6019800"/>
            <a:ext cx="1014410" cy="2233"/>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1"/>
          </p:cNvCxnSpPr>
          <p:nvPr/>
        </p:nvCxnSpPr>
        <p:spPr>
          <a:xfrm flipH="1">
            <a:off x="6324600" y="5331768"/>
            <a:ext cx="990600" cy="2232"/>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Title 1"/>
          <p:cNvSpPr>
            <a:spLocks noGrp="1"/>
          </p:cNvSpPr>
          <p:nvPr>
            <p:ph type="title"/>
            <p:custDataLst>
              <p:tags r:id="rId16"/>
            </p:custDataLst>
          </p:nvPr>
        </p:nvSpPr>
        <p:spPr>
          <a:xfrm>
            <a:off x="228600" y="0"/>
            <a:ext cx="8686800" cy="533400"/>
          </a:xfrm>
        </p:spPr>
        <p:txBody>
          <a:bodyPr>
            <a:normAutofit fontScale="90000"/>
          </a:bodyPr>
          <a:lstStyle/>
          <a:p>
            <a:r>
              <a:rPr lang="en-US" dirty="0" smtClean="0"/>
              <a:t>An executing program in memory</a:t>
            </a:r>
            <a:endParaRPr lang="en-US" dirty="0"/>
          </a:p>
        </p:txBody>
      </p:sp>
      <p:sp>
        <p:nvSpPr>
          <p:cNvPr id="37" name="TextBox 36"/>
          <p:cNvSpPr txBox="1"/>
          <p:nvPr>
            <p:custDataLst>
              <p:tags r:id="rId17"/>
            </p:custDataLst>
          </p:nvPr>
        </p:nvSpPr>
        <p:spPr>
          <a:xfrm>
            <a:off x="685800" y="4572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38" name="TextBox 37"/>
          <p:cNvSpPr txBox="1"/>
          <p:nvPr>
            <p:custDataLst>
              <p:tags r:id="rId18"/>
            </p:custDataLst>
          </p:nvPr>
        </p:nvSpPr>
        <p:spPr>
          <a:xfrm>
            <a:off x="685800" y="6410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39" name="TextBox 38"/>
          <p:cNvSpPr txBox="1"/>
          <p:nvPr>
            <p:custDataLst>
              <p:tags r:id="rId19"/>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40" name="TextBox 39"/>
          <p:cNvSpPr txBox="1"/>
          <p:nvPr>
            <p:custDataLst>
              <p:tags r:id="rId20"/>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41" name="TextBox 40"/>
          <p:cNvSpPr txBox="1"/>
          <p:nvPr>
            <p:custDataLst>
              <p:tags r:id="rId21"/>
            </p:custDataLst>
          </p:nvPr>
        </p:nvSpPr>
        <p:spPr>
          <a:xfrm>
            <a:off x="685800" y="5105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42" name="TextBox 41"/>
          <p:cNvSpPr txBox="1"/>
          <p:nvPr>
            <p:custDataLst>
              <p:tags r:id="rId22"/>
            </p:custDataLst>
          </p:nvPr>
        </p:nvSpPr>
        <p:spPr>
          <a:xfrm>
            <a:off x="663040" y="6029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43" name="Rectangle 7"/>
          <p:cNvSpPr>
            <a:spLocks noChangeArrowheads="1"/>
          </p:cNvSpPr>
          <p:nvPr>
            <p:custDataLst>
              <p:tags r:id="rId23"/>
            </p:custDataLst>
          </p:nvPr>
        </p:nvSpPr>
        <p:spPr bwMode="auto">
          <a:xfrm>
            <a:off x="2819400" y="5562600"/>
            <a:ext cx="3505200" cy="914400"/>
          </a:xfrm>
          <a:prstGeom prst="rect">
            <a:avLst/>
          </a:prstGeom>
          <a:solidFill>
            <a:srgbClr val="00FB92"/>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code (text)</a:t>
            </a:r>
            <a:endParaRPr lang="en-US" sz="2400" dirty="0">
              <a:solidFill>
                <a:schemeClr val="tx2">
                  <a:lumMod val="10000"/>
                </a:schemeClr>
              </a:solidFill>
            </a:endParaRPr>
          </a:p>
        </p:txBody>
      </p:sp>
      <p:sp>
        <p:nvSpPr>
          <p:cNvPr id="44" name="Rectangle 7"/>
          <p:cNvSpPr>
            <a:spLocks noChangeArrowheads="1"/>
          </p:cNvSpPr>
          <p:nvPr>
            <p:custDataLst>
              <p:tags r:id="rId24"/>
            </p:custDataLst>
          </p:nvPr>
        </p:nvSpPr>
        <p:spPr bwMode="auto">
          <a:xfrm>
            <a:off x="2819400" y="5105400"/>
            <a:ext cx="3505200" cy="457200"/>
          </a:xfrm>
          <a:prstGeom prst="rect">
            <a:avLst/>
          </a:prstGeom>
          <a:solidFill>
            <a:schemeClr val="accent1"/>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static data</a:t>
            </a:r>
            <a:endParaRPr lang="en-US" sz="2400" dirty="0">
              <a:solidFill>
                <a:schemeClr val="tx2">
                  <a:lumMod val="10000"/>
                </a:schemeClr>
              </a:solidFill>
            </a:endParaRPr>
          </a:p>
        </p:txBody>
      </p:sp>
      <p:sp>
        <p:nvSpPr>
          <p:cNvPr id="45" name="Rectangle 7"/>
          <p:cNvSpPr>
            <a:spLocks noChangeArrowheads="1"/>
          </p:cNvSpPr>
          <p:nvPr>
            <p:custDataLst>
              <p:tags r:id="rId25"/>
            </p:custDataLst>
          </p:nvPr>
        </p:nvSpPr>
        <p:spPr bwMode="auto">
          <a:xfrm>
            <a:off x="2819400" y="4343400"/>
            <a:ext cx="3505200" cy="762000"/>
          </a:xfrm>
          <a:prstGeom prst="rect">
            <a:avLst/>
          </a:prstGeom>
          <a:solidFill>
            <a:srgbClr val="FFC000"/>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dynamic data (heap)</a:t>
            </a:r>
            <a:endParaRPr lang="en-US" sz="2400" dirty="0">
              <a:solidFill>
                <a:schemeClr val="tx2">
                  <a:lumMod val="10000"/>
                </a:schemeClr>
              </a:solidFill>
            </a:endParaRPr>
          </a:p>
        </p:txBody>
      </p:sp>
    </p:spTree>
    <p:extLst>
      <p:ext uri="{BB962C8B-B14F-4D97-AF65-F5344CB8AC3E}">
        <p14:creationId xmlns:p14="http://schemas.microsoft.com/office/powerpoint/2010/main" val="139014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right)">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286448" y="5244628"/>
            <a:ext cx="2238052" cy="1507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custDataLst>
              <p:tags r:id="rId1"/>
            </p:custDataLst>
          </p:nvPr>
        </p:nvSpPr>
        <p:spPr/>
        <p:txBody>
          <a:bodyPr>
            <a:normAutofit fontScale="90000"/>
          </a:bodyPr>
          <a:lstStyle/>
          <a:p>
            <a:r>
              <a:rPr lang="en-US" dirty="0" smtClean="0"/>
              <a:t>Big Picture: Where are we going?</a:t>
            </a:r>
            <a:endParaRPr lang="en-US" dirty="0"/>
          </a:p>
        </p:txBody>
      </p:sp>
      <p:sp>
        <p:nvSpPr>
          <p:cNvPr id="4" name="Slide Number Placeholder 3"/>
          <p:cNvSpPr>
            <a:spLocks noGrp="1"/>
          </p:cNvSpPr>
          <p:nvPr>
            <p:ph type="sldNum" sz="quarter" idx="4294967295"/>
            <p:custDataLst>
              <p:tags r:id="rId2"/>
            </p:custDataLst>
          </p:nvPr>
        </p:nvSpPr>
        <p:spPr>
          <a:xfrm>
            <a:off x="6781800" y="6400802"/>
            <a:ext cx="2133600" cy="365125"/>
          </a:xfrm>
          <a:prstGeom prst="rect">
            <a:avLst/>
          </a:prstGeom>
        </p:spPr>
        <p:txBody>
          <a:bodyPr/>
          <a:lstStyle/>
          <a:p>
            <a:fld id="{99EB2656-1F71-48FF-8CBF-4CFD95C1BAB2}" type="slidenum">
              <a:rPr lang="en-US" smtClean="0"/>
              <a:pPr/>
              <a:t>3</a:t>
            </a:fld>
            <a:endParaRPr lang="en-US" dirty="0"/>
          </a:p>
        </p:txBody>
      </p:sp>
      <p:sp>
        <p:nvSpPr>
          <p:cNvPr id="7" name="Text Box 2"/>
          <p:cNvSpPr txBox="1">
            <a:spLocks noChangeArrowheads="1"/>
          </p:cNvSpPr>
          <p:nvPr>
            <p:custDataLst>
              <p:tags r:id="rId3"/>
            </p:custDataLst>
          </p:nvPr>
        </p:nvSpPr>
        <p:spPr bwMode="auto">
          <a:xfrm>
            <a:off x="2280960" y="660709"/>
            <a:ext cx="3110400" cy="829527"/>
          </a:xfrm>
          <a:prstGeom prst="rect">
            <a:avLst/>
          </a:prstGeom>
          <a:noFill/>
          <a:ln w="9525">
            <a:solidFill>
              <a:schemeClr val="bg2"/>
            </a:solidFill>
            <a:round/>
            <a:headEnd/>
            <a:tailEnd/>
          </a:ln>
          <a:effectLst/>
        </p:spPr>
        <p:txBody>
          <a:bodyPr lIns="90000" tIns="83808" rIns="90000" bIns="45000"/>
          <a:lstStyle/>
          <a:p>
            <a:pPr>
              <a:lnSpc>
                <a:spcPct val="89000"/>
              </a:lnSpc>
              <a:tabLst>
                <a:tab pos="656582" algn="l"/>
                <a:tab pos="1313162" algn="l"/>
                <a:tab pos="1969745" algn="l"/>
                <a:tab pos="2626327" algn="l"/>
              </a:tabLst>
            </a:pPr>
            <a:r>
              <a:rPr lang="en-US" sz="2500" dirty="0" err="1">
                <a:solidFill>
                  <a:srgbClr val="FFFFFF"/>
                </a:solidFill>
                <a:latin typeface="Consolas" pitchFamily="49" charset="0"/>
              </a:rPr>
              <a:t>int</a:t>
            </a:r>
            <a:r>
              <a:rPr lang="en-US" sz="2500" dirty="0">
                <a:solidFill>
                  <a:srgbClr val="FFFFFF"/>
                </a:solidFill>
                <a:latin typeface="Consolas" pitchFamily="49" charset="0"/>
              </a:rPr>
              <a:t> x = 10;</a:t>
            </a:r>
          </a:p>
          <a:p>
            <a:pPr>
              <a:lnSpc>
                <a:spcPct val="89000"/>
              </a:lnSpc>
              <a:tabLst>
                <a:tab pos="656582" algn="l"/>
                <a:tab pos="1313162" algn="l"/>
                <a:tab pos="1969745" algn="l"/>
                <a:tab pos="2626327" algn="l"/>
              </a:tabLst>
            </a:pPr>
            <a:r>
              <a:rPr lang="en-US" sz="2500" dirty="0">
                <a:solidFill>
                  <a:srgbClr val="FFFFFF"/>
                </a:solidFill>
                <a:latin typeface="Consolas" pitchFamily="49" charset="0"/>
              </a:rPr>
              <a:t>x = 2 * x + </a:t>
            </a:r>
            <a:r>
              <a:rPr lang="en-US" sz="2500" dirty="0" smtClean="0">
                <a:solidFill>
                  <a:srgbClr val="FFFFFF"/>
                </a:solidFill>
                <a:latin typeface="Consolas" pitchFamily="49" charset="0"/>
              </a:rPr>
              <a:t>15;</a:t>
            </a:r>
            <a:endParaRPr lang="en-US" sz="2500" dirty="0">
              <a:solidFill>
                <a:srgbClr val="FFFFFF"/>
              </a:solidFill>
              <a:latin typeface="Consolas" pitchFamily="49" charset="0"/>
            </a:endParaRPr>
          </a:p>
        </p:txBody>
      </p:sp>
      <p:sp>
        <p:nvSpPr>
          <p:cNvPr id="8" name="Text Box 3"/>
          <p:cNvSpPr txBox="1">
            <a:spLocks noChangeArrowheads="1"/>
          </p:cNvSpPr>
          <p:nvPr>
            <p:custDataLst>
              <p:tags r:id="rId4"/>
            </p:custDataLst>
          </p:nvPr>
        </p:nvSpPr>
        <p:spPr bwMode="auto">
          <a:xfrm>
            <a:off x="1134720" y="417255"/>
            <a:ext cx="430560" cy="495412"/>
          </a:xfrm>
          <a:prstGeom prst="rect">
            <a:avLst/>
          </a:prstGeom>
          <a:noFill/>
          <a:ln w="9525">
            <a:noFill/>
            <a:round/>
            <a:headEnd/>
            <a:tailEnd/>
          </a:ln>
          <a:effectLst/>
        </p:spPr>
        <p:txBody>
          <a:bodyPr wrap="none" lIns="90000" tIns="73224" rIns="90000" bIns="45000"/>
          <a:lstStyle/>
          <a:p>
            <a:r>
              <a:rPr lang="en-US" sz="2900" dirty="0">
                <a:solidFill>
                  <a:schemeClr val="accent1"/>
                </a:solidFill>
                <a:latin typeface="Calibri" pitchFamily="34" charset="0"/>
              </a:rPr>
              <a:t>C</a:t>
            </a:r>
          </a:p>
        </p:txBody>
      </p:sp>
      <p:sp>
        <p:nvSpPr>
          <p:cNvPr id="10" name="AutoShape 4"/>
          <p:cNvSpPr>
            <a:spLocks noChangeArrowheads="1"/>
          </p:cNvSpPr>
          <p:nvPr>
            <p:custDataLst>
              <p:tags r:id="rId5"/>
            </p:custDataLst>
          </p:nvPr>
        </p:nvSpPr>
        <p:spPr bwMode="auto">
          <a:xfrm>
            <a:off x="201960" y="976322"/>
            <a:ext cx="2280960" cy="622145"/>
          </a:xfrm>
          <a:prstGeom prst="downArrow">
            <a:avLst>
              <a:gd name="adj1" fmla="val 70028"/>
              <a:gd name="adj2" fmla="val 23611"/>
            </a:avLst>
          </a:prstGeom>
          <a:solidFill>
            <a:srgbClr val="0047FF"/>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r>
              <a:rPr lang="en-US" sz="2500" dirty="0">
                <a:solidFill>
                  <a:srgbClr val="FFFFFF"/>
                </a:solidFill>
                <a:latin typeface="Calibri" pitchFamily="34" charset="0"/>
              </a:rPr>
              <a:t>compiler</a:t>
            </a:r>
          </a:p>
        </p:txBody>
      </p:sp>
      <p:sp>
        <p:nvSpPr>
          <p:cNvPr id="11" name="Text Box 5"/>
          <p:cNvSpPr txBox="1">
            <a:spLocks noChangeArrowheads="1"/>
          </p:cNvSpPr>
          <p:nvPr>
            <p:custDataLst>
              <p:tags r:id="rId6"/>
            </p:custDataLst>
          </p:nvPr>
        </p:nvSpPr>
        <p:spPr bwMode="auto">
          <a:xfrm>
            <a:off x="2275559" y="1803709"/>
            <a:ext cx="3401739" cy="1244291"/>
          </a:xfrm>
          <a:prstGeom prst="rect">
            <a:avLst/>
          </a:prstGeom>
          <a:noFill/>
          <a:ln w="9525">
            <a:solidFill>
              <a:schemeClr val="bg2"/>
            </a:solidFill>
            <a:round/>
            <a:headEnd/>
            <a:tailEnd/>
          </a:ln>
          <a:effectLst/>
        </p:spPr>
        <p:txBody>
          <a:bodyPr lIns="90000" tIns="83808" rIns="90000" bIns="45000"/>
          <a:lstStyle/>
          <a:p>
            <a:pPr>
              <a:lnSpc>
                <a:spcPct val="89000"/>
              </a:lnSpc>
              <a:tabLst>
                <a:tab pos="829366" algn="l"/>
                <a:tab pos="1313162" algn="l"/>
                <a:tab pos="1969745" algn="l"/>
                <a:tab pos="2626327" algn="l"/>
                <a:tab pos="3282907" algn="l"/>
                <a:tab pos="3939490" algn="l"/>
                <a:tab pos="4596072" algn="l"/>
                <a:tab pos="5252653" algn="l"/>
              </a:tabLst>
            </a:pPr>
            <a:r>
              <a:rPr lang="en-US" sz="2500" dirty="0" err="1" smtClean="0">
                <a:solidFill>
                  <a:srgbClr val="FFFFFF"/>
                </a:solidFill>
                <a:latin typeface="Consolas" pitchFamily="49" charset="0"/>
              </a:rPr>
              <a:t>addiu</a:t>
            </a:r>
            <a:r>
              <a:rPr lang="en-US" sz="2500" dirty="0" smtClean="0">
                <a:solidFill>
                  <a:srgbClr val="FFFFFF"/>
                </a:solidFill>
                <a:latin typeface="Consolas" pitchFamily="49" charset="0"/>
              </a:rPr>
              <a:t> r5</a:t>
            </a:r>
            <a:r>
              <a:rPr lang="en-US" sz="2500" dirty="0">
                <a:solidFill>
                  <a:srgbClr val="FFFFFF"/>
                </a:solidFill>
                <a:latin typeface="Consolas" pitchFamily="49" charset="0"/>
              </a:rPr>
              <a:t>, r0, </a:t>
            </a:r>
            <a:r>
              <a:rPr lang="en-US" sz="2500" dirty="0" smtClean="0">
                <a:solidFill>
                  <a:srgbClr val="FFFFFF"/>
                </a:solidFill>
                <a:latin typeface="Consolas" pitchFamily="49" charset="0"/>
              </a:rPr>
              <a:t>10</a:t>
            </a:r>
            <a:endParaRPr lang="en-US" sz="2500" dirty="0">
              <a:solidFill>
                <a:srgbClr val="FFFFFF"/>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m</a:t>
            </a:r>
            <a:r>
              <a:rPr lang="en-US" sz="2500" dirty="0" err="1" smtClean="0">
                <a:solidFill>
                  <a:srgbClr val="FFFFFF"/>
                </a:solidFill>
                <a:latin typeface="Consolas" pitchFamily="49" charset="0"/>
              </a:rPr>
              <a:t>uli</a:t>
            </a:r>
            <a:r>
              <a:rPr lang="en-US" sz="2500" dirty="0">
                <a:solidFill>
                  <a:srgbClr val="FFFFFF"/>
                </a:solidFill>
                <a:latin typeface="Consolas" pitchFamily="49" charset="0"/>
              </a:rPr>
              <a:t>	</a:t>
            </a:r>
            <a:r>
              <a:rPr lang="en-US" sz="2500" dirty="0" smtClean="0">
                <a:solidFill>
                  <a:srgbClr val="FFFFFF"/>
                </a:solidFill>
                <a:latin typeface="Consolas" pitchFamily="49" charset="0"/>
              </a:rPr>
              <a:t> r5</a:t>
            </a:r>
            <a:r>
              <a:rPr lang="en-US" sz="2500" dirty="0">
                <a:solidFill>
                  <a:srgbClr val="FFFFFF"/>
                </a:solidFill>
                <a:latin typeface="Consolas" pitchFamily="49" charset="0"/>
              </a:rPr>
              <a:t>, r5, </a:t>
            </a:r>
            <a:r>
              <a:rPr lang="en-US" sz="2500" dirty="0" smtClean="0">
                <a:solidFill>
                  <a:srgbClr val="FFFFFF"/>
                </a:solidFill>
                <a:latin typeface="Consolas" pitchFamily="49" charset="0"/>
              </a:rPr>
              <a:t>2</a:t>
            </a:r>
            <a:endParaRPr lang="en-US" sz="2500" dirty="0">
              <a:solidFill>
                <a:srgbClr val="FFFFFF"/>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smtClean="0">
                <a:solidFill>
                  <a:srgbClr val="FFFFFF"/>
                </a:solidFill>
                <a:latin typeface="Consolas" pitchFamily="49" charset="0"/>
              </a:rPr>
              <a:t>addiu</a:t>
            </a:r>
            <a:r>
              <a:rPr lang="en-US" sz="2500" dirty="0" smtClean="0">
                <a:solidFill>
                  <a:srgbClr val="FFFFFF"/>
                </a:solidFill>
                <a:latin typeface="Consolas" pitchFamily="49" charset="0"/>
              </a:rPr>
              <a:t> r5</a:t>
            </a:r>
            <a:r>
              <a:rPr lang="en-US" sz="2500" dirty="0">
                <a:solidFill>
                  <a:srgbClr val="FFFFFF"/>
                </a:solidFill>
                <a:latin typeface="Consolas" pitchFamily="49" charset="0"/>
              </a:rPr>
              <a:t>, r5, </a:t>
            </a:r>
            <a:r>
              <a:rPr lang="en-US" sz="2500" dirty="0" smtClean="0">
                <a:solidFill>
                  <a:srgbClr val="FFFFFF"/>
                </a:solidFill>
                <a:latin typeface="Consolas" pitchFamily="49" charset="0"/>
              </a:rPr>
              <a:t>15</a:t>
            </a:r>
            <a:endParaRPr lang="en-US" sz="2500" dirty="0">
              <a:solidFill>
                <a:srgbClr val="FFFFFF"/>
              </a:solidFill>
              <a:latin typeface="Consolas" pitchFamily="49" charset="0"/>
            </a:endParaRPr>
          </a:p>
        </p:txBody>
      </p:sp>
      <p:sp>
        <p:nvSpPr>
          <p:cNvPr id="12" name="Text Box 6"/>
          <p:cNvSpPr txBox="1">
            <a:spLocks noChangeArrowheads="1"/>
          </p:cNvSpPr>
          <p:nvPr>
            <p:custDataLst>
              <p:tags r:id="rId7"/>
            </p:custDataLst>
          </p:nvPr>
        </p:nvSpPr>
        <p:spPr bwMode="auto">
          <a:xfrm>
            <a:off x="409320" y="1484055"/>
            <a:ext cx="1722240" cy="1322059"/>
          </a:xfrm>
          <a:prstGeom prst="rect">
            <a:avLst/>
          </a:prstGeom>
          <a:noFill/>
          <a:ln w="9525">
            <a:noFill/>
            <a:round/>
            <a:headEnd/>
            <a:tailEnd/>
          </a:ln>
          <a:effectLst/>
        </p:spPr>
        <p:txBody>
          <a:bodyPr wrap="none" lIns="90000" tIns="73224" rIns="90000" bIns="45000"/>
          <a:lstStyle/>
          <a:p>
            <a:pPr algn="ctr">
              <a:tabLst>
                <a:tab pos="656582" algn="l"/>
                <a:tab pos="1313162" algn="l"/>
              </a:tabLst>
            </a:pPr>
            <a:r>
              <a:rPr lang="en-US" sz="2900" dirty="0">
                <a:solidFill>
                  <a:schemeClr val="accent1"/>
                </a:solidFill>
                <a:latin typeface="Calibri" pitchFamily="34" charset="0"/>
              </a:rPr>
              <a:t>MIPS</a:t>
            </a:r>
          </a:p>
          <a:p>
            <a:pPr algn="ctr">
              <a:tabLst>
                <a:tab pos="656582" algn="l"/>
                <a:tab pos="1313162" algn="l"/>
              </a:tabLst>
            </a:pPr>
            <a:r>
              <a:rPr lang="en-US" sz="2900" dirty="0" smtClean="0">
                <a:solidFill>
                  <a:schemeClr val="accent1"/>
                </a:solidFill>
                <a:latin typeface="Calibri" pitchFamily="34" charset="0"/>
              </a:rPr>
              <a:t>assembly</a:t>
            </a:r>
            <a:endParaRPr lang="en-US" sz="2900" dirty="0">
              <a:solidFill>
                <a:schemeClr val="accent1"/>
              </a:solidFill>
              <a:latin typeface="Calibri" pitchFamily="34" charset="0"/>
            </a:endParaRPr>
          </a:p>
        </p:txBody>
      </p:sp>
      <p:sp>
        <p:nvSpPr>
          <p:cNvPr id="14" name="Text Box 7"/>
          <p:cNvSpPr txBox="1">
            <a:spLocks noChangeArrowheads="1"/>
          </p:cNvSpPr>
          <p:nvPr>
            <p:custDataLst>
              <p:tags r:id="rId8"/>
            </p:custDataLst>
          </p:nvPr>
        </p:nvSpPr>
        <p:spPr bwMode="auto">
          <a:xfrm>
            <a:off x="2302200" y="3236655"/>
            <a:ext cx="5885280" cy="1244291"/>
          </a:xfrm>
          <a:prstGeom prst="rect">
            <a:avLst/>
          </a:prstGeom>
          <a:noFill/>
          <a:ln w="9525">
            <a:solidFill>
              <a:schemeClr val="bg2"/>
            </a:solidFill>
            <a:round/>
            <a:headEnd/>
            <a:tailEnd/>
          </a:ln>
          <a:effectLst/>
        </p:spPr>
        <p:txBody>
          <a:bodyPr lIns="90000" tIns="83808" rIns="90000" bIns="45000"/>
          <a:lstStyle/>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rgbClr val="FFFFFF"/>
                </a:solidFill>
                <a:latin typeface="Consolas" pitchFamily="49" charset="0"/>
              </a:rPr>
              <a:t>00100000000001010000000000001010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rgbClr val="FFFFFF"/>
                </a:solidFill>
                <a:latin typeface="Consolas" pitchFamily="49" charset="0"/>
              </a:rPr>
              <a:t>00000000000001010010100001000000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rgbClr val="FFFFFF"/>
                </a:solidFill>
                <a:latin typeface="Consolas" pitchFamily="49" charset="0"/>
              </a:rPr>
              <a:t>00100000101001010000000000001111</a:t>
            </a:r>
            <a:endParaRPr lang="en-US" sz="2500" dirty="0">
              <a:solidFill>
                <a:srgbClr val="FFFFFF"/>
              </a:solidFill>
              <a:latin typeface="Consolas" pitchFamily="49" charset="0"/>
            </a:endParaRPr>
          </a:p>
        </p:txBody>
      </p:sp>
      <p:sp>
        <p:nvSpPr>
          <p:cNvPr id="15" name="Text Box 8"/>
          <p:cNvSpPr txBox="1">
            <a:spLocks noChangeArrowheads="1"/>
          </p:cNvSpPr>
          <p:nvPr>
            <p:custDataLst>
              <p:tags r:id="rId9"/>
            </p:custDataLst>
          </p:nvPr>
        </p:nvSpPr>
        <p:spPr bwMode="auto">
          <a:xfrm>
            <a:off x="417240" y="3084255"/>
            <a:ext cx="1677600" cy="1322059"/>
          </a:xfrm>
          <a:prstGeom prst="rect">
            <a:avLst/>
          </a:prstGeom>
          <a:noFill/>
          <a:ln w="9525">
            <a:noFill/>
            <a:round/>
            <a:headEnd/>
            <a:tailEnd/>
          </a:ln>
          <a:effectLst/>
        </p:spPr>
        <p:txBody>
          <a:bodyPr wrap="none" lIns="90000" tIns="73224" rIns="90000" bIns="45000"/>
          <a:lstStyle/>
          <a:p>
            <a:pPr algn="ctr">
              <a:tabLst>
                <a:tab pos="656582" algn="l"/>
                <a:tab pos="1313162" algn="l"/>
              </a:tabLst>
            </a:pPr>
            <a:r>
              <a:rPr lang="en-US" sz="2900" dirty="0" smtClean="0">
                <a:solidFill>
                  <a:schemeClr val="accent1"/>
                </a:solidFill>
                <a:latin typeface="Calibri" pitchFamily="34" charset="0"/>
              </a:rPr>
              <a:t>machine</a:t>
            </a:r>
            <a:br>
              <a:rPr lang="en-US" sz="2900" dirty="0" smtClean="0">
                <a:solidFill>
                  <a:schemeClr val="accent1"/>
                </a:solidFill>
                <a:latin typeface="Calibri" pitchFamily="34" charset="0"/>
              </a:rPr>
            </a:br>
            <a:r>
              <a:rPr lang="en-US" sz="2900" dirty="0" smtClean="0">
                <a:solidFill>
                  <a:schemeClr val="accent1"/>
                </a:solidFill>
                <a:latin typeface="Calibri" pitchFamily="34" charset="0"/>
              </a:rPr>
              <a:t>code</a:t>
            </a:r>
            <a:endParaRPr lang="en-US" sz="2900" dirty="0">
              <a:solidFill>
                <a:schemeClr val="accent1"/>
              </a:solidFill>
              <a:latin typeface="Calibri" pitchFamily="34" charset="0"/>
            </a:endParaRPr>
          </a:p>
        </p:txBody>
      </p:sp>
      <p:sp>
        <p:nvSpPr>
          <p:cNvPr id="16" name="AutoShape 9"/>
          <p:cNvSpPr>
            <a:spLocks noChangeArrowheads="1"/>
          </p:cNvSpPr>
          <p:nvPr>
            <p:custDataLst>
              <p:tags r:id="rId10"/>
            </p:custDataLst>
          </p:nvPr>
        </p:nvSpPr>
        <p:spPr bwMode="auto">
          <a:xfrm>
            <a:off x="228600" y="2550855"/>
            <a:ext cx="2280960" cy="622145"/>
          </a:xfrm>
          <a:prstGeom prst="downArrow">
            <a:avLst>
              <a:gd name="adj1" fmla="val 70028"/>
              <a:gd name="adj2" fmla="val 23611"/>
            </a:avLst>
          </a:prstGeom>
          <a:solidFill>
            <a:srgbClr val="0047FF"/>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r>
              <a:rPr lang="en-US" sz="2500" dirty="0">
                <a:solidFill>
                  <a:srgbClr val="FFFFFF"/>
                </a:solidFill>
                <a:latin typeface="Calibri" pitchFamily="34" charset="0"/>
              </a:rPr>
              <a:t>assembler</a:t>
            </a:r>
          </a:p>
        </p:txBody>
      </p:sp>
      <p:sp>
        <p:nvSpPr>
          <p:cNvPr id="17" name="Rectangle 16"/>
          <p:cNvSpPr/>
          <p:nvPr>
            <p:custDataLst>
              <p:tags r:id="rId11"/>
            </p:custDataLst>
          </p:nvPr>
        </p:nvSpPr>
        <p:spPr>
          <a:xfrm>
            <a:off x="304800" y="4379655"/>
            <a:ext cx="1905000" cy="2554545"/>
          </a:xfrm>
          <a:prstGeom prst="rect">
            <a:avLst/>
          </a:prstGeom>
        </p:spPr>
        <p:txBody>
          <a:bodyPr wrap="square">
            <a:spAutoFit/>
          </a:bodyPr>
          <a:lstStyle/>
          <a:p>
            <a:pPr algn="ctr"/>
            <a:r>
              <a:rPr lang="en-US" sz="2400" dirty="0" smtClean="0">
                <a:solidFill>
                  <a:schemeClr val="accent1"/>
                </a:solidFill>
              </a:rPr>
              <a:t>CPU</a:t>
            </a:r>
          </a:p>
          <a:p>
            <a:pPr algn="ctr"/>
            <a:endParaRPr lang="en-US" sz="2000" dirty="0" smtClean="0">
              <a:solidFill>
                <a:schemeClr val="accent1"/>
              </a:solidFill>
            </a:endParaRPr>
          </a:p>
          <a:p>
            <a:pPr algn="ctr"/>
            <a:r>
              <a:rPr lang="en-US" sz="2000" dirty="0" smtClean="0">
                <a:solidFill>
                  <a:schemeClr val="accent1"/>
                </a:solidFill>
              </a:rPr>
              <a:t>Circuits</a:t>
            </a:r>
          </a:p>
          <a:p>
            <a:pPr algn="ctr"/>
            <a:endParaRPr lang="en-US" dirty="0" smtClean="0">
              <a:solidFill>
                <a:schemeClr val="accent1"/>
              </a:solidFill>
            </a:endParaRPr>
          </a:p>
          <a:p>
            <a:pPr algn="ctr"/>
            <a:r>
              <a:rPr lang="en-US" dirty="0" smtClean="0">
                <a:solidFill>
                  <a:schemeClr val="accent1"/>
                </a:solidFill>
              </a:rPr>
              <a:t>Gates</a:t>
            </a:r>
          </a:p>
          <a:p>
            <a:pPr algn="ctr"/>
            <a:endParaRPr lang="en-US" sz="1600" dirty="0" smtClean="0">
              <a:solidFill>
                <a:schemeClr val="accent1"/>
              </a:solidFill>
            </a:endParaRPr>
          </a:p>
          <a:p>
            <a:pPr algn="ctr"/>
            <a:r>
              <a:rPr lang="en-US" sz="1600" dirty="0" smtClean="0">
                <a:solidFill>
                  <a:schemeClr val="accent1"/>
                </a:solidFill>
              </a:rPr>
              <a:t>Transistors</a:t>
            </a:r>
          </a:p>
          <a:p>
            <a:pPr algn="ctr"/>
            <a:endParaRPr lang="en-US" sz="1400" dirty="0" smtClean="0">
              <a:solidFill>
                <a:schemeClr val="accent1"/>
              </a:solidFill>
            </a:endParaRPr>
          </a:p>
          <a:p>
            <a:pPr algn="ctr"/>
            <a:r>
              <a:rPr lang="en-US" sz="1400" dirty="0" smtClean="0">
                <a:solidFill>
                  <a:schemeClr val="accent1"/>
                </a:solidFill>
              </a:rPr>
              <a:t>Silicon</a:t>
            </a:r>
          </a:p>
        </p:txBody>
      </p:sp>
      <p:sp>
        <p:nvSpPr>
          <p:cNvPr id="18" name="AutoShape 9"/>
          <p:cNvSpPr>
            <a:spLocks noChangeArrowheads="1"/>
          </p:cNvSpPr>
          <p:nvPr>
            <p:custDataLst>
              <p:tags r:id="rId12"/>
            </p:custDataLst>
          </p:nvPr>
        </p:nvSpPr>
        <p:spPr bwMode="auto">
          <a:xfrm>
            <a:off x="457200" y="4074855"/>
            <a:ext cx="1600200" cy="304800"/>
          </a:xfrm>
          <a:prstGeom prst="downArrow">
            <a:avLst>
              <a:gd name="adj1" fmla="val 70028"/>
              <a:gd name="adj2" fmla="val 55072"/>
            </a:avLst>
          </a:prstGeom>
          <a:solidFill>
            <a:srgbClr val="0047FF"/>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rgbClr val="FFFFFF"/>
              </a:solidFill>
              <a:latin typeface="Calibri" pitchFamily="34" charset="0"/>
            </a:endParaRPr>
          </a:p>
        </p:txBody>
      </p:sp>
      <p:sp>
        <p:nvSpPr>
          <p:cNvPr id="19" name="AutoShape 9"/>
          <p:cNvSpPr>
            <a:spLocks noChangeArrowheads="1"/>
          </p:cNvSpPr>
          <p:nvPr>
            <p:custDataLst>
              <p:tags r:id="rId13"/>
            </p:custDataLst>
          </p:nvPr>
        </p:nvSpPr>
        <p:spPr bwMode="auto">
          <a:xfrm>
            <a:off x="609600" y="4795759"/>
            <a:ext cx="1295400" cy="304800"/>
          </a:xfrm>
          <a:prstGeom prst="downArrow">
            <a:avLst>
              <a:gd name="adj1" fmla="val 68442"/>
              <a:gd name="adj2" fmla="val 55072"/>
            </a:avLst>
          </a:prstGeom>
          <a:solidFill>
            <a:srgbClr val="0047FF"/>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rgbClr val="FFFFFF"/>
              </a:solidFill>
              <a:latin typeface="Calibri" pitchFamily="34" charset="0"/>
            </a:endParaRPr>
          </a:p>
        </p:txBody>
      </p:sp>
      <p:sp>
        <p:nvSpPr>
          <p:cNvPr id="22" name="AutoShape 9"/>
          <p:cNvSpPr>
            <a:spLocks noChangeArrowheads="1"/>
          </p:cNvSpPr>
          <p:nvPr>
            <p:custDataLst>
              <p:tags r:id="rId14"/>
            </p:custDataLst>
          </p:nvPr>
        </p:nvSpPr>
        <p:spPr bwMode="auto">
          <a:xfrm>
            <a:off x="838200" y="6437055"/>
            <a:ext cx="838200" cy="228600"/>
          </a:xfrm>
          <a:prstGeom prst="downArrow">
            <a:avLst>
              <a:gd name="adj1" fmla="val 43062"/>
              <a:gd name="adj2" fmla="val 55072"/>
            </a:avLst>
          </a:prstGeom>
          <a:solidFill>
            <a:srgbClr val="0047FF"/>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rgbClr val="FFFFFF"/>
              </a:solidFill>
              <a:latin typeface="Calibri" pitchFamily="34" charset="0"/>
            </a:endParaRPr>
          </a:p>
        </p:txBody>
      </p:sp>
      <p:sp>
        <p:nvSpPr>
          <p:cNvPr id="23" name="AutoShape 9"/>
          <p:cNvSpPr>
            <a:spLocks noChangeArrowheads="1"/>
          </p:cNvSpPr>
          <p:nvPr>
            <p:custDataLst>
              <p:tags r:id="rId15"/>
            </p:custDataLst>
          </p:nvPr>
        </p:nvSpPr>
        <p:spPr bwMode="auto">
          <a:xfrm>
            <a:off x="685800" y="5407071"/>
            <a:ext cx="1143000" cy="267984"/>
          </a:xfrm>
          <a:prstGeom prst="downArrow">
            <a:avLst>
              <a:gd name="adj1" fmla="val 68442"/>
              <a:gd name="adj2" fmla="val 55072"/>
            </a:avLst>
          </a:prstGeom>
          <a:solidFill>
            <a:srgbClr val="0047FF"/>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rgbClr val="FFFFFF"/>
              </a:solidFill>
              <a:latin typeface="Calibri" pitchFamily="34" charset="0"/>
            </a:endParaRPr>
          </a:p>
        </p:txBody>
      </p:sp>
      <p:sp>
        <p:nvSpPr>
          <p:cNvPr id="24" name="AutoShape 9"/>
          <p:cNvSpPr>
            <a:spLocks noChangeArrowheads="1"/>
          </p:cNvSpPr>
          <p:nvPr>
            <p:custDataLst>
              <p:tags r:id="rId16"/>
            </p:custDataLst>
          </p:nvPr>
        </p:nvSpPr>
        <p:spPr bwMode="auto">
          <a:xfrm>
            <a:off x="762000" y="5940471"/>
            <a:ext cx="990600" cy="267984"/>
          </a:xfrm>
          <a:prstGeom prst="downArrow">
            <a:avLst>
              <a:gd name="adj1" fmla="val 62219"/>
              <a:gd name="adj2" fmla="val 55072"/>
            </a:avLst>
          </a:prstGeom>
          <a:solidFill>
            <a:srgbClr val="0047FF"/>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rgbClr val="FFFFFF"/>
              </a:solidFill>
              <a:latin typeface="Calibri" pitchFamily="34" charset="0"/>
            </a:endParaRPr>
          </a:p>
        </p:txBody>
      </p:sp>
      <p:sp>
        <p:nvSpPr>
          <p:cNvPr id="20" name="Rectangle 19"/>
          <p:cNvSpPr/>
          <p:nvPr/>
        </p:nvSpPr>
        <p:spPr>
          <a:xfrm>
            <a:off x="2321601" y="3277772"/>
            <a:ext cx="1107399" cy="30362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429000" y="3276600"/>
            <a:ext cx="914401" cy="30362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343400" y="3276600"/>
            <a:ext cx="838200" cy="30362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181600" y="3277772"/>
            <a:ext cx="2819400" cy="30362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209800" y="2819400"/>
            <a:ext cx="5791200" cy="461665"/>
          </a:xfrm>
          <a:prstGeom prst="rect">
            <a:avLst/>
          </a:prstGeom>
          <a:noFill/>
        </p:spPr>
        <p:txBody>
          <a:bodyPr wrap="square" rtlCol="0">
            <a:spAutoFit/>
          </a:bodyPr>
          <a:lstStyle/>
          <a:p>
            <a:r>
              <a:rPr lang="en-US" sz="2400" dirty="0" smtClean="0">
                <a:solidFill>
                  <a:schemeClr val="accent5">
                    <a:lumMod val="60000"/>
                    <a:lumOff val="40000"/>
                  </a:schemeClr>
                </a:solidFill>
              </a:rPr>
              <a:t>op = </a:t>
            </a:r>
            <a:r>
              <a:rPr lang="en-US" sz="2400" dirty="0" err="1" smtClean="0">
                <a:solidFill>
                  <a:schemeClr val="accent5">
                    <a:lumMod val="60000"/>
                    <a:lumOff val="40000"/>
                  </a:schemeClr>
                </a:solidFill>
              </a:rPr>
              <a:t>addiu</a:t>
            </a:r>
            <a:r>
              <a:rPr lang="en-US" sz="2400" dirty="0" smtClean="0">
                <a:solidFill>
                  <a:schemeClr val="accent5">
                    <a:lumMod val="60000"/>
                    <a:lumOff val="40000"/>
                  </a:schemeClr>
                </a:solidFill>
              </a:rPr>
              <a:t>    r0         r5                                    10</a:t>
            </a:r>
            <a:endParaRPr lang="en-US" sz="2400" dirty="0">
              <a:solidFill>
                <a:schemeClr val="accent5">
                  <a:lumMod val="60000"/>
                  <a:lumOff val="40000"/>
                </a:schemeClr>
              </a:solidFill>
            </a:endParaRPr>
          </a:p>
        </p:txBody>
      </p:sp>
      <p:sp>
        <p:nvSpPr>
          <p:cNvPr id="28" name="Rectangle 27"/>
          <p:cNvSpPr/>
          <p:nvPr/>
        </p:nvSpPr>
        <p:spPr>
          <a:xfrm>
            <a:off x="2321601" y="3963572"/>
            <a:ext cx="1107399" cy="30362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429000" y="3962400"/>
            <a:ext cx="914401" cy="30362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343400" y="3962400"/>
            <a:ext cx="838200" cy="30362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5181600" y="3963572"/>
            <a:ext cx="2819400" cy="30362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209799" y="4186535"/>
            <a:ext cx="5997081" cy="461665"/>
          </a:xfrm>
          <a:prstGeom prst="rect">
            <a:avLst/>
          </a:prstGeom>
          <a:noFill/>
        </p:spPr>
        <p:txBody>
          <a:bodyPr wrap="square" rtlCol="0">
            <a:spAutoFit/>
          </a:bodyPr>
          <a:lstStyle/>
          <a:p>
            <a:r>
              <a:rPr lang="en-US" sz="2400" dirty="0" smtClean="0">
                <a:solidFill>
                  <a:schemeClr val="accent5">
                    <a:lumMod val="60000"/>
                    <a:lumOff val="40000"/>
                  </a:schemeClr>
                </a:solidFill>
              </a:rPr>
              <a:t>op = </a:t>
            </a:r>
            <a:r>
              <a:rPr lang="en-US" sz="2400" dirty="0" err="1" smtClean="0">
                <a:solidFill>
                  <a:schemeClr val="accent5">
                    <a:lumMod val="60000"/>
                    <a:lumOff val="40000"/>
                  </a:schemeClr>
                </a:solidFill>
              </a:rPr>
              <a:t>addiu</a:t>
            </a:r>
            <a:r>
              <a:rPr lang="en-US" sz="2400" dirty="0" smtClean="0">
                <a:solidFill>
                  <a:schemeClr val="accent5">
                    <a:lumMod val="60000"/>
                    <a:lumOff val="40000"/>
                  </a:schemeClr>
                </a:solidFill>
              </a:rPr>
              <a:t>    r5         </a:t>
            </a:r>
            <a:r>
              <a:rPr lang="en-US" sz="2400" dirty="0" err="1" smtClean="0">
                <a:solidFill>
                  <a:schemeClr val="accent5">
                    <a:lumMod val="60000"/>
                    <a:lumOff val="40000"/>
                  </a:schemeClr>
                </a:solidFill>
              </a:rPr>
              <a:t>r5</a:t>
            </a:r>
            <a:r>
              <a:rPr lang="en-US" sz="2400" dirty="0" smtClean="0">
                <a:solidFill>
                  <a:schemeClr val="accent5">
                    <a:lumMod val="60000"/>
                    <a:lumOff val="40000"/>
                  </a:schemeClr>
                </a:solidFill>
              </a:rPr>
              <a:t>                                    15</a:t>
            </a:r>
            <a:endParaRPr lang="en-US" sz="2400" dirty="0">
              <a:solidFill>
                <a:schemeClr val="accent5">
                  <a:lumMod val="60000"/>
                  <a:lumOff val="40000"/>
                </a:schemeClr>
              </a:solidFill>
            </a:endParaRPr>
          </a:p>
        </p:txBody>
      </p:sp>
      <p:sp>
        <p:nvSpPr>
          <p:cNvPr id="33" name="Rectangle 32"/>
          <p:cNvSpPr/>
          <p:nvPr/>
        </p:nvSpPr>
        <p:spPr>
          <a:xfrm>
            <a:off x="2321601" y="3582572"/>
            <a:ext cx="1107399" cy="37982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429000" y="3581400"/>
            <a:ext cx="914401" cy="38100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343400" y="3581400"/>
            <a:ext cx="838200" cy="38100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934200" y="3582572"/>
            <a:ext cx="1066800" cy="37982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181600" y="3581400"/>
            <a:ext cx="838200" cy="38100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019800" y="3581400"/>
            <a:ext cx="914400" cy="38100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2013609" y="3733800"/>
            <a:ext cx="6368391" cy="1528465"/>
            <a:chOff x="2013609" y="3733800"/>
            <a:chExt cx="6368391" cy="1528465"/>
          </a:xfrm>
        </p:grpSpPr>
        <p:sp>
          <p:nvSpPr>
            <p:cNvPr id="39" name="TextBox 38"/>
            <p:cNvSpPr txBox="1"/>
            <p:nvPr/>
          </p:nvSpPr>
          <p:spPr>
            <a:xfrm>
              <a:off x="2190399" y="4800600"/>
              <a:ext cx="6191601" cy="461665"/>
            </a:xfrm>
            <a:prstGeom prst="rect">
              <a:avLst/>
            </a:prstGeom>
            <a:noFill/>
          </p:spPr>
          <p:txBody>
            <a:bodyPr wrap="square" rtlCol="0">
              <a:spAutoFit/>
            </a:bodyPr>
            <a:lstStyle/>
            <a:p>
              <a:r>
                <a:rPr lang="en-US" sz="2400" dirty="0" smtClean="0">
                  <a:solidFill>
                    <a:schemeClr val="accent5">
                      <a:lumMod val="60000"/>
                      <a:lumOff val="40000"/>
                    </a:schemeClr>
                  </a:solidFill>
                </a:rPr>
                <a:t>op = r-type               r5       </a:t>
              </a:r>
              <a:r>
                <a:rPr lang="en-US" sz="2400" dirty="0" err="1" smtClean="0">
                  <a:solidFill>
                    <a:schemeClr val="accent5">
                      <a:lumMod val="60000"/>
                      <a:lumOff val="40000"/>
                    </a:schemeClr>
                  </a:solidFill>
                </a:rPr>
                <a:t>r5</a:t>
              </a:r>
              <a:r>
                <a:rPr lang="en-US" sz="2400" dirty="0" smtClean="0">
                  <a:solidFill>
                    <a:schemeClr val="accent5">
                      <a:lumMod val="60000"/>
                      <a:lumOff val="40000"/>
                    </a:schemeClr>
                  </a:solidFill>
                </a:rPr>
                <a:t>   </a:t>
              </a:r>
              <a:r>
                <a:rPr lang="en-US" sz="2400" dirty="0" err="1" smtClean="0">
                  <a:solidFill>
                    <a:schemeClr val="accent5">
                      <a:lumMod val="60000"/>
                      <a:lumOff val="40000"/>
                    </a:schemeClr>
                  </a:solidFill>
                </a:rPr>
                <a:t>shamt</a:t>
              </a:r>
              <a:r>
                <a:rPr lang="en-US" sz="2400" dirty="0" smtClean="0">
                  <a:solidFill>
                    <a:schemeClr val="accent5">
                      <a:lumMod val="60000"/>
                      <a:lumOff val="40000"/>
                    </a:schemeClr>
                  </a:solidFill>
                </a:rPr>
                <a:t>=1     </a:t>
              </a:r>
              <a:r>
                <a:rPr lang="en-US" sz="2400" dirty="0" err="1" smtClean="0">
                  <a:solidFill>
                    <a:schemeClr val="accent5">
                      <a:lumMod val="60000"/>
                      <a:lumOff val="40000"/>
                    </a:schemeClr>
                  </a:solidFill>
                </a:rPr>
                <a:t>func</a:t>
              </a:r>
              <a:r>
                <a:rPr lang="en-US" sz="2400" dirty="0" smtClean="0">
                  <a:solidFill>
                    <a:schemeClr val="accent5">
                      <a:lumMod val="60000"/>
                      <a:lumOff val="40000"/>
                    </a:schemeClr>
                  </a:solidFill>
                </a:rPr>
                <a:t>=</a:t>
              </a:r>
              <a:r>
                <a:rPr lang="en-US" sz="2400" dirty="0" err="1" smtClean="0">
                  <a:solidFill>
                    <a:schemeClr val="accent5">
                      <a:lumMod val="60000"/>
                      <a:lumOff val="40000"/>
                    </a:schemeClr>
                  </a:solidFill>
                </a:rPr>
                <a:t>sll</a:t>
              </a:r>
              <a:endParaRPr lang="en-US" sz="2400" dirty="0">
                <a:solidFill>
                  <a:schemeClr val="accent5">
                    <a:lumMod val="60000"/>
                    <a:lumOff val="40000"/>
                  </a:schemeClr>
                </a:solidFill>
              </a:endParaRPr>
            </a:p>
          </p:txBody>
        </p:sp>
        <p:cxnSp>
          <p:nvCxnSpPr>
            <p:cNvPr id="3" name="Straight Arrow Connector 2"/>
            <p:cNvCxnSpPr>
              <a:endCxn id="38" idx="2"/>
            </p:cNvCxnSpPr>
            <p:nvPr/>
          </p:nvCxnSpPr>
          <p:spPr>
            <a:xfrm flipV="1">
              <a:off x="6477000" y="3962400"/>
              <a:ext cx="0" cy="983006"/>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5562600" y="3962400"/>
              <a:ext cx="0" cy="983006"/>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7741920" y="3820160"/>
              <a:ext cx="577182" cy="1127999"/>
            </a:xfrm>
            <a:custGeom>
              <a:avLst/>
              <a:gdLst>
                <a:gd name="connsiteX0" fmla="*/ 0 w 577182"/>
                <a:gd name="connsiteY0" fmla="*/ 1280160 h 1280160"/>
                <a:gd name="connsiteX1" fmla="*/ 568960 w 577182"/>
                <a:gd name="connsiteY1" fmla="*/ 609600 h 1280160"/>
                <a:gd name="connsiteX2" fmla="*/ 284480 w 577182"/>
                <a:gd name="connsiteY2" fmla="*/ 0 h 1280160"/>
              </a:gdLst>
              <a:ahLst/>
              <a:cxnLst>
                <a:cxn ang="0">
                  <a:pos x="connsiteX0" y="connsiteY0"/>
                </a:cxn>
                <a:cxn ang="0">
                  <a:pos x="connsiteX1" y="connsiteY1"/>
                </a:cxn>
                <a:cxn ang="0">
                  <a:pos x="connsiteX2" y="connsiteY2"/>
                </a:cxn>
              </a:cxnLst>
              <a:rect l="l" t="t" r="r" b="b"/>
              <a:pathLst>
                <a:path w="577182" h="1280160">
                  <a:moveTo>
                    <a:pt x="0" y="1280160"/>
                  </a:moveTo>
                  <a:cubicBezTo>
                    <a:pt x="260773" y="1051560"/>
                    <a:pt x="521547" y="822960"/>
                    <a:pt x="568960" y="609600"/>
                  </a:cubicBezTo>
                  <a:cubicBezTo>
                    <a:pt x="616373" y="396240"/>
                    <a:pt x="450426" y="198120"/>
                    <a:pt x="284480" y="0"/>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41" name="Freeform 40"/>
            <p:cNvSpPr/>
            <p:nvPr/>
          </p:nvSpPr>
          <p:spPr>
            <a:xfrm flipH="1">
              <a:off x="2013609" y="3733800"/>
              <a:ext cx="577182" cy="1280160"/>
            </a:xfrm>
            <a:custGeom>
              <a:avLst/>
              <a:gdLst>
                <a:gd name="connsiteX0" fmla="*/ 0 w 577182"/>
                <a:gd name="connsiteY0" fmla="*/ 1280160 h 1280160"/>
                <a:gd name="connsiteX1" fmla="*/ 568960 w 577182"/>
                <a:gd name="connsiteY1" fmla="*/ 609600 h 1280160"/>
                <a:gd name="connsiteX2" fmla="*/ 284480 w 577182"/>
                <a:gd name="connsiteY2" fmla="*/ 0 h 1280160"/>
              </a:gdLst>
              <a:ahLst/>
              <a:cxnLst>
                <a:cxn ang="0">
                  <a:pos x="connsiteX0" y="connsiteY0"/>
                </a:cxn>
                <a:cxn ang="0">
                  <a:pos x="connsiteX1" y="connsiteY1"/>
                </a:cxn>
                <a:cxn ang="0">
                  <a:pos x="connsiteX2" y="connsiteY2"/>
                </a:cxn>
              </a:cxnLst>
              <a:rect l="l" t="t" r="r" b="b"/>
              <a:pathLst>
                <a:path w="577182" h="1280160">
                  <a:moveTo>
                    <a:pt x="0" y="1280160"/>
                  </a:moveTo>
                  <a:cubicBezTo>
                    <a:pt x="260773" y="1051560"/>
                    <a:pt x="521547" y="822960"/>
                    <a:pt x="568960" y="609600"/>
                  </a:cubicBezTo>
                  <a:cubicBezTo>
                    <a:pt x="616373" y="396240"/>
                    <a:pt x="450426" y="198120"/>
                    <a:pt x="284480" y="0"/>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42" name="Freeform 41"/>
            <p:cNvSpPr/>
            <p:nvPr/>
          </p:nvSpPr>
          <p:spPr>
            <a:xfrm>
              <a:off x="4876800" y="3886200"/>
              <a:ext cx="577182" cy="1145232"/>
            </a:xfrm>
            <a:custGeom>
              <a:avLst/>
              <a:gdLst>
                <a:gd name="connsiteX0" fmla="*/ 0 w 577182"/>
                <a:gd name="connsiteY0" fmla="*/ 1280160 h 1280160"/>
                <a:gd name="connsiteX1" fmla="*/ 568960 w 577182"/>
                <a:gd name="connsiteY1" fmla="*/ 609600 h 1280160"/>
                <a:gd name="connsiteX2" fmla="*/ 284480 w 577182"/>
                <a:gd name="connsiteY2" fmla="*/ 0 h 1280160"/>
              </a:gdLst>
              <a:ahLst/>
              <a:cxnLst>
                <a:cxn ang="0">
                  <a:pos x="connsiteX0" y="connsiteY0"/>
                </a:cxn>
                <a:cxn ang="0">
                  <a:pos x="connsiteX1" y="connsiteY1"/>
                </a:cxn>
                <a:cxn ang="0">
                  <a:pos x="connsiteX2" y="connsiteY2"/>
                </a:cxn>
              </a:cxnLst>
              <a:rect l="l" t="t" r="r" b="b"/>
              <a:pathLst>
                <a:path w="577182" h="1280160">
                  <a:moveTo>
                    <a:pt x="0" y="1280160"/>
                  </a:moveTo>
                  <a:cubicBezTo>
                    <a:pt x="260773" y="1051560"/>
                    <a:pt x="521547" y="822960"/>
                    <a:pt x="568960" y="609600"/>
                  </a:cubicBezTo>
                  <a:cubicBezTo>
                    <a:pt x="616373" y="396240"/>
                    <a:pt x="450426" y="198120"/>
                    <a:pt x="284480" y="0"/>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sp>
        <p:nvSpPr>
          <p:cNvPr id="43" name="TextBox 42"/>
          <p:cNvSpPr txBox="1"/>
          <p:nvPr/>
        </p:nvSpPr>
        <p:spPr>
          <a:xfrm>
            <a:off x="5838618" y="990600"/>
            <a:ext cx="3071675" cy="2015936"/>
          </a:xfrm>
          <a:prstGeom prst="rect">
            <a:avLst/>
          </a:prstGeom>
          <a:noFill/>
        </p:spPr>
        <p:txBody>
          <a:bodyPr wrap="none" rtlCol="0">
            <a:spAutoFit/>
          </a:bodyPr>
          <a:lstStyle/>
          <a:p>
            <a:endParaRPr lang="en-US" sz="2500" dirty="0" smtClean="0">
              <a:solidFill>
                <a:schemeClr val="accent5">
                  <a:lumMod val="60000"/>
                  <a:lumOff val="40000"/>
                </a:schemeClr>
              </a:solidFill>
            </a:endParaRPr>
          </a:p>
          <a:p>
            <a:r>
              <a:rPr lang="en-US" sz="2500" dirty="0">
                <a:solidFill>
                  <a:schemeClr val="accent5">
                    <a:lumMod val="60000"/>
                    <a:lumOff val="40000"/>
                  </a:schemeClr>
                </a:solidFill>
              </a:rPr>
              <a:t>r</a:t>
            </a:r>
            <a:r>
              <a:rPr lang="en-US" sz="2500" dirty="0" smtClean="0">
                <a:solidFill>
                  <a:schemeClr val="accent5">
                    <a:lumMod val="60000"/>
                    <a:lumOff val="40000"/>
                  </a:schemeClr>
                </a:solidFill>
              </a:rPr>
              <a:t>0 = 0</a:t>
            </a:r>
          </a:p>
          <a:p>
            <a:r>
              <a:rPr lang="en-US" sz="2500" dirty="0" smtClean="0">
                <a:solidFill>
                  <a:schemeClr val="accent5">
                    <a:lumMod val="60000"/>
                    <a:lumOff val="40000"/>
                  </a:schemeClr>
                </a:solidFill>
              </a:rPr>
              <a:t>r5 = r0 + 10</a:t>
            </a:r>
          </a:p>
          <a:p>
            <a:r>
              <a:rPr lang="en-US" sz="2500" dirty="0" smtClean="0">
                <a:solidFill>
                  <a:schemeClr val="accent5">
                    <a:lumMod val="60000"/>
                    <a:lumOff val="40000"/>
                  </a:schemeClr>
                </a:solidFill>
              </a:rPr>
              <a:t>r5 = r5&lt;&lt;1 #r5 = r5 * 2</a:t>
            </a:r>
          </a:p>
          <a:p>
            <a:r>
              <a:rPr lang="en-US" sz="2500" dirty="0" smtClean="0">
                <a:solidFill>
                  <a:schemeClr val="accent5">
                    <a:lumMod val="60000"/>
                    <a:lumOff val="40000"/>
                  </a:schemeClr>
                </a:solidFill>
              </a:rPr>
              <a:t>r5 = r15 + 15</a:t>
            </a:r>
            <a:endParaRPr lang="en-US" sz="2500" dirty="0">
              <a:solidFill>
                <a:schemeClr val="accent5">
                  <a:lumMod val="60000"/>
                  <a:lumOff val="40000"/>
                </a:schemeClr>
              </a:solidFill>
            </a:endParaRPr>
          </a:p>
        </p:txBody>
      </p:sp>
      <p:cxnSp>
        <p:nvCxnSpPr>
          <p:cNvPr id="44" name="Straight Arrow Connector 43"/>
          <p:cNvCxnSpPr/>
          <p:nvPr/>
        </p:nvCxnSpPr>
        <p:spPr>
          <a:xfrm flipH="1">
            <a:off x="5181600" y="1998568"/>
            <a:ext cx="733218" cy="38473"/>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4953000" y="2292911"/>
            <a:ext cx="10668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5181600" y="2628851"/>
            <a:ext cx="8382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ounded Rectangle 1"/>
          <p:cNvSpPr/>
          <p:nvPr/>
        </p:nvSpPr>
        <p:spPr>
          <a:xfrm>
            <a:off x="3048000" y="5244628"/>
            <a:ext cx="2552700" cy="1421027"/>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p:nvPr/>
        </p:nvCxnSpPr>
        <p:spPr>
          <a:xfrm>
            <a:off x="1369080" y="4648200"/>
            <a:ext cx="1678920" cy="1026855"/>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409320" y="1490236"/>
            <a:ext cx="1912281" cy="1682764"/>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393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3">
                                            <p:txEl>
                                              <p:pRg st="1" end="1"/>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44"/>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43">
                                            <p:txEl>
                                              <p:pRg st="2" end="2"/>
                                            </p:txEl>
                                          </p:spTgt>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5"/>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43">
                                            <p:txEl>
                                              <p:pRg st="3" end="3"/>
                                            </p:txEl>
                                          </p:spTgt>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3">
                                            <p:txEl>
                                              <p:pRg st="4" end="4"/>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8" grpId="0"/>
      <p:bldP spid="10" grpId="0" animBg="1"/>
      <p:bldP spid="11" grpId="0" animBg="1"/>
      <p:bldP spid="12" grpId="0"/>
      <p:bldP spid="14" grpId="0" animBg="1"/>
      <p:bldP spid="15" grpId="0"/>
      <p:bldP spid="16" grpId="0" animBg="1"/>
      <p:bldP spid="17" grpId="0"/>
      <p:bldP spid="18" grpId="0" animBg="1"/>
      <p:bldP spid="19" grpId="0" animBg="1"/>
      <p:bldP spid="22" grpId="0" animBg="1"/>
      <p:bldP spid="23" grpId="0" animBg="1"/>
      <p:bldP spid="24" grpId="0" animBg="1"/>
      <p:bldP spid="20" grpId="0" animBg="1"/>
      <p:bldP spid="21" grpId="0" animBg="1"/>
      <p:bldP spid="25" grpId="0" animBg="1"/>
      <p:bldP spid="26" grpId="0" animBg="1"/>
      <p:bldP spid="27" grpId="0"/>
      <p:bldP spid="28" grpId="0" animBg="1"/>
      <p:bldP spid="29" grpId="0" animBg="1"/>
      <p:bldP spid="30" grpId="0" animBg="1"/>
      <p:bldP spid="31" grpId="0" animBg="1"/>
      <p:bldP spid="32" grpId="0"/>
      <p:bldP spid="33" grpId="0" animBg="1"/>
      <p:bldP spid="34" grpId="0" animBg="1"/>
      <p:bldP spid="35" grpId="0" animBg="1"/>
      <p:bldP spid="36" grpId="0" animBg="1"/>
      <p:bldP spid="37" grpId="0" animBg="1"/>
      <p:bldP spid="38" grpId="0" animBg="1"/>
      <p:bldP spid="2" grpId="0" animBg="1"/>
      <p:bldP spid="4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An executing program in memory</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4572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410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105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6029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rgbClr val="00FB92"/>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code (text)</a:t>
            </a:r>
            <a:endParaRPr lang="en-US" sz="2400" dirty="0">
              <a:solidFill>
                <a:schemeClr val="tx2">
                  <a:lumMod val="10000"/>
                </a:schemeClr>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1"/>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static data</a:t>
            </a:r>
            <a:endParaRPr lang="en-US" sz="2400" dirty="0">
              <a:solidFill>
                <a:schemeClr val="tx2">
                  <a:lumMod val="10000"/>
                </a:schemeClr>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rgbClr val="FFC000"/>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dynamic data (heap)</a:t>
            </a:r>
            <a:endParaRPr lang="en-US" sz="2400" dirty="0">
              <a:solidFill>
                <a:schemeClr val="tx2">
                  <a:lumMod val="10000"/>
                </a:schemeClr>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910286" y="3729335"/>
            <a:ext cx="2157514" cy="461665"/>
          </a:xfrm>
          <a:prstGeom prst="rect">
            <a:avLst/>
          </a:prstGeom>
          <a:noFill/>
        </p:spPr>
        <p:txBody>
          <a:bodyPr wrap="none" rtlCol="0">
            <a:spAutoFit/>
          </a:bodyPr>
          <a:lstStyle/>
          <a:p>
            <a:r>
              <a:rPr lang="en-US" sz="2400" dirty="0" smtClean="0">
                <a:solidFill>
                  <a:schemeClr val="accent5"/>
                </a:solidFill>
              </a:rPr>
              <a:t>“Data Memory”</a:t>
            </a:r>
            <a:endParaRPr lang="en-US" sz="2400" dirty="0">
              <a:solidFill>
                <a:schemeClr val="accent5"/>
              </a:solidFill>
            </a:endParaRPr>
          </a:p>
        </p:txBody>
      </p:sp>
      <p:sp>
        <p:nvSpPr>
          <p:cNvPr id="33" name="TextBox 32"/>
          <p:cNvSpPr txBox="1"/>
          <p:nvPr/>
        </p:nvSpPr>
        <p:spPr>
          <a:xfrm>
            <a:off x="6581593" y="5710535"/>
            <a:ext cx="2638607" cy="461665"/>
          </a:xfrm>
          <a:prstGeom prst="rect">
            <a:avLst/>
          </a:prstGeom>
          <a:noFill/>
        </p:spPr>
        <p:txBody>
          <a:bodyPr wrap="none" rtlCol="0">
            <a:spAutoFit/>
          </a:bodyPr>
          <a:lstStyle/>
          <a:p>
            <a:r>
              <a:rPr lang="en-US" sz="2400" dirty="0" smtClean="0">
                <a:solidFill>
                  <a:schemeClr val="accent5"/>
                </a:solidFill>
              </a:rPr>
              <a:t>“Program Memory”</a:t>
            </a:r>
            <a:endParaRPr lang="en-US" sz="2400" dirty="0">
              <a:solidFill>
                <a:schemeClr val="accent5"/>
              </a:solidFill>
            </a:endParaRPr>
          </a:p>
        </p:txBody>
      </p:sp>
      <p:cxnSp>
        <p:nvCxnSpPr>
          <p:cNvPr id="34" name="Straight Arrow Connector 33"/>
          <p:cNvCxnSpPr>
            <a:endCxn id="30" idx="3"/>
          </p:cNvCxnSpPr>
          <p:nvPr/>
        </p:nvCxnSpPr>
        <p:spPr>
          <a:xfrm flipH="1">
            <a:off x="6324599" y="6019800"/>
            <a:ext cx="365760"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35" name="Right Brace 34"/>
          <p:cNvSpPr/>
          <p:nvPr/>
        </p:nvSpPr>
        <p:spPr>
          <a:xfrm>
            <a:off x="6400800" y="2275820"/>
            <a:ext cx="509486" cy="3286780"/>
          </a:xfrm>
          <a:prstGeom prst="rightBrace">
            <a:avLst>
              <a:gd name="adj1" fmla="val 8333"/>
              <a:gd name="adj2" fmla="val 50426"/>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DAD0A56F-BD0F-4BDF-9912-D1E89E9626C0}" type="slidenum">
              <a:rPr lang="en-US" smtClean="0"/>
              <a:t>30</a:t>
            </a:fld>
            <a:endParaRPr lang="en-US"/>
          </a:p>
        </p:txBody>
      </p:sp>
    </p:spTree>
    <p:extLst>
      <p:ext uri="{BB962C8B-B14F-4D97-AF65-F5344CB8AC3E}">
        <p14:creationId xmlns:p14="http://schemas.microsoft.com/office/powerpoint/2010/main" val="19718495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228600" y="0"/>
            <a:ext cx="8686800" cy="533400"/>
          </a:xfrm>
        </p:spPr>
        <p:txBody>
          <a:bodyPr>
            <a:noAutofit/>
          </a:bodyPr>
          <a:lstStyle/>
          <a:p>
            <a:r>
              <a:rPr lang="en-US" sz="4000" dirty="0"/>
              <a:t>Anatomy of an executing program</a:t>
            </a:r>
          </a:p>
        </p:txBody>
      </p:sp>
      <p:grpSp>
        <p:nvGrpSpPr>
          <p:cNvPr id="7" name="Group 6"/>
          <p:cNvGrpSpPr/>
          <p:nvPr/>
        </p:nvGrpSpPr>
        <p:grpSpPr>
          <a:xfrm>
            <a:off x="152400" y="7428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733490"/>
            <a:ext cx="1817511" cy="209550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32004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6202334" y="34290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019800" y="49836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13" name="TextBox 12"/>
          <p:cNvSpPr txBox="1"/>
          <p:nvPr/>
        </p:nvSpPr>
        <p:spPr>
          <a:xfrm>
            <a:off x="2480748" y="2819400"/>
            <a:ext cx="1058303" cy="646331"/>
          </a:xfrm>
          <a:prstGeom prst="rect">
            <a:avLst/>
          </a:prstGeom>
          <a:noFill/>
        </p:spPr>
        <p:txBody>
          <a:bodyPr wrap="none" rtlCol="0">
            <a:spAutoFit/>
          </a:bodyPr>
          <a:lstStyle/>
          <a:p>
            <a:r>
              <a:rPr lang="en-US" dirty="0" smtClean="0">
                <a:solidFill>
                  <a:schemeClr val="accent1"/>
                </a:solidFill>
              </a:rPr>
              <a:t>$29 ($</a:t>
            </a:r>
            <a:r>
              <a:rPr lang="en-US" dirty="0" err="1" smtClean="0">
                <a:solidFill>
                  <a:schemeClr val="accent1"/>
                </a:solidFill>
              </a:rPr>
              <a:t>sp</a:t>
            </a:r>
            <a:r>
              <a:rPr lang="en-US" dirty="0" smtClean="0">
                <a:solidFill>
                  <a:schemeClr val="accent1"/>
                </a:solidFill>
              </a:rPr>
              <a:t>)</a:t>
            </a:r>
          </a:p>
          <a:p>
            <a:r>
              <a:rPr lang="en-US" dirty="0" smtClean="0">
                <a:solidFill>
                  <a:schemeClr val="accent1"/>
                </a:solidFill>
              </a:rPr>
              <a:t>$31 ($</a:t>
            </a:r>
            <a:r>
              <a:rPr lang="en-US" dirty="0" err="1" smtClean="0">
                <a:solidFill>
                  <a:schemeClr val="accent1"/>
                </a:solidFill>
              </a:rPr>
              <a:t>ra</a:t>
            </a:r>
            <a:r>
              <a:rPr lang="en-US" dirty="0" smtClean="0">
                <a:solidFill>
                  <a:schemeClr val="accent1"/>
                </a:solidFill>
              </a:rPr>
              <a:t>)</a:t>
            </a:r>
            <a:endParaRPr lang="en-US" dirty="0">
              <a:solidFill>
                <a:schemeClr val="accent1"/>
              </a:solidFill>
            </a:endParaRPr>
          </a:p>
        </p:txBody>
      </p:sp>
      <p:sp>
        <p:nvSpPr>
          <p:cNvPr id="199" name="Oval 198"/>
          <p:cNvSpPr/>
          <p:nvPr/>
        </p:nvSpPr>
        <p:spPr>
          <a:xfrm>
            <a:off x="76200" y="1532811"/>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0"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182533" y="1761411"/>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1" name="TextBox 200"/>
          <p:cNvSpPr txBox="1"/>
          <p:nvPr/>
        </p:nvSpPr>
        <p:spPr>
          <a:xfrm>
            <a:off x="-1" y="3316069"/>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Tree>
    <p:extLst>
      <p:ext uri="{BB962C8B-B14F-4D97-AF65-F5344CB8AC3E}">
        <p14:creationId xmlns:p14="http://schemas.microsoft.com/office/powerpoint/2010/main" val="88827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p:bldP spid="199" grpId="0" animBg="1"/>
      <p:bldP spid="20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An executing program in memory</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4572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410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105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6029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rgbClr val="00FB92"/>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code (text)</a:t>
            </a:r>
            <a:endParaRPr lang="en-US" sz="2400" dirty="0">
              <a:solidFill>
                <a:schemeClr val="tx2">
                  <a:lumMod val="10000"/>
                </a:schemeClr>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1"/>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static data</a:t>
            </a:r>
            <a:endParaRPr lang="en-US" sz="2400" dirty="0">
              <a:solidFill>
                <a:schemeClr val="tx2">
                  <a:lumMod val="10000"/>
                </a:schemeClr>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rgbClr val="FFC000"/>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dynamic data (heap)</a:t>
            </a:r>
            <a:endParaRPr lang="en-US" sz="2400" dirty="0">
              <a:solidFill>
                <a:schemeClr val="tx2">
                  <a:lumMod val="10000"/>
                </a:schemeClr>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910286" y="3729335"/>
            <a:ext cx="2157514" cy="461665"/>
          </a:xfrm>
          <a:prstGeom prst="rect">
            <a:avLst/>
          </a:prstGeom>
          <a:noFill/>
        </p:spPr>
        <p:txBody>
          <a:bodyPr wrap="none" rtlCol="0">
            <a:spAutoFit/>
          </a:bodyPr>
          <a:lstStyle/>
          <a:p>
            <a:r>
              <a:rPr lang="en-US" sz="2400" dirty="0" smtClean="0">
                <a:solidFill>
                  <a:schemeClr val="accent5"/>
                </a:solidFill>
              </a:rPr>
              <a:t>“Data Memory”</a:t>
            </a:r>
            <a:endParaRPr lang="en-US" sz="2400" dirty="0">
              <a:solidFill>
                <a:schemeClr val="accent5"/>
              </a:solidFill>
            </a:endParaRPr>
          </a:p>
        </p:txBody>
      </p:sp>
      <p:sp>
        <p:nvSpPr>
          <p:cNvPr id="33" name="TextBox 32"/>
          <p:cNvSpPr txBox="1"/>
          <p:nvPr/>
        </p:nvSpPr>
        <p:spPr>
          <a:xfrm>
            <a:off x="6581593" y="5710535"/>
            <a:ext cx="2638607" cy="461665"/>
          </a:xfrm>
          <a:prstGeom prst="rect">
            <a:avLst/>
          </a:prstGeom>
          <a:noFill/>
        </p:spPr>
        <p:txBody>
          <a:bodyPr wrap="none" rtlCol="0">
            <a:spAutoFit/>
          </a:bodyPr>
          <a:lstStyle/>
          <a:p>
            <a:r>
              <a:rPr lang="en-US" sz="2400" dirty="0" smtClean="0">
                <a:solidFill>
                  <a:schemeClr val="accent5"/>
                </a:solidFill>
              </a:rPr>
              <a:t>“Program Memory”</a:t>
            </a:r>
            <a:endParaRPr lang="en-US" sz="2400" dirty="0">
              <a:solidFill>
                <a:schemeClr val="accent5"/>
              </a:solidFill>
            </a:endParaRPr>
          </a:p>
        </p:txBody>
      </p:sp>
      <p:cxnSp>
        <p:nvCxnSpPr>
          <p:cNvPr id="34" name="Straight Arrow Connector 33"/>
          <p:cNvCxnSpPr>
            <a:endCxn id="30" idx="3"/>
          </p:cNvCxnSpPr>
          <p:nvPr/>
        </p:nvCxnSpPr>
        <p:spPr>
          <a:xfrm flipH="1">
            <a:off x="6324599" y="6019800"/>
            <a:ext cx="365760"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35" name="Right Brace 34"/>
          <p:cNvSpPr/>
          <p:nvPr/>
        </p:nvSpPr>
        <p:spPr>
          <a:xfrm>
            <a:off x="6400800" y="2275820"/>
            <a:ext cx="509486" cy="3286780"/>
          </a:xfrm>
          <a:prstGeom prst="rightBrace">
            <a:avLst>
              <a:gd name="adj1" fmla="val 8333"/>
              <a:gd name="adj2" fmla="val 50426"/>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DAD0A56F-BD0F-4BDF-9912-D1E89E9626C0}" type="slidenum">
              <a:rPr lang="en-US" smtClean="0"/>
              <a:t>32</a:t>
            </a:fld>
            <a:endParaRPr lang="en-US"/>
          </a:p>
        </p:txBody>
      </p:sp>
    </p:spTree>
    <p:extLst>
      <p:ext uri="{BB962C8B-B14F-4D97-AF65-F5344CB8AC3E}">
        <p14:creationId xmlns:p14="http://schemas.microsoft.com/office/powerpoint/2010/main" val="38365554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0"/>
            <a:ext cx="8686800" cy="533400"/>
          </a:xfrm>
        </p:spPr>
        <p:txBody>
          <a:bodyPr>
            <a:normAutofit fontScale="90000"/>
          </a:bodyPr>
          <a:lstStyle/>
          <a:p>
            <a:r>
              <a:rPr lang="en-US" dirty="0" smtClean="0"/>
              <a:t>The Stack</a:t>
            </a:r>
            <a:endParaRPr lang="en-US" dirty="0"/>
          </a:p>
        </p:txBody>
      </p:sp>
      <p:sp>
        <p:nvSpPr>
          <p:cNvPr id="51203" name="Rectangle 3"/>
          <p:cNvSpPr>
            <a:spLocks noGrp="1" noChangeArrowheads="1"/>
          </p:cNvSpPr>
          <p:nvPr>
            <p:ph idx="1"/>
          </p:nvPr>
        </p:nvSpPr>
        <p:spPr>
          <a:xfrm>
            <a:off x="228600" y="457200"/>
            <a:ext cx="8686800" cy="5638800"/>
          </a:xfrm>
        </p:spPr>
        <p:txBody>
          <a:bodyPr>
            <a:normAutofit/>
          </a:bodyPr>
          <a:lstStyle/>
          <a:p>
            <a:pPr>
              <a:lnSpc>
                <a:spcPct val="94000"/>
              </a:lnSpc>
            </a:pPr>
            <a:r>
              <a:rPr lang="en-US" sz="2800" dirty="0" smtClean="0"/>
              <a:t>Stack contains stack frames (aka “activation records”)</a:t>
            </a:r>
          </a:p>
          <a:p>
            <a:pPr marL="457200" lvl="1" indent="-457200">
              <a:lnSpc>
                <a:spcPct val="94000"/>
              </a:lnSpc>
              <a:buClrTx/>
              <a:buFont typeface="Arial" charset="0"/>
              <a:buChar char="•"/>
            </a:pPr>
            <a:r>
              <a:rPr lang="en-US" sz="2400" dirty="0" smtClean="0"/>
              <a:t>1 stack frame per dynamic function</a:t>
            </a:r>
          </a:p>
          <a:p>
            <a:pPr marL="457200" lvl="1" indent="-457200">
              <a:lnSpc>
                <a:spcPct val="94000"/>
              </a:lnSpc>
              <a:buClrTx/>
              <a:buFont typeface="Arial" charset="0"/>
              <a:buChar char="•"/>
            </a:pPr>
            <a:r>
              <a:rPr lang="en-US" sz="2400" dirty="0" smtClean="0"/>
              <a:t>Exists </a:t>
            </a:r>
            <a:r>
              <a:rPr lang="en-US" sz="2400" dirty="0"/>
              <a:t>only for the duration of </a:t>
            </a:r>
            <a:r>
              <a:rPr lang="en-US" sz="2400" dirty="0" smtClean="0"/>
              <a:t>function</a:t>
            </a:r>
          </a:p>
          <a:p>
            <a:pPr marL="457200" indent="-457200">
              <a:lnSpc>
                <a:spcPct val="94000"/>
              </a:lnSpc>
              <a:buFont typeface="Arial" charset="0"/>
              <a:buChar char="•"/>
            </a:pPr>
            <a:r>
              <a:rPr lang="en-US" sz="2400" dirty="0" smtClean="0"/>
              <a:t>Grows down, “top” of stack is </a:t>
            </a:r>
            <a:r>
              <a:rPr lang="en-US" sz="2400" dirty="0" smtClean="0">
                <a:solidFill>
                  <a:schemeClr val="accent5">
                    <a:lumMod val="60000"/>
                    <a:lumOff val="40000"/>
                  </a:schemeClr>
                </a:solidFill>
              </a:rPr>
              <a:t>$sp, r29 </a:t>
            </a:r>
            <a:r>
              <a:rPr lang="en-US" sz="2400" dirty="0"/>
              <a:t>	</a:t>
            </a:r>
            <a:endParaRPr lang="en-US" sz="2400" dirty="0" smtClean="0"/>
          </a:p>
          <a:p>
            <a:pPr marL="457200" indent="-457200">
              <a:lnSpc>
                <a:spcPct val="94000"/>
              </a:lnSpc>
              <a:buFont typeface="Arial" charset="0"/>
              <a:buChar char="•"/>
            </a:pPr>
            <a:r>
              <a:rPr lang="en-US" sz="2400" dirty="0" smtClean="0"/>
              <a:t>Example: </a:t>
            </a:r>
            <a:r>
              <a:rPr lang="en-US" sz="2400" dirty="0" err="1" smtClean="0"/>
              <a:t>lw</a:t>
            </a:r>
            <a:r>
              <a:rPr lang="en-US" sz="2400" dirty="0" smtClean="0"/>
              <a:t> $r1</a:t>
            </a:r>
            <a:r>
              <a:rPr lang="en-US" sz="2400" dirty="0"/>
              <a:t>, </a:t>
            </a:r>
            <a:r>
              <a:rPr lang="en-US" sz="2400" dirty="0" smtClean="0"/>
              <a:t>0($</a:t>
            </a:r>
            <a:r>
              <a:rPr lang="en-US" sz="2400" dirty="0"/>
              <a:t>sp</a:t>
            </a:r>
            <a:r>
              <a:rPr lang="en-US" sz="2400" dirty="0" smtClean="0"/>
              <a:t>) puts word at top of stack into $r1 </a:t>
            </a:r>
          </a:p>
          <a:p>
            <a:pPr>
              <a:lnSpc>
                <a:spcPct val="94000"/>
              </a:lnSpc>
            </a:pPr>
            <a:r>
              <a:rPr lang="en-US" sz="2800" dirty="0" smtClean="0"/>
              <a:t>Each stack frame contains:</a:t>
            </a:r>
            <a:endParaRPr lang="en-US" sz="2800" dirty="0"/>
          </a:p>
          <a:p>
            <a:pPr marL="342900" lvl="1" indent="-171450">
              <a:lnSpc>
                <a:spcPct val="94000"/>
              </a:lnSpc>
            </a:pPr>
            <a:r>
              <a:rPr lang="en-US" sz="2400" dirty="0"/>
              <a:t>Local </a:t>
            </a:r>
            <a:r>
              <a:rPr lang="en-US" sz="2400" dirty="0" smtClean="0"/>
              <a:t>variables, return address (later), register</a:t>
            </a:r>
          </a:p>
          <a:p>
            <a:pPr marL="171450" lvl="1" indent="0">
              <a:lnSpc>
                <a:spcPct val="94000"/>
              </a:lnSpc>
              <a:buNone/>
            </a:pPr>
            <a:r>
              <a:rPr lang="en-US" sz="2400" dirty="0"/>
              <a:t> </a:t>
            </a:r>
            <a:r>
              <a:rPr lang="en-US" sz="2400" dirty="0" smtClean="0"/>
              <a:t>      backups (later)</a:t>
            </a:r>
          </a:p>
        </p:txBody>
      </p:sp>
      <p:sp>
        <p:nvSpPr>
          <p:cNvPr id="51204" name="Rectangle 4"/>
          <p:cNvSpPr>
            <a:spLocks noChangeArrowheads="1"/>
          </p:cNvSpPr>
          <p:nvPr/>
        </p:nvSpPr>
        <p:spPr bwMode="auto">
          <a:xfrm>
            <a:off x="6781800" y="2806448"/>
            <a:ext cx="2133600" cy="3518152"/>
          </a:xfrm>
          <a:prstGeom prst="rect">
            <a:avLst/>
          </a:prstGeom>
          <a:noFill/>
          <a:ln w="9525">
            <a:solidFill>
              <a:schemeClr val="accent1"/>
            </a:solidFill>
            <a:miter lim="800000"/>
            <a:headEnd/>
            <a:tailEnd/>
          </a:ln>
          <a:effectLst/>
          <a:extLst/>
        </p:spPr>
        <p:txBody>
          <a:bodyPr wrap="none" anchor="ctr"/>
          <a:lstStyle/>
          <a:p>
            <a:endParaRPr lang="en-US"/>
          </a:p>
        </p:txBody>
      </p:sp>
      <p:sp>
        <p:nvSpPr>
          <p:cNvPr id="51207" name="Rectangle 7"/>
          <p:cNvSpPr>
            <a:spLocks noChangeArrowheads="1"/>
          </p:cNvSpPr>
          <p:nvPr/>
        </p:nvSpPr>
        <p:spPr bwMode="auto">
          <a:xfrm>
            <a:off x="6781800" y="3344611"/>
            <a:ext cx="2133600" cy="533400"/>
          </a:xfrm>
          <a:prstGeom prst="rect">
            <a:avLst/>
          </a:prstGeom>
          <a:solidFill>
            <a:srgbClr val="205777"/>
          </a:solidFill>
          <a:ln w="9525">
            <a:solidFill>
              <a:schemeClr val="accent1"/>
            </a:solidFill>
            <a:miter lim="800000"/>
            <a:headEnd/>
            <a:tailEnd/>
          </a:ln>
          <a:effectLst/>
          <a:extLst/>
        </p:spPr>
        <p:txBody>
          <a:bodyPr wrap="none" anchor="ctr"/>
          <a:lstStyle/>
          <a:p>
            <a:pPr algn="ctr"/>
            <a:r>
              <a:rPr lang="en-US" dirty="0" err="1" smtClean="0">
                <a:solidFill>
                  <a:schemeClr val="accent1"/>
                </a:solidFill>
              </a:rPr>
              <a:t>myfn</a:t>
            </a:r>
            <a:r>
              <a:rPr lang="en-US" dirty="0" smtClean="0">
                <a:solidFill>
                  <a:schemeClr val="accent1"/>
                </a:solidFill>
              </a:rPr>
              <a:t> </a:t>
            </a:r>
            <a:r>
              <a:rPr lang="en-US" dirty="0" smtClean="0">
                <a:solidFill>
                  <a:schemeClr val="bg1"/>
                </a:solidFill>
              </a:rPr>
              <a:t>stack </a:t>
            </a:r>
            <a:r>
              <a:rPr lang="en-US" dirty="0">
                <a:solidFill>
                  <a:schemeClr val="bg1"/>
                </a:solidFill>
              </a:rPr>
              <a:t>frame</a:t>
            </a:r>
          </a:p>
        </p:txBody>
      </p:sp>
      <p:sp>
        <p:nvSpPr>
          <p:cNvPr id="51209" name="Rectangle 9"/>
          <p:cNvSpPr>
            <a:spLocks noChangeArrowheads="1"/>
          </p:cNvSpPr>
          <p:nvPr/>
        </p:nvSpPr>
        <p:spPr bwMode="auto">
          <a:xfrm>
            <a:off x="6781800" y="3882773"/>
            <a:ext cx="2133600" cy="533400"/>
          </a:xfrm>
          <a:prstGeom prst="rect">
            <a:avLst/>
          </a:prstGeom>
          <a:solidFill>
            <a:srgbClr val="205777"/>
          </a:solidFill>
          <a:ln w="9525">
            <a:solidFill>
              <a:schemeClr val="accent1"/>
            </a:solidFill>
            <a:miter lim="800000"/>
            <a:headEnd/>
            <a:tailEnd/>
          </a:ln>
          <a:effectLst/>
          <a:extLst/>
        </p:spPr>
        <p:txBody>
          <a:bodyPr wrap="none" anchor="ctr"/>
          <a:lstStyle/>
          <a:p>
            <a:pPr algn="ctr"/>
            <a:r>
              <a:rPr lang="en-US" dirty="0" err="1">
                <a:solidFill>
                  <a:schemeClr val="accent1"/>
                </a:solidFill>
              </a:rPr>
              <a:t>myfn</a:t>
            </a:r>
            <a:r>
              <a:rPr lang="en-US" dirty="0">
                <a:solidFill>
                  <a:schemeClr val="accent1"/>
                </a:solidFill>
              </a:rPr>
              <a:t> </a:t>
            </a:r>
            <a:r>
              <a:rPr lang="en-US" dirty="0">
                <a:solidFill>
                  <a:schemeClr val="bg1"/>
                </a:solidFill>
              </a:rPr>
              <a:t>stack frame</a:t>
            </a:r>
          </a:p>
        </p:txBody>
      </p:sp>
      <p:cxnSp>
        <p:nvCxnSpPr>
          <p:cNvPr id="3" name="Straight Arrow Connector 2"/>
          <p:cNvCxnSpPr/>
          <p:nvPr/>
        </p:nvCxnSpPr>
        <p:spPr>
          <a:xfrm>
            <a:off x="7848600" y="4416173"/>
            <a:ext cx="0" cy="609600"/>
          </a:xfrm>
          <a:prstGeom prst="straightConnector1">
            <a:avLst/>
          </a:prstGeom>
          <a:ln w="38100">
            <a:solidFill>
              <a:schemeClr val="accent5"/>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Rectangle 39"/>
          <p:cNvSpPr/>
          <p:nvPr>
            <p:custDataLst>
              <p:tags r:id="rId1"/>
            </p:custDataLst>
          </p:nvPr>
        </p:nvSpPr>
        <p:spPr>
          <a:xfrm>
            <a:off x="4267200" y="4828385"/>
            <a:ext cx="1600200" cy="1953415"/>
          </a:xfrm>
          <a:prstGeom prst="rect">
            <a:avLst/>
          </a:prstGeom>
          <a:ln w="28575">
            <a:solidFill>
              <a:schemeClr val="accent1"/>
            </a:solidFill>
          </a:ln>
        </p:spPr>
        <p:txBody>
          <a:bodyPr wrap="none" lIns="0" tIns="0" rIns="0" bIns="0" rtlCol="0" anchor="ctr">
            <a:noAutofit/>
          </a:bodyPr>
          <a:lstStyle/>
          <a:p>
            <a:pPr algn="ctr"/>
            <a:endParaRPr lang="en-US" dirty="0" err="1" smtClean="0">
              <a:solidFill>
                <a:schemeClr val="bg1"/>
              </a:solidFill>
            </a:endParaRPr>
          </a:p>
        </p:txBody>
      </p:sp>
      <p:sp>
        <p:nvSpPr>
          <p:cNvPr id="41" name="Rectangle 7"/>
          <p:cNvSpPr>
            <a:spLocks noChangeArrowheads="1"/>
          </p:cNvSpPr>
          <p:nvPr>
            <p:custDataLst>
              <p:tags r:id="rId2"/>
            </p:custDataLst>
          </p:nvPr>
        </p:nvSpPr>
        <p:spPr bwMode="auto">
          <a:xfrm>
            <a:off x="4267200" y="4049182"/>
            <a:ext cx="1600200" cy="403779"/>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dirty="0" smtClean="0">
                <a:solidFill>
                  <a:schemeClr val="bg1"/>
                </a:solidFill>
              </a:rPr>
              <a:t>system reserved</a:t>
            </a:r>
            <a:endParaRPr lang="en-US" dirty="0">
              <a:solidFill>
                <a:schemeClr val="bg1"/>
              </a:solidFill>
            </a:endParaRPr>
          </a:p>
        </p:txBody>
      </p:sp>
      <p:sp>
        <p:nvSpPr>
          <p:cNvPr id="42" name="Rectangle 7"/>
          <p:cNvSpPr>
            <a:spLocks noChangeArrowheads="1"/>
          </p:cNvSpPr>
          <p:nvPr>
            <p:custDataLst>
              <p:tags r:id="rId3"/>
            </p:custDataLst>
          </p:nvPr>
        </p:nvSpPr>
        <p:spPr bwMode="auto">
          <a:xfrm>
            <a:off x="4267200" y="4455921"/>
            <a:ext cx="1600200" cy="362939"/>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b="1" dirty="0" smtClean="0">
                <a:solidFill>
                  <a:schemeClr val="bg1"/>
                </a:solidFill>
              </a:rPr>
              <a:t>stack</a:t>
            </a:r>
            <a:endParaRPr lang="en-US" b="1" dirty="0">
              <a:solidFill>
                <a:schemeClr val="bg1"/>
              </a:solidFill>
            </a:endParaRPr>
          </a:p>
        </p:txBody>
      </p:sp>
      <p:sp>
        <p:nvSpPr>
          <p:cNvPr id="43" name="Rectangle 7"/>
          <p:cNvSpPr>
            <a:spLocks noChangeArrowheads="1"/>
          </p:cNvSpPr>
          <p:nvPr>
            <p:custDataLst>
              <p:tags r:id="rId4"/>
            </p:custDataLst>
          </p:nvPr>
        </p:nvSpPr>
        <p:spPr bwMode="auto">
          <a:xfrm>
            <a:off x="4267200" y="6485332"/>
            <a:ext cx="1600200" cy="296468"/>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dirty="0" smtClean="0">
                <a:solidFill>
                  <a:schemeClr val="bg1"/>
                </a:solidFill>
              </a:rPr>
              <a:t>system reserved</a:t>
            </a:r>
            <a:endParaRPr lang="en-US" dirty="0">
              <a:solidFill>
                <a:schemeClr val="bg1"/>
              </a:solidFill>
            </a:endParaRPr>
          </a:p>
        </p:txBody>
      </p:sp>
      <p:sp>
        <p:nvSpPr>
          <p:cNvPr id="44" name="Rectangle 7"/>
          <p:cNvSpPr>
            <a:spLocks noChangeArrowheads="1"/>
          </p:cNvSpPr>
          <p:nvPr>
            <p:custDataLst>
              <p:tags r:id="rId5"/>
            </p:custDataLst>
          </p:nvPr>
        </p:nvSpPr>
        <p:spPr bwMode="auto">
          <a:xfrm>
            <a:off x="4267200" y="6045476"/>
            <a:ext cx="1600200" cy="417443"/>
          </a:xfrm>
          <a:prstGeom prst="rect">
            <a:avLst/>
          </a:prstGeom>
          <a:solidFill>
            <a:srgbClr val="00FB92"/>
          </a:solidFill>
          <a:ln w="28575">
            <a:solidFill>
              <a:schemeClr val="accent1"/>
            </a:solidFill>
            <a:miter lim="800000"/>
            <a:headEnd/>
            <a:tailEnd/>
          </a:ln>
          <a:effectLst/>
        </p:spPr>
        <p:txBody>
          <a:bodyPr wrap="none" anchor="ctr"/>
          <a:lstStyle/>
          <a:p>
            <a:pPr algn="ctr"/>
            <a:r>
              <a:rPr lang="en-US" dirty="0" smtClean="0">
                <a:solidFill>
                  <a:schemeClr val="tx2">
                    <a:lumMod val="10000"/>
                  </a:schemeClr>
                </a:solidFill>
              </a:rPr>
              <a:t>code</a:t>
            </a:r>
            <a:endParaRPr lang="en-US" dirty="0">
              <a:solidFill>
                <a:schemeClr val="tx2">
                  <a:lumMod val="10000"/>
                </a:schemeClr>
              </a:solidFill>
            </a:endParaRPr>
          </a:p>
        </p:txBody>
      </p:sp>
      <p:sp>
        <p:nvSpPr>
          <p:cNvPr id="45" name="Rectangle 7"/>
          <p:cNvSpPr>
            <a:spLocks noChangeArrowheads="1"/>
          </p:cNvSpPr>
          <p:nvPr>
            <p:custDataLst>
              <p:tags r:id="rId6"/>
            </p:custDataLst>
          </p:nvPr>
        </p:nvSpPr>
        <p:spPr bwMode="auto">
          <a:xfrm>
            <a:off x="4267200" y="5821660"/>
            <a:ext cx="1600200" cy="208722"/>
          </a:xfrm>
          <a:prstGeom prst="rect">
            <a:avLst/>
          </a:prstGeom>
          <a:solidFill>
            <a:schemeClr val="accent1"/>
          </a:solidFill>
          <a:ln w="28575">
            <a:solidFill>
              <a:schemeClr val="accent1"/>
            </a:solidFill>
            <a:miter lim="800000"/>
            <a:headEnd/>
            <a:tailEnd/>
          </a:ln>
          <a:effectLst/>
        </p:spPr>
        <p:txBody>
          <a:bodyPr wrap="none" anchor="ctr"/>
          <a:lstStyle/>
          <a:p>
            <a:pPr algn="ctr"/>
            <a:r>
              <a:rPr lang="en-US" dirty="0" smtClean="0">
                <a:solidFill>
                  <a:schemeClr val="tx2">
                    <a:lumMod val="10000"/>
                  </a:schemeClr>
                </a:solidFill>
              </a:rPr>
              <a:t>static data</a:t>
            </a:r>
            <a:endParaRPr lang="en-US" dirty="0">
              <a:solidFill>
                <a:schemeClr val="tx2">
                  <a:lumMod val="10000"/>
                </a:schemeClr>
              </a:solidFill>
            </a:endParaRPr>
          </a:p>
        </p:txBody>
      </p:sp>
      <p:sp>
        <p:nvSpPr>
          <p:cNvPr id="46" name="Rectangle 45"/>
          <p:cNvSpPr>
            <a:spLocks noChangeArrowheads="1"/>
          </p:cNvSpPr>
          <p:nvPr>
            <p:custDataLst>
              <p:tags r:id="rId7"/>
            </p:custDataLst>
          </p:nvPr>
        </p:nvSpPr>
        <p:spPr bwMode="auto">
          <a:xfrm>
            <a:off x="4267200" y="5496982"/>
            <a:ext cx="1600200" cy="347870"/>
          </a:xfrm>
          <a:prstGeom prst="rect">
            <a:avLst/>
          </a:prstGeom>
          <a:solidFill>
            <a:srgbClr val="FFC000"/>
          </a:solidFill>
          <a:ln w="28575">
            <a:solidFill>
              <a:schemeClr val="accent1"/>
            </a:solidFill>
            <a:miter lim="800000"/>
            <a:headEnd/>
            <a:tailEnd/>
          </a:ln>
          <a:effectLst/>
        </p:spPr>
        <p:txBody>
          <a:bodyPr wrap="none" anchor="ctr"/>
          <a:lstStyle/>
          <a:p>
            <a:pPr algn="ctr"/>
            <a:r>
              <a:rPr lang="en-US" dirty="0" smtClean="0">
                <a:solidFill>
                  <a:schemeClr val="tx2">
                    <a:lumMod val="10000"/>
                  </a:schemeClr>
                </a:solidFill>
              </a:rPr>
              <a:t>heap</a:t>
            </a:r>
            <a:endParaRPr lang="en-US" dirty="0">
              <a:solidFill>
                <a:schemeClr val="tx2">
                  <a:lumMod val="10000"/>
                </a:schemeClr>
              </a:solidFill>
            </a:endParaRPr>
          </a:p>
        </p:txBody>
      </p:sp>
      <p:cxnSp>
        <p:nvCxnSpPr>
          <p:cNvPr id="47" name="Straight Arrow Connector 46"/>
          <p:cNvCxnSpPr/>
          <p:nvPr/>
        </p:nvCxnSpPr>
        <p:spPr>
          <a:xfrm>
            <a:off x="5065894" y="4828385"/>
            <a:ext cx="0" cy="21317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5065894" y="5175625"/>
            <a:ext cx="0" cy="27276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2" name="Rectangle 7"/>
          <p:cNvSpPr>
            <a:spLocks noChangeArrowheads="1"/>
          </p:cNvSpPr>
          <p:nvPr/>
        </p:nvSpPr>
        <p:spPr bwMode="auto">
          <a:xfrm>
            <a:off x="6781800" y="2806448"/>
            <a:ext cx="2133600" cy="533400"/>
          </a:xfrm>
          <a:prstGeom prst="rect">
            <a:avLst/>
          </a:prstGeom>
          <a:solidFill>
            <a:srgbClr val="205777"/>
          </a:solidFill>
          <a:ln w="9525">
            <a:solidFill>
              <a:schemeClr val="accent1"/>
            </a:solidFill>
            <a:miter lim="800000"/>
            <a:headEnd/>
            <a:tailEnd/>
          </a:ln>
          <a:effectLst/>
          <a:extLst/>
        </p:spPr>
        <p:txBody>
          <a:bodyPr wrap="none" anchor="ctr"/>
          <a:lstStyle/>
          <a:p>
            <a:pPr algn="ctr"/>
            <a:r>
              <a:rPr lang="en-US" dirty="0">
                <a:solidFill>
                  <a:schemeClr val="accent1"/>
                </a:solidFill>
              </a:rPr>
              <a:t>m</a:t>
            </a:r>
            <a:r>
              <a:rPr lang="en-US" dirty="0" smtClean="0">
                <a:solidFill>
                  <a:schemeClr val="accent1"/>
                </a:solidFill>
              </a:rPr>
              <a:t>ain</a:t>
            </a:r>
            <a:r>
              <a:rPr lang="en-US" dirty="0" smtClean="0">
                <a:solidFill>
                  <a:schemeClr val="bg1"/>
                </a:solidFill>
              </a:rPr>
              <a:t> stack frame</a:t>
            </a:r>
            <a:endParaRPr lang="en-US" dirty="0">
              <a:solidFill>
                <a:schemeClr val="bg1"/>
              </a:solidFill>
            </a:endParaRPr>
          </a:p>
        </p:txBody>
      </p:sp>
      <p:cxnSp>
        <p:nvCxnSpPr>
          <p:cNvPr id="53" name="Straight Arrow Connector 52"/>
          <p:cNvCxnSpPr/>
          <p:nvPr/>
        </p:nvCxnSpPr>
        <p:spPr>
          <a:xfrm flipH="1">
            <a:off x="5867400" y="2806448"/>
            <a:ext cx="914400" cy="1646513"/>
          </a:xfrm>
          <a:prstGeom prst="straightConnector1">
            <a:avLst/>
          </a:prstGeom>
          <a:ln w="28575">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flipV="1">
            <a:off x="5867400" y="4818860"/>
            <a:ext cx="914400" cy="1481079"/>
          </a:xfrm>
          <a:prstGeom prst="straightConnector1">
            <a:avLst/>
          </a:prstGeom>
          <a:ln w="28575">
            <a:solidFill>
              <a:schemeClr val="accent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8" name="Content Placeholder 2"/>
          <p:cNvSpPr txBox="1">
            <a:spLocks/>
          </p:cNvSpPr>
          <p:nvPr/>
        </p:nvSpPr>
        <p:spPr>
          <a:xfrm>
            <a:off x="228600" y="3962400"/>
            <a:ext cx="3770494" cy="2819400"/>
          </a:xfrm>
          <a:prstGeom prst="rect">
            <a:avLst/>
          </a:prstGeom>
          <a:ln>
            <a:solidFill>
              <a:schemeClr val="bg1"/>
            </a:solidFill>
          </a:ln>
        </p:spPr>
        <p:txBody>
          <a:bodyPr vert="horz" lIns="91440" tIns="45720" rIns="91440" bIns="45720" rtlCol="0">
            <a:no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err="1" smtClean="0">
                <a:latin typeface="Consolas" pitchFamily="49" charset="0"/>
                <a:cs typeface="Consolas" pitchFamily="49" charset="0"/>
              </a:rPr>
              <a:t>int</a:t>
            </a:r>
            <a:r>
              <a:rPr lang="en-US" sz="2200" dirty="0" smtClean="0">
                <a:latin typeface="Consolas" pitchFamily="49" charset="0"/>
                <a:cs typeface="Consolas" pitchFamily="49" charset="0"/>
              </a:rPr>
              <a:t> main(</a:t>
            </a:r>
            <a:r>
              <a:rPr lang="is-IS" sz="2200" dirty="0" smtClean="0">
                <a:latin typeface="Consolas" pitchFamily="49" charset="0"/>
                <a:cs typeface="Consolas" pitchFamily="49" charset="0"/>
              </a:rPr>
              <a:t>…</a:t>
            </a:r>
            <a:r>
              <a:rPr lang="en-US" sz="2200" dirty="0" smtClean="0">
                <a:latin typeface="Consolas" pitchFamily="49" charset="0"/>
                <a:cs typeface="Consolas" pitchFamily="49" charset="0"/>
              </a:rPr>
              <a:t>) {</a:t>
            </a:r>
          </a:p>
          <a:p>
            <a:pPr>
              <a:tabLst>
                <a:tab pos="800100" algn="l"/>
                <a:tab pos="1600200" algn="l"/>
                <a:tab pos="1828800" algn="l"/>
              </a:tabLst>
            </a:pPr>
            <a:r>
              <a:rPr lang="en-US" sz="1200" dirty="0">
                <a:latin typeface="Consolas" pitchFamily="49" charset="0"/>
                <a:cs typeface="Consolas" pitchFamily="49" charset="0"/>
              </a:rPr>
              <a:t> </a:t>
            </a:r>
            <a:r>
              <a:rPr lang="en-US" sz="1200" dirty="0" smtClean="0">
                <a:latin typeface="Consolas" pitchFamily="49" charset="0"/>
                <a:cs typeface="Consolas" pitchFamily="49" charset="0"/>
              </a:rPr>
              <a:t>        ...</a:t>
            </a:r>
          </a:p>
          <a:p>
            <a:pPr>
              <a:tabLst>
                <a:tab pos="800100" algn="l"/>
                <a:tab pos="1600200" algn="l"/>
                <a:tab pos="1828800" algn="l"/>
              </a:tabLst>
            </a:pPr>
            <a:r>
              <a:rPr lang="en-US" sz="2200" dirty="0">
                <a:latin typeface="Consolas" pitchFamily="49" charset="0"/>
                <a:cs typeface="Consolas" pitchFamily="49" charset="0"/>
              </a:rPr>
              <a:t> </a:t>
            </a:r>
            <a:r>
              <a:rPr lang="en-US" sz="2200" dirty="0" smtClean="0">
                <a:latin typeface="Consolas" pitchFamily="49" charset="0"/>
                <a:cs typeface="Consolas" pitchFamily="49" charset="0"/>
              </a:rPr>
              <a:t>    </a:t>
            </a:r>
            <a:r>
              <a:rPr lang="en-US" sz="2200" dirty="0" err="1" smtClean="0">
                <a:solidFill>
                  <a:schemeClr val="accent5">
                    <a:lumMod val="60000"/>
                    <a:lumOff val="40000"/>
                  </a:schemeClr>
                </a:solidFill>
                <a:latin typeface="Consolas" pitchFamily="49" charset="0"/>
                <a:cs typeface="Consolas" pitchFamily="49" charset="0"/>
              </a:rPr>
              <a:t>myfn</a:t>
            </a:r>
            <a:r>
              <a:rPr lang="en-US" sz="2200" dirty="0" smtClean="0">
                <a:latin typeface="Consolas" pitchFamily="49" charset="0"/>
                <a:cs typeface="Consolas" pitchFamily="49" charset="0"/>
              </a:rPr>
              <a:t>(x);</a:t>
            </a:r>
          </a:p>
          <a:p>
            <a:r>
              <a:rPr lang="en-US" sz="2200" dirty="0" smtClean="0">
                <a:latin typeface="Consolas" pitchFamily="49" charset="0"/>
                <a:cs typeface="Consolas" pitchFamily="49" charset="0"/>
              </a:rPr>
              <a:t>}</a:t>
            </a:r>
          </a:p>
          <a:p>
            <a:r>
              <a:rPr lang="en-US" sz="2200" dirty="0" err="1" smtClean="0">
                <a:latin typeface="Consolas" pitchFamily="49" charset="0"/>
                <a:cs typeface="Consolas" pitchFamily="49" charset="0"/>
              </a:rPr>
              <a:t>int</a:t>
            </a:r>
            <a:r>
              <a:rPr lang="en-US" sz="2200" dirty="0" smtClean="0">
                <a:latin typeface="Consolas" pitchFamily="49" charset="0"/>
                <a:cs typeface="Consolas" pitchFamily="49" charset="0"/>
              </a:rPr>
              <a:t> </a:t>
            </a:r>
            <a:r>
              <a:rPr lang="en-US" sz="2200" dirty="0" err="1" smtClean="0">
                <a:solidFill>
                  <a:schemeClr val="accent5">
                    <a:lumMod val="60000"/>
                    <a:lumOff val="40000"/>
                  </a:schemeClr>
                </a:solidFill>
                <a:latin typeface="Consolas" pitchFamily="49" charset="0"/>
                <a:cs typeface="Consolas" pitchFamily="49" charset="0"/>
              </a:rPr>
              <a:t>myfn</a:t>
            </a:r>
            <a:r>
              <a:rPr lang="en-US" sz="2200" dirty="0" smtClean="0">
                <a:latin typeface="Consolas" pitchFamily="49" charset="0"/>
                <a:cs typeface="Consolas" pitchFamily="49" charset="0"/>
              </a:rPr>
              <a:t>(</a:t>
            </a:r>
            <a:r>
              <a:rPr lang="en-US" sz="2200" dirty="0" err="1" smtClean="0">
                <a:latin typeface="Consolas" pitchFamily="49" charset="0"/>
                <a:cs typeface="Consolas" pitchFamily="49" charset="0"/>
              </a:rPr>
              <a:t>int</a:t>
            </a:r>
            <a:r>
              <a:rPr lang="en-US" sz="2200" dirty="0" smtClean="0">
                <a:latin typeface="Consolas" pitchFamily="49" charset="0"/>
                <a:cs typeface="Consolas" pitchFamily="49" charset="0"/>
              </a:rPr>
              <a:t> n) {</a:t>
            </a:r>
          </a:p>
          <a:p>
            <a:r>
              <a:rPr lang="en-US" sz="1200" dirty="0" smtClean="0">
                <a:latin typeface="Consolas" pitchFamily="49" charset="0"/>
                <a:cs typeface="Consolas" pitchFamily="49" charset="0"/>
              </a:rPr>
              <a:t>         ...</a:t>
            </a:r>
          </a:p>
          <a:p>
            <a:r>
              <a:rPr lang="en-US" sz="2200" dirty="0" smtClean="0">
                <a:latin typeface="Consolas" pitchFamily="49" charset="0"/>
                <a:cs typeface="Consolas" pitchFamily="49" charset="0"/>
              </a:rPr>
              <a:t>     </a:t>
            </a:r>
            <a:r>
              <a:rPr lang="en-US" sz="2200" dirty="0" err="1" smtClean="0">
                <a:solidFill>
                  <a:schemeClr val="accent5">
                    <a:lumMod val="60000"/>
                    <a:lumOff val="40000"/>
                  </a:schemeClr>
                </a:solidFill>
                <a:latin typeface="Consolas" pitchFamily="49" charset="0"/>
                <a:cs typeface="Consolas" pitchFamily="49" charset="0"/>
              </a:rPr>
              <a:t>myfn</a:t>
            </a:r>
            <a:r>
              <a:rPr lang="en-US" sz="2200" dirty="0" smtClean="0">
                <a:latin typeface="Consolas" pitchFamily="49" charset="0"/>
                <a:cs typeface="Consolas" pitchFamily="49" charset="0"/>
              </a:rPr>
              <a:t>();</a:t>
            </a:r>
          </a:p>
          <a:p>
            <a:r>
              <a:rPr lang="en-US" sz="2200" dirty="0" smtClean="0">
                <a:latin typeface="Consolas" pitchFamily="49" charset="0"/>
                <a:cs typeface="Consolas" pitchFamily="49" charset="0"/>
              </a:rPr>
              <a:t>}</a:t>
            </a:r>
            <a:endParaRPr lang="en-US" sz="2200" dirty="0">
              <a:latin typeface="Consolas" pitchFamily="49" charset="0"/>
              <a:cs typeface="Consolas" pitchFamily="49" charset="0"/>
            </a:endParaRPr>
          </a:p>
        </p:txBody>
      </p:sp>
      <p:sp>
        <p:nvSpPr>
          <p:cNvPr id="59" name="Rectangle 58"/>
          <p:cNvSpPr/>
          <p:nvPr/>
        </p:nvSpPr>
        <p:spPr>
          <a:xfrm>
            <a:off x="5995053" y="4120263"/>
            <a:ext cx="923651" cy="461665"/>
          </a:xfrm>
          <a:prstGeom prst="rect">
            <a:avLst/>
          </a:prstGeom>
        </p:spPr>
        <p:txBody>
          <a:bodyPr wrap="none">
            <a:spAutoFit/>
          </a:bodyPr>
          <a:lstStyle/>
          <a:p>
            <a:r>
              <a:rPr lang="en-US" sz="2400" dirty="0" smtClean="0">
                <a:solidFill>
                  <a:schemeClr val="accent5">
                    <a:lumMod val="60000"/>
                    <a:lumOff val="40000"/>
                  </a:schemeClr>
                </a:solidFill>
              </a:rPr>
              <a:t>$sp</a:t>
            </a:r>
            <a:r>
              <a:rPr lang="en-US" sz="2400" dirty="0" smtClean="0">
                <a:solidFill>
                  <a:schemeClr val="accent5">
                    <a:lumMod val="60000"/>
                    <a:lumOff val="40000"/>
                  </a:schemeClr>
                </a:solidFill>
                <a:sym typeface="Wingdings"/>
              </a:rPr>
              <a:t></a:t>
            </a:r>
            <a:endParaRPr lang="en-US" sz="2400" dirty="0"/>
          </a:p>
        </p:txBody>
      </p:sp>
      <p:sp>
        <p:nvSpPr>
          <p:cNvPr id="2" name="Slide Number Placeholder 1"/>
          <p:cNvSpPr>
            <a:spLocks noGrp="1"/>
          </p:cNvSpPr>
          <p:nvPr>
            <p:ph type="sldNum" sz="quarter" idx="12"/>
          </p:nvPr>
        </p:nvSpPr>
        <p:spPr/>
        <p:txBody>
          <a:bodyPr/>
          <a:lstStyle/>
          <a:p>
            <a:fld id="{DAD0A56F-BD0F-4BDF-9912-D1E89E9626C0}" type="slidenum">
              <a:rPr lang="en-US" smtClean="0"/>
              <a:t>33</a:t>
            </a:fld>
            <a:endParaRPr lang="en-US"/>
          </a:p>
        </p:txBody>
      </p:sp>
    </p:spTree>
    <p:extLst>
      <p:ext uri="{BB962C8B-B14F-4D97-AF65-F5344CB8AC3E}">
        <p14:creationId xmlns:p14="http://schemas.microsoft.com/office/powerpoint/2010/main" val="41697963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76200"/>
            <a:ext cx="8686800" cy="533400"/>
          </a:xfrm>
        </p:spPr>
        <p:txBody>
          <a:bodyPr>
            <a:normAutofit fontScale="90000"/>
          </a:bodyPr>
          <a:lstStyle/>
          <a:p>
            <a:r>
              <a:rPr lang="en-US" dirty="0" smtClean="0"/>
              <a:t>The Heap</a:t>
            </a:r>
            <a:endParaRPr lang="en-US" dirty="0"/>
          </a:p>
        </p:txBody>
      </p:sp>
      <p:sp>
        <p:nvSpPr>
          <p:cNvPr id="51203" name="Rectangle 3"/>
          <p:cNvSpPr>
            <a:spLocks noGrp="1" noChangeArrowheads="1"/>
          </p:cNvSpPr>
          <p:nvPr>
            <p:ph idx="1"/>
          </p:nvPr>
        </p:nvSpPr>
        <p:spPr>
          <a:xfrm>
            <a:off x="228600" y="609599"/>
            <a:ext cx="8686800" cy="2618403"/>
          </a:xfrm>
        </p:spPr>
        <p:txBody>
          <a:bodyPr>
            <a:normAutofit/>
          </a:bodyPr>
          <a:lstStyle/>
          <a:p>
            <a:pPr>
              <a:lnSpc>
                <a:spcPct val="94000"/>
              </a:lnSpc>
            </a:pPr>
            <a:r>
              <a:rPr lang="en-US" sz="2800" dirty="0" smtClean="0"/>
              <a:t>Heap holds dynamically allocated memory</a:t>
            </a:r>
          </a:p>
          <a:p>
            <a:pPr marL="457200" indent="-457200">
              <a:lnSpc>
                <a:spcPct val="94000"/>
              </a:lnSpc>
              <a:buFont typeface="Arial" charset="0"/>
              <a:buChar char="•"/>
            </a:pPr>
            <a:r>
              <a:rPr lang="en-US" sz="2800" dirty="0" smtClean="0"/>
              <a:t>Program must maintain pointers to anything allocated</a:t>
            </a:r>
          </a:p>
          <a:p>
            <a:pPr marL="1200150" lvl="1" indent="-457200">
              <a:lnSpc>
                <a:spcPct val="94000"/>
              </a:lnSpc>
              <a:buFont typeface="Arial" charset="0"/>
              <a:buChar char="•"/>
            </a:pPr>
            <a:r>
              <a:rPr lang="en-US" sz="2400" dirty="0"/>
              <a:t>Example: </a:t>
            </a:r>
            <a:r>
              <a:rPr lang="en-US" sz="2400" dirty="0" smtClean="0"/>
              <a:t>if $r3 holds x</a:t>
            </a:r>
          </a:p>
          <a:p>
            <a:pPr marL="1200150" lvl="1" indent="-457200">
              <a:lnSpc>
                <a:spcPct val="94000"/>
              </a:lnSpc>
              <a:buFont typeface="Arial" charset="0"/>
              <a:buChar char="•"/>
            </a:pPr>
            <a:r>
              <a:rPr lang="en-US" sz="2400" dirty="0" err="1" smtClean="0"/>
              <a:t>lw</a:t>
            </a:r>
            <a:r>
              <a:rPr lang="en-US" sz="2400" dirty="0" smtClean="0"/>
              <a:t> </a:t>
            </a:r>
            <a:r>
              <a:rPr lang="en-US" sz="2400" dirty="0"/>
              <a:t>$r1, </a:t>
            </a:r>
            <a:r>
              <a:rPr lang="en-US" sz="2400" dirty="0" smtClean="0"/>
              <a:t>0($r3) gets first word x points to</a:t>
            </a:r>
          </a:p>
          <a:p>
            <a:pPr marL="457200" indent="-457200">
              <a:lnSpc>
                <a:spcPct val="94000"/>
              </a:lnSpc>
              <a:buFont typeface="Arial" charset="0"/>
              <a:buChar char="•"/>
            </a:pPr>
            <a:r>
              <a:rPr lang="en-US" sz="2800" dirty="0" smtClean="0"/>
              <a:t>Data exists from </a:t>
            </a:r>
            <a:r>
              <a:rPr lang="en-US" sz="2800" dirty="0" err="1" smtClean="0">
                <a:solidFill>
                  <a:schemeClr val="accent5"/>
                </a:solidFill>
              </a:rPr>
              <a:t>malloc</a:t>
            </a:r>
            <a:r>
              <a:rPr lang="en-US" sz="2800" dirty="0" smtClean="0">
                <a:solidFill>
                  <a:schemeClr val="accent5"/>
                </a:solidFill>
              </a:rPr>
              <a:t>() </a:t>
            </a:r>
            <a:r>
              <a:rPr lang="en-US" sz="2800" dirty="0" smtClean="0"/>
              <a:t>to </a:t>
            </a:r>
            <a:r>
              <a:rPr lang="en-US" sz="2800" dirty="0" smtClean="0">
                <a:solidFill>
                  <a:schemeClr val="accent5"/>
                </a:solidFill>
              </a:rPr>
              <a:t>free()</a:t>
            </a:r>
          </a:p>
        </p:txBody>
      </p:sp>
      <p:sp>
        <p:nvSpPr>
          <p:cNvPr id="51204" name="Rectangle 4"/>
          <p:cNvSpPr>
            <a:spLocks noChangeArrowheads="1"/>
          </p:cNvSpPr>
          <p:nvPr/>
        </p:nvSpPr>
        <p:spPr bwMode="auto">
          <a:xfrm>
            <a:off x="6781800" y="2806448"/>
            <a:ext cx="2133600" cy="3518152"/>
          </a:xfrm>
          <a:prstGeom prst="rect">
            <a:avLst/>
          </a:prstGeom>
          <a:noFill/>
          <a:ln w="57150">
            <a:solidFill>
              <a:srgbClr val="94531C"/>
            </a:solidFill>
            <a:miter lim="800000"/>
            <a:headEnd/>
            <a:tailEnd/>
          </a:ln>
          <a:effectLst/>
          <a:extLst/>
        </p:spPr>
        <p:txBody>
          <a:bodyPr wrap="none" anchor="ctr"/>
          <a:lstStyle/>
          <a:p>
            <a:endParaRPr lang="en-US"/>
          </a:p>
        </p:txBody>
      </p:sp>
      <p:sp>
        <p:nvSpPr>
          <p:cNvPr id="51207" name="Rectangle 7"/>
          <p:cNvSpPr>
            <a:spLocks noChangeArrowheads="1"/>
          </p:cNvSpPr>
          <p:nvPr/>
        </p:nvSpPr>
        <p:spPr bwMode="auto">
          <a:xfrm>
            <a:off x="6822633" y="4653614"/>
            <a:ext cx="2066543" cy="1143000"/>
          </a:xfrm>
          <a:prstGeom prst="rect">
            <a:avLst/>
          </a:prstGeom>
          <a:solidFill>
            <a:schemeClr val="accent2">
              <a:lumMod val="40000"/>
              <a:lumOff val="60000"/>
            </a:schemeClr>
          </a:solidFill>
          <a:ln w="9525">
            <a:solidFill>
              <a:schemeClr val="accent1"/>
            </a:solidFill>
            <a:miter lim="800000"/>
            <a:headEnd/>
            <a:tailEnd/>
          </a:ln>
          <a:effectLst/>
          <a:extLst/>
        </p:spPr>
        <p:txBody>
          <a:bodyPr wrap="none" anchor="ctr"/>
          <a:lstStyle/>
          <a:p>
            <a:pPr algn="ctr"/>
            <a:r>
              <a:rPr lang="en-US" dirty="0" smtClean="0">
                <a:solidFill>
                  <a:schemeClr val="bg2"/>
                </a:solidFill>
              </a:rPr>
              <a:t>2000 bytes</a:t>
            </a:r>
            <a:endParaRPr lang="en-US" dirty="0">
              <a:solidFill>
                <a:schemeClr val="bg2"/>
              </a:solidFill>
            </a:endParaRPr>
          </a:p>
        </p:txBody>
      </p:sp>
      <p:sp>
        <p:nvSpPr>
          <p:cNvPr id="51209" name="Rectangle 9"/>
          <p:cNvSpPr>
            <a:spLocks noChangeArrowheads="1"/>
          </p:cNvSpPr>
          <p:nvPr/>
        </p:nvSpPr>
        <p:spPr bwMode="auto">
          <a:xfrm>
            <a:off x="6819883" y="5766540"/>
            <a:ext cx="2066543" cy="533400"/>
          </a:xfrm>
          <a:prstGeom prst="rect">
            <a:avLst/>
          </a:prstGeom>
          <a:solidFill>
            <a:srgbClr val="FFC000"/>
          </a:solidFill>
          <a:ln w="9525">
            <a:solidFill>
              <a:schemeClr val="accent1"/>
            </a:solidFill>
            <a:miter lim="800000"/>
            <a:headEnd/>
            <a:tailEnd/>
          </a:ln>
          <a:effectLst/>
          <a:extLst/>
        </p:spPr>
        <p:txBody>
          <a:bodyPr wrap="none" anchor="ctr"/>
          <a:lstStyle/>
          <a:p>
            <a:pPr algn="ctr"/>
            <a:r>
              <a:rPr lang="en-US" dirty="0" smtClean="0">
                <a:solidFill>
                  <a:schemeClr val="bg2"/>
                </a:solidFill>
              </a:rPr>
              <a:t>1000 bytes</a:t>
            </a:r>
            <a:endParaRPr lang="en-US" dirty="0">
              <a:solidFill>
                <a:schemeClr val="bg2"/>
              </a:solidFill>
            </a:endParaRPr>
          </a:p>
        </p:txBody>
      </p:sp>
      <p:sp>
        <p:nvSpPr>
          <p:cNvPr id="40" name="Rectangle 39"/>
          <p:cNvSpPr/>
          <p:nvPr>
            <p:custDataLst>
              <p:tags r:id="rId1"/>
            </p:custDataLst>
          </p:nvPr>
        </p:nvSpPr>
        <p:spPr>
          <a:xfrm>
            <a:off x="4267200" y="4828385"/>
            <a:ext cx="1600200" cy="1953415"/>
          </a:xfrm>
          <a:prstGeom prst="rect">
            <a:avLst/>
          </a:prstGeom>
          <a:ln w="28575">
            <a:solidFill>
              <a:schemeClr val="accent1"/>
            </a:solidFill>
          </a:ln>
        </p:spPr>
        <p:txBody>
          <a:bodyPr wrap="none" lIns="0" tIns="0" rIns="0" bIns="0" rtlCol="0" anchor="ctr">
            <a:noAutofit/>
          </a:bodyPr>
          <a:lstStyle/>
          <a:p>
            <a:pPr algn="ctr"/>
            <a:endParaRPr lang="en-US" dirty="0" err="1" smtClean="0">
              <a:solidFill>
                <a:schemeClr val="bg1"/>
              </a:solidFill>
            </a:endParaRPr>
          </a:p>
        </p:txBody>
      </p:sp>
      <p:sp>
        <p:nvSpPr>
          <p:cNvPr id="41" name="Rectangle 7"/>
          <p:cNvSpPr>
            <a:spLocks noChangeArrowheads="1"/>
          </p:cNvSpPr>
          <p:nvPr>
            <p:custDataLst>
              <p:tags r:id="rId2"/>
            </p:custDataLst>
          </p:nvPr>
        </p:nvSpPr>
        <p:spPr bwMode="auto">
          <a:xfrm>
            <a:off x="4267200" y="3276600"/>
            <a:ext cx="1600200" cy="403779"/>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dirty="0" smtClean="0">
                <a:solidFill>
                  <a:schemeClr val="bg1"/>
                </a:solidFill>
              </a:rPr>
              <a:t>system reserved</a:t>
            </a:r>
            <a:endParaRPr lang="en-US" dirty="0">
              <a:solidFill>
                <a:schemeClr val="bg1"/>
              </a:solidFill>
            </a:endParaRPr>
          </a:p>
        </p:txBody>
      </p:sp>
      <p:sp>
        <p:nvSpPr>
          <p:cNvPr id="42" name="Rectangle 7"/>
          <p:cNvSpPr>
            <a:spLocks noChangeArrowheads="1"/>
          </p:cNvSpPr>
          <p:nvPr>
            <p:custDataLst>
              <p:tags r:id="rId3"/>
            </p:custDataLst>
          </p:nvPr>
        </p:nvSpPr>
        <p:spPr bwMode="auto">
          <a:xfrm>
            <a:off x="4267200" y="3694273"/>
            <a:ext cx="1600200" cy="1124588"/>
          </a:xfrm>
          <a:prstGeom prst="rect">
            <a:avLst/>
          </a:prstGeom>
          <a:solidFill>
            <a:schemeClr val="accent5">
              <a:lumMod val="50000"/>
            </a:schemeClr>
          </a:solidFill>
          <a:ln w="28575">
            <a:solidFill>
              <a:schemeClr val="accent1"/>
            </a:solidFill>
            <a:miter lim="800000"/>
            <a:headEnd/>
            <a:tailEnd/>
          </a:ln>
          <a:effectLst/>
        </p:spPr>
        <p:txBody>
          <a:bodyPr wrap="none" anchor="t"/>
          <a:lstStyle/>
          <a:p>
            <a:pPr algn="ctr"/>
            <a:r>
              <a:rPr lang="en-US" b="1" dirty="0" smtClean="0">
                <a:solidFill>
                  <a:schemeClr val="bg1"/>
                </a:solidFill>
              </a:rPr>
              <a:t>stack</a:t>
            </a:r>
          </a:p>
          <a:p>
            <a:r>
              <a:rPr lang="en-US" b="1" dirty="0" smtClean="0">
                <a:solidFill>
                  <a:schemeClr val="bg1"/>
                </a:solidFill>
              </a:rPr>
              <a:t>x</a:t>
            </a:r>
          </a:p>
          <a:p>
            <a:r>
              <a:rPr lang="en-US" b="1" dirty="0" smtClean="0">
                <a:solidFill>
                  <a:schemeClr val="bg1"/>
                </a:solidFill>
              </a:rPr>
              <a:t>y</a:t>
            </a:r>
          </a:p>
          <a:p>
            <a:r>
              <a:rPr lang="en-US" b="1" dirty="0" smtClean="0">
                <a:solidFill>
                  <a:schemeClr val="bg1"/>
                </a:solidFill>
              </a:rPr>
              <a:t>z</a:t>
            </a:r>
            <a:endParaRPr lang="en-US" b="1" dirty="0">
              <a:solidFill>
                <a:schemeClr val="bg1"/>
              </a:solidFill>
            </a:endParaRPr>
          </a:p>
        </p:txBody>
      </p:sp>
      <p:sp>
        <p:nvSpPr>
          <p:cNvPr id="43" name="Rectangle 7"/>
          <p:cNvSpPr>
            <a:spLocks noChangeArrowheads="1"/>
          </p:cNvSpPr>
          <p:nvPr>
            <p:custDataLst>
              <p:tags r:id="rId4"/>
            </p:custDataLst>
          </p:nvPr>
        </p:nvSpPr>
        <p:spPr bwMode="auto">
          <a:xfrm>
            <a:off x="4267200" y="6485332"/>
            <a:ext cx="1600200" cy="296468"/>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dirty="0" smtClean="0">
                <a:solidFill>
                  <a:schemeClr val="bg1"/>
                </a:solidFill>
              </a:rPr>
              <a:t>system reserved</a:t>
            </a:r>
            <a:endParaRPr lang="en-US" dirty="0">
              <a:solidFill>
                <a:schemeClr val="bg1"/>
              </a:solidFill>
            </a:endParaRPr>
          </a:p>
        </p:txBody>
      </p:sp>
      <p:sp>
        <p:nvSpPr>
          <p:cNvPr id="44" name="Rectangle 7"/>
          <p:cNvSpPr>
            <a:spLocks noChangeArrowheads="1"/>
          </p:cNvSpPr>
          <p:nvPr>
            <p:custDataLst>
              <p:tags r:id="rId5"/>
            </p:custDataLst>
          </p:nvPr>
        </p:nvSpPr>
        <p:spPr bwMode="auto">
          <a:xfrm>
            <a:off x="4267200" y="6045476"/>
            <a:ext cx="1600200" cy="417443"/>
          </a:xfrm>
          <a:prstGeom prst="rect">
            <a:avLst/>
          </a:prstGeom>
          <a:solidFill>
            <a:srgbClr val="00FB92"/>
          </a:solidFill>
          <a:ln w="28575">
            <a:solidFill>
              <a:schemeClr val="accent1"/>
            </a:solidFill>
            <a:miter lim="800000"/>
            <a:headEnd/>
            <a:tailEnd/>
          </a:ln>
          <a:effectLst/>
        </p:spPr>
        <p:txBody>
          <a:bodyPr wrap="none" anchor="ctr"/>
          <a:lstStyle/>
          <a:p>
            <a:pPr algn="ctr"/>
            <a:r>
              <a:rPr lang="en-US" dirty="0" smtClean="0">
                <a:solidFill>
                  <a:schemeClr val="tx2">
                    <a:lumMod val="10000"/>
                  </a:schemeClr>
                </a:solidFill>
              </a:rPr>
              <a:t>code</a:t>
            </a:r>
            <a:endParaRPr lang="en-US" dirty="0">
              <a:solidFill>
                <a:schemeClr val="tx2">
                  <a:lumMod val="10000"/>
                </a:schemeClr>
              </a:solidFill>
            </a:endParaRPr>
          </a:p>
        </p:txBody>
      </p:sp>
      <p:sp>
        <p:nvSpPr>
          <p:cNvPr id="45" name="Rectangle 7"/>
          <p:cNvSpPr>
            <a:spLocks noChangeArrowheads="1"/>
          </p:cNvSpPr>
          <p:nvPr>
            <p:custDataLst>
              <p:tags r:id="rId6"/>
            </p:custDataLst>
          </p:nvPr>
        </p:nvSpPr>
        <p:spPr bwMode="auto">
          <a:xfrm>
            <a:off x="4267200" y="5821660"/>
            <a:ext cx="1600200" cy="208722"/>
          </a:xfrm>
          <a:prstGeom prst="rect">
            <a:avLst/>
          </a:prstGeom>
          <a:solidFill>
            <a:schemeClr val="accent1"/>
          </a:solidFill>
          <a:ln w="28575">
            <a:solidFill>
              <a:schemeClr val="accent1"/>
            </a:solidFill>
            <a:miter lim="800000"/>
            <a:headEnd/>
            <a:tailEnd/>
          </a:ln>
          <a:effectLst/>
        </p:spPr>
        <p:txBody>
          <a:bodyPr wrap="none" anchor="ctr"/>
          <a:lstStyle/>
          <a:p>
            <a:pPr algn="ctr"/>
            <a:r>
              <a:rPr lang="en-US" dirty="0" smtClean="0">
                <a:solidFill>
                  <a:schemeClr val="tx2">
                    <a:lumMod val="10000"/>
                  </a:schemeClr>
                </a:solidFill>
              </a:rPr>
              <a:t>static data</a:t>
            </a:r>
            <a:endParaRPr lang="en-US" dirty="0">
              <a:solidFill>
                <a:schemeClr val="tx2">
                  <a:lumMod val="10000"/>
                </a:schemeClr>
              </a:solidFill>
            </a:endParaRPr>
          </a:p>
        </p:txBody>
      </p:sp>
      <p:sp>
        <p:nvSpPr>
          <p:cNvPr id="46" name="Rectangle 45"/>
          <p:cNvSpPr>
            <a:spLocks noChangeArrowheads="1"/>
          </p:cNvSpPr>
          <p:nvPr>
            <p:custDataLst>
              <p:tags r:id="rId7"/>
            </p:custDataLst>
          </p:nvPr>
        </p:nvSpPr>
        <p:spPr bwMode="auto">
          <a:xfrm>
            <a:off x="4267200" y="5496982"/>
            <a:ext cx="1600200" cy="347870"/>
          </a:xfrm>
          <a:prstGeom prst="rect">
            <a:avLst/>
          </a:prstGeom>
          <a:solidFill>
            <a:srgbClr val="FFC000"/>
          </a:solidFill>
          <a:ln w="57150">
            <a:solidFill>
              <a:srgbClr val="94531C"/>
            </a:solidFill>
            <a:miter lim="800000"/>
            <a:headEnd/>
            <a:tailEnd/>
          </a:ln>
          <a:effectLst/>
        </p:spPr>
        <p:txBody>
          <a:bodyPr wrap="none" anchor="ctr"/>
          <a:lstStyle/>
          <a:p>
            <a:pPr algn="ctr"/>
            <a:r>
              <a:rPr lang="en-US" dirty="0" smtClean="0">
                <a:solidFill>
                  <a:schemeClr val="tx2">
                    <a:lumMod val="10000"/>
                  </a:schemeClr>
                </a:solidFill>
              </a:rPr>
              <a:t>heap</a:t>
            </a:r>
            <a:endParaRPr lang="en-US" dirty="0">
              <a:solidFill>
                <a:schemeClr val="tx2">
                  <a:lumMod val="10000"/>
                </a:schemeClr>
              </a:solidFill>
            </a:endParaRPr>
          </a:p>
        </p:txBody>
      </p:sp>
      <p:cxnSp>
        <p:nvCxnSpPr>
          <p:cNvPr id="47" name="Straight Arrow Connector 46"/>
          <p:cNvCxnSpPr/>
          <p:nvPr/>
        </p:nvCxnSpPr>
        <p:spPr>
          <a:xfrm>
            <a:off x="5065894" y="4828385"/>
            <a:ext cx="0" cy="21317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5065894" y="5175625"/>
            <a:ext cx="0" cy="27276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2" name="Rectangle 7"/>
          <p:cNvSpPr>
            <a:spLocks noChangeArrowheads="1"/>
          </p:cNvSpPr>
          <p:nvPr/>
        </p:nvSpPr>
        <p:spPr bwMode="auto">
          <a:xfrm>
            <a:off x="6815328" y="4286507"/>
            <a:ext cx="2066543" cy="1510107"/>
          </a:xfrm>
          <a:prstGeom prst="rect">
            <a:avLst/>
          </a:prstGeom>
          <a:solidFill>
            <a:schemeClr val="accent5">
              <a:lumMod val="40000"/>
              <a:lumOff val="60000"/>
            </a:schemeClr>
          </a:solidFill>
          <a:ln w="9525">
            <a:solidFill>
              <a:schemeClr val="accent1"/>
            </a:solidFill>
            <a:miter lim="800000"/>
            <a:headEnd/>
            <a:tailEnd/>
          </a:ln>
          <a:effectLst/>
          <a:extLst/>
        </p:spPr>
        <p:txBody>
          <a:bodyPr wrap="none" anchor="ctr"/>
          <a:lstStyle/>
          <a:p>
            <a:pPr algn="ctr"/>
            <a:r>
              <a:rPr lang="en-US" dirty="0" smtClean="0">
                <a:solidFill>
                  <a:schemeClr val="bg2"/>
                </a:solidFill>
              </a:rPr>
              <a:t>3000 bytes</a:t>
            </a:r>
            <a:endParaRPr lang="en-US" dirty="0">
              <a:solidFill>
                <a:schemeClr val="bg2"/>
              </a:solidFill>
            </a:endParaRPr>
          </a:p>
        </p:txBody>
      </p:sp>
      <p:cxnSp>
        <p:nvCxnSpPr>
          <p:cNvPr id="53" name="Straight Arrow Connector 52"/>
          <p:cNvCxnSpPr/>
          <p:nvPr/>
        </p:nvCxnSpPr>
        <p:spPr>
          <a:xfrm flipH="1">
            <a:off x="5864589" y="2806448"/>
            <a:ext cx="917211" cy="2705628"/>
          </a:xfrm>
          <a:prstGeom prst="straightConnector1">
            <a:avLst/>
          </a:prstGeom>
          <a:ln w="57150">
            <a:solidFill>
              <a:srgbClr val="94531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40" idx="3"/>
          </p:cNvCxnSpPr>
          <p:nvPr/>
        </p:nvCxnSpPr>
        <p:spPr>
          <a:xfrm flipH="1" flipV="1">
            <a:off x="5867400" y="5805093"/>
            <a:ext cx="914400" cy="494847"/>
          </a:xfrm>
          <a:prstGeom prst="straightConnector1">
            <a:avLst/>
          </a:prstGeom>
          <a:ln w="57150">
            <a:solidFill>
              <a:srgbClr val="94531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Content Placeholder 2"/>
          <p:cNvSpPr txBox="1">
            <a:spLocks/>
          </p:cNvSpPr>
          <p:nvPr/>
        </p:nvSpPr>
        <p:spPr>
          <a:xfrm>
            <a:off x="350996" y="4021225"/>
            <a:ext cx="3379993" cy="2074775"/>
          </a:xfrm>
          <a:prstGeom prst="rect">
            <a:avLst/>
          </a:prstGeom>
          <a:ln>
            <a:solidFill>
              <a:schemeClr val="bg1"/>
            </a:solidFill>
          </a:ln>
        </p:spPr>
        <p:txBody>
          <a:bodyPr vert="horz" lIns="91440" tIns="45720" rIns="91440" bIns="45720" rtlCol="0">
            <a:no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smtClean="0">
                <a:latin typeface="Consolas" pitchFamily="49" charset="0"/>
                <a:cs typeface="Consolas" pitchFamily="49" charset="0"/>
              </a:rPr>
              <a:t>void </a:t>
            </a:r>
            <a:r>
              <a:rPr lang="en-US" sz="1800" dirty="0" err="1" smtClean="0">
                <a:latin typeface="Consolas" pitchFamily="49" charset="0"/>
                <a:cs typeface="Consolas" pitchFamily="49" charset="0"/>
              </a:rPr>
              <a:t>some_function</a:t>
            </a:r>
            <a:r>
              <a:rPr lang="en-US" sz="1800" dirty="0" smtClean="0">
                <a:latin typeface="Consolas" pitchFamily="49" charset="0"/>
                <a:cs typeface="Consolas" pitchFamily="49" charset="0"/>
              </a:rPr>
              <a:t>() {</a:t>
            </a:r>
          </a:p>
          <a:p>
            <a:r>
              <a:rPr lang="en-US" sz="1800" dirty="0" smtClean="0">
                <a:latin typeface="Consolas" pitchFamily="49" charset="0"/>
                <a:cs typeface="Consolas" pitchFamily="49" charset="0"/>
              </a:rPr>
              <a:t>  </a:t>
            </a:r>
            <a:r>
              <a:rPr lang="en-US" sz="1800" dirty="0" err="1" smtClean="0">
                <a:latin typeface="Consolas" pitchFamily="49" charset="0"/>
                <a:cs typeface="Consolas" pitchFamily="49" charset="0"/>
              </a:rPr>
              <a:t>int</a:t>
            </a:r>
            <a:r>
              <a:rPr lang="en-US" sz="1800" dirty="0" smtClean="0">
                <a:latin typeface="Consolas" pitchFamily="49" charset="0"/>
                <a:cs typeface="Consolas" pitchFamily="49" charset="0"/>
              </a:rPr>
              <a:t> *x = </a:t>
            </a:r>
            <a:r>
              <a:rPr lang="en-US" sz="1800" dirty="0" err="1" smtClean="0">
                <a:latin typeface="Consolas" pitchFamily="49" charset="0"/>
                <a:cs typeface="Consolas" pitchFamily="49" charset="0"/>
              </a:rPr>
              <a:t>malloc</a:t>
            </a:r>
            <a:r>
              <a:rPr lang="en-US" sz="1800" dirty="0" smtClean="0">
                <a:latin typeface="Consolas" pitchFamily="49" charset="0"/>
                <a:cs typeface="Consolas" pitchFamily="49" charset="0"/>
              </a:rPr>
              <a:t>(1000);</a:t>
            </a:r>
          </a:p>
          <a:p>
            <a:r>
              <a:rPr lang="en-US" sz="1800" dirty="0" smtClean="0">
                <a:latin typeface="Consolas" pitchFamily="49" charset="0"/>
                <a:cs typeface="Consolas" pitchFamily="49" charset="0"/>
              </a:rPr>
              <a:t>  </a:t>
            </a:r>
            <a:r>
              <a:rPr lang="en-US" sz="1800" dirty="0" err="1" smtClean="0">
                <a:latin typeface="Consolas" pitchFamily="49" charset="0"/>
                <a:cs typeface="Consolas" pitchFamily="49" charset="0"/>
              </a:rPr>
              <a:t>int</a:t>
            </a:r>
            <a:r>
              <a:rPr lang="en-US" sz="1800" dirty="0" smtClean="0">
                <a:latin typeface="Consolas" pitchFamily="49" charset="0"/>
                <a:cs typeface="Consolas" pitchFamily="49" charset="0"/>
              </a:rPr>
              <a:t> *y </a:t>
            </a:r>
            <a:r>
              <a:rPr lang="en-US" sz="1800" dirty="0">
                <a:latin typeface="Consolas" pitchFamily="49" charset="0"/>
                <a:cs typeface="Consolas" pitchFamily="49" charset="0"/>
              </a:rPr>
              <a:t>= </a:t>
            </a:r>
            <a:r>
              <a:rPr lang="en-US" sz="1800" dirty="0" err="1" smtClean="0">
                <a:latin typeface="Consolas" pitchFamily="49" charset="0"/>
                <a:cs typeface="Consolas" pitchFamily="49" charset="0"/>
              </a:rPr>
              <a:t>malloc</a:t>
            </a:r>
            <a:r>
              <a:rPr lang="en-US" sz="1800" dirty="0" smtClean="0">
                <a:latin typeface="Consolas" pitchFamily="49" charset="0"/>
                <a:cs typeface="Consolas" pitchFamily="49" charset="0"/>
              </a:rPr>
              <a:t>(2000</a:t>
            </a:r>
            <a:r>
              <a:rPr lang="en-US" sz="1800" dirty="0">
                <a:latin typeface="Consolas" pitchFamily="49" charset="0"/>
                <a:cs typeface="Consolas" pitchFamily="49" charset="0"/>
              </a:rPr>
              <a:t>);</a:t>
            </a:r>
          </a:p>
          <a:p>
            <a:r>
              <a:rPr lang="en-US" sz="1800" dirty="0">
                <a:latin typeface="Consolas" pitchFamily="49" charset="0"/>
                <a:cs typeface="Consolas" pitchFamily="49" charset="0"/>
              </a:rPr>
              <a:t> </a:t>
            </a:r>
            <a:r>
              <a:rPr lang="en-US" sz="1800" dirty="0" smtClean="0">
                <a:latin typeface="Consolas" pitchFamily="49" charset="0"/>
                <a:cs typeface="Consolas" pitchFamily="49" charset="0"/>
              </a:rPr>
              <a:t> free(y</a:t>
            </a:r>
            <a:r>
              <a:rPr lang="en-US" sz="1800" dirty="0">
                <a:latin typeface="Consolas" pitchFamily="49" charset="0"/>
                <a:cs typeface="Consolas" pitchFamily="49" charset="0"/>
              </a:rPr>
              <a:t>);</a:t>
            </a:r>
            <a:endParaRPr lang="en-US" sz="1800" dirty="0" smtClean="0">
              <a:latin typeface="Consolas" pitchFamily="49" charset="0"/>
              <a:cs typeface="Consolas" pitchFamily="49" charset="0"/>
            </a:endParaRPr>
          </a:p>
          <a:p>
            <a:r>
              <a:rPr lang="en-US" sz="1800" dirty="0" smtClean="0">
                <a:latin typeface="Consolas" pitchFamily="49" charset="0"/>
                <a:cs typeface="Consolas" pitchFamily="49" charset="0"/>
              </a:rPr>
              <a:t>  </a:t>
            </a:r>
            <a:r>
              <a:rPr lang="en-US" sz="1800" dirty="0" err="1" smtClean="0">
                <a:latin typeface="Consolas" pitchFamily="49" charset="0"/>
                <a:cs typeface="Consolas" pitchFamily="49" charset="0"/>
              </a:rPr>
              <a:t>int</a:t>
            </a:r>
            <a:r>
              <a:rPr lang="en-US" sz="1800" dirty="0" smtClean="0">
                <a:latin typeface="Consolas" pitchFamily="49" charset="0"/>
                <a:cs typeface="Consolas" pitchFamily="49" charset="0"/>
              </a:rPr>
              <a:t> *z </a:t>
            </a:r>
            <a:r>
              <a:rPr lang="en-US" sz="1800" dirty="0">
                <a:latin typeface="Consolas" pitchFamily="49" charset="0"/>
                <a:cs typeface="Consolas" pitchFamily="49" charset="0"/>
              </a:rPr>
              <a:t>= </a:t>
            </a:r>
            <a:r>
              <a:rPr lang="en-US" sz="1800" dirty="0" err="1" smtClean="0">
                <a:latin typeface="Consolas" pitchFamily="49" charset="0"/>
                <a:cs typeface="Consolas" pitchFamily="49" charset="0"/>
              </a:rPr>
              <a:t>malloc</a:t>
            </a:r>
            <a:r>
              <a:rPr lang="en-US" sz="1800" dirty="0" smtClean="0">
                <a:latin typeface="Consolas" pitchFamily="49" charset="0"/>
                <a:cs typeface="Consolas" pitchFamily="49" charset="0"/>
              </a:rPr>
              <a:t>(3000);</a:t>
            </a:r>
          </a:p>
          <a:p>
            <a:r>
              <a:rPr lang="en-US" sz="1800" dirty="0" smtClean="0">
                <a:latin typeface="Consolas" pitchFamily="49" charset="0"/>
                <a:cs typeface="Consolas" pitchFamily="49" charset="0"/>
              </a:rPr>
              <a:t>}</a:t>
            </a:r>
            <a:endParaRPr lang="en-US" sz="1800" dirty="0">
              <a:latin typeface="Consolas" pitchFamily="49" charset="0"/>
              <a:cs typeface="Consolas" pitchFamily="49" charset="0"/>
            </a:endParaRPr>
          </a:p>
          <a:p>
            <a:endParaRPr lang="en-US" sz="1800" dirty="0" smtClean="0">
              <a:latin typeface="Consolas" pitchFamily="49" charset="0"/>
              <a:cs typeface="Consolas" pitchFamily="49" charset="0"/>
            </a:endParaRPr>
          </a:p>
          <a:p>
            <a:endParaRPr lang="en-US" sz="1800" dirty="0" smtClean="0">
              <a:latin typeface="Consolas" pitchFamily="49" charset="0"/>
              <a:cs typeface="Consolas" pitchFamily="49" charset="0"/>
            </a:endParaRPr>
          </a:p>
        </p:txBody>
      </p:sp>
      <p:cxnSp>
        <p:nvCxnSpPr>
          <p:cNvPr id="27" name="Straight Arrow Connector 26"/>
          <p:cNvCxnSpPr/>
          <p:nvPr/>
        </p:nvCxnSpPr>
        <p:spPr>
          <a:xfrm>
            <a:off x="4572000" y="4159262"/>
            <a:ext cx="2153353" cy="214067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512741" y="4446499"/>
            <a:ext cx="2192859" cy="1224418"/>
          </a:xfrm>
          <a:prstGeom prst="straightConnector1">
            <a:avLst/>
          </a:prstGeom>
          <a:ln w="28575">
            <a:solidFill>
              <a:srgbClr val="FF2F92"/>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572000" y="4722434"/>
            <a:ext cx="2133600" cy="948483"/>
          </a:xfrm>
          <a:prstGeom prst="straightConnector1">
            <a:avLst/>
          </a:prstGeom>
          <a:ln w="28575">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DAD0A56F-BD0F-4BDF-9912-D1E89E9626C0}" type="slidenum">
              <a:rPr lang="en-US" smtClean="0"/>
              <a:t>34</a:t>
            </a:fld>
            <a:endParaRPr lang="en-US"/>
          </a:p>
        </p:txBody>
      </p:sp>
    </p:spTree>
    <p:extLst>
      <p:ext uri="{BB962C8B-B14F-4D97-AF65-F5344CB8AC3E}">
        <p14:creationId xmlns:p14="http://schemas.microsoft.com/office/powerpoint/2010/main" val="62312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20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xit" presetSubtype="0" fill="hold" grpId="1" nodeType="clickEffect">
                                  <p:stCondLst>
                                    <p:cond delay="0"/>
                                  </p:stCondLst>
                                  <p:childTnLst>
                                    <p:animEffect transition="out" filter="dissolve">
                                      <p:cBhvr>
                                        <p:cTn id="18" dur="2000"/>
                                        <p:tgtEl>
                                          <p:spTgt spid="51207"/>
                                        </p:tgtEl>
                                      </p:cBhvr>
                                    </p:animEffect>
                                    <p:set>
                                      <p:cBhvr>
                                        <p:cTn id="19" dur="1" fill="hold">
                                          <p:stCondLst>
                                            <p:cond delay="1999"/>
                                          </p:stCondLst>
                                        </p:cTn>
                                        <p:tgtEl>
                                          <p:spTgt spid="5120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2"/>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7" grpId="0" animBg="1"/>
      <p:bldP spid="51207" grpId="1" animBg="1"/>
      <p:bldP spid="51209" grpId="0" animBg="1"/>
      <p:bldP spid="5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76200"/>
            <a:ext cx="8686800" cy="533400"/>
          </a:xfrm>
        </p:spPr>
        <p:txBody>
          <a:bodyPr>
            <a:normAutofit fontScale="90000"/>
          </a:bodyPr>
          <a:lstStyle/>
          <a:p>
            <a:r>
              <a:rPr lang="en-US" dirty="0" smtClean="0"/>
              <a:t>Data Segment</a:t>
            </a:r>
            <a:endParaRPr lang="en-US" dirty="0"/>
          </a:p>
        </p:txBody>
      </p:sp>
      <p:sp>
        <p:nvSpPr>
          <p:cNvPr id="51203" name="Rectangle 3"/>
          <p:cNvSpPr>
            <a:spLocks noGrp="1" noChangeArrowheads="1"/>
          </p:cNvSpPr>
          <p:nvPr>
            <p:ph idx="1"/>
          </p:nvPr>
        </p:nvSpPr>
        <p:spPr>
          <a:xfrm>
            <a:off x="152400" y="609600"/>
            <a:ext cx="8839200" cy="5638800"/>
          </a:xfrm>
        </p:spPr>
        <p:txBody>
          <a:bodyPr>
            <a:normAutofit/>
          </a:bodyPr>
          <a:lstStyle/>
          <a:p>
            <a:pPr>
              <a:lnSpc>
                <a:spcPct val="94000"/>
              </a:lnSpc>
            </a:pPr>
            <a:r>
              <a:rPr lang="en-US" sz="2800" dirty="0" smtClean="0"/>
              <a:t>Data segment contains global variables</a:t>
            </a:r>
          </a:p>
          <a:p>
            <a:pPr marL="457200" lvl="1" indent="-457200">
              <a:lnSpc>
                <a:spcPct val="94000"/>
              </a:lnSpc>
              <a:buClrTx/>
              <a:buFont typeface="Arial" charset="0"/>
              <a:buChar char="•"/>
            </a:pPr>
            <a:r>
              <a:rPr lang="en-US" dirty="0" smtClean="0"/>
              <a:t>Exist </a:t>
            </a:r>
            <a:r>
              <a:rPr lang="en-US" dirty="0"/>
              <a:t>for all time, accessible to all routines</a:t>
            </a:r>
          </a:p>
          <a:p>
            <a:pPr marL="457200" indent="-457200">
              <a:lnSpc>
                <a:spcPct val="94000"/>
              </a:lnSpc>
              <a:buFont typeface="Arial" charset="0"/>
              <a:buChar char="•"/>
            </a:pPr>
            <a:r>
              <a:rPr lang="en-US" sz="2800" dirty="0" smtClean="0"/>
              <a:t>Accessed w/global pointer</a:t>
            </a:r>
          </a:p>
          <a:p>
            <a:pPr marL="1200150" lvl="1" indent="-457200">
              <a:lnSpc>
                <a:spcPct val="94000"/>
              </a:lnSpc>
              <a:buFont typeface="Arial" charset="0"/>
              <a:buChar char="•"/>
            </a:pPr>
            <a:r>
              <a:rPr lang="en-US" sz="2400" dirty="0" smtClean="0">
                <a:solidFill>
                  <a:schemeClr val="accent5">
                    <a:lumMod val="60000"/>
                    <a:lumOff val="40000"/>
                  </a:schemeClr>
                </a:solidFill>
              </a:rPr>
              <a:t>$</a:t>
            </a:r>
            <a:r>
              <a:rPr lang="en-US" sz="2400" dirty="0" err="1" smtClean="0">
                <a:solidFill>
                  <a:schemeClr val="accent5">
                    <a:lumMod val="60000"/>
                    <a:lumOff val="40000"/>
                  </a:schemeClr>
                </a:solidFill>
              </a:rPr>
              <a:t>gp</a:t>
            </a:r>
            <a:r>
              <a:rPr lang="en-US" sz="2400" dirty="0" smtClean="0">
                <a:solidFill>
                  <a:schemeClr val="accent5">
                    <a:lumMod val="60000"/>
                    <a:lumOff val="40000"/>
                  </a:schemeClr>
                </a:solidFill>
              </a:rPr>
              <a:t>, r28, </a:t>
            </a:r>
            <a:r>
              <a:rPr lang="en-US" sz="2400" dirty="0" smtClean="0">
                <a:solidFill>
                  <a:schemeClr val="bg1"/>
                </a:solidFill>
              </a:rPr>
              <a:t>points to middle of segment</a:t>
            </a:r>
          </a:p>
          <a:p>
            <a:pPr marL="1200150" lvl="1" indent="-457200">
              <a:lnSpc>
                <a:spcPct val="94000"/>
              </a:lnSpc>
              <a:buFont typeface="Arial" charset="0"/>
              <a:buChar char="•"/>
            </a:pPr>
            <a:r>
              <a:rPr lang="en-US" sz="2400" dirty="0" smtClean="0">
                <a:solidFill>
                  <a:schemeClr val="bg1"/>
                </a:solidFill>
              </a:rPr>
              <a:t>Example:    </a:t>
            </a:r>
            <a:r>
              <a:rPr lang="en-US" sz="2400" dirty="0" err="1" smtClean="0"/>
              <a:t>lw</a:t>
            </a:r>
            <a:r>
              <a:rPr lang="en-US" sz="2400" dirty="0" smtClean="0"/>
              <a:t> </a:t>
            </a:r>
            <a:r>
              <a:rPr lang="en-US" sz="2400" dirty="0"/>
              <a:t>$r1, </a:t>
            </a:r>
            <a:r>
              <a:rPr lang="en-US" sz="2400" dirty="0" smtClean="0"/>
              <a:t>0($</a:t>
            </a:r>
            <a:r>
              <a:rPr lang="en-US" sz="2400" dirty="0" err="1"/>
              <a:t>gp</a:t>
            </a:r>
            <a:r>
              <a:rPr lang="en-US" sz="2400" dirty="0" smtClean="0"/>
              <a:t>) gets middle-most word</a:t>
            </a:r>
          </a:p>
          <a:p>
            <a:pPr lvl="1" indent="0">
              <a:lnSpc>
                <a:spcPct val="94000"/>
              </a:lnSpc>
              <a:buNone/>
            </a:pPr>
            <a:r>
              <a:rPr lang="en-US" sz="2400" dirty="0"/>
              <a:t>	</a:t>
            </a:r>
            <a:r>
              <a:rPr lang="en-US" sz="2400" dirty="0" smtClean="0"/>
              <a:t>				(here, </a:t>
            </a:r>
            <a:r>
              <a:rPr lang="en-US" sz="2400" dirty="0" err="1" smtClean="0"/>
              <a:t>max_players</a:t>
            </a:r>
            <a:r>
              <a:rPr lang="en-US" sz="2400" dirty="0" smtClean="0"/>
              <a:t>)</a:t>
            </a:r>
            <a:r>
              <a:rPr lang="en-US" dirty="0" smtClean="0"/>
              <a:t> </a:t>
            </a:r>
            <a:endParaRPr lang="en-US" dirty="0" smtClean="0">
              <a:solidFill>
                <a:schemeClr val="bg1"/>
              </a:solidFill>
            </a:endParaRPr>
          </a:p>
          <a:p>
            <a:pPr>
              <a:lnSpc>
                <a:spcPct val="94000"/>
              </a:lnSpc>
            </a:pPr>
            <a:endParaRPr lang="en-US" sz="2800" dirty="0" smtClean="0"/>
          </a:p>
        </p:txBody>
      </p:sp>
      <p:sp>
        <p:nvSpPr>
          <p:cNvPr id="51204" name="Rectangle 4"/>
          <p:cNvSpPr>
            <a:spLocks noChangeArrowheads="1"/>
          </p:cNvSpPr>
          <p:nvPr/>
        </p:nvSpPr>
        <p:spPr bwMode="auto">
          <a:xfrm>
            <a:off x="6781800" y="4452960"/>
            <a:ext cx="2133600" cy="1871639"/>
          </a:xfrm>
          <a:prstGeom prst="rect">
            <a:avLst/>
          </a:prstGeom>
          <a:noFill/>
          <a:ln w="57150">
            <a:solidFill>
              <a:schemeClr val="accent1"/>
            </a:solidFill>
            <a:miter lim="800000"/>
            <a:headEnd/>
            <a:tailEnd/>
          </a:ln>
          <a:effectLst/>
          <a:extLst/>
        </p:spPr>
        <p:txBody>
          <a:bodyPr wrap="none" anchor="ctr"/>
          <a:lstStyle/>
          <a:p>
            <a:endParaRPr lang="en-US"/>
          </a:p>
        </p:txBody>
      </p:sp>
      <p:sp>
        <p:nvSpPr>
          <p:cNvPr id="40" name="Rectangle 39"/>
          <p:cNvSpPr/>
          <p:nvPr>
            <p:custDataLst>
              <p:tags r:id="rId1"/>
            </p:custDataLst>
          </p:nvPr>
        </p:nvSpPr>
        <p:spPr>
          <a:xfrm>
            <a:off x="4267200" y="4828385"/>
            <a:ext cx="1600200" cy="1953415"/>
          </a:xfrm>
          <a:prstGeom prst="rect">
            <a:avLst/>
          </a:prstGeom>
          <a:ln w="28575">
            <a:solidFill>
              <a:schemeClr val="accent1"/>
            </a:solidFill>
          </a:ln>
        </p:spPr>
        <p:txBody>
          <a:bodyPr wrap="none" lIns="0" tIns="0" rIns="0" bIns="0" rtlCol="0" anchor="ctr">
            <a:noAutofit/>
          </a:bodyPr>
          <a:lstStyle/>
          <a:p>
            <a:pPr algn="ctr"/>
            <a:endParaRPr lang="en-US" dirty="0" err="1" smtClean="0">
              <a:solidFill>
                <a:schemeClr val="bg1"/>
              </a:solidFill>
            </a:endParaRPr>
          </a:p>
        </p:txBody>
      </p:sp>
      <p:sp>
        <p:nvSpPr>
          <p:cNvPr id="41" name="Rectangle 7"/>
          <p:cNvSpPr>
            <a:spLocks noChangeArrowheads="1"/>
          </p:cNvSpPr>
          <p:nvPr>
            <p:custDataLst>
              <p:tags r:id="rId2"/>
            </p:custDataLst>
          </p:nvPr>
        </p:nvSpPr>
        <p:spPr bwMode="auto">
          <a:xfrm>
            <a:off x="4267200" y="4049182"/>
            <a:ext cx="1600200" cy="403779"/>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dirty="0" smtClean="0">
                <a:solidFill>
                  <a:schemeClr val="bg1"/>
                </a:solidFill>
              </a:rPr>
              <a:t>system reserved</a:t>
            </a:r>
            <a:endParaRPr lang="en-US" dirty="0">
              <a:solidFill>
                <a:schemeClr val="bg1"/>
              </a:solidFill>
            </a:endParaRPr>
          </a:p>
        </p:txBody>
      </p:sp>
      <p:sp>
        <p:nvSpPr>
          <p:cNvPr id="42" name="Rectangle 7"/>
          <p:cNvSpPr>
            <a:spLocks noChangeArrowheads="1"/>
          </p:cNvSpPr>
          <p:nvPr>
            <p:custDataLst>
              <p:tags r:id="rId3"/>
            </p:custDataLst>
          </p:nvPr>
        </p:nvSpPr>
        <p:spPr bwMode="auto">
          <a:xfrm>
            <a:off x="4267200" y="4455921"/>
            <a:ext cx="1600200" cy="362939"/>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b="1" dirty="0" smtClean="0">
                <a:solidFill>
                  <a:schemeClr val="bg1"/>
                </a:solidFill>
              </a:rPr>
              <a:t>stack</a:t>
            </a:r>
            <a:endParaRPr lang="en-US" b="1" dirty="0">
              <a:solidFill>
                <a:schemeClr val="bg1"/>
              </a:solidFill>
            </a:endParaRPr>
          </a:p>
        </p:txBody>
      </p:sp>
      <p:sp>
        <p:nvSpPr>
          <p:cNvPr id="43" name="Rectangle 7"/>
          <p:cNvSpPr>
            <a:spLocks noChangeArrowheads="1"/>
          </p:cNvSpPr>
          <p:nvPr>
            <p:custDataLst>
              <p:tags r:id="rId4"/>
            </p:custDataLst>
          </p:nvPr>
        </p:nvSpPr>
        <p:spPr bwMode="auto">
          <a:xfrm>
            <a:off x="4267200" y="6485332"/>
            <a:ext cx="1600200" cy="296468"/>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dirty="0" smtClean="0">
                <a:solidFill>
                  <a:schemeClr val="bg1"/>
                </a:solidFill>
              </a:rPr>
              <a:t>system reserved</a:t>
            </a:r>
            <a:endParaRPr lang="en-US" dirty="0">
              <a:solidFill>
                <a:schemeClr val="bg1"/>
              </a:solidFill>
            </a:endParaRPr>
          </a:p>
        </p:txBody>
      </p:sp>
      <p:sp>
        <p:nvSpPr>
          <p:cNvPr id="44" name="Rectangle 7"/>
          <p:cNvSpPr>
            <a:spLocks noChangeArrowheads="1"/>
          </p:cNvSpPr>
          <p:nvPr>
            <p:custDataLst>
              <p:tags r:id="rId5"/>
            </p:custDataLst>
          </p:nvPr>
        </p:nvSpPr>
        <p:spPr bwMode="auto">
          <a:xfrm>
            <a:off x="4267200" y="6045476"/>
            <a:ext cx="1600200" cy="417443"/>
          </a:xfrm>
          <a:prstGeom prst="rect">
            <a:avLst/>
          </a:prstGeom>
          <a:solidFill>
            <a:srgbClr val="00FB92"/>
          </a:solidFill>
          <a:ln w="28575">
            <a:solidFill>
              <a:schemeClr val="accent1"/>
            </a:solidFill>
            <a:miter lim="800000"/>
            <a:headEnd/>
            <a:tailEnd/>
          </a:ln>
          <a:effectLst/>
        </p:spPr>
        <p:txBody>
          <a:bodyPr wrap="none" anchor="ctr"/>
          <a:lstStyle/>
          <a:p>
            <a:pPr algn="ctr"/>
            <a:r>
              <a:rPr lang="en-US" dirty="0" smtClean="0">
                <a:solidFill>
                  <a:schemeClr val="tx2">
                    <a:lumMod val="10000"/>
                  </a:schemeClr>
                </a:solidFill>
              </a:rPr>
              <a:t>code</a:t>
            </a:r>
            <a:endParaRPr lang="en-US" dirty="0">
              <a:solidFill>
                <a:schemeClr val="tx2">
                  <a:lumMod val="10000"/>
                </a:schemeClr>
              </a:solidFill>
            </a:endParaRPr>
          </a:p>
        </p:txBody>
      </p:sp>
      <p:sp>
        <p:nvSpPr>
          <p:cNvPr id="45" name="Rectangle 7"/>
          <p:cNvSpPr>
            <a:spLocks noChangeArrowheads="1"/>
          </p:cNvSpPr>
          <p:nvPr>
            <p:custDataLst>
              <p:tags r:id="rId6"/>
            </p:custDataLst>
          </p:nvPr>
        </p:nvSpPr>
        <p:spPr bwMode="auto">
          <a:xfrm>
            <a:off x="4267200" y="5821660"/>
            <a:ext cx="1600200" cy="208722"/>
          </a:xfrm>
          <a:prstGeom prst="rect">
            <a:avLst/>
          </a:prstGeom>
          <a:solidFill>
            <a:schemeClr val="accent1"/>
          </a:solidFill>
          <a:ln w="28575">
            <a:solidFill>
              <a:schemeClr val="accent1"/>
            </a:solidFill>
            <a:miter lim="800000"/>
            <a:headEnd/>
            <a:tailEnd/>
          </a:ln>
          <a:effectLst/>
        </p:spPr>
        <p:txBody>
          <a:bodyPr wrap="none" anchor="ctr"/>
          <a:lstStyle/>
          <a:p>
            <a:pPr algn="ctr"/>
            <a:r>
              <a:rPr lang="en-US" dirty="0" smtClean="0">
                <a:solidFill>
                  <a:schemeClr val="tx2">
                    <a:lumMod val="10000"/>
                  </a:schemeClr>
                </a:solidFill>
              </a:rPr>
              <a:t>static data</a:t>
            </a:r>
            <a:endParaRPr lang="en-US" dirty="0">
              <a:solidFill>
                <a:schemeClr val="tx2">
                  <a:lumMod val="10000"/>
                </a:schemeClr>
              </a:solidFill>
            </a:endParaRPr>
          </a:p>
        </p:txBody>
      </p:sp>
      <p:sp>
        <p:nvSpPr>
          <p:cNvPr id="46" name="Rectangle 45"/>
          <p:cNvSpPr>
            <a:spLocks noChangeArrowheads="1"/>
          </p:cNvSpPr>
          <p:nvPr>
            <p:custDataLst>
              <p:tags r:id="rId7"/>
            </p:custDataLst>
          </p:nvPr>
        </p:nvSpPr>
        <p:spPr bwMode="auto">
          <a:xfrm>
            <a:off x="4267200" y="5496982"/>
            <a:ext cx="1600200" cy="347870"/>
          </a:xfrm>
          <a:prstGeom prst="rect">
            <a:avLst/>
          </a:prstGeom>
          <a:solidFill>
            <a:srgbClr val="FFC000"/>
          </a:solidFill>
          <a:ln w="28575">
            <a:solidFill>
              <a:schemeClr val="accent1"/>
            </a:solidFill>
            <a:miter lim="800000"/>
            <a:headEnd/>
            <a:tailEnd/>
          </a:ln>
          <a:effectLst/>
        </p:spPr>
        <p:txBody>
          <a:bodyPr wrap="none" anchor="ctr"/>
          <a:lstStyle/>
          <a:p>
            <a:pPr algn="ctr"/>
            <a:r>
              <a:rPr lang="en-US" dirty="0" smtClean="0">
                <a:solidFill>
                  <a:schemeClr val="tx2">
                    <a:lumMod val="10000"/>
                  </a:schemeClr>
                </a:solidFill>
              </a:rPr>
              <a:t>heap</a:t>
            </a:r>
            <a:endParaRPr lang="en-US" dirty="0">
              <a:solidFill>
                <a:schemeClr val="tx2">
                  <a:lumMod val="10000"/>
                </a:schemeClr>
              </a:solidFill>
            </a:endParaRPr>
          </a:p>
        </p:txBody>
      </p:sp>
      <p:cxnSp>
        <p:nvCxnSpPr>
          <p:cNvPr id="47" name="Straight Arrow Connector 46"/>
          <p:cNvCxnSpPr/>
          <p:nvPr/>
        </p:nvCxnSpPr>
        <p:spPr>
          <a:xfrm>
            <a:off x="5065894" y="4828385"/>
            <a:ext cx="0" cy="21317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5065894" y="5175625"/>
            <a:ext cx="0" cy="27276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5867400" y="4452960"/>
            <a:ext cx="914400" cy="1391892"/>
          </a:xfrm>
          <a:prstGeom prst="straightConnector1">
            <a:avLst/>
          </a:prstGeom>
          <a:ln w="571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flipV="1">
            <a:off x="5867400" y="6052795"/>
            <a:ext cx="914400" cy="247146"/>
          </a:xfrm>
          <a:prstGeom prst="straightConnector1">
            <a:avLst/>
          </a:prstGeom>
          <a:ln w="571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8" name="Content Placeholder 2"/>
          <p:cNvSpPr txBox="1">
            <a:spLocks/>
          </p:cNvSpPr>
          <p:nvPr/>
        </p:nvSpPr>
        <p:spPr>
          <a:xfrm>
            <a:off x="228600" y="4267200"/>
            <a:ext cx="3770494" cy="2286000"/>
          </a:xfrm>
          <a:prstGeom prst="rect">
            <a:avLst/>
          </a:prstGeom>
          <a:ln>
            <a:solidFill>
              <a:schemeClr val="bg1"/>
            </a:solidFill>
          </a:ln>
        </p:spPr>
        <p:txBody>
          <a:bodyPr vert="horz" lIns="91440" tIns="45720" rIns="91440" bIns="45720" rtlCol="0">
            <a:no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err="1" smtClean="0">
                <a:latin typeface="Consolas" pitchFamily="49" charset="0"/>
                <a:cs typeface="Consolas" pitchFamily="49" charset="0"/>
              </a:rPr>
              <a:t>int</a:t>
            </a:r>
            <a:r>
              <a:rPr lang="en-US" sz="2200" dirty="0" smtClean="0">
                <a:latin typeface="Consolas" pitchFamily="49" charset="0"/>
                <a:cs typeface="Consolas" pitchFamily="49" charset="0"/>
              </a:rPr>
              <a:t> </a:t>
            </a:r>
            <a:r>
              <a:rPr lang="en-US" sz="2200" dirty="0" err="1" smtClean="0">
                <a:latin typeface="Consolas" pitchFamily="49" charset="0"/>
                <a:cs typeface="Consolas" pitchFamily="49" charset="0"/>
              </a:rPr>
              <a:t>max_players</a:t>
            </a:r>
            <a:r>
              <a:rPr lang="en-US" sz="2200" dirty="0" smtClean="0">
                <a:latin typeface="Consolas" pitchFamily="49" charset="0"/>
                <a:cs typeface="Consolas" pitchFamily="49" charset="0"/>
              </a:rPr>
              <a:t> = 4;</a:t>
            </a:r>
          </a:p>
          <a:p>
            <a:endParaRPr lang="en-US" sz="2200" dirty="0" smtClean="0">
              <a:latin typeface="Consolas" pitchFamily="49" charset="0"/>
              <a:cs typeface="Consolas" pitchFamily="49" charset="0"/>
            </a:endParaRPr>
          </a:p>
          <a:p>
            <a:r>
              <a:rPr lang="en-US" sz="2200" dirty="0" err="1" smtClean="0">
                <a:latin typeface="Consolas" pitchFamily="49" charset="0"/>
                <a:cs typeface="Consolas" pitchFamily="49" charset="0"/>
              </a:rPr>
              <a:t>int</a:t>
            </a:r>
            <a:r>
              <a:rPr lang="en-US" sz="2200" dirty="0" smtClean="0">
                <a:latin typeface="Consolas" pitchFamily="49" charset="0"/>
                <a:cs typeface="Consolas" pitchFamily="49" charset="0"/>
              </a:rPr>
              <a:t> </a:t>
            </a:r>
            <a:r>
              <a:rPr lang="en-US" sz="2200" dirty="0" smtClean="0">
                <a:solidFill>
                  <a:schemeClr val="accent5">
                    <a:lumMod val="60000"/>
                    <a:lumOff val="40000"/>
                  </a:schemeClr>
                </a:solidFill>
                <a:latin typeface="Consolas" pitchFamily="49" charset="0"/>
                <a:cs typeface="Consolas" pitchFamily="49" charset="0"/>
              </a:rPr>
              <a:t>main</a:t>
            </a:r>
            <a:r>
              <a:rPr lang="en-US" sz="2200" dirty="0" smtClean="0">
                <a:latin typeface="Consolas" pitchFamily="49" charset="0"/>
                <a:cs typeface="Consolas" pitchFamily="49" charset="0"/>
              </a:rPr>
              <a:t>(...) {</a:t>
            </a:r>
          </a:p>
          <a:p>
            <a:r>
              <a:rPr lang="en-US" sz="2200" dirty="0" smtClean="0">
                <a:latin typeface="Consolas" pitchFamily="49" charset="0"/>
                <a:cs typeface="Consolas" pitchFamily="49" charset="0"/>
              </a:rPr>
              <a:t>	...</a:t>
            </a:r>
          </a:p>
          <a:p>
            <a:r>
              <a:rPr lang="en-US" sz="2200" dirty="0" smtClean="0">
                <a:latin typeface="Consolas" pitchFamily="49" charset="0"/>
                <a:cs typeface="Consolas" pitchFamily="49" charset="0"/>
              </a:rPr>
              <a:t>}</a:t>
            </a:r>
            <a:endParaRPr lang="en-US" sz="2200" dirty="0">
              <a:latin typeface="Consolas" pitchFamily="49" charset="0"/>
              <a:cs typeface="Consolas" pitchFamily="49" charset="0"/>
            </a:endParaRPr>
          </a:p>
        </p:txBody>
      </p:sp>
      <p:sp>
        <p:nvSpPr>
          <p:cNvPr id="59" name="Rectangle 58"/>
          <p:cNvSpPr/>
          <p:nvPr/>
        </p:nvSpPr>
        <p:spPr>
          <a:xfrm>
            <a:off x="5954041" y="5177135"/>
            <a:ext cx="930063" cy="461665"/>
          </a:xfrm>
          <a:prstGeom prst="rect">
            <a:avLst/>
          </a:prstGeom>
        </p:spPr>
        <p:txBody>
          <a:bodyPr wrap="none">
            <a:spAutoFit/>
          </a:bodyPr>
          <a:lstStyle/>
          <a:p>
            <a:r>
              <a:rPr lang="en-US" sz="2400" dirty="0">
                <a:solidFill>
                  <a:schemeClr val="accent5">
                    <a:lumMod val="60000"/>
                    <a:lumOff val="40000"/>
                  </a:schemeClr>
                </a:solidFill>
              </a:rPr>
              <a:t> </a:t>
            </a:r>
            <a:r>
              <a:rPr lang="en-US" sz="2400" dirty="0" smtClean="0">
                <a:solidFill>
                  <a:schemeClr val="accent5">
                    <a:lumMod val="60000"/>
                    <a:lumOff val="40000"/>
                  </a:schemeClr>
                </a:solidFill>
              </a:rPr>
              <a:t> </a:t>
            </a:r>
            <a:r>
              <a:rPr lang="en-US" sz="2400" dirty="0" err="1" smtClean="0">
                <a:solidFill>
                  <a:schemeClr val="accent5">
                    <a:lumMod val="60000"/>
                    <a:lumOff val="40000"/>
                  </a:schemeClr>
                </a:solidFill>
              </a:rPr>
              <a:t>gp</a:t>
            </a:r>
            <a:r>
              <a:rPr lang="en-US" sz="2400" dirty="0" smtClean="0">
                <a:solidFill>
                  <a:schemeClr val="accent5">
                    <a:lumMod val="60000"/>
                    <a:lumOff val="40000"/>
                  </a:schemeClr>
                </a:solidFill>
                <a:sym typeface="Wingdings"/>
              </a:rPr>
              <a:t></a:t>
            </a:r>
            <a:endParaRPr lang="en-US" sz="2400" dirty="0"/>
          </a:p>
        </p:txBody>
      </p:sp>
      <p:sp>
        <p:nvSpPr>
          <p:cNvPr id="18" name="Rectangle 4"/>
          <p:cNvSpPr>
            <a:spLocks noChangeArrowheads="1"/>
          </p:cNvSpPr>
          <p:nvPr/>
        </p:nvSpPr>
        <p:spPr bwMode="auto">
          <a:xfrm>
            <a:off x="6775862" y="5218073"/>
            <a:ext cx="2133600" cy="344527"/>
          </a:xfrm>
          <a:prstGeom prst="rect">
            <a:avLst/>
          </a:prstGeom>
          <a:noFill/>
          <a:ln w="9525">
            <a:solidFill>
              <a:schemeClr val="bg1"/>
            </a:solidFill>
            <a:miter lim="800000"/>
            <a:headEnd/>
            <a:tailEnd/>
          </a:ln>
          <a:effectLst/>
          <a:extLst/>
        </p:spPr>
        <p:txBody>
          <a:bodyPr wrap="none" anchor="ctr"/>
          <a:lstStyle/>
          <a:p>
            <a:pPr algn="ctr"/>
            <a:r>
              <a:rPr lang="en-US" sz="2400" dirty="0" smtClean="0"/>
              <a:t>4</a:t>
            </a:r>
            <a:endParaRPr lang="en-US" sz="2400" dirty="0"/>
          </a:p>
        </p:txBody>
      </p:sp>
      <p:sp>
        <p:nvSpPr>
          <p:cNvPr id="2" name="Slide Number Placeholder 1"/>
          <p:cNvSpPr>
            <a:spLocks noGrp="1"/>
          </p:cNvSpPr>
          <p:nvPr>
            <p:ph type="sldNum" sz="quarter" idx="12"/>
          </p:nvPr>
        </p:nvSpPr>
        <p:spPr/>
        <p:txBody>
          <a:bodyPr/>
          <a:lstStyle/>
          <a:p>
            <a:fld id="{DAD0A56F-BD0F-4BDF-9912-D1E89E9626C0}" type="slidenum">
              <a:rPr lang="en-US" smtClean="0"/>
              <a:t>35</a:t>
            </a:fld>
            <a:endParaRPr lang="en-US"/>
          </a:p>
        </p:txBody>
      </p:sp>
    </p:spTree>
    <p:extLst>
      <p:ext uri="{BB962C8B-B14F-4D97-AF65-F5344CB8AC3E}">
        <p14:creationId xmlns:p14="http://schemas.microsoft.com/office/powerpoint/2010/main" val="15120801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0" y="3657600"/>
            <a:ext cx="7010400" cy="3274743"/>
          </a:xfrm>
          <a:prstGeom prst="rect">
            <a:avLst/>
          </a:prstGeom>
        </p:spPr>
        <p:txBody>
          <a:bodyPr wrap="square">
            <a:spAutoFit/>
          </a:bodyPr>
          <a:lstStyle/>
          <a:p>
            <a:pPr marL="342900" lvl="0" indent="-342900">
              <a:spcBef>
                <a:spcPct val="20000"/>
              </a:spcBef>
              <a:buSzPct val="80000"/>
            </a:pPr>
            <a:r>
              <a:rPr lang="en-US" sz="2200" dirty="0" err="1" smtClean="0">
                <a:solidFill>
                  <a:srgbClr val="FFFFFF"/>
                </a:solidFill>
                <a:latin typeface="Consolas" charset="0"/>
                <a:ea typeface="Consolas" charset="0"/>
                <a:cs typeface="Consolas" charset="0"/>
              </a:rPr>
              <a:t>int</a:t>
            </a:r>
            <a:r>
              <a:rPr lang="en-US" sz="2200" dirty="0" smtClean="0">
                <a:solidFill>
                  <a:srgbClr val="FFFFFF"/>
                </a:solidFill>
                <a:latin typeface="Consolas" charset="0"/>
                <a:ea typeface="Consolas" charset="0"/>
                <a:cs typeface="Consolas" charset="0"/>
              </a:rPr>
              <a:t> n = 100;</a:t>
            </a:r>
          </a:p>
          <a:p>
            <a:pPr marL="342900" lvl="0" indent="-342900">
              <a:spcBef>
                <a:spcPct val="20000"/>
              </a:spcBef>
              <a:buSzPct val="80000"/>
            </a:pPr>
            <a:r>
              <a:rPr lang="en-US" sz="2200" dirty="0" err="1" smtClean="0">
                <a:solidFill>
                  <a:srgbClr val="FFFFFF"/>
                </a:solidFill>
                <a:latin typeface="Consolas" charset="0"/>
                <a:ea typeface="Consolas" charset="0"/>
                <a:cs typeface="Consolas" charset="0"/>
              </a:rPr>
              <a:t>int</a:t>
            </a:r>
            <a:r>
              <a:rPr lang="en-US" sz="2200" dirty="0" smtClean="0">
                <a:solidFill>
                  <a:srgbClr val="FFFFFF"/>
                </a:solidFill>
                <a:latin typeface="Consolas" charset="0"/>
                <a:ea typeface="Consolas" charset="0"/>
                <a:cs typeface="Consolas" charset="0"/>
              </a:rPr>
              <a:t> main (</a:t>
            </a:r>
            <a:r>
              <a:rPr lang="en-US" sz="2200" dirty="0" err="1" smtClean="0">
                <a:solidFill>
                  <a:srgbClr val="FFFFFF"/>
                </a:solidFill>
                <a:latin typeface="Consolas" charset="0"/>
                <a:ea typeface="Consolas" charset="0"/>
                <a:cs typeface="Consolas" charset="0"/>
              </a:rPr>
              <a:t>int</a:t>
            </a:r>
            <a:r>
              <a:rPr lang="en-US" sz="2200" dirty="0" smtClean="0">
                <a:solidFill>
                  <a:srgbClr val="FFFFFF"/>
                </a:solidFill>
                <a:latin typeface="Consolas" charset="0"/>
                <a:ea typeface="Consolas" charset="0"/>
                <a:cs typeface="Consolas" charset="0"/>
              </a:rPr>
              <a:t> </a:t>
            </a:r>
            <a:r>
              <a:rPr lang="en-US" sz="2200" dirty="0" err="1" smtClean="0">
                <a:solidFill>
                  <a:srgbClr val="FFFFFF"/>
                </a:solidFill>
                <a:latin typeface="Consolas" charset="0"/>
                <a:ea typeface="Consolas" charset="0"/>
                <a:cs typeface="Consolas" charset="0"/>
              </a:rPr>
              <a:t>argc</a:t>
            </a:r>
            <a:r>
              <a:rPr lang="en-US" sz="2200" dirty="0" smtClean="0">
                <a:solidFill>
                  <a:srgbClr val="FFFFFF"/>
                </a:solidFill>
                <a:latin typeface="Consolas" charset="0"/>
                <a:ea typeface="Consolas" charset="0"/>
                <a:cs typeface="Consolas" charset="0"/>
              </a:rPr>
              <a:t>, char* </a:t>
            </a:r>
            <a:r>
              <a:rPr lang="en-US" sz="2200" dirty="0" err="1" smtClean="0">
                <a:solidFill>
                  <a:srgbClr val="FFFFFF"/>
                </a:solidFill>
                <a:latin typeface="Consolas" charset="0"/>
                <a:ea typeface="Consolas" charset="0"/>
                <a:cs typeface="Consolas" charset="0"/>
              </a:rPr>
              <a:t>argv</a:t>
            </a:r>
            <a:r>
              <a:rPr lang="en-US" sz="2200" dirty="0" smtClean="0">
                <a:solidFill>
                  <a:srgbClr val="FFFFFF"/>
                </a:solidFill>
                <a:latin typeface="Consolas" charset="0"/>
                <a:ea typeface="Consolas" charset="0"/>
                <a:cs typeface="Consolas" charset="0"/>
              </a:rPr>
              <a:t>[ ]) {</a:t>
            </a:r>
          </a:p>
          <a:p>
            <a:pPr marL="342900" lvl="0" indent="-342900">
              <a:spcBef>
                <a:spcPct val="20000"/>
              </a:spcBef>
              <a:buSzPct val="80000"/>
              <a:tabLst>
                <a:tab pos="800100" algn="l"/>
                <a:tab pos="1600200" algn="l"/>
                <a:tab pos="1828800" algn="l"/>
              </a:tabLst>
            </a:pPr>
            <a:r>
              <a:rPr lang="en-US" sz="2200" dirty="0" smtClean="0">
                <a:solidFill>
                  <a:srgbClr val="FFFFFF"/>
                </a:solidFill>
                <a:latin typeface="Consolas" charset="0"/>
                <a:ea typeface="Consolas" charset="0"/>
                <a:cs typeface="Consolas" charset="0"/>
              </a:rPr>
              <a:t>		</a:t>
            </a:r>
            <a:r>
              <a:rPr lang="en-US" sz="2200" dirty="0" err="1" smtClean="0">
                <a:solidFill>
                  <a:srgbClr val="FFFFFF"/>
                </a:solidFill>
                <a:latin typeface="Consolas" charset="0"/>
                <a:ea typeface="Consolas" charset="0"/>
                <a:cs typeface="Consolas" charset="0"/>
              </a:rPr>
              <a:t>int</a:t>
            </a:r>
            <a:r>
              <a:rPr lang="en-US" sz="2200" dirty="0" smtClean="0">
                <a:solidFill>
                  <a:srgbClr val="FFFFFF"/>
                </a:solidFill>
                <a:latin typeface="Consolas" charset="0"/>
                <a:ea typeface="Consolas" charset="0"/>
                <a:cs typeface="Consolas" charset="0"/>
              </a:rPr>
              <a:t> i, m = n, sum = 0</a:t>
            </a:r>
            <a:r>
              <a:rPr lang="en-US" sz="2200" dirty="0" smtClean="0">
                <a:solidFill>
                  <a:schemeClr val="bg1"/>
                </a:solidFill>
                <a:latin typeface="Consolas" charset="0"/>
                <a:ea typeface="Consolas" charset="0"/>
                <a:cs typeface="Consolas" charset="0"/>
              </a:rPr>
              <a:t>;  </a:t>
            </a:r>
          </a:p>
          <a:p>
            <a:pPr marL="342900" lvl="0" indent="-342900">
              <a:spcBef>
                <a:spcPct val="20000"/>
              </a:spcBef>
              <a:buSzPct val="80000"/>
              <a:tabLst>
                <a:tab pos="800100" algn="l"/>
                <a:tab pos="1600200" algn="l"/>
                <a:tab pos="1828800" algn="l"/>
              </a:tabLst>
            </a:pPr>
            <a:r>
              <a:rPr lang="en-US" sz="2200" dirty="0">
                <a:solidFill>
                  <a:schemeClr val="bg1"/>
                </a:solidFill>
                <a:latin typeface="Consolas" charset="0"/>
                <a:ea typeface="Consolas" charset="0"/>
                <a:cs typeface="Consolas" charset="0"/>
              </a:rPr>
              <a:t>	</a:t>
            </a:r>
            <a:r>
              <a:rPr lang="en-US" sz="2200" dirty="0" smtClean="0">
                <a:solidFill>
                  <a:schemeClr val="bg1"/>
                </a:solidFill>
                <a:latin typeface="Consolas" charset="0"/>
                <a:ea typeface="Consolas" charset="0"/>
                <a:cs typeface="Consolas" charset="0"/>
              </a:rPr>
              <a:t>	</a:t>
            </a:r>
            <a:r>
              <a:rPr lang="en-US" sz="2200" dirty="0" err="1" smtClean="0">
                <a:solidFill>
                  <a:schemeClr val="bg1"/>
                </a:solidFill>
                <a:latin typeface="Consolas" charset="0"/>
                <a:ea typeface="Consolas" charset="0"/>
                <a:cs typeface="Consolas" charset="0"/>
              </a:rPr>
              <a:t>int</a:t>
            </a:r>
            <a:r>
              <a:rPr lang="en-US" sz="2200" dirty="0" smtClean="0">
                <a:solidFill>
                  <a:schemeClr val="bg1"/>
                </a:solidFill>
                <a:latin typeface="Consolas" charset="0"/>
                <a:ea typeface="Consolas" charset="0"/>
                <a:cs typeface="Consolas" charset="0"/>
              </a:rPr>
              <a:t>* A = </a:t>
            </a:r>
            <a:r>
              <a:rPr lang="en-US" sz="2200" dirty="0" err="1" smtClean="0">
                <a:solidFill>
                  <a:schemeClr val="bg1"/>
                </a:solidFill>
                <a:latin typeface="Consolas" charset="0"/>
                <a:ea typeface="Consolas" charset="0"/>
                <a:cs typeface="Consolas" charset="0"/>
              </a:rPr>
              <a:t>malloc</a:t>
            </a:r>
            <a:r>
              <a:rPr lang="en-US" sz="2200" dirty="0" smtClean="0">
                <a:solidFill>
                  <a:schemeClr val="bg1"/>
                </a:solidFill>
                <a:latin typeface="Consolas" charset="0"/>
                <a:ea typeface="Consolas" charset="0"/>
                <a:cs typeface="Consolas" charset="0"/>
              </a:rPr>
              <a:t>(4*m + 4);</a:t>
            </a:r>
          </a:p>
          <a:p>
            <a:pPr marL="342900" lvl="0" indent="-342900">
              <a:spcBef>
                <a:spcPct val="20000"/>
              </a:spcBef>
              <a:buSzPct val="80000"/>
              <a:tabLst>
                <a:tab pos="800100" algn="l"/>
                <a:tab pos="1600200" algn="l"/>
                <a:tab pos="1828800" algn="l"/>
              </a:tabLst>
            </a:pPr>
            <a:r>
              <a:rPr lang="en-US" sz="2200" dirty="0" smtClean="0">
                <a:solidFill>
                  <a:schemeClr val="bg1"/>
                </a:solidFill>
                <a:latin typeface="Consolas" charset="0"/>
                <a:ea typeface="Consolas" charset="0"/>
                <a:cs typeface="Consolas" charset="0"/>
              </a:rPr>
              <a:t>		for (i = 1; i &lt;= m; i++) { </a:t>
            </a:r>
          </a:p>
          <a:p>
            <a:pPr marL="342900" lvl="0" indent="-342900">
              <a:spcBef>
                <a:spcPct val="20000"/>
              </a:spcBef>
              <a:buSzPct val="80000"/>
              <a:tabLst>
                <a:tab pos="800100" algn="l"/>
                <a:tab pos="1600200" algn="l"/>
                <a:tab pos="1828800" algn="l"/>
              </a:tabLst>
            </a:pPr>
            <a:r>
              <a:rPr lang="en-US" sz="2200" dirty="0">
                <a:solidFill>
                  <a:schemeClr val="bg1"/>
                </a:solidFill>
                <a:latin typeface="Consolas" charset="0"/>
                <a:ea typeface="Consolas" charset="0"/>
                <a:cs typeface="Consolas" charset="0"/>
              </a:rPr>
              <a:t> </a:t>
            </a:r>
            <a:r>
              <a:rPr lang="en-US" sz="2200" dirty="0" smtClean="0">
                <a:solidFill>
                  <a:schemeClr val="bg1"/>
                </a:solidFill>
                <a:latin typeface="Consolas" charset="0"/>
                <a:ea typeface="Consolas" charset="0"/>
                <a:cs typeface="Consolas" charset="0"/>
              </a:rPr>
              <a:t>       sum += i; A[i] = sum; }</a:t>
            </a:r>
          </a:p>
          <a:p>
            <a:pPr marL="342900" lvl="0" indent="-342900">
              <a:spcBef>
                <a:spcPct val="20000"/>
              </a:spcBef>
              <a:buSzPct val="80000"/>
              <a:tabLst>
                <a:tab pos="800100" algn="l"/>
                <a:tab pos="1600200" algn="l"/>
                <a:tab pos="1828800" algn="l"/>
              </a:tabLst>
            </a:pPr>
            <a:r>
              <a:rPr lang="en-US" sz="2200" dirty="0" smtClean="0">
                <a:solidFill>
                  <a:srgbClr val="FFFFFF"/>
                </a:solidFill>
                <a:latin typeface="Consolas" charset="0"/>
                <a:ea typeface="Consolas" charset="0"/>
                <a:cs typeface="Consolas" charset="0"/>
              </a:rPr>
              <a:t>		</a:t>
            </a:r>
            <a:r>
              <a:rPr lang="en-US" sz="2200" dirty="0" err="1" smtClean="0">
                <a:solidFill>
                  <a:srgbClr val="FFFFFF"/>
                </a:solidFill>
                <a:latin typeface="Consolas" charset="0"/>
                <a:ea typeface="Consolas" charset="0"/>
                <a:cs typeface="Consolas" charset="0"/>
              </a:rPr>
              <a:t>printf</a:t>
            </a:r>
            <a:r>
              <a:rPr lang="en-US" sz="2200" dirty="0" smtClean="0">
                <a:solidFill>
                  <a:srgbClr val="FFFFFF"/>
                </a:solidFill>
                <a:latin typeface="Consolas" charset="0"/>
                <a:ea typeface="Consolas" charset="0"/>
                <a:cs typeface="Consolas" charset="0"/>
              </a:rPr>
              <a:t> ("Sum 1 to %d is %d\n", n, sum);</a:t>
            </a:r>
          </a:p>
          <a:p>
            <a:pPr marL="342900" lvl="0" indent="-342900">
              <a:spcBef>
                <a:spcPct val="20000"/>
              </a:spcBef>
              <a:buSzPct val="80000"/>
            </a:pPr>
            <a:r>
              <a:rPr lang="en-US" sz="2200" dirty="0" smtClean="0">
                <a:solidFill>
                  <a:srgbClr val="FFFFFF"/>
                </a:solidFill>
                <a:latin typeface="Consolas" charset="0"/>
                <a:ea typeface="Consolas" charset="0"/>
                <a:cs typeface="Consolas" charset="0"/>
              </a:rPr>
              <a:t>}</a:t>
            </a:r>
          </a:p>
        </p:txBody>
      </p:sp>
      <p:sp>
        <p:nvSpPr>
          <p:cNvPr id="7" name="Rectangle 6"/>
          <p:cNvSpPr/>
          <p:nvPr/>
        </p:nvSpPr>
        <p:spPr>
          <a:xfrm>
            <a:off x="228600" y="5543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chemeClr val="accent5">
                    <a:lumMod val="60000"/>
                    <a:lumOff val="40000"/>
                  </a:schemeClr>
                </a:solidFill>
                <a:latin typeface="Calibri" pitchFamily="34" charset="0"/>
                <a:cs typeface="Arial" pitchFamily="34" charset="0"/>
              </a:rPr>
              <a:t>Variables</a:t>
            </a:r>
            <a:r>
              <a:rPr lang="en-US" sz="3200" dirty="0">
                <a:solidFill>
                  <a:srgbClr val="FFFF00"/>
                </a:solidFill>
                <a:latin typeface="Calibri" pitchFamily="34" charset="0"/>
                <a:cs typeface="Arial" pitchFamily="34" charset="0"/>
              </a:rPr>
              <a:t> </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Visibility</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Lifetime</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grpSp>
        <p:nvGrpSpPr>
          <p:cNvPr id="11" name="Group 10"/>
          <p:cNvGrpSpPr/>
          <p:nvPr/>
        </p:nvGrpSpPr>
        <p:grpSpPr>
          <a:xfrm>
            <a:off x="304800" y="762000"/>
            <a:ext cx="8534400" cy="2987457"/>
            <a:chOff x="304800" y="762000"/>
            <a:chExt cx="8534400" cy="2987457"/>
          </a:xfrm>
        </p:grpSpPr>
        <p:cxnSp>
          <p:nvCxnSpPr>
            <p:cNvPr id="3" name="Straight Connector 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04800" y="20574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04800" y="28194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04800" y="35814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8" name="Rectangle 2"/>
          <p:cNvSpPr>
            <a:spLocks noGrp="1" noChangeArrowheads="1"/>
          </p:cNvSpPr>
          <p:nvPr>
            <p:ph type="title"/>
            <p:custDataLst>
              <p:tags r:id="rId2"/>
            </p:custDataLst>
          </p:nvPr>
        </p:nvSpPr>
        <p:spPr>
          <a:xfrm>
            <a:off x="304800" y="0"/>
            <a:ext cx="8610600" cy="457200"/>
          </a:xfrm>
        </p:spPr>
        <p:txBody>
          <a:bodyPr>
            <a:normAutofit fontScale="90000"/>
          </a:bodyPr>
          <a:lstStyle/>
          <a:p>
            <a:r>
              <a:rPr lang="en-US" dirty="0" err="1" smtClean="0"/>
              <a:t>Globals</a:t>
            </a:r>
            <a:r>
              <a:rPr lang="en-US" dirty="0" smtClean="0"/>
              <a:t> and Locals</a:t>
            </a:r>
            <a:endParaRPr lang="en-US" dirty="0"/>
          </a:p>
        </p:txBody>
      </p:sp>
      <p:sp>
        <p:nvSpPr>
          <p:cNvPr id="2" name="Slide Number Placeholder 1"/>
          <p:cNvSpPr>
            <a:spLocks noGrp="1"/>
          </p:cNvSpPr>
          <p:nvPr>
            <p:ph type="sldNum" sz="quarter" idx="12"/>
          </p:nvPr>
        </p:nvSpPr>
        <p:spPr/>
        <p:txBody>
          <a:bodyPr/>
          <a:lstStyle/>
          <a:p>
            <a:fld id="{DAD0A56F-BD0F-4BDF-9912-D1E89E9626C0}" type="slidenum">
              <a:rPr lang="en-US" smtClean="0"/>
              <a:t>36</a:t>
            </a:fld>
            <a:endParaRPr lang="en-US"/>
          </a:p>
        </p:txBody>
      </p:sp>
    </p:spTree>
    <p:extLst>
      <p:ext uri="{BB962C8B-B14F-4D97-AF65-F5344CB8AC3E}">
        <p14:creationId xmlns:p14="http://schemas.microsoft.com/office/powerpoint/2010/main" val="35049077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609600" y="-94986"/>
            <a:ext cx="7770813" cy="720197"/>
          </a:xfrm>
          <a:ln/>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t>Takeaway2: Need a Call Stack</a:t>
            </a:r>
            <a:endParaRPr lang="en-GB" dirty="0"/>
          </a:p>
        </p:txBody>
      </p:sp>
      <p:sp>
        <p:nvSpPr>
          <p:cNvPr id="7170" name="Rectangle 2"/>
          <p:cNvSpPr>
            <a:spLocks noGrp="1" noChangeArrowheads="1"/>
          </p:cNvSpPr>
          <p:nvPr>
            <p:ph type="body" idx="4294967295"/>
          </p:nvPr>
        </p:nvSpPr>
        <p:spPr>
          <a:xfrm>
            <a:off x="304800" y="609600"/>
            <a:ext cx="8610600" cy="6317114"/>
          </a:xfrm>
          <a:ln/>
        </p:spPr>
        <p:txBody>
          <a:bodyPr wrap="square">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bg1"/>
                </a:solidFill>
              </a:rPr>
              <a:t>JAL (Jump And Link) instruction moves a new value into the PC, and simultaneously saves the old value in register $</a:t>
            </a:r>
            <a:r>
              <a:rPr lang="en-GB" dirty="0" smtClean="0">
                <a:solidFill>
                  <a:schemeClr val="bg1"/>
                </a:solidFill>
              </a:rPr>
              <a:t>31 (aka $</a:t>
            </a:r>
            <a:r>
              <a:rPr lang="en-GB" dirty="0" err="1" smtClean="0">
                <a:solidFill>
                  <a:schemeClr val="bg1"/>
                </a:solidFill>
              </a:rPr>
              <a:t>ra</a:t>
            </a:r>
            <a:r>
              <a:rPr lang="en-GB" dirty="0" smtClean="0">
                <a:solidFill>
                  <a:schemeClr val="bg1"/>
                </a:solidFill>
              </a:rPr>
              <a:t> or return address)</a:t>
            </a:r>
            <a:r>
              <a:rPr lang="en-GB" dirty="0">
                <a:solidFill>
                  <a:schemeClr val="bg1"/>
                </a:solidFill>
              </a:rPr>
              <a:t> </a:t>
            </a:r>
            <a:r>
              <a:rPr lang="en-GB" dirty="0" smtClean="0">
                <a:solidFill>
                  <a:schemeClr val="bg1"/>
                </a:solidFill>
              </a:rPr>
              <a:t>Thus</a:t>
            </a:r>
            <a:r>
              <a:rPr lang="en-GB" dirty="0">
                <a:solidFill>
                  <a:schemeClr val="bg1"/>
                </a:solidFill>
              </a:rPr>
              <a:t>, can get back from the subroutine to the instruction immediately following the jump by transferring control back to PC in register $</a:t>
            </a:r>
            <a:r>
              <a:rPr lang="en-GB" dirty="0" smtClean="0">
                <a:solidFill>
                  <a:schemeClr val="bg1"/>
                </a:solidFill>
              </a:rPr>
              <a:t>31</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solidFill>
                <a:schemeClr val="bg1"/>
              </a:solidFill>
            </a:endParaRP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5">
                    <a:lumMod val="60000"/>
                    <a:lumOff val="40000"/>
                  </a:schemeClr>
                </a:solidFill>
              </a:rPr>
              <a:t>Need a Call Stack to return to correct calling procedure.  To maintain a stack, need to store an </a:t>
            </a:r>
            <a:r>
              <a:rPr lang="en-GB" b="1" i="1" dirty="0" smtClean="0">
                <a:solidFill>
                  <a:schemeClr val="accent5">
                    <a:lumMod val="60000"/>
                    <a:lumOff val="40000"/>
                  </a:schemeClr>
                </a:solidFill>
              </a:rPr>
              <a:t>activation record </a:t>
            </a:r>
            <a:r>
              <a:rPr lang="en-GB" dirty="0" smtClean="0">
                <a:solidFill>
                  <a:schemeClr val="accent5">
                    <a:lumMod val="60000"/>
                    <a:lumOff val="40000"/>
                  </a:schemeClr>
                </a:solidFill>
              </a:rPr>
              <a:t>(aka a “stack frame”) in memory.  Stacks keep track of the correct return address by storing the contents of $31 in memory (the stack).  </a:t>
            </a:r>
            <a:endParaRPr lang="en-GB" dirty="0">
              <a:solidFill>
                <a:schemeClr val="accent5">
                  <a:lumMod val="60000"/>
                  <a:lumOff val="40000"/>
                </a:schemeClr>
              </a:solidFill>
            </a:endParaRPr>
          </a:p>
        </p:txBody>
      </p:sp>
    </p:spTree>
    <p:extLst>
      <p:ext uri="{BB962C8B-B14F-4D97-AF65-F5344CB8AC3E}">
        <p14:creationId xmlns:p14="http://schemas.microsoft.com/office/powerpoint/2010/main" val="35150694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228600" y="89779"/>
            <a:ext cx="8686800" cy="658642"/>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4000" dirty="0"/>
              <a:t>Calling Convention for Procedure Calls</a:t>
            </a:r>
          </a:p>
        </p:txBody>
      </p:sp>
      <p:sp>
        <p:nvSpPr>
          <p:cNvPr id="7" name="Rectangle 2"/>
          <p:cNvSpPr>
            <a:spLocks noGrp="1" noChangeArrowheads="1"/>
          </p:cNvSpPr>
          <p:nvPr>
            <p:ph idx="1"/>
          </p:nvPr>
        </p:nvSpPr>
        <p:spPr>
          <a:xfrm>
            <a:off x="228600" y="762000"/>
            <a:ext cx="8686800" cy="4543936"/>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trike="sngStrike" dirty="0" smtClean="0">
                <a:solidFill>
                  <a:schemeClr val="bg1"/>
                </a:solidFill>
              </a:rPr>
              <a:t>Transfer Control</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trike="sngStrike" dirty="0" smtClean="0">
                <a:solidFill>
                  <a:schemeClr val="bg1"/>
                </a:solidFill>
              </a:rPr>
              <a:t>Caller </a:t>
            </a:r>
            <a:r>
              <a:rPr lang="en-GB" strike="sngStrike" dirty="0" smtClean="0">
                <a:solidFill>
                  <a:schemeClr val="bg1"/>
                </a:solidFill>
                <a:sym typeface="Wingdings"/>
              </a:rPr>
              <a:t> </a:t>
            </a:r>
            <a:r>
              <a:rPr lang="en-GB" strike="sngStrike" dirty="0" smtClean="0">
                <a:solidFill>
                  <a:schemeClr val="bg1"/>
                </a:solidFill>
              </a:rPr>
              <a:t>Routine</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trike="sngStrike" dirty="0" smtClean="0">
                <a:solidFill>
                  <a:schemeClr val="bg1"/>
                </a:solidFill>
              </a:rPr>
              <a:t>Routine </a:t>
            </a:r>
            <a:r>
              <a:rPr lang="en-GB" strike="sngStrike" dirty="0" smtClean="0">
                <a:solidFill>
                  <a:schemeClr val="bg1"/>
                </a:solidFill>
                <a:sym typeface="Wingdings"/>
              </a:rPr>
              <a:t> </a:t>
            </a:r>
            <a:r>
              <a:rPr lang="en-GB" strike="sngStrike" dirty="0" smtClean="0">
                <a:solidFill>
                  <a:schemeClr val="bg1"/>
                </a:solidFill>
              </a:rPr>
              <a:t>Caller</a:t>
            </a:r>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Pass Arguments to and from the routine</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fixed </a:t>
            </a:r>
            <a:r>
              <a:rPr lang="en-GB" dirty="0">
                <a:solidFill>
                  <a:schemeClr val="accent1"/>
                </a:solidFill>
              </a:rPr>
              <a:t>length, variable </a:t>
            </a:r>
            <a:r>
              <a:rPr lang="en-GB" dirty="0" smtClean="0">
                <a:solidFill>
                  <a:schemeClr val="accent1"/>
                </a:solidFill>
              </a:rPr>
              <a:t>length, recursively</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Get return value back to the caller</a:t>
            </a:r>
            <a:endParaRPr lang="en-GB" dirty="0">
              <a:solidFill>
                <a:schemeClr val="accent1"/>
              </a:solidFill>
            </a:endParaRPr>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Manage Registers</a:t>
            </a:r>
            <a:endParaRPr lang="en-GB" dirty="0">
              <a:solidFill>
                <a:schemeClr val="hlink"/>
              </a:solidFill>
            </a:endParaRP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Allow each routine to use registers</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Prevent routines from clobbering each others’ data</a:t>
            </a:r>
            <a:endParaRPr lang="en-GB" dirty="0"/>
          </a:p>
        </p:txBody>
      </p:sp>
      <p:sp>
        <p:nvSpPr>
          <p:cNvPr id="2" name="Slide Number Placeholder 1"/>
          <p:cNvSpPr>
            <a:spLocks noGrp="1"/>
          </p:cNvSpPr>
          <p:nvPr>
            <p:ph type="sldNum" sz="quarter" idx="12"/>
          </p:nvPr>
        </p:nvSpPr>
        <p:spPr/>
        <p:txBody>
          <a:bodyPr/>
          <a:lstStyle/>
          <a:p>
            <a:fld id="{DAD0A56F-BD0F-4BDF-9912-D1E89E9626C0}" type="slidenum">
              <a:rPr lang="en-US" smtClean="0"/>
              <a:t>38</a:t>
            </a:fld>
            <a:endParaRPr lang="en-US"/>
          </a:p>
        </p:txBody>
      </p:sp>
    </p:spTree>
    <p:extLst>
      <p:ext uri="{BB962C8B-B14F-4D97-AF65-F5344CB8AC3E}">
        <p14:creationId xmlns:p14="http://schemas.microsoft.com/office/powerpoint/2010/main" val="1145566117"/>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0"/>
            <a:ext cx="8686800" cy="533400"/>
          </a:xfrm>
        </p:spPr>
        <p:txBody>
          <a:bodyPr>
            <a:normAutofit fontScale="90000"/>
          </a:bodyPr>
          <a:lstStyle/>
          <a:p>
            <a:r>
              <a:rPr lang="en-US" dirty="0" smtClean="0"/>
              <a:t>Next Goal</a:t>
            </a:r>
            <a:endParaRPr lang="en-US" dirty="0"/>
          </a:p>
        </p:txBody>
      </p:sp>
      <p:sp>
        <p:nvSpPr>
          <p:cNvPr id="57347" name="Rectangle 3"/>
          <p:cNvSpPr>
            <a:spLocks noGrp="1" noChangeArrowheads="1"/>
          </p:cNvSpPr>
          <p:nvPr>
            <p:ph type="body" idx="1"/>
          </p:nvPr>
        </p:nvSpPr>
        <p:spPr>
          <a:xfrm>
            <a:off x="152400" y="533400"/>
            <a:ext cx="8991600" cy="6172200"/>
          </a:xfrm>
        </p:spPr>
        <p:txBody>
          <a:bodyPr>
            <a:normAutofit/>
          </a:bodyPr>
          <a:lstStyle/>
          <a:p>
            <a:pPr>
              <a:lnSpc>
                <a:spcPct val="84000"/>
              </a:lnSpc>
            </a:pPr>
            <a:r>
              <a:rPr lang="en-US" dirty="0"/>
              <a:t>Need consistent way of passing arguments and getting the result of a subroutine invocation</a:t>
            </a:r>
          </a:p>
          <a:p>
            <a:pPr>
              <a:lnSpc>
                <a:spcPct val="84000"/>
              </a:lnSpc>
            </a:pPr>
            <a:endParaRPr lang="en-US" sz="2800" dirty="0"/>
          </a:p>
        </p:txBody>
      </p:sp>
    </p:spTree>
    <p:extLst>
      <p:ext uri="{BB962C8B-B14F-4D97-AF65-F5344CB8AC3E}">
        <p14:creationId xmlns:p14="http://schemas.microsoft.com/office/powerpoint/2010/main" val="81477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09600" y="-126373"/>
            <a:ext cx="7770813" cy="782971"/>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t>Goals for this week</a:t>
            </a:r>
            <a:endParaRPr lang="en-GB" dirty="0"/>
          </a:p>
        </p:txBody>
      </p:sp>
      <p:sp>
        <p:nvSpPr>
          <p:cNvPr id="5122" name="Rectangle 2"/>
          <p:cNvSpPr>
            <a:spLocks noGrp="1" noChangeArrowheads="1"/>
          </p:cNvSpPr>
          <p:nvPr>
            <p:ph type="body" idx="1"/>
          </p:nvPr>
        </p:nvSpPr>
        <p:spPr>
          <a:xfrm>
            <a:off x="381000" y="685800"/>
            <a:ext cx="8458200" cy="6375848"/>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5">
                    <a:lumMod val="60000"/>
                    <a:lumOff val="40000"/>
                  </a:schemeClr>
                </a:solidFill>
              </a:rPr>
              <a:t>Calling Convention for Procedure Calls</a:t>
            </a:r>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Enable </a:t>
            </a:r>
            <a:r>
              <a:rPr lang="en-GB" dirty="0"/>
              <a:t>code to be reused by allowing code snippets to be invoked</a:t>
            </a:r>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Will need a way to</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call the </a:t>
            </a:r>
            <a:r>
              <a:rPr lang="en-GB" dirty="0" smtClean="0"/>
              <a:t>routine (i.e. transfer control to procedure)</a:t>
            </a:r>
            <a:endParaRPr lang="en-GB" dirty="0"/>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pass </a:t>
            </a:r>
            <a:r>
              <a:rPr lang="en-GB" dirty="0"/>
              <a:t>arguments</a:t>
            </a:r>
          </a:p>
          <a:p>
            <a:pPr lvl="2">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fixed </a:t>
            </a:r>
            <a:r>
              <a:rPr lang="en-GB" dirty="0"/>
              <a:t>length, variable </a:t>
            </a:r>
            <a:r>
              <a:rPr lang="en-GB" dirty="0" smtClean="0"/>
              <a:t>length, recursively</a:t>
            </a:r>
          </a:p>
          <a:p>
            <a:pPr marL="173038" lvl="1" indent="0">
              <a:lnSpc>
                <a:spcPct val="92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smtClean="0"/>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return </a:t>
            </a:r>
            <a:r>
              <a:rPr lang="en-GB" dirty="0"/>
              <a:t>to the </a:t>
            </a:r>
            <a:r>
              <a:rPr lang="en-GB" dirty="0" smtClean="0"/>
              <a:t>caller</a:t>
            </a:r>
          </a:p>
          <a:p>
            <a:pPr lvl="2">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Putting results in a place where caller can find them</a:t>
            </a:r>
            <a:endParaRPr lang="en-GB" dirty="0"/>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Manage register</a:t>
            </a:r>
            <a:endParaRPr lang="en-GB" dirty="0"/>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solidFill>
                <a:schemeClr val="hlink"/>
              </a:solidFill>
            </a:endParaRPr>
          </a:p>
        </p:txBody>
      </p:sp>
    </p:spTree>
    <p:extLst>
      <p:ext uri="{BB962C8B-B14F-4D97-AF65-F5344CB8AC3E}">
        <p14:creationId xmlns:p14="http://schemas.microsoft.com/office/powerpoint/2010/main" val="6472306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2">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2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0"/>
            <a:ext cx="8686800" cy="533400"/>
          </a:xfrm>
        </p:spPr>
        <p:txBody>
          <a:bodyPr>
            <a:normAutofit fontScale="90000"/>
          </a:bodyPr>
          <a:lstStyle/>
          <a:p>
            <a:r>
              <a:rPr lang="en-US" dirty="0" smtClean="0"/>
              <a:t>Arguments </a:t>
            </a:r>
            <a:r>
              <a:rPr lang="en-US" dirty="0"/>
              <a:t>&amp; Return Values</a:t>
            </a:r>
          </a:p>
        </p:txBody>
      </p:sp>
      <p:sp>
        <p:nvSpPr>
          <p:cNvPr id="57347" name="Rectangle 3"/>
          <p:cNvSpPr>
            <a:spLocks noGrp="1" noChangeArrowheads="1"/>
          </p:cNvSpPr>
          <p:nvPr>
            <p:ph type="body" idx="1"/>
          </p:nvPr>
        </p:nvSpPr>
        <p:spPr>
          <a:xfrm>
            <a:off x="152400" y="533400"/>
            <a:ext cx="8991600" cy="6172200"/>
          </a:xfrm>
        </p:spPr>
        <p:txBody>
          <a:bodyPr>
            <a:normAutofit/>
          </a:bodyPr>
          <a:lstStyle/>
          <a:p>
            <a:pPr>
              <a:lnSpc>
                <a:spcPct val="84000"/>
              </a:lnSpc>
            </a:pPr>
            <a:r>
              <a:rPr lang="en-US" dirty="0"/>
              <a:t>Need consistent way of passing arguments and getting the result of a subroutine invocation</a:t>
            </a:r>
            <a:endParaRPr lang="en-US" sz="2800" dirty="0"/>
          </a:p>
          <a:p>
            <a:pPr>
              <a:lnSpc>
                <a:spcPct val="84000"/>
              </a:lnSpc>
            </a:pPr>
            <a:endParaRPr lang="en-US" sz="2800" dirty="0"/>
          </a:p>
          <a:p>
            <a:pPr>
              <a:lnSpc>
                <a:spcPct val="84000"/>
              </a:lnSpc>
            </a:pPr>
            <a:r>
              <a:rPr lang="en-US" sz="2800" dirty="0"/>
              <a:t>Given a procedure signature, need to know where arguments should be placed</a:t>
            </a:r>
          </a:p>
          <a:p>
            <a:pPr lvl="1">
              <a:lnSpc>
                <a:spcPct val="84000"/>
              </a:lnSpc>
            </a:pPr>
            <a:r>
              <a:rPr lang="en-US" sz="2400" dirty="0" err="1">
                <a:latin typeface="Courier New" pitchFamily="49" charset="0"/>
              </a:rPr>
              <a:t>int</a:t>
            </a:r>
            <a:r>
              <a:rPr lang="en-US" sz="2400" dirty="0">
                <a:latin typeface="Courier New" pitchFamily="49" charset="0"/>
              </a:rPr>
              <a:t> min(</a:t>
            </a:r>
            <a:r>
              <a:rPr lang="en-US" sz="2400" dirty="0" err="1">
                <a:latin typeface="Courier New" pitchFamily="49" charset="0"/>
              </a:rPr>
              <a:t>int</a:t>
            </a:r>
            <a:r>
              <a:rPr lang="en-US" sz="2400" dirty="0">
                <a:latin typeface="Courier New" pitchFamily="49" charset="0"/>
              </a:rPr>
              <a:t> a, </a:t>
            </a:r>
            <a:r>
              <a:rPr lang="en-US" sz="2400" dirty="0" err="1">
                <a:latin typeface="Courier New" pitchFamily="49" charset="0"/>
              </a:rPr>
              <a:t>int</a:t>
            </a:r>
            <a:r>
              <a:rPr lang="en-US" sz="2400" dirty="0">
                <a:latin typeface="Courier New" pitchFamily="49" charset="0"/>
              </a:rPr>
              <a:t> b);</a:t>
            </a:r>
          </a:p>
          <a:p>
            <a:pPr lvl="1">
              <a:lnSpc>
                <a:spcPct val="84000"/>
              </a:lnSpc>
            </a:pPr>
            <a:r>
              <a:rPr lang="en-US" sz="2400" dirty="0" err="1">
                <a:latin typeface="Courier New" pitchFamily="49" charset="0"/>
              </a:rPr>
              <a:t>int</a:t>
            </a:r>
            <a:r>
              <a:rPr lang="en-US" sz="2400" dirty="0">
                <a:latin typeface="Courier New" pitchFamily="49" charset="0"/>
              </a:rPr>
              <a:t> </a:t>
            </a:r>
            <a:r>
              <a:rPr lang="en-US" sz="2400" dirty="0" err="1">
                <a:latin typeface="Courier New" pitchFamily="49" charset="0"/>
              </a:rPr>
              <a:t>subf</a:t>
            </a:r>
            <a:r>
              <a:rPr lang="en-US" sz="2400" dirty="0">
                <a:latin typeface="Courier New" pitchFamily="49" charset="0"/>
              </a:rPr>
              <a:t>(</a:t>
            </a:r>
            <a:r>
              <a:rPr lang="en-US" sz="2400" dirty="0" err="1">
                <a:latin typeface="Courier New" pitchFamily="49" charset="0"/>
              </a:rPr>
              <a:t>int</a:t>
            </a:r>
            <a:r>
              <a:rPr lang="en-US" sz="2400" dirty="0">
                <a:latin typeface="Courier New" pitchFamily="49" charset="0"/>
              </a:rPr>
              <a:t> a, </a:t>
            </a:r>
            <a:r>
              <a:rPr lang="en-US" sz="2400" dirty="0" err="1">
                <a:latin typeface="Courier New" pitchFamily="49" charset="0"/>
              </a:rPr>
              <a:t>int</a:t>
            </a:r>
            <a:r>
              <a:rPr lang="en-US" sz="2400" dirty="0">
                <a:latin typeface="Courier New" pitchFamily="49" charset="0"/>
              </a:rPr>
              <a:t> b, </a:t>
            </a:r>
            <a:r>
              <a:rPr lang="en-US" sz="2400" dirty="0" err="1">
                <a:latin typeface="Courier New" pitchFamily="49" charset="0"/>
              </a:rPr>
              <a:t>int</a:t>
            </a:r>
            <a:r>
              <a:rPr lang="en-US" sz="2400" dirty="0">
                <a:latin typeface="Courier New" pitchFamily="49" charset="0"/>
              </a:rPr>
              <a:t> c, </a:t>
            </a:r>
            <a:r>
              <a:rPr lang="en-US" sz="2400" dirty="0" err="1">
                <a:latin typeface="Courier New" pitchFamily="49" charset="0"/>
              </a:rPr>
              <a:t>int</a:t>
            </a:r>
            <a:r>
              <a:rPr lang="en-US" sz="2400" dirty="0">
                <a:latin typeface="Courier New" pitchFamily="49" charset="0"/>
              </a:rPr>
              <a:t> d, </a:t>
            </a:r>
            <a:r>
              <a:rPr lang="en-US" sz="2400" dirty="0" err="1">
                <a:latin typeface="Courier New" pitchFamily="49" charset="0"/>
              </a:rPr>
              <a:t>int</a:t>
            </a:r>
            <a:r>
              <a:rPr lang="en-US" sz="2400" dirty="0">
                <a:latin typeface="Courier New" pitchFamily="49" charset="0"/>
              </a:rPr>
              <a:t> e);</a:t>
            </a:r>
          </a:p>
          <a:p>
            <a:pPr lvl="1">
              <a:lnSpc>
                <a:spcPct val="84000"/>
              </a:lnSpc>
            </a:pPr>
            <a:r>
              <a:rPr lang="en-US" sz="2400" dirty="0" err="1">
                <a:latin typeface="Courier New" pitchFamily="49" charset="0"/>
              </a:rPr>
              <a:t>int</a:t>
            </a:r>
            <a:r>
              <a:rPr lang="en-US" sz="2400" dirty="0">
                <a:latin typeface="Courier New" pitchFamily="49" charset="0"/>
              </a:rPr>
              <a:t> </a:t>
            </a:r>
            <a:r>
              <a:rPr lang="en-US" sz="2400" dirty="0" err="1">
                <a:latin typeface="Courier New" pitchFamily="49" charset="0"/>
              </a:rPr>
              <a:t>isalpha</a:t>
            </a:r>
            <a:r>
              <a:rPr lang="en-US" sz="2400" dirty="0">
                <a:latin typeface="Courier New" pitchFamily="49" charset="0"/>
              </a:rPr>
              <a:t>(char c);</a:t>
            </a:r>
          </a:p>
          <a:p>
            <a:pPr lvl="1">
              <a:lnSpc>
                <a:spcPct val="84000"/>
              </a:lnSpc>
            </a:pPr>
            <a:r>
              <a:rPr lang="en-US" sz="2400" dirty="0" err="1">
                <a:latin typeface="Courier New" pitchFamily="49" charset="0"/>
              </a:rPr>
              <a:t>int</a:t>
            </a:r>
            <a:r>
              <a:rPr lang="en-US" sz="2400" dirty="0">
                <a:latin typeface="Courier New" pitchFamily="49" charset="0"/>
              </a:rPr>
              <a:t> </a:t>
            </a:r>
            <a:r>
              <a:rPr lang="en-US" sz="2400" dirty="0" err="1">
                <a:latin typeface="Courier New" pitchFamily="49" charset="0"/>
              </a:rPr>
              <a:t>treesort</a:t>
            </a:r>
            <a:r>
              <a:rPr lang="en-US" sz="2400" dirty="0">
                <a:latin typeface="Courier New" pitchFamily="49" charset="0"/>
              </a:rPr>
              <a:t>(</a:t>
            </a:r>
            <a:r>
              <a:rPr lang="en-US" sz="2400" dirty="0" err="1">
                <a:latin typeface="Courier New" pitchFamily="49" charset="0"/>
              </a:rPr>
              <a:t>struct</a:t>
            </a:r>
            <a:r>
              <a:rPr lang="en-US" sz="2400" dirty="0">
                <a:latin typeface="Courier New" pitchFamily="49" charset="0"/>
              </a:rPr>
              <a:t> Tree *root);</a:t>
            </a:r>
          </a:p>
          <a:p>
            <a:pPr lvl="1">
              <a:lnSpc>
                <a:spcPct val="84000"/>
              </a:lnSpc>
            </a:pPr>
            <a:r>
              <a:rPr lang="en-US" sz="2400" dirty="0" err="1">
                <a:latin typeface="Courier New" pitchFamily="49" charset="0"/>
              </a:rPr>
              <a:t>struct</a:t>
            </a:r>
            <a:r>
              <a:rPr lang="en-US" sz="2400" dirty="0">
                <a:latin typeface="Courier New" pitchFamily="49" charset="0"/>
              </a:rPr>
              <a:t> Node *</a:t>
            </a:r>
            <a:r>
              <a:rPr lang="en-US" sz="2400" dirty="0" err="1">
                <a:latin typeface="Courier New" pitchFamily="49" charset="0"/>
              </a:rPr>
              <a:t>createNode</a:t>
            </a:r>
            <a:r>
              <a:rPr lang="en-US" sz="2400" dirty="0">
                <a:latin typeface="Courier New" pitchFamily="49" charset="0"/>
              </a:rPr>
              <a:t>();</a:t>
            </a:r>
          </a:p>
          <a:p>
            <a:pPr lvl="1">
              <a:lnSpc>
                <a:spcPct val="84000"/>
              </a:lnSpc>
            </a:pPr>
            <a:r>
              <a:rPr lang="en-US" sz="2400" dirty="0" err="1">
                <a:latin typeface="Courier New" pitchFamily="49" charset="0"/>
              </a:rPr>
              <a:t>struct</a:t>
            </a:r>
            <a:r>
              <a:rPr lang="en-US" sz="2400" dirty="0">
                <a:latin typeface="Courier New" pitchFamily="49" charset="0"/>
              </a:rPr>
              <a:t> Node </a:t>
            </a:r>
            <a:r>
              <a:rPr lang="en-US" sz="2400" dirty="0" err="1">
                <a:latin typeface="Courier New" pitchFamily="49" charset="0"/>
              </a:rPr>
              <a:t>mynode</a:t>
            </a:r>
            <a:r>
              <a:rPr lang="en-US" sz="2400" dirty="0">
                <a:latin typeface="Courier New" pitchFamily="49" charset="0"/>
              </a:rPr>
              <a:t>();</a:t>
            </a:r>
          </a:p>
          <a:p>
            <a:pPr lvl="1">
              <a:lnSpc>
                <a:spcPct val="84000"/>
              </a:lnSpc>
            </a:pPr>
            <a:endParaRPr lang="en-US" sz="2400" dirty="0">
              <a:latin typeface="Courier New" pitchFamily="49" charset="0"/>
            </a:endParaRPr>
          </a:p>
          <a:p>
            <a:pPr>
              <a:lnSpc>
                <a:spcPct val="84000"/>
              </a:lnSpc>
            </a:pPr>
            <a:r>
              <a:rPr lang="en-US" sz="2800" dirty="0"/>
              <a:t>Too many combinations of char, short, </a:t>
            </a:r>
            <a:r>
              <a:rPr lang="en-US" sz="2800" dirty="0" err="1"/>
              <a:t>int</a:t>
            </a:r>
            <a:r>
              <a:rPr lang="en-US" sz="2800" dirty="0"/>
              <a:t>, void *, </a:t>
            </a:r>
            <a:r>
              <a:rPr lang="en-US" sz="2800" dirty="0" err="1"/>
              <a:t>struct</a:t>
            </a:r>
            <a:r>
              <a:rPr lang="en-US" sz="2800" dirty="0"/>
              <a:t>, etc.</a:t>
            </a:r>
          </a:p>
          <a:p>
            <a:pPr lvl="1">
              <a:lnSpc>
                <a:spcPct val="84000"/>
              </a:lnSpc>
            </a:pPr>
            <a:r>
              <a:rPr lang="en-US" sz="2400" dirty="0"/>
              <a:t>MIPS treats char, short, </a:t>
            </a:r>
            <a:r>
              <a:rPr lang="en-US" sz="2400" dirty="0" err="1"/>
              <a:t>int</a:t>
            </a:r>
            <a:r>
              <a:rPr lang="en-US" sz="2400" dirty="0"/>
              <a:t> and void * identically</a:t>
            </a:r>
          </a:p>
        </p:txBody>
      </p:sp>
    </p:spTree>
    <p:extLst>
      <p:ext uri="{BB962C8B-B14F-4D97-AF65-F5344CB8AC3E}">
        <p14:creationId xmlns:p14="http://schemas.microsoft.com/office/powerpoint/2010/main" val="294070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3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34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734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734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7347">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734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r>
              <a:rPr lang="en-US" dirty="0"/>
              <a:t>Simple </a:t>
            </a:r>
            <a:r>
              <a:rPr lang="en-US" dirty="0" smtClean="0"/>
              <a:t>Argument Passing (1-4 </a:t>
            </a:r>
            <a:r>
              <a:rPr lang="en-US" dirty="0" err="1" smtClean="0"/>
              <a:t>args</a:t>
            </a:r>
            <a:r>
              <a:rPr lang="en-US" dirty="0" smtClean="0"/>
              <a:t>)</a:t>
            </a:r>
            <a:endParaRPr lang="en-US" dirty="0"/>
          </a:p>
        </p:txBody>
      </p:sp>
      <p:sp>
        <p:nvSpPr>
          <p:cNvPr id="58371" name="Rectangle 3"/>
          <p:cNvSpPr>
            <a:spLocks noGrp="1" noChangeArrowheads="1"/>
          </p:cNvSpPr>
          <p:nvPr>
            <p:ph idx="1"/>
          </p:nvPr>
        </p:nvSpPr>
        <p:spPr>
          <a:xfrm>
            <a:off x="3352800" y="1371600"/>
            <a:ext cx="5254625" cy="4111625"/>
          </a:xfrm>
        </p:spPr>
        <p:txBody>
          <a:bodyPr/>
          <a:lstStyle/>
          <a:p>
            <a:r>
              <a:rPr lang="en-US" dirty="0">
                <a:solidFill>
                  <a:schemeClr val="accent1"/>
                </a:solidFill>
              </a:rPr>
              <a:t>First four </a:t>
            </a:r>
            <a:r>
              <a:rPr lang="en-US" dirty="0" smtClean="0">
                <a:solidFill>
                  <a:schemeClr val="accent1"/>
                </a:solidFill>
              </a:rPr>
              <a:t>arguments: </a:t>
            </a:r>
          </a:p>
          <a:p>
            <a:r>
              <a:rPr lang="en-US" dirty="0" smtClean="0"/>
              <a:t>passed </a:t>
            </a:r>
            <a:r>
              <a:rPr lang="en-US" dirty="0"/>
              <a:t>in </a:t>
            </a:r>
            <a:r>
              <a:rPr lang="en-US" dirty="0" smtClean="0"/>
              <a:t>registers $4-$7 </a:t>
            </a:r>
            <a:endParaRPr lang="en-US" dirty="0"/>
          </a:p>
          <a:p>
            <a:pPr lvl="1"/>
            <a:r>
              <a:rPr lang="en-US" dirty="0" smtClean="0"/>
              <a:t>aka </a:t>
            </a:r>
            <a:r>
              <a:rPr lang="en-US" dirty="0" smtClean="0">
                <a:solidFill>
                  <a:schemeClr val="accent5">
                    <a:lumMod val="60000"/>
                    <a:lumOff val="40000"/>
                  </a:schemeClr>
                </a:solidFill>
              </a:rPr>
              <a:t>$a0</a:t>
            </a:r>
            <a:r>
              <a:rPr lang="en-US" dirty="0"/>
              <a:t>, </a:t>
            </a:r>
            <a:r>
              <a:rPr lang="en-US" dirty="0" smtClean="0">
                <a:solidFill>
                  <a:schemeClr val="accent5">
                    <a:lumMod val="60000"/>
                    <a:lumOff val="40000"/>
                  </a:schemeClr>
                </a:solidFill>
              </a:rPr>
              <a:t>$a1</a:t>
            </a:r>
            <a:r>
              <a:rPr lang="en-US" dirty="0"/>
              <a:t>, </a:t>
            </a:r>
            <a:r>
              <a:rPr lang="en-US" dirty="0" smtClean="0">
                <a:solidFill>
                  <a:schemeClr val="accent5">
                    <a:lumMod val="60000"/>
                    <a:lumOff val="40000"/>
                  </a:schemeClr>
                </a:solidFill>
              </a:rPr>
              <a:t>$a2</a:t>
            </a:r>
            <a:r>
              <a:rPr lang="en-US" dirty="0"/>
              <a:t>, </a:t>
            </a:r>
            <a:r>
              <a:rPr lang="en-US" dirty="0" smtClean="0">
                <a:solidFill>
                  <a:schemeClr val="accent5">
                    <a:lumMod val="60000"/>
                    <a:lumOff val="40000"/>
                  </a:schemeClr>
                </a:solidFill>
              </a:rPr>
              <a:t>$a3</a:t>
            </a:r>
            <a:endParaRPr lang="en-US" dirty="0">
              <a:solidFill>
                <a:schemeClr val="accent5">
                  <a:lumMod val="60000"/>
                  <a:lumOff val="40000"/>
                </a:schemeClr>
              </a:solidFill>
            </a:endParaRPr>
          </a:p>
          <a:p>
            <a:r>
              <a:rPr lang="en-US" dirty="0">
                <a:solidFill>
                  <a:schemeClr val="accent1"/>
                </a:solidFill>
              </a:rPr>
              <a:t>R</a:t>
            </a:r>
            <a:r>
              <a:rPr lang="en-US" dirty="0" smtClean="0">
                <a:solidFill>
                  <a:schemeClr val="accent1"/>
                </a:solidFill>
              </a:rPr>
              <a:t>eturned result:</a:t>
            </a:r>
          </a:p>
          <a:p>
            <a:r>
              <a:rPr lang="en-US" dirty="0" smtClean="0"/>
              <a:t>passed </a:t>
            </a:r>
            <a:r>
              <a:rPr lang="en-US" dirty="0"/>
              <a:t>back in a register</a:t>
            </a:r>
          </a:p>
          <a:p>
            <a:pPr lvl="1"/>
            <a:r>
              <a:rPr lang="en-US" dirty="0"/>
              <a:t>Specifically, </a:t>
            </a:r>
            <a:r>
              <a:rPr lang="en-US" dirty="0">
                <a:solidFill>
                  <a:schemeClr val="accent5">
                    <a:lumMod val="60000"/>
                    <a:lumOff val="40000"/>
                  </a:schemeClr>
                </a:solidFill>
              </a:rPr>
              <a:t>$2</a:t>
            </a:r>
            <a:r>
              <a:rPr lang="en-US" dirty="0"/>
              <a:t>, aka </a:t>
            </a:r>
            <a:r>
              <a:rPr lang="en-US" dirty="0" smtClean="0">
                <a:solidFill>
                  <a:schemeClr val="accent5">
                    <a:lumMod val="60000"/>
                    <a:lumOff val="40000"/>
                  </a:schemeClr>
                </a:solidFill>
              </a:rPr>
              <a:t>$v0</a:t>
            </a:r>
            <a:endParaRPr lang="en-US" dirty="0">
              <a:solidFill>
                <a:schemeClr val="accent5">
                  <a:lumMod val="60000"/>
                  <a:lumOff val="40000"/>
                </a:schemeClr>
              </a:solidFill>
            </a:endParaRPr>
          </a:p>
          <a:p>
            <a:pPr lvl="1">
              <a:buFont typeface="Wingdings" pitchFamily="2" charset="2"/>
              <a:buNone/>
            </a:pPr>
            <a:endParaRPr lang="en-US" dirty="0"/>
          </a:p>
          <a:p>
            <a:endParaRPr lang="en-US" dirty="0"/>
          </a:p>
        </p:txBody>
      </p:sp>
      <p:sp>
        <p:nvSpPr>
          <p:cNvPr id="58372" name="Rectangle 4"/>
          <p:cNvSpPr>
            <a:spLocks noChangeArrowheads="1"/>
          </p:cNvSpPr>
          <p:nvPr/>
        </p:nvSpPr>
        <p:spPr bwMode="auto">
          <a:xfrm>
            <a:off x="228600" y="3276600"/>
            <a:ext cx="2922104" cy="3124200"/>
          </a:xfrm>
          <a:prstGeom prst="rect">
            <a:avLst/>
          </a:prstGeom>
          <a:noFill/>
          <a:ln w="9525">
            <a:solidFill>
              <a:schemeClr val="bg1"/>
            </a:solidFill>
            <a:miter lim="800000"/>
            <a:headEnd/>
            <a:tailEnd/>
          </a:ln>
          <a:effectLst/>
          <a:extLst/>
        </p:spPr>
        <p:txBody>
          <a:bodyPr wrap="none" anchor="ctr"/>
          <a:lstStyle/>
          <a:p>
            <a:r>
              <a:rPr lang="en-US" sz="2400" dirty="0">
                <a:solidFill>
                  <a:schemeClr val="bg1"/>
                </a:solidFill>
                <a:latin typeface="Arial" charset="0"/>
              </a:rPr>
              <a:t>main: </a:t>
            </a:r>
          </a:p>
          <a:p>
            <a:r>
              <a:rPr lang="en-US" sz="2400" dirty="0">
                <a:solidFill>
                  <a:schemeClr val="accent5">
                    <a:lumMod val="60000"/>
                    <a:lumOff val="40000"/>
                  </a:schemeClr>
                </a:solidFill>
                <a:latin typeface="Arial" charset="0"/>
              </a:rPr>
              <a:t>   li </a:t>
            </a:r>
            <a:r>
              <a:rPr lang="en-US" sz="2400" dirty="0" smtClean="0">
                <a:solidFill>
                  <a:schemeClr val="accent5">
                    <a:lumMod val="60000"/>
                    <a:lumOff val="40000"/>
                  </a:schemeClr>
                </a:solidFill>
                <a:latin typeface="Arial" charset="0"/>
              </a:rPr>
              <a:t>$a0</a:t>
            </a:r>
            <a:r>
              <a:rPr lang="en-US" sz="2400" dirty="0">
                <a:solidFill>
                  <a:schemeClr val="accent5">
                    <a:lumMod val="60000"/>
                    <a:lumOff val="40000"/>
                  </a:schemeClr>
                </a:solidFill>
                <a:latin typeface="Arial" charset="0"/>
              </a:rPr>
              <a:t>, 6</a:t>
            </a:r>
          </a:p>
          <a:p>
            <a:r>
              <a:rPr lang="en-US" sz="2400" dirty="0">
                <a:solidFill>
                  <a:schemeClr val="accent5">
                    <a:lumMod val="60000"/>
                    <a:lumOff val="40000"/>
                  </a:schemeClr>
                </a:solidFill>
                <a:latin typeface="Arial" charset="0"/>
              </a:rPr>
              <a:t>   li </a:t>
            </a:r>
            <a:r>
              <a:rPr lang="en-US" sz="2400" dirty="0" smtClean="0">
                <a:solidFill>
                  <a:schemeClr val="accent5">
                    <a:lumMod val="60000"/>
                    <a:lumOff val="40000"/>
                  </a:schemeClr>
                </a:solidFill>
                <a:latin typeface="Arial" charset="0"/>
              </a:rPr>
              <a:t>$a1</a:t>
            </a:r>
            <a:r>
              <a:rPr lang="en-US" sz="2400" dirty="0">
                <a:solidFill>
                  <a:schemeClr val="accent5">
                    <a:lumMod val="60000"/>
                    <a:lumOff val="40000"/>
                  </a:schemeClr>
                </a:solidFill>
                <a:latin typeface="Arial" charset="0"/>
              </a:rPr>
              <a:t>, 7</a:t>
            </a:r>
          </a:p>
          <a:p>
            <a:r>
              <a:rPr lang="en-US" sz="2400" dirty="0">
                <a:solidFill>
                  <a:schemeClr val="accent5">
                    <a:lumMod val="60000"/>
                    <a:lumOff val="40000"/>
                  </a:schemeClr>
                </a:solidFill>
                <a:latin typeface="Arial" charset="0"/>
              </a:rPr>
              <a:t>   </a:t>
            </a:r>
            <a:r>
              <a:rPr lang="en-US" sz="2400" dirty="0" err="1">
                <a:solidFill>
                  <a:schemeClr val="accent5">
                    <a:lumMod val="60000"/>
                    <a:lumOff val="40000"/>
                  </a:schemeClr>
                </a:solidFill>
                <a:latin typeface="Arial" charset="0"/>
              </a:rPr>
              <a:t>jal</a:t>
            </a:r>
            <a:r>
              <a:rPr lang="en-US" sz="2400" dirty="0">
                <a:solidFill>
                  <a:schemeClr val="accent5">
                    <a:lumMod val="60000"/>
                    <a:lumOff val="40000"/>
                  </a:schemeClr>
                </a:solidFill>
                <a:latin typeface="Arial" charset="0"/>
              </a:rPr>
              <a:t> </a:t>
            </a:r>
            <a:r>
              <a:rPr lang="en-US" sz="2400" dirty="0" err="1" smtClean="0">
                <a:solidFill>
                  <a:schemeClr val="accent5">
                    <a:lumMod val="60000"/>
                    <a:lumOff val="40000"/>
                  </a:schemeClr>
                </a:solidFill>
                <a:latin typeface="Arial" charset="0"/>
              </a:rPr>
              <a:t>myfn</a:t>
            </a:r>
            <a:endParaRPr lang="en-US" sz="2400" dirty="0">
              <a:solidFill>
                <a:schemeClr val="accent5">
                  <a:lumMod val="60000"/>
                  <a:lumOff val="40000"/>
                </a:schemeClr>
              </a:solidFill>
              <a:latin typeface="Arial" charset="0"/>
            </a:endParaRPr>
          </a:p>
          <a:p>
            <a:r>
              <a:rPr lang="en-US" sz="2400" dirty="0" smtClean="0">
                <a:solidFill>
                  <a:schemeClr val="accent5">
                    <a:lumMod val="60000"/>
                    <a:lumOff val="40000"/>
                  </a:schemeClr>
                </a:solidFill>
                <a:latin typeface="Arial" charset="0"/>
              </a:rPr>
              <a:t>   </a:t>
            </a:r>
            <a:r>
              <a:rPr lang="en-US" sz="2400" dirty="0" err="1" smtClean="0">
                <a:solidFill>
                  <a:schemeClr val="accent5">
                    <a:lumMod val="60000"/>
                    <a:lumOff val="40000"/>
                  </a:schemeClr>
                </a:solidFill>
                <a:latin typeface="Arial" charset="0"/>
              </a:rPr>
              <a:t>addiu</a:t>
            </a:r>
            <a:r>
              <a:rPr lang="en-US" sz="2400" dirty="0" smtClean="0">
                <a:solidFill>
                  <a:schemeClr val="accent5">
                    <a:lumMod val="60000"/>
                    <a:lumOff val="40000"/>
                  </a:schemeClr>
                </a:solidFill>
                <a:latin typeface="Arial" charset="0"/>
              </a:rPr>
              <a:t> $r1, $v0, 2</a:t>
            </a:r>
            <a:endParaRPr lang="en-US" sz="2400" dirty="0">
              <a:solidFill>
                <a:schemeClr val="accent5">
                  <a:lumMod val="60000"/>
                  <a:lumOff val="40000"/>
                </a:schemeClr>
              </a:solidFill>
              <a:latin typeface="Arial" charset="0"/>
            </a:endParaRPr>
          </a:p>
          <a:p>
            <a:endParaRPr lang="en-US" sz="2400" dirty="0">
              <a:solidFill>
                <a:srgbClr val="BC1010"/>
              </a:solidFill>
              <a:latin typeface="Arial" charset="0"/>
            </a:endParaRPr>
          </a:p>
        </p:txBody>
      </p:sp>
      <p:sp>
        <p:nvSpPr>
          <p:cNvPr id="5" name="Rectangle 4"/>
          <p:cNvSpPr>
            <a:spLocks noChangeArrowheads="1"/>
          </p:cNvSpPr>
          <p:nvPr/>
        </p:nvSpPr>
        <p:spPr bwMode="auto">
          <a:xfrm>
            <a:off x="255104" y="1371600"/>
            <a:ext cx="2895600" cy="1600200"/>
          </a:xfrm>
          <a:prstGeom prst="rect">
            <a:avLst/>
          </a:prstGeom>
          <a:noFill/>
          <a:ln w="9525">
            <a:solidFill>
              <a:schemeClr val="bg1"/>
            </a:solidFill>
            <a:miter lim="800000"/>
            <a:headEnd/>
            <a:tailEnd/>
          </a:ln>
          <a:effectLst/>
          <a:extLst/>
        </p:spPr>
        <p:txBody>
          <a:bodyPr wrap="none" anchor="ctr"/>
          <a:lstStyle/>
          <a:p>
            <a:r>
              <a:rPr lang="en-US" sz="2400" dirty="0" smtClean="0">
                <a:solidFill>
                  <a:schemeClr val="bg1"/>
                </a:solidFill>
                <a:latin typeface="Arial" charset="0"/>
              </a:rPr>
              <a:t>main() {</a:t>
            </a:r>
          </a:p>
          <a:p>
            <a:r>
              <a:rPr lang="en-US" sz="2400" dirty="0" smtClean="0">
                <a:solidFill>
                  <a:schemeClr val="accent5">
                    <a:lumMod val="60000"/>
                    <a:lumOff val="40000"/>
                  </a:schemeClr>
                </a:solidFill>
                <a:latin typeface="Arial" charset="0"/>
              </a:rPr>
              <a:t>   </a:t>
            </a:r>
            <a:r>
              <a:rPr lang="en-US" sz="2400" dirty="0" err="1" smtClean="0">
                <a:solidFill>
                  <a:schemeClr val="accent5">
                    <a:lumMod val="60000"/>
                    <a:lumOff val="40000"/>
                  </a:schemeClr>
                </a:solidFill>
                <a:latin typeface="Arial" charset="0"/>
              </a:rPr>
              <a:t>int</a:t>
            </a:r>
            <a:r>
              <a:rPr lang="en-US" sz="2400" dirty="0" smtClean="0">
                <a:solidFill>
                  <a:schemeClr val="accent5">
                    <a:lumMod val="60000"/>
                    <a:lumOff val="40000"/>
                  </a:schemeClr>
                </a:solidFill>
                <a:latin typeface="Arial" charset="0"/>
              </a:rPr>
              <a:t> x = </a:t>
            </a:r>
            <a:r>
              <a:rPr lang="en-US" sz="2400" dirty="0" err="1" smtClean="0">
                <a:solidFill>
                  <a:schemeClr val="accent5">
                    <a:lumMod val="60000"/>
                    <a:lumOff val="40000"/>
                  </a:schemeClr>
                </a:solidFill>
                <a:latin typeface="Arial" charset="0"/>
              </a:rPr>
              <a:t>myfn</a:t>
            </a:r>
            <a:r>
              <a:rPr lang="en-US" sz="2400" dirty="0" smtClean="0">
                <a:solidFill>
                  <a:schemeClr val="accent5">
                    <a:lumMod val="60000"/>
                    <a:lumOff val="40000"/>
                  </a:schemeClr>
                </a:solidFill>
                <a:latin typeface="Arial" charset="0"/>
              </a:rPr>
              <a:t>(6, 7);</a:t>
            </a:r>
          </a:p>
          <a:p>
            <a:r>
              <a:rPr lang="en-US" sz="2400" dirty="0">
                <a:solidFill>
                  <a:schemeClr val="accent5">
                    <a:lumMod val="60000"/>
                    <a:lumOff val="40000"/>
                  </a:schemeClr>
                </a:solidFill>
                <a:latin typeface="Arial" charset="0"/>
              </a:rPr>
              <a:t> </a:t>
            </a:r>
            <a:r>
              <a:rPr lang="en-US" sz="2400" dirty="0" smtClean="0">
                <a:solidFill>
                  <a:schemeClr val="accent5">
                    <a:lumMod val="60000"/>
                    <a:lumOff val="40000"/>
                  </a:schemeClr>
                </a:solidFill>
                <a:latin typeface="Arial" charset="0"/>
              </a:rPr>
              <a:t>  x = x + 2;</a:t>
            </a:r>
            <a:endParaRPr lang="en-US" sz="2400" dirty="0">
              <a:solidFill>
                <a:schemeClr val="accent5">
                  <a:lumMod val="60000"/>
                  <a:lumOff val="40000"/>
                </a:schemeClr>
              </a:solidFill>
              <a:latin typeface="Arial" charset="0"/>
            </a:endParaRPr>
          </a:p>
          <a:p>
            <a:r>
              <a:rPr lang="en-US" sz="2400" dirty="0" smtClean="0">
                <a:solidFill>
                  <a:schemeClr val="bg1"/>
                </a:solidFill>
                <a:latin typeface="Arial" charset="0"/>
              </a:rPr>
              <a:t>}</a:t>
            </a:r>
            <a:endParaRPr lang="en-US" sz="2400" dirty="0">
              <a:solidFill>
                <a:schemeClr val="bg1"/>
              </a:solidFill>
              <a:latin typeface="Arial" charset="0"/>
            </a:endParaRPr>
          </a:p>
        </p:txBody>
      </p:sp>
      <p:sp>
        <p:nvSpPr>
          <p:cNvPr id="2" name="Rectangle 1"/>
          <p:cNvSpPr/>
          <p:nvPr/>
        </p:nvSpPr>
        <p:spPr>
          <a:xfrm>
            <a:off x="3329609" y="5815082"/>
            <a:ext cx="5526834" cy="707886"/>
          </a:xfrm>
          <a:prstGeom prst="rect">
            <a:avLst/>
          </a:prstGeom>
          <a:ln>
            <a:solidFill>
              <a:schemeClr val="accent1"/>
            </a:solidFill>
          </a:ln>
        </p:spPr>
        <p:txBody>
          <a:bodyPr wrap="none">
            <a:spAutoFit/>
          </a:bodyPr>
          <a:lstStyle/>
          <a:p>
            <a:r>
              <a:rPr lang="en-US" sz="2000" dirty="0" smtClean="0">
                <a:solidFill>
                  <a:schemeClr val="accent1"/>
                </a:solidFill>
              </a:rPr>
              <a:t>Note: This is </a:t>
            </a:r>
            <a:r>
              <a:rPr lang="en-US" sz="2000" i="1" dirty="0" smtClean="0">
                <a:solidFill>
                  <a:schemeClr val="accent1"/>
                </a:solidFill>
              </a:rPr>
              <a:t>not </a:t>
            </a:r>
            <a:r>
              <a:rPr lang="en-US" sz="2000" dirty="0" smtClean="0">
                <a:solidFill>
                  <a:schemeClr val="accent1"/>
                </a:solidFill>
              </a:rPr>
              <a:t>the entire story for 1-4 arguments.</a:t>
            </a:r>
          </a:p>
          <a:p>
            <a:r>
              <a:rPr lang="en-US" sz="2000" dirty="0" smtClean="0">
                <a:solidFill>
                  <a:schemeClr val="accent1"/>
                </a:solidFill>
              </a:rPr>
              <a:t>Please see </a:t>
            </a:r>
            <a:r>
              <a:rPr lang="en-US" sz="2000" i="1" dirty="0" smtClean="0">
                <a:solidFill>
                  <a:schemeClr val="accent1"/>
                </a:solidFill>
              </a:rPr>
              <a:t>the Full Story </a:t>
            </a:r>
            <a:r>
              <a:rPr lang="en-US" sz="2000" dirty="0" smtClean="0">
                <a:solidFill>
                  <a:schemeClr val="accent1"/>
                </a:solidFill>
              </a:rPr>
              <a:t>slides.</a:t>
            </a:r>
            <a:endParaRPr lang="en-US" sz="2000" dirty="0"/>
          </a:p>
        </p:txBody>
      </p:sp>
      <p:sp>
        <p:nvSpPr>
          <p:cNvPr id="3" name="Slide Number Placeholder 2"/>
          <p:cNvSpPr>
            <a:spLocks noGrp="1"/>
          </p:cNvSpPr>
          <p:nvPr>
            <p:ph type="sldNum" sz="quarter" idx="12"/>
          </p:nvPr>
        </p:nvSpPr>
        <p:spPr/>
        <p:txBody>
          <a:bodyPr/>
          <a:lstStyle/>
          <a:p>
            <a:fld id="{DAD0A56F-BD0F-4BDF-9912-D1E89E9626C0}" type="slidenum">
              <a:rPr lang="en-US" smtClean="0"/>
              <a:t>41</a:t>
            </a:fld>
            <a:endParaRPr lang="en-US"/>
          </a:p>
        </p:txBody>
      </p:sp>
    </p:spTree>
    <p:extLst>
      <p:ext uri="{BB962C8B-B14F-4D97-AF65-F5344CB8AC3E}">
        <p14:creationId xmlns:p14="http://schemas.microsoft.com/office/powerpoint/2010/main" val="24808037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a:t>Conventions so far:</a:t>
            </a:r>
          </a:p>
        </p:txBody>
      </p:sp>
      <p:sp>
        <p:nvSpPr>
          <p:cNvPr id="3" name="Content Placeholder 2"/>
          <p:cNvSpPr>
            <a:spLocks noGrp="1"/>
          </p:cNvSpPr>
          <p:nvPr>
            <p:ph idx="1"/>
            <p:custDataLst>
              <p:tags r:id="rId2"/>
            </p:custDataLst>
          </p:nvPr>
        </p:nvSpPr>
        <p:spPr/>
        <p:txBody>
          <a:bodyPr/>
          <a:lstStyle/>
          <a:p>
            <a:pPr lvl="1"/>
            <a:r>
              <a:rPr lang="en-US" dirty="0" err="1" smtClean="0"/>
              <a:t>args</a:t>
            </a:r>
            <a:r>
              <a:rPr lang="en-US" dirty="0" smtClean="0"/>
              <a:t> passed in </a:t>
            </a:r>
            <a:r>
              <a:rPr lang="en-US" dirty="0" smtClean="0">
                <a:solidFill>
                  <a:schemeClr val="accent5">
                    <a:lumMod val="60000"/>
                    <a:lumOff val="40000"/>
                  </a:schemeClr>
                </a:solidFill>
              </a:rPr>
              <a:t>$a0</a:t>
            </a:r>
            <a:r>
              <a:rPr lang="en-US" dirty="0" smtClean="0"/>
              <a:t>, </a:t>
            </a:r>
            <a:r>
              <a:rPr lang="en-US" dirty="0" smtClean="0">
                <a:solidFill>
                  <a:schemeClr val="accent5">
                    <a:lumMod val="60000"/>
                    <a:lumOff val="40000"/>
                  </a:schemeClr>
                </a:solidFill>
              </a:rPr>
              <a:t>$a1</a:t>
            </a:r>
            <a:r>
              <a:rPr lang="en-US" dirty="0" smtClean="0"/>
              <a:t>, </a:t>
            </a:r>
            <a:r>
              <a:rPr lang="en-US" dirty="0" smtClean="0">
                <a:solidFill>
                  <a:schemeClr val="accent5">
                    <a:lumMod val="60000"/>
                    <a:lumOff val="40000"/>
                  </a:schemeClr>
                </a:solidFill>
              </a:rPr>
              <a:t>$a2</a:t>
            </a:r>
            <a:r>
              <a:rPr lang="en-US" dirty="0" smtClean="0"/>
              <a:t>, </a:t>
            </a:r>
            <a:r>
              <a:rPr lang="en-US" dirty="0" smtClean="0">
                <a:solidFill>
                  <a:schemeClr val="accent5">
                    <a:lumMod val="60000"/>
                    <a:lumOff val="40000"/>
                  </a:schemeClr>
                </a:solidFill>
              </a:rPr>
              <a:t>$a3</a:t>
            </a:r>
          </a:p>
          <a:p>
            <a:pPr lvl="1"/>
            <a:r>
              <a:rPr lang="en-US" dirty="0" smtClean="0"/>
              <a:t>return value (if any) in </a:t>
            </a:r>
            <a:r>
              <a:rPr lang="en-US" dirty="0" smtClean="0">
                <a:solidFill>
                  <a:schemeClr val="accent5">
                    <a:lumMod val="60000"/>
                    <a:lumOff val="40000"/>
                  </a:schemeClr>
                </a:solidFill>
              </a:rPr>
              <a:t>$v0</a:t>
            </a:r>
            <a:r>
              <a:rPr lang="en-US" dirty="0" smtClean="0"/>
              <a:t>, </a:t>
            </a:r>
            <a:r>
              <a:rPr lang="en-US" dirty="0" smtClean="0">
                <a:solidFill>
                  <a:schemeClr val="accent5">
                    <a:lumMod val="60000"/>
                    <a:lumOff val="40000"/>
                  </a:schemeClr>
                </a:solidFill>
              </a:rPr>
              <a:t>$v1</a:t>
            </a:r>
          </a:p>
          <a:p>
            <a:pPr lvl="1"/>
            <a:r>
              <a:rPr lang="en-US" dirty="0" smtClean="0"/>
              <a:t>stack frame at </a:t>
            </a:r>
            <a:r>
              <a:rPr lang="en-US" dirty="0" smtClean="0">
                <a:solidFill>
                  <a:schemeClr val="accent5">
                    <a:lumMod val="60000"/>
                    <a:lumOff val="40000"/>
                  </a:schemeClr>
                </a:solidFill>
              </a:rPr>
              <a:t>$sp</a:t>
            </a:r>
          </a:p>
          <a:p>
            <a:pPr lvl="2"/>
            <a:r>
              <a:rPr lang="en-US" dirty="0" smtClean="0"/>
              <a:t>contains </a:t>
            </a:r>
            <a:r>
              <a:rPr lang="en-US" dirty="0" smtClean="0">
                <a:solidFill>
                  <a:schemeClr val="accent5">
                    <a:lumMod val="60000"/>
                    <a:lumOff val="40000"/>
                  </a:schemeClr>
                </a:solidFill>
              </a:rPr>
              <a:t>$</a:t>
            </a:r>
            <a:r>
              <a:rPr lang="en-US" dirty="0" err="1" smtClean="0">
                <a:solidFill>
                  <a:schemeClr val="accent5">
                    <a:lumMod val="60000"/>
                    <a:lumOff val="40000"/>
                  </a:schemeClr>
                </a:solidFill>
              </a:rPr>
              <a:t>ra</a:t>
            </a:r>
            <a:r>
              <a:rPr lang="en-US" dirty="0" smtClean="0"/>
              <a:t> (clobbered on JAL to sub-functions)</a:t>
            </a:r>
          </a:p>
          <a:p>
            <a:r>
              <a:rPr lang="en-US" dirty="0" smtClean="0"/>
              <a:t>Q: What about argument lists?</a:t>
            </a:r>
          </a:p>
        </p:txBody>
      </p:sp>
    </p:spTree>
    <p:extLst>
      <p:ext uri="{BB962C8B-B14F-4D97-AF65-F5344CB8AC3E}">
        <p14:creationId xmlns:p14="http://schemas.microsoft.com/office/powerpoint/2010/main" val="1561442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r>
              <a:rPr lang="en-US" dirty="0" smtClean="0"/>
              <a:t>Many Arguments (5+ </a:t>
            </a:r>
            <a:r>
              <a:rPr lang="en-US" dirty="0" err="1" smtClean="0"/>
              <a:t>args</a:t>
            </a:r>
            <a:r>
              <a:rPr lang="en-US" dirty="0" smtClean="0"/>
              <a:t>)</a:t>
            </a:r>
            <a:endParaRPr lang="en-US" dirty="0"/>
          </a:p>
        </p:txBody>
      </p:sp>
      <p:sp>
        <p:nvSpPr>
          <p:cNvPr id="58371" name="Rectangle 3"/>
          <p:cNvSpPr>
            <a:spLocks noGrp="1" noChangeArrowheads="1"/>
          </p:cNvSpPr>
          <p:nvPr>
            <p:ph idx="1"/>
          </p:nvPr>
        </p:nvSpPr>
        <p:spPr>
          <a:xfrm>
            <a:off x="4953000" y="1371600"/>
            <a:ext cx="4114800" cy="4111625"/>
          </a:xfrm>
        </p:spPr>
        <p:txBody>
          <a:bodyPr>
            <a:normAutofit/>
          </a:bodyPr>
          <a:lstStyle/>
          <a:p>
            <a:r>
              <a:rPr lang="en-US" dirty="0">
                <a:solidFill>
                  <a:schemeClr val="accent1"/>
                </a:solidFill>
              </a:rPr>
              <a:t>First four </a:t>
            </a:r>
            <a:r>
              <a:rPr lang="en-US" dirty="0" smtClean="0">
                <a:solidFill>
                  <a:schemeClr val="accent1"/>
                </a:solidFill>
              </a:rPr>
              <a:t>arguments: </a:t>
            </a:r>
          </a:p>
          <a:p>
            <a:r>
              <a:rPr lang="en-US" dirty="0" smtClean="0"/>
              <a:t>passed </a:t>
            </a:r>
            <a:r>
              <a:rPr lang="en-US" dirty="0"/>
              <a:t>in </a:t>
            </a:r>
            <a:r>
              <a:rPr lang="en-US" dirty="0" smtClean="0"/>
              <a:t>$4-$7 </a:t>
            </a:r>
            <a:endParaRPr lang="en-US" dirty="0"/>
          </a:p>
          <a:p>
            <a:pPr lvl="1"/>
            <a:r>
              <a:rPr lang="en-US" dirty="0" smtClean="0"/>
              <a:t>aka </a:t>
            </a:r>
            <a:r>
              <a:rPr lang="en-US" dirty="0" smtClean="0">
                <a:solidFill>
                  <a:schemeClr val="accent5">
                    <a:lumMod val="60000"/>
                    <a:lumOff val="40000"/>
                  </a:schemeClr>
                </a:solidFill>
              </a:rPr>
              <a:t>$a0</a:t>
            </a:r>
            <a:r>
              <a:rPr lang="en-US" dirty="0" smtClean="0"/>
              <a:t>-</a:t>
            </a:r>
            <a:r>
              <a:rPr lang="en-US" dirty="0" smtClean="0">
                <a:solidFill>
                  <a:schemeClr val="accent5">
                    <a:lumMod val="60000"/>
                    <a:lumOff val="40000"/>
                  </a:schemeClr>
                </a:solidFill>
              </a:rPr>
              <a:t>$a3</a:t>
            </a:r>
            <a:endParaRPr lang="en-US" dirty="0">
              <a:solidFill>
                <a:schemeClr val="accent5">
                  <a:lumMod val="60000"/>
                  <a:lumOff val="40000"/>
                </a:schemeClr>
              </a:solidFill>
            </a:endParaRPr>
          </a:p>
          <a:p>
            <a:r>
              <a:rPr lang="en-US" dirty="0" smtClean="0">
                <a:solidFill>
                  <a:schemeClr val="accent1"/>
                </a:solidFill>
              </a:rPr>
              <a:t>Subsequent arguments:</a:t>
            </a:r>
          </a:p>
          <a:p>
            <a:r>
              <a:rPr lang="en-US" dirty="0" smtClean="0">
                <a:solidFill>
                  <a:schemeClr val="bg1"/>
                </a:solidFill>
              </a:rPr>
              <a:t>    ”spill” onto the stack</a:t>
            </a:r>
          </a:p>
          <a:p>
            <a:endParaRPr lang="en-US" dirty="0"/>
          </a:p>
          <a:p>
            <a:endParaRPr lang="en-US" dirty="0"/>
          </a:p>
        </p:txBody>
      </p:sp>
      <p:sp>
        <p:nvSpPr>
          <p:cNvPr id="58372" name="Rectangle 4"/>
          <p:cNvSpPr>
            <a:spLocks noChangeArrowheads="1"/>
          </p:cNvSpPr>
          <p:nvPr/>
        </p:nvSpPr>
        <p:spPr bwMode="auto">
          <a:xfrm>
            <a:off x="152400" y="2590800"/>
            <a:ext cx="2922104" cy="4114800"/>
          </a:xfrm>
          <a:prstGeom prst="rect">
            <a:avLst/>
          </a:prstGeom>
          <a:noFill/>
          <a:ln w="9525">
            <a:solidFill>
              <a:schemeClr val="bg1"/>
            </a:solidFill>
            <a:miter lim="800000"/>
            <a:headEnd/>
            <a:tailEnd/>
          </a:ln>
          <a:effectLst/>
          <a:extLst/>
        </p:spPr>
        <p:txBody>
          <a:bodyPr wrap="none" anchor="ctr"/>
          <a:lstStyle/>
          <a:p>
            <a:r>
              <a:rPr lang="en-US" sz="2400" dirty="0" smtClean="0">
                <a:solidFill>
                  <a:schemeClr val="bg1"/>
                </a:solidFill>
                <a:latin typeface="Arial" charset="0"/>
              </a:rPr>
              <a:t>main</a:t>
            </a:r>
            <a:r>
              <a:rPr lang="en-US" sz="2400" dirty="0">
                <a:solidFill>
                  <a:schemeClr val="bg1"/>
                </a:solidFill>
                <a:latin typeface="Arial" charset="0"/>
              </a:rPr>
              <a:t>: </a:t>
            </a:r>
          </a:p>
          <a:p>
            <a:r>
              <a:rPr lang="en-US" sz="2400" dirty="0">
                <a:solidFill>
                  <a:schemeClr val="bg1"/>
                </a:solidFill>
                <a:latin typeface="Arial" charset="0"/>
              </a:rPr>
              <a:t>   li $a0, 0</a:t>
            </a:r>
          </a:p>
          <a:p>
            <a:r>
              <a:rPr lang="en-US" sz="2400" dirty="0">
                <a:solidFill>
                  <a:schemeClr val="bg1"/>
                </a:solidFill>
                <a:latin typeface="Arial" charset="0"/>
              </a:rPr>
              <a:t>   li $a1, 1</a:t>
            </a:r>
          </a:p>
          <a:p>
            <a:r>
              <a:rPr lang="en-US" sz="2400" dirty="0">
                <a:solidFill>
                  <a:schemeClr val="bg1"/>
                </a:solidFill>
                <a:latin typeface="Arial" charset="0"/>
              </a:rPr>
              <a:t>   li $a2, 2</a:t>
            </a:r>
          </a:p>
          <a:p>
            <a:r>
              <a:rPr lang="en-US" sz="2400" dirty="0">
                <a:solidFill>
                  <a:schemeClr val="bg1"/>
                </a:solidFill>
                <a:latin typeface="Arial" charset="0"/>
              </a:rPr>
              <a:t>   li $a3, 3</a:t>
            </a:r>
          </a:p>
          <a:p>
            <a:r>
              <a:rPr lang="en-US" sz="2400" dirty="0">
                <a:solidFill>
                  <a:schemeClr val="accent1"/>
                </a:solidFill>
                <a:latin typeface="Arial" charset="0"/>
              </a:rPr>
              <a:t>   </a:t>
            </a:r>
            <a:r>
              <a:rPr lang="en-US" sz="2400" dirty="0" err="1">
                <a:solidFill>
                  <a:schemeClr val="accent1"/>
                </a:solidFill>
                <a:latin typeface="Arial" charset="0"/>
              </a:rPr>
              <a:t>addiu</a:t>
            </a:r>
            <a:r>
              <a:rPr lang="en-US" sz="2400" dirty="0">
                <a:solidFill>
                  <a:schemeClr val="accent1"/>
                </a:solidFill>
                <a:latin typeface="Arial" charset="0"/>
              </a:rPr>
              <a:t> $sp,$sp,-8</a:t>
            </a:r>
          </a:p>
          <a:p>
            <a:r>
              <a:rPr lang="en-US" sz="2400" dirty="0">
                <a:solidFill>
                  <a:schemeClr val="accent5">
                    <a:lumMod val="60000"/>
                    <a:lumOff val="40000"/>
                  </a:schemeClr>
                </a:solidFill>
                <a:latin typeface="Arial" charset="0"/>
              </a:rPr>
              <a:t>   li $8, 4</a:t>
            </a:r>
          </a:p>
          <a:p>
            <a:r>
              <a:rPr lang="en-US" sz="2400" dirty="0">
                <a:solidFill>
                  <a:schemeClr val="accent5">
                    <a:lumMod val="60000"/>
                    <a:lumOff val="40000"/>
                  </a:schemeClr>
                </a:solidFill>
                <a:latin typeface="Arial" charset="0"/>
              </a:rPr>
              <a:t>   </a:t>
            </a:r>
            <a:r>
              <a:rPr lang="en-US" sz="2400" dirty="0" err="1">
                <a:solidFill>
                  <a:schemeClr val="accent5">
                    <a:lumMod val="60000"/>
                    <a:lumOff val="40000"/>
                  </a:schemeClr>
                </a:solidFill>
                <a:latin typeface="Arial" charset="0"/>
              </a:rPr>
              <a:t>sw</a:t>
            </a:r>
            <a:r>
              <a:rPr lang="en-US" sz="2400" dirty="0">
                <a:solidFill>
                  <a:schemeClr val="accent5">
                    <a:lumMod val="60000"/>
                    <a:lumOff val="40000"/>
                  </a:schemeClr>
                </a:solidFill>
                <a:latin typeface="Arial" charset="0"/>
              </a:rPr>
              <a:t> $8, 0($sp)</a:t>
            </a:r>
          </a:p>
          <a:p>
            <a:r>
              <a:rPr lang="en-US" sz="2400" dirty="0">
                <a:solidFill>
                  <a:schemeClr val="accent5">
                    <a:lumMod val="60000"/>
                    <a:lumOff val="40000"/>
                  </a:schemeClr>
                </a:solidFill>
                <a:latin typeface="Arial" charset="0"/>
              </a:rPr>
              <a:t>   li $8, 5</a:t>
            </a:r>
          </a:p>
          <a:p>
            <a:r>
              <a:rPr lang="en-US" sz="2400" dirty="0">
                <a:solidFill>
                  <a:schemeClr val="accent5">
                    <a:lumMod val="60000"/>
                    <a:lumOff val="40000"/>
                  </a:schemeClr>
                </a:solidFill>
                <a:latin typeface="Arial" charset="0"/>
              </a:rPr>
              <a:t>   </a:t>
            </a:r>
            <a:r>
              <a:rPr lang="en-US" sz="2400" dirty="0" err="1">
                <a:solidFill>
                  <a:schemeClr val="accent5">
                    <a:lumMod val="60000"/>
                    <a:lumOff val="40000"/>
                  </a:schemeClr>
                </a:solidFill>
                <a:latin typeface="Arial" charset="0"/>
              </a:rPr>
              <a:t>sw</a:t>
            </a:r>
            <a:r>
              <a:rPr lang="en-US" sz="2400" dirty="0">
                <a:solidFill>
                  <a:schemeClr val="accent5">
                    <a:lumMod val="60000"/>
                    <a:lumOff val="40000"/>
                  </a:schemeClr>
                </a:solidFill>
                <a:latin typeface="Arial" charset="0"/>
              </a:rPr>
              <a:t> $8, 4($sp)</a:t>
            </a:r>
          </a:p>
          <a:p>
            <a:r>
              <a:rPr lang="en-US" sz="2400" dirty="0">
                <a:solidFill>
                  <a:schemeClr val="bg1"/>
                </a:solidFill>
                <a:latin typeface="Arial" charset="0"/>
              </a:rPr>
              <a:t>   </a:t>
            </a:r>
            <a:r>
              <a:rPr lang="en-US" sz="2400" dirty="0" err="1">
                <a:solidFill>
                  <a:schemeClr val="bg1"/>
                </a:solidFill>
                <a:latin typeface="Arial" charset="0"/>
              </a:rPr>
              <a:t>jal</a:t>
            </a:r>
            <a:r>
              <a:rPr lang="en-US" sz="2400" dirty="0">
                <a:solidFill>
                  <a:schemeClr val="bg1"/>
                </a:solidFill>
                <a:latin typeface="Arial" charset="0"/>
              </a:rPr>
              <a:t> </a:t>
            </a:r>
            <a:r>
              <a:rPr lang="en-US" sz="2400" dirty="0" err="1" smtClean="0">
                <a:solidFill>
                  <a:schemeClr val="bg1"/>
                </a:solidFill>
                <a:latin typeface="Arial" charset="0"/>
              </a:rPr>
              <a:t>myfn</a:t>
            </a:r>
            <a:endParaRPr lang="en-US" sz="2400" dirty="0">
              <a:solidFill>
                <a:schemeClr val="bg1"/>
              </a:solidFill>
              <a:latin typeface="Arial" charset="0"/>
            </a:endParaRPr>
          </a:p>
        </p:txBody>
      </p:sp>
      <p:sp>
        <p:nvSpPr>
          <p:cNvPr id="5" name="Rectangle 4"/>
          <p:cNvSpPr>
            <a:spLocks noChangeArrowheads="1"/>
          </p:cNvSpPr>
          <p:nvPr/>
        </p:nvSpPr>
        <p:spPr bwMode="auto">
          <a:xfrm>
            <a:off x="152400" y="838200"/>
            <a:ext cx="2922104" cy="1600200"/>
          </a:xfrm>
          <a:prstGeom prst="rect">
            <a:avLst/>
          </a:prstGeom>
          <a:noFill/>
          <a:ln w="9525">
            <a:solidFill>
              <a:schemeClr val="bg1"/>
            </a:solidFill>
            <a:miter lim="800000"/>
            <a:headEnd/>
            <a:tailEnd/>
          </a:ln>
          <a:effectLst/>
          <a:extLst/>
        </p:spPr>
        <p:txBody>
          <a:bodyPr wrap="none" anchor="ctr"/>
          <a:lstStyle/>
          <a:p>
            <a:r>
              <a:rPr lang="en-US" sz="2400" dirty="0" smtClean="0">
                <a:solidFill>
                  <a:schemeClr val="bg1"/>
                </a:solidFill>
                <a:latin typeface="Arial" charset="0"/>
              </a:rPr>
              <a:t>main() {</a:t>
            </a:r>
          </a:p>
          <a:p>
            <a:r>
              <a:rPr lang="en-US" sz="2400" dirty="0" smtClean="0">
                <a:solidFill>
                  <a:schemeClr val="accent5">
                    <a:lumMod val="60000"/>
                    <a:lumOff val="40000"/>
                  </a:schemeClr>
                </a:solidFill>
                <a:latin typeface="Arial" charset="0"/>
              </a:rPr>
              <a:t>   </a:t>
            </a:r>
            <a:r>
              <a:rPr lang="en-US" sz="2400" dirty="0" err="1" smtClean="0">
                <a:solidFill>
                  <a:schemeClr val="accent5">
                    <a:lumMod val="60000"/>
                    <a:lumOff val="40000"/>
                  </a:schemeClr>
                </a:solidFill>
                <a:latin typeface="Arial" charset="0"/>
              </a:rPr>
              <a:t>myfn</a:t>
            </a:r>
            <a:r>
              <a:rPr lang="en-US" sz="2400" dirty="0" smtClean="0">
                <a:solidFill>
                  <a:schemeClr val="accent5">
                    <a:lumMod val="60000"/>
                    <a:lumOff val="40000"/>
                  </a:schemeClr>
                </a:solidFill>
                <a:latin typeface="Arial" charset="0"/>
              </a:rPr>
              <a:t>(0,1,2,3,4,5);</a:t>
            </a:r>
          </a:p>
          <a:p>
            <a:r>
              <a:rPr lang="en-US" sz="2400" dirty="0">
                <a:solidFill>
                  <a:schemeClr val="bg1"/>
                </a:solidFill>
                <a:latin typeface="Arial" charset="0"/>
              </a:rPr>
              <a:t> </a:t>
            </a:r>
            <a:r>
              <a:rPr lang="en-US" sz="2400" dirty="0" smtClean="0">
                <a:solidFill>
                  <a:schemeClr val="bg1"/>
                </a:solidFill>
                <a:latin typeface="Arial" charset="0"/>
              </a:rPr>
              <a:t>  </a:t>
            </a:r>
            <a:r>
              <a:rPr lang="is-IS" sz="2400" dirty="0" smtClean="0">
                <a:solidFill>
                  <a:schemeClr val="bg1"/>
                </a:solidFill>
                <a:latin typeface="Arial" charset="0"/>
              </a:rPr>
              <a:t>…</a:t>
            </a:r>
            <a:endParaRPr lang="en-US" sz="2400" dirty="0" smtClean="0">
              <a:solidFill>
                <a:schemeClr val="bg1"/>
              </a:solidFill>
              <a:latin typeface="Arial" charset="0"/>
            </a:endParaRPr>
          </a:p>
          <a:p>
            <a:r>
              <a:rPr lang="en-US" sz="2400" dirty="0" smtClean="0">
                <a:solidFill>
                  <a:schemeClr val="bg1"/>
                </a:solidFill>
                <a:latin typeface="Arial" charset="0"/>
              </a:rPr>
              <a:t>}</a:t>
            </a:r>
          </a:p>
        </p:txBody>
      </p:sp>
      <p:sp>
        <p:nvSpPr>
          <p:cNvPr id="6" name="Rectangle 5"/>
          <p:cNvSpPr/>
          <p:nvPr/>
        </p:nvSpPr>
        <p:spPr>
          <a:xfrm>
            <a:off x="3329609" y="5815082"/>
            <a:ext cx="5446684" cy="707886"/>
          </a:xfrm>
          <a:prstGeom prst="rect">
            <a:avLst/>
          </a:prstGeom>
          <a:ln>
            <a:solidFill>
              <a:schemeClr val="accent1"/>
            </a:solidFill>
          </a:ln>
        </p:spPr>
        <p:txBody>
          <a:bodyPr wrap="none">
            <a:spAutoFit/>
          </a:bodyPr>
          <a:lstStyle/>
          <a:p>
            <a:r>
              <a:rPr lang="en-US" sz="2000" dirty="0" smtClean="0">
                <a:solidFill>
                  <a:schemeClr val="accent1"/>
                </a:solidFill>
              </a:rPr>
              <a:t>Note: This is </a:t>
            </a:r>
            <a:r>
              <a:rPr lang="en-US" sz="2000" i="1" dirty="0" smtClean="0">
                <a:solidFill>
                  <a:schemeClr val="accent1"/>
                </a:solidFill>
              </a:rPr>
              <a:t>not </a:t>
            </a:r>
            <a:r>
              <a:rPr lang="en-US" sz="2000" dirty="0" smtClean="0">
                <a:solidFill>
                  <a:schemeClr val="accent1"/>
                </a:solidFill>
              </a:rPr>
              <a:t>the entire story for 5+ arguments.</a:t>
            </a:r>
          </a:p>
          <a:p>
            <a:r>
              <a:rPr lang="en-US" sz="2000" dirty="0" smtClean="0">
                <a:solidFill>
                  <a:schemeClr val="accent1"/>
                </a:solidFill>
              </a:rPr>
              <a:t>Please see </a:t>
            </a:r>
            <a:r>
              <a:rPr lang="en-US" sz="2000" i="1" dirty="0">
                <a:solidFill>
                  <a:schemeClr val="accent1"/>
                </a:solidFill>
              </a:rPr>
              <a:t>the Full Story </a:t>
            </a:r>
            <a:r>
              <a:rPr lang="en-US" sz="2000" dirty="0" smtClean="0">
                <a:solidFill>
                  <a:schemeClr val="accent1"/>
                </a:solidFill>
              </a:rPr>
              <a:t>slides.</a:t>
            </a:r>
            <a:endParaRPr lang="en-US" sz="2000" dirty="0"/>
          </a:p>
        </p:txBody>
      </p:sp>
      <p:sp>
        <p:nvSpPr>
          <p:cNvPr id="8" name="Text Box 6"/>
          <p:cNvSpPr txBox="1">
            <a:spLocks noChangeArrowheads="1"/>
          </p:cNvSpPr>
          <p:nvPr/>
        </p:nvSpPr>
        <p:spPr bwMode="auto">
          <a:xfrm>
            <a:off x="3048000" y="4114800"/>
            <a:ext cx="8382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smtClean="0">
                <a:solidFill>
                  <a:schemeClr val="accent1"/>
                </a:solidFill>
                <a:latin typeface="Arial" charset="0"/>
              </a:rPr>
              <a:t>sp</a:t>
            </a:r>
            <a:r>
              <a:rPr lang="en-US" sz="2000" smtClean="0">
                <a:solidFill>
                  <a:schemeClr val="accent1"/>
                </a:solidFill>
                <a:latin typeface="Arial" charset="0"/>
                <a:sym typeface="Wingdings"/>
              </a:rPr>
              <a:t></a:t>
            </a:r>
            <a:endParaRPr lang="en-US" sz="2000" dirty="0">
              <a:solidFill>
                <a:schemeClr val="accent1"/>
              </a:solidFill>
              <a:latin typeface="Arial" charset="0"/>
            </a:endParaRPr>
          </a:p>
        </p:txBody>
      </p:sp>
      <p:sp>
        <p:nvSpPr>
          <p:cNvPr id="9" name="Rectangle 7"/>
          <p:cNvSpPr>
            <a:spLocks noChangeArrowheads="1"/>
          </p:cNvSpPr>
          <p:nvPr/>
        </p:nvSpPr>
        <p:spPr bwMode="auto">
          <a:xfrm>
            <a:off x="3657600" y="2590800"/>
            <a:ext cx="1219200" cy="3048000"/>
          </a:xfrm>
          <a:prstGeom prst="rect">
            <a:avLst/>
          </a:prstGeom>
          <a:noFill/>
          <a:ln w="38100">
            <a:solidFill>
              <a:schemeClr val="accent5">
                <a:lumMod val="60000"/>
                <a:lumOff val="40000"/>
              </a:schemeClr>
            </a:solidFill>
            <a:miter lim="800000"/>
            <a:headEnd/>
            <a:tailEnd/>
          </a:ln>
          <a:effectLst/>
          <a:extLst/>
        </p:spPr>
        <p:txBody>
          <a:bodyPr wrap="none" anchor="ctr"/>
          <a:lstStyle/>
          <a:p>
            <a:endParaRPr lang="en-US"/>
          </a:p>
        </p:txBody>
      </p:sp>
      <p:sp>
        <p:nvSpPr>
          <p:cNvPr id="10" name="Rectangle 8"/>
          <p:cNvSpPr>
            <a:spLocks noChangeArrowheads="1"/>
          </p:cNvSpPr>
          <p:nvPr/>
        </p:nvSpPr>
        <p:spPr bwMode="auto">
          <a:xfrm>
            <a:off x="3657600" y="3505200"/>
            <a:ext cx="1219200" cy="533400"/>
          </a:xfrm>
          <a:prstGeom prst="rect">
            <a:avLst/>
          </a:prstGeom>
          <a:noFill/>
          <a:ln w="38100">
            <a:solidFill>
              <a:schemeClr val="accent5">
                <a:lumMod val="60000"/>
                <a:lumOff val="40000"/>
              </a:schemeClr>
            </a:solidFill>
            <a:miter lim="800000"/>
            <a:headEnd/>
            <a:tailEnd/>
          </a:ln>
          <a:effectLst/>
          <a:extLst/>
        </p:spPr>
        <p:txBody>
          <a:bodyPr wrap="none" anchor="ctr"/>
          <a:lstStyle/>
          <a:p>
            <a:pPr algn="ctr"/>
            <a:r>
              <a:rPr lang="en-US" sz="3000" dirty="0">
                <a:solidFill>
                  <a:schemeClr val="bg1"/>
                </a:solidFill>
              </a:rPr>
              <a:t>5</a:t>
            </a:r>
          </a:p>
        </p:txBody>
      </p:sp>
      <p:sp>
        <p:nvSpPr>
          <p:cNvPr id="11" name="Rectangle 9"/>
          <p:cNvSpPr>
            <a:spLocks noChangeArrowheads="1"/>
          </p:cNvSpPr>
          <p:nvPr/>
        </p:nvSpPr>
        <p:spPr bwMode="auto">
          <a:xfrm>
            <a:off x="3657600" y="4038600"/>
            <a:ext cx="1219200" cy="533400"/>
          </a:xfrm>
          <a:prstGeom prst="rect">
            <a:avLst/>
          </a:prstGeom>
          <a:noFill/>
          <a:ln w="38100">
            <a:solidFill>
              <a:schemeClr val="accent5">
                <a:lumMod val="60000"/>
                <a:lumOff val="40000"/>
              </a:schemeClr>
            </a:solidFill>
            <a:miter lim="800000"/>
            <a:headEnd/>
            <a:tailEnd/>
          </a:ln>
          <a:effectLst/>
          <a:extLst/>
        </p:spPr>
        <p:txBody>
          <a:bodyPr wrap="none" anchor="ctr"/>
          <a:lstStyle/>
          <a:p>
            <a:pPr algn="ctr"/>
            <a:r>
              <a:rPr lang="en-US" sz="3000" dirty="0">
                <a:solidFill>
                  <a:schemeClr val="bg1"/>
                </a:solidFill>
              </a:rPr>
              <a:t>4</a:t>
            </a:r>
          </a:p>
        </p:txBody>
      </p:sp>
      <p:sp>
        <p:nvSpPr>
          <p:cNvPr id="12" name="Text Box 6"/>
          <p:cNvSpPr txBox="1">
            <a:spLocks noChangeArrowheads="1"/>
          </p:cNvSpPr>
          <p:nvPr/>
        </p:nvSpPr>
        <p:spPr bwMode="auto">
          <a:xfrm>
            <a:off x="3048000" y="3076545"/>
            <a:ext cx="8382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solidFill>
                  <a:schemeClr val="accent1"/>
                </a:solidFill>
                <a:latin typeface="Arial" charset="0"/>
              </a:rPr>
              <a:t>sp</a:t>
            </a:r>
            <a:r>
              <a:rPr lang="en-US" sz="2000" dirty="0" smtClean="0">
                <a:solidFill>
                  <a:schemeClr val="accent1"/>
                </a:solidFill>
                <a:latin typeface="Arial" charset="0"/>
                <a:sym typeface="Wingdings"/>
              </a:rPr>
              <a:t></a:t>
            </a:r>
            <a:endParaRPr lang="en-US" sz="2000" dirty="0">
              <a:solidFill>
                <a:schemeClr val="accent1"/>
              </a:solidFill>
              <a:latin typeface="Arial" charset="0"/>
            </a:endParaRPr>
          </a:p>
        </p:txBody>
      </p:sp>
      <p:cxnSp>
        <p:nvCxnSpPr>
          <p:cNvPr id="3" name="Straight Arrow Connector 2"/>
          <p:cNvCxnSpPr/>
          <p:nvPr/>
        </p:nvCxnSpPr>
        <p:spPr>
          <a:xfrm>
            <a:off x="3329609" y="3505200"/>
            <a:ext cx="0" cy="609600"/>
          </a:xfrm>
          <a:prstGeom prst="straightConnector1">
            <a:avLst/>
          </a:prstGeom>
          <a:ln w="28575">
            <a:prstDash val="sysDot"/>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DAD0A56F-BD0F-4BDF-9912-D1E89E9626C0}" type="slidenum">
              <a:rPr lang="en-US" smtClean="0"/>
              <a:t>43</a:t>
            </a:fld>
            <a:endParaRPr lang="en-US"/>
          </a:p>
        </p:txBody>
      </p:sp>
    </p:spTree>
    <p:extLst>
      <p:ext uri="{BB962C8B-B14F-4D97-AF65-F5344CB8AC3E}">
        <p14:creationId xmlns:p14="http://schemas.microsoft.com/office/powerpoint/2010/main" val="44120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837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8372">
                                            <p:txEl>
                                              <p:pRg st="9" end="9"/>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8372">
                                            <p:txEl>
                                              <p:pRg st="6" end="6"/>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58372">
                                            <p:txEl>
                                              <p:pRg st="7" end="7"/>
                                            </p:txEl>
                                          </p:spTgt>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1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r>
              <a:rPr lang="en-US" dirty="0" smtClean="0"/>
              <a:t>Argument Passing: </a:t>
            </a:r>
            <a:r>
              <a:rPr lang="en-US" i="1" dirty="0" smtClean="0"/>
              <a:t>the Full Story</a:t>
            </a:r>
            <a:endParaRPr lang="en-US" i="1" dirty="0"/>
          </a:p>
        </p:txBody>
      </p:sp>
      <p:sp>
        <p:nvSpPr>
          <p:cNvPr id="58371" name="Rectangle 3"/>
          <p:cNvSpPr>
            <a:spLocks noGrp="1" noChangeArrowheads="1"/>
          </p:cNvSpPr>
          <p:nvPr>
            <p:ph idx="1"/>
          </p:nvPr>
        </p:nvSpPr>
        <p:spPr>
          <a:xfrm>
            <a:off x="6045326" y="762001"/>
            <a:ext cx="3022474" cy="3200400"/>
          </a:xfrm>
        </p:spPr>
        <p:txBody>
          <a:bodyPr>
            <a:normAutofit/>
          </a:bodyPr>
          <a:lstStyle/>
          <a:p>
            <a:r>
              <a:rPr lang="en-US" dirty="0" smtClean="0">
                <a:solidFill>
                  <a:schemeClr val="accent1"/>
                </a:solidFill>
              </a:rPr>
              <a:t>Arguments 1-4: </a:t>
            </a:r>
          </a:p>
          <a:p>
            <a:r>
              <a:rPr lang="en-US" dirty="0" smtClean="0"/>
              <a:t>  passed </a:t>
            </a:r>
            <a:r>
              <a:rPr lang="en-US" dirty="0"/>
              <a:t>in </a:t>
            </a:r>
            <a:r>
              <a:rPr lang="en-US" dirty="0" smtClean="0"/>
              <a:t>$4-$7</a:t>
            </a:r>
          </a:p>
          <a:p>
            <a:r>
              <a:rPr lang="en-US" i="1" dirty="0" smtClean="0"/>
              <a:t>  room on stack </a:t>
            </a:r>
            <a:endParaRPr lang="en-US" i="1" dirty="0"/>
          </a:p>
          <a:p>
            <a:r>
              <a:rPr lang="en-US" dirty="0" smtClean="0">
                <a:solidFill>
                  <a:schemeClr val="accent1"/>
                </a:solidFill>
              </a:rPr>
              <a:t>Arguments 5+:</a:t>
            </a:r>
          </a:p>
          <a:p>
            <a:r>
              <a:rPr lang="en-US" dirty="0" smtClean="0">
                <a:solidFill>
                  <a:schemeClr val="bg1"/>
                </a:solidFill>
              </a:rPr>
              <a:t>  placed on stack</a:t>
            </a:r>
          </a:p>
          <a:p>
            <a:endParaRPr lang="en-US" dirty="0">
              <a:solidFill>
                <a:schemeClr val="bg1"/>
              </a:solidFill>
            </a:endParaRPr>
          </a:p>
        </p:txBody>
      </p:sp>
      <p:sp>
        <p:nvSpPr>
          <p:cNvPr id="58372" name="Rectangle 4"/>
          <p:cNvSpPr>
            <a:spLocks noChangeArrowheads="1"/>
          </p:cNvSpPr>
          <p:nvPr/>
        </p:nvSpPr>
        <p:spPr bwMode="auto">
          <a:xfrm>
            <a:off x="152400" y="2590800"/>
            <a:ext cx="2922104" cy="4114800"/>
          </a:xfrm>
          <a:prstGeom prst="rect">
            <a:avLst/>
          </a:prstGeom>
          <a:noFill/>
          <a:ln w="9525">
            <a:solidFill>
              <a:schemeClr val="bg1"/>
            </a:solidFill>
            <a:miter lim="800000"/>
            <a:headEnd/>
            <a:tailEnd/>
          </a:ln>
          <a:effectLst/>
          <a:extLst/>
        </p:spPr>
        <p:txBody>
          <a:bodyPr wrap="none" anchor="ctr"/>
          <a:lstStyle/>
          <a:p>
            <a:r>
              <a:rPr lang="en-US" sz="2400" dirty="0" smtClean="0">
                <a:solidFill>
                  <a:schemeClr val="bg1"/>
                </a:solidFill>
                <a:latin typeface="Arial" charset="0"/>
              </a:rPr>
              <a:t>main</a:t>
            </a:r>
            <a:r>
              <a:rPr lang="en-US" sz="2400" dirty="0">
                <a:solidFill>
                  <a:schemeClr val="bg1"/>
                </a:solidFill>
                <a:latin typeface="Arial" charset="0"/>
              </a:rPr>
              <a:t>: </a:t>
            </a:r>
          </a:p>
          <a:p>
            <a:r>
              <a:rPr lang="en-US" sz="2400" dirty="0">
                <a:solidFill>
                  <a:schemeClr val="bg1"/>
                </a:solidFill>
                <a:latin typeface="Arial" charset="0"/>
              </a:rPr>
              <a:t>   li $a0, 0</a:t>
            </a:r>
          </a:p>
          <a:p>
            <a:r>
              <a:rPr lang="en-US" sz="2400" dirty="0">
                <a:solidFill>
                  <a:schemeClr val="bg1"/>
                </a:solidFill>
                <a:latin typeface="Arial" charset="0"/>
              </a:rPr>
              <a:t>   li $a1, 1</a:t>
            </a:r>
          </a:p>
          <a:p>
            <a:r>
              <a:rPr lang="en-US" sz="2400" dirty="0">
                <a:solidFill>
                  <a:schemeClr val="bg1"/>
                </a:solidFill>
                <a:latin typeface="Arial" charset="0"/>
              </a:rPr>
              <a:t>   li $a2, 2</a:t>
            </a:r>
          </a:p>
          <a:p>
            <a:r>
              <a:rPr lang="en-US" sz="2400" dirty="0">
                <a:solidFill>
                  <a:schemeClr val="bg1"/>
                </a:solidFill>
                <a:latin typeface="Arial" charset="0"/>
              </a:rPr>
              <a:t>   li $a3, 3</a:t>
            </a:r>
          </a:p>
          <a:p>
            <a:r>
              <a:rPr lang="en-US" sz="2400" dirty="0">
                <a:solidFill>
                  <a:schemeClr val="accent1"/>
                </a:solidFill>
                <a:latin typeface="Arial" charset="0"/>
              </a:rPr>
              <a:t>   </a:t>
            </a:r>
            <a:r>
              <a:rPr lang="en-US" sz="2400" dirty="0" err="1">
                <a:solidFill>
                  <a:schemeClr val="accent1"/>
                </a:solidFill>
                <a:latin typeface="Arial" charset="0"/>
              </a:rPr>
              <a:t>addiu</a:t>
            </a:r>
            <a:r>
              <a:rPr lang="en-US" sz="2400" dirty="0">
                <a:solidFill>
                  <a:schemeClr val="accent1"/>
                </a:solidFill>
                <a:latin typeface="Arial" charset="0"/>
              </a:rPr>
              <a:t> $sp,$sp</a:t>
            </a:r>
            <a:r>
              <a:rPr lang="en-US" sz="2400" dirty="0" smtClean="0">
                <a:solidFill>
                  <a:schemeClr val="accent1"/>
                </a:solidFill>
                <a:latin typeface="Arial" charset="0"/>
              </a:rPr>
              <a:t>,-24</a:t>
            </a:r>
            <a:endParaRPr lang="en-US" sz="2400" dirty="0">
              <a:solidFill>
                <a:schemeClr val="accent1"/>
              </a:solidFill>
              <a:latin typeface="Arial" charset="0"/>
            </a:endParaRPr>
          </a:p>
          <a:p>
            <a:r>
              <a:rPr lang="en-US" sz="2400" dirty="0">
                <a:solidFill>
                  <a:schemeClr val="accent5">
                    <a:lumMod val="60000"/>
                    <a:lumOff val="40000"/>
                  </a:schemeClr>
                </a:solidFill>
                <a:latin typeface="Arial" charset="0"/>
              </a:rPr>
              <a:t>   li $8, 4</a:t>
            </a:r>
          </a:p>
          <a:p>
            <a:r>
              <a:rPr lang="en-US" sz="2400" dirty="0">
                <a:solidFill>
                  <a:schemeClr val="accent5">
                    <a:lumMod val="60000"/>
                    <a:lumOff val="40000"/>
                  </a:schemeClr>
                </a:solidFill>
                <a:latin typeface="Arial" charset="0"/>
              </a:rPr>
              <a:t>   </a:t>
            </a:r>
            <a:r>
              <a:rPr lang="en-US" sz="2400" dirty="0" err="1">
                <a:solidFill>
                  <a:schemeClr val="accent5">
                    <a:lumMod val="60000"/>
                    <a:lumOff val="40000"/>
                  </a:schemeClr>
                </a:solidFill>
                <a:latin typeface="Arial" charset="0"/>
              </a:rPr>
              <a:t>sw</a:t>
            </a:r>
            <a:r>
              <a:rPr lang="en-US" sz="2400" dirty="0">
                <a:solidFill>
                  <a:schemeClr val="accent5">
                    <a:lumMod val="60000"/>
                    <a:lumOff val="40000"/>
                  </a:schemeClr>
                </a:solidFill>
                <a:latin typeface="Arial" charset="0"/>
              </a:rPr>
              <a:t> $8, </a:t>
            </a:r>
            <a:r>
              <a:rPr lang="en-US" sz="2400" dirty="0" smtClean="0">
                <a:solidFill>
                  <a:schemeClr val="accent5">
                    <a:lumMod val="60000"/>
                    <a:lumOff val="40000"/>
                  </a:schemeClr>
                </a:solidFill>
                <a:latin typeface="Arial" charset="0"/>
              </a:rPr>
              <a:t>16($</a:t>
            </a:r>
            <a:r>
              <a:rPr lang="en-US" sz="2400" dirty="0">
                <a:solidFill>
                  <a:schemeClr val="accent5">
                    <a:lumMod val="60000"/>
                    <a:lumOff val="40000"/>
                  </a:schemeClr>
                </a:solidFill>
                <a:latin typeface="Arial" charset="0"/>
              </a:rPr>
              <a:t>sp)</a:t>
            </a:r>
          </a:p>
          <a:p>
            <a:r>
              <a:rPr lang="en-US" sz="2400" dirty="0">
                <a:solidFill>
                  <a:schemeClr val="accent5">
                    <a:lumMod val="60000"/>
                    <a:lumOff val="40000"/>
                  </a:schemeClr>
                </a:solidFill>
                <a:latin typeface="Arial" charset="0"/>
              </a:rPr>
              <a:t>   li $8, 5</a:t>
            </a:r>
          </a:p>
          <a:p>
            <a:r>
              <a:rPr lang="en-US" sz="2400" dirty="0">
                <a:solidFill>
                  <a:schemeClr val="accent5">
                    <a:lumMod val="60000"/>
                    <a:lumOff val="40000"/>
                  </a:schemeClr>
                </a:solidFill>
                <a:latin typeface="Arial" charset="0"/>
              </a:rPr>
              <a:t>   </a:t>
            </a:r>
            <a:r>
              <a:rPr lang="en-US" sz="2400" dirty="0" err="1">
                <a:solidFill>
                  <a:schemeClr val="accent5">
                    <a:lumMod val="60000"/>
                    <a:lumOff val="40000"/>
                  </a:schemeClr>
                </a:solidFill>
                <a:latin typeface="Arial" charset="0"/>
              </a:rPr>
              <a:t>sw</a:t>
            </a:r>
            <a:r>
              <a:rPr lang="en-US" sz="2400" dirty="0">
                <a:solidFill>
                  <a:schemeClr val="accent5">
                    <a:lumMod val="60000"/>
                    <a:lumOff val="40000"/>
                  </a:schemeClr>
                </a:solidFill>
                <a:latin typeface="Arial" charset="0"/>
              </a:rPr>
              <a:t> $8, </a:t>
            </a:r>
            <a:r>
              <a:rPr lang="en-US" sz="2400" dirty="0" smtClean="0">
                <a:solidFill>
                  <a:schemeClr val="accent5">
                    <a:lumMod val="60000"/>
                    <a:lumOff val="40000"/>
                  </a:schemeClr>
                </a:solidFill>
                <a:latin typeface="Arial" charset="0"/>
              </a:rPr>
              <a:t>20($</a:t>
            </a:r>
            <a:r>
              <a:rPr lang="en-US" sz="2400" dirty="0">
                <a:solidFill>
                  <a:schemeClr val="accent5">
                    <a:lumMod val="60000"/>
                    <a:lumOff val="40000"/>
                  </a:schemeClr>
                </a:solidFill>
                <a:latin typeface="Arial" charset="0"/>
              </a:rPr>
              <a:t>sp)</a:t>
            </a:r>
          </a:p>
          <a:p>
            <a:r>
              <a:rPr lang="en-US" sz="2400" dirty="0">
                <a:solidFill>
                  <a:schemeClr val="bg1"/>
                </a:solidFill>
                <a:latin typeface="Arial" charset="0"/>
              </a:rPr>
              <a:t>   </a:t>
            </a:r>
            <a:r>
              <a:rPr lang="en-US" sz="2400" dirty="0" err="1">
                <a:solidFill>
                  <a:schemeClr val="bg1"/>
                </a:solidFill>
                <a:latin typeface="Arial" charset="0"/>
              </a:rPr>
              <a:t>jal</a:t>
            </a:r>
            <a:r>
              <a:rPr lang="en-US" sz="2400" dirty="0">
                <a:solidFill>
                  <a:schemeClr val="bg1"/>
                </a:solidFill>
                <a:latin typeface="Arial" charset="0"/>
              </a:rPr>
              <a:t> </a:t>
            </a:r>
            <a:r>
              <a:rPr lang="en-US" sz="2400" dirty="0" err="1" smtClean="0">
                <a:solidFill>
                  <a:schemeClr val="bg1"/>
                </a:solidFill>
                <a:latin typeface="Arial" charset="0"/>
              </a:rPr>
              <a:t>myfn</a:t>
            </a:r>
            <a:endParaRPr lang="en-US" sz="2400" dirty="0">
              <a:solidFill>
                <a:schemeClr val="bg1"/>
              </a:solidFill>
              <a:latin typeface="Arial" charset="0"/>
            </a:endParaRPr>
          </a:p>
        </p:txBody>
      </p:sp>
      <p:sp>
        <p:nvSpPr>
          <p:cNvPr id="5" name="Rectangle 4"/>
          <p:cNvSpPr>
            <a:spLocks noChangeArrowheads="1"/>
          </p:cNvSpPr>
          <p:nvPr/>
        </p:nvSpPr>
        <p:spPr bwMode="auto">
          <a:xfrm>
            <a:off x="152400" y="838200"/>
            <a:ext cx="2922104" cy="1600200"/>
          </a:xfrm>
          <a:prstGeom prst="rect">
            <a:avLst/>
          </a:prstGeom>
          <a:noFill/>
          <a:ln w="9525">
            <a:solidFill>
              <a:schemeClr val="bg1"/>
            </a:solidFill>
            <a:miter lim="800000"/>
            <a:headEnd/>
            <a:tailEnd/>
          </a:ln>
          <a:effectLst/>
          <a:extLst/>
        </p:spPr>
        <p:txBody>
          <a:bodyPr wrap="none" anchor="ctr"/>
          <a:lstStyle/>
          <a:p>
            <a:r>
              <a:rPr lang="en-US" sz="2400" dirty="0" smtClean="0">
                <a:solidFill>
                  <a:schemeClr val="bg1"/>
                </a:solidFill>
                <a:latin typeface="Arial" charset="0"/>
              </a:rPr>
              <a:t>main() {</a:t>
            </a:r>
          </a:p>
          <a:p>
            <a:r>
              <a:rPr lang="en-US" sz="2400" dirty="0" smtClean="0">
                <a:solidFill>
                  <a:schemeClr val="accent5">
                    <a:lumMod val="60000"/>
                    <a:lumOff val="40000"/>
                  </a:schemeClr>
                </a:solidFill>
                <a:latin typeface="Arial" charset="0"/>
              </a:rPr>
              <a:t>   </a:t>
            </a:r>
            <a:r>
              <a:rPr lang="en-US" sz="2400" dirty="0" err="1" smtClean="0">
                <a:solidFill>
                  <a:schemeClr val="accent5">
                    <a:lumMod val="60000"/>
                    <a:lumOff val="40000"/>
                  </a:schemeClr>
                </a:solidFill>
                <a:latin typeface="Arial" charset="0"/>
              </a:rPr>
              <a:t>myfn</a:t>
            </a:r>
            <a:r>
              <a:rPr lang="en-US" sz="2400" dirty="0" smtClean="0">
                <a:solidFill>
                  <a:schemeClr val="accent5">
                    <a:lumMod val="60000"/>
                    <a:lumOff val="40000"/>
                  </a:schemeClr>
                </a:solidFill>
                <a:latin typeface="Arial" charset="0"/>
              </a:rPr>
              <a:t>(0,1,2,3,4,5);</a:t>
            </a:r>
          </a:p>
          <a:p>
            <a:r>
              <a:rPr lang="en-US" sz="2400" dirty="0">
                <a:solidFill>
                  <a:schemeClr val="bg1"/>
                </a:solidFill>
                <a:latin typeface="Arial" charset="0"/>
              </a:rPr>
              <a:t> </a:t>
            </a:r>
            <a:r>
              <a:rPr lang="en-US" sz="2400" dirty="0" smtClean="0">
                <a:solidFill>
                  <a:schemeClr val="bg1"/>
                </a:solidFill>
                <a:latin typeface="Arial" charset="0"/>
              </a:rPr>
              <a:t>  </a:t>
            </a:r>
            <a:r>
              <a:rPr lang="is-IS" sz="2400" dirty="0" smtClean="0">
                <a:solidFill>
                  <a:schemeClr val="bg1"/>
                </a:solidFill>
                <a:latin typeface="Arial" charset="0"/>
              </a:rPr>
              <a:t>…</a:t>
            </a:r>
            <a:endParaRPr lang="en-US" sz="2400" dirty="0" smtClean="0">
              <a:solidFill>
                <a:schemeClr val="bg1"/>
              </a:solidFill>
              <a:latin typeface="Arial" charset="0"/>
            </a:endParaRPr>
          </a:p>
          <a:p>
            <a:r>
              <a:rPr lang="en-US" sz="2400" dirty="0" smtClean="0">
                <a:solidFill>
                  <a:schemeClr val="bg1"/>
                </a:solidFill>
                <a:latin typeface="Arial" charset="0"/>
              </a:rPr>
              <a:t>}</a:t>
            </a:r>
          </a:p>
        </p:txBody>
      </p:sp>
      <p:sp>
        <p:nvSpPr>
          <p:cNvPr id="8" name="Text Box 6"/>
          <p:cNvSpPr txBox="1">
            <a:spLocks noChangeArrowheads="1"/>
          </p:cNvSpPr>
          <p:nvPr/>
        </p:nvSpPr>
        <p:spPr bwMode="auto">
          <a:xfrm>
            <a:off x="3124200" y="4476690"/>
            <a:ext cx="8382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smtClean="0">
                <a:solidFill>
                  <a:schemeClr val="accent1"/>
                </a:solidFill>
                <a:latin typeface="Arial" charset="0"/>
              </a:rPr>
              <a:t>sp</a:t>
            </a:r>
            <a:r>
              <a:rPr lang="en-US" sz="2000" smtClean="0">
                <a:solidFill>
                  <a:schemeClr val="accent1"/>
                </a:solidFill>
                <a:latin typeface="Arial" charset="0"/>
                <a:sym typeface="Wingdings"/>
              </a:rPr>
              <a:t></a:t>
            </a:r>
            <a:endParaRPr lang="en-US" sz="2000" dirty="0">
              <a:solidFill>
                <a:schemeClr val="accent1"/>
              </a:solidFill>
              <a:latin typeface="Arial" charset="0"/>
            </a:endParaRPr>
          </a:p>
        </p:txBody>
      </p:sp>
      <p:sp>
        <p:nvSpPr>
          <p:cNvPr id="12" name="Text Box 6"/>
          <p:cNvSpPr txBox="1">
            <a:spLocks noChangeArrowheads="1"/>
          </p:cNvSpPr>
          <p:nvPr/>
        </p:nvSpPr>
        <p:spPr bwMode="auto">
          <a:xfrm>
            <a:off x="3125613" y="2238345"/>
            <a:ext cx="8382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solidFill>
                  <a:schemeClr val="accent1"/>
                </a:solidFill>
                <a:latin typeface="Arial" charset="0"/>
              </a:rPr>
              <a:t>sp</a:t>
            </a:r>
            <a:r>
              <a:rPr lang="en-US" sz="2000" dirty="0" smtClean="0">
                <a:solidFill>
                  <a:schemeClr val="accent1"/>
                </a:solidFill>
                <a:latin typeface="Arial" charset="0"/>
                <a:sym typeface="Wingdings"/>
              </a:rPr>
              <a:t></a:t>
            </a:r>
            <a:endParaRPr lang="en-US" sz="2000" dirty="0">
              <a:solidFill>
                <a:schemeClr val="accent1"/>
              </a:solidFill>
              <a:latin typeface="Arial" charset="0"/>
            </a:endParaRPr>
          </a:p>
        </p:txBody>
      </p:sp>
      <p:cxnSp>
        <p:nvCxnSpPr>
          <p:cNvPr id="3" name="Straight Arrow Connector 2"/>
          <p:cNvCxnSpPr/>
          <p:nvPr/>
        </p:nvCxnSpPr>
        <p:spPr>
          <a:xfrm>
            <a:off x="3429000" y="2678668"/>
            <a:ext cx="0" cy="1798022"/>
          </a:xfrm>
          <a:prstGeom prst="straightConnector1">
            <a:avLst/>
          </a:prstGeom>
          <a:ln w="28575">
            <a:prstDash val="sysDot"/>
            <a:tailEnd type="triangle"/>
          </a:ln>
        </p:spPr>
        <p:style>
          <a:lnRef idx="1">
            <a:schemeClr val="accent1"/>
          </a:lnRef>
          <a:fillRef idx="0">
            <a:schemeClr val="accent1"/>
          </a:fillRef>
          <a:effectRef idx="0">
            <a:schemeClr val="accent1"/>
          </a:effectRef>
          <a:fontRef idx="minor">
            <a:schemeClr val="tx1"/>
          </a:fontRef>
        </p:style>
      </p:cxnSp>
      <p:sp>
        <p:nvSpPr>
          <p:cNvPr id="15" name="Rectangle 7"/>
          <p:cNvSpPr>
            <a:spLocks noChangeArrowheads="1"/>
          </p:cNvSpPr>
          <p:nvPr/>
        </p:nvSpPr>
        <p:spPr bwMode="auto">
          <a:xfrm>
            <a:off x="3759815" y="1752600"/>
            <a:ext cx="1447800" cy="4876800"/>
          </a:xfrm>
          <a:prstGeom prst="rect">
            <a:avLst/>
          </a:prstGeom>
          <a:noFill/>
          <a:ln w="38100">
            <a:solidFill>
              <a:schemeClr val="accent5">
                <a:lumMod val="60000"/>
                <a:lumOff val="40000"/>
              </a:schemeClr>
            </a:solidFill>
            <a:miter lim="800000"/>
            <a:headEnd/>
            <a:tailEnd/>
          </a:ln>
          <a:effectLst/>
          <a:extLst/>
        </p:spPr>
        <p:txBody>
          <a:bodyPr wrap="none" anchor="ctr"/>
          <a:lstStyle/>
          <a:p>
            <a:endParaRPr lang="en-US" dirty="0"/>
          </a:p>
        </p:txBody>
      </p:sp>
      <p:sp>
        <p:nvSpPr>
          <p:cNvPr id="16" name="Rectangle 8"/>
          <p:cNvSpPr>
            <a:spLocks noChangeArrowheads="1"/>
          </p:cNvSpPr>
          <p:nvPr/>
        </p:nvSpPr>
        <p:spPr bwMode="auto">
          <a:xfrm>
            <a:off x="3759815" y="2971800"/>
            <a:ext cx="1447800" cy="381000"/>
          </a:xfrm>
          <a:prstGeom prst="rect">
            <a:avLst/>
          </a:prstGeom>
          <a:noFill/>
          <a:ln w="38100">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4</a:t>
            </a:r>
          </a:p>
        </p:txBody>
      </p:sp>
      <p:sp>
        <p:nvSpPr>
          <p:cNvPr id="17" name="Rectangle 11"/>
          <p:cNvSpPr>
            <a:spLocks noChangeArrowheads="1"/>
          </p:cNvSpPr>
          <p:nvPr/>
        </p:nvSpPr>
        <p:spPr bwMode="auto">
          <a:xfrm>
            <a:off x="3759815" y="3352800"/>
            <a:ext cx="1447800" cy="381000"/>
          </a:xfrm>
          <a:prstGeom prst="rect">
            <a:avLst/>
          </a:prstGeom>
          <a:noFill/>
          <a:ln w="38100">
            <a:solidFill>
              <a:schemeClr val="accent5">
                <a:lumMod val="60000"/>
                <a:lumOff val="40000"/>
              </a:schemeClr>
            </a:solidFill>
            <a:miter lim="800000"/>
            <a:headEnd/>
            <a:tailEnd/>
          </a:ln>
          <a:effectLst/>
          <a:extLst/>
        </p:spPr>
        <p:txBody>
          <a:bodyPr wrap="none" anchor="ctr"/>
          <a:lstStyle/>
          <a:p>
            <a:pPr algn="ctr"/>
            <a:r>
              <a:rPr lang="en-US" sz="2200" dirty="0">
                <a:solidFill>
                  <a:schemeClr val="bg1"/>
                </a:solidFill>
              </a:rPr>
              <a:t>space </a:t>
            </a:r>
            <a:r>
              <a:rPr lang="en-US" sz="2200" dirty="0" smtClean="0">
                <a:solidFill>
                  <a:schemeClr val="bg1"/>
                </a:solidFill>
              </a:rPr>
              <a:t>for a3</a:t>
            </a:r>
            <a:endParaRPr lang="en-US" sz="2200" dirty="0">
              <a:solidFill>
                <a:schemeClr val="bg1"/>
              </a:solidFill>
            </a:endParaRPr>
          </a:p>
        </p:txBody>
      </p:sp>
      <p:sp>
        <p:nvSpPr>
          <p:cNvPr id="18" name="Rectangle 12"/>
          <p:cNvSpPr>
            <a:spLocks noChangeArrowheads="1"/>
          </p:cNvSpPr>
          <p:nvPr/>
        </p:nvSpPr>
        <p:spPr bwMode="auto">
          <a:xfrm>
            <a:off x="3759815" y="3733800"/>
            <a:ext cx="1447800" cy="381000"/>
          </a:xfrm>
          <a:prstGeom prst="rect">
            <a:avLst/>
          </a:prstGeom>
          <a:noFill/>
          <a:ln w="38100">
            <a:solidFill>
              <a:schemeClr val="accent5">
                <a:lumMod val="60000"/>
                <a:lumOff val="40000"/>
              </a:schemeClr>
            </a:solidFill>
            <a:miter lim="800000"/>
            <a:headEnd/>
            <a:tailEnd/>
          </a:ln>
          <a:effectLst/>
          <a:extLst/>
        </p:spPr>
        <p:txBody>
          <a:bodyPr wrap="none" anchor="ctr"/>
          <a:lstStyle/>
          <a:p>
            <a:pPr algn="ctr"/>
            <a:r>
              <a:rPr lang="en-US" sz="2200" dirty="0">
                <a:solidFill>
                  <a:schemeClr val="bg1"/>
                </a:solidFill>
              </a:rPr>
              <a:t>space </a:t>
            </a:r>
            <a:r>
              <a:rPr lang="en-US" sz="2200" dirty="0" smtClean="0">
                <a:solidFill>
                  <a:schemeClr val="bg1"/>
                </a:solidFill>
              </a:rPr>
              <a:t>for a2</a:t>
            </a:r>
            <a:endParaRPr lang="en-US" sz="2200" dirty="0">
              <a:solidFill>
                <a:schemeClr val="bg1"/>
              </a:solidFill>
            </a:endParaRPr>
          </a:p>
        </p:txBody>
      </p:sp>
      <p:sp>
        <p:nvSpPr>
          <p:cNvPr id="19" name="Rectangle 13"/>
          <p:cNvSpPr>
            <a:spLocks noChangeArrowheads="1"/>
          </p:cNvSpPr>
          <p:nvPr/>
        </p:nvSpPr>
        <p:spPr bwMode="auto">
          <a:xfrm>
            <a:off x="3759815" y="4114800"/>
            <a:ext cx="1447800" cy="381000"/>
          </a:xfrm>
          <a:prstGeom prst="rect">
            <a:avLst/>
          </a:prstGeom>
          <a:noFill/>
          <a:ln w="38100">
            <a:solidFill>
              <a:schemeClr val="accent5">
                <a:lumMod val="60000"/>
                <a:lumOff val="40000"/>
              </a:schemeClr>
            </a:solidFill>
            <a:miter lim="800000"/>
            <a:headEnd/>
            <a:tailEnd/>
          </a:ln>
          <a:effectLst/>
          <a:extLst/>
        </p:spPr>
        <p:txBody>
          <a:bodyPr wrap="none" anchor="ctr"/>
          <a:lstStyle/>
          <a:p>
            <a:pPr algn="ctr"/>
            <a:r>
              <a:rPr lang="en-US" sz="2200" dirty="0">
                <a:solidFill>
                  <a:schemeClr val="bg1"/>
                </a:solidFill>
              </a:rPr>
              <a:t>space </a:t>
            </a:r>
            <a:r>
              <a:rPr lang="en-US" sz="2200" dirty="0" smtClean="0">
                <a:solidFill>
                  <a:schemeClr val="bg1"/>
                </a:solidFill>
              </a:rPr>
              <a:t>for a1</a:t>
            </a:r>
            <a:endParaRPr lang="en-US" sz="2200" dirty="0">
              <a:solidFill>
                <a:schemeClr val="bg1"/>
              </a:solidFill>
            </a:endParaRPr>
          </a:p>
        </p:txBody>
      </p:sp>
      <p:sp>
        <p:nvSpPr>
          <p:cNvPr id="20" name="Rectangle 14"/>
          <p:cNvSpPr>
            <a:spLocks noChangeArrowheads="1"/>
          </p:cNvSpPr>
          <p:nvPr/>
        </p:nvSpPr>
        <p:spPr bwMode="auto">
          <a:xfrm>
            <a:off x="3759815" y="4495800"/>
            <a:ext cx="1447800" cy="381000"/>
          </a:xfrm>
          <a:prstGeom prst="rect">
            <a:avLst/>
          </a:prstGeom>
          <a:noFill/>
          <a:ln w="38100">
            <a:solidFill>
              <a:schemeClr val="accent5">
                <a:lumMod val="60000"/>
                <a:lumOff val="40000"/>
              </a:schemeClr>
            </a:solidFill>
            <a:miter lim="800000"/>
            <a:headEnd/>
            <a:tailEnd/>
          </a:ln>
          <a:effectLst/>
          <a:extLst/>
        </p:spPr>
        <p:txBody>
          <a:bodyPr wrap="none" anchor="ctr"/>
          <a:lstStyle/>
          <a:p>
            <a:pPr algn="ctr"/>
            <a:r>
              <a:rPr lang="en-US" sz="2200" dirty="0">
                <a:solidFill>
                  <a:schemeClr val="bg1"/>
                </a:solidFill>
              </a:rPr>
              <a:t>space </a:t>
            </a:r>
            <a:r>
              <a:rPr lang="en-US" sz="2200" dirty="0" smtClean="0">
                <a:solidFill>
                  <a:schemeClr val="bg1"/>
                </a:solidFill>
              </a:rPr>
              <a:t>for a0</a:t>
            </a:r>
            <a:endParaRPr lang="en-US" sz="2200" dirty="0">
              <a:solidFill>
                <a:schemeClr val="bg1"/>
              </a:solidFill>
            </a:endParaRPr>
          </a:p>
        </p:txBody>
      </p:sp>
      <p:sp>
        <p:nvSpPr>
          <p:cNvPr id="21" name="Rectangle 16"/>
          <p:cNvSpPr>
            <a:spLocks noChangeArrowheads="1"/>
          </p:cNvSpPr>
          <p:nvPr/>
        </p:nvSpPr>
        <p:spPr bwMode="auto">
          <a:xfrm>
            <a:off x="3759815" y="2590800"/>
            <a:ext cx="1447800" cy="381000"/>
          </a:xfrm>
          <a:prstGeom prst="rect">
            <a:avLst/>
          </a:prstGeom>
          <a:noFill/>
          <a:ln w="38100">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5</a:t>
            </a:r>
          </a:p>
        </p:txBody>
      </p:sp>
      <p:sp>
        <p:nvSpPr>
          <p:cNvPr id="22" name="TextBox 21"/>
          <p:cNvSpPr txBox="1"/>
          <p:nvPr/>
        </p:nvSpPr>
        <p:spPr>
          <a:xfrm>
            <a:off x="5198250" y="4495800"/>
            <a:ext cx="771365" cy="369332"/>
          </a:xfrm>
          <a:prstGeom prst="rect">
            <a:avLst/>
          </a:prstGeom>
          <a:noFill/>
        </p:spPr>
        <p:txBody>
          <a:bodyPr wrap="none" rtlCol="0">
            <a:spAutoFit/>
          </a:bodyPr>
          <a:lstStyle/>
          <a:p>
            <a:r>
              <a:rPr lang="en-US" dirty="0" smtClean="0">
                <a:solidFill>
                  <a:schemeClr val="accent5">
                    <a:lumMod val="60000"/>
                    <a:lumOff val="40000"/>
                  </a:schemeClr>
                </a:solidFill>
              </a:rPr>
              <a:t>0($sp)</a:t>
            </a:r>
            <a:endParaRPr lang="en-US" dirty="0">
              <a:solidFill>
                <a:schemeClr val="accent5">
                  <a:lumMod val="60000"/>
                  <a:lumOff val="40000"/>
                </a:schemeClr>
              </a:solidFill>
            </a:endParaRPr>
          </a:p>
        </p:txBody>
      </p:sp>
      <p:sp>
        <p:nvSpPr>
          <p:cNvPr id="23" name="TextBox 22"/>
          <p:cNvSpPr txBox="1"/>
          <p:nvPr/>
        </p:nvSpPr>
        <p:spPr>
          <a:xfrm>
            <a:off x="5198250" y="4114800"/>
            <a:ext cx="771365" cy="369332"/>
          </a:xfrm>
          <a:prstGeom prst="rect">
            <a:avLst/>
          </a:prstGeom>
          <a:noFill/>
        </p:spPr>
        <p:txBody>
          <a:bodyPr wrap="none" rtlCol="0">
            <a:spAutoFit/>
          </a:bodyPr>
          <a:lstStyle/>
          <a:p>
            <a:r>
              <a:rPr lang="en-US" dirty="0">
                <a:solidFill>
                  <a:schemeClr val="accent5">
                    <a:lumMod val="60000"/>
                    <a:lumOff val="40000"/>
                  </a:schemeClr>
                </a:solidFill>
              </a:rPr>
              <a:t>4</a:t>
            </a:r>
            <a:r>
              <a:rPr lang="en-US" dirty="0" smtClean="0">
                <a:solidFill>
                  <a:schemeClr val="accent5">
                    <a:lumMod val="60000"/>
                    <a:lumOff val="40000"/>
                  </a:schemeClr>
                </a:solidFill>
              </a:rPr>
              <a:t>($sp)</a:t>
            </a:r>
            <a:endParaRPr lang="en-US" dirty="0">
              <a:solidFill>
                <a:schemeClr val="accent5">
                  <a:lumMod val="60000"/>
                  <a:lumOff val="40000"/>
                </a:schemeClr>
              </a:solidFill>
            </a:endParaRPr>
          </a:p>
        </p:txBody>
      </p:sp>
      <p:sp>
        <p:nvSpPr>
          <p:cNvPr id="24" name="TextBox 23"/>
          <p:cNvSpPr txBox="1"/>
          <p:nvPr/>
        </p:nvSpPr>
        <p:spPr>
          <a:xfrm>
            <a:off x="5207615" y="3733800"/>
            <a:ext cx="771365" cy="369332"/>
          </a:xfrm>
          <a:prstGeom prst="rect">
            <a:avLst/>
          </a:prstGeom>
          <a:noFill/>
        </p:spPr>
        <p:txBody>
          <a:bodyPr wrap="none" rtlCol="0">
            <a:spAutoFit/>
          </a:bodyPr>
          <a:lstStyle/>
          <a:p>
            <a:r>
              <a:rPr lang="en-US" dirty="0">
                <a:solidFill>
                  <a:schemeClr val="accent5">
                    <a:lumMod val="60000"/>
                    <a:lumOff val="40000"/>
                  </a:schemeClr>
                </a:solidFill>
              </a:rPr>
              <a:t>8</a:t>
            </a:r>
            <a:r>
              <a:rPr lang="en-US" dirty="0" smtClean="0">
                <a:solidFill>
                  <a:schemeClr val="accent5">
                    <a:lumMod val="60000"/>
                    <a:lumOff val="40000"/>
                  </a:schemeClr>
                </a:solidFill>
              </a:rPr>
              <a:t>($sp)</a:t>
            </a:r>
            <a:endParaRPr lang="en-US" dirty="0">
              <a:solidFill>
                <a:schemeClr val="accent5">
                  <a:lumMod val="60000"/>
                  <a:lumOff val="40000"/>
                </a:schemeClr>
              </a:solidFill>
            </a:endParaRPr>
          </a:p>
        </p:txBody>
      </p:sp>
      <p:sp>
        <p:nvSpPr>
          <p:cNvPr id="25" name="TextBox 24"/>
          <p:cNvSpPr txBox="1"/>
          <p:nvPr/>
        </p:nvSpPr>
        <p:spPr>
          <a:xfrm>
            <a:off x="5207615" y="3352800"/>
            <a:ext cx="888385" cy="369332"/>
          </a:xfrm>
          <a:prstGeom prst="rect">
            <a:avLst/>
          </a:prstGeom>
          <a:noFill/>
        </p:spPr>
        <p:txBody>
          <a:bodyPr wrap="none" rtlCol="0">
            <a:spAutoFit/>
          </a:bodyPr>
          <a:lstStyle/>
          <a:p>
            <a:r>
              <a:rPr lang="en-US" dirty="0" smtClean="0">
                <a:solidFill>
                  <a:schemeClr val="accent5">
                    <a:lumMod val="60000"/>
                    <a:lumOff val="40000"/>
                  </a:schemeClr>
                </a:solidFill>
              </a:rPr>
              <a:t>12($sp)</a:t>
            </a:r>
            <a:endParaRPr lang="en-US" dirty="0">
              <a:solidFill>
                <a:schemeClr val="accent5">
                  <a:lumMod val="60000"/>
                  <a:lumOff val="40000"/>
                </a:schemeClr>
              </a:solidFill>
            </a:endParaRPr>
          </a:p>
        </p:txBody>
      </p:sp>
      <p:sp>
        <p:nvSpPr>
          <p:cNvPr id="26" name="TextBox 25"/>
          <p:cNvSpPr txBox="1"/>
          <p:nvPr/>
        </p:nvSpPr>
        <p:spPr>
          <a:xfrm>
            <a:off x="5207615" y="2983468"/>
            <a:ext cx="888385" cy="369332"/>
          </a:xfrm>
          <a:prstGeom prst="rect">
            <a:avLst/>
          </a:prstGeom>
          <a:noFill/>
        </p:spPr>
        <p:txBody>
          <a:bodyPr wrap="none" rtlCol="0">
            <a:spAutoFit/>
          </a:bodyPr>
          <a:lstStyle/>
          <a:p>
            <a:r>
              <a:rPr lang="en-US" dirty="0" smtClean="0">
                <a:solidFill>
                  <a:schemeClr val="accent5">
                    <a:lumMod val="60000"/>
                    <a:lumOff val="40000"/>
                  </a:schemeClr>
                </a:solidFill>
              </a:rPr>
              <a:t>16($sp)</a:t>
            </a:r>
            <a:endParaRPr lang="en-US" dirty="0">
              <a:solidFill>
                <a:schemeClr val="accent5">
                  <a:lumMod val="60000"/>
                  <a:lumOff val="40000"/>
                </a:schemeClr>
              </a:solidFill>
            </a:endParaRPr>
          </a:p>
        </p:txBody>
      </p:sp>
      <p:sp>
        <p:nvSpPr>
          <p:cNvPr id="27" name="TextBox 26"/>
          <p:cNvSpPr txBox="1"/>
          <p:nvPr/>
        </p:nvSpPr>
        <p:spPr>
          <a:xfrm>
            <a:off x="5207615" y="2590800"/>
            <a:ext cx="888385" cy="369332"/>
          </a:xfrm>
          <a:prstGeom prst="rect">
            <a:avLst/>
          </a:prstGeom>
          <a:noFill/>
        </p:spPr>
        <p:txBody>
          <a:bodyPr wrap="none" rtlCol="0">
            <a:spAutoFit/>
          </a:bodyPr>
          <a:lstStyle/>
          <a:p>
            <a:r>
              <a:rPr lang="en-US" dirty="0" smtClean="0">
                <a:solidFill>
                  <a:schemeClr val="accent5">
                    <a:lumMod val="60000"/>
                    <a:lumOff val="40000"/>
                  </a:schemeClr>
                </a:solidFill>
              </a:rPr>
              <a:t>20($sp)</a:t>
            </a:r>
            <a:endParaRPr lang="en-US" dirty="0">
              <a:solidFill>
                <a:schemeClr val="accent5">
                  <a:lumMod val="60000"/>
                  <a:lumOff val="40000"/>
                </a:schemeClr>
              </a:solidFill>
            </a:endParaRPr>
          </a:p>
        </p:txBody>
      </p:sp>
      <p:sp>
        <p:nvSpPr>
          <p:cNvPr id="4" name="Rectangle 3"/>
          <p:cNvSpPr/>
          <p:nvPr/>
        </p:nvSpPr>
        <p:spPr>
          <a:xfrm>
            <a:off x="5410200" y="5181600"/>
            <a:ext cx="3657599" cy="1384995"/>
          </a:xfrm>
          <a:prstGeom prst="rect">
            <a:avLst/>
          </a:prstGeom>
        </p:spPr>
        <p:txBody>
          <a:bodyPr wrap="square">
            <a:spAutoFit/>
          </a:bodyPr>
          <a:lstStyle/>
          <a:p>
            <a:r>
              <a:rPr lang="en-US" sz="2800">
                <a:solidFill>
                  <a:schemeClr val="accent1"/>
                </a:solidFill>
              </a:rPr>
              <a:t>Stack </a:t>
            </a:r>
            <a:r>
              <a:rPr lang="en-US" sz="2800" smtClean="0">
                <a:solidFill>
                  <a:schemeClr val="accent1"/>
                </a:solidFill>
              </a:rPr>
              <a:t>decremented </a:t>
            </a:r>
            <a:r>
              <a:rPr lang="en-US" sz="2800" dirty="0" smtClean="0">
                <a:solidFill>
                  <a:schemeClr val="accent1"/>
                </a:solidFill>
              </a:rPr>
              <a:t>by </a:t>
            </a:r>
          </a:p>
          <a:p>
            <a:r>
              <a:rPr lang="en-US" sz="2800" dirty="0" smtClean="0">
                <a:solidFill>
                  <a:schemeClr val="accent1"/>
                </a:solidFill>
              </a:rPr>
              <a:t>max(16, #</a:t>
            </a:r>
            <a:r>
              <a:rPr lang="en-US" sz="2800" dirty="0" err="1" smtClean="0">
                <a:solidFill>
                  <a:schemeClr val="accent1"/>
                </a:solidFill>
              </a:rPr>
              <a:t>args</a:t>
            </a:r>
            <a:r>
              <a:rPr lang="en-US" sz="2800" dirty="0" smtClean="0">
                <a:solidFill>
                  <a:schemeClr val="accent1"/>
                </a:solidFill>
              </a:rPr>
              <a:t> x 4)</a:t>
            </a:r>
          </a:p>
          <a:p>
            <a:r>
              <a:rPr lang="en-US" sz="2800" dirty="0" smtClean="0">
                <a:solidFill>
                  <a:schemeClr val="bg1"/>
                </a:solidFill>
              </a:rPr>
              <a:t>Here: max (16, 24) = 24</a:t>
            </a:r>
            <a:endParaRPr lang="en-US" sz="2800" dirty="0">
              <a:solidFill>
                <a:schemeClr val="bg1"/>
              </a:solidFill>
            </a:endParaRPr>
          </a:p>
        </p:txBody>
      </p:sp>
      <p:sp>
        <p:nvSpPr>
          <p:cNvPr id="2" name="Slide Number Placeholder 1"/>
          <p:cNvSpPr>
            <a:spLocks noGrp="1"/>
          </p:cNvSpPr>
          <p:nvPr>
            <p:ph type="sldNum" sz="quarter" idx="12"/>
          </p:nvPr>
        </p:nvSpPr>
        <p:spPr/>
        <p:txBody>
          <a:bodyPr/>
          <a:lstStyle/>
          <a:p>
            <a:fld id="{DAD0A56F-BD0F-4BDF-9912-D1E89E9626C0}" type="slidenum">
              <a:rPr lang="en-US" smtClean="0"/>
              <a:t>44</a:t>
            </a:fld>
            <a:endParaRPr lang="en-US"/>
          </a:p>
        </p:txBody>
      </p:sp>
    </p:spTree>
    <p:extLst>
      <p:ext uri="{BB962C8B-B14F-4D97-AF65-F5344CB8AC3E}">
        <p14:creationId xmlns:p14="http://schemas.microsoft.com/office/powerpoint/2010/main" val="333088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of Argument Passing Convention</a:t>
            </a:r>
            <a:endParaRPr lang="en-US" dirty="0"/>
          </a:p>
        </p:txBody>
      </p:sp>
      <p:sp>
        <p:nvSpPr>
          <p:cNvPr id="3" name="Content Placeholder 2"/>
          <p:cNvSpPr>
            <a:spLocks noGrp="1"/>
          </p:cNvSpPr>
          <p:nvPr>
            <p:ph idx="1"/>
          </p:nvPr>
        </p:nvSpPr>
        <p:spPr/>
        <p:txBody>
          <a:bodyPr>
            <a:normAutofit/>
          </a:bodyPr>
          <a:lstStyle/>
          <a:p>
            <a:pPr marL="457200" indent="-457200">
              <a:buFont typeface="Arial" charset="0"/>
              <a:buChar char="•"/>
            </a:pPr>
            <a:r>
              <a:rPr lang="en-US" dirty="0" smtClean="0"/>
              <a:t>Consistent </a:t>
            </a:r>
            <a:r>
              <a:rPr lang="en-US" dirty="0"/>
              <a:t>way of passing </a:t>
            </a:r>
            <a:r>
              <a:rPr lang="en-US" dirty="0" smtClean="0"/>
              <a:t>arguments to and from subroutines</a:t>
            </a:r>
          </a:p>
          <a:p>
            <a:pPr marL="457200" indent="-457200">
              <a:buFont typeface="Arial" charset="0"/>
              <a:buChar char="•"/>
            </a:pPr>
            <a:r>
              <a:rPr lang="en-US" dirty="0" smtClean="0"/>
              <a:t>Creates single location for all arguments</a:t>
            </a:r>
          </a:p>
          <a:p>
            <a:pPr marL="1200150" lvl="1" indent="-457200">
              <a:buFont typeface="Arial" charset="0"/>
              <a:buChar char="•"/>
            </a:pPr>
            <a:r>
              <a:rPr lang="en-US" dirty="0" smtClean="0"/>
              <a:t>Caller makes room for $a0-$a3 on stack</a:t>
            </a:r>
          </a:p>
          <a:p>
            <a:pPr marL="1200150" lvl="1" indent="-457200">
              <a:buFont typeface="Arial" charset="0"/>
              <a:buChar char="•"/>
            </a:pPr>
            <a:r>
              <a:rPr lang="en-US" dirty="0" err="1" smtClean="0"/>
              <a:t>Callee</a:t>
            </a:r>
            <a:r>
              <a:rPr lang="en-US" dirty="0" smtClean="0"/>
              <a:t> must copy values from $a0-$a3 to stack</a:t>
            </a:r>
          </a:p>
          <a:p>
            <a:pPr lvl="1" indent="0">
              <a:buNone/>
            </a:pPr>
            <a:r>
              <a:rPr lang="en-US" dirty="0">
                <a:sym typeface="Wingdings"/>
              </a:rPr>
              <a:t> </a:t>
            </a:r>
            <a:r>
              <a:rPr lang="en-US" dirty="0" smtClean="0">
                <a:sym typeface="Wingdings"/>
              </a:rPr>
              <a:t>     </a:t>
            </a:r>
            <a:r>
              <a:rPr lang="en-US" dirty="0" err="1" smtClean="0"/>
              <a:t>callee</a:t>
            </a:r>
            <a:r>
              <a:rPr lang="en-US" dirty="0" smtClean="0"/>
              <a:t> may treat all </a:t>
            </a:r>
            <a:r>
              <a:rPr lang="en-US" dirty="0" err="1" smtClean="0"/>
              <a:t>args</a:t>
            </a:r>
            <a:r>
              <a:rPr lang="en-US" dirty="0" smtClean="0"/>
              <a:t> as an array in memory</a:t>
            </a:r>
          </a:p>
          <a:p>
            <a:pPr marL="1200150" lvl="1" indent="-457200"/>
            <a:r>
              <a:rPr lang="en-US" sz="2600" dirty="0" smtClean="0"/>
              <a:t>Particularly helpful for functions w/ variable length inputs:      </a:t>
            </a:r>
            <a:r>
              <a:rPr lang="en-US" sz="2600" dirty="0" smtClean="0">
                <a:solidFill>
                  <a:schemeClr val="accent1"/>
                </a:solidFill>
                <a:latin typeface="Apple Braille" charset="0"/>
                <a:ea typeface="Apple Braille" charset="0"/>
                <a:cs typeface="Apple Braille" charset="0"/>
              </a:rPr>
              <a:t>printf(“Scores: </a:t>
            </a:r>
            <a:r>
              <a:rPr lang="en-US" sz="2600" dirty="0">
                <a:solidFill>
                  <a:schemeClr val="accent1"/>
                </a:solidFill>
                <a:latin typeface="Apple Braille" charset="0"/>
                <a:ea typeface="Apple Braille" charset="0"/>
                <a:cs typeface="Apple Braille" charset="0"/>
              </a:rPr>
              <a:t>%d %d %d\n”, 1, </a:t>
            </a:r>
            <a:r>
              <a:rPr lang="en-US" sz="2600" dirty="0" smtClean="0">
                <a:solidFill>
                  <a:schemeClr val="accent1"/>
                </a:solidFill>
                <a:latin typeface="Apple Braille" charset="0"/>
                <a:ea typeface="Apple Braille" charset="0"/>
                <a:cs typeface="Apple Braille" charset="0"/>
              </a:rPr>
              <a:t>2, 3);</a:t>
            </a:r>
          </a:p>
          <a:p>
            <a:pPr marL="457200" indent="-457200">
              <a:buFont typeface="Arial" charset="0"/>
              <a:buChar char="•"/>
            </a:pPr>
            <a:r>
              <a:rPr lang="en-US" dirty="0" smtClean="0"/>
              <a:t>Aside: not a bad place to store inputs if </a:t>
            </a:r>
            <a:r>
              <a:rPr lang="en-US" dirty="0" err="1" smtClean="0"/>
              <a:t>callee</a:t>
            </a:r>
            <a:r>
              <a:rPr lang="en-US" dirty="0" smtClean="0"/>
              <a:t> needs to call a function (your input cannot stay in $a0 if you need to call another function!)</a:t>
            </a:r>
          </a:p>
          <a:p>
            <a:endParaRPr lang="en-US" dirty="0"/>
          </a:p>
        </p:txBody>
      </p:sp>
      <p:sp>
        <p:nvSpPr>
          <p:cNvPr id="4" name="Slide Number Placeholder 3"/>
          <p:cNvSpPr>
            <a:spLocks noGrp="1"/>
          </p:cNvSpPr>
          <p:nvPr>
            <p:ph type="sldNum" sz="quarter" idx="12"/>
          </p:nvPr>
        </p:nvSpPr>
        <p:spPr/>
        <p:txBody>
          <a:bodyPr/>
          <a:lstStyle/>
          <a:p>
            <a:fld id="{DAD0A56F-BD0F-4BDF-9912-D1E89E9626C0}" type="slidenum">
              <a:rPr lang="en-US" smtClean="0"/>
              <a:t>45</a:t>
            </a:fld>
            <a:endParaRPr lang="en-US"/>
          </a:p>
        </p:txBody>
      </p:sp>
    </p:spTree>
    <p:extLst>
      <p:ext uri="{BB962C8B-B14F-4D97-AF65-F5344CB8AC3E}">
        <p14:creationId xmlns:p14="http://schemas.microsoft.com/office/powerpoint/2010/main" val="14286884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smtClean="0"/>
              <a:t>Frame </a:t>
            </a:r>
            <a:r>
              <a:rPr lang="en-US" dirty="0"/>
              <a:t>Layout </a:t>
            </a:r>
            <a:r>
              <a:rPr lang="en-US" dirty="0" smtClean="0"/>
              <a:t>&amp; the Frame Pointer</a:t>
            </a:r>
            <a:endParaRPr lang="en-US" dirty="0"/>
          </a:p>
        </p:txBody>
      </p:sp>
      <p:sp>
        <p:nvSpPr>
          <p:cNvPr id="68615" name="Rectangle 7"/>
          <p:cNvSpPr>
            <a:spLocks noChangeArrowheads="1"/>
          </p:cNvSpPr>
          <p:nvPr/>
        </p:nvSpPr>
        <p:spPr bwMode="auto">
          <a:xfrm>
            <a:off x="761008" y="838200"/>
            <a:ext cx="2057400" cy="5562600"/>
          </a:xfrm>
          <a:prstGeom prst="rect">
            <a:avLst/>
          </a:prstGeom>
          <a:noFill/>
          <a:ln w="9525">
            <a:solidFill>
              <a:schemeClr val="bg1"/>
            </a:solidFill>
            <a:miter lim="800000"/>
            <a:headEnd/>
            <a:tailEnd/>
          </a:ln>
          <a:effectLst/>
          <a:extLst/>
        </p:spPr>
        <p:txBody>
          <a:bodyPr wrap="none" anchor="ctr"/>
          <a:lstStyle/>
          <a:p>
            <a:endParaRPr lang="en-US"/>
          </a:p>
        </p:txBody>
      </p:sp>
      <p:sp>
        <p:nvSpPr>
          <p:cNvPr id="68616" name="Rectangle 8"/>
          <p:cNvSpPr>
            <a:spLocks noChangeArrowheads="1"/>
          </p:cNvSpPr>
          <p:nvPr/>
        </p:nvSpPr>
        <p:spPr bwMode="auto">
          <a:xfrm>
            <a:off x="761008" y="2133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4</a:t>
            </a:r>
          </a:p>
        </p:txBody>
      </p:sp>
      <p:sp>
        <p:nvSpPr>
          <p:cNvPr id="68617" name="Rectangle 9"/>
          <p:cNvSpPr>
            <a:spLocks noChangeArrowheads="1"/>
          </p:cNvSpPr>
          <p:nvPr/>
        </p:nvSpPr>
        <p:spPr bwMode="auto">
          <a:xfrm>
            <a:off x="761008" y="2514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space for </a:t>
            </a:r>
            <a:r>
              <a:rPr lang="en-US" sz="2400" dirty="0" smtClean="0">
                <a:solidFill>
                  <a:schemeClr val="bg1"/>
                </a:solidFill>
              </a:rPr>
              <a:t>a3</a:t>
            </a:r>
            <a:endParaRPr lang="en-US" sz="2400" dirty="0">
              <a:solidFill>
                <a:schemeClr val="bg1"/>
              </a:solidFill>
            </a:endParaRPr>
          </a:p>
        </p:txBody>
      </p:sp>
      <p:sp>
        <p:nvSpPr>
          <p:cNvPr id="68618" name="Rectangle 10"/>
          <p:cNvSpPr>
            <a:spLocks noChangeArrowheads="1"/>
          </p:cNvSpPr>
          <p:nvPr/>
        </p:nvSpPr>
        <p:spPr bwMode="auto">
          <a:xfrm>
            <a:off x="761008" y="2895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space for </a:t>
            </a:r>
            <a:r>
              <a:rPr lang="en-US" sz="2400" dirty="0" smtClean="0">
                <a:solidFill>
                  <a:schemeClr val="bg1"/>
                </a:solidFill>
              </a:rPr>
              <a:t>a2</a:t>
            </a:r>
            <a:endParaRPr lang="en-US" sz="2400" dirty="0">
              <a:solidFill>
                <a:schemeClr val="bg1"/>
              </a:solidFill>
            </a:endParaRPr>
          </a:p>
        </p:txBody>
      </p:sp>
      <p:sp>
        <p:nvSpPr>
          <p:cNvPr id="68619" name="Rectangle 11"/>
          <p:cNvSpPr>
            <a:spLocks noChangeArrowheads="1"/>
          </p:cNvSpPr>
          <p:nvPr/>
        </p:nvSpPr>
        <p:spPr bwMode="auto">
          <a:xfrm>
            <a:off x="761008" y="3276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space for </a:t>
            </a:r>
            <a:r>
              <a:rPr lang="en-US" sz="2400" dirty="0" smtClean="0">
                <a:solidFill>
                  <a:schemeClr val="bg1"/>
                </a:solidFill>
              </a:rPr>
              <a:t>a1</a:t>
            </a:r>
            <a:endParaRPr lang="en-US" sz="2400" dirty="0">
              <a:solidFill>
                <a:schemeClr val="bg1"/>
              </a:solidFill>
            </a:endParaRPr>
          </a:p>
        </p:txBody>
      </p:sp>
      <p:sp>
        <p:nvSpPr>
          <p:cNvPr id="68620" name="Rectangle 12"/>
          <p:cNvSpPr>
            <a:spLocks noChangeArrowheads="1"/>
          </p:cNvSpPr>
          <p:nvPr/>
        </p:nvSpPr>
        <p:spPr bwMode="auto">
          <a:xfrm>
            <a:off x="761008" y="3657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space for </a:t>
            </a:r>
            <a:r>
              <a:rPr lang="en-US" sz="2400" dirty="0" smtClean="0">
                <a:solidFill>
                  <a:schemeClr val="bg1"/>
                </a:solidFill>
              </a:rPr>
              <a:t>a0</a:t>
            </a:r>
            <a:endParaRPr lang="en-US" sz="2400" dirty="0">
              <a:solidFill>
                <a:schemeClr val="bg1"/>
              </a:solidFill>
            </a:endParaRPr>
          </a:p>
        </p:txBody>
      </p:sp>
      <p:sp>
        <p:nvSpPr>
          <p:cNvPr id="68621" name="Rectangle 13"/>
          <p:cNvSpPr>
            <a:spLocks noChangeArrowheads="1"/>
          </p:cNvSpPr>
          <p:nvPr/>
        </p:nvSpPr>
        <p:spPr bwMode="auto">
          <a:xfrm>
            <a:off x="761008" y="1752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5</a:t>
            </a:r>
          </a:p>
        </p:txBody>
      </p:sp>
      <p:sp>
        <p:nvSpPr>
          <p:cNvPr id="68624" name="Text Box 16"/>
          <p:cNvSpPr txBox="1">
            <a:spLocks noChangeArrowheads="1"/>
          </p:cNvSpPr>
          <p:nvPr/>
        </p:nvSpPr>
        <p:spPr bwMode="auto">
          <a:xfrm>
            <a:off x="3331101" y="4625876"/>
            <a:ext cx="2953244" cy="120032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solidFill>
                  <a:schemeClr val="bg1"/>
                </a:solidFill>
                <a:latin typeface="Tahoma" pitchFamily="34" charset="0"/>
              </a:rPr>
              <a:t>blue() {</a:t>
            </a:r>
          </a:p>
          <a:p>
            <a:r>
              <a:rPr lang="en-US" sz="2400" dirty="0">
                <a:solidFill>
                  <a:schemeClr val="bg1"/>
                </a:solidFill>
                <a:latin typeface="Tahoma" pitchFamily="34" charset="0"/>
              </a:rPr>
              <a:t>   </a:t>
            </a:r>
            <a:r>
              <a:rPr lang="en-US" sz="2400" dirty="0" smtClean="0">
                <a:solidFill>
                  <a:schemeClr val="bg1"/>
                </a:solidFill>
                <a:latin typeface="Tahoma" pitchFamily="34" charset="0"/>
              </a:rPr>
              <a:t> pink(0,1,2,3,4,5</a:t>
            </a:r>
            <a:r>
              <a:rPr lang="en-US" sz="2400" dirty="0">
                <a:solidFill>
                  <a:schemeClr val="bg1"/>
                </a:solidFill>
                <a:latin typeface="Tahoma" pitchFamily="34" charset="0"/>
              </a:rPr>
              <a:t>);</a:t>
            </a:r>
          </a:p>
          <a:p>
            <a:r>
              <a:rPr lang="en-US" sz="2400" dirty="0" smtClean="0">
                <a:solidFill>
                  <a:schemeClr val="bg1"/>
                </a:solidFill>
                <a:latin typeface="Tahoma" pitchFamily="34" charset="0"/>
              </a:rPr>
              <a:t>}</a:t>
            </a:r>
          </a:p>
        </p:txBody>
      </p:sp>
      <p:sp>
        <p:nvSpPr>
          <p:cNvPr id="19" name="Rectangle 13"/>
          <p:cNvSpPr>
            <a:spLocks noChangeArrowheads="1"/>
          </p:cNvSpPr>
          <p:nvPr/>
        </p:nvSpPr>
        <p:spPr bwMode="auto">
          <a:xfrm>
            <a:off x="761008" y="1371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b</a:t>
            </a:r>
            <a:r>
              <a:rPr lang="en-US" sz="2400" dirty="0" smtClean="0">
                <a:solidFill>
                  <a:schemeClr val="bg1"/>
                </a:solidFill>
              </a:rPr>
              <a:t>lue’s Ret </a:t>
            </a:r>
            <a:r>
              <a:rPr lang="en-US" sz="2400" dirty="0" err="1" smtClean="0">
                <a:solidFill>
                  <a:schemeClr val="bg1"/>
                </a:solidFill>
              </a:rPr>
              <a:t>Addr</a:t>
            </a:r>
            <a:endParaRPr lang="en-US" sz="2400" dirty="0">
              <a:solidFill>
                <a:schemeClr val="bg1"/>
              </a:solidFill>
            </a:endParaRPr>
          </a:p>
        </p:txBody>
      </p:sp>
      <p:sp>
        <p:nvSpPr>
          <p:cNvPr id="24" name="Text Box 6"/>
          <p:cNvSpPr txBox="1">
            <a:spLocks noChangeArrowheads="1"/>
          </p:cNvSpPr>
          <p:nvPr/>
        </p:nvSpPr>
        <p:spPr bwMode="auto">
          <a:xfrm>
            <a:off x="171286" y="3640651"/>
            <a:ext cx="8382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solidFill>
                  <a:schemeClr val="accent5"/>
                </a:solidFill>
                <a:latin typeface="Arial" charset="0"/>
              </a:rPr>
              <a:t>sp</a:t>
            </a:r>
            <a:r>
              <a:rPr lang="en-US" sz="2000" dirty="0" smtClean="0">
                <a:solidFill>
                  <a:schemeClr val="accent5"/>
                </a:solidFill>
                <a:latin typeface="Arial" charset="0"/>
                <a:sym typeface="Wingdings"/>
              </a:rPr>
              <a:t></a:t>
            </a:r>
            <a:endParaRPr lang="en-US" sz="2000" dirty="0">
              <a:solidFill>
                <a:schemeClr val="accent5"/>
              </a:solidFill>
              <a:latin typeface="Arial" charset="0"/>
            </a:endParaRPr>
          </a:p>
        </p:txBody>
      </p:sp>
      <p:sp>
        <p:nvSpPr>
          <p:cNvPr id="27" name="Rectangle 14"/>
          <p:cNvSpPr>
            <a:spLocks noChangeArrowheads="1"/>
          </p:cNvSpPr>
          <p:nvPr/>
        </p:nvSpPr>
        <p:spPr bwMode="auto">
          <a:xfrm>
            <a:off x="764321" y="1369439"/>
            <a:ext cx="2057400" cy="2613992"/>
          </a:xfrm>
          <a:prstGeom prst="rect">
            <a:avLst/>
          </a:prstGeom>
          <a:noFill/>
          <a:ln w="38100">
            <a:solidFill>
              <a:schemeClr val="accent5"/>
            </a:solidFill>
            <a:miter lim="800000"/>
            <a:headEnd/>
            <a:tailEnd/>
          </a:ln>
          <a:effectLst/>
          <a:extLst/>
        </p:spPr>
        <p:txBody>
          <a:bodyPr wrap="none" anchor="ctr"/>
          <a:lstStyle/>
          <a:p>
            <a:pPr algn="ctr"/>
            <a:endParaRPr lang="en-US" sz="1600" dirty="0">
              <a:solidFill>
                <a:schemeClr val="bg1"/>
              </a:solidFill>
            </a:endParaRPr>
          </a:p>
        </p:txBody>
      </p:sp>
      <p:sp>
        <p:nvSpPr>
          <p:cNvPr id="28" name="TextBox 27"/>
          <p:cNvSpPr txBox="1"/>
          <p:nvPr/>
        </p:nvSpPr>
        <p:spPr>
          <a:xfrm>
            <a:off x="-76200" y="1709196"/>
            <a:ext cx="916721" cy="1107996"/>
          </a:xfrm>
          <a:prstGeom prst="rect">
            <a:avLst/>
          </a:prstGeom>
          <a:noFill/>
        </p:spPr>
        <p:txBody>
          <a:bodyPr wrap="square" rtlCol="0">
            <a:spAutoFit/>
          </a:bodyPr>
          <a:lstStyle/>
          <a:p>
            <a:pPr algn="ctr"/>
            <a:r>
              <a:rPr lang="en-US" sz="2200" i="1" dirty="0" smtClean="0">
                <a:solidFill>
                  <a:schemeClr val="accent5"/>
                </a:solidFill>
              </a:rPr>
              <a:t>blue’s stack frame</a:t>
            </a:r>
            <a:endParaRPr lang="en-US" sz="2200" i="1" dirty="0">
              <a:solidFill>
                <a:schemeClr val="accent5"/>
              </a:solidFill>
            </a:endParaRPr>
          </a:p>
        </p:txBody>
      </p:sp>
      <p:sp>
        <p:nvSpPr>
          <p:cNvPr id="2" name="Slide Number Placeholder 1"/>
          <p:cNvSpPr>
            <a:spLocks noGrp="1"/>
          </p:cNvSpPr>
          <p:nvPr>
            <p:ph type="sldNum" sz="quarter" idx="12"/>
          </p:nvPr>
        </p:nvSpPr>
        <p:spPr/>
        <p:txBody>
          <a:bodyPr/>
          <a:lstStyle/>
          <a:p>
            <a:fld id="{DAD0A56F-BD0F-4BDF-9912-D1E89E9626C0}" type="slidenum">
              <a:rPr lang="en-US" smtClean="0"/>
              <a:t>46</a:t>
            </a:fld>
            <a:endParaRPr lang="en-US"/>
          </a:p>
        </p:txBody>
      </p:sp>
      <p:sp>
        <p:nvSpPr>
          <p:cNvPr id="30" name="Text Box 6"/>
          <p:cNvSpPr txBox="1">
            <a:spLocks noChangeArrowheads="1"/>
          </p:cNvSpPr>
          <p:nvPr/>
        </p:nvSpPr>
        <p:spPr bwMode="auto">
          <a:xfrm>
            <a:off x="152400" y="971490"/>
            <a:ext cx="8382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solidFill>
                  <a:schemeClr val="bg1"/>
                </a:solidFill>
                <a:latin typeface="Arial" charset="0"/>
              </a:rPr>
              <a:t>sp</a:t>
            </a:r>
            <a:r>
              <a:rPr lang="en-US" sz="2000" dirty="0" smtClean="0">
                <a:solidFill>
                  <a:schemeClr val="bg1"/>
                </a:solidFill>
                <a:latin typeface="Arial" charset="0"/>
                <a:sym typeface="Wingdings"/>
              </a:rPr>
              <a:t></a:t>
            </a:r>
            <a:endParaRPr lang="en-US" sz="2000" dirty="0">
              <a:solidFill>
                <a:schemeClr val="bg1"/>
              </a:solidFill>
              <a:latin typeface="Arial" charset="0"/>
            </a:endParaRPr>
          </a:p>
        </p:txBody>
      </p:sp>
    </p:spTree>
    <p:extLst>
      <p:ext uri="{BB962C8B-B14F-4D97-AF65-F5344CB8AC3E}">
        <p14:creationId xmlns:p14="http://schemas.microsoft.com/office/powerpoint/2010/main" val="360431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2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2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6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86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86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6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86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86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86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par>
                          <p:cTn id="35" fill="hold">
                            <p:stCondLst>
                              <p:cond delay="0"/>
                            </p:stCondLst>
                            <p:childTnLst>
                              <p:par>
                                <p:cTn id="36" presetID="1" presetClass="exit" presetSubtype="0" fill="hold" grpId="0" nodeType="afterEffect">
                                  <p:stCondLst>
                                    <p:cond delay="0"/>
                                  </p:stCondLst>
                                  <p:childTnLst>
                                    <p:set>
                                      <p:cBhvr>
                                        <p:cTn id="37"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6" grpId="0" animBg="1"/>
      <p:bldP spid="68617" grpId="0" animBg="1"/>
      <p:bldP spid="68618" grpId="0" animBg="1"/>
      <p:bldP spid="68619" grpId="0" animBg="1"/>
      <p:bldP spid="68620" grpId="0" animBg="1"/>
      <p:bldP spid="68621" grpId="0" animBg="1"/>
      <p:bldP spid="19" grpId="0" animBg="1"/>
      <p:bldP spid="24" grpId="0"/>
      <p:bldP spid="27" grpId="0" animBg="1"/>
      <p:bldP spid="28" grpId="0"/>
      <p:bldP spid="3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smtClean="0"/>
              <a:t>Frame </a:t>
            </a:r>
            <a:r>
              <a:rPr lang="en-US" dirty="0"/>
              <a:t>Layout </a:t>
            </a:r>
            <a:r>
              <a:rPr lang="en-US" dirty="0" smtClean="0"/>
              <a:t>&amp; the Frame Pointer</a:t>
            </a:r>
            <a:endParaRPr lang="en-US" dirty="0"/>
          </a:p>
        </p:txBody>
      </p:sp>
      <p:sp>
        <p:nvSpPr>
          <p:cNvPr id="68615" name="Rectangle 7"/>
          <p:cNvSpPr>
            <a:spLocks noChangeArrowheads="1"/>
          </p:cNvSpPr>
          <p:nvPr/>
        </p:nvSpPr>
        <p:spPr bwMode="auto">
          <a:xfrm>
            <a:off x="761008" y="838200"/>
            <a:ext cx="2057400" cy="5562600"/>
          </a:xfrm>
          <a:prstGeom prst="rect">
            <a:avLst/>
          </a:prstGeom>
          <a:noFill/>
          <a:ln w="9525">
            <a:solidFill>
              <a:schemeClr val="bg1"/>
            </a:solidFill>
            <a:miter lim="800000"/>
            <a:headEnd/>
            <a:tailEnd/>
          </a:ln>
          <a:effectLst/>
          <a:extLst/>
        </p:spPr>
        <p:txBody>
          <a:bodyPr wrap="none" anchor="ctr"/>
          <a:lstStyle/>
          <a:p>
            <a:endParaRPr lang="en-US"/>
          </a:p>
        </p:txBody>
      </p:sp>
      <p:sp>
        <p:nvSpPr>
          <p:cNvPr id="68616" name="Rectangle 8"/>
          <p:cNvSpPr>
            <a:spLocks noChangeArrowheads="1"/>
          </p:cNvSpPr>
          <p:nvPr/>
        </p:nvSpPr>
        <p:spPr bwMode="auto">
          <a:xfrm>
            <a:off x="761008" y="2133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4</a:t>
            </a:r>
          </a:p>
        </p:txBody>
      </p:sp>
      <p:sp>
        <p:nvSpPr>
          <p:cNvPr id="68617" name="Rectangle 9"/>
          <p:cNvSpPr>
            <a:spLocks noChangeArrowheads="1"/>
          </p:cNvSpPr>
          <p:nvPr/>
        </p:nvSpPr>
        <p:spPr bwMode="auto">
          <a:xfrm>
            <a:off x="761008" y="2514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space for </a:t>
            </a:r>
            <a:r>
              <a:rPr lang="en-US" sz="2400" dirty="0" smtClean="0">
                <a:solidFill>
                  <a:schemeClr val="bg1"/>
                </a:solidFill>
              </a:rPr>
              <a:t>a3</a:t>
            </a:r>
            <a:endParaRPr lang="en-US" sz="2400" dirty="0">
              <a:solidFill>
                <a:schemeClr val="bg1"/>
              </a:solidFill>
            </a:endParaRPr>
          </a:p>
        </p:txBody>
      </p:sp>
      <p:sp>
        <p:nvSpPr>
          <p:cNvPr id="68618" name="Rectangle 10"/>
          <p:cNvSpPr>
            <a:spLocks noChangeArrowheads="1"/>
          </p:cNvSpPr>
          <p:nvPr/>
        </p:nvSpPr>
        <p:spPr bwMode="auto">
          <a:xfrm>
            <a:off x="761008" y="2895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space for </a:t>
            </a:r>
            <a:r>
              <a:rPr lang="en-US" sz="2400" dirty="0" smtClean="0">
                <a:solidFill>
                  <a:schemeClr val="bg1"/>
                </a:solidFill>
              </a:rPr>
              <a:t>a2</a:t>
            </a:r>
            <a:endParaRPr lang="en-US" sz="2400" dirty="0">
              <a:solidFill>
                <a:schemeClr val="bg1"/>
              </a:solidFill>
            </a:endParaRPr>
          </a:p>
        </p:txBody>
      </p:sp>
      <p:sp>
        <p:nvSpPr>
          <p:cNvPr id="68619" name="Rectangle 11"/>
          <p:cNvSpPr>
            <a:spLocks noChangeArrowheads="1"/>
          </p:cNvSpPr>
          <p:nvPr/>
        </p:nvSpPr>
        <p:spPr bwMode="auto">
          <a:xfrm>
            <a:off x="761008" y="3276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space for </a:t>
            </a:r>
            <a:r>
              <a:rPr lang="en-US" sz="2400" dirty="0" smtClean="0">
                <a:solidFill>
                  <a:schemeClr val="bg1"/>
                </a:solidFill>
              </a:rPr>
              <a:t>a1</a:t>
            </a:r>
            <a:endParaRPr lang="en-US" sz="2400" dirty="0">
              <a:solidFill>
                <a:schemeClr val="bg1"/>
              </a:solidFill>
            </a:endParaRPr>
          </a:p>
        </p:txBody>
      </p:sp>
      <p:sp>
        <p:nvSpPr>
          <p:cNvPr id="68620" name="Rectangle 12"/>
          <p:cNvSpPr>
            <a:spLocks noChangeArrowheads="1"/>
          </p:cNvSpPr>
          <p:nvPr/>
        </p:nvSpPr>
        <p:spPr bwMode="auto">
          <a:xfrm>
            <a:off x="761008" y="3657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space for </a:t>
            </a:r>
            <a:r>
              <a:rPr lang="en-US" sz="2400" dirty="0" smtClean="0">
                <a:solidFill>
                  <a:schemeClr val="bg1"/>
                </a:solidFill>
              </a:rPr>
              <a:t>a0</a:t>
            </a:r>
            <a:endParaRPr lang="en-US" sz="2400" dirty="0">
              <a:solidFill>
                <a:schemeClr val="bg1"/>
              </a:solidFill>
            </a:endParaRPr>
          </a:p>
        </p:txBody>
      </p:sp>
      <p:sp>
        <p:nvSpPr>
          <p:cNvPr id="68621" name="Rectangle 13"/>
          <p:cNvSpPr>
            <a:spLocks noChangeArrowheads="1"/>
          </p:cNvSpPr>
          <p:nvPr/>
        </p:nvSpPr>
        <p:spPr bwMode="auto">
          <a:xfrm>
            <a:off x="761008" y="1752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5</a:t>
            </a:r>
          </a:p>
        </p:txBody>
      </p:sp>
      <p:sp>
        <p:nvSpPr>
          <p:cNvPr id="68622" name="Rectangle 14"/>
          <p:cNvSpPr>
            <a:spLocks noChangeArrowheads="1"/>
          </p:cNvSpPr>
          <p:nvPr/>
        </p:nvSpPr>
        <p:spPr bwMode="auto">
          <a:xfrm>
            <a:off x="761008" y="4038600"/>
            <a:ext cx="2057400" cy="381000"/>
          </a:xfrm>
          <a:prstGeom prst="rect">
            <a:avLst/>
          </a:prstGeom>
          <a:noFill/>
          <a:ln w="9525">
            <a:solidFill>
              <a:srgbClr val="FF2F92"/>
            </a:solidFill>
            <a:miter lim="800000"/>
            <a:headEnd/>
            <a:tailEnd/>
          </a:ln>
          <a:effectLst/>
          <a:extLst/>
        </p:spPr>
        <p:txBody>
          <a:bodyPr wrap="none" anchor="ctr"/>
          <a:lstStyle/>
          <a:p>
            <a:pPr algn="ctr"/>
            <a:r>
              <a:rPr lang="en-US" sz="2400" dirty="0">
                <a:solidFill>
                  <a:schemeClr val="bg1"/>
                </a:solidFill>
              </a:rPr>
              <a:t>p</a:t>
            </a:r>
            <a:r>
              <a:rPr lang="en-US" sz="2400" dirty="0" smtClean="0">
                <a:solidFill>
                  <a:schemeClr val="bg1"/>
                </a:solidFill>
              </a:rPr>
              <a:t>ink’s Ret </a:t>
            </a:r>
            <a:r>
              <a:rPr lang="en-US" sz="2400" dirty="0" err="1" smtClean="0">
                <a:solidFill>
                  <a:schemeClr val="bg1"/>
                </a:solidFill>
              </a:rPr>
              <a:t>Addr</a:t>
            </a:r>
            <a:endParaRPr lang="en-US" sz="2400" dirty="0">
              <a:solidFill>
                <a:schemeClr val="bg1"/>
              </a:solidFill>
            </a:endParaRPr>
          </a:p>
        </p:txBody>
      </p:sp>
      <p:sp>
        <p:nvSpPr>
          <p:cNvPr id="68624" name="Text Box 16"/>
          <p:cNvSpPr txBox="1">
            <a:spLocks noChangeArrowheads="1"/>
          </p:cNvSpPr>
          <p:nvPr/>
        </p:nvSpPr>
        <p:spPr bwMode="auto">
          <a:xfrm>
            <a:off x="3331101" y="4625876"/>
            <a:ext cx="5736699" cy="23083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solidFill>
                  <a:schemeClr val="bg1"/>
                </a:solidFill>
                <a:latin typeface="Tahoma" pitchFamily="34" charset="0"/>
              </a:rPr>
              <a:t>blue() {</a:t>
            </a:r>
          </a:p>
          <a:p>
            <a:r>
              <a:rPr lang="en-US" sz="2400" dirty="0">
                <a:solidFill>
                  <a:schemeClr val="bg1"/>
                </a:solidFill>
                <a:latin typeface="Tahoma" pitchFamily="34" charset="0"/>
              </a:rPr>
              <a:t>   </a:t>
            </a:r>
            <a:r>
              <a:rPr lang="en-US" sz="2400" dirty="0" smtClean="0">
                <a:solidFill>
                  <a:schemeClr val="bg1"/>
                </a:solidFill>
                <a:latin typeface="Tahoma" pitchFamily="34" charset="0"/>
              </a:rPr>
              <a:t> pink(0,1,2,3,4,5</a:t>
            </a:r>
            <a:r>
              <a:rPr lang="en-US" sz="2400" dirty="0">
                <a:solidFill>
                  <a:schemeClr val="bg1"/>
                </a:solidFill>
                <a:latin typeface="Tahoma" pitchFamily="34" charset="0"/>
              </a:rPr>
              <a:t>);</a:t>
            </a:r>
          </a:p>
          <a:p>
            <a:r>
              <a:rPr lang="en-US" sz="2400" dirty="0" smtClean="0">
                <a:solidFill>
                  <a:schemeClr val="bg1"/>
                </a:solidFill>
                <a:latin typeface="Tahoma" pitchFamily="34" charset="0"/>
              </a:rPr>
              <a:t>}</a:t>
            </a:r>
          </a:p>
          <a:p>
            <a:r>
              <a:rPr lang="en-US" sz="2400" dirty="0" smtClean="0">
                <a:solidFill>
                  <a:schemeClr val="bg1"/>
                </a:solidFill>
                <a:latin typeface="Tahoma" pitchFamily="34" charset="0"/>
              </a:rPr>
              <a:t>pink(</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a,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b,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c,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d,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e,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f) </a:t>
            </a:r>
            <a:r>
              <a:rPr lang="en-US" sz="2400" dirty="0">
                <a:solidFill>
                  <a:schemeClr val="bg1"/>
                </a:solidFill>
                <a:latin typeface="Tahoma" pitchFamily="34" charset="0"/>
              </a:rPr>
              <a:t>{</a:t>
            </a:r>
          </a:p>
          <a:p>
            <a:r>
              <a:rPr lang="en-US" sz="2400" dirty="0">
                <a:solidFill>
                  <a:schemeClr val="bg1"/>
                </a:solidFill>
                <a:latin typeface="Tahoma" pitchFamily="34" charset="0"/>
              </a:rPr>
              <a:t>    </a:t>
            </a:r>
            <a:r>
              <a:rPr lang="en-US" sz="2400" dirty="0" smtClean="0">
                <a:solidFill>
                  <a:schemeClr val="bg1"/>
                </a:solidFill>
                <a:latin typeface="Tahoma" pitchFamily="34" charset="0"/>
              </a:rPr>
              <a:t>…</a:t>
            </a:r>
            <a:endParaRPr lang="en-US" sz="2400" dirty="0">
              <a:solidFill>
                <a:schemeClr val="bg1"/>
              </a:solidFill>
              <a:latin typeface="Tahoma" pitchFamily="34" charset="0"/>
            </a:endParaRPr>
          </a:p>
          <a:p>
            <a:r>
              <a:rPr lang="en-US" sz="2000" dirty="0">
                <a:solidFill>
                  <a:schemeClr val="bg1"/>
                </a:solidFill>
                <a:latin typeface="Tahoma" pitchFamily="34" charset="0"/>
              </a:rPr>
              <a:t>}</a:t>
            </a:r>
          </a:p>
        </p:txBody>
      </p:sp>
      <p:sp>
        <p:nvSpPr>
          <p:cNvPr id="19" name="Rectangle 13"/>
          <p:cNvSpPr>
            <a:spLocks noChangeArrowheads="1"/>
          </p:cNvSpPr>
          <p:nvPr/>
        </p:nvSpPr>
        <p:spPr bwMode="auto">
          <a:xfrm>
            <a:off x="761008" y="1371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b</a:t>
            </a:r>
            <a:r>
              <a:rPr lang="en-US" sz="2400" dirty="0" smtClean="0">
                <a:solidFill>
                  <a:schemeClr val="bg1"/>
                </a:solidFill>
              </a:rPr>
              <a:t>lue’s Ret </a:t>
            </a:r>
            <a:r>
              <a:rPr lang="en-US" sz="2400" dirty="0" err="1" smtClean="0">
                <a:solidFill>
                  <a:schemeClr val="bg1"/>
                </a:solidFill>
              </a:rPr>
              <a:t>Addr</a:t>
            </a:r>
            <a:endParaRPr lang="en-US" sz="2400" dirty="0">
              <a:solidFill>
                <a:schemeClr val="bg1"/>
              </a:solidFill>
            </a:endParaRPr>
          </a:p>
        </p:txBody>
      </p:sp>
      <p:sp>
        <p:nvSpPr>
          <p:cNvPr id="23" name="TextBox 22"/>
          <p:cNvSpPr txBox="1"/>
          <p:nvPr/>
        </p:nvSpPr>
        <p:spPr>
          <a:xfrm>
            <a:off x="1293913" y="4585252"/>
            <a:ext cx="992921" cy="1107996"/>
          </a:xfrm>
          <a:prstGeom prst="rect">
            <a:avLst/>
          </a:prstGeom>
          <a:noFill/>
        </p:spPr>
        <p:txBody>
          <a:bodyPr wrap="square" rtlCol="0">
            <a:spAutoFit/>
          </a:bodyPr>
          <a:lstStyle/>
          <a:p>
            <a:pPr algn="ctr"/>
            <a:r>
              <a:rPr lang="en-US" sz="2200" i="1" dirty="0" smtClean="0">
                <a:solidFill>
                  <a:srgbClr val="FF2F92"/>
                </a:solidFill>
              </a:rPr>
              <a:t>pink’s stack frame</a:t>
            </a:r>
            <a:endParaRPr lang="en-US" sz="2200" i="1" dirty="0">
              <a:solidFill>
                <a:srgbClr val="FF2F92"/>
              </a:solidFill>
            </a:endParaRPr>
          </a:p>
        </p:txBody>
      </p:sp>
      <p:sp>
        <p:nvSpPr>
          <p:cNvPr id="21" name="Text Box 6"/>
          <p:cNvSpPr txBox="1">
            <a:spLocks noChangeArrowheads="1"/>
          </p:cNvSpPr>
          <p:nvPr/>
        </p:nvSpPr>
        <p:spPr bwMode="auto">
          <a:xfrm>
            <a:off x="121591" y="5543250"/>
            <a:ext cx="8382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solidFill>
                  <a:srgbClr val="FF2F92"/>
                </a:solidFill>
                <a:latin typeface="Arial" charset="0"/>
              </a:rPr>
              <a:t>sp</a:t>
            </a:r>
            <a:r>
              <a:rPr lang="en-US" sz="2000" dirty="0" smtClean="0">
                <a:solidFill>
                  <a:srgbClr val="FF2F92"/>
                </a:solidFill>
                <a:latin typeface="Arial" charset="0"/>
                <a:sym typeface="Wingdings"/>
              </a:rPr>
              <a:t></a:t>
            </a:r>
            <a:endParaRPr lang="en-US" sz="2000" dirty="0">
              <a:solidFill>
                <a:srgbClr val="FF2F92"/>
              </a:solidFill>
              <a:latin typeface="Arial" charset="0"/>
            </a:endParaRPr>
          </a:p>
        </p:txBody>
      </p:sp>
      <p:sp>
        <p:nvSpPr>
          <p:cNvPr id="24" name="Text Box 6"/>
          <p:cNvSpPr txBox="1">
            <a:spLocks noChangeArrowheads="1"/>
          </p:cNvSpPr>
          <p:nvPr/>
        </p:nvSpPr>
        <p:spPr bwMode="auto">
          <a:xfrm>
            <a:off x="171286" y="3640651"/>
            <a:ext cx="8382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solidFill>
                  <a:schemeClr val="accent5"/>
                </a:solidFill>
                <a:latin typeface="Arial" charset="0"/>
              </a:rPr>
              <a:t>sp</a:t>
            </a:r>
            <a:r>
              <a:rPr lang="en-US" sz="2000" dirty="0" smtClean="0">
                <a:solidFill>
                  <a:schemeClr val="accent5"/>
                </a:solidFill>
                <a:latin typeface="Arial" charset="0"/>
                <a:sym typeface="Wingdings"/>
              </a:rPr>
              <a:t></a:t>
            </a:r>
            <a:endParaRPr lang="en-US" sz="2000" dirty="0">
              <a:solidFill>
                <a:schemeClr val="accent5"/>
              </a:solidFill>
              <a:latin typeface="Arial" charset="0"/>
            </a:endParaRPr>
          </a:p>
        </p:txBody>
      </p:sp>
      <p:cxnSp>
        <p:nvCxnSpPr>
          <p:cNvPr id="25" name="Straight Arrow Connector 24"/>
          <p:cNvCxnSpPr/>
          <p:nvPr/>
        </p:nvCxnSpPr>
        <p:spPr>
          <a:xfrm>
            <a:off x="456208" y="4095930"/>
            <a:ext cx="0" cy="1542870"/>
          </a:xfrm>
          <a:prstGeom prst="straightConnector1">
            <a:avLst/>
          </a:prstGeom>
          <a:ln w="28575">
            <a:prstDash val="sysDot"/>
            <a:tailEnd type="triangle"/>
          </a:ln>
        </p:spPr>
        <p:style>
          <a:lnRef idx="1">
            <a:schemeClr val="accent1"/>
          </a:lnRef>
          <a:fillRef idx="0">
            <a:schemeClr val="accent1"/>
          </a:fillRef>
          <a:effectRef idx="0">
            <a:schemeClr val="accent1"/>
          </a:effectRef>
          <a:fontRef idx="minor">
            <a:schemeClr val="tx1"/>
          </a:fontRef>
        </p:style>
      </p:cxnSp>
      <p:sp>
        <p:nvSpPr>
          <p:cNvPr id="26" name="Rectangle 14"/>
          <p:cNvSpPr>
            <a:spLocks noChangeArrowheads="1"/>
          </p:cNvSpPr>
          <p:nvPr/>
        </p:nvSpPr>
        <p:spPr bwMode="auto">
          <a:xfrm>
            <a:off x="756039" y="4038600"/>
            <a:ext cx="2057400" cy="1923870"/>
          </a:xfrm>
          <a:prstGeom prst="rect">
            <a:avLst/>
          </a:prstGeom>
          <a:noFill/>
          <a:ln w="38100">
            <a:solidFill>
              <a:srgbClr val="FF2F92"/>
            </a:solidFill>
            <a:miter lim="800000"/>
            <a:headEnd/>
            <a:tailEnd/>
          </a:ln>
          <a:effectLst/>
          <a:extLst/>
        </p:spPr>
        <p:txBody>
          <a:bodyPr wrap="none" anchor="ctr"/>
          <a:lstStyle/>
          <a:p>
            <a:pPr algn="ctr"/>
            <a:endParaRPr lang="en-US" sz="1600" dirty="0">
              <a:solidFill>
                <a:schemeClr val="bg1"/>
              </a:solidFill>
            </a:endParaRPr>
          </a:p>
        </p:txBody>
      </p:sp>
      <p:sp>
        <p:nvSpPr>
          <p:cNvPr id="27" name="Rectangle 14"/>
          <p:cNvSpPr>
            <a:spLocks noChangeArrowheads="1"/>
          </p:cNvSpPr>
          <p:nvPr/>
        </p:nvSpPr>
        <p:spPr bwMode="auto">
          <a:xfrm>
            <a:off x="764321" y="1369439"/>
            <a:ext cx="2057400" cy="2613992"/>
          </a:xfrm>
          <a:prstGeom prst="rect">
            <a:avLst/>
          </a:prstGeom>
          <a:noFill/>
          <a:ln w="38100">
            <a:solidFill>
              <a:schemeClr val="accent5"/>
            </a:solidFill>
            <a:miter lim="800000"/>
            <a:headEnd/>
            <a:tailEnd/>
          </a:ln>
          <a:effectLst/>
          <a:extLst/>
        </p:spPr>
        <p:txBody>
          <a:bodyPr wrap="none" anchor="ctr"/>
          <a:lstStyle/>
          <a:p>
            <a:pPr algn="ctr"/>
            <a:endParaRPr lang="en-US" sz="1600" dirty="0">
              <a:solidFill>
                <a:schemeClr val="bg1"/>
              </a:solidFill>
            </a:endParaRPr>
          </a:p>
        </p:txBody>
      </p:sp>
      <p:sp>
        <p:nvSpPr>
          <p:cNvPr id="28" name="TextBox 27"/>
          <p:cNvSpPr txBox="1"/>
          <p:nvPr/>
        </p:nvSpPr>
        <p:spPr>
          <a:xfrm>
            <a:off x="-76200" y="1709196"/>
            <a:ext cx="916721" cy="1107996"/>
          </a:xfrm>
          <a:prstGeom prst="rect">
            <a:avLst/>
          </a:prstGeom>
          <a:noFill/>
        </p:spPr>
        <p:txBody>
          <a:bodyPr wrap="square" rtlCol="0">
            <a:spAutoFit/>
          </a:bodyPr>
          <a:lstStyle/>
          <a:p>
            <a:pPr algn="ctr"/>
            <a:r>
              <a:rPr lang="en-US" sz="2200" i="1" dirty="0" smtClean="0">
                <a:solidFill>
                  <a:schemeClr val="accent5"/>
                </a:solidFill>
              </a:rPr>
              <a:t>blue’s stack frame</a:t>
            </a:r>
            <a:endParaRPr lang="en-US" sz="2200" i="1" dirty="0">
              <a:solidFill>
                <a:schemeClr val="accent5"/>
              </a:solidFill>
            </a:endParaRPr>
          </a:p>
        </p:txBody>
      </p:sp>
      <p:sp>
        <p:nvSpPr>
          <p:cNvPr id="29" name="TextBox 28"/>
          <p:cNvSpPr txBox="1"/>
          <p:nvPr/>
        </p:nvSpPr>
        <p:spPr>
          <a:xfrm>
            <a:off x="3048000" y="930057"/>
            <a:ext cx="5952047" cy="3539430"/>
          </a:xfrm>
          <a:prstGeom prst="rect">
            <a:avLst/>
          </a:prstGeom>
          <a:noFill/>
        </p:spPr>
        <p:txBody>
          <a:bodyPr wrap="square" rtlCol="0">
            <a:spAutoFit/>
          </a:bodyPr>
          <a:lstStyle/>
          <a:p>
            <a:r>
              <a:rPr lang="en-US" sz="2800" b="1" dirty="0" smtClean="0">
                <a:solidFill>
                  <a:schemeClr val="accent1"/>
                </a:solidFill>
              </a:rPr>
              <a:t>Notice</a:t>
            </a:r>
          </a:p>
          <a:p>
            <a:pPr marL="457200" indent="-457200">
              <a:buFont typeface="Arial" charset="0"/>
              <a:buChar char="•"/>
            </a:pPr>
            <a:r>
              <a:rPr lang="en-US" sz="2800" dirty="0">
                <a:solidFill>
                  <a:srgbClr val="FF2F92"/>
                </a:solidFill>
              </a:rPr>
              <a:t>Pink’s arguments </a:t>
            </a:r>
            <a:r>
              <a:rPr lang="en-US" sz="2800" dirty="0">
                <a:solidFill>
                  <a:schemeClr val="bg1"/>
                </a:solidFill>
              </a:rPr>
              <a:t>are on </a:t>
            </a:r>
            <a:r>
              <a:rPr lang="en-US" sz="2800" b="1" dirty="0">
                <a:solidFill>
                  <a:schemeClr val="accent5"/>
                </a:solidFill>
              </a:rPr>
              <a:t>blue’s</a:t>
            </a:r>
            <a:r>
              <a:rPr lang="en-US" sz="2800" dirty="0">
                <a:solidFill>
                  <a:schemeClr val="accent5"/>
                </a:solidFill>
              </a:rPr>
              <a:t> </a:t>
            </a:r>
            <a:r>
              <a:rPr lang="en-US" sz="2800" dirty="0" smtClean="0">
                <a:solidFill>
                  <a:schemeClr val="accent5"/>
                </a:solidFill>
              </a:rPr>
              <a:t>stack</a:t>
            </a:r>
          </a:p>
          <a:p>
            <a:pPr marL="457200" indent="-457200">
              <a:buFont typeface="Arial" charset="0"/>
              <a:buChar char="•"/>
            </a:pPr>
            <a:r>
              <a:rPr lang="en-US" sz="2800" b="1" dirty="0" smtClean="0">
                <a:solidFill>
                  <a:srgbClr val="FFFF00"/>
                </a:solidFill>
              </a:rPr>
              <a:t>sp</a:t>
            </a:r>
            <a:r>
              <a:rPr lang="en-US" sz="2800" dirty="0" smtClean="0">
                <a:solidFill>
                  <a:schemeClr val="bg1"/>
                </a:solidFill>
              </a:rPr>
              <a:t> changes as functions call other functions,</a:t>
            </a:r>
            <a:r>
              <a:rPr lang="en-US" sz="2800" dirty="0" smtClean="0">
                <a:solidFill>
                  <a:schemeClr val="bg1"/>
                </a:solidFill>
                <a:sym typeface="Wingdings"/>
              </a:rPr>
              <a:t> complicates accesses</a:t>
            </a:r>
            <a:endParaRPr lang="en-US" sz="2800" dirty="0" smtClean="0">
              <a:solidFill>
                <a:schemeClr val="bg1"/>
              </a:solidFill>
            </a:endParaRPr>
          </a:p>
          <a:p>
            <a:r>
              <a:rPr lang="en-US" sz="2800" dirty="0" smtClean="0">
                <a:solidFill>
                  <a:schemeClr val="bg1"/>
                </a:solidFill>
                <a:sym typeface="Wingdings"/>
              </a:rPr>
              <a:t> </a:t>
            </a:r>
            <a:r>
              <a:rPr lang="en-US" sz="2800" dirty="0" smtClean="0">
                <a:solidFill>
                  <a:schemeClr val="bg1"/>
                </a:solidFill>
              </a:rPr>
              <a:t>Convenient to keep pointer to bottom of stack == </a:t>
            </a:r>
            <a:r>
              <a:rPr lang="en-US" sz="2800" b="1" dirty="0" smtClean="0">
                <a:solidFill>
                  <a:schemeClr val="accent1"/>
                </a:solidFill>
              </a:rPr>
              <a:t>frame pointer</a:t>
            </a:r>
          </a:p>
          <a:p>
            <a:r>
              <a:rPr lang="en-US" sz="2800" b="1" dirty="0" smtClean="0">
                <a:solidFill>
                  <a:schemeClr val="bg1"/>
                </a:solidFill>
              </a:rPr>
              <a:t>	</a:t>
            </a:r>
            <a:r>
              <a:rPr lang="en-US" sz="2800" b="1" dirty="0" smtClean="0">
                <a:solidFill>
                  <a:schemeClr val="accent1"/>
                </a:solidFill>
              </a:rPr>
              <a:t>$30, aka $fp</a:t>
            </a:r>
          </a:p>
          <a:p>
            <a:r>
              <a:rPr lang="en-US" sz="2800" b="1" dirty="0" smtClean="0">
                <a:solidFill>
                  <a:schemeClr val="accent1"/>
                </a:solidFill>
              </a:rPr>
              <a:t>           </a:t>
            </a:r>
            <a:r>
              <a:rPr lang="en-US" sz="2800" dirty="0" smtClean="0">
                <a:solidFill>
                  <a:schemeClr val="bg1"/>
                </a:solidFill>
              </a:rPr>
              <a:t>can be used to restore $sp on exit</a:t>
            </a:r>
          </a:p>
        </p:txBody>
      </p:sp>
      <p:sp>
        <p:nvSpPr>
          <p:cNvPr id="31" name="Text Box 6"/>
          <p:cNvSpPr txBox="1">
            <a:spLocks noChangeArrowheads="1"/>
          </p:cNvSpPr>
          <p:nvPr/>
        </p:nvSpPr>
        <p:spPr bwMode="auto">
          <a:xfrm>
            <a:off x="2819400" y="3962400"/>
            <a:ext cx="838200"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dirty="0" smtClean="0">
                <a:solidFill>
                  <a:srgbClr val="FF2F92"/>
                </a:solidFill>
                <a:latin typeface="Arial" charset="0"/>
                <a:sym typeface="Wingdings"/>
              </a:rPr>
              <a:t> f</a:t>
            </a:r>
            <a:r>
              <a:rPr lang="en-US" sz="2400" dirty="0" smtClean="0">
                <a:solidFill>
                  <a:srgbClr val="FF2F92"/>
                </a:solidFill>
                <a:latin typeface="Arial" charset="0"/>
              </a:rPr>
              <a:t>p</a:t>
            </a:r>
            <a:endParaRPr lang="en-US" sz="2400" dirty="0">
              <a:solidFill>
                <a:srgbClr val="FF2F92"/>
              </a:solidFill>
              <a:latin typeface="Arial" charset="0"/>
            </a:endParaRPr>
          </a:p>
        </p:txBody>
      </p:sp>
      <p:sp>
        <p:nvSpPr>
          <p:cNvPr id="2" name="Slide Number Placeholder 1"/>
          <p:cNvSpPr>
            <a:spLocks noGrp="1"/>
          </p:cNvSpPr>
          <p:nvPr>
            <p:ph type="sldNum" sz="quarter" idx="12"/>
          </p:nvPr>
        </p:nvSpPr>
        <p:spPr/>
        <p:txBody>
          <a:bodyPr/>
          <a:lstStyle/>
          <a:p>
            <a:fld id="{DAD0A56F-BD0F-4BDF-9912-D1E89E9626C0}" type="slidenum">
              <a:rPr lang="en-US" smtClean="0"/>
              <a:t>47</a:t>
            </a:fld>
            <a:endParaRPr lang="en-US"/>
          </a:p>
        </p:txBody>
      </p:sp>
    </p:spTree>
    <p:extLst>
      <p:ext uri="{BB962C8B-B14F-4D97-AF65-F5344CB8AC3E}">
        <p14:creationId xmlns:p14="http://schemas.microsoft.com/office/powerpoint/2010/main" val="102166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2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2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62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86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up)">
                                      <p:cBhvr>
                                        <p:cTn id="23" dur="500"/>
                                        <p:tgtEl>
                                          <p:spTgt spid="25"/>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xit"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hidden"/>
                                      </p:to>
                                    </p:set>
                                  </p:childTnLst>
                                </p:cTn>
                              </p:par>
                            </p:childTnLst>
                          </p:cTn>
                        </p:par>
                        <p:par>
                          <p:cTn id="29" fill="hold">
                            <p:stCondLst>
                              <p:cond delay="500"/>
                            </p:stCondLst>
                            <p:childTnLst>
                              <p:par>
                                <p:cTn id="30" presetID="1" presetClass="exit" presetSubtype="0" fill="hold" nodeType="afterEffect">
                                  <p:stCondLst>
                                    <p:cond delay="0"/>
                                  </p:stCondLst>
                                  <p:childTnLst>
                                    <p:set>
                                      <p:cBhvr>
                                        <p:cTn id="31" dur="1" fill="hold">
                                          <p:stCondLst>
                                            <p:cond delay="0"/>
                                          </p:stCondLst>
                                        </p:cTn>
                                        <p:tgtEl>
                                          <p:spTgt spid="2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9">
                                            <p:txEl>
                                              <p:pRg st="0" end="0"/>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9">
                                            <p:txEl>
                                              <p:pRg st="1" end="1"/>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9">
                                            <p:txEl>
                                              <p:pRg st="3" end="3"/>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9">
                                            <p:txEl>
                                              <p:pRg st="4" end="4"/>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9">
                                            <p:txEl>
                                              <p:pRg st="5" end="5"/>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2" grpId="0" animBg="1"/>
      <p:bldP spid="23" grpId="0"/>
      <p:bldP spid="21" grpId="0"/>
      <p:bldP spid="24" grpId="0"/>
      <p:bldP spid="26" grpId="0" animBg="1"/>
      <p:bldP spid="3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Conventions so far</a:t>
            </a:r>
            <a:endParaRPr lang="en-US" dirty="0"/>
          </a:p>
        </p:txBody>
      </p:sp>
      <p:sp>
        <p:nvSpPr>
          <p:cNvPr id="3" name="Content Placeholder 2"/>
          <p:cNvSpPr>
            <a:spLocks noGrp="1"/>
          </p:cNvSpPr>
          <p:nvPr>
            <p:ph idx="1"/>
            <p:custDataLst>
              <p:tags r:id="rId2"/>
            </p:custDataLst>
          </p:nvPr>
        </p:nvSpPr>
        <p:spPr>
          <a:xfrm>
            <a:off x="228600" y="609600"/>
            <a:ext cx="8686800" cy="6096000"/>
          </a:xfrm>
        </p:spPr>
        <p:txBody>
          <a:bodyPr>
            <a:normAutofit/>
          </a:bodyPr>
          <a:lstStyle/>
          <a:p>
            <a:pPr lvl="1"/>
            <a:r>
              <a:rPr lang="en-US" dirty="0" smtClean="0">
                <a:solidFill>
                  <a:schemeClr val="accent5">
                    <a:lumMod val="60000"/>
                    <a:lumOff val="40000"/>
                  </a:schemeClr>
                </a:solidFill>
              </a:rPr>
              <a:t>first four </a:t>
            </a:r>
            <a:r>
              <a:rPr lang="en-US" dirty="0" err="1" smtClean="0"/>
              <a:t>arg</a:t>
            </a:r>
            <a:r>
              <a:rPr lang="en-US" dirty="0" smtClean="0"/>
              <a:t> words passed in $a0, $a1, $a2, $a3</a:t>
            </a:r>
          </a:p>
          <a:p>
            <a:pPr lvl="1"/>
            <a:r>
              <a:rPr lang="en-US" dirty="0" smtClean="0"/>
              <a:t>remaining </a:t>
            </a:r>
            <a:r>
              <a:rPr lang="en-US" dirty="0" err="1" smtClean="0"/>
              <a:t>arg</a:t>
            </a:r>
            <a:r>
              <a:rPr lang="en-US" dirty="0" smtClean="0"/>
              <a:t> words passed </a:t>
            </a:r>
            <a:r>
              <a:rPr lang="en-US" dirty="0" smtClean="0">
                <a:solidFill>
                  <a:schemeClr val="accent5">
                    <a:lumMod val="60000"/>
                    <a:lumOff val="40000"/>
                  </a:schemeClr>
                </a:solidFill>
              </a:rPr>
              <a:t>in parent’s stack frame</a:t>
            </a:r>
          </a:p>
          <a:p>
            <a:pPr lvl="1"/>
            <a:r>
              <a:rPr lang="en-US" dirty="0" smtClean="0"/>
              <a:t>return value (if any) in $v0, $v1</a:t>
            </a:r>
          </a:p>
          <a:p>
            <a:pPr lvl="1"/>
            <a:r>
              <a:rPr lang="en-US" dirty="0"/>
              <a:t>stack frame </a:t>
            </a:r>
            <a:r>
              <a:rPr lang="en-US" dirty="0" smtClean="0"/>
              <a:t>($</a:t>
            </a:r>
            <a:r>
              <a:rPr lang="en-US" dirty="0" err="1" smtClean="0"/>
              <a:t>fp</a:t>
            </a:r>
            <a:r>
              <a:rPr lang="en-US" dirty="0" smtClean="0"/>
              <a:t> to $</a:t>
            </a:r>
            <a:r>
              <a:rPr lang="en-US" dirty="0" err="1" smtClean="0"/>
              <a:t>sp</a:t>
            </a:r>
            <a:r>
              <a:rPr lang="en-US" dirty="0" smtClean="0"/>
              <a:t>) contains:</a:t>
            </a:r>
            <a:endParaRPr lang="en-US" dirty="0"/>
          </a:p>
          <a:p>
            <a:pPr lvl="2"/>
            <a:r>
              <a:rPr lang="en-US" dirty="0" smtClean="0"/>
              <a:t>$</a:t>
            </a:r>
            <a:r>
              <a:rPr lang="en-US" dirty="0" err="1" smtClean="0"/>
              <a:t>ra</a:t>
            </a:r>
            <a:r>
              <a:rPr lang="en-US" dirty="0" smtClean="0"/>
              <a:t> </a:t>
            </a:r>
            <a:r>
              <a:rPr lang="en-US" dirty="0"/>
              <a:t>(clobbered on JAL </a:t>
            </a:r>
            <a:r>
              <a:rPr lang="en-US" dirty="0" smtClean="0"/>
              <a:t>to </a:t>
            </a:r>
            <a:r>
              <a:rPr lang="en-US" dirty="0"/>
              <a:t>sub-functions) </a:t>
            </a:r>
          </a:p>
          <a:p>
            <a:pPr lvl="2"/>
            <a:r>
              <a:rPr lang="en-US" dirty="0"/>
              <a:t>space for 4 arguments to </a:t>
            </a:r>
            <a:r>
              <a:rPr lang="en-US" dirty="0" err="1"/>
              <a:t>Callees</a:t>
            </a:r>
            <a:endParaRPr lang="en-US" dirty="0"/>
          </a:p>
          <a:p>
            <a:pPr lvl="2"/>
            <a:r>
              <a:rPr lang="en-US" dirty="0"/>
              <a:t>arguments 5+ to </a:t>
            </a:r>
            <a:r>
              <a:rPr lang="en-US"/>
              <a:t>Callees</a:t>
            </a:r>
            <a:endParaRPr lang="en-US" dirty="0" smtClean="0">
              <a:solidFill>
                <a:schemeClr val="accent1"/>
              </a:solidFill>
            </a:endParaRPr>
          </a:p>
          <a:p>
            <a:pPr lvl="2"/>
            <a:endParaRPr lang="en-US" dirty="0" smtClean="0"/>
          </a:p>
        </p:txBody>
      </p:sp>
    </p:spTree>
    <p:extLst>
      <p:ext uri="{BB962C8B-B14F-4D97-AF65-F5344CB8AC3E}">
        <p14:creationId xmlns:p14="http://schemas.microsoft.com/office/powerpoint/2010/main" val="33471138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MIPS Register Conventions so far:</a:t>
            </a:r>
            <a:endParaRPr lang="en-US" dirty="0"/>
          </a:p>
        </p:txBody>
      </p:sp>
      <p:graphicFrame>
        <p:nvGraphicFramePr>
          <p:cNvPr id="4" name="Table 3"/>
          <p:cNvGraphicFramePr>
            <a:graphicFrameLocks noGrp="1"/>
          </p:cNvGraphicFramePr>
          <p:nvPr>
            <p:custDataLst>
              <p:tags r:id="rId2"/>
            </p:custDataLst>
            <p:extLst>
              <p:ext uri="{D42A27DB-BD31-4B8C-83A1-F6EECF244321}">
                <p14:modId xmlns:p14="http://schemas.microsoft.com/office/powerpoint/2010/main" val="303507094"/>
              </p:ext>
            </p:extLst>
          </p:nvPr>
        </p:nvGraphicFramePr>
        <p:xfrm>
          <a:off x="228600" y="547935"/>
          <a:ext cx="3733800" cy="6157668"/>
        </p:xfrm>
        <a:graphic>
          <a:graphicData uri="http://schemas.openxmlformats.org/drawingml/2006/table">
            <a:tbl>
              <a:tblPr firstRow="1" bandRow="1">
                <a:tableStyleId>{5C22544A-7EE6-4342-B048-85BDC9FD1C3A}</a:tableStyleId>
              </a:tblPr>
              <a:tblGrid>
                <a:gridCol w="543098">
                  <a:extLst>
                    <a:ext uri="{9D8B030D-6E8A-4147-A177-3AD203B41FA5}">
                      <a16:colId xmlns:a16="http://schemas.microsoft.com/office/drawing/2014/main" val="20000"/>
                    </a:ext>
                  </a:extLst>
                </a:gridCol>
                <a:gridCol w="828502">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350441">
                <a:tc>
                  <a:txBody>
                    <a:bodyPr/>
                    <a:lstStyle/>
                    <a:p>
                      <a:pPr algn="ctr"/>
                      <a:r>
                        <a:rPr lang="en-US" sz="2400" b="0" dirty="0" smtClean="0">
                          <a:solidFill>
                            <a:schemeClr val="accent5">
                              <a:lumMod val="60000"/>
                              <a:lumOff val="40000"/>
                            </a:schemeClr>
                          </a:solidFill>
                          <a:latin typeface="+mj-lt"/>
                        </a:rPr>
                        <a:t>r0</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09404">
                <a:tc>
                  <a:txBody>
                    <a:bodyPr/>
                    <a:lstStyle/>
                    <a:p>
                      <a:pPr algn="ctr"/>
                      <a:r>
                        <a:rPr lang="en-US" sz="2400" b="0" dirty="0" smtClean="0">
                          <a:solidFill>
                            <a:schemeClr val="accent5">
                              <a:lumMod val="60000"/>
                              <a:lumOff val="40000"/>
                            </a:schemeClr>
                          </a:solidFill>
                          <a:latin typeface="+mj-lt"/>
                        </a:rPr>
                        <a:t>r1</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smtClean="0">
                          <a:solidFill>
                            <a:schemeClr val="bg1"/>
                          </a:solidFill>
                          <a:latin typeface="+mj-lt"/>
                        </a:rPr>
                        <a:t>assembler temp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9404">
                <a:tc>
                  <a:txBody>
                    <a:bodyPr/>
                    <a:lstStyle/>
                    <a:p>
                      <a:pPr algn="ctr"/>
                      <a:r>
                        <a:rPr lang="en-US" sz="2400" b="0" dirty="0" smtClean="0">
                          <a:solidFill>
                            <a:schemeClr val="accent5">
                              <a:lumMod val="60000"/>
                              <a:lumOff val="40000"/>
                            </a:schemeClr>
                          </a:solidFill>
                          <a:latin typeface="+mj-lt"/>
                        </a:rPr>
                        <a:t>r2</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9404">
                <a:tc>
                  <a:txBody>
                    <a:bodyPr/>
                    <a:lstStyle/>
                    <a:p>
                      <a:pPr algn="ctr"/>
                      <a:r>
                        <a:rPr lang="en-US" sz="2400" b="0" dirty="0" smtClean="0">
                          <a:solidFill>
                            <a:schemeClr val="accent5">
                              <a:lumMod val="60000"/>
                              <a:lumOff val="40000"/>
                            </a:schemeClr>
                          </a:solidFill>
                          <a:latin typeface="+mj-lt"/>
                        </a:rPr>
                        <a:t>r3</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09404">
                <a:tc>
                  <a:txBody>
                    <a:bodyPr/>
                    <a:lstStyle/>
                    <a:p>
                      <a:pPr algn="ctr"/>
                      <a:r>
                        <a:rPr lang="en-US" sz="2400" b="0" dirty="0" smtClean="0">
                          <a:solidFill>
                            <a:schemeClr val="accent5">
                              <a:lumMod val="60000"/>
                              <a:lumOff val="40000"/>
                            </a:schemeClr>
                          </a:solidFill>
                          <a:latin typeface="+mj-lt"/>
                        </a:rPr>
                        <a:t>r4</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09404">
                <a:tc>
                  <a:txBody>
                    <a:bodyPr/>
                    <a:lstStyle/>
                    <a:p>
                      <a:pPr algn="ctr"/>
                      <a:r>
                        <a:rPr lang="en-US" sz="2400" b="0" dirty="0" smtClean="0">
                          <a:solidFill>
                            <a:schemeClr val="accent5">
                              <a:lumMod val="60000"/>
                              <a:lumOff val="40000"/>
                            </a:schemeClr>
                          </a:solidFill>
                          <a:latin typeface="+mj-lt"/>
                        </a:rPr>
                        <a:t>r5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09404">
                <a:tc>
                  <a:txBody>
                    <a:bodyPr/>
                    <a:lstStyle/>
                    <a:p>
                      <a:pPr algn="ctr"/>
                      <a:r>
                        <a:rPr lang="en-US" sz="2400" b="0" dirty="0" smtClean="0">
                          <a:solidFill>
                            <a:schemeClr val="accent5">
                              <a:lumMod val="60000"/>
                              <a:lumOff val="40000"/>
                            </a:schemeClr>
                          </a:solidFill>
                          <a:latin typeface="+mj-lt"/>
                        </a:rPr>
                        <a:t>r6</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09404">
                <a:tc>
                  <a:txBody>
                    <a:bodyPr/>
                    <a:lstStyle/>
                    <a:p>
                      <a:pPr algn="ctr"/>
                      <a:r>
                        <a:rPr lang="en-US" sz="2400" b="0" dirty="0" smtClean="0">
                          <a:solidFill>
                            <a:schemeClr val="accent5">
                              <a:lumMod val="60000"/>
                              <a:lumOff val="40000"/>
                            </a:schemeClr>
                          </a:solidFill>
                          <a:latin typeface="+mj-lt"/>
                        </a:rPr>
                        <a:t>r7</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0441">
                <a:tc>
                  <a:txBody>
                    <a:bodyPr/>
                    <a:lstStyle/>
                    <a:p>
                      <a:pPr algn="ctr"/>
                      <a:r>
                        <a:rPr lang="en-US" sz="2400" dirty="0" smtClean="0">
                          <a:solidFill>
                            <a:schemeClr val="accent5">
                              <a:lumMod val="60000"/>
                              <a:lumOff val="40000"/>
                            </a:schemeClr>
                          </a:solidFill>
                        </a:rPr>
                        <a:t>r8</a:t>
                      </a:r>
                      <a:endParaRPr lang="en-US" sz="2400" dirty="0">
                        <a:solidFill>
                          <a:schemeClr val="accent5">
                            <a:lumMod val="60000"/>
                            <a:lumOff val="40000"/>
                          </a:schemeClr>
                        </a:solidFill>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50441">
                <a:tc>
                  <a:txBody>
                    <a:bodyPr/>
                    <a:lstStyle/>
                    <a:p>
                      <a:pPr algn="ctr"/>
                      <a:r>
                        <a:rPr lang="en-US" sz="2400" b="0" dirty="0" smtClean="0">
                          <a:solidFill>
                            <a:schemeClr val="accent5">
                              <a:lumMod val="60000"/>
                              <a:lumOff val="40000"/>
                            </a:schemeClr>
                          </a:solidFill>
                          <a:latin typeface="+mj-lt"/>
                        </a:rPr>
                        <a:t>r9</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50441">
                <a:tc>
                  <a:txBody>
                    <a:bodyPr/>
                    <a:lstStyle/>
                    <a:p>
                      <a:pPr algn="ctr"/>
                      <a:r>
                        <a:rPr lang="en-US" sz="2400" b="0" dirty="0" smtClean="0">
                          <a:solidFill>
                            <a:schemeClr val="accent5">
                              <a:lumMod val="60000"/>
                              <a:lumOff val="40000"/>
                            </a:schemeClr>
                          </a:solidFill>
                          <a:latin typeface="+mj-lt"/>
                        </a:rPr>
                        <a:t>r10</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50441">
                <a:tc>
                  <a:txBody>
                    <a:bodyPr/>
                    <a:lstStyle/>
                    <a:p>
                      <a:pPr algn="ctr"/>
                      <a:r>
                        <a:rPr lang="en-US" sz="2400" b="0" dirty="0" smtClean="0">
                          <a:solidFill>
                            <a:schemeClr val="accent5">
                              <a:lumMod val="60000"/>
                              <a:lumOff val="40000"/>
                            </a:schemeClr>
                          </a:solidFill>
                          <a:latin typeface="+mj-lt"/>
                        </a:rPr>
                        <a:t>r11</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50441">
                <a:tc>
                  <a:txBody>
                    <a:bodyPr/>
                    <a:lstStyle/>
                    <a:p>
                      <a:pPr algn="ctr"/>
                      <a:r>
                        <a:rPr lang="en-US" sz="2400" b="0" dirty="0" smtClean="0">
                          <a:solidFill>
                            <a:schemeClr val="accent5">
                              <a:lumMod val="60000"/>
                              <a:lumOff val="40000"/>
                            </a:schemeClr>
                          </a:solidFill>
                          <a:latin typeface="+mj-lt"/>
                        </a:rPr>
                        <a:t>r12</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50441">
                <a:tc>
                  <a:txBody>
                    <a:bodyPr/>
                    <a:lstStyle/>
                    <a:p>
                      <a:pPr algn="ctr"/>
                      <a:r>
                        <a:rPr lang="en-US" sz="2400" b="0" dirty="0" smtClean="0">
                          <a:solidFill>
                            <a:schemeClr val="accent5">
                              <a:lumMod val="60000"/>
                              <a:lumOff val="40000"/>
                            </a:schemeClr>
                          </a:solidFill>
                          <a:latin typeface="+mj-lt"/>
                        </a:rPr>
                        <a:t>r13</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50441">
                <a:tc>
                  <a:txBody>
                    <a:bodyPr/>
                    <a:lstStyle/>
                    <a:p>
                      <a:pPr algn="ctr"/>
                      <a:r>
                        <a:rPr lang="en-US" sz="2400" b="0" dirty="0" smtClean="0">
                          <a:solidFill>
                            <a:schemeClr val="accent5">
                              <a:lumMod val="60000"/>
                              <a:lumOff val="40000"/>
                            </a:schemeClr>
                          </a:solidFill>
                          <a:latin typeface="+mj-lt"/>
                        </a:rPr>
                        <a:t>r14</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50441">
                <a:tc>
                  <a:txBody>
                    <a:bodyPr/>
                    <a:lstStyle/>
                    <a:p>
                      <a:pPr algn="ctr"/>
                      <a:r>
                        <a:rPr lang="en-US" sz="2400" b="0" dirty="0" smtClean="0">
                          <a:solidFill>
                            <a:schemeClr val="accent5">
                              <a:lumMod val="60000"/>
                              <a:lumOff val="40000"/>
                            </a:schemeClr>
                          </a:solidFill>
                          <a:latin typeface="+mj-lt"/>
                        </a:rPr>
                        <a:t>r15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bl>
          </a:graphicData>
        </a:graphic>
      </p:graphicFrame>
      <p:graphicFrame>
        <p:nvGraphicFramePr>
          <p:cNvPr id="7" name="Table 6"/>
          <p:cNvGraphicFramePr>
            <a:graphicFrameLocks noGrp="1"/>
          </p:cNvGraphicFramePr>
          <p:nvPr>
            <p:custDataLst>
              <p:tags r:id="rId3"/>
            </p:custDataLst>
            <p:extLst>
              <p:ext uri="{D42A27DB-BD31-4B8C-83A1-F6EECF244321}">
                <p14:modId xmlns:p14="http://schemas.microsoft.com/office/powerpoint/2010/main" val="3984370371"/>
              </p:ext>
            </p:extLst>
          </p:nvPr>
        </p:nvGraphicFramePr>
        <p:xfrm>
          <a:off x="4038600" y="547934"/>
          <a:ext cx="4114800" cy="6157668"/>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350441">
                <a:tc>
                  <a:txBody>
                    <a:bodyPr/>
                    <a:lstStyle/>
                    <a:p>
                      <a:pPr algn="ctr"/>
                      <a:r>
                        <a:rPr lang="en-US" sz="2400" b="0" dirty="0" smtClean="0">
                          <a:solidFill>
                            <a:schemeClr val="accent5">
                              <a:lumMod val="60000"/>
                              <a:lumOff val="40000"/>
                            </a:schemeClr>
                          </a:solidFill>
                          <a:latin typeface="+mj-lt"/>
                        </a:rPr>
                        <a:t>r16</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09404">
                <a:tc>
                  <a:txBody>
                    <a:bodyPr/>
                    <a:lstStyle/>
                    <a:p>
                      <a:pPr algn="ctr"/>
                      <a:r>
                        <a:rPr lang="en-US" sz="2400" b="0" dirty="0" smtClean="0">
                          <a:solidFill>
                            <a:schemeClr val="accent5">
                              <a:lumMod val="60000"/>
                              <a:lumOff val="40000"/>
                            </a:schemeClr>
                          </a:solidFill>
                          <a:latin typeface="+mj-lt"/>
                        </a:rPr>
                        <a:t>r17</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9404">
                <a:tc>
                  <a:txBody>
                    <a:bodyPr/>
                    <a:lstStyle/>
                    <a:p>
                      <a:pPr algn="ctr"/>
                      <a:r>
                        <a:rPr lang="en-US" sz="2400" b="0" dirty="0" smtClean="0">
                          <a:solidFill>
                            <a:schemeClr val="accent5">
                              <a:lumMod val="60000"/>
                              <a:lumOff val="40000"/>
                            </a:schemeClr>
                          </a:solidFill>
                          <a:latin typeface="+mj-lt"/>
                        </a:rPr>
                        <a:t>r18</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9404">
                <a:tc>
                  <a:txBody>
                    <a:bodyPr/>
                    <a:lstStyle/>
                    <a:p>
                      <a:pPr algn="ctr"/>
                      <a:r>
                        <a:rPr lang="en-US" sz="2400" b="0" dirty="0" smtClean="0">
                          <a:solidFill>
                            <a:schemeClr val="accent5">
                              <a:lumMod val="60000"/>
                              <a:lumOff val="40000"/>
                            </a:schemeClr>
                          </a:solidFill>
                          <a:latin typeface="+mj-lt"/>
                        </a:rPr>
                        <a:t>r19</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09404">
                <a:tc>
                  <a:txBody>
                    <a:bodyPr/>
                    <a:lstStyle/>
                    <a:p>
                      <a:pPr algn="ctr"/>
                      <a:r>
                        <a:rPr lang="en-US" sz="2400" b="0" dirty="0" smtClean="0">
                          <a:solidFill>
                            <a:schemeClr val="accent5">
                              <a:lumMod val="60000"/>
                              <a:lumOff val="40000"/>
                            </a:schemeClr>
                          </a:solidFill>
                          <a:latin typeface="+mj-lt"/>
                        </a:rPr>
                        <a:t>r20</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09404">
                <a:tc>
                  <a:txBody>
                    <a:bodyPr/>
                    <a:lstStyle/>
                    <a:p>
                      <a:pPr algn="ctr"/>
                      <a:r>
                        <a:rPr lang="en-US" sz="2400" b="0" dirty="0" smtClean="0">
                          <a:solidFill>
                            <a:schemeClr val="accent5">
                              <a:lumMod val="60000"/>
                              <a:lumOff val="40000"/>
                            </a:schemeClr>
                          </a:solidFill>
                          <a:latin typeface="+mj-lt"/>
                        </a:rPr>
                        <a:t>r21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09404">
                <a:tc>
                  <a:txBody>
                    <a:bodyPr/>
                    <a:lstStyle/>
                    <a:p>
                      <a:pPr algn="ctr"/>
                      <a:r>
                        <a:rPr lang="en-US" sz="2400" b="0" dirty="0" smtClean="0">
                          <a:solidFill>
                            <a:schemeClr val="accent5">
                              <a:lumMod val="60000"/>
                              <a:lumOff val="40000"/>
                            </a:schemeClr>
                          </a:solidFill>
                          <a:latin typeface="+mj-lt"/>
                        </a:rPr>
                        <a:t>r22</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09404">
                <a:tc>
                  <a:txBody>
                    <a:bodyPr/>
                    <a:lstStyle/>
                    <a:p>
                      <a:pPr algn="ctr"/>
                      <a:r>
                        <a:rPr lang="en-US" sz="2400" b="0" dirty="0" smtClean="0">
                          <a:solidFill>
                            <a:schemeClr val="accent5">
                              <a:lumMod val="60000"/>
                              <a:lumOff val="40000"/>
                            </a:schemeClr>
                          </a:solidFill>
                          <a:latin typeface="+mj-lt"/>
                        </a:rPr>
                        <a:t>r23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0441">
                <a:tc>
                  <a:txBody>
                    <a:bodyPr/>
                    <a:lstStyle/>
                    <a:p>
                      <a:pPr algn="ctr"/>
                      <a:r>
                        <a:rPr lang="en-US" sz="2400" b="0" dirty="0" smtClean="0">
                          <a:solidFill>
                            <a:schemeClr val="accent5">
                              <a:lumMod val="60000"/>
                              <a:lumOff val="40000"/>
                            </a:schemeClr>
                          </a:solidFill>
                        </a:rPr>
                        <a:t>r24</a:t>
                      </a:r>
                      <a:endParaRPr lang="en-US" sz="2400" b="0" dirty="0">
                        <a:solidFill>
                          <a:schemeClr val="accent5">
                            <a:lumMod val="60000"/>
                            <a:lumOff val="40000"/>
                          </a:schemeClr>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50441">
                <a:tc>
                  <a:txBody>
                    <a:bodyPr/>
                    <a:lstStyle/>
                    <a:p>
                      <a:pPr algn="ctr"/>
                      <a:r>
                        <a:rPr lang="en-US" sz="2400" b="0" dirty="0" smtClean="0">
                          <a:solidFill>
                            <a:schemeClr val="accent5">
                              <a:lumMod val="60000"/>
                              <a:lumOff val="40000"/>
                            </a:schemeClr>
                          </a:solidFill>
                          <a:latin typeface="+mj-lt"/>
                        </a:rPr>
                        <a:t>r25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50441">
                <a:tc>
                  <a:txBody>
                    <a:bodyPr/>
                    <a:lstStyle/>
                    <a:p>
                      <a:pPr algn="ctr"/>
                      <a:r>
                        <a:rPr lang="en-US" sz="2400" b="0" dirty="0" smtClean="0">
                          <a:solidFill>
                            <a:schemeClr val="accent5">
                              <a:lumMod val="60000"/>
                              <a:lumOff val="40000"/>
                            </a:schemeClr>
                          </a:solidFill>
                          <a:latin typeface="+mj-lt"/>
                        </a:rPr>
                        <a:t>r26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reserved</a:t>
                      </a:r>
                      <a:br>
                        <a:rPr lang="en-US" sz="2400" b="0" dirty="0" smtClean="0">
                          <a:solidFill>
                            <a:schemeClr val="bg1"/>
                          </a:solidFill>
                          <a:latin typeface="+mj-lt"/>
                        </a:rPr>
                      </a:br>
                      <a:r>
                        <a:rPr lang="en-US" sz="2400" b="0" dirty="0" smtClean="0">
                          <a:solidFill>
                            <a:schemeClr val="bg1"/>
                          </a:solidFill>
                          <a:latin typeface="+mj-lt"/>
                        </a:rPr>
                        <a:t>for OS kernel</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50441">
                <a:tc>
                  <a:txBody>
                    <a:bodyPr/>
                    <a:lstStyle/>
                    <a:p>
                      <a:pPr algn="ctr"/>
                      <a:r>
                        <a:rPr lang="en-US" sz="2400" b="0" dirty="0" smtClean="0">
                          <a:solidFill>
                            <a:schemeClr val="accent5">
                              <a:lumMod val="60000"/>
                              <a:lumOff val="40000"/>
                            </a:schemeClr>
                          </a:solidFill>
                          <a:latin typeface="+mj-lt"/>
                        </a:rPr>
                        <a:t>r27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50441">
                <a:tc>
                  <a:txBody>
                    <a:bodyPr/>
                    <a:lstStyle/>
                    <a:p>
                      <a:pPr algn="ctr"/>
                      <a:r>
                        <a:rPr lang="en-US" sz="2400" b="0" dirty="0" smtClean="0">
                          <a:solidFill>
                            <a:schemeClr val="accent5">
                              <a:lumMod val="60000"/>
                              <a:lumOff val="40000"/>
                            </a:schemeClr>
                          </a:solidFill>
                          <a:latin typeface="+mj-lt"/>
                        </a:rPr>
                        <a:t>r28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50441">
                <a:tc>
                  <a:txBody>
                    <a:bodyPr/>
                    <a:lstStyle/>
                    <a:p>
                      <a:pPr algn="ctr"/>
                      <a:r>
                        <a:rPr lang="en-US" sz="2400" b="0" dirty="0" smtClean="0">
                          <a:solidFill>
                            <a:schemeClr val="accent5">
                              <a:lumMod val="60000"/>
                              <a:lumOff val="40000"/>
                            </a:schemeClr>
                          </a:solidFill>
                          <a:latin typeface="+mj-lt"/>
                        </a:rPr>
                        <a:t>r29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50441">
                <a:tc>
                  <a:txBody>
                    <a:bodyPr/>
                    <a:lstStyle/>
                    <a:p>
                      <a:pPr algn="ctr"/>
                      <a:r>
                        <a:rPr lang="en-US" sz="2400" b="0" dirty="0" smtClean="0">
                          <a:solidFill>
                            <a:schemeClr val="accent5">
                              <a:lumMod val="60000"/>
                              <a:lumOff val="40000"/>
                            </a:schemeClr>
                          </a:solidFill>
                          <a:latin typeface="+mj-lt"/>
                        </a:rPr>
                        <a:t>r30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50441">
                <a:tc>
                  <a:txBody>
                    <a:bodyPr/>
                    <a:lstStyle/>
                    <a:p>
                      <a:pPr algn="ctr"/>
                      <a:r>
                        <a:rPr lang="en-US" sz="2400" b="0" dirty="0" smtClean="0">
                          <a:solidFill>
                            <a:schemeClr val="accent5">
                              <a:lumMod val="60000"/>
                              <a:lumOff val="40000"/>
                            </a:schemeClr>
                          </a:solidFill>
                          <a:latin typeface="+mj-lt"/>
                        </a:rPr>
                        <a:t>r31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ra</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return address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bl>
          </a:graphicData>
        </a:graphic>
      </p:graphicFrame>
      <p:graphicFrame>
        <p:nvGraphicFramePr>
          <p:cNvPr id="5" name="Table 4"/>
          <p:cNvGraphicFramePr>
            <a:graphicFrameLocks noGrp="1"/>
          </p:cNvGraphicFramePr>
          <p:nvPr>
            <p:custDataLst>
              <p:tags r:id="rId4"/>
            </p:custDataLst>
            <p:extLst>
              <p:ext uri="{D42A27DB-BD31-4B8C-83A1-F6EECF244321}">
                <p14:modId xmlns:p14="http://schemas.microsoft.com/office/powerpoint/2010/main" val="1267197539"/>
              </p:ext>
            </p:extLst>
          </p:nvPr>
        </p:nvGraphicFramePr>
        <p:xfrm>
          <a:off x="228600" y="1327150"/>
          <a:ext cx="3733800" cy="2451102"/>
        </p:xfrm>
        <a:graphic>
          <a:graphicData uri="http://schemas.openxmlformats.org/drawingml/2006/table">
            <a:tbl>
              <a:tblPr firstRow="1" bandRow="1">
                <a:tableStyleId>{5C22544A-7EE6-4342-B048-85BDC9FD1C3A}</a:tableStyleId>
              </a:tblPr>
              <a:tblGrid>
                <a:gridCol w="543098">
                  <a:extLst>
                    <a:ext uri="{9D8B030D-6E8A-4147-A177-3AD203B41FA5}">
                      <a16:colId xmlns:a16="http://schemas.microsoft.com/office/drawing/2014/main" val="20000"/>
                    </a:ext>
                  </a:extLst>
                </a:gridCol>
                <a:gridCol w="828502">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408517">
                <a:tc>
                  <a:txBody>
                    <a:bodyPr/>
                    <a:lstStyle/>
                    <a:p>
                      <a:pPr algn="ct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return values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08517">
                <a:tc>
                  <a:txBody>
                    <a:bodyPr/>
                    <a:lstStyle/>
                    <a:p>
                      <a:pPr algn="ct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8517">
                <a:tc>
                  <a:txBody>
                    <a:bodyPr/>
                    <a:lstStyle/>
                    <a:p>
                      <a:pPr algn="ct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arguments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8517">
                <a:tc>
                  <a:txBody>
                    <a:bodyPr/>
                    <a:lstStyle/>
                    <a:p>
                      <a:pPr algn="ct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08517">
                <a:tc>
                  <a:txBody>
                    <a:bodyPr/>
                    <a:lstStyle/>
                    <a:p>
                      <a:pPr algn="ct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08517">
                <a:tc>
                  <a:txBody>
                    <a:bodyPr/>
                    <a:lstStyle/>
                    <a:p>
                      <a:pPr algn="ctr"/>
                      <a:endParaRPr lang="en-US" sz="2400" b="0" dirty="0" smtClean="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3" name="TextBox 2"/>
          <p:cNvSpPr txBox="1"/>
          <p:nvPr/>
        </p:nvSpPr>
        <p:spPr>
          <a:xfrm>
            <a:off x="6247938" y="533400"/>
            <a:ext cx="2667462" cy="2000548"/>
          </a:xfrm>
          <a:prstGeom prst="rect">
            <a:avLst/>
          </a:prstGeom>
          <a:noFill/>
          <a:ln w="31750">
            <a:solidFill>
              <a:schemeClr val="accent5">
                <a:lumMod val="60000"/>
                <a:lumOff val="40000"/>
              </a:schemeClr>
            </a:solidFill>
          </a:ln>
        </p:spPr>
        <p:txBody>
          <a:bodyPr wrap="none" rtlCol="0">
            <a:spAutoFit/>
          </a:bodyPr>
          <a:lstStyle/>
          <a:p>
            <a:r>
              <a:rPr lang="en-US" sz="2400" dirty="0" smtClean="0">
                <a:solidFill>
                  <a:schemeClr val="accent5">
                    <a:lumMod val="60000"/>
                    <a:lumOff val="40000"/>
                  </a:schemeClr>
                </a:solidFill>
              </a:rPr>
              <a:t>Pseudo-Instructions</a:t>
            </a:r>
          </a:p>
          <a:p>
            <a:r>
              <a:rPr lang="en-US" sz="2400" dirty="0" smtClean="0">
                <a:solidFill>
                  <a:schemeClr val="accent5">
                    <a:lumMod val="60000"/>
                    <a:lumOff val="40000"/>
                  </a:schemeClr>
                </a:solidFill>
              </a:rPr>
              <a:t>e.g.  BLZ</a:t>
            </a:r>
          </a:p>
          <a:p>
            <a:endParaRPr lang="en-US" sz="2800" dirty="0">
              <a:solidFill>
                <a:schemeClr val="accent5">
                  <a:lumMod val="60000"/>
                  <a:lumOff val="40000"/>
                </a:schemeClr>
              </a:solidFill>
            </a:endParaRPr>
          </a:p>
          <a:p>
            <a:r>
              <a:rPr lang="en-US" sz="2400" dirty="0" smtClean="0">
                <a:solidFill>
                  <a:schemeClr val="accent5">
                    <a:lumMod val="60000"/>
                    <a:lumOff val="40000"/>
                  </a:schemeClr>
                </a:solidFill>
              </a:rPr>
              <a:t>SLT $at</a:t>
            </a:r>
          </a:p>
          <a:p>
            <a:r>
              <a:rPr lang="en-US" sz="2400" dirty="0" smtClean="0">
                <a:solidFill>
                  <a:schemeClr val="accent5">
                    <a:lumMod val="60000"/>
                    <a:lumOff val="40000"/>
                  </a:schemeClr>
                </a:solidFill>
              </a:rPr>
              <a:t>BNE $at, 0, L</a:t>
            </a:r>
            <a:endParaRPr lang="en-US" sz="2400" dirty="0">
              <a:solidFill>
                <a:schemeClr val="accent5">
                  <a:lumMod val="60000"/>
                  <a:lumOff val="40000"/>
                </a:schemeClr>
              </a:solidFill>
            </a:endParaRPr>
          </a:p>
        </p:txBody>
      </p:sp>
      <p:cxnSp>
        <p:nvCxnSpPr>
          <p:cNvPr id="8" name="Straight Arrow Connector 7"/>
          <p:cNvCxnSpPr>
            <a:stCxn id="3" idx="1"/>
          </p:cNvCxnSpPr>
          <p:nvPr/>
        </p:nvCxnSpPr>
        <p:spPr>
          <a:xfrm flipH="1" flipV="1">
            <a:off x="3733800" y="1219200"/>
            <a:ext cx="2514138" cy="314474"/>
          </a:xfrm>
          <a:prstGeom prst="straightConnector1">
            <a:avLst/>
          </a:prstGeom>
          <a:ln w="3175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3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89779"/>
            <a:ext cx="8686800" cy="658642"/>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4000" dirty="0"/>
              <a:t>Calling Convention for Procedure Calls</a:t>
            </a:r>
          </a:p>
        </p:txBody>
      </p:sp>
      <p:sp>
        <p:nvSpPr>
          <p:cNvPr id="5122" name="Rectangle 2"/>
          <p:cNvSpPr>
            <a:spLocks noGrp="1" noChangeArrowheads="1"/>
          </p:cNvSpPr>
          <p:nvPr>
            <p:ph idx="1"/>
          </p:nvPr>
        </p:nvSpPr>
        <p:spPr>
          <a:xfrm>
            <a:off x="228600" y="762000"/>
            <a:ext cx="8686800" cy="4543936"/>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Transfer Control</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Caller </a:t>
            </a:r>
            <a:r>
              <a:rPr lang="en-GB" dirty="0" smtClean="0">
                <a:solidFill>
                  <a:schemeClr val="accent1"/>
                </a:solidFill>
                <a:sym typeface="Wingdings"/>
              </a:rPr>
              <a:t> </a:t>
            </a:r>
            <a:r>
              <a:rPr lang="en-GB" dirty="0" smtClean="0">
                <a:solidFill>
                  <a:schemeClr val="accent1"/>
                </a:solidFill>
              </a:rPr>
              <a:t>Routine</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Routine </a:t>
            </a:r>
            <a:r>
              <a:rPr lang="en-GB" dirty="0" smtClean="0">
                <a:solidFill>
                  <a:schemeClr val="accent1"/>
                </a:solidFill>
                <a:sym typeface="Wingdings"/>
              </a:rPr>
              <a:t> </a:t>
            </a:r>
            <a:r>
              <a:rPr lang="en-GB" dirty="0" smtClean="0">
                <a:solidFill>
                  <a:schemeClr val="accent1"/>
                </a:solidFill>
              </a:rPr>
              <a:t>Caller</a:t>
            </a:r>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Pass Arguments to and from the routine</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fixed </a:t>
            </a:r>
            <a:r>
              <a:rPr lang="en-GB" dirty="0"/>
              <a:t>length, variable </a:t>
            </a:r>
            <a:r>
              <a:rPr lang="en-GB" dirty="0" smtClean="0"/>
              <a:t>length, recursively</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Get return value back to the caller</a:t>
            </a:r>
            <a:endParaRPr lang="en-GB" dirty="0"/>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Manage Registers</a:t>
            </a:r>
            <a:endParaRPr lang="en-GB" dirty="0">
              <a:solidFill>
                <a:schemeClr val="hlink"/>
              </a:solidFill>
            </a:endParaRP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Allow each routine to use registers</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Prevent routines from clobbering each others’ data</a:t>
            </a:r>
            <a:endParaRPr lang="en-GB" dirty="0"/>
          </a:p>
        </p:txBody>
      </p:sp>
      <p:sp>
        <p:nvSpPr>
          <p:cNvPr id="4" name="TextBox 3"/>
          <p:cNvSpPr txBox="1"/>
          <p:nvPr>
            <p:custDataLst>
              <p:tags r:id="rId1"/>
            </p:custDataLst>
          </p:nvPr>
        </p:nvSpPr>
        <p:spPr>
          <a:xfrm>
            <a:off x="457200" y="5382136"/>
            <a:ext cx="8229600" cy="1399664"/>
          </a:xfrm>
          <a:prstGeom prst="rect">
            <a:avLst/>
          </a:prstGeom>
          <a:noFill/>
          <a:ln w="19050">
            <a:solidFill>
              <a:schemeClr val="accent5">
                <a:lumMod val="60000"/>
                <a:lumOff val="40000"/>
              </a:schemeClr>
            </a:solidFill>
          </a:ln>
        </p:spPr>
        <p:txBody>
          <a:bodyPr wrap="none" rtlCol="0" anchor="ctr">
            <a:noAutofit/>
          </a:bodyPr>
          <a:lstStyle/>
          <a:p>
            <a:pPr algn="ctr"/>
            <a:r>
              <a:rPr lang="en-US" sz="2800" b="1" dirty="0" smtClean="0">
                <a:solidFill>
                  <a:schemeClr val="accent1"/>
                </a:solidFill>
              </a:rPr>
              <a:t>What is a Convention?</a:t>
            </a:r>
          </a:p>
          <a:p>
            <a:pPr algn="ctr"/>
            <a:r>
              <a:rPr lang="en-US" sz="2800" dirty="0" smtClean="0">
                <a:solidFill>
                  <a:srgbClr val="FF0000"/>
                </a:solidFill>
              </a:rPr>
              <a:t>Warning:</a:t>
            </a:r>
            <a:r>
              <a:rPr lang="en-US" sz="2800" dirty="0" smtClean="0">
                <a:solidFill>
                  <a:schemeClr val="bg1"/>
                </a:solidFill>
              </a:rPr>
              <a:t> There is no one true MIPS calling convention.</a:t>
            </a:r>
          </a:p>
          <a:p>
            <a:pPr algn="ctr"/>
            <a:r>
              <a:rPr lang="en-US" sz="2800" dirty="0" smtClean="0">
                <a:solidFill>
                  <a:schemeClr val="bg1"/>
                </a:solidFill>
              </a:rPr>
              <a:t>lecture != book != </a:t>
            </a:r>
            <a:r>
              <a:rPr lang="en-US" sz="2800" dirty="0" err="1" smtClean="0">
                <a:solidFill>
                  <a:schemeClr val="bg1"/>
                </a:solidFill>
              </a:rPr>
              <a:t>gcc</a:t>
            </a:r>
            <a:r>
              <a:rPr lang="en-US" sz="2800" dirty="0" smtClean="0">
                <a:solidFill>
                  <a:schemeClr val="bg1"/>
                </a:solidFill>
              </a:rPr>
              <a:t> != </a:t>
            </a:r>
            <a:r>
              <a:rPr lang="en-US" sz="2800" dirty="0" err="1" smtClean="0">
                <a:solidFill>
                  <a:schemeClr val="bg1"/>
                </a:solidFill>
              </a:rPr>
              <a:t>spim</a:t>
            </a:r>
            <a:r>
              <a:rPr lang="en-US" sz="2800" dirty="0" smtClean="0">
                <a:solidFill>
                  <a:schemeClr val="bg1"/>
                </a:solidFill>
              </a:rPr>
              <a:t> != web</a:t>
            </a:r>
          </a:p>
        </p:txBody>
      </p:sp>
      <p:sp>
        <p:nvSpPr>
          <p:cNvPr id="2" name="Slide Number Placeholder 1"/>
          <p:cNvSpPr>
            <a:spLocks noGrp="1"/>
          </p:cNvSpPr>
          <p:nvPr>
            <p:ph type="sldNum" sz="quarter" idx="12"/>
          </p:nvPr>
        </p:nvSpPr>
        <p:spPr/>
        <p:txBody>
          <a:bodyPr/>
          <a:lstStyle/>
          <a:p>
            <a:fld id="{DAD0A56F-BD0F-4BDF-9912-D1E89E9626C0}" type="slidenum">
              <a:rPr lang="en-US" smtClean="0"/>
              <a:t>5</a:t>
            </a:fld>
            <a:endParaRPr lang="en-US"/>
          </a:p>
        </p:txBody>
      </p:sp>
    </p:spTree>
    <p:extLst>
      <p:ext uri="{BB962C8B-B14F-4D97-AF65-F5344CB8AC3E}">
        <p14:creationId xmlns:p14="http://schemas.microsoft.com/office/powerpoint/2010/main" val="13379826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en-US" dirty="0" smtClean="0"/>
              <a:t>C &amp; MIPS: the fine print</a:t>
            </a:r>
            <a:endParaRPr lang="en-US" dirty="0"/>
          </a:p>
        </p:txBody>
      </p:sp>
      <p:sp>
        <p:nvSpPr>
          <p:cNvPr id="57347" name="Rectangle 3"/>
          <p:cNvSpPr>
            <a:spLocks noGrp="1" noChangeArrowheads="1"/>
          </p:cNvSpPr>
          <p:nvPr>
            <p:ph idx="1"/>
          </p:nvPr>
        </p:nvSpPr>
        <p:spPr>
          <a:xfrm>
            <a:off x="152400" y="762000"/>
            <a:ext cx="8915400" cy="5943600"/>
          </a:xfrm>
        </p:spPr>
        <p:txBody>
          <a:bodyPr>
            <a:normAutofit fontScale="92500"/>
          </a:bodyPr>
          <a:lstStyle/>
          <a:p>
            <a:pPr>
              <a:lnSpc>
                <a:spcPct val="94000"/>
              </a:lnSpc>
            </a:pPr>
            <a:r>
              <a:rPr lang="en-US" sz="2800" dirty="0" smtClean="0"/>
              <a:t>C </a:t>
            </a:r>
            <a:r>
              <a:rPr lang="en-US" sz="2800" dirty="0"/>
              <a:t>allows passing whole </a:t>
            </a:r>
            <a:r>
              <a:rPr lang="en-US" sz="2800" dirty="0" err="1"/>
              <a:t>structs</a:t>
            </a:r>
            <a:endParaRPr lang="en-US" sz="2800" dirty="0"/>
          </a:p>
          <a:p>
            <a:pPr marL="461963" lvl="1" indent="-223838">
              <a:lnSpc>
                <a:spcPct val="94000"/>
              </a:lnSpc>
            </a:pPr>
            <a:r>
              <a:rPr lang="en-US" sz="2400" dirty="0" err="1">
                <a:latin typeface="Courier New" pitchFamily="49" charset="0"/>
              </a:rPr>
              <a:t>int</a:t>
            </a:r>
            <a:r>
              <a:rPr lang="en-US" sz="2400" dirty="0">
                <a:latin typeface="Courier New" pitchFamily="49" charset="0"/>
              </a:rPr>
              <a:t> </a:t>
            </a:r>
            <a:r>
              <a:rPr lang="en-US" sz="2400" dirty="0" err="1" smtClean="0">
                <a:latin typeface="Courier New" pitchFamily="49" charset="0"/>
              </a:rPr>
              <a:t>dist</a:t>
            </a:r>
            <a:r>
              <a:rPr lang="en-US" sz="2400" dirty="0" smtClean="0">
                <a:latin typeface="Courier New" pitchFamily="49" charset="0"/>
              </a:rPr>
              <a:t>(</a:t>
            </a:r>
            <a:r>
              <a:rPr lang="en-US" sz="2400" dirty="0" err="1" smtClean="0">
                <a:latin typeface="Courier New" pitchFamily="49" charset="0"/>
              </a:rPr>
              <a:t>struct</a:t>
            </a:r>
            <a:r>
              <a:rPr lang="en-US" sz="2400" dirty="0" smtClean="0">
                <a:latin typeface="Courier New" pitchFamily="49" charset="0"/>
              </a:rPr>
              <a:t> </a:t>
            </a:r>
            <a:r>
              <a:rPr lang="en-US" sz="2400" dirty="0">
                <a:latin typeface="Courier New" pitchFamily="49" charset="0"/>
              </a:rPr>
              <a:t>Point p1, </a:t>
            </a:r>
            <a:r>
              <a:rPr lang="en-US" sz="2400" dirty="0" err="1">
                <a:latin typeface="Courier New" pitchFamily="49" charset="0"/>
              </a:rPr>
              <a:t>struct</a:t>
            </a:r>
            <a:r>
              <a:rPr lang="en-US" sz="2400" dirty="0">
                <a:latin typeface="Courier New" pitchFamily="49" charset="0"/>
              </a:rPr>
              <a:t> Point p2);</a:t>
            </a:r>
          </a:p>
          <a:p>
            <a:pPr marL="461963" lvl="1" indent="-223838">
              <a:lnSpc>
                <a:spcPct val="94000"/>
              </a:lnSpc>
            </a:pPr>
            <a:r>
              <a:rPr lang="en-US" dirty="0" smtClean="0"/>
              <a:t>Treated as collection </a:t>
            </a:r>
            <a:r>
              <a:rPr lang="en-US" dirty="0"/>
              <a:t>of consecutive 32-bit </a:t>
            </a:r>
            <a:r>
              <a:rPr lang="en-US" dirty="0" smtClean="0"/>
              <a:t>arguments</a:t>
            </a:r>
          </a:p>
          <a:p>
            <a:pPr marL="862013" lvl="2" indent="-223838">
              <a:lnSpc>
                <a:spcPct val="94000"/>
              </a:lnSpc>
            </a:pPr>
            <a:r>
              <a:rPr lang="en-US" sz="2600" dirty="0" smtClean="0"/>
              <a:t>Registers </a:t>
            </a:r>
            <a:r>
              <a:rPr lang="en-US" sz="2600" dirty="0"/>
              <a:t>for first 4 words, stack for </a:t>
            </a:r>
            <a:r>
              <a:rPr lang="en-US" sz="2600" dirty="0" smtClean="0"/>
              <a:t>rest</a:t>
            </a:r>
            <a:endParaRPr lang="en-US" sz="2600" dirty="0"/>
          </a:p>
          <a:p>
            <a:pPr marL="461963" lvl="1" indent="-223838">
              <a:lnSpc>
                <a:spcPct val="94000"/>
              </a:lnSpc>
            </a:pPr>
            <a:r>
              <a:rPr lang="en-US" dirty="0" smtClean="0"/>
              <a:t>Better:  </a:t>
            </a:r>
            <a:r>
              <a:rPr lang="en-US" sz="2300" dirty="0" err="1" smtClean="0">
                <a:latin typeface="Courier New" pitchFamily="49" charset="0"/>
              </a:rPr>
              <a:t>int</a:t>
            </a:r>
            <a:r>
              <a:rPr lang="en-US" sz="2300" dirty="0" smtClean="0">
                <a:latin typeface="Courier New" pitchFamily="49" charset="0"/>
              </a:rPr>
              <a:t> </a:t>
            </a:r>
            <a:r>
              <a:rPr lang="en-US" sz="2300" dirty="0" err="1" smtClean="0">
                <a:latin typeface="Courier New" pitchFamily="49" charset="0"/>
              </a:rPr>
              <a:t>dist</a:t>
            </a:r>
            <a:r>
              <a:rPr lang="en-US" sz="2300" dirty="0" smtClean="0">
                <a:latin typeface="Courier New" pitchFamily="49" charset="0"/>
              </a:rPr>
              <a:t>(</a:t>
            </a:r>
            <a:r>
              <a:rPr lang="en-US" sz="2300" dirty="0" err="1" smtClean="0">
                <a:latin typeface="Courier New" pitchFamily="49" charset="0"/>
              </a:rPr>
              <a:t>struct</a:t>
            </a:r>
            <a:r>
              <a:rPr lang="en-US" sz="2300" dirty="0" smtClean="0">
                <a:latin typeface="Courier New" pitchFamily="49" charset="0"/>
              </a:rPr>
              <a:t> </a:t>
            </a:r>
            <a:r>
              <a:rPr lang="en-US" sz="2300" dirty="0">
                <a:latin typeface="Courier New" pitchFamily="49" charset="0"/>
              </a:rPr>
              <a:t>Point *p1,</a:t>
            </a:r>
            <a:r>
              <a:rPr lang="en-US" sz="1100" dirty="0">
                <a:latin typeface="Courier New" pitchFamily="49" charset="0"/>
              </a:rPr>
              <a:t> </a:t>
            </a:r>
            <a:r>
              <a:rPr lang="en-US" sz="2300" dirty="0" err="1">
                <a:latin typeface="Courier New" pitchFamily="49" charset="0"/>
              </a:rPr>
              <a:t>struct</a:t>
            </a:r>
            <a:r>
              <a:rPr lang="en-US" sz="2300" dirty="0">
                <a:latin typeface="Courier New" pitchFamily="49" charset="0"/>
              </a:rPr>
              <a:t> </a:t>
            </a:r>
            <a:r>
              <a:rPr lang="en-US" sz="2300" dirty="0" smtClean="0">
                <a:latin typeface="Courier New" pitchFamily="49" charset="0"/>
              </a:rPr>
              <a:t>Point *p2);</a:t>
            </a:r>
            <a:endParaRPr lang="en-US" dirty="0"/>
          </a:p>
          <a:p>
            <a:pPr>
              <a:lnSpc>
                <a:spcPct val="84000"/>
              </a:lnSpc>
            </a:pPr>
            <a:endParaRPr lang="en-US" sz="2800" dirty="0" smtClean="0"/>
          </a:p>
          <a:p>
            <a:pPr>
              <a:lnSpc>
                <a:spcPct val="84000"/>
              </a:lnSpc>
            </a:pPr>
            <a:r>
              <a:rPr lang="en-US" sz="2800" dirty="0" smtClean="0">
                <a:solidFill>
                  <a:schemeClr val="accent1"/>
                </a:solidFill>
              </a:rPr>
              <a:t>Where are the arguments to:</a:t>
            </a:r>
            <a:endParaRPr lang="en-US" sz="2800" dirty="0">
              <a:solidFill>
                <a:schemeClr val="accent1"/>
              </a:solidFill>
            </a:endParaRPr>
          </a:p>
          <a:p>
            <a:pPr marL="290513" lvl="1" indent="0">
              <a:lnSpc>
                <a:spcPct val="84000"/>
              </a:lnSpc>
              <a:buNone/>
            </a:pPr>
            <a:r>
              <a:rPr lang="en-US" sz="2400" dirty="0" smtClean="0">
                <a:latin typeface="Courier New" pitchFamily="49" charset="0"/>
              </a:rPr>
              <a:t>void sub(</a:t>
            </a:r>
            <a:r>
              <a:rPr lang="en-US" sz="2400" dirty="0" err="1" smtClean="0">
                <a:latin typeface="Courier New" pitchFamily="49" charset="0"/>
              </a:rPr>
              <a:t>int</a:t>
            </a:r>
            <a:r>
              <a:rPr lang="en-US" sz="2400" dirty="0" smtClean="0">
                <a:latin typeface="Courier New" pitchFamily="49" charset="0"/>
              </a:rPr>
              <a:t> </a:t>
            </a:r>
            <a:r>
              <a:rPr lang="en-US" sz="2400" dirty="0">
                <a:latin typeface="Courier New" pitchFamily="49" charset="0"/>
              </a:rPr>
              <a:t>a, </a:t>
            </a:r>
            <a:r>
              <a:rPr lang="en-US" sz="2400" dirty="0" err="1">
                <a:latin typeface="Courier New" pitchFamily="49" charset="0"/>
              </a:rPr>
              <a:t>int</a:t>
            </a:r>
            <a:r>
              <a:rPr lang="en-US" sz="2400" dirty="0">
                <a:latin typeface="Courier New" pitchFamily="49" charset="0"/>
              </a:rPr>
              <a:t> b, </a:t>
            </a:r>
            <a:r>
              <a:rPr lang="en-US" sz="2400" dirty="0" err="1">
                <a:latin typeface="Courier New" pitchFamily="49" charset="0"/>
              </a:rPr>
              <a:t>int</a:t>
            </a:r>
            <a:r>
              <a:rPr lang="en-US" sz="2400" dirty="0">
                <a:latin typeface="Courier New" pitchFamily="49" charset="0"/>
              </a:rPr>
              <a:t> c, </a:t>
            </a:r>
            <a:r>
              <a:rPr lang="en-US" sz="2400" dirty="0" err="1">
                <a:latin typeface="Courier New" pitchFamily="49" charset="0"/>
              </a:rPr>
              <a:t>int</a:t>
            </a:r>
            <a:r>
              <a:rPr lang="en-US" sz="2400" dirty="0">
                <a:latin typeface="Courier New" pitchFamily="49" charset="0"/>
              </a:rPr>
              <a:t> d, </a:t>
            </a:r>
            <a:r>
              <a:rPr lang="en-US" sz="2400" dirty="0" err="1">
                <a:latin typeface="Courier New" pitchFamily="49" charset="0"/>
              </a:rPr>
              <a:t>int</a:t>
            </a:r>
            <a:r>
              <a:rPr lang="en-US" sz="2400" dirty="0">
                <a:latin typeface="Courier New" pitchFamily="49" charset="0"/>
              </a:rPr>
              <a:t> e);</a:t>
            </a:r>
          </a:p>
          <a:p>
            <a:pPr marL="290513" lvl="1" indent="0">
              <a:lnSpc>
                <a:spcPct val="84000"/>
              </a:lnSpc>
              <a:buNone/>
            </a:pPr>
            <a:r>
              <a:rPr lang="en-US" sz="2400" dirty="0" smtClean="0">
                <a:latin typeface="Courier New" pitchFamily="49" charset="0"/>
              </a:rPr>
              <a:t>void </a:t>
            </a:r>
            <a:r>
              <a:rPr lang="en-US" sz="2400" dirty="0" err="1">
                <a:latin typeface="Courier New" pitchFamily="49" charset="0"/>
              </a:rPr>
              <a:t>isalpha</a:t>
            </a:r>
            <a:r>
              <a:rPr lang="en-US" sz="2400" dirty="0">
                <a:latin typeface="Courier New" pitchFamily="49" charset="0"/>
              </a:rPr>
              <a:t>(char c);</a:t>
            </a:r>
          </a:p>
          <a:p>
            <a:pPr marL="290513" lvl="1" indent="0">
              <a:lnSpc>
                <a:spcPct val="84000"/>
              </a:lnSpc>
              <a:buNone/>
            </a:pPr>
            <a:r>
              <a:rPr lang="en-US" sz="2400" dirty="0" smtClean="0">
                <a:latin typeface="Courier New" pitchFamily="49" charset="0"/>
              </a:rPr>
              <a:t>void </a:t>
            </a:r>
            <a:r>
              <a:rPr lang="en-US" sz="2400" dirty="0" err="1">
                <a:latin typeface="Courier New" pitchFamily="49" charset="0"/>
              </a:rPr>
              <a:t>treesort</a:t>
            </a:r>
            <a:r>
              <a:rPr lang="en-US" sz="2400" dirty="0">
                <a:latin typeface="Courier New" pitchFamily="49" charset="0"/>
              </a:rPr>
              <a:t>(</a:t>
            </a:r>
            <a:r>
              <a:rPr lang="en-US" sz="2400" dirty="0" err="1">
                <a:latin typeface="Courier New" pitchFamily="49" charset="0"/>
              </a:rPr>
              <a:t>struct</a:t>
            </a:r>
            <a:r>
              <a:rPr lang="en-US" sz="2400" dirty="0">
                <a:latin typeface="Courier New" pitchFamily="49" charset="0"/>
              </a:rPr>
              <a:t> Tree *root</a:t>
            </a:r>
            <a:r>
              <a:rPr lang="en-US" sz="2400" dirty="0" smtClean="0">
                <a:latin typeface="Courier New" pitchFamily="49" charset="0"/>
              </a:rPr>
              <a:t>);</a:t>
            </a:r>
          </a:p>
          <a:p>
            <a:pPr indent="-452437">
              <a:lnSpc>
                <a:spcPct val="84000"/>
              </a:lnSpc>
            </a:pPr>
            <a:r>
              <a:rPr lang="en-US" sz="2800" dirty="0" smtClean="0">
                <a:solidFill>
                  <a:schemeClr val="accent1"/>
                </a:solidFill>
              </a:rPr>
              <a:t>Where </a:t>
            </a:r>
            <a:r>
              <a:rPr lang="en-US" sz="2800" dirty="0">
                <a:solidFill>
                  <a:schemeClr val="accent1"/>
                </a:solidFill>
              </a:rPr>
              <a:t>are the </a:t>
            </a:r>
            <a:r>
              <a:rPr lang="en-US" sz="2800" dirty="0" smtClean="0">
                <a:solidFill>
                  <a:schemeClr val="accent1"/>
                </a:solidFill>
              </a:rPr>
              <a:t>return values from:</a:t>
            </a:r>
            <a:endParaRPr lang="en-US" sz="2800" dirty="0">
              <a:solidFill>
                <a:schemeClr val="accent1"/>
              </a:solidFill>
              <a:latin typeface="Courier New" pitchFamily="49" charset="0"/>
            </a:endParaRPr>
          </a:p>
          <a:p>
            <a:pPr marL="290513" lvl="1" indent="0">
              <a:lnSpc>
                <a:spcPct val="84000"/>
              </a:lnSpc>
              <a:buNone/>
            </a:pPr>
            <a:r>
              <a:rPr lang="en-US" sz="2400" dirty="0" err="1">
                <a:latin typeface="Courier New" pitchFamily="49" charset="0"/>
              </a:rPr>
              <a:t>struct</a:t>
            </a:r>
            <a:r>
              <a:rPr lang="en-US" sz="2400" dirty="0">
                <a:latin typeface="Courier New" pitchFamily="49" charset="0"/>
              </a:rPr>
              <a:t> Node *</a:t>
            </a:r>
            <a:r>
              <a:rPr lang="en-US" sz="2400" dirty="0" err="1">
                <a:latin typeface="Courier New" pitchFamily="49" charset="0"/>
              </a:rPr>
              <a:t>createNode</a:t>
            </a:r>
            <a:r>
              <a:rPr lang="en-US" sz="2400" dirty="0">
                <a:latin typeface="Courier New" pitchFamily="49" charset="0"/>
              </a:rPr>
              <a:t>();</a:t>
            </a:r>
          </a:p>
          <a:p>
            <a:pPr marL="290513" lvl="1" indent="0">
              <a:lnSpc>
                <a:spcPct val="84000"/>
              </a:lnSpc>
              <a:buNone/>
            </a:pPr>
            <a:r>
              <a:rPr lang="en-US" sz="2400" dirty="0" err="1">
                <a:latin typeface="Courier New" pitchFamily="49" charset="0"/>
              </a:rPr>
              <a:t>struct</a:t>
            </a:r>
            <a:r>
              <a:rPr lang="en-US" sz="2400" dirty="0">
                <a:latin typeface="Courier New" pitchFamily="49" charset="0"/>
              </a:rPr>
              <a:t> Node </a:t>
            </a:r>
            <a:r>
              <a:rPr lang="en-US" sz="2400" dirty="0" err="1">
                <a:latin typeface="Courier New" pitchFamily="49" charset="0"/>
              </a:rPr>
              <a:t>mynode</a:t>
            </a:r>
            <a:r>
              <a:rPr lang="en-US" sz="2400" dirty="0" smtClean="0">
                <a:latin typeface="Courier New" pitchFamily="49" charset="0"/>
              </a:rPr>
              <a:t>();</a:t>
            </a:r>
            <a:endParaRPr lang="en-US" sz="2400" dirty="0">
              <a:latin typeface="Courier New" pitchFamily="49" charset="0"/>
            </a:endParaRPr>
          </a:p>
          <a:p>
            <a:pPr>
              <a:lnSpc>
                <a:spcPct val="84000"/>
              </a:lnSpc>
            </a:pPr>
            <a:r>
              <a:rPr lang="en-US" sz="2800" dirty="0" smtClean="0"/>
              <a:t>Many </a:t>
            </a:r>
            <a:r>
              <a:rPr lang="en-US" sz="2800" dirty="0"/>
              <a:t>combinations of char, short, </a:t>
            </a:r>
            <a:r>
              <a:rPr lang="en-US" sz="2800" dirty="0" err="1"/>
              <a:t>int</a:t>
            </a:r>
            <a:r>
              <a:rPr lang="en-US" sz="2800" dirty="0"/>
              <a:t>, void *, </a:t>
            </a:r>
            <a:r>
              <a:rPr lang="en-US" sz="2800" dirty="0" err="1"/>
              <a:t>struct</a:t>
            </a:r>
            <a:r>
              <a:rPr lang="en-US" sz="2800" dirty="0"/>
              <a:t>, </a:t>
            </a:r>
            <a:r>
              <a:rPr lang="en-US" sz="2800" i="1" dirty="0"/>
              <a:t>etc.</a:t>
            </a:r>
          </a:p>
          <a:p>
            <a:pPr lvl="1">
              <a:lnSpc>
                <a:spcPct val="84000"/>
              </a:lnSpc>
            </a:pPr>
            <a:r>
              <a:rPr lang="en-US" sz="2600" dirty="0"/>
              <a:t>MIPS treats char, short, </a:t>
            </a:r>
            <a:r>
              <a:rPr lang="en-US" sz="2600" dirty="0" err="1"/>
              <a:t>int</a:t>
            </a:r>
            <a:r>
              <a:rPr lang="en-US" sz="2600" dirty="0"/>
              <a:t> and void * identically</a:t>
            </a:r>
          </a:p>
        </p:txBody>
      </p:sp>
    </p:spTree>
    <p:extLst>
      <p:ext uri="{BB962C8B-B14F-4D97-AF65-F5344CB8AC3E}">
        <p14:creationId xmlns:p14="http://schemas.microsoft.com/office/powerpoint/2010/main" val="3161220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28600" y="0"/>
            <a:ext cx="8686800" cy="533400"/>
          </a:xfrm>
        </p:spPr>
        <p:txBody>
          <a:bodyPr>
            <a:normAutofit fontScale="90000"/>
          </a:bodyPr>
          <a:lstStyle/>
          <a:p>
            <a:r>
              <a:rPr lang="en-US" dirty="0" err="1"/>
              <a:t>Globals</a:t>
            </a:r>
            <a:r>
              <a:rPr lang="en-US" dirty="0"/>
              <a:t> and Locals</a:t>
            </a:r>
          </a:p>
        </p:txBody>
      </p:sp>
      <p:sp>
        <p:nvSpPr>
          <p:cNvPr id="63491" name="Rectangle 3"/>
          <p:cNvSpPr>
            <a:spLocks noGrp="1" noChangeArrowheads="1"/>
          </p:cNvSpPr>
          <p:nvPr>
            <p:ph type="body" idx="1"/>
          </p:nvPr>
        </p:nvSpPr>
        <p:spPr/>
        <p:txBody>
          <a:bodyPr>
            <a:normAutofit/>
          </a:bodyPr>
          <a:lstStyle/>
          <a:p>
            <a:pPr>
              <a:lnSpc>
                <a:spcPct val="84000"/>
              </a:lnSpc>
            </a:pPr>
            <a:r>
              <a:rPr lang="en-US" sz="2800" u="sng" dirty="0"/>
              <a:t>Global variables</a:t>
            </a:r>
            <a:r>
              <a:rPr lang="en-US" sz="2800" dirty="0"/>
              <a:t> are allocated in the “data” region of the program</a:t>
            </a:r>
          </a:p>
          <a:p>
            <a:pPr lvl="1">
              <a:lnSpc>
                <a:spcPct val="84000"/>
              </a:lnSpc>
            </a:pPr>
            <a:r>
              <a:rPr lang="en-US" sz="2400" dirty="0"/>
              <a:t>Exist for all time, accessible to all routines</a:t>
            </a:r>
          </a:p>
          <a:p>
            <a:pPr lvl="1">
              <a:lnSpc>
                <a:spcPct val="84000"/>
              </a:lnSpc>
            </a:pPr>
            <a:endParaRPr lang="en-US" sz="2400" dirty="0"/>
          </a:p>
          <a:p>
            <a:pPr>
              <a:lnSpc>
                <a:spcPct val="84000"/>
              </a:lnSpc>
            </a:pPr>
            <a:r>
              <a:rPr lang="en-US" sz="2800" u="sng" dirty="0"/>
              <a:t>Local variables</a:t>
            </a:r>
            <a:r>
              <a:rPr lang="en-US" sz="2800" dirty="0"/>
              <a:t> are allocated within the stack frame</a:t>
            </a:r>
          </a:p>
          <a:p>
            <a:pPr lvl="1">
              <a:lnSpc>
                <a:spcPct val="84000"/>
              </a:lnSpc>
            </a:pPr>
            <a:r>
              <a:rPr lang="en-US" sz="2400" dirty="0"/>
              <a:t>Exist solely for the duration of the stack frame</a:t>
            </a:r>
          </a:p>
          <a:p>
            <a:pPr lvl="1">
              <a:lnSpc>
                <a:spcPct val="84000"/>
              </a:lnSpc>
            </a:pPr>
            <a:endParaRPr lang="en-US" sz="2400" dirty="0"/>
          </a:p>
          <a:p>
            <a:pPr>
              <a:lnSpc>
                <a:spcPct val="84000"/>
              </a:lnSpc>
            </a:pPr>
            <a:r>
              <a:rPr lang="en-US" sz="2800" dirty="0"/>
              <a:t>Dangling pointers are pointers into a destroyed stack frame</a:t>
            </a:r>
          </a:p>
          <a:p>
            <a:pPr lvl="1">
              <a:lnSpc>
                <a:spcPct val="84000"/>
              </a:lnSpc>
            </a:pPr>
            <a:r>
              <a:rPr lang="en-US" sz="2400" dirty="0"/>
              <a:t>C lets you create these, Java does not</a:t>
            </a:r>
          </a:p>
          <a:p>
            <a:pPr lvl="1">
              <a:lnSpc>
                <a:spcPct val="84000"/>
              </a:lnSpc>
            </a:pPr>
            <a:r>
              <a:rPr lang="en-US" sz="2400" dirty="0" err="1"/>
              <a:t>int</a:t>
            </a:r>
            <a:r>
              <a:rPr lang="en-US" sz="2400" dirty="0"/>
              <a:t> *foo() { </a:t>
            </a:r>
            <a:r>
              <a:rPr lang="en-US" sz="2400" dirty="0" err="1"/>
              <a:t>int</a:t>
            </a:r>
            <a:r>
              <a:rPr lang="en-US" sz="2400" dirty="0"/>
              <a:t> </a:t>
            </a:r>
            <a:r>
              <a:rPr lang="en-US" sz="2400" dirty="0">
                <a:solidFill>
                  <a:srgbClr val="FFFF00"/>
                </a:solidFill>
              </a:rPr>
              <a:t>a</a:t>
            </a:r>
            <a:r>
              <a:rPr lang="en-US" sz="2400" dirty="0"/>
              <a:t>; return &amp;</a:t>
            </a:r>
            <a:r>
              <a:rPr lang="en-US" sz="2400" dirty="0">
                <a:solidFill>
                  <a:srgbClr val="FFFF00"/>
                </a:solidFill>
              </a:rPr>
              <a:t>a</a:t>
            </a:r>
            <a:r>
              <a:rPr lang="en-US" sz="2400" dirty="0"/>
              <a:t>; }</a:t>
            </a:r>
          </a:p>
        </p:txBody>
      </p:sp>
    </p:spTree>
    <p:extLst>
      <p:ext uri="{BB962C8B-B14F-4D97-AF65-F5344CB8AC3E}">
        <p14:creationId xmlns:p14="http://schemas.microsoft.com/office/powerpoint/2010/main" val="8683330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Global and Locals</a:t>
            </a:r>
            <a:endParaRPr lang="en-US" dirty="0"/>
          </a:p>
        </p:txBody>
      </p:sp>
      <p:sp>
        <p:nvSpPr>
          <p:cNvPr id="3" name="Content Placeholder 2"/>
          <p:cNvSpPr>
            <a:spLocks noGrp="1"/>
          </p:cNvSpPr>
          <p:nvPr>
            <p:ph idx="1"/>
            <p:custDataLst>
              <p:tags r:id="rId2"/>
            </p:custDataLst>
          </p:nvPr>
        </p:nvSpPr>
        <p:spPr/>
        <p:txBody>
          <a:bodyPr/>
          <a:lstStyle/>
          <a:p>
            <a:r>
              <a:rPr lang="en-US" dirty="0" smtClean="0"/>
              <a:t>How does a function load global data?</a:t>
            </a:r>
          </a:p>
          <a:p>
            <a:pPr lvl="1"/>
            <a:r>
              <a:rPr lang="en-US" dirty="0" smtClean="0"/>
              <a:t>global variables are just above 0x10000000 </a:t>
            </a:r>
          </a:p>
          <a:p>
            <a:endParaRPr lang="en-US" dirty="0" smtClean="0"/>
          </a:p>
          <a:p>
            <a:endParaRPr lang="en-US" dirty="0" smtClean="0"/>
          </a:p>
          <a:p>
            <a:r>
              <a:rPr lang="en-US" dirty="0" smtClean="0"/>
              <a:t>Convention: </a:t>
            </a:r>
            <a:r>
              <a:rPr lang="en-US" i="1" dirty="0" smtClean="0">
                <a:solidFill>
                  <a:schemeClr val="accent5">
                    <a:lumMod val="60000"/>
                    <a:lumOff val="40000"/>
                  </a:schemeClr>
                </a:solidFill>
              </a:rPr>
              <a:t>global pointer</a:t>
            </a:r>
          </a:p>
          <a:p>
            <a:pPr lvl="1"/>
            <a:r>
              <a:rPr lang="en-US" dirty="0">
                <a:solidFill>
                  <a:schemeClr val="accent5">
                    <a:lumMod val="60000"/>
                    <a:lumOff val="40000"/>
                  </a:schemeClr>
                </a:solidFill>
              </a:rPr>
              <a:t>$</a:t>
            </a:r>
            <a:r>
              <a:rPr lang="en-US" dirty="0" smtClean="0">
                <a:solidFill>
                  <a:schemeClr val="accent5">
                    <a:lumMod val="60000"/>
                    <a:lumOff val="40000"/>
                  </a:schemeClr>
                </a:solidFill>
              </a:rPr>
              <a:t>28</a:t>
            </a:r>
            <a:r>
              <a:rPr lang="en-US" dirty="0" smtClean="0"/>
              <a:t> is </a:t>
            </a:r>
            <a:r>
              <a:rPr lang="en-US" dirty="0" smtClean="0">
                <a:solidFill>
                  <a:schemeClr val="accent5">
                    <a:lumMod val="60000"/>
                    <a:lumOff val="40000"/>
                  </a:schemeClr>
                </a:solidFill>
              </a:rPr>
              <a:t>$</a:t>
            </a:r>
            <a:r>
              <a:rPr lang="en-US" dirty="0" err="1" smtClean="0">
                <a:solidFill>
                  <a:schemeClr val="accent5">
                    <a:lumMod val="60000"/>
                    <a:lumOff val="40000"/>
                  </a:schemeClr>
                </a:solidFill>
              </a:rPr>
              <a:t>gp</a:t>
            </a:r>
            <a:r>
              <a:rPr lang="en-US" dirty="0" smtClean="0">
                <a:solidFill>
                  <a:schemeClr val="accent1"/>
                </a:solidFill>
              </a:rPr>
              <a:t> </a:t>
            </a:r>
            <a:r>
              <a:rPr lang="en-US" dirty="0" smtClean="0"/>
              <a:t>(pointer into </a:t>
            </a:r>
            <a:r>
              <a:rPr lang="en-US" i="1" dirty="0" smtClean="0">
                <a:solidFill>
                  <a:schemeClr val="accent5">
                    <a:lumMod val="60000"/>
                    <a:lumOff val="40000"/>
                  </a:schemeClr>
                </a:solidFill>
              </a:rPr>
              <a:t>middle</a:t>
            </a:r>
            <a:r>
              <a:rPr lang="en-US" dirty="0" smtClean="0"/>
              <a:t> of global data section)</a:t>
            </a:r>
            <a:br>
              <a:rPr lang="en-US" dirty="0" smtClean="0"/>
            </a:br>
            <a:r>
              <a:rPr lang="en-US" dirty="0" smtClean="0"/>
              <a:t>$</a:t>
            </a:r>
            <a:r>
              <a:rPr lang="en-US" dirty="0" err="1" smtClean="0"/>
              <a:t>gp</a:t>
            </a:r>
            <a:r>
              <a:rPr lang="en-US" dirty="0" smtClean="0"/>
              <a:t> = 0x10008000</a:t>
            </a:r>
          </a:p>
          <a:p>
            <a:pPr lvl="1"/>
            <a:r>
              <a:rPr lang="en-US" dirty="0" smtClean="0"/>
              <a:t>Access most global data using LW at $</a:t>
            </a:r>
            <a:r>
              <a:rPr lang="en-US" dirty="0" err="1" smtClean="0"/>
              <a:t>gp</a:t>
            </a:r>
            <a:r>
              <a:rPr lang="en-US" dirty="0" smtClean="0"/>
              <a:t> +/- offset</a:t>
            </a:r>
            <a:br>
              <a:rPr lang="en-US" dirty="0" smtClean="0"/>
            </a:br>
            <a:r>
              <a:rPr lang="en-US" dirty="0" smtClean="0"/>
              <a:t>LW $v0, 0x8000($</a:t>
            </a:r>
            <a:r>
              <a:rPr lang="en-US" dirty="0" err="1" smtClean="0"/>
              <a:t>gp</a:t>
            </a:r>
            <a:r>
              <a:rPr lang="en-US" dirty="0" smtClean="0"/>
              <a:t>) </a:t>
            </a:r>
            <a:br>
              <a:rPr lang="en-US" dirty="0" smtClean="0"/>
            </a:br>
            <a:r>
              <a:rPr lang="en-US" dirty="0" smtClean="0"/>
              <a:t>LW $v1, 0x7FFF($</a:t>
            </a:r>
            <a:r>
              <a:rPr lang="en-US" dirty="0" err="1" smtClean="0"/>
              <a:t>gp</a:t>
            </a:r>
            <a:r>
              <a:rPr lang="en-US" dirty="0" smtClean="0"/>
              <a:t>) 	</a:t>
            </a:r>
            <a:br>
              <a:rPr lang="en-US" dirty="0" smtClean="0"/>
            </a:br>
            <a:endParaRPr lang="en-US" dirty="0" smtClean="0">
              <a:solidFill>
                <a:schemeClr val="accent1"/>
              </a:solidFill>
            </a:endParaRPr>
          </a:p>
        </p:txBody>
      </p:sp>
    </p:spTree>
    <p:extLst>
      <p:ext uri="{BB962C8B-B14F-4D97-AF65-F5344CB8AC3E}">
        <p14:creationId xmlns:p14="http://schemas.microsoft.com/office/powerpoint/2010/main" val="12702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324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8775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 name="Oval 2"/>
          <p:cNvSpPr/>
          <p:nvPr/>
        </p:nvSpPr>
        <p:spPr>
          <a:xfrm>
            <a:off x="663040" y="5039380"/>
            <a:ext cx="2179120" cy="52322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0" y="4582180"/>
            <a:ext cx="724878" cy="523220"/>
          </a:xfrm>
          <a:prstGeom prst="rect">
            <a:avLst/>
          </a:prstGeom>
          <a:noFill/>
        </p:spPr>
        <p:txBody>
          <a:bodyPr wrap="none" rtlCol="0">
            <a:spAutoFit/>
          </a:bodyPr>
          <a:lstStyle/>
          <a:p>
            <a:r>
              <a:rPr lang="en-US" sz="2800" dirty="0" smtClean="0">
                <a:solidFill>
                  <a:schemeClr val="accent5">
                    <a:lumMod val="60000"/>
                    <a:lumOff val="40000"/>
                  </a:schemeClr>
                </a:solidFill>
              </a:rPr>
              <a:t>$</a:t>
            </a:r>
            <a:r>
              <a:rPr lang="en-US" sz="2800" dirty="0" err="1" smtClean="0">
                <a:solidFill>
                  <a:schemeClr val="accent5">
                    <a:lumMod val="60000"/>
                    <a:lumOff val="40000"/>
                  </a:schemeClr>
                </a:solidFill>
              </a:rPr>
              <a:t>gp</a:t>
            </a:r>
            <a:endParaRPr lang="en-US" sz="2800" dirty="0">
              <a:solidFill>
                <a:schemeClr val="accent5">
                  <a:lumMod val="60000"/>
                  <a:lumOff val="40000"/>
                </a:schemeClr>
              </a:solidFill>
            </a:endParaRPr>
          </a:p>
        </p:txBody>
      </p:sp>
      <p:cxnSp>
        <p:nvCxnSpPr>
          <p:cNvPr id="25" name="Straight Arrow Connector 24"/>
          <p:cNvCxnSpPr>
            <a:stCxn id="22" idx="3"/>
            <a:endCxn id="3" idx="1"/>
          </p:cNvCxnSpPr>
          <p:nvPr/>
        </p:nvCxnSpPr>
        <p:spPr>
          <a:xfrm>
            <a:off x="724878" y="4843790"/>
            <a:ext cx="257287" cy="27221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7"/>
          <p:cNvSpPr>
            <a:spLocks noChangeArrowheads="1"/>
          </p:cNvSpPr>
          <p:nvPr>
            <p:custDataLst>
              <p:tags r:id="rId23"/>
            </p:custDataLst>
          </p:nvPr>
        </p:nvSpPr>
        <p:spPr bwMode="auto">
          <a:xfrm>
            <a:off x="2819400" y="5562600"/>
            <a:ext cx="3505200" cy="914400"/>
          </a:xfrm>
          <a:prstGeom prst="rect">
            <a:avLst/>
          </a:prstGeom>
          <a:solidFill>
            <a:srgbClr val="00FB92"/>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code (text)</a:t>
            </a:r>
            <a:endParaRPr lang="en-US" sz="2400" dirty="0">
              <a:solidFill>
                <a:schemeClr val="tx2">
                  <a:lumMod val="10000"/>
                </a:schemeClr>
              </a:solidFill>
            </a:endParaRPr>
          </a:p>
        </p:txBody>
      </p:sp>
      <p:sp>
        <p:nvSpPr>
          <p:cNvPr id="34" name="Rectangle 7"/>
          <p:cNvSpPr>
            <a:spLocks noChangeArrowheads="1"/>
          </p:cNvSpPr>
          <p:nvPr>
            <p:custDataLst>
              <p:tags r:id="rId24"/>
            </p:custDataLst>
          </p:nvPr>
        </p:nvSpPr>
        <p:spPr bwMode="auto">
          <a:xfrm>
            <a:off x="2819400" y="5105400"/>
            <a:ext cx="3505200" cy="457200"/>
          </a:xfrm>
          <a:prstGeom prst="rect">
            <a:avLst/>
          </a:prstGeom>
          <a:solidFill>
            <a:schemeClr val="accent1"/>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static data</a:t>
            </a:r>
            <a:endParaRPr lang="en-US" sz="2400" dirty="0">
              <a:solidFill>
                <a:schemeClr val="tx2">
                  <a:lumMod val="10000"/>
                </a:schemeClr>
              </a:solidFill>
            </a:endParaRPr>
          </a:p>
        </p:txBody>
      </p:sp>
      <p:sp>
        <p:nvSpPr>
          <p:cNvPr id="35" name="Rectangle 7"/>
          <p:cNvSpPr>
            <a:spLocks noChangeArrowheads="1"/>
          </p:cNvSpPr>
          <p:nvPr>
            <p:custDataLst>
              <p:tags r:id="rId25"/>
            </p:custDataLst>
          </p:nvPr>
        </p:nvSpPr>
        <p:spPr bwMode="auto">
          <a:xfrm>
            <a:off x="2819400" y="4343400"/>
            <a:ext cx="3505200" cy="762000"/>
          </a:xfrm>
          <a:prstGeom prst="rect">
            <a:avLst/>
          </a:prstGeom>
          <a:solidFill>
            <a:srgbClr val="FFC000"/>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dynamic data (heap)</a:t>
            </a:r>
            <a:endParaRPr lang="en-US" sz="2400" dirty="0">
              <a:solidFill>
                <a:schemeClr val="tx2">
                  <a:lumMod val="10000"/>
                </a:schemeClr>
              </a:solidFill>
            </a:endParaRPr>
          </a:p>
        </p:txBody>
      </p:sp>
    </p:spTree>
    <p:extLst>
      <p:ext uri="{BB962C8B-B14F-4D97-AF65-F5344CB8AC3E}">
        <p14:creationId xmlns:p14="http://schemas.microsoft.com/office/powerpoint/2010/main" val="76250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r>
              <a:rPr lang="en-US"/>
              <a:t>Frame Pointer</a:t>
            </a:r>
          </a:p>
        </p:txBody>
      </p:sp>
      <p:sp>
        <p:nvSpPr>
          <p:cNvPr id="64515" name="Rectangle 3"/>
          <p:cNvSpPr>
            <a:spLocks noGrp="1" noChangeArrowheads="1"/>
          </p:cNvSpPr>
          <p:nvPr>
            <p:ph type="body" idx="1"/>
          </p:nvPr>
        </p:nvSpPr>
        <p:spPr>
          <a:xfrm>
            <a:off x="304800" y="533400"/>
            <a:ext cx="8302625" cy="6096000"/>
          </a:xfrm>
        </p:spPr>
        <p:txBody>
          <a:bodyPr>
            <a:normAutofit/>
          </a:bodyPr>
          <a:lstStyle/>
          <a:p>
            <a:r>
              <a:rPr lang="en-US" sz="2800" dirty="0"/>
              <a:t>It is often cumbersome to keep track of location of data on the stack</a:t>
            </a:r>
          </a:p>
          <a:p>
            <a:pPr lvl="1"/>
            <a:r>
              <a:rPr lang="en-US" sz="2400" dirty="0"/>
              <a:t>The offsets change as new values are pushed onto and popped off of the stack</a:t>
            </a:r>
          </a:p>
          <a:p>
            <a:endParaRPr lang="en-US" sz="2400" dirty="0"/>
          </a:p>
          <a:p>
            <a:r>
              <a:rPr lang="en-US" sz="2800" dirty="0"/>
              <a:t>Keep a pointer to </a:t>
            </a:r>
            <a:r>
              <a:rPr lang="en-US" sz="2800" dirty="0" smtClean="0"/>
              <a:t>the bottom of the </a:t>
            </a:r>
            <a:r>
              <a:rPr lang="en-US" sz="2800" dirty="0"/>
              <a:t>top </a:t>
            </a:r>
            <a:r>
              <a:rPr lang="en-US" sz="2800" dirty="0" smtClean="0"/>
              <a:t>stack </a:t>
            </a:r>
            <a:r>
              <a:rPr lang="en-US" sz="2800" dirty="0"/>
              <a:t>frame</a:t>
            </a:r>
          </a:p>
          <a:p>
            <a:pPr lvl="1"/>
            <a:r>
              <a:rPr lang="en-US" sz="2400" dirty="0"/>
              <a:t>Simplifies the task of referring to items on the stack</a:t>
            </a:r>
          </a:p>
          <a:p>
            <a:pPr lvl="1"/>
            <a:endParaRPr lang="en-US" sz="2400" dirty="0"/>
          </a:p>
          <a:p>
            <a:r>
              <a:rPr lang="en-US" sz="2800" dirty="0"/>
              <a:t>A frame pointer, </a:t>
            </a:r>
            <a:r>
              <a:rPr lang="en-US" sz="2800" dirty="0">
                <a:solidFill>
                  <a:schemeClr val="accent5">
                    <a:lumMod val="60000"/>
                    <a:lumOff val="40000"/>
                  </a:schemeClr>
                </a:solidFill>
              </a:rPr>
              <a:t>$30</a:t>
            </a:r>
            <a:r>
              <a:rPr lang="en-US" sz="2800" dirty="0"/>
              <a:t>, aka </a:t>
            </a:r>
            <a:r>
              <a:rPr lang="en-US" sz="2800" dirty="0" smtClean="0">
                <a:solidFill>
                  <a:schemeClr val="accent5">
                    <a:lumMod val="60000"/>
                    <a:lumOff val="40000"/>
                  </a:schemeClr>
                </a:solidFill>
              </a:rPr>
              <a:t>$</a:t>
            </a:r>
            <a:r>
              <a:rPr lang="en-US" sz="2800" dirty="0" err="1" smtClean="0">
                <a:solidFill>
                  <a:schemeClr val="accent5">
                    <a:lumMod val="60000"/>
                    <a:lumOff val="40000"/>
                  </a:schemeClr>
                </a:solidFill>
              </a:rPr>
              <a:t>fp</a:t>
            </a:r>
            <a:endParaRPr lang="en-US" sz="2800" dirty="0">
              <a:solidFill>
                <a:schemeClr val="accent5">
                  <a:lumMod val="60000"/>
                  <a:lumOff val="40000"/>
                </a:schemeClr>
              </a:solidFill>
            </a:endParaRPr>
          </a:p>
          <a:p>
            <a:pPr lvl="1"/>
            <a:r>
              <a:rPr lang="en-US" sz="2400" dirty="0"/>
              <a:t>Value of </a:t>
            </a:r>
            <a:r>
              <a:rPr lang="en-US" sz="2400" dirty="0" smtClean="0"/>
              <a:t>$</a:t>
            </a:r>
            <a:r>
              <a:rPr lang="en-US" sz="2400" dirty="0" err="1" smtClean="0"/>
              <a:t>sp</a:t>
            </a:r>
            <a:r>
              <a:rPr lang="en-US" sz="2400" dirty="0" smtClean="0"/>
              <a:t> </a:t>
            </a:r>
            <a:r>
              <a:rPr lang="en-US" sz="2400" dirty="0"/>
              <a:t>upon procedure entry</a:t>
            </a:r>
          </a:p>
          <a:p>
            <a:pPr lvl="1"/>
            <a:r>
              <a:rPr lang="en-US" sz="2400" dirty="0"/>
              <a:t>Can be used to restore </a:t>
            </a:r>
            <a:r>
              <a:rPr lang="en-US" sz="2400" dirty="0" smtClean="0"/>
              <a:t>$</a:t>
            </a:r>
            <a:r>
              <a:rPr lang="en-US" sz="2400" dirty="0" err="1" smtClean="0"/>
              <a:t>sp</a:t>
            </a:r>
            <a:r>
              <a:rPr lang="en-US" sz="2400" dirty="0" smtClean="0"/>
              <a:t> </a:t>
            </a:r>
            <a:r>
              <a:rPr lang="en-US" sz="2400" dirty="0"/>
              <a:t>on exit</a:t>
            </a:r>
          </a:p>
        </p:txBody>
      </p:sp>
    </p:spTree>
    <p:extLst>
      <p:ext uri="{BB962C8B-B14F-4D97-AF65-F5344CB8AC3E}">
        <p14:creationId xmlns:p14="http://schemas.microsoft.com/office/powerpoint/2010/main" val="272193375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Conventions so far</a:t>
            </a:r>
            <a:endParaRPr lang="en-US" dirty="0"/>
          </a:p>
        </p:txBody>
      </p:sp>
      <p:sp>
        <p:nvSpPr>
          <p:cNvPr id="3" name="Content Placeholder 2"/>
          <p:cNvSpPr>
            <a:spLocks noGrp="1"/>
          </p:cNvSpPr>
          <p:nvPr>
            <p:ph idx="1"/>
            <p:custDataLst>
              <p:tags r:id="rId2"/>
            </p:custDataLst>
          </p:nvPr>
        </p:nvSpPr>
        <p:spPr>
          <a:xfrm>
            <a:off x="76200" y="838200"/>
            <a:ext cx="8686800" cy="5638800"/>
          </a:xfrm>
        </p:spPr>
        <p:txBody>
          <a:bodyPr>
            <a:normAutofit/>
          </a:bodyPr>
          <a:lstStyle/>
          <a:p>
            <a:pPr marL="457200" indent="-457200">
              <a:buFont typeface="Arial" charset="0"/>
              <a:buChar char="•"/>
            </a:pPr>
            <a:r>
              <a:rPr lang="en-US" dirty="0" smtClean="0">
                <a:solidFill>
                  <a:schemeClr val="accent5">
                    <a:lumMod val="60000"/>
                    <a:lumOff val="40000"/>
                  </a:schemeClr>
                </a:solidFill>
              </a:rPr>
              <a:t>first four </a:t>
            </a:r>
            <a:r>
              <a:rPr lang="en-US" dirty="0" err="1" smtClean="0"/>
              <a:t>arg</a:t>
            </a:r>
            <a:r>
              <a:rPr lang="en-US" dirty="0" smtClean="0"/>
              <a:t> words passed in $a0</a:t>
            </a:r>
            <a:r>
              <a:rPr lang="en-US" dirty="0"/>
              <a:t>-</a:t>
            </a:r>
            <a:r>
              <a:rPr lang="en-US" dirty="0" smtClean="0"/>
              <a:t>$a3</a:t>
            </a:r>
          </a:p>
          <a:p>
            <a:pPr marL="457200" indent="-457200">
              <a:buFont typeface="Arial" charset="0"/>
              <a:buChar char="•"/>
            </a:pPr>
            <a:r>
              <a:rPr lang="en-US" dirty="0" smtClean="0"/>
              <a:t>remaining </a:t>
            </a:r>
            <a:r>
              <a:rPr lang="en-US" dirty="0" err="1" smtClean="0"/>
              <a:t>args</a:t>
            </a:r>
            <a:r>
              <a:rPr lang="en-US" dirty="0" smtClean="0"/>
              <a:t> passed </a:t>
            </a:r>
            <a:r>
              <a:rPr lang="en-US" dirty="0" smtClean="0">
                <a:solidFill>
                  <a:schemeClr val="accent5">
                    <a:lumMod val="60000"/>
                    <a:lumOff val="40000"/>
                  </a:schemeClr>
                </a:solidFill>
              </a:rPr>
              <a:t>in parent’s stack frame</a:t>
            </a:r>
          </a:p>
          <a:p>
            <a:pPr marL="457200" indent="-457200">
              <a:buFont typeface="Arial" charset="0"/>
              <a:buChar char="•"/>
            </a:pPr>
            <a:r>
              <a:rPr lang="en-US" dirty="0" smtClean="0"/>
              <a:t>return value (if any) in $v0, $v1</a:t>
            </a:r>
          </a:p>
          <a:p>
            <a:pPr marL="457200" indent="-457200">
              <a:buFont typeface="Arial" charset="0"/>
              <a:buChar char="•"/>
            </a:pPr>
            <a:r>
              <a:rPr lang="en-US" dirty="0"/>
              <a:t>stack frame </a:t>
            </a:r>
            <a:r>
              <a:rPr lang="en-US" dirty="0" smtClean="0"/>
              <a:t>($fp to $sp) contains:</a:t>
            </a:r>
            <a:endParaRPr lang="en-US" dirty="0"/>
          </a:p>
          <a:p>
            <a:pPr lvl="1"/>
            <a:r>
              <a:rPr lang="en-US" dirty="0" smtClean="0"/>
              <a:t>$</a:t>
            </a:r>
            <a:r>
              <a:rPr lang="en-US" dirty="0" err="1" smtClean="0"/>
              <a:t>ra</a:t>
            </a:r>
            <a:r>
              <a:rPr lang="en-US" dirty="0" smtClean="0"/>
              <a:t> </a:t>
            </a:r>
            <a:r>
              <a:rPr lang="en-US" dirty="0"/>
              <a:t>(clobbered </a:t>
            </a:r>
            <a:r>
              <a:rPr lang="en-US" dirty="0" smtClean="0"/>
              <a:t>on JALs)  </a:t>
            </a:r>
          </a:p>
          <a:p>
            <a:pPr lvl="1"/>
            <a:r>
              <a:rPr lang="en-US" dirty="0" smtClean="0"/>
              <a:t>space </a:t>
            </a:r>
            <a:r>
              <a:rPr lang="en-US" dirty="0"/>
              <a:t>for </a:t>
            </a:r>
            <a:r>
              <a:rPr lang="en-US" dirty="0" smtClean="0"/>
              <a:t>4 </a:t>
            </a:r>
            <a:r>
              <a:rPr lang="en-US" dirty="0"/>
              <a:t>arguments </a:t>
            </a:r>
            <a:r>
              <a:rPr lang="en-US" dirty="0" smtClean="0"/>
              <a:t>to </a:t>
            </a:r>
            <a:r>
              <a:rPr lang="en-US" dirty="0" err="1"/>
              <a:t>C</a:t>
            </a:r>
            <a:r>
              <a:rPr lang="en-US" dirty="0" err="1" smtClean="0"/>
              <a:t>allees</a:t>
            </a:r>
            <a:endParaRPr lang="en-US" dirty="0" smtClean="0"/>
          </a:p>
          <a:p>
            <a:pPr lvl="1"/>
            <a:r>
              <a:rPr lang="en-US" dirty="0" smtClean="0"/>
              <a:t>arguments 5+ to </a:t>
            </a:r>
            <a:r>
              <a:rPr lang="en-US" dirty="0" err="1" smtClean="0"/>
              <a:t>Callees</a:t>
            </a:r>
            <a:endParaRPr lang="en-US" dirty="0"/>
          </a:p>
          <a:p>
            <a:pPr marL="457200" indent="-457200">
              <a:buFont typeface="Arial" charset="0"/>
              <a:buChar char="•"/>
            </a:pPr>
            <a:r>
              <a:rPr lang="en-US" dirty="0" smtClean="0">
                <a:solidFill>
                  <a:schemeClr val="accent5">
                    <a:lumMod val="60000"/>
                    <a:lumOff val="40000"/>
                  </a:schemeClr>
                </a:solidFill>
              </a:rPr>
              <a:t>global </a:t>
            </a:r>
            <a:r>
              <a:rPr lang="en-US" dirty="0">
                <a:solidFill>
                  <a:schemeClr val="accent5">
                    <a:lumMod val="60000"/>
                    <a:lumOff val="40000"/>
                  </a:schemeClr>
                </a:solidFill>
              </a:rPr>
              <a:t>data accessed via $</a:t>
            </a:r>
            <a:r>
              <a:rPr lang="en-US" dirty="0" err="1" smtClean="0">
                <a:solidFill>
                  <a:schemeClr val="accent5">
                    <a:lumMod val="60000"/>
                    <a:lumOff val="40000"/>
                  </a:schemeClr>
                </a:solidFill>
              </a:rPr>
              <a:t>gp</a:t>
            </a:r>
            <a:endParaRPr lang="en-US" dirty="0" smtClean="0">
              <a:solidFill>
                <a:schemeClr val="accent1"/>
              </a:solidFill>
            </a:endParaRPr>
          </a:p>
          <a:p>
            <a:pPr lvl="1"/>
            <a:endParaRPr lang="en-US" dirty="0" smtClean="0"/>
          </a:p>
        </p:txBody>
      </p:sp>
    </p:spTree>
    <p:extLst>
      <p:ext uri="{BB962C8B-B14F-4D97-AF65-F5344CB8AC3E}">
        <p14:creationId xmlns:p14="http://schemas.microsoft.com/office/powerpoint/2010/main" val="620133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228600" y="89779"/>
            <a:ext cx="8686800" cy="658642"/>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4000" dirty="0"/>
              <a:t>Calling Convention for Procedure Calls</a:t>
            </a:r>
          </a:p>
        </p:txBody>
      </p:sp>
      <p:sp>
        <p:nvSpPr>
          <p:cNvPr id="7" name="Rectangle 2"/>
          <p:cNvSpPr>
            <a:spLocks noGrp="1" noChangeArrowheads="1"/>
          </p:cNvSpPr>
          <p:nvPr>
            <p:ph idx="1"/>
          </p:nvPr>
        </p:nvSpPr>
        <p:spPr>
          <a:xfrm>
            <a:off x="228600" y="762000"/>
            <a:ext cx="8686800" cy="4543936"/>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trike="sngStrike" dirty="0" smtClean="0">
                <a:solidFill>
                  <a:schemeClr val="bg1"/>
                </a:solidFill>
              </a:rPr>
              <a:t>Transfer Control</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trike="sngStrike" dirty="0" smtClean="0">
                <a:solidFill>
                  <a:schemeClr val="bg1"/>
                </a:solidFill>
              </a:rPr>
              <a:t>Caller </a:t>
            </a:r>
            <a:r>
              <a:rPr lang="en-GB" strike="sngStrike" dirty="0" smtClean="0">
                <a:solidFill>
                  <a:schemeClr val="bg1"/>
                </a:solidFill>
                <a:sym typeface="Wingdings"/>
              </a:rPr>
              <a:t> </a:t>
            </a:r>
            <a:r>
              <a:rPr lang="en-GB" strike="sngStrike" dirty="0" smtClean="0">
                <a:solidFill>
                  <a:schemeClr val="bg1"/>
                </a:solidFill>
              </a:rPr>
              <a:t>Routine</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trike="sngStrike" dirty="0" smtClean="0">
                <a:solidFill>
                  <a:schemeClr val="bg1"/>
                </a:solidFill>
              </a:rPr>
              <a:t>Routine </a:t>
            </a:r>
            <a:r>
              <a:rPr lang="en-GB" strike="sngStrike" dirty="0" smtClean="0">
                <a:solidFill>
                  <a:schemeClr val="bg1"/>
                </a:solidFill>
                <a:sym typeface="Wingdings"/>
              </a:rPr>
              <a:t> </a:t>
            </a:r>
            <a:r>
              <a:rPr lang="en-GB" strike="sngStrike" dirty="0" smtClean="0">
                <a:solidFill>
                  <a:schemeClr val="bg1"/>
                </a:solidFill>
              </a:rPr>
              <a:t>Caller</a:t>
            </a:r>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trike="sngStrike" dirty="0" smtClean="0">
                <a:solidFill>
                  <a:schemeClr val="bg1"/>
                </a:solidFill>
              </a:rPr>
              <a:t>Pass Arguments to and from the routine</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trike="sngStrike" dirty="0" smtClean="0">
                <a:solidFill>
                  <a:schemeClr val="bg1"/>
                </a:solidFill>
              </a:rPr>
              <a:t>fixed </a:t>
            </a:r>
            <a:r>
              <a:rPr lang="en-GB" strike="sngStrike" dirty="0">
                <a:solidFill>
                  <a:schemeClr val="bg1"/>
                </a:solidFill>
              </a:rPr>
              <a:t>length, variable </a:t>
            </a:r>
            <a:r>
              <a:rPr lang="en-GB" strike="sngStrike" dirty="0" smtClean="0">
                <a:solidFill>
                  <a:schemeClr val="bg1"/>
                </a:solidFill>
              </a:rPr>
              <a:t>length, recursively</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trike="sngStrike" dirty="0" smtClean="0">
                <a:solidFill>
                  <a:schemeClr val="bg1"/>
                </a:solidFill>
              </a:rPr>
              <a:t>Get return value back to the caller</a:t>
            </a:r>
            <a:endParaRPr lang="en-GB" strike="sngStrike" dirty="0">
              <a:solidFill>
                <a:schemeClr val="bg1"/>
              </a:solidFill>
            </a:endParaRPr>
          </a:p>
          <a:p>
            <a:pPr>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Manage Registers</a:t>
            </a:r>
            <a:endParaRPr lang="en-GB" dirty="0">
              <a:solidFill>
                <a:schemeClr val="accent1"/>
              </a:solidFill>
            </a:endParaRP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Allow each routine to use registers</a:t>
            </a:r>
          </a:p>
          <a:p>
            <a:pPr lvl="1">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solidFill>
                  <a:schemeClr val="accent1"/>
                </a:solidFill>
              </a:rPr>
              <a:t>Prevent routines from clobbering each others’ data</a:t>
            </a:r>
            <a:endParaRPr lang="en-GB" dirty="0">
              <a:solidFill>
                <a:schemeClr val="accent1"/>
              </a:solidFill>
            </a:endParaRPr>
          </a:p>
        </p:txBody>
      </p:sp>
      <p:sp>
        <p:nvSpPr>
          <p:cNvPr id="2" name="Slide Number Placeholder 1"/>
          <p:cNvSpPr>
            <a:spLocks noGrp="1"/>
          </p:cNvSpPr>
          <p:nvPr>
            <p:ph type="sldNum" sz="quarter" idx="12"/>
          </p:nvPr>
        </p:nvSpPr>
        <p:spPr/>
        <p:txBody>
          <a:bodyPr/>
          <a:lstStyle/>
          <a:p>
            <a:fld id="{DAD0A56F-BD0F-4BDF-9912-D1E89E9626C0}" type="slidenum">
              <a:rPr lang="en-US" smtClean="0"/>
              <a:t>56</a:t>
            </a:fld>
            <a:endParaRPr lang="en-US"/>
          </a:p>
        </p:txBody>
      </p:sp>
    </p:spTree>
    <p:extLst>
      <p:ext uri="{BB962C8B-B14F-4D97-AF65-F5344CB8AC3E}">
        <p14:creationId xmlns:p14="http://schemas.microsoft.com/office/powerpoint/2010/main" val="1265911914"/>
      </p:ext>
    </p:extLst>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What convention should we use to share use of registers across procedure calls?</a:t>
            </a:r>
            <a:endParaRPr lang="en-US" dirty="0"/>
          </a:p>
        </p:txBody>
      </p:sp>
    </p:spTree>
    <p:extLst>
      <p:ext uri="{BB962C8B-B14F-4D97-AF65-F5344CB8AC3E}">
        <p14:creationId xmlns:p14="http://schemas.microsoft.com/office/powerpoint/2010/main" val="38349346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en-US" dirty="0" smtClean="0"/>
              <a:t>Register Management</a:t>
            </a:r>
            <a:endParaRPr lang="en-US" dirty="0"/>
          </a:p>
        </p:txBody>
      </p:sp>
      <p:sp>
        <p:nvSpPr>
          <p:cNvPr id="54275" name="Rectangle 3"/>
          <p:cNvSpPr>
            <a:spLocks noGrp="1" noChangeArrowheads="1"/>
          </p:cNvSpPr>
          <p:nvPr>
            <p:ph idx="1"/>
          </p:nvPr>
        </p:nvSpPr>
        <p:spPr/>
        <p:txBody>
          <a:bodyPr>
            <a:normAutofit/>
          </a:bodyPr>
          <a:lstStyle/>
          <a:p>
            <a:pPr>
              <a:lnSpc>
                <a:spcPct val="84000"/>
              </a:lnSpc>
            </a:pPr>
            <a:r>
              <a:rPr lang="en-US" sz="2800" dirty="0" smtClean="0"/>
              <a:t>Functions:</a:t>
            </a:r>
          </a:p>
          <a:p>
            <a:pPr marL="457200" indent="-457200">
              <a:lnSpc>
                <a:spcPct val="84000"/>
              </a:lnSpc>
              <a:buFont typeface="Arial" charset="0"/>
              <a:buChar char="•"/>
            </a:pPr>
            <a:r>
              <a:rPr lang="en-US" sz="2800" dirty="0"/>
              <a:t>A</a:t>
            </a:r>
            <a:r>
              <a:rPr lang="en-US" sz="2800" dirty="0" smtClean="0"/>
              <a:t>re compiled in isolation</a:t>
            </a:r>
          </a:p>
          <a:p>
            <a:pPr marL="457200" indent="-457200">
              <a:lnSpc>
                <a:spcPct val="84000"/>
              </a:lnSpc>
              <a:buFont typeface="Arial" charset="0"/>
              <a:buChar char="•"/>
            </a:pPr>
            <a:r>
              <a:rPr lang="en-US" sz="2800" dirty="0" smtClean="0"/>
              <a:t>Make use of general purpose registers</a:t>
            </a:r>
          </a:p>
          <a:p>
            <a:pPr marL="457200" indent="-457200">
              <a:lnSpc>
                <a:spcPct val="84000"/>
              </a:lnSpc>
              <a:buFont typeface="Arial" charset="0"/>
              <a:buChar char="•"/>
            </a:pPr>
            <a:r>
              <a:rPr lang="en-US" sz="2800" dirty="0" smtClean="0"/>
              <a:t>Call other functions in the middle of their execution</a:t>
            </a:r>
          </a:p>
          <a:p>
            <a:pPr marL="1200150" lvl="1" indent="-457200">
              <a:lnSpc>
                <a:spcPct val="84000"/>
              </a:lnSpc>
              <a:buFont typeface="Arial" charset="0"/>
              <a:buChar char="•"/>
            </a:pPr>
            <a:r>
              <a:rPr lang="en-US" sz="2400" dirty="0" smtClean="0"/>
              <a:t>These functions also use general purpose registers!</a:t>
            </a:r>
          </a:p>
          <a:p>
            <a:pPr marL="1200150" lvl="1" indent="-457200">
              <a:lnSpc>
                <a:spcPct val="84000"/>
              </a:lnSpc>
              <a:buFont typeface="Arial" charset="0"/>
              <a:buChar char="•"/>
            </a:pPr>
            <a:r>
              <a:rPr lang="en-US" sz="2400" dirty="0" smtClean="0"/>
              <a:t>No way to coordinate between caller &amp; </a:t>
            </a:r>
            <a:r>
              <a:rPr lang="en-US" sz="2400" dirty="0" err="1" smtClean="0"/>
              <a:t>callee</a:t>
            </a:r>
            <a:endParaRPr lang="en-US" sz="2400" dirty="0" smtClean="0"/>
          </a:p>
          <a:p>
            <a:pPr>
              <a:lnSpc>
                <a:spcPct val="84000"/>
              </a:lnSpc>
            </a:pPr>
            <a:endParaRPr lang="en-US" sz="2800" dirty="0" smtClean="0"/>
          </a:p>
          <a:p>
            <a:pPr>
              <a:lnSpc>
                <a:spcPct val="84000"/>
              </a:lnSpc>
            </a:pPr>
            <a:r>
              <a:rPr lang="en-US" sz="2800" dirty="0" smtClean="0">
                <a:sym typeface="Wingdings"/>
              </a:rPr>
              <a:t> </a:t>
            </a:r>
            <a:r>
              <a:rPr lang="en-US" sz="2800" dirty="0" smtClean="0"/>
              <a:t>Need a convention for register management</a:t>
            </a:r>
          </a:p>
        </p:txBody>
      </p:sp>
      <p:sp>
        <p:nvSpPr>
          <p:cNvPr id="2" name="Slide Number Placeholder 1"/>
          <p:cNvSpPr>
            <a:spLocks noGrp="1"/>
          </p:cNvSpPr>
          <p:nvPr>
            <p:ph type="sldNum" sz="quarter" idx="12"/>
          </p:nvPr>
        </p:nvSpPr>
        <p:spPr/>
        <p:txBody>
          <a:bodyPr/>
          <a:lstStyle/>
          <a:p>
            <a:fld id="{DAD0A56F-BD0F-4BDF-9912-D1E89E9626C0}" type="slidenum">
              <a:rPr lang="en-US" smtClean="0"/>
              <a:t>58</a:t>
            </a:fld>
            <a:endParaRPr lang="en-US"/>
          </a:p>
        </p:txBody>
      </p:sp>
    </p:spTree>
    <p:extLst>
      <p:ext uri="{BB962C8B-B14F-4D97-AF65-F5344CB8AC3E}">
        <p14:creationId xmlns:p14="http://schemas.microsoft.com/office/powerpoint/2010/main" val="6954853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en-US"/>
              <a:t>Register Usage</a:t>
            </a:r>
          </a:p>
        </p:txBody>
      </p:sp>
      <p:sp>
        <p:nvSpPr>
          <p:cNvPr id="54275" name="Rectangle 3"/>
          <p:cNvSpPr>
            <a:spLocks noGrp="1" noChangeArrowheads="1"/>
          </p:cNvSpPr>
          <p:nvPr>
            <p:ph type="body" idx="1"/>
          </p:nvPr>
        </p:nvSpPr>
        <p:spPr/>
        <p:txBody>
          <a:bodyPr/>
          <a:lstStyle/>
          <a:p>
            <a:pPr>
              <a:lnSpc>
                <a:spcPct val="84000"/>
              </a:lnSpc>
            </a:pPr>
            <a:r>
              <a:rPr lang="en-US" sz="2800" dirty="0"/>
              <a:t>Suppose a routine would like to store a value in a register</a:t>
            </a:r>
          </a:p>
          <a:p>
            <a:pPr>
              <a:lnSpc>
                <a:spcPct val="84000"/>
              </a:lnSpc>
            </a:pPr>
            <a:r>
              <a:rPr lang="en-US" sz="2800" dirty="0"/>
              <a:t>Two options: </a:t>
            </a:r>
            <a:r>
              <a:rPr lang="en-US" sz="2800" dirty="0" err="1" smtClean="0"/>
              <a:t>callee</a:t>
            </a:r>
            <a:r>
              <a:rPr lang="en-US" sz="2800" dirty="0" smtClean="0"/>
              <a:t>-save </a:t>
            </a:r>
            <a:r>
              <a:rPr lang="en-US" sz="2800" dirty="0"/>
              <a:t>and </a:t>
            </a:r>
            <a:r>
              <a:rPr lang="en-US" sz="2800" dirty="0" smtClean="0"/>
              <a:t>caller-save</a:t>
            </a:r>
            <a:endParaRPr lang="en-US" sz="2800" dirty="0"/>
          </a:p>
          <a:p>
            <a:pPr>
              <a:lnSpc>
                <a:spcPct val="84000"/>
              </a:lnSpc>
            </a:pPr>
            <a:r>
              <a:rPr lang="en-US" sz="2800" dirty="0" err="1">
                <a:solidFill>
                  <a:schemeClr val="accent5">
                    <a:lumMod val="60000"/>
                    <a:lumOff val="40000"/>
                  </a:schemeClr>
                </a:solidFill>
              </a:rPr>
              <a:t>Callee</a:t>
            </a:r>
            <a:r>
              <a:rPr lang="en-US" sz="2800" dirty="0">
                <a:solidFill>
                  <a:schemeClr val="accent5">
                    <a:lumMod val="60000"/>
                    <a:lumOff val="40000"/>
                  </a:schemeClr>
                </a:solidFill>
              </a:rPr>
              <a:t>-save</a:t>
            </a:r>
            <a:r>
              <a:rPr lang="en-US" sz="2800" dirty="0">
                <a:solidFill>
                  <a:schemeClr val="bg1"/>
                </a:solidFill>
              </a:rPr>
              <a:t>:</a:t>
            </a:r>
          </a:p>
          <a:p>
            <a:pPr lvl="1">
              <a:lnSpc>
                <a:spcPct val="84000"/>
              </a:lnSpc>
            </a:pPr>
            <a:r>
              <a:rPr lang="en-US" sz="2400" dirty="0"/>
              <a:t>Assume that one of the callers is already using that register to hold a value of interest</a:t>
            </a:r>
          </a:p>
          <a:p>
            <a:pPr lvl="1">
              <a:lnSpc>
                <a:spcPct val="84000"/>
              </a:lnSpc>
            </a:pPr>
            <a:r>
              <a:rPr lang="en-US" sz="2400" dirty="0"/>
              <a:t>Save the previous contents of the register on procedure entry, restore just before procedure return</a:t>
            </a:r>
          </a:p>
          <a:p>
            <a:pPr lvl="1">
              <a:lnSpc>
                <a:spcPct val="84000"/>
              </a:lnSpc>
            </a:pPr>
            <a:r>
              <a:rPr lang="en-US" sz="2400" dirty="0"/>
              <a:t>E.g. $31</a:t>
            </a:r>
          </a:p>
          <a:p>
            <a:pPr>
              <a:lnSpc>
                <a:spcPct val="84000"/>
              </a:lnSpc>
            </a:pPr>
            <a:r>
              <a:rPr lang="en-US" sz="2800" dirty="0">
                <a:solidFill>
                  <a:schemeClr val="accent5">
                    <a:lumMod val="60000"/>
                    <a:lumOff val="40000"/>
                  </a:schemeClr>
                </a:solidFill>
              </a:rPr>
              <a:t>Caller-save</a:t>
            </a:r>
            <a:r>
              <a:rPr lang="en-US" sz="2800" dirty="0">
                <a:solidFill>
                  <a:schemeClr val="bg1"/>
                </a:solidFill>
              </a:rPr>
              <a:t>:</a:t>
            </a:r>
          </a:p>
          <a:p>
            <a:pPr lvl="1">
              <a:lnSpc>
                <a:spcPct val="84000"/>
              </a:lnSpc>
            </a:pPr>
            <a:r>
              <a:rPr lang="en-US" sz="2400" dirty="0"/>
              <a:t>Assume that a caller can clobber any one of the registers</a:t>
            </a:r>
          </a:p>
          <a:p>
            <a:pPr lvl="1">
              <a:lnSpc>
                <a:spcPct val="84000"/>
              </a:lnSpc>
            </a:pPr>
            <a:r>
              <a:rPr lang="en-US" sz="2400" dirty="0">
                <a:solidFill>
                  <a:schemeClr val="accent5">
                    <a:lumMod val="60000"/>
                    <a:lumOff val="40000"/>
                  </a:schemeClr>
                </a:solidFill>
              </a:rPr>
              <a:t>Save</a:t>
            </a:r>
            <a:r>
              <a:rPr lang="en-US" sz="2400" dirty="0"/>
              <a:t> the previous contents of the register </a:t>
            </a:r>
            <a:r>
              <a:rPr lang="en-US" sz="2400" dirty="0">
                <a:solidFill>
                  <a:schemeClr val="accent5">
                    <a:lumMod val="60000"/>
                    <a:lumOff val="40000"/>
                  </a:schemeClr>
                </a:solidFill>
              </a:rPr>
              <a:t>before</a:t>
            </a:r>
            <a:r>
              <a:rPr lang="en-US" sz="2400" dirty="0"/>
              <a:t> </a:t>
            </a:r>
            <a:r>
              <a:rPr lang="en-US" sz="2400" dirty="0" err="1"/>
              <a:t>proc</a:t>
            </a:r>
            <a:r>
              <a:rPr lang="en-US" sz="2400" dirty="0"/>
              <a:t> call</a:t>
            </a:r>
          </a:p>
          <a:p>
            <a:pPr lvl="1">
              <a:lnSpc>
                <a:spcPct val="84000"/>
              </a:lnSpc>
            </a:pPr>
            <a:r>
              <a:rPr lang="en-US" sz="2400" dirty="0">
                <a:solidFill>
                  <a:schemeClr val="accent5">
                    <a:lumMod val="60000"/>
                    <a:lumOff val="40000"/>
                  </a:schemeClr>
                </a:solidFill>
              </a:rPr>
              <a:t>Restore after</a:t>
            </a:r>
            <a:r>
              <a:rPr lang="en-US" sz="2400" dirty="0"/>
              <a:t> the call</a:t>
            </a:r>
          </a:p>
          <a:p>
            <a:pPr>
              <a:lnSpc>
                <a:spcPct val="84000"/>
              </a:lnSpc>
            </a:pPr>
            <a:r>
              <a:rPr lang="en-US" sz="2800" dirty="0"/>
              <a:t>MIPS calling convention supports both</a:t>
            </a:r>
          </a:p>
          <a:p>
            <a:pPr lvl="1">
              <a:lnSpc>
                <a:spcPct val="84000"/>
              </a:lnSpc>
            </a:pPr>
            <a:endParaRPr lang="en-US" sz="1800" dirty="0"/>
          </a:p>
          <a:p>
            <a:pPr>
              <a:lnSpc>
                <a:spcPct val="84000"/>
              </a:lnSpc>
            </a:pPr>
            <a:endParaRPr lang="en-US" sz="2000" dirty="0"/>
          </a:p>
          <a:p>
            <a:pPr lvl="1">
              <a:lnSpc>
                <a:spcPct val="84000"/>
              </a:lnSpc>
            </a:pPr>
            <a:endParaRPr lang="en-US" sz="1800" dirty="0"/>
          </a:p>
        </p:txBody>
      </p:sp>
    </p:spTree>
    <p:extLst>
      <p:ext uri="{BB962C8B-B14F-4D97-AF65-F5344CB8AC3E}">
        <p14:creationId xmlns:p14="http://schemas.microsoft.com/office/powerpoint/2010/main" val="1746518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27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27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27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427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427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427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4275">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42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sz="4000" dirty="0" smtClean="0"/>
              <a:t>Cheat Sheet and Mental Model for Today</a:t>
            </a:r>
            <a:endParaRPr lang="en-US" sz="4000" dirty="0"/>
          </a:p>
        </p:txBody>
      </p:sp>
      <p:grpSp>
        <p:nvGrpSpPr>
          <p:cNvPr id="7" name="Group 6"/>
          <p:cNvGrpSpPr/>
          <p:nvPr/>
        </p:nvGrpSpPr>
        <p:grpSpPr>
          <a:xfrm>
            <a:off x="152400" y="5142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504890"/>
            <a:ext cx="1817511" cy="2095500"/>
          </a:xfrm>
          <a:prstGeom prst="ellipse">
            <a:avLst/>
          </a:prstGeom>
          <a:noFill/>
          <a:ln w="508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2971800"/>
            <a:ext cx="1828800" cy="1733490"/>
          </a:xfrm>
          <a:prstGeom prst="ellipse">
            <a:avLst/>
          </a:prstGeom>
          <a:noFill/>
          <a:ln w="508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6200" y="6248400"/>
            <a:ext cx="9499267" cy="461665"/>
          </a:xfrm>
          <a:prstGeom prst="rect">
            <a:avLst/>
          </a:prstGeom>
          <a:noFill/>
        </p:spPr>
        <p:txBody>
          <a:bodyPr wrap="none" rtlCol="0">
            <a:spAutoFit/>
          </a:bodyPr>
          <a:lstStyle/>
          <a:p>
            <a:r>
              <a:rPr lang="en-US" sz="2400" dirty="0" smtClean="0">
                <a:solidFill>
                  <a:schemeClr val="accent5">
                    <a:lumMod val="60000"/>
                    <a:lumOff val="40000"/>
                  </a:schemeClr>
                </a:solidFill>
              </a:rPr>
              <a:t>How do we share registers and use memory when making procedure calls?</a:t>
            </a:r>
            <a:endParaRPr lang="en-US" sz="2400" dirty="0">
              <a:solidFill>
                <a:schemeClr val="accent5">
                  <a:lumMod val="60000"/>
                  <a:lumOff val="40000"/>
                </a:schemeClr>
              </a:solidFill>
            </a:endParaRPr>
          </a:p>
        </p:txBody>
      </p:sp>
      <p:cxnSp>
        <p:nvCxnSpPr>
          <p:cNvPr id="12" name="Straight Arrow Connector 11"/>
          <p:cNvCxnSpPr>
            <a:endCxn id="8" idx="4"/>
          </p:cNvCxnSpPr>
          <p:nvPr/>
        </p:nvCxnSpPr>
        <p:spPr>
          <a:xfrm flipV="1">
            <a:off x="2667000" y="3600390"/>
            <a:ext cx="310445" cy="2724210"/>
          </a:xfrm>
          <a:prstGeom prst="straightConnector1">
            <a:avLst/>
          </a:prstGeom>
          <a:ln w="508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800600" y="4572000"/>
            <a:ext cx="1752600" cy="1752600"/>
          </a:xfrm>
          <a:prstGeom prst="straightConnector1">
            <a:avLst/>
          </a:prstGeom>
          <a:ln w="508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873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Caller-saved</a:t>
            </a:r>
            <a:endParaRPr lang="en-US" dirty="0"/>
          </a:p>
        </p:txBody>
      </p:sp>
      <p:sp>
        <p:nvSpPr>
          <p:cNvPr id="3" name="Content Placeholder 2"/>
          <p:cNvSpPr>
            <a:spLocks noGrp="1"/>
          </p:cNvSpPr>
          <p:nvPr>
            <p:ph idx="1"/>
            <p:custDataLst>
              <p:tags r:id="rId2"/>
            </p:custDataLst>
          </p:nvPr>
        </p:nvSpPr>
        <p:spPr>
          <a:xfrm>
            <a:off x="228600" y="609600"/>
            <a:ext cx="8686800" cy="6019800"/>
          </a:xfrm>
          <a:ln>
            <a:noFill/>
          </a:ln>
        </p:spPr>
        <p:txBody>
          <a:bodyPr>
            <a:normAutofit/>
          </a:bodyPr>
          <a:lstStyle/>
          <a:p>
            <a:r>
              <a:rPr lang="en-US" sz="2800" dirty="0" smtClean="0">
                <a:solidFill>
                  <a:schemeClr val="bg1"/>
                </a:solidFill>
              </a:rPr>
              <a:t>Registers that the caller cares about</a:t>
            </a:r>
            <a:r>
              <a:rPr lang="en-US" sz="2800" dirty="0">
                <a:solidFill>
                  <a:schemeClr val="bg1"/>
                </a:solidFill>
              </a:rPr>
              <a:t>: $t0</a:t>
            </a:r>
            <a:r>
              <a:rPr lang="is-IS" sz="2800" dirty="0">
                <a:solidFill>
                  <a:schemeClr val="bg1"/>
                </a:solidFill>
              </a:rPr>
              <a:t>… $</a:t>
            </a:r>
            <a:r>
              <a:rPr lang="is-IS" sz="2800" dirty="0" smtClean="0">
                <a:solidFill>
                  <a:schemeClr val="bg1"/>
                </a:solidFill>
              </a:rPr>
              <a:t>t9</a:t>
            </a:r>
            <a:endParaRPr lang="en-US" sz="2800" dirty="0" smtClean="0">
              <a:solidFill>
                <a:schemeClr val="bg1"/>
              </a:solidFill>
            </a:endParaRPr>
          </a:p>
          <a:p>
            <a:r>
              <a:rPr lang="en-US" sz="2800" dirty="0" smtClean="0">
                <a:solidFill>
                  <a:schemeClr val="bg1"/>
                </a:solidFill>
              </a:rPr>
              <a:t>About to call a function?</a:t>
            </a:r>
          </a:p>
          <a:p>
            <a:pPr marL="457200" indent="-457200">
              <a:buFont typeface="Arial" charset="0"/>
              <a:buChar char="•"/>
            </a:pPr>
            <a:r>
              <a:rPr lang="en-US" sz="2400" dirty="0" smtClean="0">
                <a:solidFill>
                  <a:schemeClr val="bg1"/>
                </a:solidFill>
              </a:rPr>
              <a:t>Need value in a t-register </a:t>
            </a:r>
            <a:r>
              <a:rPr lang="en-US" sz="2400" i="1" dirty="0" smtClean="0">
                <a:solidFill>
                  <a:schemeClr val="bg1"/>
                </a:solidFill>
              </a:rPr>
              <a:t>after</a:t>
            </a:r>
            <a:r>
              <a:rPr lang="en-US" sz="2400" dirty="0" smtClean="0">
                <a:solidFill>
                  <a:schemeClr val="bg1"/>
                </a:solidFill>
              </a:rPr>
              <a:t> function returns? </a:t>
            </a:r>
          </a:p>
          <a:p>
            <a:r>
              <a:rPr lang="en-US" sz="2400" dirty="0">
                <a:solidFill>
                  <a:schemeClr val="bg1"/>
                </a:solidFill>
                <a:sym typeface="Wingdings"/>
              </a:rPr>
              <a:t>	</a:t>
            </a:r>
            <a:r>
              <a:rPr lang="en-US" sz="2400" dirty="0" smtClean="0">
                <a:solidFill>
                  <a:schemeClr val="bg1"/>
                </a:solidFill>
                <a:sym typeface="Wingdings"/>
              </a:rPr>
              <a:t> </a:t>
            </a:r>
            <a:r>
              <a:rPr lang="en-US" sz="2400" dirty="0" smtClean="0">
                <a:solidFill>
                  <a:srgbClr val="FFFF00"/>
                </a:solidFill>
                <a:sym typeface="Wingdings"/>
              </a:rPr>
              <a:t>save</a:t>
            </a:r>
            <a:r>
              <a:rPr lang="en-US" sz="2400" dirty="0" smtClean="0">
                <a:solidFill>
                  <a:schemeClr val="bg1"/>
                </a:solidFill>
                <a:sym typeface="Wingdings"/>
              </a:rPr>
              <a:t> it to the stack </a:t>
            </a:r>
            <a:r>
              <a:rPr lang="en-US" sz="2400" dirty="0" smtClean="0">
                <a:solidFill>
                  <a:srgbClr val="FFFF00"/>
                </a:solidFill>
                <a:sym typeface="Wingdings"/>
              </a:rPr>
              <a:t>before</a:t>
            </a:r>
            <a:r>
              <a:rPr lang="en-US" sz="2400" dirty="0" smtClean="0">
                <a:solidFill>
                  <a:schemeClr val="bg1"/>
                </a:solidFill>
                <a:sym typeface="Wingdings"/>
              </a:rPr>
              <a:t> </a:t>
            </a:r>
            <a:r>
              <a:rPr lang="en-US" sz="2400" dirty="0" err="1" smtClean="0">
                <a:solidFill>
                  <a:schemeClr val="bg1"/>
                </a:solidFill>
                <a:sym typeface="Wingdings"/>
              </a:rPr>
              <a:t>fn</a:t>
            </a:r>
            <a:r>
              <a:rPr lang="en-US" sz="2400" dirty="0" smtClean="0">
                <a:solidFill>
                  <a:schemeClr val="bg1"/>
                </a:solidFill>
                <a:sym typeface="Wingdings"/>
              </a:rPr>
              <a:t> call</a:t>
            </a:r>
          </a:p>
          <a:p>
            <a:r>
              <a:rPr lang="en-US" sz="2400" dirty="0">
                <a:solidFill>
                  <a:schemeClr val="bg1"/>
                </a:solidFill>
                <a:sym typeface="Wingdings"/>
              </a:rPr>
              <a:t>	 </a:t>
            </a:r>
            <a:r>
              <a:rPr lang="en-US" sz="2400" dirty="0" smtClean="0">
                <a:solidFill>
                  <a:srgbClr val="FFFF00"/>
                </a:solidFill>
                <a:sym typeface="Wingdings"/>
              </a:rPr>
              <a:t>restore</a:t>
            </a:r>
            <a:r>
              <a:rPr lang="en-US" sz="2400" dirty="0" smtClean="0">
                <a:solidFill>
                  <a:schemeClr val="bg1"/>
                </a:solidFill>
                <a:sym typeface="Wingdings"/>
              </a:rPr>
              <a:t> it from the </a:t>
            </a:r>
            <a:r>
              <a:rPr lang="en-US" sz="2400" dirty="0">
                <a:solidFill>
                  <a:schemeClr val="bg1"/>
                </a:solidFill>
                <a:sym typeface="Wingdings"/>
              </a:rPr>
              <a:t>stack </a:t>
            </a:r>
            <a:r>
              <a:rPr lang="en-US" sz="2400" dirty="0" smtClean="0">
                <a:solidFill>
                  <a:schemeClr val="bg1"/>
                </a:solidFill>
                <a:sym typeface="Wingdings"/>
              </a:rPr>
              <a:t>after </a:t>
            </a:r>
            <a:r>
              <a:rPr lang="en-US" sz="2400" dirty="0" err="1" smtClean="0">
                <a:solidFill>
                  <a:schemeClr val="bg1"/>
                </a:solidFill>
                <a:sym typeface="Wingdings"/>
              </a:rPr>
              <a:t>fn</a:t>
            </a:r>
            <a:r>
              <a:rPr lang="en-US" sz="2400" dirty="0" smtClean="0">
                <a:solidFill>
                  <a:schemeClr val="bg1"/>
                </a:solidFill>
                <a:sym typeface="Wingdings"/>
              </a:rPr>
              <a:t> returns</a:t>
            </a:r>
          </a:p>
          <a:p>
            <a:pPr marL="457200" indent="-457200">
              <a:buFont typeface="Arial" charset="0"/>
              <a:buChar char="•"/>
            </a:pPr>
            <a:r>
              <a:rPr lang="en-US" sz="2400" dirty="0" smtClean="0">
                <a:solidFill>
                  <a:schemeClr val="bg1"/>
                </a:solidFill>
                <a:sym typeface="Wingdings"/>
              </a:rPr>
              <a:t>Don’t need value?  do nothing</a:t>
            </a:r>
            <a:endParaRPr lang="en-US" sz="2400" dirty="0">
              <a:solidFill>
                <a:schemeClr val="bg1"/>
              </a:solidFill>
              <a:sym typeface="Wingdings"/>
            </a:endParaRPr>
          </a:p>
          <a:p>
            <a:endParaRPr lang="en-US" sz="2800" dirty="0" smtClean="0">
              <a:solidFill>
                <a:schemeClr val="bg1"/>
              </a:solidFill>
              <a:sym typeface="Wingdings"/>
            </a:endParaRPr>
          </a:p>
          <a:p>
            <a:endParaRPr lang="en-US" sz="2800" dirty="0" smtClean="0">
              <a:solidFill>
                <a:schemeClr val="bg1"/>
              </a:solidFill>
              <a:sym typeface="Wingdings"/>
            </a:endParaRPr>
          </a:p>
          <a:p>
            <a:pPr marL="342900" lvl="0" indent="-342900">
              <a:buSzPct val="80000"/>
            </a:pPr>
            <a:r>
              <a:rPr lang="en-US" sz="2800" dirty="0" smtClean="0">
                <a:solidFill>
                  <a:schemeClr val="bg1"/>
                </a:solidFill>
              </a:rPr>
              <a:t>Functions</a:t>
            </a:r>
          </a:p>
          <a:p>
            <a:pPr marL="458788" lvl="1">
              <a:buClr>
                <a:schemeClr val="accent1"/>
              </a:buClr>
            </a:pPr>
            <a:r>
              <a:rPr lang="en-US" sz="2400" dirty="0" smtClean="0">
                <a:solidFill>
                  <a:schemeClr val="bg1"/>
                </a:solidFill>
              </a:rPr>
              <a:t>Can freely use these registers</a:t>
            </a:r>
          </a:p>
          <a:p>
            <a:pPr marL="458788" lvl="1">
              <a:buClr>
                <a:schemeClr val="accent1"/>
              </a:buClr>
            </a:pPr>
            <a:r>
              <a:rPr lang="en-US" sz="2400" dirty="0" smtClean="0">
                <a:solidFill>
                  <a:schemeClr val="bg1"/>
                </a:solidFill>
              </a:rPr>
              <a:t>Must </a:t>
            </a:r>
            <a:r>
              <a:rPr lang="en-US" sz="2400" dirty="0">
                <a:solidFill>
                  <a:schemeClr val="bg1"/>
                </a:solidFill>
              </a:rPr>
              <a:t>assume that their contents </a:t>
            </a:r>
          </a:p>
          <a:p>
            <a:pPr marL="173038" lvl="1" indent="0">
              <a:buClr>
                <a:schemeClr val="accent1"/>
              </a:buClr>
              <a:buNone/>
            </a:pPr>
            <a:r>
              <a:rPr lang="en-US" sz="2400" dirty="0" smtClean="0">
                <a:solidFill>
                  <a:schemeClr val="bg1"/>
                </a:solidFill>
              </a:rPr>
              <a:t>are </a:t>
            </a:r>
            <a:r>
              <a:rPr lang="en-US" sz="2400" dirty="0">
                <a:solidFill>
                  <a:schemeClr val="bg1"/>
                </a:solidFill>
              </a:rPr>
              <a:t>destroyed </a:t>
            </a:r>
            <a:r>
              <a:rPr lang="en-US" sz="2400" dirty="0" smtClean="0">
                <a:solidFill>
                  <a:schemeClr val="bg1"/>
                </a:solidFill>
              </a:rPr>
              <a:t>by other functions</a:t>
            </a:r>
            <a:endParaRPr lang="en-US" sz="2400" dirty="0">
              <a:solidFill>
                <a:schemeClr val="bg1"/>
              </a:solidFill>
              <a:latin typeface="Calibri" pitchFamily="34" charset="0"/>
              <a:cs typeface="Arial" pitchFamily="34" charset="0"/>
            </a:endParaRPr>
          </a:p>
        </p:txBody>
      </p:sp>
      <p:sp>
        <p:nvSpPr>
          <p:cNvPr id="4" name="Content Placeholder 2"/>
          <p:cNvSpPr txBox="1">
            <a:spLocks/>
          </p:cNvSpPr>
          <p:nvPr/>
        </p:nvSpPr>
        <p:spPr>
          <a:xfrm>
            <a:off x="5486400" y="4038600"/>
            <a:ext cx="3459004" cy="2590800"/>
          </a:xfrm>
          <a:prstGeom prst="rect">
            <a:avLst/>
          </a:prstGeom>
          <a:ln>
            <a:solidFill>
              <a:schemeClr val="bg1"/>
            </a:solidFill>
          </a:ln>
        </p:spPr>
        <p:txBody>
          <a:bodyPr vert="horz" lIns="91440" tIns="45720" rIns="91440" bIns="45720" rtlCol="0">
            <a:no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smtClean="0">
                <a:solidFill>
                  <a:srgbClr val="FFFF00"/>
                </a:solidFill>
                <a:latin typeface="Consolas" pitchFamily="49" charset="0"/>
                <a:cs typeface="Consolas" pitchFamily="49" charset="0"/>
              </a:rPr>
              <a:t>void </a:t>
            </a:r>
            <a:r>
              <a:rPr lang="en-US" sz="2200" dirty="0" err="1" smtClean="0">
                <a:solidFill>
                  <a:srgbClr val="FFFF00"/>
                </a:solidFill>
                <a:latin typeface="Consolas" pitchFamily="49" charset="0"/>
                <a:cs typeface="Consolas" pitchFamily="49" charset="0"/>
              </a:rPr>
              <a:t>myfn</a:t>
            </a:r>
            <a:r>
              <a:rPr lang="en-US" sz="2200" dirty="0" smtClean="0">
                <a:solidFill>
                  <a:srgbClr val="FFFF00"/>
                </a:solidFill>
                <a:latin typeface="Consolas" pitchFamily="49" charset="0"/>
                <a:cs typeface="Consolas" pitchFamily="49" charset="0"/>
              </a:rPr>
              <a:t>(</a:t>
            </a:r>
            <a:r>
              <a:rPr lang="en-US" sz="2200" dirty="0" err="1" smtClean="0">
                <a:solidFill>
                  <a:srgbClr val="FFFF00"/>
                </a:solidFill>
                <a:latin typeface="Consolas" pitchFamily="49" charset="0"/>
                <a:cs typeface="Consolas" pitchFamily="49" charset="0"/>
              </a:rPr>
              <a:t>int</a:t>
            </a:r>
            <a:r>
              <a:rPr lang="en-US" sz="2200" dirty="0" smtClean="0">
                <a:solidFill>
                  <a:srgbClr val="FFFF00"/>
                </a:solidFill>
                <a:latin typeface="Consolas" pitchFamily="49" charset="0"/>
                <a:cs typeface="Consolas" pitchFamily="49" charset="0"/>
              </a:rPr>
              <a:t> a) {</a:t>
            </a:r>
          </a:p>
          <a:p>
            <a:r>
              <a:rPr lang="en-US" sz="2200" dirty="0" smtClean="0">
                <a:solidFill>
                  <a:srgbClr val="FFFF00"/>
                </a:solidFill>
                <a:latin typeface="Consolas" pitchFamily="49" charset="0"/>
                <a:cs typeface="Consolas" pitchFamily="49" charset="0"/>
              </a:rPr>
              <a:t>  </a:t>
            </a:r>
            <a:r>
              <a:rPr lang="en-US" sz="2200" dirty="0" err="1" smtClean="0">
                <a:solidFill>
                  <a:srgbClr val="FFFF00"/>
                </a:solidFill>
                <a:latin typeface="Consolas" pitchFamily="49" charset="0"/>
                <a:cs typeface="Consolas" pitchFamily="49" charset="0"/>
              </a:rPr>
              <a:t>int</a:t>
            </a:r>
            <a:r>
              <a:rPr lang="en-US" sz="2200" dirty="0" smtClean="0">
                <a:solidFill>
                  <a:srgbClr val="FFFF00"/>
                </a:solidFill>
                <a:latin typeface="Consolas" pitchFamily="49" charset="0"/>
                <a:cs typeface="Consolas" pitchFamily="49" charset="0"/>
              </a:rPr>
              <a:t> x = 10;</a:t>
            </a:r>
          </a:p>
          <a:p>
            <a:r>
              <a:rPr lang="en-US" sz="2200" dirty="0" smtClean="0">
                <a:solidFill>
                  <a:srgbClr val="FFFF00"/>
                </a:solidFill>
                <a:latin typeface="Consolas" pitchFamily="49" charset="0"/>
                <a:cs typeface="Consolas" pitchFamily="49" charset="0"/>
              </a:rPr>
              <a:t>  </a:t>
            </a:r>
            <a:r>
              <a:rPr lang="en-US" sz="2200" dirty="0" err="1" smtClean="0">
                <a:solidFill>
                  <a:srgbClr val="FFFF00"/>
                </a:solidFill>
                <a:latin typeface="Consolas" pitchFamily="49" charset="0"/>
                <a:cs typeface="Consolas" pitchFamily="49" charset="0"/>
              </a:rPr>
              <a:t>int</a:t>
            </a:r>
            <a:r>
              <a:rPr lang="en-US" sz="2200" dirty="0" smtClean="0">
                <a:solidFill>
                  <a:srgbClr val="FFFF00"/>
                </a:solidFill>
                <a:latin typeface="Consolas" pitchFamily="49" charset="0"/>
                <a:cs typeface="Consolas" pitchFamily="49" charset="0"/>
              </a:rPr>
              <a:t> y </a:t>
            </a:r>
            <a:r>
              <a:rPr lang="en-US" sz="2200" dirty="0">
                <a:solidFill>
                  <a:srgbClr val="FFFF00"/>
                </a:solidFill>
                <a:latin typeface="Consolas" pitchFamily="49" charset="0"/>
                <a:cs typeface="Consolas" pitchFamily="49" charset="0"/>
              </a:rPr>
              <a:t>= </a:t>
            </a:r>
            <a:r>
              <a:rPr lang="en-US" sz="2200" dirty="0" smtClean="0">
                <a:solidFill>
                  <a:srgbClr val="FFFF00"/>
                </a:solidFill>
                <a:latin typeface="Consolas" pitchFamily="49" charset="0"/>
                <a:cs typeface="Consolas" pitchFamily="49" charset="0"/>
              </a:rPr>
              <a:t>max(x, a);</a:t>
            </a:r>
            <a:endParaRPr lang="en-US" sz="2200" dirty="0">
              <a:solidFill>
                <a:srgbClr val="FFFF00"/>
              </a:solidFill>
              <a:latin typeface="Consolas" pitchFamily="49" charset="0"/>
              <a:cs typeface="Consolas" pitchFamily="49" charset="0"/>
            </a:endParaRPr>
          </a:p>
          <a:p>
            <a:r>
              <a:rPr lang="en-US" sz="2200" dirty="0">
                <a:solidFill>
                  <a:srgbClr val="FFFF00"/>
                </a:solidFill>
                <a:latin typeface="Consolas" pitchFamily="49" charset="0"/>
                <a:cs typeface="Consolas" pitchFamily="49" charset="0"/>
              </a:rPr>
              <a:t> </a:t>
            </a:r>
            <a:r>
              <a:rPr lang="en-US" sz="2200" dirty="0" smtClean="0">
                <a:solidFill>
                  <a:srgbClr val="FFFF00"/>
                </a:solidFill>
                <a:latin typeface="Consolas" pitchFamily="49" charset="0"/>
                <a:cs typeface="Consolas" pitchFamily="49" charset="0"/>
              </a:rPr>
              <a:t> </a:t>
            </a:r>
            <a:r>
              <a:rPr lang="en-US" sz="2200" dirty="0" err="1" smtClean="0">
                <a:solidFill>
                  <a:srgbClr val="FFFF00"/>
                </a:solidFill>
                <a:latin typeface="Consolas" pitchFamily="49" charset="0"/>
                <a:cs typeface="Consolas" pitchFamily="49" charset="0"/>
              </a:rPr>
              <a:t>int</a:t>
            </a:r>
            <a:r>
              <a:rPr lang="en-US" sz="2200" dirty="0" smtClean="0">
                <a:solidFill>
                  <a:srgbClr val="FFFF00"/>
                </a:solidFill>
                <a:latin typeface="Consolas" pitchFamily="49" charset="0"/>
                <a:cs typeface="Consolas" pitchFamily="49" charset="0"/>
              </a:rPr>
              <a:t> z = </a:t>
            </a:r>
            <a:r>
              <a:rPr lang="en-US" sz="2200" dirty="0" err="1" smtClean="0">
                <a:solidFill>
                  <a:srgbClr val="FFFF00"/>
                </a:solidFill>
                <a:latin typeface="Consolas" pitchFamily="49" charset="0"/>
                <a:cs typeface="Consolas" pitchFamily="49" charset="0"/>
              </a:rPr>
              <a:t>some_fn</a:t>
            </a:r>
            <a:r>
              <a:rPr lang="en-US" sz="2200" dirty="0" smtClean="0">
                <a:solidFill>
                  <a:srgbClr val="FFFF00"/>
                </a:solidFill>
                <a:latin typeface="Consolas" pitchFamily="49" charset="0"/>
                <a:cs typeface="Consolas" pitchFamily="49" charset="0"/>
              </a:rPr>
              <a:t>(y</a:t>
            </a:r>
            <a:r>
              <a:rPr lang="en-US" sz="2200" dirty="0">
                <a:solidFill>
                  <a:srgbClr val="FFFF00"/>
                </a:solidFill>
                <a:latin typeface="Consolas" pitchFamily="49" charset="0"/>
                <a:cs typeface="Consolas" pitchFamily="49" charset="0"/>
              </a:rPr>
              <a:t>);</a:t>
            </a:r>
            <a:endParaRPr lang="en-US" sz="2200" dirty="0" smtClean="0">
              <a:solidFill>
                <a:srgbClr val="FFFF00"/>
              </a:solidFill>
              <a:latin typeface="Consolas" pitchFamily="49" charset="0"/>
              <a:cs typeface="Consolas" pitchFamily="49" charset="0"/>
            </a:endParaRPr>
          </a:p>
          <a:p>
            <a:r>
              <a:rPr lang="en-US" sz="2200" dirty="0" smtClean="0">
                <a:solidFill>
                  <a:srgbClr val="FFFF00"/>
                </a:solidFill>
                <a:latin typeface="Consolas" pitchFamily="49" charset="0"/>
                <a:cs typeface="Consolas" pitchFamily="49" charset="0"/>
              </a:rPr>
              <a:t>  return (z + y);</a:t>
            </a:r>
          </a:p>
          <a:p>
            <a:r>
              <a:rPr lang="en-US" sz="2200" dirty="0" smtClean="0">
                <a:solidFill>
                  <a:srgbClr val="FFFF00"/>
                </a:solidFill>
                <a:latin typeface="Consolas" pitchFamily="49" charset="0"/>
                <a:cs typeface="Consolas" pitchFamily="49" charset="0"/>
              </a:rPr>
              <a:t>}</a:t>
            </a:r>
          </a:p>
        </p:txBody>
      </p:sp>
      <p:sp>
        <p:nvSpPr>
          <p:cNvPr id="6" name="Rectangle 5"/>
          <p:cNvSpPr/>
          <p:nvPr/>
        </p:nvSpPr>
        <p:spPr>
          <a:xfrm>
            <a:off x="4876800" y="2023408"/>
            <a:ext cx="4131900" cy="1938992"/>
          </a:xfrm>
          <a:prstGeom prst="rect">
            <a:avLst/>
          </a:prstGeom>
        </p:spPr>
        <p:txBody>
          <a:bodyPr wrap="none">
            <a:spAutoFit/>
          </a:bodyPr>
          <a:lstStyle/>
          <a:p>
            <a:pPr algn="r"/>
            <a:r>
              <a:rPr lang="en-US" sz="2400" u="sng" dirty="0" smtClean="0">
                <a:solidFill>
                  <a:srgbClr val="FFFF00"/>
                </a:solidFill>
              </a:rPr>
              <a:t>Suppose:</a:t>
            </a:r>
          </a:p>
          <a:p>
            <a:pPr algn="r"/>
            <a:r>
              <a:rPr lang="en-US" sz="2400" dirty="0" smtClean="0">
                <a:solidFill>
                  <a:srgbClr val="FFFF00"/>
                </a:solidFill>
              </a:rPr>
              <a:t>$t0 holds x</a:t>
            </a:r>
          </a:p>
          <a:p>
            <a:pPr algn="r"/>
            <a:r>
              <a:rPr lang="en-US" sz="2400" dirty="0">
                <a:solidFill>
                  <a:srgbClr val="FFFF00"/>
                </a:solidFill>
              </a:rPr>
              <a:t>$</a:t>
            </a:r>
            <a:r>
              <a:rPr lang="en-US" sz="2400" dirty="0" smtClean="0">
                <a:solidFill>
                  <a:srgbClr val="FFFF00"/>
                </a:solidFill>
              </a:rPr>
              <a:t>t1 </a:t>
            </a:r>
            <a:r>
              <a:rPr lang="en-US" sz="2400" dirty="0">
                <a:solidFill>
                  <a:srgbClr val="FFFF00"/>
                </a:solidFill>
              </a:rPr>
              <a:t>holds </a:t>
            </a:r>
            <a:r>
              <a:rPr lang="en-US" sz="2400" dirty="0" smtClean="0">
                <a:solidFill>
                  <a:srgbClr val="FFFF00"/>
                </a:solidFill>
              </a:rPr>
              <a:t>y</a:t>
            </a:r>
            <a:endParaRPr lang="en-US" sz="2400" dirty="0">
              <a:solidFill>
                <a:srgbClr val="FFFF00"/>
              </a:solidFill>
            </a:endParaRPr>
          </a:p>
          <a:p>
            <a:pPr algn="r"/>
            <a:r>
              <a:rPr lang="en-US" sz="2400" dirty="0">
                <a:solidFill>
                  <a:srgbClr val="FFFF00"/>
                </a:solidFill>
              </a:rPr>
              <a:t>$</a:t>
            </a:r>
            <a:r>
              <a:rPr lang="en-US" sz="2400" dirty="0" smtClean="0">
                <a:solidFill>
                  <a:srgbClr val="FFFF00"/>
                </a:solidFill>
              </a:rPr>
              <a:t>t2 </a:t>
            </a:r>
            <a:r>
              <a:rPr lang="en-US" sz="2400" dirty="0">
                <a:solidFill>
                  <a:srgbClr val="FFFF00"/>
                </a:solidFill>
              </a:rPr>
              <a:t>holds </a:t>
            </a:r>
            <a:r>
              <a:rPr lang="en-US" sz="2400" dirty="0" smtClean="0">
                <a:solidFill>
                  <a:srgbClr val="FFFF00"/>
                </a:solidFill>
              </a:rPr>
              <a:t>z</a:t>
            </a:r>
          </a:p>
          <a:p>
            <a:pPr algn="r"/>
            <a:r>
              <a:rPr lang="en-US" sz="2400" dirty="0" smtClean="0">
                <a:solidFill>
                  <a:srgbClr val="FFFF00"/>
                </a:solidFill>
              </a:rPr>
              <a:t>Where do we save and restore?</a:t>
            </a:r>
            <a:endParaRPr lang="en-US" sz="2400" dirty="0">
              <a:solidFill>
                <a:srgbClr val="FFFF00"/>
              </a:solidFill>
            </a:endParaRPr>
          </a:p>
        </p:txBody>
      </p:sp>
      <p:sp>
        <p:nvSpPr>
          <p:cNvPr id="5" name="Slide Number Placeholder 4"/>
          <p:cNvSpPr>
            <a:spLocks noGrp="1"/>
          </p:cNvSpPr>
          <p:nvPr>
            <p:ph type="sldNum" sz="quarter" idx="12"/>
          </p:nvPr>
        </p:nvSpPr>
        <p:spPr/>
        <p:txBody>
          <a:bodyPr/>
          <a:lstStyle/>
          <a:p>
            <a:fld id="{DAD0A56F-BD0F-4BDF-9912-D1E89E9626C0}" type="slidenum">
              <a:rPr lang="en-US" smtClean="0"/>
              <a:t>60</a:t>
            </a:fld>
            <a:endParaRPr lang="en-US"/>
          </a:p>
        </p:txBody>
      </p:sp>
    </p:spTree>
    <p:extLst>
      <p:ext uri="{BB962C8B-B14F-4D97-AF65-F5344CB8AC3E}">
        <p14:creationId xmlns:p14="http://schemas.microsoft.com/office/powerpoint/2010/main" val="202915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err="1" smtClean="0"/>
              <a:t>Callee</a:t>
            </a:r>
            <a:r>
              <a:rPr lang="en-US" dirty="0" smtClean="0"/>
              <a:t>-saved</a:t>
            </a:r>
            <a:endParaRPr lang="en-US" dirty="0"/>
          </a:p>
        </p:txBody>
      </p:sp>
      <p:sp>
        <p:nvSpPr>
          <p:cNvPr id="3" name="Content Placeholder 2"/>
          <p:cNvSpPr>
            <a:spLocks noGrp="1"/>
          </p:cNvSpPr>
          <p:nvPr>
            <p:ph idx="1"/>
            <p:custDataLst>
              <p:tags r:id="rId2"/>
            </p:custDataLst>
          </p:nvPr>
        </p:nvSpPr>
        <p:spPr>
          <a:xfrm>
            <a:off x="228600" y="609600"/>
            <a:ext cx="8686800" cy="6019800"/>
          </a:xfrm>
          <a:ln>
            <a:noFill/>
          </a:ln>
        </p:spPr>
        <p:txBody>
          <a:bodyPr>
            <a:normAutofit/>
          </a:bodyPr>
          <a:lstStyle/>
          <a:p>
            <a:r>
              <a:rPr lang="en-US" sz="2800" dirty="0" smtClean="0">
                <a:solidFill>
                  <a:schemeClr val="bg1"/>
                </a:solidFill>
              </a:rPr>
              <a:t>Registers a function intends to use: $s0</a:t>
            </a:r>
            <a:r>
              <a:rPr lang="is-IS" sz="2800" dirty="0">
                <a:solidFill>
                  <a:schemeClr val="bg1"/>
                </a:solidFill>
              </a:rPr>
              <a:t>… </a:t>
            </a:r>
            <a:r>
              <a:rPr lang="is-IS" sz="2800" dirty="0" smtClean="0">
                <a:solidFill>
                  <a:schemeClr val="bg1"/>
                </a:solidFill>
              </a:rPr>
              <a:t>$</a:t>
            </a:r>
            <a:r>
              <a:rPr lang="is-IS" sz="2800" dirty="0">
                <a:solidFill>
                  <a:schemeClr val="bg1"/>
                </a:solidFill>
              </a:rPr>
              <a:t>s</a:t>
            </a:r>
            <a:r>
              <a:rPr lang="is-IS" sz="2800" dirty="0" smtClean="0">
                <a:solidFill>
                  <a:schemeClr val="bg1"/>
                </a:solidFill>
              </a:rPr>
              <a:t>9</a:t>
            </a:r>
            <a:endParaRPr lang="en-US" sz="2800" dirty="0" smtClean="0">
              <a:solidFill>
                <a:schemeClr val="bg1"/>
              </a:solidFill>
            </a:endParaRPr>
          </a:p>
          <a:p>
            <a:r>
              <a:rPr lang="en-US" sz="2800" dirty="0" smtClean="0">
                <a:solidFill>
                  <a:schemeClr val="bg1"/>
                </a:solidFill>
              </a:rPr>
              <a:t>About to use an s-register? </a:t>
            </a:r>
            <a:r>
              <a:rPr lang="en-US" sz="2800" dirty="0" smtClean="0">
                <a:solidFill>
                  <a:srgbClr val="FFFF00"/>
                </a:solidFill>
              </a:rPr>
              <a:t>You </a:t>
            </a:r>
            <a:r>
              <a:rPr lang="en-US" sz="2800" b="1" dirty="0" smtClean="0">
                <a:solidFill>
                  <a:srgbClr val="FFFF00"/>
                </a:solidFill>
              </a:rPr>
              <a:t>MUST</a:t>
            </a:r>
            <a:r>
              <a:rPr lang="en-US" sz="2800" dirty="0" smtClean="0">
                <a:solidFill>
                  <a:schemeClr val="bg1"/>
                </a:solidFill>
              </a:rPr>
              <a:t>:</a:t>
            </a:r>
          </a:p>
          <a:p>
            <a:pPr marL="457200" indent="-457200">
              <a:buFont typeface="Arial" charset="0"/>
              <a:buChar char="•"/>
            </a:pPr>
            <a:r>
              <a:rPr lang="en-US" sz="2400" dirty="0" smtClean="0">
                <a:solidFill>
                  <a:schemeClr val="bg1"/>
                </a:solidFill>
              </a:rPr>
              <a:t>Save the current value on the stack </a:t>
            </a:r>
            <a:r>
              <a:rPr lang="en-US" sz="2400" b="1" i="1" dirty="0" smtClean="0">
                <a:solidFill>
                  <a:srgbClr val="FFFF00"/>
                </a:solidFill>
              </a:rPr>
              <a:t>before</a:t>
            </a:r>
            <a:r>
              <a:rPr lang="en-US" sz="2400" dirty="0" smtClean="0">
                <a:solidFill>
                  <a:schemeClr val="bg1"/>
                </a:solidFill>
              </a:rPr>
              <a:t> using</a:t>
            </a:r>
          </a:p>
          <a:p>
            <a:pPr marL="457200" indent="-457200">
              <a:buFont typeface="Arial" charset="0"/>
              <a:buChar char="•"/>
            </a:pPr>
            <a:r>
              <a:rPr lang="en-US" sz="2400" dirty="0" smtClean="0">
                <a:solidFill>
                  <a:schemeClr val="bg1"/>
                </a:solidFill>
                <a:sym typeface="Wingdings"/>
              </a:rPr>
              <a:t>Restore the old value from the </a:t>
            </a:r>
            <a:r>
              <a:rPr lang="en-US" sz="2400" dirty="0">
                <a:solidFill>
                  <a:schemeClr val="bg1"/>
                </a:solidFill>
                <a:sym typeface="Wingdings"/>
              </a:rPr>
              <a:t>stack </a:t>
            </a:r>
            <a:r>
              <a:rPr lang="en-US" sz="2400" dirty="0" smtClean="0">
                <a:solidFill>
                  <a:schemeClr val="bg1"/>
                </a:solidFill>
                <a:sym typeface="Wingdings"/>
              </a:rPr>
              <a:t>before </a:t>
            </a:r>
            <a:r>
              <a:rPr lang="en-US" sz="2400" dirty="0" err="1" smtClean="0">
                <a:solidFill>
                  <a:schemeClr val="bg1"/>
                </a:solidFill>
                <a:sym typeface="Wingdings"/>
              </a:rPr>
              <a:t>fn</a:t>
            </a:r>
            <a:r>
              <a:rPr lang="en-US" sz="2400" dirty="0" smtClean="0">
                <a:solidFill>
                  <a:schemeClr val="bg1"/>
                </a:solidFill>
                <a:sym typeface="Wingdings"/>
              </a:rPr>
              <a:t> returns</a:t>
            </a:r>
          </a:p>
          <a:p>
            <a:endParaRPr lang="en-US" sz="2800" dirty="0" smtClean="0">
              <a:solidFill>
                <a:schemeClr val="bg1"/>
              </a:solidFill>
              <a:sym typeface="Wingdings"/>
            </a:endParaRPr>
          </a:p>
          <a:p>
            <a:endParaRPr lang="en-US" sz="2800" dirty="0" smtClean="0">
              <a:solidFill>
                <a:schemeClr val="bg1"/>
              </a:solidFill>
              <a:sym typeface="Wingdings"/>
            </a:endParaRPr>
          </a:p>
          <a:p>
            <a:pPr marL="342900" lvl="0" indent="-342900">
              <a:buSzPct val="80000"/>
            </a:pPr>
            <a:r>
              <a:rPr lang="en-US" sz="2800" dirty="0" smtClean="0">
                <a:solidFill>
                  <a:schemeClr val="bg1"/>
                </a:solidFill>
              </a:rPr>
              <a:t>Functions</a:t>
            </a:r>
          </a:p>
          <a:p>
            <a:pPr marL="458788" lvl="1">
              <a:buClr>
                <a:schemeClr val="accent1"/>
              </a:buClr>
            </a:pPr>
            <a:r>
              <a:rPr lang="en-US" sz="2400" dirty="0" smtClean="0">
                <a:solidFill>
                  <a:schemeClr val="bg1"/>
                </a:solidFill>
              </a:rPr>
              <a:t>Must save these registers before </a:t>
            </a:r>
          </a:p>
          <a:p>
            <a:pPr marL="173038" lvl="1" indent="0">
              <a:buClr>
                <a:schemeClr val="accent1"/>
              </a:buClr>
              <a:buNone/>
            </a:pPr>
            <a:r>
              <a:rPr lang="en-US" sz="2400" dirty="0" smtClean="0">
                <a:solidFill>
                  <a:schemeClr val="bg1"/>
                </a:solidFill>
              </a:rPr>
              <a:t>    using them</a:t>
            </a:r>
          </a:p>
          <a:p>
            <a:pPr marL="458788" lvl="1">
              <a:buClr>
                <a:schemeClr val="accent1"/>
              </a:buClr>
            </a:pPr>
            <a:r>
              <a:rPr lang="en-US" sz="2400" dirty="0" smtClean="0">
                <a:solidFill>
                  <a:schemeClr val="bg1"/>
                </a:solidFill>
              </a:rPr>
              <a:t>May </a:t>
            </a:r>
            <a:r>
              <a:rPr lang="en-US" sz="2400" dirty="0">
                <a:solidFill>
                  <a:schemeClr val="bg1"/>
                </a:solidFill>
              </a:rPr>
              <a:t>assume that their contents </a:t>
            </a:r>
          </a:p>
          <a:p>
            <a:pPr marL="173038" lvl="1" indent="0">
              <a:buClr>
                <a:schemeClr val="accent1"/>
              </a:buClr>
              <a:buNone/>
            </a:pPr>
            <a:r>
              <a:rPr lang="en-US" sz="2400" dirty="0" smtClean="0">
                <a:solidFill>
                  <a:schemeClr val="bg1"/>
                </a:solidFill>
              </a:rPr>
              <a:t>    are preserved even across </a:t>
            </a:r>
            <a:r>
              <a:rPr lang="en-US" sz="2400" dirty="0" err="1" smtClean="0">
                <a:solidFill>
                  <a:schemeClr val="bg1"/>
                </a:solidFill>
              </a:rPr>
              <a:t>fn</a:t>
            </a:r>
            <a:r>
              <a:rPr lang="en-US" sz="2400" dirty="0" smtClean="0">
                <a:solidFill>
                  <a:schemeClr val="bg1"/>
                </a:solidFill>
              </a:rPr>
              <a:t> calls</a:t>
            </a:r>
            <a:endParaRPr lang="en-US" sz="2400" dirty="0">
              <a:solidFill>
                <a:schemeClr val="bg1"/>
              </a:solidFill>
              <a:latin typeface="Calibri" pitchFamily="34" charset="0"/>
              <a:cs typeface="Arial" pitchFamily="34" charset="0"/>
            </a:endParaRPr>
          </a:p>
        </p:txBody>
      </p:sp>
      <p:sp>
        <p:nvSpPr>
          <p:cNvPr id="4" name="Content Placeholder 2"/>
          <p:cNvSpPr txBox="1">
            <a:spLocks/>
          </p:cNvSpPr>
          <p:nvPr/>
        </p:nvSpPr>
        <p:spPr>
          <a:xfrm>
            <a:off x="5486400" y="4038600"/>
            <a:ext cx="3459004" cy="2590800"/>
          </a:xfrm>
          <a:prstGeom prst="rect">
            <a:avLst/>
          </a:prstGeom>
          <a:ln>
            <a:solidFill>
              <a:schemeClr val="bg1"/>
            </a:solidFill>
          </a:ln>
        </p:spPr>
        <p:txBody>
          <a:bodyPr vert="horz" lIns="91440" tIns="45720" rIns="91440" bIns="45720" rtlCol="0">
            <a:no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smtClean="0">
                <a:solidFill>
                  <a:srgbClr val="FFFF00"/>
                </a:solidFill>
                <a:latin typeface="Consolas" pitchFamily="49" charset="0"/>
                <a:cs typeface="Consolas" pitchFamily="49" charset="0"/>
              </a:rPr>
              <a:t>void </a:t>
            </a:r>
            <a:r>
              <a:rPr lang="en-US" sz="2200" dirty="0" err="1" smtClean="0">
                <a:solidFill>
                  <a:srgbClr val="FFFF00"/>
                </a:solidFill>
                <a:latin typeface="Consolas" pitchFamily="49" charset="0"/>
                <a:cs typeface="Consolas" pitchFamily="49" charset="0"/>
              </a:rPr>
              <a:t>myfn</a:t>
            </a:r>
            <a:r>
              <a:rPr lang="en-US" sz="2200" dirty="0" smtClean="0">
                <a:solidFill>
                  <a:srgbClr val="FFFF00"/>
                </a:solidFill>
                <a:latin typeface="Consolas" pitchFamily="49" charset="0"/>
                <a:cs typeface="Consolas" pitchFamily="49" charset="0"/>
              </a:rPr>
              <a:t>(</a:t>
            </a:r>
            <a:r>
              <a:rPr lang="en-US" sz="2200" dirty="0" err="1" smtClean="0">
                <a:solidFill>
                  <a:srgbClr val="FFFF00"/>
                </a:solidFill>
                <a:latin typeface="Consolas" pitchFamily="49" charset="0"/>
                <a:cs typeface="Consolas" pitchFamily="49" charset="0"/>
              </a:rPr>
              <a:t>int</a:t>
            </a:r>
            <a:r>
              <a:rPr lang="en-US" sz="2200" dirty="0" smtClean="0">
                <a:solidFill>
                  <a:srgbClr val="FFFF00"/>
                </a:solidFill>
                <a:latin typeface="Consolas" pitchFamily="49" charset="0"/>
                <a:cs typeface="Consolas" pitchFamily="49" charset="0"/>
              </a:rPr>
              <a:t> a) {</a:t>
            </a:r>
          </a:p>
          <a:p>
            <a:r>
              <a:rPr lang="en-US" sz="2200" dirty="0" smtClean="0">
                <a:solidFill>
                  <a:srgbClr val="FFFF00"/>
                </a:solidFill>
                <a:latin typeface="Consolas" pitchFamily="49" charset="0"/>
                <a:cs typeface="Consolas" pitchFamily="49" charset="0"/>
              </a:rPr>
              <a:t>  </a:t>
            </a:r>
            <a:r>
              <a:rPr lang="en-US" sz="2200" dirty="0" err="1" smtClean="0">
                <a:solidFill>
                  <a:srgbClr val="FFFF00"/>
                </a:solidFill>
                <a:latin typeface="Consolas" pitchFamily="49" charset="0"/>
                <a:cs typeface="Consolas" pitchFamily="49" charset="0"/>
              </a:rPr>
              <a:t>int</a:t>
            </a:r>
            <a:r>
              <a:rPr lang="en-US" sz="2200" dirty="0" smtClean="0">
                <a:solidFill>
                  <a:srgbClr val="FFFF00"/>
                </a:solidFill>
                <a:latin typeface="Consolas" pitchFamily="49" charset="0"/>
                <a:cs typeface="Consolas" pitchFamily="49" charset="0"/>
              </a:rPr>
              <a:t> x = 10;</a:t>
            </a:r>
          </a:p>
          <a:p>
            <a:r>
              <a:rPr lang="en-US" sz="2200" dirty="0" smtClean="0">
                <a:solidFill>
                  <a:srgbClr val="FFFF00"/>
                </a:solidFill>
                <a:latin typeface="Consolas" pitchFamily="49" charset="0"/>
                <a:cs typeface="Consolas" pitchFamily="49" charset="0"/>
              </a:rPr>
              <a:t>  </a:t>
            </a:r>
            <a:r>
              <a:rPr lang="en-US" sz="2200" dirty="0" err="1" smtClean="0">
                <a:solidFill>
                  <a:srgbClr val="FFFF00"/>
                </a:solidFill>
                <a:latin typeface="Consolas" pitchFamily="49" charset="0"/>
                <a:cs typeface="Consolas" pitchFamily="49" charset="0"/>
              </a:rPr>
              <a:t>int</a:t>
            </a:r>
            <a:r>
              <a:rPr lang="en-US" sz="2200" dirty="0" smtClean="0">
                <a:solidFill>
                  <a:srgbClr val="FFFF00"/>
                </a:solidFill>
                <a:latin typeface="Consolas" pitchFamily="49" charset="0"/>
                <a:cs typeface="Consolas" pitchFamily="49" charset="0"/>
              </a:rPr>
              <a:t> y </a:t>
            </a:r>
            <a:r>
              <a:rPr lang="en-US" sz="2200" dirty="0">
                <a:solidFill>
                  <a:srgbClr val="FFFF00"/>
                </a:solidFill>
                <a:latin typeface="Consolas" pitchFamily="49" charset="0"/>
                <a:cs typeface="Consolas" pitchFamily="49" charset="0"/>
              </a:rPr>
              <a:t>= </a:t>
            </a:r>
            <a:r>
              <a:rPr lang="en-US" sz="2200" dirty="0" smtClean="0">
                <a:solidFill>
                  <a:srgbClr val="FFFF00"/>
                </a:solidFill>
                <a:latin typeface="Consolas" pitchFamily="49" charset="0"/>
                <a:cs typeface="Consolas" pitchFamily="49" charset="0"/>
              </a:rPr>
              <a:t>max(x, a);</a:t>
            </a:r>
            <a:endParaRPr lang="en-US" sz="2200" dirty="0">
              <a:solidFill>
                <a:srgbClr val="FFFF00"/>
              </a:solidFill>
              <a:latin typeface="Consolas" pitchFamily="49" charset="0"/>
              <a:cs typeface="Consolas" pitchFamily="49" charset="0"/>
            </a:endParaRPr>
          </a:p>
          <a:p>
            <a:r>
              <a:rPr lang="en-US" sz="2200" dirty="0">
                <a:solidFill>
                  <a:srgbClr val="FFFF00"/>
                </a:solidFill>
                <a:latin typeface="Consolas" pitchFamily="49" charset="0"/>
                <a:cs typeface="Consolas" pitchFamily="49" charset="0"/>
              </a:rPr>
              <a:t> </a:t>
            </a:r>
            <a:r>
              <a:rPr lang="en-US" sz="2200" dirty="0" smtClean="0">
                <a:solidFill>
                  <a:srgbClr val="FFFF00"/>
                </a:solidFill>
                <a:latin typeface="Consolas" pitchFamily="49" charset="0"/>
                <a:cs typeface="Consolas" pitchFamily="49" charset="0"/>
              </a:rPr>
              <a:t> </a:t>
            </a:r>
            <a:r>
              <a:rPr lang="en-US" sz="2200" dirty="0" err="1" smtClean="0">
                <a:solidFill>
                  <a:srgbClr val="FFFF00"/>
                </a:solidFill>
                <a:latin typeface="Consolas" pitchFamily="49" charset="0"/>
                <a:cs typeface="Consolas" pitchFamily="49" charset="0"/>
              </a:rPr>
              <a:t>int</a:t>
            </a:r>
            <a:r>
              <a:rPr lang="en-US" sz="2200" dirty="0" smtClean="0">
                <a:solidFill>
                  <a:srgbClr val="FFFF00"/>
                </a:solidFill>
                <a:latin typeface="Consolas" pitchFamily="49" charset="0"/>
                <a:cs typeface="Consolas" pitchFamily="49" charset="0"/>
              </a:rPr>
              <a:t> z = </a:t>
            </a:r>
            <a:r>
              <a:rPr lang="en-US" sz="2200" dirty="0" err="1" smtClean="0">
                <a:solidFill>
                  <a:srgbClr val="FFFF00"/>
                </a:solidFill>
                <a:latin typeface="Consolas" pitchFamily="49" charset="0"/>
                <a:cs typeface="Consolas" pitchFamily="49" charset="0"/>
              </a:rPr>
              <a:t>some_fn</a:t>
            </a:r>
            <a:r>
              <a:rPr lang="en-US" sz="2200" dirty="0" smtClean="0">
                <a:solidFill>
                  <a:srgbClr val="FFFF00"/>
                </a:solidFill>
                <a:latin typeface="Consolas" pitchFamily="49" charset="0"/>
                <a:cs typeface="Consolas" pitchFamily="49" charset="0"/>
              </a:rPr>
              <a:t>(y</a:t>
            </a:r>
            <a:r>
              <a:rPr lang="en-US" sz="2200" dirty="0">
                <a:solidFill>
                  <a:srgbClr val="FFFF00"/>
                </a:solidFill>
                <a:latin typeface="Consolas" pitchFamily="49" charset="0"/>
                <a:cs typeface="Consolas" pitchFamily="49" charset="0"/>
              </a:rPr>
              <a:t>);</a:t>
            </a:r>
            <a:endParaRPr lang="en-US" sz="2200" dirty="0" smtClean="0">
              <a:solidFill>
                <a:srgbClr val="FFFF00"/>
              </a:solidFill>
              <a:latin typeface="Consolas" pitchFamily="49" charset="0"/>
              <a:cs typeface="Consolas" pitchFamily="49" charset="0"/>
            </a:endParaRPr>
          </a:p>
          <a:p>
            <a:r>
              <a:rPr lang="en-US" sz="2200" dirty="0" smtClean="0">
                <a:solidFill>
                  <a:srgbClr val="FFFF00"/>
                </a:solidFill>
                <a:latin typeface="Consolas" pitchFamily="49" charset="0"/>
                <a:cs typeface="Consolas" pitchFamily="49" charset="0"/>
              </a:rPr>
              <a:t>  return (z + y);</a:t>
            </a:r>
          </a:p>
          <a:p>
            <a:r>
              <a:rPr lang="en-US" sz="2200" dirty="0" smtClean="0">
                <a:solidFill>
                  <a:srgbClr val="FFFF00"/>
                </a:solidFill>
                <a:latin typeface="Consolas" pitchFamily="49" charset="0"/>
                <a:cs typeface="Consolas" pitchFamily="49" charset="0"/>
              </a:rPr>
              <a:t>}</a:t>
            </a:r>
          </a:p>
        </p:txBody>
      </p:sp>
      <p:sp>
        <p:nvSpPr>
          <p:cNvPr id="6" name="Rectangle 5"/>
          <p:cNvSpPr/>
          <p:nvPr/>
        </p:nvSpPr>
        <p:spPr>
          <a:xfrm>
            <a:off x="4876800" y="2023408"/>
            <a:ext cx="4131900" cy="1938992"/>
          </a:xfrm>
          <a:prstGeom prst="rect">
            <a:avLst/>
          </a:prstGeom>
        </p:spPr>
        <p:txBody>
          <a:bodyPr wrap="none">
            <a:spAutoFit/>
          </a:bodyPr>
          <a:lstStyle/>
          <a:p>
            <a:pPr algn="r"/>
            <a:r>
              <a:rPr lang="en-US" sz="2400" u="sng" dirty="0" smtClean="0">
                <a:solidFill>
                  <a:srgbClr val="FFFF00"/>
                </a:solidFill>
              </a:rPr>
              <a:t>Suppose:</a:t>
            </a:r>
          </a:p>
          <a:p>
            <a:pPr algn="r"/>
            <a:r>
              <a:rPr lang="en-US" sz="2400" dirty="0" smtClean="0">
                <a:solidFill>
                  <a:srgbClr val="FFFF00"/>
                </a:solidFill>
              </a:rPr>
              <a:t>$s0 </a:t>
            </a:r>
            <a:r>
              <a:rPr lang="en-US" sz="2400" dirty="0" smtClean="0">
                <a:solidFill>
                  <a:srgbClr val="FFFF00"/>
                </a:solidFill>
              </a:rPr>
              <a:t>holds x</a:t>
            </a:r>
          </a:p>
          <a:p>
            <a:pPr algn="r"/>
            <a:r>
              <a:rPr lang="en-US" sz="2400" dirty="0" smtClean="0">
                <a:solidFill>
                  <a:srgbClr val="FFFF00"/>
                </a:solidFill>
              </a:rPr>
              <a:t>$</a:t>
            </a:r>
            <a:r>
              <a:rPr lang="en-US" sz="2400" dirty="0">
                <a:solidFill>
                  <a:srgbClr val="FFFF00"/>
                </a:solidFill>
              </a:rPr>
              <a:t>s</a:t>
            </a:r>
            <a:r>
              <a:rPr lang="en-US" sz="2400" dirty="0" smtClean="0">
                <a:solidFill>
                  <a:srgbClr val="FFFF00"/>
                </a:solidFill>
              </a:rPr>
              <a:t>1 </a:t>
            </a:r>
            <a:r>
              <a:rPr lang="en-US" sz="2400" dirty="0">
                <a:solidFill>
                  <a:srgbClr val="FFFF00"/>
                </a:solidFill>
              </a:rPr>
              <a:t>holds </a:t>
            </a:r>
            <a:r>
              <a:rPr lang="en-US" sz="2400" dirty="0" smtClean="0">
                <a:solidFill>
                  <a:srgbClr val="FFFF00"/>
                </a:solidFill>
              </a:rPr>
              <a:t>y</a:t>
            </a:r>
            <a:endParaRPr lang="en-US" sz="2400" dirty="0">
              <a:solidFill>
                <a:srgbClr val="FFFF00"/>
              </a:solidFill>
            </a:endParaRPr>
          </a:p>
          <a:p>
            <a:pPr algn="r"/>
            <a:r>
              <a:rPr lang="en-US" sz="2400" dirty="0" smtClean="0">
                <a:solidFill>
                  <a:srgbClr val="FFFF00"/>
                </a:solidFill>
              </a:rPr>
              <a:t>$</a:t>
            </a:r>
            <a:r>
              <a:rPr lang="en-US" sz="2400" dirty="0">
                <a:solidFill>
                  <a:srgbClr val="FFFF00"/>
                </a:solidFill>
              </a:rPr>
              <a:t>s</a:t>
            </a:r>
            <a:r>
              <a:rPr lang="en-US" sz="2400" dirty="0" smtClean="0">
                <a:solidFill>
                  <a:srgbClr val="FFFF00"/>
                </a:solidFill>
              </a:rPr>
              <a:t>2 </a:t>
            </a:r>
            <a:r>
              <a:rPr lang="en-US" sz="2400" dirty="0">
                <a:solidFill>
                  <a:srgbClr val="FFFF00"/>
                </a:solidFill>
              </a:rPr>
              <a:t>holds </a:t>
            </a:r>
            <a:r>
              <a:rPr lang="en-US" sz="2400" dirty="0" smtClean="0">
                <a:solidFill>
                  <a:srgbClr val="FFFF00"/>
                </a:solidFill>
              </a:rPr>
              <a:t>z</a:t>
            </a:r>
          </a:p>
          <a:p>
            <a:pPr algn="r"/>
            <a:r>
              <a:rPr lang="en-US" sz="2400" dirty="0" smtClean="0">
                <a:solidFill>
                  <a:srgbClr val="FFFF00"/>
                </a:solidFill>
              </a:rPr>
              <a:t>Where do we save and restore?</a:t>
            </a:r>
            <a:endParaRPr lang="en-US" sz="2400" dirty="0">
              <a:solidFill>
                <a:srgbClr val="FFFF00"/>
              </a:solidFill>
            </a:endParaRPr>
          </a:p>
        </p:txBody>
      </p:sp>
      <p:sp>
        <p:nvSpPr>
          <p:cNvPr id="5" name="Slide Number Placeholder 4"/>
          <p:cNvSpPr>
            <a:spLocks noGrp="1"/>
          </p:cNvSpPr>
          <p:nvPr>
            <p:ph type="sldNum" sz="quarter" idx="12"/>
          </p:nvPr>
        </p:nvSpPr>
        <p:spPr/>
        <p:txBody>
          <a:bodyPr/>
          <a:lstStyle/>
          <a:p>
            <a:fld id="{DAD0A56F-BD0F-4BDF-9912-D1E89E9626C0}" type="slidenum">
              <a:rPr lang="en-US" smtClean="0"/>
              <a:t>61</a:t>
            </a:fld>
            <a:endParaRPr lang="en-US"/>
          </a:p>
        </p:txBody>
      </p:sp>
    </p:spTree>
    <p:extLst>
      <p:ext uri="{BB962C8B-B14F-4D97-AF65-F5344CB8AC3E}">
        <p14:creationId xmlns:p14="http://schemas.microsoft.com/office/powerpoint/2010/main" val="46326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en-US" dirty="0" smtClean="0"/>
              <a:t>Caller-Saved Registers in Practice</a:t>
            </a:r>
            <a:endParaRPr lang="en-US" dirty="0"/>
          </a:p>
        </p:txBody>
      </p:sp>
      <p:sp>
        <p:nvSpPr>
          <p:cNvPr id="56323" name="Rectangle 3"/>
          <p:cNvSpPr>
            <a:spLocks noGrp="1" noChangeArrowheads="1"/>
          </p:cNvSpPr>
          <p:nvPr>
            <p:ph idx="1"/>
          </p:nvPr>
        </p:nvSpPr>
        <p:spPr>
          <a:xfrm>
            <a:off x="3276600" y="1219200"/>
            <a:ext cx="5715000" cy="5410200"/>
          </a:xfrm>
        </p:spPr>
        <p:txBody>
          <a:bodyPr>
            <a:normAutofit/>
          </a:bodyPr>
          <a:lstStyle/>
          <a:p>
            <a:pPr>
              <a:lnSpc>
                <a:spcPct val="84000"/>
              </a:lnSpc>
            </a:pPr>
            <a:r>
              <a:rPr lang="en-US" sz="2800" dirty="0">
                <a:solidFill>
                  <a:schemeClr val="accent1"/>
                </a:solidFill>
              </a:rPr>
              <a:t>Assume the registers are free for the taking, </a:t>
            </a:r>
            <a:r>
              <a:rPr lang="en-US" sz="2800" dirty="0" smtClean="0">
                <a:solidFill>
                  <a:schemeClr val="accent1"/>
                </a:solidFill>
              </a:rPr>
              <a:t>use with no overhead</a:t>
            </a:r>
            <a:endParaRPr lang="en-US" sz="2800" dirty="0">
              <a:solidFill>
                <a:schemeClr val="accent1"/>
              </a:solidFill>
            </a:endParaRPr>
          </a:p>
          <a:p>
            <a:pPr>
              <a:lnSpc>
                <a:spcPct val="84000"/>
              </a:lnSpc>
            </a:pPr>
            <a:endParaRPr lang="en-US" sz="2800" dirty="0" smtClean="0"/>
          </a:p>
          <a:p>
            <a:pPr>
              <a:lnSpc>
                <a:spcPct val="84000"/>
              </a:lnSpc>
            </a:pPr>
            <a:r>
              <a:rPr lang="en-US" sz="2800" dirty="0" smtClean="0"/>
              <a:t>Since subroutines </a:t>
            </a:r>
            <a:r>
              <a:rPr lang="en-US" sz="2800" dirty="0"/>
              <a:t>will do the same, must protect values </a:t>
            </a:r>
            <a:r>
              <a:rPr lang="en-US" sz="2800" dirty="0" smtClean="0"/>
              <a:t>needed later:</a:t>
            </a:r>
            <a:endParaRPr lang="en-US" sz="2800" dirty="0"/>
          </a:p>
          <a:p>
            <a:pPr marL="457200" lvl="1" indent="0">
              <a:lnSpc>
                <a:spcPct val="84000"/>
              </a:lnSpc>
              <a:buNone/>
            </a:pPr>
            <a:r>
              <a:rPr lang="en-US" dirty="0" smtClean="0"/>
              <a:t>Save before </a:t>
            </a:r>
            <a:r>
              <a:rPr lang="en-US" dirty="0" err="1" smtClean="0"/>
              <a:t>fn</a:t>
            </a:r>
            <a:r>
              <a:rPr lang="en-US" dirty="0" smtClean="0"/>
              <a:t> call</a:t>
            </a:r>
          </a:p>
          <a:p>
            <a:pPr marL="457200" lvl="1" indent="0">
              <a:lnSpc>
                <a:spcPct val="84000"/>
              </a:lnSpc>
              <a:buNone/>
            </a:pPr>
            <a:r>
              <a:rPr lang="en-US" dirty="0" smtClean="0"/>
              <a:t>Restore after </a:t>
            </a:r>
            <a:r>
              <a:rPr lang="en-US" dirty="0" err="1" smtClean="0"/>
              <a:t>fn</a:t>
            </a:r>
            <a:r>
              <a:rPr lang="en-US" dirty="0" smtClean="0"/>
              <a:t> call </a:t>
            </a:r>
          </a:p>
          <a:p>
            <a:pPr>
              <a:lnSpc>
                <a:spcPct val="84000"/>
              </a:lnSpc>
            </a:pPr>
            <a:endParaRPr lang="en-US" sz="2800" dirty="0"/>
          </a:p>
          <a:p>
            <a:pPr>
              <a:lnSpc>
                <a:spcPct val="84000"/>
              </a:lnSpc>
            </a:pPr>
            <a:r>
              <a:rPr lang="en-US" sz="2800" dirty="0" smtClean="0"/>
              <a:t>Notice: Good registers to use if you don’t call too many functions or if the values don’t matter later on anyway.</a:t>
            </a:r>
            <a:endParaRPr lang="en-US" sz="2800" dirty="0"/>
          </a:p>
        </p:txBody>
      </p:sp>
      <p:sp>
        <p:nvSpPr>
          <p:cNvPr id="56324" name="Rectangle 4"/>
          <p:cNvSpPr>
            <a:spLocks noChangeArrowheads="1"/>
          </p:cNvSpPr>
          <p:nvPr/>
        </p:nvSpPr>
        <p:spPr bwMode="auto">
          <a:xfrm>
            <a:off x="228600" y="1371600"/>
            <a:ext cx="2895600" cy="4800600"/>
          </a:xfrm>
          <a:prstGeom prst="rect">
            <a:avLst/>
          </a:prstGeom>
          <a:noFill/>
          <a:ln w="9525">
            <a:solidFill>
              <a:schemeClr val="bg1"/>
            </a:solidFill>
            <a:miter lim="800000"/>
            <a:headEnd/>
            <a:tailEnd/>
          </a:ln>
          <a:effectLst/>
          <a:extLst/>
        </p:spPr>
        <p:txBody>
          <a:bodyPr wrap="none" anchor="ctr"/>
          <a:lstStyle/>
          <a:p>
            <a:r>
              <a:rPr lang="en-US" sz="2400" dirty="0">
                <a:solidFill>
                  <a:schemeClr val="bg1"/>
                </a:solidFill>
              </a:rPr>
              <a:t>main:</a:t>
            </a:r>
          </a:p>
          <a:p>
            <a:r>
              <a:rPr lang="en-US" sz="2400" dirty="0">
                <a:solidFill>
                  <a:schemeClr val="bg1"/>
                </a:solidFill>
              </a:rPr>
              <a:t>  …</a:t>
            </a:r>
          </a:p>
          <a:p>
            <a:r>
              <a:rPr lang="en-US" sz="2400" dirty="0">
                <a:solidFill>
                  <a:schemeClr val="accent1"/>
                </a:solidFill>
              </a:rPr>
              <a:t>  [use </a:t>
            </a:r>
            <a:r>
              <a:rPr lang="en-US" sz="2400" dirty="0" smtClean="0">
                <a:solidFill>
                  <a:schemeClr val="accent1"/>
                </a:solidFill>
              </a:rPr>
              <a:t>$8 &amp; $9]</a:t>
            </a:r>
            <a:endParaRPr lang="en-US" sz="2400" dirty="0">
              <a:solidFill>
                <a:schemeClr val="accent1"/>
              </a:solidFill>
            </a:endParaRPr>
          </a:p>
          <a:p>
            <a:r>
              <a:rPr lang="en-US" sz="2400" dirty="0">
                <a:solidFill>
                  <a:schemeClr val="bg1"/>
                </a:solidFill>
              </a:rPr>
              <a:t>  …</a:t>
            </a:r>
          </a:p>
          <a:p>
            <a:r>
              <a:rPr lang="en-US" sz="2400" dirty="0">
                <a:solidFill>
                  <a:schemeClr val="accent1"/>
                </a:solidFill>
              </a:rPr>
              <a:t>  </a:t>
            </a:r>
            <a:r>
              <a:rPr lang="en-US" sz="2400" dirty="0" err="1">
                <a:solidFill>
                  <a:schemeClr val="accent5">
                    <a:lumMod val="60000"/>
                    <a:lumOff val="40000"/>
                  </a:schemeClr>
                </a:solidFill>
              </a:rPr>
              <a:t>addiu</a:t>
            </a:r>
            <a:r>
              <a:rPr lang="en-US" sz="2400" dirty="0">
                <a:solidFill>
                  <a:schemeClr val="accent5">
                    <a:lumMod val="60000"/>
                    <a:lumOff val="40000"/>
                  </a:schemeClr>
                </a:solidFill>
              </a:rPr>
              <a:t> </a:t>
            </a:r>
            <a:r>
              <a:rPr lang="en-US" sz="2400" dirty="0" smtClean="0">
                <a:solidFill>
                  <a:schemeClr val="accent5">
                    <a:lumMod val="60000"/>
                    <a:lumOff val="40000"/>
                  </a:schemeClr>
                </a:solidFill>
              </a:rPr>
              <a:t>$sp,$sp</a:t>
            </a:r>
            <a:r>
              <a:rPr lang="en-US" sz="2400" dirty="0">
                <a:solidFill>
                  <a:schemeClr val="accent5">
                    <a:lumMod val="60000"/>
                    <a:lumOff val="40000"/>
                  </a:schemeClr>
                </a:solidFill>
              </a:rPr>
              <a:t>,-8</a:t>
            </a:r>
          </a:p>
          <a:p>
            <a:r>
              <a:rPr lang="en-US" sz="2400" dirty="0">
                <a:solidFill>
                  <a:schemeClr val="accent5">
                    <a:lumMod val="60000"/>
                    <a:lumOff val="40000"/>
                  </a:schemeClr>
                </a:solidFill>
              </a:rPr>
              <a:t>  </a:t>
            </a:r>
            <a:r>
              <a:rPr lang="en-US" sz="2400" dirty="0" err="1">
                <a:solidFill>
                  <a:schemeClr val="accent5">
                    <a:lumMod val="60000"/>
                    <a:lumOff val="40000"/>
                  </a:schemeClr>
                </a:solidFill>
              </a:rPr>
              <a:t>sw</a:t>
            </a:r>
            <a:r>
              <a:rPr lang="en-US" sz="2400" dirty="0">
                <a:solidFill>
                  <a:schemeClr val="accent5">
                    <a:lumMod val="60000"/>
                    <a:lumOff val="40000"/>
                  </a:schemeClr>
                </a:solidFill>
              </a:rPr>
              <a:t> </a:t>
            </a:r>
            <a:r>
              <a:rPr lang="en-US" sz="2400" dirty="0" smtClean="0">
                <a:solidFill>
                  <a:schemeClr val="accent5">
                    <a:lumMod val="60000"/>
                    <a:lumOff val="40000"/>
                  </a:schemeClr>
                </a:solidFill>
              </a:rPr>
              <a:t>$</a:t>
            </a:r>
            <a:r>
              <a:rPr lang="en-US" sz="2400" dirty="0">
                <a:solidFill>
                  <a:schemeClr val="accent5">
                    <a:lumMod val="60000"/>
                    <a:lumOff val="40000"/>
                  </a:schemeClr>
                </a:solidFill>
              </a:rPr>
              <a:t>9</a:t>
            </a:r>
            <a:r>
              <a:rPr lang="en-US" sz="2400" dirty="0" smtClean="0">
                <a:solidFill>
                  <a:schemeClr val="accent5">
                    <a:lumMod val="60000"/>
                    <a:lumOff val="40000"/>
                  </a:schemeClr>
                </a:solidFill>
              </a:rPr>
              <a:t>, </a:t>
            </a:r>
            <a:r>
              <a:rPr lang="en-US" sz="2400" dirty="0">
                <a:solidFill>
                  <a:schemeClr val="accent5">
                    <a:lumMod val="60000"/>
                    <a:lumOff val="40000"/>
                  </a:schemeClr>
                </a:solidFill>
              </a:rPr>
              <a:t>4</a:t>
            </a:r>
            <a:r>
              <a:rPr lang="en-US" sz="2400" dirty="0" smtClean="0">
                <a:solidFill>
                  <a:schemeClr val="accent5">
                    <a:lumMod val="60000"/>
                    <a:lumOff val="40000"/>
                  </a:schemeClr>
                </a:solidFill>
              </a:rPr>
              <a:t>($sp</a:t>
            </a:r>
            <a:r>
              <a:rPr lang="en-US" sz="2400" dirty="0">
                <a:solidFill>
                  <a:schemeClr val="accent5">
                    <a:lumMod val="60000"/>
                    <a:lumOff val="40000"/>
                  </a:schemeClr>
                </a:solidFill>
              </a:rPr>
              <a:t>)</a:t>
            </a:r>
          </a:p>
          <a:p>
            <a:r>
              <a:rPr lang="en-US" sz="2400" dirty="0">
                <a:solidFill>
                  <a:schemeClr val="accent5">
                    <a:lumMod val="60000"/>
                    <a:lumOff val="40000"/>
                  </a:schemeClr>
                </a:solidFill>
              </a:rPr>
              <a:t>  </a:t>
            </a:r>
            <a:r>
              <a:rPr lang="en-US" sz="2400" dirty="0" err="1">
                <a:solidFill>
                  <a:schemeClr val="accent5">
                    <a:lumMod val="60000"/>
                    <a:lumOff val="40000"/>
                  </a:schemeClr>
                </a:solidFill>
              </a:rPr>
              <a:t>sw</a:t>
            </a:r>
            <a:r>
              <a:rPr lang="en-US" sz="2400" dirty="0">
                <a:solidFill>
                  <a:schemeClr val="accent5">
                    <a:lumMod val="60000"/>
                    <a:lumOff val="40000"/>
                  </a:schemeClr>
                </a:solidFill>
              </a:rPr>
              <a:t> </a:t>
            </a:r>
            <a:r>
              <a:rPr lang="en-US" sz="2400" dirty="0" smtClean="0">
                <a:solidFill>
                  <a:schemeClr val="accent5">
                    <a:lumMod val="60000"/>
                    <a:lumOff val="40000"/>
                  </a:schemeClr>
                </a:solidFill>
              </a:rPr>
              <a:t>$8, </a:t>
            </a:r>
            <a:r>
              <a:rPr lang="en-US" sz="2400" dirty="0">
                <a:solidFill>
                  <a:schemeClr val="accent5">
                    <a:lumMod val="60000"/>
                    <a:lumOff val="40000"/>
                  </a:schemeClr>
                </a:solidFill>
              </a:rPr>
              <a:t>0</a:t>
            </a:r>
            <a:r>
              <a:rPr lang="en-US" sz="2400" dirty="0" smtClean="0">
                <a:solidFill>
                  <a:schemeClr val="accent5">
                    <a:lumMod val="60000"/>
                    <a:lumOff val="40000"/>
                  </a:schemeClr>
                </a:solidFill>
              </a:rPr>
              <a:t>($sp</a:t>
            </a:r>
            <a:r>
              <a:rPr lang="en-US" sz="2400" dirty="0">
                <a:solidFill>
                  <a:schemeClr val="accent5">
                    <a:lumMod val="60000"/>
                    <a:lumOff val="40000"/>
                  </a:schemeClr>
                </a:solidFill>
              </a:rPr>
              <a:t>)</a:t>
            </a:r>
          </a:p>
          <a:p>
            <a:r>
              <a:rPr lang="en-US" sz="2400" dirty="0">
                <a:solidFill>
                  <a:schemeClr val="bg1"/>
                </a:solidFill>
              </a:rPr>
              <a:t>  </a:t>
            </a:r>
            <a:r>
              <a:rPr lang="en-US" sz="2400" dirty="0" err="1">
                <a:solidFill>
                  <a:schemeClr val="bg1"/>
                </a:solidFill>
              </a:rPr>
              <a:t>jal</a:t>
            </a:r>
            <a:r>
              <a:rPr lang="en-US" sz="2400" dirty="0">
                <a:solidFill>
                  <a:schemeClr val="bg1"/>
                </a:solidFill>
              </a:rPr>
              <a:t> </a:t>
            </a:r>
            <a:r>
              <a:rPr lang="en-US" sz="2400" dirty="0" err="1">
                <a:solidFill>
                  <a:schemeClr val="bg1"/>
                </a:solidFill>
              </a:rPr>
              <a:t>mult</a:t>
            </a:r>
            <a:endParaRPr lang="en-US" sz="2400" dirty="0">
              <a:solidFill>
                <a:schemeClr val="bg1"/>
              </a:solidFill>
            </a:endParaRPr>
          </a:p>
          <a:p>
            <a:r>
              <a:rPr lang="en-US" sz="2400" dirty="0">
                <a:solidFill>
                  <a:srgbClr val="92D050"/>
                </a:solidFill>
              </a:rPr>
              <a:t>  </a:t>
            </a:r>
            <a:r>
              <a:rPr lang="en-US" sz="2400" dirty="0" err="1">
                <a:solidFill>
                  <a:srgbClr val="92D050"/>
                </a:solidFill>
              </a:rPr>
              <a:t>lw</a:t>
            </a:r>
            <a:r>
              <a:rPr lang="en-US" sz="2400" dirty="0">
                <a:solidFill>
                  <a:srgbClr val="92D050"/>
                </a:solidFill>
              </a:rPr>
              <a:t> </a:t>
            </a:r>
            <a:r>
              <a:rPr lang="en-US" sz="2400" dirty="0" smtClean="0">
                <a:solidFill>
                  <a:srgbClr val="92D050"/>
                </a:solidFill>
              </a:rPr>
              <a:t>$</a:t>
            </a:r>
            <a:r>
              <a:rPr lang="en-US" sz="2400" dirty="0">
                <a:solidFill>
                  <a:srgbClr val="92D050"/>
                </a:solidFill>
              </a:rPr>
              <a:t>9</a:t>
            </a:r>
            <a:r>
              <a:rPr lang="en-US" sz="2400" dirty="0" smtClean="0">
                <a:solidFill>
                  <a:srgbClr val="92D050"/>
                </a:solidFill>
              </a:rPr>
              <a:t>, </a:t>
            </a:r>
            <a:r>
              <a:rPr lang="en-US" sz="2400" dirty="0">
                <a:solidFill>
                  <a:srgbClr val="92D050"/>
                </a:solidFill>
              </a:rPr>
              <a:t>4</a:t>
            </a:r>
            <a:r>
              <a:rPr lang="en-US" sz="2400" dirty="0" smtClean="0">
                <a:solidFill>
                  <a:srgbClr val="92D050"/>
                </a:solidFill>
              </a:rPr>
              <a:t>($sp</a:t>
            </a:r>
            <a:r>
              <a:rPr lang="en-US" sz="2400" dirty="0">
                <a:solidFill>
                  <a:srgbClr val="92D050"/>
                </a:solidFill>
              </a:rPr>
              <a:t>)</a:t>
            </a:r>
          </a:p>
          <a:p>
            <a:r>
              <a:rPr lang="en-US" sz="2400" dirty="0">
                <a:solidFill>
                  <a:srgbClr val="92D050"/>
                </a:solidFill>
              </a:rPr>
              <a:t>  </a:t>
            </a:r>
            <a:r>
              <a:rPr lang="en-US" sz="2400" dirty="0" err="1">
                <a:solidFill>
                  <a:srgbClr val="92D050"/>
                </a:solidFill>
              </a:rPr>
              <a:t>lw</a:t>
            </a:r>
            <a:r>
              <a:rPr lang="en-US" sz="2400" dirty="0">
                <a:solidFill>
                  <a:srgbClr val="92D050"/>
                </a:solidFill>
              </a:rPr>
              <a:t> </a:t>
            </a:r>
            <a:r>
              <a:rPr lang="en-US" sz="2400" dirty="0" smtClean="0">
                <a:solidFill>
                  <a:srgbClr val="92D050"/>
                </a:solidFill>
              </a:rPr>
              <a:t>$</a:t>
            </a:r>
            <a:r>
              <a:rPr lang="en-US" sz="2400" dirty="0">
                <a:solidFill>
                  <a:srgbClr val="92D050"/>
                </a:solidFill>
              </a:rPr>
              <a:t>8</a:t>
            </a:r>
            <a:r>
              <a:rPr lang="en-US" sz="2400" dirty="0" smtClean="0">
                <a:solidFill>
                  <a:srgbClr val="92D050"/>
                </a:solidFill>
              </a:rPr>
              <a:t>, </a:t>
            </a:r>
            <a:r>
              <a:rPr lang="en-US" sz="2400" dirty="0">
                <a:solidFill>
                  <a:srgbClr val="92D050"/>
                </a:solidFill>
              </a:rPr>
              <a:t>0</a:t>
            </a:r>
            <a:r>
              <a:rPr lang="en-US" sz="2400" dirty="0" smtClean="0">
                <a:solidFill>
                  <a:srgbClr val="92D050"/>
                </a:solidFill>
              </a:rPr>
              <a:t>($sp</a:t>
            </a:r>
            <a:r>
              <a:rPr lang="en-US" sz="2400" dirty="0">
                <a:solidFill>
                  <a:srgbClr val="92D050"/>
                </a:solidFill>
              </a:rPr>
              <a:t>)</a:t>
            </a:r>
          </a:p>
          <a:p>
            <a:r>
              <a:rPr lang="en-US" sz="2400" dirty="0">
                <a:solidFill>
                  <a:srgbClr val="92D050"/>
                </a:solidFill>
              </a:rPr>
              <a:t>  </a:t>
            </a:r>
            <a:r>
              <a:rPr lang="en-US" sz="2400" dirty="0" err="1">
                <a:solidFill>
                  <a:srgbClr val="92D050"/>
                </a:solidFill>
              </a:rPr>
              <a:t>addiu</a:t>
            </a:r>
            <a:r>
              <a:rPr lang="en-US" sz="2400" dirty="0">
                <a:solidFill>
                  <a:srgbClr val="92D050"/>
                </a:solidFill>
              </a:rPr>
              <a:t> </a:t>
            </a:r>
            <a:r>
              <a:rPr lang="en-US" sz="2400" dirty="0" smtClean="0">
                <a:solidFill>
                  <a:srgbClr val="92D050"/>
                </a:solidFill>
              </a:rPr>
              <a:t>$sp,$sp,8</a:t>
            </a:r>
            <a:endParaRPr lang="en-US" sz="2400" dirty="0">
              <a:solidFill>
                <a:srgbClr val="92D050"/>
              </a:solidFill>
            </a:endParaRPr>
          </a:p>
          <a:p>
            <a:r>
              <a:rPr lang="en-US" sz="2400" dirty="0">
                <a:solidFill>
                  <a:schemeClr val="bg1"/>
                </a:solidFill>
              </a:rPr>
              <a:t>  …</a:t>
            </a:r>
          </a:p>
          <a:p>
            <a:r>
              <a:rPr lang="en-US" sz="2400" dirty="0">
                <a:solidFill>
                  <a:schemeClr val="accent1"/>
                </a:solidFill>
              </a:rPr>
              <a:t>  [use </a:t>
            </a:r>
            <a:r>
              <a:rPr lang="en-US" sz="2400" dirty="0" smtClean="0">
                <a:solidFill>
                  <a:schemeClr val="accent1"/>
                </a:solidFill>
              </a:rPr>
              <a:t>$</a:t>
            </a:r>
            <a:r>
              <a:rPr lang="en-US" sz="2400" dirty="0">
                <a:solidFill>
                  <a:schemeClr val="accent1"/>
                </a:solidFill>
              </a:rPr>
              <a:t>8</a:t>
            </a:r>
            <a:r>
              <a:rPr lang="en-US" sz="2400" dirty="0" smtClean="0">
                <a:solidFill>
                  <a:schemeClr val="accent1"/>
                </a:solidFill>
              </a:rPr>
              <a:t> </a:t>
            </a:r>
            <a:r>
              <a:rPr lang="en-US" sz="2400" dirty="0">
                <a:solidFill>
                  <a:schemeClr val="accent1"/>
                </a:solidFill>
              </a:rPr>
              <a:t>&amp; </a:t>
            </a:r>
            <a:r>
              <a:rPr lang="en-US" sz="2400" dirty="0" smtClean="0">
                <a:solidFill>
                  <a:schemeClr val="accent1"/>
                </a:solidFill>
              </a:rPr>
              <a:t>$</a:t>
            </a:r>
            <a:r>
              <a:rPr lang="en-US" sz="2400" dirty="0">
                <a:solidFill>
                  <a:schemeClr val="accent1"/>
                </a:solidFill>
              </a:rPr>
              <a:t>9</a:t>
            </a:r>
            <a:r>
              <a:rPr lang="en-US" sz="2400" dirty="0" smtClean="0">
                <a:solidFill>
                  <a:schemeClr val="accent1"/>
                </a:solidFill>
              </a:rPr>
              <a:t>]</a:t>
            </a:r>
            <a:endParaRPr lang="en-US" sz="2400" dirty="0">
              <a:solidFill>
                <a:schemeClr val="accent1"/>
              </a:solidFill>
            </a:endParaRPr>
          </a:p>
        </p:txBody>
      </p:sp>
      <p:sp>
        <p:nvSpPr>
          <p:cNvPr id="2" name="Slide Number Placeholder 1"/>
          <p:cNvSpPr>
            <a:spLocks noGrp="1"/>
          </p:cNvSpPr>
          <p:nvPr>
            <p:ph type="sldNum" sz="quarter" idx="12"/>
          </p:nvPr>
        </p:nvSpPr>
        <p:spPr/>
        <p:txBody>
          <a:bodyPr/>
          <a:lstStyle/>
          <a:p>
            <a:fld id="{DAD0A56F-BD0F-4BDF-9912-D1E89E9626C0}" type="slidenum">
              <a:rPr lang="en-US" smtClean="0"/>
              <a:t>62</a:t>
            </a:fld>
            <a:endParaRPr lang="en-US"/>
          </a:p>
        </p:txBody>
      </p:sp>
    </p:spTree>
    <p:extLst>
      <p:ext uri="{BB962C8B-B14F-4D97-AF65-F5344CB8AC3E}">
        <p14:creationId xmlns:p14="http://schemas.microsoft.com/office/powerpoint/2010/main" val="325871356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en-US" dirty="0" smtClean="0"/>
              <a:t>Caller-Saved Registers in Practice</a:t>
            </a:r>
            <a:endParaRPr lang="en-US" dirty="0"/>
          </a:p>
        </p:txBody>
      </p:sp>
      <p:sp>
        <p:nvSpPr>
          <p:cNvPr id="56323" name="Rectangle 3"/>
          <p:cNvSpPr>
            <a:spLocks noGrp="1" noChangeArrowheads="1"/>
          </p:cNvSpPr>
          <p:nvPr>
            <p:ph idx="1"/>
          </p:nvPr>
        </p:nvSpPr>
        <p:spPr>
          <a:xfrm>
            <a:off x="3276600" y="1219200"/>
            <a:ext cx="5715000" cy="5410200"/>
          </a:xfrm>
        </p:spPr>
        <p:txBody>
          <a:bodyPr>
            <a:normAutofit/>
          </a:bodyPr>
          <a:lstStyle/>
          <a:p>
            <a:pPr>
              <a:lnSpc>
                <a:spcPct val="84000"/>
              </a:lnSpc>
            </a:pPr>
            <a:r>
              <a:rPr lang="en-US" sz="2800" dirty="0">
                <a:solidFill>
                  <a:schemeClr val="accent1"/>
                </a:solidFill>
              </a:rPr>
              <a:t>Assume the registers are free for the taking, </a:t>
            </a:r>
            <a:r>
              <a:rPr lang="en-US" sz="2800" dirty="0" smtClean="0">
                <a:solidFill>
                  <a:schemeClr val="accent1"/>
                </a:solidFill>
              </a:rPr>
              <a:t>use with no overhead</a:t>
            </a:r>
            <a:endParaRPr lang="en-US" sz="2800" dirty="0">
              <a:solidFill>
                <a:schemeClr val="accent1"/>
              </a:solidFill>
            </a:endParaRPr>
          </a:p>
          <a:p>
            <a:pPr>
              <a:lnSpc>
                <a:spcPct val="84000"/>
              </a:lnSpc>
            </a:pPr>
            <a:endParaRPr lang="en-US" sz="2800" dirty="0" smtClean="0"/>
          </a:p>
          <a:p>
            <a:pPr>
              <a:lnSpc>
                <a:spcPct val="84000"/>
              </a:lnSpc>
            </a:pPr>
            <a:r>
              <a:rPr lang="en-US" sz="2800" dirty="0" smtClean="0"/>
              <a:t>Since subroutines </a:t>
            </a:r>
            <a:r>
              <a:rPr lang="en-US" sz="2800" dirty="0"/>
              <a:t>will do the same, must protect values </a:t>
            </a:r>
            <a:r>
              <a:rPr lang="en-US" sz="2800" dirty="0" smtClean="0"/>
              <a:t>needed later:</a:t>
            </a:r>
            <a:endParaRPr lang="en-US" sz="2800" dirty="0"/>
          </a:p>
          <a:p>
            <a:pPr marL="457200" lvl="1" indent="0">
              <a:lnSpc>
                <a:spcPct val="84000"/>
              </a:lnSpc>
              <a:buNone/>
            </a:pPr>
            <a:r>
              <a:rPr lang="en-US" dirty="0" smtClean="0"/>
              <a:t>Save before </a:t>
            </a:r>
            <a:r>
              <a:rPr lang="en-US" dirty="0" err="1" smtClean="0"/>
              <a:t>fn</a:t>
            </a:r>
            <a:r>
              <a:rPr lang="en-US" dirty="0" smtClean="0"/>
              <a:t> call</a:t>
            </a:r>
          </a:p>
          <a:p>
            <a:pPr marL="457200" lvl="1" indent="0">
              <a:lnSpc>
                <a:spcPct val="84000"/>
              </a:lnSpc>
              <a:buNone/>
            </a:pPr>
            <a:r>
              <a:rPr lang="en-US" dirty="0" smtClean="0"/>
              <a:t>Restore after </a:t>
            </a:r>
            <a:r>
              <a:rPr lang="en-US" dirty="0" err="1" smtClean="0"/>
              <a:t>fn</a:t>
            </a:r>
            <a:r>
              <a:rPr lang="en-US" dirty="0" smtClean="0"/>
              <a:t> call </a:t>
            </a:r>
          </a:p>
          <a:p>
            <a:pPr>
              <a:lnSpc>
                <a:spcPct val="84000"/>
              </a:lnSpc>
            </a:pPr>
            <a:endParaRPr lang="en-US" sz="2800" dirty="0"/>
          </a:p>
          <a:p>
            <a:pPr>
              <a:lnSpc>
                <a:spcPct val="84000"/>
              </a:lnSpc>
            </a:pPr>
            <a:r>
              <a:rPr lang="en-US" sz="2800" dirty="0" smtClean="0"/>
              <a:t>Notice: Good registers to use if you don’t call too many functions or if the values don’t matter later on anyway.</a:t>
            </a:r>
            <a:endParaRPr lang="en-US" sz="2800" dirty="0"/>
          </a:p>
        </p:txBody>
      </p:sp>
      <p:sp>
        <p:nvSpPr>
          <p:cNvPr id="56324" name="Rectangle 4"/>
          <p:cNvSpPr>
            <a:spLocks noChangeArrowheads="1"/>
          </p:cNvSpPr>
          <p:nvPr/>
        </p:nvSpPr>
        <p:spPr bwMode="auto">
          <a:xfrm>
            <a:off x="228600" y="1371600"/>
            <a:ext cx="2895600" cy="4800600"/>
          </a:xfrm>
          <a:prstGeom prst="rect">
            <a:avLst/>
          </a:prstGeom>
          <a:noFill/>
          <a:ln w="9525">
            <a:solidFill>
              <a:schemeClr val="bg1"/>
            </a:solidFill>
            <a:miter lim="800000"/>
            <a:headEnd/>
            <a:tailEnd/>
          </a:ln>
          <a:effectLst/>
          <a:extLst/>
        </p:spPr>
        <p:txBody>
          <a:bodyPr wrap="none" anchor="ctr"/>
          <a:lstStyle/>
          <a:p>
            <a:r>
              <a:rPr lang="en-US" sz="2400" dirty="0">
                <a:solidFill>
                  <a:schemeClr val="bg1"/>
                </a:solidFill>
              </a:rPr>
              <a:t>main:</a:t>
            </a:r>
          </a:p>
          <a:p>
            <a:r>
              <a:rPr lang="en-US" sz="2400" dirty="0">
                <a:solidFill>
                  <a:schemeClr val="bg1"/>
                </a:solidFill>
              </a:rPr>
              <a:t>  …</a:t>
            </a:r>
          </a:p>
          <a:p>
            <a:r>
              <a:rPr lang="en-US" sz="2400" dirty="0">
                <a:solidFill>
                  <a:schemeClr val="accent1"/>
                </a:solidFill>
              </a:rPr>
              <a:t>  [use </a:t>
            </a:r>
            <a:r>
              <a:rPr lang="en-US" sz="2400" dirty="0" smtClean="0">
                <a:solidFill>
                  <a:schemeClr val="accent1"/>
                </a:solidFill>
              </a:rPr>
              <a:t>$t0 &amp; $t1]</a:t>
            </a:r>
            <a:endParaRPr lang="en-US" sz="2400" dirty="0">
              <a:solidFill>
                <a:schemeClr val="accent1"/>
              </a:solidFill>
            </a:endParaRPr>
          </a:p>
          <a:p>
            <a:r>
              <a:rPr lang="en-US" sz="2400" dirty="0">
                <a:solidFill>
                  <a:schemeClr val="bg1"/>
                </a:solidFill>
              </a:rPr>
              <a:t>  …</a:t>
            </a:r>
          </a:p>
          <a:p>
            <a:r>
              <a:rPr lang="en-US" sz="2400" dirty="0">
                <a:solidFill>
                  <a:schemeClr val="accent1"/>
                </a:solidFill>
              </a:rPr>
              <a:t>  </a:t>
            </a:r>
            <a:r>
              <a:rPr lang="en-US" sz="2400" dirty="0" err="1">
                <a:solidFill>
                  <a:schemeClr val="accent5">
                    <a:lumMod val="60000"/>
                    <a:lumOff val="40000"/>
                  </a:schemeClr>
                </a:solidFill>
              </a:rPr>
              <a:t>addiu</a:t>
            </a:r>
            <a:r>
              <a:rPr lang="en-US" sz="2400" dirty="0">
                <a:solidFill>
                  <a:schemeClr val="accent5">
                    <a:lumMod val="60000"/>
                    <a:lumOff val="40000"/>
                  </a:schemeClr>
                </a:solidFill>
              </a:rPr>
              <a:t> </a:t>
            </a:r>
            <a:r>
              <a:rPr lang="en-US" sz="2400" dirty="0" smtClean="0">
                <a:solidFill>
                  <a:schemeClr val="accent5">
                    <a:lumMod val="60000"/>
                    <a:lumOff val="40000"/>
                  </a:schemeClr>
                </a:solidFill>
              </a:rPr>
              <a:t>$sp,$sp</a:t>
            </a:r>
            <a:r>
              <a:rPr lang="en-US" sz="2400" dirty="0">
                <a:solidFill>
                  <a:schemeClr val="accent5">
                    <a:lumMod val="60000"/>
                    <a:lumOff val="40000"/>
                  </a:schemeClr>
                </a:solidFill>
              </a:rPr>
              <a:t>,-8</a:t>
            </a:r>
          </a:p>
          <a:p>
            <a:r>
              <a:rPr lang="en-US" sz="2400" dirty="0">
                <a:solidFill>
                  <a:schemeClr val="accent5">
                    <a:lumMod val="60000"/>
                    <a:lumOff val="40000"/>
                  </a:schemeClr>
                </a:solidFill>
              </a:rPr>
              <a:t>  </a:t>
            </a:r>
            <a:r>
              <a:rPr lang="en-US" sz="2400" dirty="0" err="1">
                <a:solidFill>
                  <a:schemeClr val="accent5">
                    <a:lumMod val="60000"/>
                    <a:lumOff val="40000"/>
                  </a:schemeClr>
                </a:solidFill>
              </a:rPr>
              <a:t>sw</a:t>
            </a:r>
            <a:r>
              <a:rPr lang="en-US" sz="2400" dirty="0">
                <a:solidFill>
                  <a:schemeClr val="accent5">
                    <a:lumMod val="60000"/>
                    <a:lumOff val="40000"/>
                  </a:schemeClr>
                </a:solidFill>
              </a:rPr>
              <a:t> </a:t>
            </a:r>
            <a:r>
              <a:rPr lang="en-US" sz="2400" dirty="0" smtClean="0">
                <a:solidFill>
                  <a:schemeClr val="accent5">
                    <a:lumMod val="60000"/>
                    <a:lumOff val="40000"/>
                  </a:schemeClr>
                </a:solidFill>
              </a:rPr>
              <a:t>$t1, </a:t>
            </a:r>
            <a:r>
              <a:rPr lang="en-US" sz="2400" dirty="0">
                <a:solidFill>
                  <a:schemeClr val="accent5">
                    <a:lumMod val="60000"/>
                    <a:lumOff val="40000"/>
                  </a:schemeClr>
                </a:solidFill>
              </a:rPr>
              <a:t>4</a:t>
            </a:r>
            <a:r>
              <a:rPr lang="en-US" sz="2400" dirty="0" smtClean="0">
                <a:solidFill>
                  <a:schemeClr val="accent5">
                    <a:lumMod val="60000"/>
                    <a:lumOff val="40000"/>
                  </a:schemeClr>
                </a:solidFill>
              </a:rPr>
              <a:t>($sp</a:t>
            </a:r>
            <a:r>
              <a:rPr lang="en-US" sz="2400" dirty="0">
                <a:solidFill>
                  <a:schemeClr val="accent5">
                    <a:lumMod val="60000"/>
                    <a:lumOff val="40000"/>
                  </a:schemeClr>
                </a:solidFill>
              </a:rPr>
              <a:t>)</a:t>
            </a:r>
          </a:p>
          <a:p>
            <a:r>
              <a:rPr lang="en-US" sz="2400" dirty="0">
                <a:solidFill>
                  <a:schemeClr val="accent5">
                    <a:lumMod val="60000"/>
                    <a:lumOff val="40000"/>
                  </a:schemeClr>
                </a:solidFill>
              </a:rPr>
              <a:t>  </a:t>
            </a:r>
            <a:r>
              <a:rPr lang="en-US" sz="2400" dirty="0" err="1">
                <a:solidFill>
                  <a:schemeClr val="accent5">
                    <a:lumMod val="60000"/>
                    <a:lumOff val="40000"/>
                  </a:schemeClr>
                </a:solidFill>
              </a:rPr>
              <a:t>sw</a:t>
            </a:r>
            <a:r>
              <a:rPr lang="en-US" sz="2400" dirty="0">
                <a:solidFill>
                  <a:schemeClr val="accent5">
                    <a:lumMod val="60000"/>
                    <a:lumOff val="40000"/>
                  </a:schemeClr>
                </a:solidFill>
              </a:rPr>
              <a:t> </a:t>
            </a:r>
            <a:r>
              <a:rPr lang="en-US" sz="2400" dirty="0" smtClean="0">
                <a:solidFill>
                  <a:schemeClr val="accent5">
                    <a:lumMod val="60000"/>
                    <a:lumOff val="40000"/>
                  </a:schemeClr>
                </a:solidFill>
              </a:rPr>
              <a:t>$t0, </a:t>
            </a:r>
            <a:r>
              <a:rPr lang="en-US" sz="2400" dirty="0">
                <a:solidFill>
                  <a:schemeClr val="accent5">
                    <a:lumMod val="60000"/>
                    <a:lumOff val="40000"/>
                  </a:schemeClr>
                </a:solidFill>
              </a:rPr>
              <a:t>0</a:t>
            </a:r>
            <a:r>
              <a:rPr lang="en-US" sz="2400" dirty="0" smtClean="0">
                <a:solidFill>
                  <a:schemeClr val="accent5">
                    <a:lumMod val="60000"/>
                    <a:lumOff val="40000"/>
                  </a:schemeClr>
                </a:solidFill>
              </a:rPr>
              <a:t>($sp</a:t>
            </a:r>
            <a:r>
              <a:rPr lang="en-US" sz="2400" dirty="0">
                <a:solidFill>
                  <a:schemeClr val="accent5">
                    <a:lumMod val="60000"/>
                    <a:lumOff val="40000"/>
                  </a:schemeClr>
                </a:solidFill>
              </a:rPr>
              <a:t>)</a:t>
            </a:r>
          </a:p>
          <a:p>
            <a:r>
              <a:rPr lang="en-US" sz="2400" dirty="0">
                <a:solidFill>
                  <a:schemeClr val="bg1"/>
                </a:solidFill>
              </a:rPr>
              <a:t>  </a:t>
            </a:r>
            <a:r>
              <a:rPr lang="en-US" sz="2400" dirty="0" err="1">
                <a:solidFill>
                  <a:schemeClr val="bg1"/>
                </a:solidFill>
              </a:rPr>
              <a:t>jal</a:t>
            </a:r>
            <a:r>
              <a:rPr lang="en-US" sz="2400" dirty="0">
                <a:solidFill>
                  <a:schemeClr val="bg1"/>
                </a:solidFill>
              </a:rPr>
              <a:t> </a:t>
            </a:r>
            <a:r>
              <a:rPr lang="en-US" sz="2400" dirty="0" err="1">
                <a:solidFill>
                  <a:schemeClr val="bg1"/>
                </a:solidFill>
              </a:rPr>
              <a:t>mult</a:t>
            </a:r>
            <a:endParaRPr lang="en-US" sz="2400" dirty="0">
              <a:solidFill>
                <a:schemeClr val="bg1"/>
              </a:solidFill>
            </a:endParaRPr>
          </a:p>
          <a:p>
            <a:r>
              <a:rPr lang="en-US" sz="2400" dirty="0">
                <a:solidFill>
                  <a:srgbClr val="92D050"/>
                </a:solidFill>
              </a:rPr>
              <a:t>  </a:t>
            </a:r>
            <a:r>
              <a:rPr lang="en-US" sz="2400" dirty="0" err="1">
                <a:solidFill>
                  <a:srgbClr val="92D050"/>
                </a:solidFill>
              </a:rPr>
              <a:t>lw</a:t>
            </a:r>
            <a:r>
              <a:rPr lang="en-US" sz="2400" dirty="0">
                <a:solidFill>
                  <a:srgbClr val="92D050"/>
                </a:solidFill>
              </a:rPr>
              <a:t> </a:t>
            </a:r>
            <a:r>
              <a:rPr lang="en-US" sz="2400" dirty="0" smtClean="0">
                <a:solidFill>
                  <a:srgbClr val="92D050"/>
                </a:solidFill>
              </a:rPr>
              <a:t>$t1, </a:t>
            </a:r>
            <a:r>
              <a:rPr lang="en-US" sz="2400" dirty="0">
                <a:solidFill>
                  <a:srgbClr val="92D050"/>
                </a:solidFill>
              </a:rPr>
              <a:t>4</a:t>
            </a:r>
            <a:r>
              <a:rPr lang="en-US" sz="2400" dirty="0" smtClean="0">
                <a:solidFill>
                  <a:srgbClr val="92D050"/>
                </a:solidFill>
              </a:rPr>
              <a:t>($sp</a:t>
            </a:r>
            <a:r>
              <a:rPr lang="en-US" sz="2400" dirty="0">
                <a:solidFill>
                  <a:srgbClr val="92D050"/>
                </a:solidFill>
              </a:rPr>
              <a:t>)</a:t>
            </a:r>
          </a:p>
          <a:p>
            <a:r>
              <a:rPr lang="en-US" sz="2400" dirty="0">
                <a:solidFill>
                  <a:srgbClr val="92D050"/>
                </a:solidFill>
              </a:rPr>
              <a:t>  </a:t>
            </a:r>
            <a:r>
              <a:rPr lang="en-US" sz="2400" dirty="0" err="1">
                <a:solidFill>
                  <a:srgbClr val="92D050"/>
                </a:solidFill>
              </a:rPr>
              <a:t>lw</a:t>
            </a:r>
            <a:r>
              <a:rPr lang="en-US" sz="2400" dirty="0">
                <a:solidFill>
                  <a:srgbClr val="92D050"/>
                </a:solidFill>
              </a:rPr>
              <a:t> </a:t>
            </a:r>
            <a:r>
              <a:rPr lang="en-US" sz="2400" dirty="0" smtClean="0">
                <a:solidFill>
                  <a:srgbClr val="92D050"/>
                </a:solidFill>
              </a:rPr>
              <a:t>$t0, </a:t>
            </a:r>
            <a:r>
              <a:rPr lang="en-US" sz="2400" dirty="0">
                <a:solidFill>
                  <a:srgbClr val="92D050"/>
                </a:solidFill>
              </a:rPr>
              <a:t>0</a:t>
            </a:r>
            <a:r>
              <a:rPr lang="en-US" sz="2400" dirty="0" smtClean="0">
                <a:solidFill>
                  <a:srgbClr val="92D050"/>
                </a:solidFill>
              </a:rPr>
              <a:t>($sp</a:t>
            </a:r>
            <a:r>
              <a:rPr lang="en-US" sz="2400" dirty="0">
                <a:solidFill>
                  <a:srgbClr val="92D050"/>
                </a:solidFill>
              </a:rPr>
              <a:t>)</a:t>
            </a:r>
          </a:p>
          <a:p>
            <a:r>
              <a:rPr lang="en-US" sz="2400" dirty="0">
                <a:solidFill>
                  <a:srgbClr val="92D050"/>
                </a:solidFill>
              </a:rPr>
              <a:t>  </a:t>
            </a:r>
            <a:r>
              <a:rPr lang="en-US" sz="2400" dirty="0" err="1">
                <a:solidFill>
                  <a:srgbClr val="92D050"/>
                </a:solidFill>
              </a:rPr>
              <a:t>addiu</a:t>
            </a:r>
            <a:r>
              <a:rPr lang="en-US" sz="2400" dirty="0">
                <a:solidFill>
                  <a:srgbClr val="92D050"/>
                </a:solidFill>
              </a:rPr>
              <a:t> </a:t>
            </a:r>
            <a:r>
              <a:rPr lang="en-US" sz="2400" dirty="0" smtClean="0">
                <a:solidFill>
                  <a:srgbClr val="92D050"/>
                </a:solidFill>
              </a:rPr>
              <a:t>$sp,$sp,8</a:t>
            </a:r>
            <a:endParaRPr lang="en-US" sz="2400" dirty="0">
              <a:solidFill>
                <a:srgbClr val="92D050"/>
              </a:solidFill>
            </a:endParaRPr>
          </a:p>
          <a:p>
            <a:r>
              <a:rPr lang="en-US" sz="2400" dirty="0">
                <a:solidFill>
                  <a:schemeClr val="bg1"/>
                </a:solidFill>
              </a:rPr>
              <a:t>  …</a:t>
            </a:r>
          </a:p>
          <a:p>
            <a:r>
              <a:rPr lang="en-US" sz="2400" dirty="0">
                <a:solidFill>
                  <a:schemeClr val="accent1"/>
                </a:solidFill>
              </a:rPr>
              <a:t>  [use </a:t>
            </a:r>
            <a:r>
              <a:rPr lang="en-US" sz="2400" dirty="0" smtClean="0">
                <a:solidFill>
                  <a:schemeClr val="accent1"/>
                </a:solidFill>
              </a:rPr>
              <a:t>$t0 </a:t>
            </a:r>
            <a:r>
              <a:rPr lang="en-US" sz="2400" dirty="0">
                <a:solidFill>
                  <a:schemeClr val="accent1"/>
                </a:solidFill>
              </a:rPr>
              <a:t>&amp; </a:t>
            </a:r>
            <a:r>
              <a:rPr lang="en-US" sz="2400" dirty="0" smtClean="0">
                <a:solidFill>
                  <a:schemeClr val="accent1"/>
                </a:solidFill>
              </a:rPr>
              <a:t>$t1]</a:t>
            </a:r>
            <a:endParaRPr lang="en-US" sz="2400" dirty="0">
              <a:solidFill>
                <a:schemeClr val="accent1"/>
              </a:solidFill>
            </a:endParaRPr>
          </a:p>
        </p:txBody>
      </p:sp>
      <p:cxnSp>
        <p:nvCxnSpPr>
          <p:cNvPr id="5" name="Straight Arrow Connector 4"/>
          <p:cNvCxnSpPr/>
          <p:nvPr/>
        </p:nvCxnSpPr>
        <p:spPr>
          <a:xfrm flipH="1">
            <a:off x="2362200" y="1676400"/>
            <a:ext cx="914400" cy="6096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2514600" y="3429000"/>
            <a:ext cx="1219200" cy="76201"/>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362200" y="3924300"/>
            <a:ext cx="1295400" cy="87630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DAD0A56F-BD0F-4BDF-9912-D1E89E9626C0}" type="slidenum">
              <a:rPr lang="en-US" smtClean="0"/>
              <a:t>63</a:t>
            </a:fld>
            <a:endParaRPr lang="en-US"/>
          </a:p>
        </p:txBody>
      </p:sp>
    </p:spTree>
    <p:extLst>
      <p:ext uri="{BB962C8B-B14F-4D97-AF65-F5344CB8AC3E}">
        <p14:creationId xmlns:p14="http://schemas.microsoft.com/office/powerpoint/2010/main" val="312852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r>
              <a:rPr lang="en-US" dirty="0" err="1" smtClean="0"/>
              <a:t>Callee</a:t>
            </a:r>
            <a:r>
              <a:rPr lang="en-US" dirty="0" smtClean="0"/>
              <a:t>-Saved Registers </a:t>
            </a:r>
            <a:r>
              <a:rPr lang="en-US" dirty="0"/>
              <a:t>in Practice</a:t>
            </a:r>
          </a:p>
        </p:txBody>
      </p:sp>
      <p:sp>
        <p:nvSpPr>
          <p:cNvPr id="55299" name="Rectangle 3"/>
          <p:cNvSpPr>
            <a:spLocks noGrp="1" noChangeArrowheads="1"/>
          </p:cNvSpPr>
          <p:nvPr>
            <p:ph idx="1"/>
          </p:nvPr>
        </p:nvSpPr>
        <p:spPr>
          <a:xfrm>
            <a:off x="2971800" y="1295400"/>
            <a:ext cx="6019800" cy="4721225"/>
          </a:xfrm>
        </p:spPr>
        <p:txBody>
          <a:bodyPr>
            <a:normAutofit fontScale="92500"/>
          </a:bodyPr>
          <a:lstStyle/>
          <a:p>
            <a:pPr>
              <a:lnSpc>
                <a:spcPct val="94000"/>
              </a:lnSpc>
            </a:pPr>
            <a:r>
              <a:rPr lang="en-US" sz="2800" dirty="0"/>
              <a:t>Assume caller is using the registers</a:t>
            </a:r>
          </a:p>
          <a:p>
            <a:pPr>
              <a:lnSpc>
                <a:spcPct val="94000"/>
              </a:lnSpc>
            </a:pPr>
            <a:r>
              <a:rPr lang="en-US" sz="2800" dirty="0" smtClean="0"/>
              <a:t>    Save </a:t>
            </a:r>
            <a:r>
              <a:rPr lang="en-US" sz="2800" dirty="0"/>
              <a:t>on </a:t>
            </a:r>
            <a:r>
              <a:rPr lang="en-US" sz="2800" dirty="0" smtClean="0"/>
              <a:t>entry</a:t>
            </a:r>
          </a:p>
          <a:p>
            <a:pPr>
              <a:lnSpc>
                <a:spcPct val="94000"/>
              </a:lnSpc>
            </a:pPr>
            <a:r>
              <a:rPr lang="en-US" sz="2800" dirty="0" smtClean="0"/>
              <a:t>    Restore </a:t>
            </a:r>
            <a:r>
              <a:rPr lang="en-US" sz="2800" dirty="0"/>
              <a:t>on exit</a:t>
            </a:r>
          </a:p>
          <a:p>
            <a:pPr>
              <a:lnSpc>
                <a:spcPct val="94000"/>
              </a:lnSpc>
            </a:pPr>
            <a:endParaRPr lang="en-US" sz="2800" dirty="0" smtClean="0"/>
          </a:p>
          <a:p>
            <a:pPr>
              <a:lnSpc>
                <a:spcPct val="94000"/>
              </a:lnSpc>
            </a:pPr>
            <a:endParaRPr lang="en-US" sz="2800" dirty="0"/>
          </a:p>
          <a:p>
            <a:pPr>
              <a:lnSpc>
                <a:spcPct val="94000"/>
              </a:lnSpc>
            </a:pPr>
            <a:r>
              <a:rPr lang="en-US" sz="2800" dirty="0" smtClean="0"/>
              <a:t>Notice: Good registers to use if you make a lot of function calls and need values that are preserved across all of them. </a:t>
            </a:r>
          </a:p>
          <a:p>
            <a:pPr>
              <a:lnSpc>
                <a:spcPct val="94000"/>
              </a:lnSpc>
            </a:pPr>
            <a:r>
              <a:rPr lang="en-US" sz="2800" dirty="0" smtClean="0"/>
              <a:t>Also, good if caller </a:t>
            </a:r>
            <a:r>
              <a:rPr lang="en-US" sz="2800" dirty="0"/>
              <a:t>is actually using the registers, </a:t>
            </a:r>
            <a:r>
              <a:rPr lang="en-US" sz="2800" dirty="0" smtClean="0"/>
              <a:t>otherwise the </a:t>
            </a:r>
            <a:r>
              <a:rPr lang="en-US" sz="2800" dirty="0"/>
              <a:t>save and </a:t>
            </a:r>
            <a:r>
              <a:rPr lang="en-US" sz="2800" dirty="0" smtClean="0"/>
              <a:t>restores </a:t>
            </a:r>
            <a:r>
              <a:rPr lang="en-US" sz="2800" dirty="0"/>
              <a:t>are </a:t>
            </a:r>
            <a:r>
              <a:rPr lang="en-US" sz="2800" dirty="0" smtClean="0"/>
              <a:t>wasted. But hard to know this.</a:t>
            </a:r>
            <a:endParaRPr lang="en-US" sz="2800" dirty="0"/>
          </a:p>
        </p:txBody>
      </p:sp>
      <p:sp>
        <p:nvSpPr>
          <p:cNvPr id="55300" name="Rectangle 4"/>
          <p:cNvSpPr>
            <a:spLocks noChangeArrowheads="1"/>
          </p:cNvSpPr>
          <p:nvPr/>
        </p:nvSpPr>
        <p:spPr bwMode="auto">
          <a:xfrm>
            <a:off x="228600" y="762000"/>
            <a:ext cx="2667000" cy="6019800"/>
          </a:xfrm>
          <a:prstGeom prst="rect">
            <a:avLst/>
          </a:prstGeom>
          <a:noFill/>
          <a:ln w="9525">
            <a:solidFill>
              <a:schemeClr val="accent5">
                <a:lumMod val="60000"/>
                <a:lumOff val="40000"/>
              </a:schemeClr>
            </a:solidFill>
            <a:miter lim="800000"/>
            <a:headEnd/>
            <a:tailEnd/>
          </a:ln>
          <a:effectLst/>
          <a:extLst/>
        </p:spPr>
        <p:txBody>
          <a:bodyPr wrap="none" anchor="ctr"/>
          <a:lstStyle/>
          <a:p>
            <a:r>
              <a:rPr lang="en-US" sz="2400" dirty="0">
                <a:solidFill>
                  <a:schemeClr val="bg1"/>
                </a:solidFill>
              </a:rPr>
              <a:t>main:</a:t>
            </a:r>
          </a:p>
          <a:p>
            <a:r>
              <a:rPr lang="en-US" sz="2400" dirty="0">
                <a:solidFill>
                  <a:schemeClr val="bg1"/>
                </a:solidFill>
              </a:rPr>
              <a:t>  </a:t>
            </a:r>
            <a:r>
              <a:rPr lang="en-US" sz="2400" dirty="0" err="1">
                <a:solidFill>
                  <a:schemeClr val="bg1"/>
                </a:solidFill>
              </a:rPr>
              <a:t>addiu</a:t>
            </a:r>
            <a:r>
              <a:rPr lang="en-US" sz="2400" dirty="0">
                <a:solidFill>
                  <a:schemeClr val="bg1"/>
                </a:solidFill>
              </a:rPr>
              <a:t> </a:t>
            </a:r>
            <a:r>
              <a:rPr lang="en-US" sz="2400" dirty="0" smtClean="0">
                <a:solidFill>
                  <a:schemeClr val="bg1"/>
                </a:solidFill>
              </a:rPr>
              <a:t>$sp,$sp,-32</a:t>
            </a:r>
            <a:endParaRPr lang="en-US" sz="2400" dirty="0">
              <a:solidFill>
                <a:schemeClr val="bg1"/>
              </a:solidFill>
            </a:endParaRPr>
          </a:p>
          <a:p>
            <a:r>
              <a:rPr lang="en-US" sz="2400" dirty="0">
                <a:solidFill>
                  <a:schemeClr val="bg1"/>
                </a:solidFill>
              </a:rPr>
              <a:t>  </a:t>
            </a:r>
            <a:r>
              <a:rPr lang="en-US" sz="2400" dirty="0" err="1">
                <a:solidFill>
                  <a:schemeClr val="bg1"/>
                </a:solidFill>
              </a:rPr>
              <a:t>sw</a:t>
            </a:r>
            <a:r>
              <a:rPr lang="en-US" sz="2400" dirty="0">
                <a:solidFill>
                  <a:schemeClr val="bg1"/>
                </a:solidFill>
              </a:rPr>
              <a:t> </a:t>
            </a:r>
            <a:r>
              <a:rPr lang="en-US" sz="2400" dirty="0" smtClean="0">
                <a:solidFill>
                  <a:schemeClr val="bg1"/>
                </a:solidFill>
              </a:rPr>
              <a:t>$31,28($sp)</a:t>
            </a:r>
          </a:p>
          <a:p>
            <a:r>
              <a:rPr lang="en-US" sz="2400" dirty="0">
                <a:solidFill>
                  <a:schemeClr val="bg1"/>
                </a:solidFill>
              </a:rPr>
              <a:t> </a:t>
            </a:r>
            <a:r>
              <a:rPr lang="en-US" sz="2400" dirty="0" smtClean="0">
                <a:solidFill>
                  <a:schemeClr val="bg1"/>
                </a:solidFill>
              </a:rPr>
              <a:t> </a:t>
            </a:r>
            <a:r>
              <a:rPr lang="en-US" sz="2400" dirty="0" err="1" smtClean="0">
                <a:solidFill>
                  <a:schemeClr val="bg1"/>
                </a:solidFill>
              </a:rPr>
              <a:t>sw</a:t>
            </a:r>
            <a:r>
              <a:rPr lang="en-US" sz="2400" dirty="0" smtClean="0">
                <a:solidFill>
                  <a:schemeClr val="bg1"/>
                </a:solidFill>
              </a:rPr>
              <a:t> $30, 24($sp)</a:t>
            </a:r>
            <a:endParaRPr lang="en-US" sz="2400" dirty="0">
              <a:solidFill>
                <a:schemeClr val="bg1"/>
              </a:solidFill>
            </a:endParaRPr>
          </a:p>
          <a:p>
            <a:r>
              <a:rPr lang="en-US" sz="2400" dirty="0">
                <a:solidFill>
                  <a:schemeClr val="accent5">
                    <a:lumMod val="60000"/>
                    <a:lumOff val="40000"/>
                  </a:schemeClr>
                </a:solidFill>
              </a:rPr>
              <a:t>  </a:t>
            </a:r>
            <a:r>
              <a:rPr lang="en-US" sz="2400" dirty="0" err="1">
                <a:solidFill>
                  <a:schemeClr val="accent5">
                    <a:lumMod val="60000"/>
                    <a:lumOff val="40000"/>
                  </a:schemeClr>
                </a:solidFill>
              </a:rPr>
              <a:t>sw</a:t>
            </a:r>
            <a:r>
              <a:rPr lang="en-US" sz="2400" dirty="0">
                <a:solidFill>
                  <a:schemeClr val="accent5">
                    <a:lumMod val="60000"/>
                    <a:lumOff val="40000"/>
                  </a:schemeClr>
                </a:solidFill>
              </a:rPr>
              <a:t> </a:t>
            </a:r>
            <a:r>
              <a:rPr lang="en-US" sz="2400" dirty="0" smtClean="0">
                <a:solidFill>
                  <a:schemeClr val="accent5">
                    <a:lumMod val="60000"/>
                    <a:lumOff val="40000"/>
                  </a:schemeClr>
                </a:solidFill>
              </a:rPr>
              <a:t>$17, 20($sp</a:t>
            </a:r>
            <a:r>
              <a:rPr lang="en-US" sz="2400" dirty="0">
                <a:solidFill>
                  <a:schemeClr val="accent5">
                    <a:lumMod val="60000"/>
                    <a:lumOff val="40000"/>
                  </a:schemeClr>
                </a:solidFill>
              </a:rPr>
              <a:t>)</a:t>
            </a:r>
          </a:p>
          <a:p>
            <a:r>
              <a:rPr lang="en-US" sz="2400" dirty="0">
                <a:solidFill>
                  <a:schemeClr val="accent5">
                    <a:lumMod val="60000"/>
                    <a:lumOff val="40000"/>
                  </a:schemeClr>
                </a:solidFill>
              </a:rPr>
              <a:t>  </a:t>
            </a:r>
            <a:r>
              <a:rPr lang="en-US" sz="2400" dirty="0" err="1">
                <a:solidFill>
                  <a:schemeClr val="accent5">
                    <a:lumMod val="60000"/>
                    <a:lumOff val="40000"/>
                  </a:schemeClr>
                </a:solidFill>
              </a:rPr>
              <a:t>sw</a:t>
            </a:r>
            <a:r>
              <a:rPr lang="en-US" sz="2400" dirty="0">
                <a:solidFill>
                  <a:schemeClr val="accent5">
                    <a:lumMod val="60000"/>
                    <a:lumOff val="40000"/>
                  </a:schemeClr>
                </a:solidFill>
              </a:rPr>
              <a:t> </a:t>
            </a:r>
            <a:r>
              <a:rPr lang="en-US" sz="2400" dirty="0" smtClean="0">
                <a:solidFill>
                  <a:schemeClr val="accent5">
                    <a:lumMod val="60000"/>
                    <a:lumOff val="40000"/>
                  </a:schemeClr>
                </a:solidFill>
              </a:rPr>
              <a:t>$16, 16($sp)</a:t>
            </a:r>
          </a:p>
          <a:p>
            <a:r>
              <a:rPr lang="en-US" sz="2400" dirty="0">
                <a:solidFill>
                  <a:schemeClr val="bg1"/>
                </a:solidFill>
              </a:rPr>
              <a:t> </a:t>
            </a:r>
            <a:r>
              <a:rPr lang="en-US" sz="2400" dirty="0" smtClean="0">
                <a:solidFill>
                  <a:schemeClr val="bg1"/>
                </a:solidFill>
              </a:rPr>
              <a:t> </a:t>
            </a:r>
            <a:r>
              <a:rPr lang="en-US" sz="2400" dirty="0" err="1" smtClean="0">
                <a:solidFill>
                  <a:schemeClr val="bg1"/>
                </a:solidFill>
              </a:rPr>
              <a:t>addiu</a:t>
            </a:r>
            <a:r>
              <a:rPr lang="en-US" sz="2400" dirty="0" smtClean="0">
                <a:solidFill>
                  <a:schemeClr val="bg1"/>
                </a:solidFill>
              </a:rPr>
              <a:t>  $fp, $sp, 28</a:t>
            </a:r>
            <a:endParaRPr lang="en-US" sz="2400" dirty="0">
              <a:solidFill>
                <a:schemeClr val="bg1"/>
              </a:solidFill>
            </a:endParaRPr>
          </a:p>
          <a:p>
            <a:r>
              <a:rPr lang="en-US" sz="2400" dirty="0">
                <a:solidFill>
                  <a:schemeClr val="bg1"/>
                </a:solidFill>
              </a:rPr>
              <a:t>	…</a:t>
            </a:r>
          </a:p>
          <a:p>
            <a:r>
              <a:rPr lang="en-US" sz="2400" dirty="0">
                <a:solidFill>
                  <a:schemeClr val="accent1"/>
                </a:solidFill>
              </a:rPr>
              <a:t>  [use </a:t>
            </a:r>
            <a:r>
              <a:rPr lang="en-US" sz="2400" dirty="0" smtClean="0">
                <a:solidFill>
                  <a:schemeClr val="accent1"/>
                </a:solidFill>
              </a:rPr>
              <a:t>$16 </a:t>
            </a:r>
            <a:r>
              <a:rPr lang="en-US" sz="2400" dirty="0">
                <a:solidFill>
                  <a:schemeClr val="accent1"/>
                </a:solidFill>
              </a:rPr>
              <a:t>and </a:t>
            </a:r>
            <a:r>
              <a:rPr lang="en-US" sz="2400" dirty="0" smtClean="0">
                <a:solidFill>
                  <a:schemeClr val="accent1"/>
                </a:solidFill>
              </a:rPr>
              <a:t>$17]</a:t>
            </a:r>
            <a:endParaRPr lang="en-US" sz="2400" dirty="0">
              <a:solidFill>
                <a:schemeClr val="accent1"/>
              </a:solidFill>
            </a:endParaRPr>
          </a:p>
          <a:p>
            <a:r>
              <a:rPr lang="en-US" sz="2400" dirty="0">
                <a:solidFill>
                  <a:schemeClr val="bg1"/>
                </a:solidFill>
              </a:rPr>
              <a:t>      …</a:t>
            </a:r>
          </a:p>
          <a:p>
            <a:r>
              <a:rPr lang="en-US" sz="2400" dirty="0">
                <a:solidFill>
                  <a:schemeClr val="bg1"/>
                </a:solidFill>
              </a:rPr>
              <a:t>  </a:t>
            </a:r>
            <a:r>
              <a:rPr lang="en-US" sz="2400" dirty="0" err="1">
                <a:solidFill>
                  <a:schemeClr val="bg1"/>
                </a:solidFill>
              </a:rPr>
              <a:t>lw</a:t>
            </a:r>
            <a:r>
              <a:rPr lang="en-US" sz="2400" dirty="0">
                <a:solidFill>
                  <a:schemeClr val="bg1"/>
                </a:solidFill>
              </a:rPr>
              <a:t> </a:t>
            </a:r>
            <a:r>
              <a:rPr lang="en-US" sz="2400" dirty="0" smtClean="0">
                <a:solidFill>
                  <a:schemeClr val="bg1"/>
                </a:solidFill>
              </a:rPr>
              <a:t>$31,28($sp</a:t>
            </a:r>
            <a:r>
              <a:rPr lang="en-US" sz="2400" dirty="0">
                <a:solidFill>
                  <a:schemeClr val="bg1"/>
                </a:solidFill>
              </a:rPr>
              <a:t>)</a:t>
            </a:r>
          </a:p>
          <a:p>
            <a:r>
              <a:rPr lang="en-US" sz="2400" dirty="0" smtClean="0">
                <a:solidFill>
                  <a:schemeClr val="bg1"/>
                </a:solidFill>
              </a:rPr>
              <a:t>  </a:t>
            </a:r>
            <a:r>
              <a:rPr lang="en-US" sz="2400" dirty="0" err="1">
                <a:solidFill>
                  <a:schemeClr val="bg1"/>
                </a:solidFill>
              </a:rPr>
              <a:t>lw</a:t>
            </a:r>
            <a:r>
              <a:rPr lang="en-US" sz="2400" dirty="0">
                <a:solidFill>
                  <a:schemeClr val="bg1"/>
                </a:solidFill>
              </a:rPr>
              <a:t> </a:t>
            </a:r>
            <a:r>
              <a:rPr lang="en-US" sz="2400" dirty="0" smtClean="0">
                <a:solidFill>
                  <a:schemeClr val="bg1"/>
                </a:solidFill>
              </a:rPr>
              <a:t>$30,24($</a:t>
            </a:r>
            <a:r>
              <a:rPr lang="en-US" sz="2400" dirty="0">
                <a:solidFill>
                  <a:schemeClr val="bg1"/>
                </a:solidFill>
              </a:rPr>
              <a:t>sp</a:t>
            </a:r>
            <a:r>
              <a:rPr lang="en-US" sz="2400" dirty="0" smtClean="0">
                <a:solidFill>
                  <a:schemeClr val="bg1"/>
                </a:solidFill>
              </a:rPr>
              <a:t>)</a:t>
            </a:r>
          </a:p>
          <a:p>
            <a:r>
              <a:rPr lang="en-US" sz="2400" dirty="0" smtClean="0">
                <a:solidFill>
                  <a:srgbClr val="92D050"/>
                </a:solidFill>
              </a:rPr>
              <a:t>  </a:t>
            </a:r>
            <a:r>
              <a:rPr lang="en-US" sz="2400" dirty="0" err="1">
                <a:solidFill>
                  <a:srgbClr val="92D050"/>
                </a:solidFill>
              </a:rPr>
              <a:t>lw</a:t>
            </a:r>
            <a:r>
              <a:rPr lang="en-US" sz="2400" dirty="0">
                <a:solidFill>
                  <a:srgbClr val="92D050"/>
                </a:solidFill>
              </a:rPr>
              <a:t> </a:t>
            </a:r>
            <a:r>
              <a:rPr lang="en-US" sz="2400" dirty="0" smtClean="0">
                <a:solidFill>
                  <a:srgbClr val="92D050"/>
                </a:solidFill>
              </a:rPr>
              <a:t>$17, 20$sp</a:t>
            </a:r>
            <a:r>
              <a:rPr lang="en-US" sz="2400" dirty="0">
                <a:solidFill>
                  <a:srgbClr val="92D050"/>
                </a:solidFill>
              </a:rPr>
              <a:t>)</a:t>
            </a:r>
          </a:p>
          <a:p>
            <a:r>
              <a:rPr lang="en-US" sz="2400" dirty="0">
                <a:solidFill>
                  <a:srgbClr val="92D050"/>
                </a:solidFill>
              </a:rPr>
              <a:t>  </a:t>
            </a:r>
            <a:r>
              <a:rPr lang="en-US" sz="2400" dirty="0" err="1">
                <a:solidFill>
                  <a:srgbClr val="92D050"/>
                </a:solidFill>
              </a:rPr>
              <a:t>lw</a:t>
            </a:r>
            <a:r>
              <a:rPr lang="en-US" sz="2400" dirty="0">
                <a:solidFill>
                  <a:srgbClr val="92D050"/>
                </a:solidFill>
              </a:rPr>
              <a:t> </a:t>
            </a:r>
            <a:r>
              <a:rPr lang="en-US" sz="2400" dirty="0" smtClean="0">
                <a:solidFill>
                  <a:srgbClr val="92D050"/>
                </a:solidFill>
              </a:rPr>
              <a:t>$16, 16($sp</a:t>
            </a:r>
            <a:r>
              <a:rPr lang="en-US" sz="2400" dirty="0">
                <a:solidFill>
                  <a:srgbClr val="92D050"/>
                </a:solidFill>
              </a:rPr>
              <a:t>)</a:t>
            </a:r>
          </a:p>
          <a:p>
            <a:r>
              <a:rPr lang="en-US" sz="2400" dirty="0">
                <a:solidFill>
                  <a:schemeClr val="bg1"/>
                </a:solidFill>
              </a:rPr>
              <a:t>  </a:t>
            </a:r>
            <a:r>
              <a:rPr lang="en-US" sz="2400" dirty="0" err="1">
                <a:solidFill>
                  <a:schemeClr val="bg1"/>
                </a:solidFill>
              </a:rPr>
              <a:t>addiu</a:t>
            </a:r>
            <a:r>
              <a:rPr lang="en-US" sz="2400" dirty="0">
                <a:solidFill>
                  <a:schemeClr val="bg1"/>
                </a:solidFill>
              </a:rPr>
              <a:t> </a:t>
            </a:r>
            <a:r>
              <a:rPr lang="en-US" sz="2400" dirty="0" smtClean="0">
                <a:solidFill>
                  <a:schemeClr val="bg1"/>
                </a:solidFill>
              </a:rPr>
              <a:t>$sp,$sp,32</a:t>
            </a:r>
          </a:p>
          <a:p>
            <a:r>
              <a:rPr lang="en-US" sz="2400" dirty="0">
                <a:solidFill>
                  <a:schemeClr val="bg1"/>
                </a:solidFill>
              </a:rPr>
              <a:t> </a:t>
            </a:r>
            <a:r>
              <a:rPr lang="en-US" sz="2400" dirty="0" smtClean="0">
                <a:solidFill>
                  <a:schemeClr val="bg1"/>
                </a:solidFill>
              </a:rPr>
              <a:t> </a:t>
            </a:r>
            <a:r>
              <a:rPr lang="en-US" sz="2400" dirty="0" err="1" smtClean="0">
                <a:solidFill>
                  <a:schemeClr val="bg1"/>
                </a:solidFill>
              </a:rPr>
              <a:t>jr</a:t>
            </a:r>
            <a:r>
              <a:rPr lang="en-US" sz="2400" dirty="0" smtClean="0">
                <a:solidFill>
                  <a:schemeClr val="bg1"/>
                </a:solidFill>
              </a:rPr>
              <a:t> $31</a:t>
            </a:r>
            <a:endParaRPr lang="en-US" sz="2400" dirty="0">
              <a:solidFill>
                <a:schemeClr val="bg1"/>
              </a:solidFill>
            </a:endParaRPr>
          </a:p>
        </p:txBody>
      </p:sp>
      <p:sp>
        <p:nvSpPr>
          <p:cNvPr id="2" name="Slide Number Placeholder 1"/>
          <p:cNvSpPr>
            <a:spLocks noGrp="1"/>
          </p:cNvSpPr>
          <p:nvPr>
            <p:ph type="sldNum" sz="quarter" idx="12"/>
          </p:nvPr>
        </p:nvSpPr>
        <p:spPr/>
        <p:txBody>
          <a:bodyPr/>
          <a:lstStyle/>
          <a:p>
            <a:fld id="{DAD0A56F-BD0F-4BDF-9912-D1E89E9626C0}" type="slidenum">
              <a:rPr lang="en-US" smtClean="0"/>
              <a:t>64</a:t>
            </a:fld>
            <a:endParaRPr lang="en-US"/>
          </a:p>
        </p:txBody>
      </p:sp>
    </p:spTree>
    <p:extLst>
      <p:ext uri="{BB962C8B-B14F-4D97-AF65-F5344CB8AC3E}">
        <p14:creationId xmlns:p14="http://schemas.microsoft.com/office/powerpoint/2010/main" val="334500663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r>
              <a:rPr lang="en-US" dirty="0" err="1" smtClean="0"/>
              <a:t>Callee</a:t>
            </a:r>
            <a:r>
              <a:rPr lang="en-US" dirty="0" smtClean="0"/>
              <a:t>-Saved Registers </a:t>
            </a:r>
            <a:r>
              <a:rPr lang="en-US" dirty="0"/>
              <a:t>in Practice</a:t>
            </a:r>
          </a:p>
        </p:txBody>
      </p:sp>
      <p:sp>
        <p:nvSpPr>
          <p:cNvPr id="55299" name="Rectangle 3"/>
          <p:cNvSpPr>
            <a:spLocks noGrp="1" noChangeArrowheads="1"/>
          </p:cNvSpPr>
          <p:nvPr>
            <p:ph idx="1"/>
          </p:nvPr>
        </p:nvSpPr>
        <p:spPr>
          <a:xfrm>
            <a:off x="2971800" y="1295400"/>
            <a:ext cx="6019800" cy="4721225"/>
          </a:xfrm>
        </p:spPr>
        <p:txBody>
          <a:bodyPr>
            <a:normAutofit fontScale="92500"/>
          </a:bodyPr>
          <a:lstStyle/>
          <a:p>
            <a:pPr>
              <a:lnSpc>
                <a:spcPct val="94000"/>
              </a:lnSpc>
            </a:pPr>
            <a:r>
              <a:rPr lang="en-US" sz="2800" dirty="0"/>
              <a:t>Assume caller is using the registers</a:t>
            </a:r>
          </a:p>
          <a:p>
            <a:pPr>
              <a:lnSpc>
                <a:spcPct val="94000"/>
              </a:lnSpc>
            </a:pPr>
            <a:r>
              <a:rPr lang="en-US" sz="2800" dirty="0" smtClean="0"/>
              <a:t>    Save </a:t>
            </a:r>
            <a:r>
              <a:rPr lang="en-US" sz="2800" dirty="0"/>
              <a:t>on </a:t>
            </a:r>
            <a:r>
              <a:rPr lang="en-US" sz="2800" dirty="0" smtClean="0"/>
              <a:t>entry</a:t>
            </a:r>
          </a:p>
          <a:p>
            <a:pPr>
              <a:lnSpc>
                <a:spcPct val="94000"/>
              </a:lnSpc>
            </a:pPr>
            <a:r>
              <a:rPr lang="en-US" sz="2800" dirty="0" smtClean="0"/>
              <a:t>    Restore </a:t>
            </a:r>
            <a:r>
              <a:rPr lang="en-US" sz="2800" dirty="0"/>
              <a:t>on exit</a:t>
            </a:r>
          </a:p>
          <a:p>
            <a:pPr>
              <a:lnSpc>
                <a:spcPct val="94000"/>
              </a:lnSpc>
            </a:pPr>
            <a:endParaRPr lang="en-US" sz="2800" dirty="0" smtClean="0"/>
          </a:p>
          <a:p>
            <a:pPr>
              <a:lnSpc>
                <a:spcPct val="94000"/>
              </a:lnSpc>
            </a:pPr>
            <a:endParaRPr lang="en-US" sz="2800" dirty="0"/>
          </a:p>
          <a:p>
            <a:pPr>
              <a:lnSpc>
                <a:spcPct val="94000"/>
              </a:lnSpc>
            </a:pPr>
            <a:r>
              <a:rPr lang="en-US" sz="2800" dirty="0" smtClean="0"/>
              <a:t>Notice: Good registers to use if you make a lot of function calls and need values that are preserved across all of them. </a:t>
            </a:r>
          </a:p>
          <a:p>
            <a:pPr>
              <a:lnSpc>
                <a:spcPct val="94000"/>
              </a:lnSpc>
            </a:pPr>
            <a:r>
              <a:rPr lang="en-US" sz="2800" dirty="0" smtClean="0"/>
              <a:t>Also, good if caller </a:t>
            </a:r>
            <a:r>
              <a:rPr lang="en-US" sz="2800" dirty="0"/>
              <a:t>is actually using the registers, </a:t>
            </a:r>
            <a:r>
              <a:rPr lang="en-US" sz="2800" dirty="0" smtClean="0"/>
              <a:t>otherwise the </a:t>
            </a:r>
            <a:r>
              <a:rPr lang="en-US" sz="2800" dirty="0"/>
              <a:t>save and </a:t>
            </a:r>
            <a:r>
              <a:rPr lang="en-US" sz="2800" dirty="0" smtClean="0"/>
              <a:t>restores </a:t>
            </a:r>
            <a:r>
              <a:rPr lang="en-US" sz="2800" dirty="0"/>
              <a:t>are </a:t>
            </a:r>
            <a:r>
              <a:rPr lang="en-US" sz="2800" dirty="0" smtClean="0"/>
              <a:t>wasted. But hard to know this.</a:t>
            </a:r>
            <a:endParaRPr lang="en-US" sz="2800" dirty="0"/>
          </a:p>
        </p:txBody>
      </p:sp>
      <p:sp>
        <p:nvSpPr>
          <p:cNvPr id="55300" name="Rectangle 4"/>
          <p:cNvSpPr>
            <a:spLocks noChangeArrowheads="1"/>
          </p:cNvSpPr>
          <p:nvPr/>
        </p:nvSpPr>
        <p:spPr bwMode="auto">
          <a:xfrm>
            <a:off x="228600" y="762000"/>
            <a:ext cx="2667000" cy="6019800"/>
          </a:xfrm>
          <a:prstGeom prst="rect">
            <a:avLst/>
          </a:prstGeom>
          <a:noFill/>
          <a:ln w="9525">
            <a:solidFill>
              <a:schemeClr val="accent5">
                <a:lumMod val="60000"/>
                <a:lumOff val="40000"/>
              </a:schemeClr>
            </a:solidFill>
            <a:miter lim="800000"/>
            <a:headEnd/>
            <a:tailEnd/>
          </a:ln>
          <a:effectLst/>
          <a:extLst/>
        </p:spPr>
        <p:txBody>
          <a:bodyPr wrap="none" anchor="ctr"/>
          <a:lstStyle/>
          <a:p>
            <a:r>
              <a:rPr lang="en-US" sz="2400" dirty="0">
                <a:solidFill>
                  <a:schemeClr val="bg1"/>
                </a:solidFill>
              </a:rPr>
              <a:t>main:</a:t>
            </a:r>
          </a:p>
          <a:p>
            <a:r>
              <a:rPr lang="en-US" sz="2400" dirty="0">
                <a:solidFill>
                  <a:schemeClr val="bg1"/>
                </a:solidFill>
              </a:rPr>
              <a:t>  </a:t>
            </a:r>
            <a:r>
              <a:rPr lang="en-US" sz="2400" dirty="0" err="1">
                <a:solidFill>
                  <a:schemeClr val="bg1"/>
                </a:solidFill>
              </a:rPr>
              <a:t>addiu</a:t>
            </a:r>
            <a:r>
              <a:rPr lang="en-US" sz="2400" dirty="0">
                <a:solidFill>
                  <a:schemeClr val="bg1"/>
                </a:solidFill>
              </a:rPr>
              <a:t> </a:t>
            </a:r>
            <a:r>
              <a:rPr lang="en-US" sz="2400" dirty="0" smtClean="0">
                <a:solidFill>
                  <a:schemeClr val="bg1"/>
                </a:solidFill>
              </a:rPr>
              <a:t>$sp,$sp,-32</a:t>
            </a:r>
            <a:endParaRPr lang="en-US" sz="2400" dirty="0">
              <a:solidFill>
                <a:schemeClr val="bg1"/>
              </a:solidFill>
            </a:endParaRPr>
          </a:p>
          <a:p>
            <a:r>
              <a:rPr lang="en-US" sz="2400" dirty="0">
                <a:solidFill>
                  <a:schemeClr val="bg1"/>
                </a:solidFill>
              </a:rPr>
              <a:t>  </a:t>
            </a:r>
            <a:r>
              <a:rPr lang="en-US" sz="2400" dirty="0" err="1">
                <a:solidFill>
                  <a:schemeClr val="bg1"/>
                </a:solidFill>
              </a:rPr>
              <a:t>sw</a:t>
            </a:r>
            <a:r>
              <a:rPr lang="en-US" sz="2400" dirty="0">
                <a:solidFill>
                  <a:schemeClr val="bg1"/>
                </a:solidFill>
              </a:rPr>
              <a:t> </a:t>
            </a:r>
            <a:r>
              <a:rPr lang="en-US" sz="2400" dirty="0" smtClean="0">
                <a:solidFill>
                  <a:schemeClr val="bg1"/>
                </a:solidFill>
              </a:rPr>
              <a:t>$ra,28($sp)</a:t>
            </a:r>
          </a:p>
          <a:p>
            <a:r>
              <a:rPr lang="en-US" sz="2400" dirty="0">
                <a:solidFill>
                  <a:schemeClr val="bg1"/>
                </a:solidFill>
              </a:rPr>
              <a:t> </a:t>
            </a:r>
            <a:r>
              <a:rPr lang="en-US" sz="2400" dirty="0" smtClean="0">
                <a:solidFill>
                  <a:schemeClr val="bg1"/>
                </a:solidFill>
              </a:rPr>
              <a:t> </a:t>
            </a:r>
            <a:r>
              <a:rPr lang="en-US" sz="2400" dirty="0" err="1" smtClean="0">
                <a:solidFill>
                  <a:schemeClr val="bg1"/>
                </a:solidFill>
              </a:rPr>
              <a:t>sw</a:t>
            </a:r>
            <a:r>
              <a:rPr lang="en-US" sz="2400" dirty="0" smtClean="0">
                <a:solidFill>
                  <a:schemeClr val="bg1"/>
                </a:solidFill>
              </a:rPr>
              <a:t> $fp, 24($sp)</a:t>
            </a:r>
            <a:endParaRPr lang="en-US" sz="2400" dirty="0">
              <a:solidFill>
                <a:schemeClr val="bg1"/>
              </a:solidFill>
            </a:endParaRPr>
          </a:p>
          <a:p>
            <a:r>
              <a:rPr lang="en-US" sz="2400" dirty="0">
                <a:solidFill>
                  <a:schemeClr val="accent5">
                    <a:lumMod val="60000"/>
                    <a:lumOff val="40000"/>
                  </a:schemeClr>
                </a:solidFill>
              </a:rPr>
              <a:t>  </a:t>
            </a:r>
            <a:r>
              <a:rPr lang="en-US" sz="2400" dirty="0" err="1">
                <a:solidFill>
                  <a:schemeClr val="accent5">
                    <a:lumMod val="60000"/>
                    <a:lumOff val="40000"/>
                  </a:schemeClr>
                </a:solidFill>
              </a:rPr>
              <a:t>sw</a:t>
            </a:r>
            <a:r>
              <a:rPr lang="en-US" sz="2400" dirty="0">
                <a:solidFill>
                  <a:schemeClr val="accent5">
                    <a:lumMod val="60000"/>
                    <a:lumOff val="40000"/>
                  </a:schemeClr>
                </a:solidFill>
              </a:rPr>
              <a:t> </a:t>
            </a:r>
            <a:r>
              <a:rPr lang="en-US" sz="2400" dirty="0" smtClean="0">
                <a:solidFill>
                  <a:schemeClr val="accent5">
                    <a:lumMod val="60000"/>
                    <a:lumOff val="40000"/>
                  </a:schemeClr>
                </a:solidFill>
              </a:rPr>
              <a:t>$s1, 20($sp</a:t>
            </a:r>
            <a:r>
              <a:rPr lang="en-US" sz="2400" dirty="0">
                <a:solidFill>
                  <a:schemeClr val="accent5">
                    <a:lumMod val="60000"/>
                    <a:lumOff val="40000"/>
                  </a:schemeClr>
                </a:solidFill>
              </a:rPr>
              <a:t>)</a:t>
            </a:r>
          </a:p>
          <a:p>
            <a:r>
              <a:rPr lang="en-US" sz="2400" dirty="0">
                <a:solidFill>
                  <a:schemeClr val="accent5">
                    <a:lumMod val="60000"/>
                    <a:lumOff val="40000"/>
                  </a:schemeClr>
                </a:solidFill>
              </a:rPr>
              <a:t>  </a:t>
            </a:r>
            <a:r>
              <a:rPr lang="en-US" sz="2400" dirty="0" err="1">
                <a:solidFill>
                  <a:schemeClr val="accent5">
                    <a:lumMod val="60000"/>
                    <a:lumOff val="40000"/>
                  </a:schemeClr>
                </a:solidFill>
              </a:rPr>
              <a:t>sw</a:t>
            </a:r>
            <a:r>
              <a:rPr lang="en-US" sz="2400" dirty="0">
                <a:solidFill>
                  <a:schemeClr val="accent5">
                    <a:lumMod val="60000"/>
                    <a:lumOff val="40000"/>
                  </a:schemeClr>
                </a:solidFill>
              </a:rPr>
              <a:t> </a:t>
            </a:r>
            <a:r>
              <a:rPr lang="en-US" sz="2400" dirty="0" smtClean="0">
                <a:solidFill>
                  <a:schemeClr val="accent5">
                    <a:lumMod val="60000"/>
                    <a:lumOff val="40000"/>
                  </a:schemeClr>
                </a:solidFill>
              </a:rPr>
              <a:t>$s0, 16($sp)</a:t>
            </a:r>
          </a:p>
          <a:p>
            <a:r>
              <a:rPr lang="en-US" sz="2400" dirty="0">
                <a:solidFill>
                  <a:schemeClr val="bg1"/>
                </a:solidFill>
              </a:rPr>
              <a:t> </a:t>
            </a:r>
            <a:r>
              <a:rPr lang="en-US" sz="2400" dirty="0" smtClean="0">
                <a:solidFill>
                  <a:schemeClr val="bg1"/>
                </a:solidFill>
              </a:rPr>
              <a:t> </a:t>
            </a:r>
            <a:r>
              <a:rPr lang="en-US" sz="2400" dirty="0" err="1" smtClean="0">
                <a:solidFill>
                  <a:schemeClr val="bg1"/>
                </a:solidFill>
              </a:rPr>
              <a:t>addiu</a:t>
            </a:r>
            <a:r>
              <a:rPr lang="en-US" sz="2400" dirty="0" smtClean="0">
                <a:solidFill>
                  <a:schemeClr val="bg1"/>
                </a:solidFill>
              </a:rPr>
              <a:t>  $fp, $sp, 28</a:t>
            </a:r>
            <a:endParaRPr lang="en-US" sz="2400" dirty="0">
              <a:solidFill>
                <a:schemeClr val="bg1"/>
              </a:solidFill>
            </a:endParaRPr>
          </a:p>
          <a:p>
            <a:r>
              <a:rPr lang="en-US" sz="2400" dirty="0">
                <a:solidFill>
                  <a:schemeClr val="bg1"/>
                </a:solidFill>
              </a:rPr>
              <a:t>	…</a:t>
            </a:r>
          </a:p>
          <a:p>
            <a:r>
              <a:rPr lang="en-US" sz="2400" dirty="0">
                <a:solidFill>
                  <a:schemeClr val="accent1"/>
                </a:solidFill>
              </a:rPr>
              <a:t>  [use </a:t>
            </a:r>
            <a:r>
              <a:rPr lang="en-US" sz="2400" dirty="0" smtClean="0">
                <a:solidFill>
                  <a:schemeClr val="accent1"/>
                </a:solidFill>
              </a:rPr>
              <a:t>$s0 </a:t>
            </a:r>
            <a:r>
              <a:rPr lang="en-US" sz="2400" dirty="0">
                <a:solidFill>
                  <a:schemeClr val="accent1"/>
                </a:solidFill>
              </a:rPr>
              <a:t>and </a:t>
            </a:r>
            <a:r>
              <a:rPr lang="en-US" sz="2400" dirty="0" smtClean="0">
                <a:solidFill>
                  <a:schemeClr val="accent1"/>
                </a:solidFill>
              </a:rPr>
              <a:t>$s1]</a:t>
            </a:r>
            <a:endParaRPr lang="en-US" sz="2400" dirty="0">
              <a:solidFill>
                <a:schemeClr val="accent1"/>
              </a:solidFill>
            </a:endParaRPr>
          </a:p>
          <a:p>
            <a:r>
              <a:rPr lang="en-US" sz="2400" dirty="0">
                <a:solidFill>
                  <a:schemeClr val="bg1"/>
                </a:solidFill>
              </a:rPr>
              <a:t>      …</a:t>
            </a:r>
          </a:p>
          <a:p>
            <a:r>
              <a:rPr lang="en-US" sz="2400" dirty="0">
                <a:solidFill>
                  <a:schemeClr val="bg1"/>
                </a:solidFill>
              </a:rPr>
              <a:t>  </a:t>
            </a:r>
            <a:r>
              <a:rPr lang="en-US" sz="2400" dirty="0" err="1">
                <a:solidFill>
                  <a:schemeClr val="bg1"/>
                </a:solidFill>
              </a:rPr>
              <a:t>lw</a:t>
            </a:r>
            <a:r>
              <a:rPr lang="en-US" sz="2400" dirty="0">
                <a:solidFill>
                  <a:schemeClr val="bg1"/>
                </a:solidFill>
              </a:rPr>
              <a:t> </a:t>
            </a:r>
            <a:r>
              <a:rPr lang="en-US" sz="2400" dirty="0" smtClean="0">
                <a:solidFill>
                  <a:schemeClr val="bg1"/>
                </a:solidFill>
              </a:rPr>
              <a:t>$ra,28($sp</a:t>
            </a:r>
            <a:r>
              <a:rPr lang="en-US" sz="2400" dirty="0">
                <a:solidFill>
                  <a:schemeClr val="bg1"/>
                </a:solidFill>
              </a:rPr>
              <a:t>)</a:t>
            </a:r>
          </a:p>
          <a:p>
            <a:r>
              <a:rPr lang="en-US" sz="2400" dirty="0" smtClean="0">
                <a:solidFill>
                  <a:schemeClr val="bg1"/>
                </a:solidFill>
              </a:rPr>
              <a:t>  </a:t>
            </a:r>
            <a:r>
              <a:rPr lang="en-US" sz="2400" dirty="0" err="1">
                <a:solidFill>
                  <a:schemeClr val="bg1"/>
                </a:solidFill>
              </a:rPr>
              <a:t>lw</a:t>
            </a:r>
            <a:r>
              <a:rPr lang="en-US" sz="2400" dirty="0">
                <a:solidFill>
                  <a:schemeClr val="bg1"/>
                </a:solidFill>
              </a:rPr>
              <a:t> </a:t>
            </a:r>
            <a:r>
              <a:rPr lang="en-US" sz="2400" dirty="0" smtClean="0">
                <a:solidFill>
                  <a:schemeClr val="bg1"/>
                </a:solidFill>
              </a:rPr>
              <a:t>$fp,24($</a:t>
            </a:r>
            <a:r>
              <a:rPr lang="en-US" sz="2400" dirty="0">
                <a:solidFill>
                  <a:schemeClr val="bg1"/>
                </a:solidFill>
              </a:rPr>
              <a:t>sp</a:t>
            </a:r>
            <a:r>
              <a:rPr lang="en-US" sz="2400" dirty="0" smtClean="0">
                <a:solidFill>
                  <a:schemeClr val="bg1"/>
                </a:solidFill>
              </a:rPr>
              <a:t>)</a:t>
            </a:r>
          </a:p>
          <a:p>
            <a:r>
              <a:rPr lang="en-US" sz="2400" dirty="0" smtClean="0">
                <a:solidFill>
                  <a:srgbClr val="92D050"/>
                </a:solidFill>
              </a:rPr>
              <a:t>  </a:t>
            </a:r>
            <a:r>
              <a:rPr lang="en-US" sz="2400" dirty="0" err="1">
                <a:solidFill>
                  <a:srgbClr val="92D050"/>
                </a:solidFill>
              </a:rPr>
              <a:t>lw</a:t>
            </a:r>
            <a:r>
              <a:rPr lang="en-US" sz="2400" dirty="0">
                <a:solidFill>
                  <a:srgbClr val="92D050"/>
                </a:solidFill>
              </a:rPr>
              <a:t> </a:t>
            </a:r>
            <a:r>
              <a:rPr lang="en-US" sz="2400" dirty="0" smtClean="0">
                <a:solidFill>
                  <a:srgbClr val="92D050"/>
                </a:solidFill>
              </a:rPr>
              <a:t>$s1, 20$sp</a:t>
            </a:r>
            <a:r>
              <a:rPr lang="en-US" sz="2400" dirty="0">
                <a:solidFill>
                  <a:srgbClr val="92D050"/>
                </a:solidFill>
              </a:rPr>
              <a:t>)</a:t>
            </a:r>
          </a:p>
          <a:p>
            <a:r>
              <a:rPr lang="en-US" sz="2400" dirty="0">
                <a:solidFill>
                  <a:srgbClr val="92D050"/>
                </a:solidFill>
              </a:rPr>
              <a:t>  </a:t>
            </a:r>
            <a:r>
              <a:rPr lang="en-US" sz="2400" dirty="0" err="1">
                <a:solidFill>
                  <a:srgbClr val="92D050"/>
                </a:solidFill>
              </a:rPr>
              <a:t>lw</a:t>
            </a:r>
            <a:r>
              <a:rPr lang="en-US" sz="2400" dirty="0">
                <a:solidFill>
                  <a:srgbClr val="92D050"/>
                </a:solidFill>
              </a:rPr>
              <a:t> </a:t>
            </a:r>
            <a:r>
              <a:rPr lang="en-US" sz="2400" dirty="0" smtClean="0">
                <a:solidFill>
                  <a:srgbClr val="92D050"/>
                </a:solidFill>
              </a:rPr>
              <a:t>$s0, 16($sp</a:t>
            </a:r>
            <a:r>
              <a:rPr lang="en-US" sz="2400" dirty="0">
                <a:solidFill>
                  <a:srgbClr val="92D050"/>
                </a:solidFill>
              </a:rPr>
              <a:t>)</a:t>
            </a:r>
          </a:p>
          <a:p>
            <a:r>
              <a:rPr lang="en-US" sz="2400" dirty="0">
                <a:solidFill>
                  <a:schemeClr val="bg1"/>
                </a:solidFill>
              </a:rPr>
              <a:t>  </a:t>
            </a:r>
            <a:r>
              <a:rPr lang="en-US" sz="2400" dirty="0" err="1">
                <a:solidFill>
                  <a:schemeClr val="bg1"/>
                </a:solidFill>
              </a:rPr>
              <a:t>addiu</a:t>
            </a:r>
            <a:r>
              <a:rPr lang="en-US" sz="2400" dirty="0">
                <a:solidFill>
                  <a:schemeClr val="bg1"/>
                </a:solidFill>
              </a:rPr>
              <a:t> </a:t>
            </a:r>
            <a:r>
              <a:rPr lang="en-US" sz="2400" dirty="0" smtClean="0">
                <a:solidFill>
                  <a:schemeClr val="bg1"/>
                </a:solidFill>
              </a:rPr>
              <a:t>$sp,$sp,32</a:t>
            </a:r>
          </a:p>
          <a:p>
            <a:r>
              <a:rPr lang="en-US" sz="2400" dirty="0">
                <a:solidFill>
                  <a:schemeClr val="bg1"/>
                </a:solidFill>
              </a:rPr>
              <a:t> </a:t>
            </a:r>
            <a:r>
              <a:rPr lang="en-US" sz="2400" dirty="0" smtClean="0">
                <a:solidFill>
                  <a:schemeClr val="bg1"/>
                </a:solidFill>
              </a:rPr>
              <a:t> </a:t>
            </a:r>
            <a:r>
              <a:rPr lang="en-US" sz="2400" dirty="0" err="1" smtClean="0">
                <a:solidFill>
                  <a:schemeClr val="bg1"/>
                </a:solidFill>
              </a:rPr>
              <a:t>jr</a:t>
            </a:r>
            <a:r>
              <a:rPr lang="en-US" sz="2400" dirty="0" smtClean="0">
                <a:solidFill>
                  <a:schemeClr val="bg1"/>
                </a:solidFill>
              </a:rPr>
              <a:t> $</a:t>
            </a:r>
            <a:r>
              <a:rPr lang="en-US" sz="2400" dirty="0" err="1" smtClean="0">
                <a:solidFill>
                  <a:schemeClr val="bg1"/>
                </a:solidFill>
              </a:rPr>
              <a:t>ra</a:t>
            </a:r>
            <a:endParaRPr lang="en-US" sz="2400" dirty="0">
              <a:solidFill>
                <a:schemeClr val="bg1"/>
              </a:solidFill>
            </a:endParaRPr>
          </a:p>
        </p:txBody>
      </p:sp>
      <p:cxnSp>
        <p:nvCxnSpPr>
          <p:cNvPr id="7" name="Straight Arrow Connector 6"/>
          <p:cNvCxnSpPr/>
          <p:nvPr/>
        </p:nvCxnSpPr>
        <p:spPr>
          <a:xfrm flipH="1">
            <a:off x="2362200" y="1981200"/>
            <a:ext cx="914400" cy="609601"/>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331522" y="2590801"/>
            <a:ext cx="945078" cy="304800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DAD0A56F-BD0F-4BDF-9912-D1E89E9626C0}" type="slidenum">
              <a:rPr lang="en-US" smtClean="0"/>
              <a:t>65</a:t>
            </a:fld>
            <a:endParaRPr lang="en-US"/>
          </a:p>
        </p:txBody>
      </p:sp>
    </p:spTree>
    <p:extLst>
      <p:ext uri="{BB962C8B-B14F-4D97-AF65-F5344CB8AC3E}">
        <p14:creationId xmlns:p14="http://schemas.microsoft.com/office/powerpoint/2010/main" val="276553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dirty="0"/>
              <a:t>Frame Layout on Stack</a:t>
            </a:r>
          </a:p>
        </p:txBody>
      </p:sp>
      <p:sp>
        <p:nvSpPr>
          <p:cNvPr id="46" name="Content Placeholder 2"/>
          <p:cNvSpPr>
            <a:spLocks noGrp="1"/>
          </p:cNvSpPr>
          <p:nvPr>
            <p:ph idx="4294967295"/>
            <p:custDataLst>
              <p:tags r:id="rId1"/>
            </p:custDataLst>
          </p:nvPr>
        </p:nvSpPr>
        <p:spPr>
          <a:xfrm>
            <a:off x="3505200" y="1066800"/>
            <a:ext cx="5330825" cy="4953000"/>
          </a:xfrm>
        </p:spPr>
        <p:txBody>
          <a:bodyPr>
            <a:normAutofit/>
          </a:bodyPr>
          <a:lstStyle/>
          <a:p>
            <a:r>
              <a:rPr lang="en-US" sz="2800" dirty="0" smtClean="0">
                <a:solidFill>
                  <a:schemeClr val="bg1"/>
                </a:solidFill>
              </a:rPr>
              <a:t>Assume a function uses two </a:t>
            </a:r>
            <a:r>
              <a:rPr lang="en-US" sz="2800" dirty="0" err="1" smtClean="0">
                <a:solidFill>
                  <a:schemeClr val="bg1"/>
                </a:solidFill>
              </a:rPr>
              <a:t>callee</a:t>
            </a:r>
            <a:r>
              <a:rPr lang="en-US" sz="2800" dirty="0" smtClean="0">
                <a:solidFill>
                  <a:schemeClr val="bg1"/>
                </a:solidFill>
              </a:rPr>
              <a:t>-save registers.  </a:t>
            </a:r>
          </a:p>
          <a:p>
            <a:r>
              <a:rPr lang="en-US" sz="2800" dirty="0" smtClean="0">
                <a:solidFill>
                  <a:schemeClr val="bg1"/>
                </a:solidFill>
              </a:rPr>
              <a:t>How do we allocate a stack frame? How large is the stack frame? </a:t>
            </a:r>
          </a:p>
          <a:p>
            <a:r>
              <a:rPr lang="en-US" sz="2800" dirty="0" smtClean="0">
                <a:solidFill>
                  <a:schemeClr val="bg1"/>
                </a:solidFill>
              </a:rPr>
              <a:t>What should be stored in the stack frame?  </a:t>
            </a:r>
          </a:p>
          <a:p>
            <a:r>
              <a:rPr lang="en-US" sz="2800" dirty="0" smtClean="0">
                <a:solidFill>
                  <a:schemeClr val="bg1"/>
                </a:solidFill>
              </a:rPr>
              <a:t>Where should everything be stored?</a:t>
            </a:r>
          </a:p>
        </p:txBody>
      </p:sp>
      <p:cxnSp>
        <p:nvCxnSpPr>
          <p:cNvPr id="18" name="Straight Connector 17"/>
          <p:cNvCxnSpPr/>
          <p:nvPr>
            <p:custDataLst>
              <p:tags r:id="rId2"/>
            </p:custDataLst>
          </p:nvPr>
        </p:nvCxnSpPr>
        <p:spPr>
          <a:xfrm rot="5400000">
            <a:off x="1176295" y="32766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custDataLst>
              <p:tags r:id="rId3"/>
            </p:custDataLst>
          </p:nvPr>
        </p:nvSpPr>
        <p:spPr>
          <a:xfrm>
            <a:off x="871495" y="14478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20" name="Rectangle 19"/>
          <p:cNvSpPr/>
          <p:nvPr>
            <p:custDataLst>
              <p:tags r:id="rId4"/>
            </p:custDataLst>
          </p:nvPr>
        </p:nvSpPr>
        <p:spPr>
          <a:xfrm>
            <a:off x="871495" y="18288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fp</a:t>
            </a:r>
            <a:endParaRPr lang="en-US" sz="2400" dirty="0"/>
          </a:p>
        </p:txBody>
      </p:sp>
      <p:sp>
        <p:nvSpPr>
          <p:cNvPr id="21" name="Rectangle 20"/>
          <p:cNvSpPr/>
          <p:nvPr>
            <p:custDataLst>
              <p:tags r:id="rId5"/>
            </p:custDataLst>
          </p:nvPr>
        </p:nvSpPr>
        <p:spPr>
          <a:xfrm>
            <a:off x="871495" y="22098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22" name="Rectangle 21"/>
          <p:cNvSpPr/>
          <p:nvPr>
            <p:custDataLst>
              <p:tags r:id="rId6"/>
            </p:custDataLst>
          </p:nvPr>
        </p:nvSpPr>
        <p:spPr>
          <a:xfrm>
            <a:off x="871495" y="29718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23" name="Rectangle 22"/>
          <p:cNvSpPr/>
          <p:nvPr>
            <p:custDataLst>
              <p:tags r:id="rId7"/>
            </p:custDataLst>
          </p:nvPr>
        </p:nvSpPr>
        <p:spPr>
          <a:xfrm>
            <a:off x="871495" y="41148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24" name="TextBox 23"/>
          <p:cNvSpPr txBox="1"/>
          <p:nvPr>
            <p:custDataLst>
              <p:tags r:id="rId8"/>
            </p:custDataLst>
          </p:nvPr>
        </p:nvSpPr>
        <p:spPr>
          <a:xfrm>
            <a:off x="33295" y="1371600"/>
            <a:ext cx="915635" cy="523220"/>
          </a:xfrm>
          <a:prstGeom prst="rect">
            <a:avLst/>
          </a:prstGeom>
          <a:noFill/>
        </p:spPr>
        <p:txBody>
          <a:bodyPr wrap="none" rtlCol="0">
            <a:spAutoFit/>
          </a:bodyPr>
          <a:lstStyle/>
          <a:p>
            <a:r>
              <a:rPr lang="en-US" sz="2800" dirty="0" smtClean="0">
                <a:solidFill>
                  <a:schemeClr val="bg1"/>
                </a:solidFill>
              </a:rPr>
              <a:t>fp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25" name="TextBox 24"/>
          <p:cNvSpPr txBox="1"/>
          <p:nvPr>
            <p:custDataLst>
              <p:tags r:id="rId9"/>
            </p:custDataLst>
          </p:nvPr>
        </p:nvSpPr>
        <p:spPr>
          <a:xfrm>
            <a:off x="0" y="4734580"/>
            <a:ext cx="947695" cy="523220"/>
          </a:xfrm>
          <a:prstGeom prst="rect">
            <a:avLst/>
          </a:prstGeom>
          <a:noFill/>
        </p:spPr>
        <p:txBody>
          <a:bodyPr wrap="none" rtlCol="0">
            <a:spAutoFit/>
          </a:bodyPr>
          <a:lstStyle/>
          <a:p>
            <a:r>
              <a:rPr lang="en-US" sz="280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cxnSp>
        <p:nvCxnSpPr>
          <p:cNvPr id="26" name="Straight Connector 25"/>
          <p:cNvCxnSpPr/>
          <p:nvPr>
            <p:custDataLst>
              <p:tags r:id="rId10"/>
            </p:custDataLst>
          </p:nvPr>
        </p:nvCxnSpPr>
        <p:spPr>
          <a:xfrm rot="5400000">
            <a:off x="-1185905" y="32766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301422" y="74011"/>
            <a:ext cx="766378" cy="766378"/>
          </a:xfrm>
          <a:prstGeom prst="rect">
            <a:avLst/>
          </a:prstGeom>
        </p:spPr>
      </p:pic>
      <p:sp>
        <p:nvSpPr>
          <p:cNvPr id="2" name="Slide Number Placeholder 1"/>
          <p:cNvSpPr>
            <a:spLocks noGrp="1"/>
          </p:cNvSpPr>
          <p:nvPr>
            <p:ph type="sldNum" sz="quarter" idx="12"/>
          </p:nvPr>
        </p:nvSpPr>
        <p:spPr/>
        <p:txBody>
          <a:bodyPr/>
          <a:lstStyle/>
          <a:p>
            <a:fld id="{DAD0A56F-BD0F-4BDF-9912-D1E89E9626C0}" type="slidenum">
              <a:rPr lang="en-US" smtClean="0"/>
              <a:t>66</a:t>
            </a:fld>
            <a:endParaRPr lang="en-US"/>
          </a:p>
        </p:txBody>
      </p:sp>
    </p:spTree>
    <p:extLst>
      <p:ext uri="{BB962C8B-B14F-4D97-AF65-F5344CB8AC3E}">
        <p14:creationId xmlns:p14="http://schemas.microsoft.com/office/powerpoint/2010/main" val="231138668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dirty="0"/>
              <a:t>Frame Layout on Stack</a:t>
            </a:r>
          </a:p>
        </p:txBody>
      </p:sp>
      <p:sp>
        <p:nvSpPr>
          <p:cNvPr id="46" name="Content Placeholder 2"/>
          <p:cNvSpPr>
            <a:spLocks noGrp="1"/>
          </p:cNvSpPr>
          <p:nvPr>
            <p:ph idx="4294967295"/>
            <p:custDataLst>
              <p:tags r:id="rId1"/>
            </p:custDataLst>
          </p:nvPr>
        </p:nvSpPr>
        <p:spPr>
          <a:xfrm>
            <a:off x="3429000" y="838200"/>
            <a:ext cx="5562600" cy="5943600"/>
          </a:xfrm>
        </p:spPr>
        <p:txBody>
          <a:bodyPr>
            <a:normAutofit fontScale="85000" lnSpcReduction="20000"/>
          </a:bodyPr>
          <a:lstStyle/>
          <a:p>
            <a:r>
              <a:rPr lang="en-US" sz="2800" dirty="0" smtClean="0">
                <a:solidFill>
                  <a:schemeClr val="accent5">
                    <a:lumMod val="60000"/>
                    <a:lumOff val="40000"/>
                  </a:schemeClr>
                </a:solidFill>
              </a:rPr>
              <a:t>ADDIU $sp, $sp, -32</a:t>
            </a:r>
            <a:r>
              <a:rPr lang="en-US" sz="2800" dirty="0" smtClean="0"/>
              <a:t>	# allocate frame</a:t>
            </a:r>
          </a:p>
          <a:p>
            <a:r>
              <a:rPr lang="en-US" sz="2800" dirty="0" smtClean="0">
                <a:solidFill>
                  <a:schemeClr val="accent5">
                    <a:lumMod val="60000"/>
                    <a:lumOff val="40000"/>
                  </a:schemeClr>
                </a:solidFill>
              </a:rPr>
              <a:t>SW $</a:t>
            </a:r>
            <a:r>
              <a:rPr lang="en-US" sz="2800" dirty="0" err="1" smtClean="0">
                <a:solidFill>
                  <a:schemeClr val="accent5">
                    <a:lumMod val="60000"/>
                    <a:lumOff val="40000"/>
                  </a:schemeClr>
                </a:solidFill>
              </a:rPr>
              <a:t>ra</a:t>
            </a:r>
            <a:r>
              <a:rPr lang="en-US" sz="2800" dirty="0" smtClean="0">
                <a:solidFill>
                  <a:schemeClr val="accent5">
                    <a:lumMod val="60000"/>
                    <a:lumOff val="40000"/>
                  </a:schemeClr>
                </a:solidFill>
              </a:rPr>
              <a:t>, 28($sp)</a:t>
            </a:r>
            <a:r>
              <a:rPr lang="en-US" sz="2800" dirty="0" smtClean="0"/>
              <a:t>	# save $</a:t>
            </a:r>
            <a:r>
              <a:rPr lang="en-US" sz="2800" dirty="0" err="1" smtClean="0"/>
              <a:t>ra</a:t>
            </a:r>
            <a:endParaRPr lang="en-US" sz="2800" dirty="0" smtClean="0"/>
          </a:p>
          <a:p>
            <a:r>
              <a:rPr lang="en-US" sz="2800" dirty="0" smtClean="0">
                <a:solidFill>
                  <a:schemeClr val="accent5">
                    <a:lumMod val="60000"/>
                    <a:lumOff val="40000"/>
                  </a:schemeClr>
                </a:solidFill>
              </a:rPr>
              <a:t>SW $fp, 24($sp)</a:t>
            </a:r>
            <a:r>
              <a:rPr lang="en-US" sz="2800" dirty="0" smtClean="0"/>
              <a:t>	# save old $fp</a:t>
            </a:r>
          </a:p>
          <a:p>
            <a:r>
              <a:rPr lang="en-US" sz="2800" dirty="0" smtClean="0">
                <a:solidFill>
                  <a:schemeClr val="accent5">
                    <a:lumMod val="60000"/>
                    <a:lumOff val="40000"/>
                  </a:schemeClr>
                </a:solidFill>
              </a:rPr>
              <a:t>SW $s1, 20($sp)</a:t>
            </a:r>
            <a:r>
              <a:rPr lang="en-US" sz="2800" dirty="0" smtClean="0"/>
              <a:t>	# save ...</a:t>
            </a:r>
          </a:p>
          <a:p>
            <a:r>
              <a:rPr lang="en-US" sz="2800" dirty="0" smtClean="0">
                <a:solidFill>
                  <a:schemeClr val="accent5">
                    <a:lumMod val="60000"/>
                    <a:lumOff val="40000"/>
                  </a:schemeClr>
                </a:solidFill>
              </a:rPr>
              <a:t>SW $s0, 16($sp)</a:t>
            </a:r>
            <a:r>
              <a:rPr lang="en-US" sz="2800" dirty="0" smtClean="0"/>
              <a:t>	# save ...</a:t>
            </a:r>
          </a:p>
          <a:p>
            <a:r>
              <a:rPr lang="en-US" sz="2800" dirty="0" smtClean="0">
                <a:solidFill>
                  <a:schemeClr val="accent5">
                    <a:lumMod val="60000"/>
                    <a:lumOff val="40000"/>
                  </a:schemeClr>
                </a:solidFill>
              </a:rPr>
              <a:t>ADDIU $fp, $sp, 28</a:t>
            </a:r>
            <a:r>
              <a:rPr lang="en-US" sz="2800" dirty="0" smtClean="0"/>
              <a:t>	# set new frame </a:t>
            </a:r>
            <a:r>
              <a:rPr lang="en-US" sz="2800" dirty="0" err="1" smtClean="0"/>
              <a:t>ptr</a:t>
            </a:r>
            <a:endParaRPr lang="en-US" sz="2800" dirty="0" smtClean="0"/>
          </a:p>
          <a:p>
            <a:r>
              <a:rPr lang="en-US" sz="2800" dirty="0" smtClean="0">
                <a:solidFill>
                  <a:schemeClr val="accent5">
                    <a:lumMod val="60000"/>
                    <a:lumOff val="40000"/>
                  </a:schemeClr>
                </a:solidFill>
              </a:rPr>
              <a:t>…</a:t>
            </a:r>
            <a:r>
              <a:rPr lang="en-US" sz="2800" dirty="0" smtClean="0"/>
              <a:t>			...</a:t>
            </a:r>
          </a:p>
          <a:p>
            <a:r>
              <a:rPr lang="en-US" sz="2800" dirty="0" smtClean="0">
                <a:solidFill>
                  <a:schemeClr val="accent5">
                    <a:lumMod val="60000"/>
                    <a:lumOff val="40000"/>
                  </a:schemeClr>
                </a:solidFill>
              </a:rPr>
              <a:t>BODY</a:t>
            </a:r>
          </a:p>
          <a:p>
            <a:r>
              <a:rPr lang="en-US" sz="2800" dirty="0" smtClean="0">
                <a:solidFill>
                  <a:schemeClr val="accent5">
                    <a:lumMod val="60000"/>
                    <a:lumOff val="40000"/>
                  </a:schemeClr>
                </a:solidFill>
              </a:rPr>
              <a:t>…</a:t>
            </a:r>
            <a:r>
              <a:rPr lang="en-US" sz="2800" dirty="0" smtClean="0"/>
              <a:t>			...</a:t>
            </a:r>
          </a:p>
          <a:p>
            <a:r>
              <a:rPr lang="en-US" sz="2800" dirty="0" smtClean="0">
                <a:solidFill>
                  <a:schemeClr val="accent5">
                    <a:lumMod val="60000"/>
                    <a:lumOff val="40000"/>
                  </a:schemeClr>
                </a:solidFill>
              </a:rPr>
              <a:t>LW $s0, 16($sp)</a:t>
            </a:r>
            <a:r>
              <a:rPr lang="en-US" sz="2800" dirty="0" smtClean="0"/>
              <a:t>	# restore …</a:t>
            </a:r>
          </a:p>
          <a:p>
            <a:r>
              <a:rPr lang="en-US" sz="2800" dirty="0" smtClean="0">
                <a:solidFill>
                  <a:schemeClr val="accent5">
                    <a:lumMod val="60000"/>
                    <a:lumOff val="40000"/>
                  </a:schemeClr>
                </a:solidFill>
              </a:rPr>
              <a:t>LW $s1, 20($sp)</a:t>
            </a:r>
            <a:r>
              <a:rPr lang="en-US" sz="2800" dirty="0" smtClean="0"/>
              <a:t>	# restore …</a:t>
            </a:r>
          </a:p>
          <a:p>
            <a:r>
              <a:rPr lang="en-US" sz="2800" dirty="0" smtClean="0">
                <a:solidFill>
                  <a:schemeClr val="accent5">
                    <a:lumMod val="60000"/>
                    <a:lumOff val="40000"/>
                  </a:schemeClr>
                </a:solidFill>
              </a:rPr>
              <a:t>LW $fp, 24($sp)</a:t>
            </a:r>
            <a:r>
              <a:rPr lang="en-US" sz="2800" dirty="0" smtClean="0"/>
              <a:t>	# restore old $fp</a:t>
            </a:r>
          </a:p>
          <a:p>
            <a:r>
              <a:rPr lang="en-US" sz="2800" dirty="0" smtClean="0">
                <a:solidFill>
                  <a:schemeClr val="accent5">
                    <a:lumMod val="60000"/>
                    <a:lumOff val="40000"/>
                  </a:schemeClr>
                </a:solidFill>
              </a:rPr>
              <a:t>LW $</a:t>
            </a:r>
            <a:r>
              <a:rPr lang="en-US" sz="2800" dirty="0" err="1" smtClean="0">
                <a:solidFill>
                  <a:schemeClr val="accent5">
                    <a:lumMod val="60000"/>
                    <a:lumOff val="40000"/>
                  </a:schemeClr>
                </a:solidFill>
              </a:rPr>
              <a:t>ra</a:t>
            </a:r>
            <a:r>
              <a:rPr lang="en-US" sz="2800" dirty="0" smtClean="0">
                <a:solidFill>
                  <a:schemeClr val="accent5">
                    <a:lumMod val="60000"/>
                    <a:lumOff val="40000"/>
                  </a:schemeClr>
                </a:solidFill>
              </a:rPr>
              <a:t>, 28($sp)</a:t>
            </a:r>
            <a:r>
              <a:rPr lang="en-US" sz="2800" dirty="0" smtClean="0"/>
              <a:t>	# restore $</a:t>
            </a:r>
            <a:r>
              <a:rPr lang="en-US" sz="2800" dirty="0" err="1" smtClean="0"/>
              <a:t>ra</a:t>
            </a:r>
            <a:endParaRPr lang="en-US" sz="2800" dirty="0" smtClean="0"/>
          </a:p>
          <a:p>
            <a:r>
              <a:rPr lang="en-US" sz="2800" dirty="0" smtClean="0">
                <a:solidFill>
                  <a:schemeClr val="accent5">
                    <a:lumMod val="60000"/>
                    <a:lumOff val="40000"/>
                  </a:schemeClr>
                </a:solidFill>
              </a:rPr>
              <a:t>ADDIU $</a:t>
            </a:r>
            <a:r>
              <a:rPr lang="en-US" sz="2800" dirty="0" err="1" smtClean="0">
                <a:solidFill>
                  <a:schemeClr val="accent5">
                    <a:lumMod val="60000"/>
                    <a:lumOff val="40000"/>
                  </a:schemeClr>
                </a:solidFill>
              </a:rPr>
              <a:t>sp,$sp</a:t>
            </a:r>
            <a:r>
              <a:rPr lang="en-US" sz="2800" dirty="0" smtClean="0">
                <a:solidFill>
                  <a:schemeClr val="accent5">
                    <a:lumMod val="60000"/>
                    <a:lumOff val="40000"/>
                  </a:schemeClr>
                </a:solidFill>
              </a:rPr>
              <a:t>, 32</a:t>
            </a:r>
            <a:r>
              <a:rPr lang="en-US" sz="2800" dirty="0" smtClean="0"/>
              <a:t>	# </a:t>
            </a:r>
            <a:r>
              <a:rPr lang="en-US" sz="2800" dirty="0" err="1" smtClean="0"/>
              <a:t>dealloc</a:t>
            </a:r>
            <a:r>
              <a:rPr lang="en-US" sz="2800" dirty="0" smtClean="0"/>
              <a:t> frame</a:t>
            </a:r>
          </a:p>
          <a:p>
            <a:r>
              <a:rPr lang="en-US" sz="2800" dirty="0" smtClean="0">
                <a:solidFill>
                  <a:schemeClr val="accent5">
                    <a:lumMod val="60000"/>
                    <a:lumOff val="40000"/>
                  </a:schemeClr>
                </a:solidFill>
              </a:rPr>
              <a:t>JR $</a:t>
            </a:r>
            <a:r>
              <a:rPr lang="en-US" sz="2800" dirty="0" err="1" smtClean="0">
                <a:solidFill>
                  <a:schemeClr val="accent5">
                    <a:lumMod val="60000"/>
                    <a:lumOff val="40000"/>
                  </a:schemeClr>
                </a:solidFill>
              </a:rPr>
              <a:t>ra</a:t>
            </a:r>
            <a:endParaRPr lang="en-US" sz="2800" dirty="0" smtClean="0">
              <a:solidFill>
                <a:schemeClr val="accent5">
                  <a:lumMod val="60000"/>
                  <a:lumOff val="40000"/>
                </a:schemeClr>
              </a:solidFill>
            </a:endParaRPr>
          </a:p>
        </p:txBody>
      </p:sp>
      <p:cxnSp>
        <p:nvCxnSpPr>
          <p:cNvPr id="32" name="Straight Connector 31"/>
          <p:cNvCxnSpPr/>
          <p:nvPr>
            <p:custDataLst>
              <p:tags r:id="rId2"/>
            </p:custDataLst>
          </p:nvPr>
        </p:nvCxnSpPr>
        <p:spPr>
          <a:xfrm rot="5400000">
            <a:off x="1176295" y="32766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custDataLst>
              <p:tags r:id="rId3"/>
            </p:custDataLst>
          </p:nvPr>
        </p:nvSpPr>
        <p:spPr>
          <a:xfrm>
            <a:off x="871495" y="14478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34" name="Rectangle 33"/>
          <p:cNvSpPr/>
          <p:nvPr>
            <p:custDataLst>
              <p:tags r:id="rId4"/>
            </p:custDataLst>
          </p:nvPr>
        </p:nvSpPr>
        <p:spPr>
          <a:xfrm>
            <a:off x="871495" y="18288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fp</a:t>
            </a:r>
            <a:endParaRPr lang="en-US" sz="2400" dirty="0"/>
          </a:p>
        </p:txBody>
      </p:sp>
      <p:sp>
        <p:nvSpPr>
          <p:cNvPr id="35" name="Rectangle 34"/>
          <p:cNvSpPr/>
          <p:nvPr>
            <p:custDataLst>
              <p:tags r:id="rId5"/>
            </p:custDataLst>
          </p:nvPr>
        </p:nvSpPr>
        <p:spPr>
          <a:xfrm>
            <a:off x="871495" y="22098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36" name="Rectangle 35"/>
          <p:cNvSpPr/>
          <p:nvPr>
            <p:custDataLst>
              <p:tags r:id="rId6"/>
            </p:custDataLst>
          </p:nvPr>
        </p:nvSpPr>
        <p:spPr>
          <a:xfrm>
            <a:off x="871495" y="29718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37" name="Rectangle 36"/>
          <p:cNvSpPr/>
          <p:nvPr>
            <p:custDataLst>
              <p:tags r:id="rId7"/>
            </p:custDataLst>
          </p:nvPr>
        </p:nvSpPr>
        <p:spPr>
          <a:xfrm>
            <a:off x="871495" y="41148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7" name="TextBox 16"/>
          <p:cNvSpPr txBox="1"/>
          <p:nvPr>
            <p:custDataLst>
              <p:tags r:id="rId8"/>
            </p:custDataLst>
          </p:nvPr>
        </p:nvSpPr>
        <p:spPr>
          <a:xfrm>
            <a:off x="33295" y="1371600"/>
            <a:ext cx="915635" cy="523220"/>
          </a:xfrm>
          <a:prstGeom prst="rect">
            <a:avLst/>
          </a:prstGeom>
          <a:noFill/>
        </p:spPr>
        <p:txBody>
          <a:bodyPr wrap="none" rtlCol="0">
            <a:spAutoFit/>
          </a:bodyPr>
          <a:lstStyle/>
          <a:p>
            <a:r>
              <a:rPr lang="en-US" sz="2800" dirty="0" smtClean="0">
                <a:solidFill>
                  <a:schemeClr val="bg1"/>
                </a:solidFill>
              </a:rPr>
              <a:t>fp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8" name="TextBox 17"/>
          <p:cNvSpPr txBox="1"/>
          <p:nvPr>
            <p:custDataLst>
              <p:tags r:id="rId9"/>
            </p:custDataLst>
          </p:nvPr>
        </p:nvSpPr>
        <p:spPr>
          <a:xfrm>
            <a:off x="0" y="4734580"/>
            <a:ext cx="947695" cy="523220"/>
          </a:xfrm>
          <a:prstGeom prst="rect">
            <a:avLst/>
          </a:prstGeom>
          <a:noFill/>
        </p:spPr>
        <p:txBody>
          <a:bodyPr wrap="none" rtlCol="0">
            <a:spAutoFit/>
          </a:bodyPr>
          <a:lstStyle/>
          <a:p>
            <a:r>
              <a:rPr lang="en-US" sz="280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cxnSp>
        <p:nvCxnSpPr>
          <p:cNvPr id="22" name="Straight Connector 21"/>
          <p:cNvCxnSpPr/>
          <p:nvPr>
            <p:custDataLst>
              <p:tags r:id="rId10"/>
            </p:custDataLst>
          </p:nvPr>
        </p:nvCxnSpPr>
        <p:spPr>
          <a:xfrm rot="5400000">
            <a:off x="-1185905" y="32766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DAD0A56F-BD0F-4BDF-9912-D1E89E9626C0}" type="slidenum">
              <a:rPr lang="en-US" smtClean="0"/>
              <a:t>67</a:t>
            </a:fld>
            <a:endParaRPr lang="en-US"/>
          </a:p>
        </p:txBody>
      </p:sp>
    </p:spTree>
    <p:extLst>
      <p:ext uri="{BB962C8B-B14F-4D97-AF65-F5344CB8AC3E}">
        <p14:creationId xmlns:p14="http://schemas.microsoft.com/office/powerpoint/2010/main" val="5724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11"/>
          <p:cNvSpPr>
            <a:spLocks noChangeArrowheads="1"/>
          </p:cNvSpPr>
          <p:nvPr/>
        </p:nvSpPr>
        <p:spPr bwMode="auto">
          <a:xfrm>
            <a:off x="836847" y="2479778"/>
            <a:ext cx="2057400" cy="381000"/>
          </a:xfrm>
          <a:prstGeom prst="rect">
            <a:avLst/>
          </a:prstGeom>
          <a:noFill/>
          <a:ln w="9525">
            <a:solidFill>
              <a:srgbClr val="FF2F92"/>
            </a:solidFill>
            <a:miter lim="800000"/>
            <a:headEnd/>
            <a:tailEnd/>
          </a:ln>
          <a:effectLst/>
          <a:extLst/>
        </p:spPr>
        <p:txBody>
          <a:bodyPr wrap="none" anchor="ctr"/>
          <a:lstStyle/>
          <a:p>
            <a:pPr algn="ctr"/>
            <a:r>
              <a:rPr lang="en-US" sz="2400" dirty="0">
                <a:solidFill>
                  <a:schemeClr val="bg1"/>
                </a:solidFill>
              </a:rPr>
              <a:t>pink’s </a:t>
            </a:r>
            <a:r>
              <a:rPr lang="en-US" sz="2400" dirty="0" err="1">
                <a:solidFill>
                  <a:schemeClr val="bg1"/>
                </a:solidFill>
              </a:rPr>
              <a:t>ra</a:t>
            </a:r>
            <a:endParaRPr lang="en-US" sz="2400" dirty="0">
              <a:solidFill>
                <a:schemeClr val="bg1"/>
              </a:solidFill>
            </a:endParaRPr>
          </a:p>
        </p:txBody>
      </p:sp>
      <p:cxnSp>
        <p:nvCxnSpPr>
          <p:cNvPr id="57" name="Straight Connector 56"/>
          <p:cNvCxnSpPr/>
          <p:nvPr>
            <p:custDataLst>
              <p:tags r:id="rId1"/>
            </p:custDataLst>
          </p:nvPr>
        </p:nvCxnSpPr>
        <p:spPr>
          <a:xfrm>
            <a:off x="2894608" y="605135"/>
            <a:ext cx="0" cy="590999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custDataLst>
              <p:tags r:id="rId2"/>
            </p:custDataLst>
          </p:nvPr>
        </p:nvCxnSpPr>
        <p:spPr>
          <a:xfrm flipH="1">
            <a:off x="831878" y="609600"/>
            <a:ext cx="4002" cy="590553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0670" name="Text Box 14"/>
          <p:cNvSpPr txBox="1">
            <a:spLocks noChangeArrowheads="1"/>
          </p:cNvSpPr>
          <p:nvPr/>
        </p:nvSpPr>
        <p:spPr bwMode="auto">
          <a:xfrm>
            <a:off x="3048000" y="914400"/>
            <a:ext cx="5943600" cy="483209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dirty="0">
                <a:solidFill>
                  <a:schemeClr val="bg1"/>
                </a:solidFill>
                <a:latin typeface="Tahoma" pitchFamily="34" charset="0"/>
              </a:rPr>
              <a:t>blue() {</a:t>
            </a:r>
          </a:p>
          <a:p>
            <a:r>
              <a:rPr lang="en-US" sz="2400" dirty="0">
                <a:solidFill>
                  <a:schemeClr val="bg1"/>
                </a:solidFill>
                <a:latin typeface="Tahoma" pitchFamily="34" charset="0"/>
              </a:rPr>
              <a:t>   pink(0,1,2,3,4,5);</a:t>
            </a:r>
          </a:p>
          <a:p>
            <a:r>
              <a:rPr lang="en-US" sz="2400" dirty="0" smtClean="0">
                <a:solidFill>
                  <a:schemeClr val="bg1"/>
                </a:solidFill>
                <a:latin typeface="Tahoma" pitchFamily="34" charset="0"/>
              </a:rPr>
              <a:t>}</a:t>
            </a:r>
          </a:p>
          <a:p>
            <a:endParaRPr lang="en-US" sz="1000" dirty="0">
              <a:solidFill>
                <a:schemeClr val="bg1"/>
              </a:solidFill>
              <a:latin typeface="Tahoma" pitchFamily="34" charset="0"/>
            </a:endParaRPr>
          </a:p>
          <a:p>
            <a:r>
              <a:rPr lang="en-US" sz="2400" dirty="0" smtClean="0">
                <a:solidFill>
                  <a:schemeClr val="bg1"/>
                </a:solidFill>
                <a:latin typeface="Tahoma" pitchFamily="34" charset="0"/>
              </a:rPr>
              <a:t>pink(</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a,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b,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c,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d,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e,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f) </a:t>
            </a:r>
            <a:r>
              <a:rPr lang="en-US" sz="2400" dirty="0">
                <a:solidFill>
                  <a:schemeClr val="bg1"/>
                </a:solidFill>
                <a:latin typeface="Tahoma" pitchFamily="34" charset="0"/>
              </a:rPr>
              <a:t>{</a:t>
            </a:r>
          </a:p>
          <a:p>
            <a:r>
              <a:rPr lang="en-US" sz="2400" dirty="0">
                <a:solidFill>
                  <a:schemeClr val="bg1"/>
                </a:solidFill>
                <a:latin typeface="Tahoma" pitchFamily="34" charset="0"/>
              </a:rPr>
              <a:t> </a:t>
            </a:r>
            <a:r>
              <a:rPr lang="en-US" sz="2400" dirty="0" smtClean="0">
                <a:solidFill>
                  <a:schemeClr val="bg1"/>
                </a:solidFill>
                <a:latin typeface="Tahoma" pitchFamily="34" charset="0"/>
              </a:rPr>
              <a:t>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x;</a:t>
            </a:r>
          </a:p>
          <a:p>
            <a:r>
              <a:rPr lang="en-US" sz="2400" dirty="0" smtClean="0">
                <a:solidFill>
                  <a:schemeClr val="bg1"/>
                </a:solidFill>
                <a:latin typeface="Tahoma" pitchFamily="34" charset="0"/>
              </a:rPr>
              <a:t>    </a:t>
            </a:r>
            <a:r>
              <a:rPr lang="en-US" sz="2400" dirty="0">
                <a:solidFill>
                  <a:schemeClr val="bg1"/>
                </a:solidFill>
                <a:latin typeface="Tahoma" pitchFamily="34" charset="0"/>
              </a:rPr>
              <a:t>orange(10,11,12,13,14);</a:t>
            </a:r>
          </a:p>
          <a:p>
            <a:r>
              <a:rPr lang="en-US" sz="2400" dirty="0" smtClean="0">
                <a:solidFill>
                  <a:schemeClr val="bg1"/>
                </a:solidFill>
                <a:latin typeface="Tahoma" pitchFamily="34" charset="0"/>
              </a:rPr>
              <a:t>}</a:t>
            </a:r>
          </a:p>
          <a:p>
            <a:endParaRPr lang="en-US" sz="1000" dirty="0">
              <a:solidFill>
                <a:schemeClr val="bg1"/>
              </a:solidFill>
              <a:latin typeface="Tahoma" pitchFamily="34" charset="0"/>
            </a:endParaRPr>
          </a:p>
          <a:p>
            <a:r>
              <a:rPr lang="en-US" sz="2400" dirty="0" smtClean="0">
                <a:solidFill>
                  <a:schemeClr val="bg1"/>
                </a:solidFill>
                <a:latin typeface="Tahoma" pitchFamily="34" charset="0"/>
              </a:rPr>
              <a:t>orange(</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a:t>
            </a:r>
            <a:r>
              <a:rPr lang="en-US" sz="2400" dirty="0">
                <a:solidFill>
                  <a:schemeClr val="bg1"/>
                </a:solidFill>
                <a:latin typeface="Tahoma" pitchFamily="34" charset="0"/>
              </a:rPr>
              <a:t>a, </a:t>
            </a:r>
            <a:r>
              <a:rPr lang="en-US" sz="2400" dirty="0" err="1">
                <a:solidFill>
                  <a:schemeClr val="bg1"/>
                </a:solidFill>
                <a:latin typeface="Tahoma" pitchFamily="34" charset="0"/>
              </a:rPr>
              <a:t>int</a:t>
            </a:r>
            <a:r>
              <a:rPr lang="en-US" sz="2400" dirty="0">
                <a:solidFill>
                  <a:schemeClr val="bg1"/>
                </a:solidFill>
                <a:latin typeface="Tahoma" pitchFamily="34" charset="0"/>
              </a:rPr>
              <a:t> b, </a:t>
            </a:r>
            <a:r>
              <a:rPr lang="en-US" sz="2400" dirty="0" err="1">
                <a:solidFill>
                  <a:schemeClr val="bg1"/>
                </a:solidFill>
                <a:latin typeface="Tahoma" pitchFamily="34" charset="0"/>
              </a:rPr>
              <a:t>int</a:t>
            </a:r>
            <a:r>
              <a:rPr lang="en-US" sz="2400" dirty="0">
                <a:solidFill>
                  <a:schemeClr val="bg1"/>
                </a:solidFill>
                <a:latin typeface="Tahoma" pitchFamily="34" charset="0"/>
              </a:rPr>
              <a:t> c, </a:t>
            </a:r>
            <a:r>
              <a:rPr lang="en-US" sz="2400" dirty="0" err="1">
                <a:solidFill>
                  <a:schemeClr val="bg1"/>
                </a:solidFill>
                <a:latin typeface="Tahoma" pitchFamily="34" charset="0"/>
              </a:rPr>
              <a:t>int</a:t>
            </a:r>
            <a:r>
              <a:rPr lang="en-US" sz="2400" dirty="0">
                <a:solidFill>
                  <a:schemeClr val="bg1"/>
                </a:solidFill>
                <a:latin typeface="Tahoma" pitchFamily="34" charset="0"/>
              </a:rPr>
              <a:t>, d, </a:t>
            </a:r>
            <a:r>
              <a:rPr lang="en-US" sz="2400" dirty="0" err="1">
                <a:solidFill>
                  <a:schemeClr val="bg1"/>
                </a:solidFill>
                <a:latin typeface="Tahoma" pitchFamily="34" charset="0"/>
              </a:rPr>
              <a:t>int</a:t>
            </a:r>
            <a:r>
              <a:rPr lang="en-US" sz="2400" dirty="0">
                <a:solidFill>
                  <a:schemeClr val="bg1"/>
                </a:solidFill>
                <a:latin typeface="Tahoma" pitchFamily="34" charset="0"/>
              </a:rPr>
              <a:t> e) {</a:t>
            </a:r>
          </a:p>
          <a:p>
            <a:r>
              <a:rPr lang="en-US" sz="2400" dirty="0">
                <a:solidFill>
                  <a:schemeClr val="bg1"/>
                </a:solidFill>
                <a:latin typeface="Tahoma" pitchFamily="34" charset="0"/>
              </a:rPr>
              <a:t>	char </a:t>
            </a:r>
            <a:r>
              <a:rPr lang="en-US" sz="2400" dirty="0" err="1">
                <a:solidFill>
                  <a:schemeClr val="bg1"/>
                </a:solidFill>
                <a:latin typeface="Tahoma" pitchFamily="34" charset="0"/>
              </a:rPr>
              <a:t>buf</a:t>
            </a:r>
            <a:r>
              <a:rPr lang="en-US" sz="2400" dirty="0">
                <a:solidFill>
                  <a:schemeClr val="bg1"/>
                </a:solidFill>
                <a:latin typeface="Tahoma" pitchFamily="34" charset="0"/>
              </a:rPr>
              <a:t>[100];</a:t>
            </a:r>
          </a:p>
          <a:p>
            <a:r>
              <a:rPr lang="en-US" sz="2400" dirty="0">
                <a:solidFill>
                  <a:schemeClr val="accent1"/>
                </a:solidFill>
                <a:latin typeface="Tahoma" pitchFamily="34" charset="0"/>
              </a:rPr>
              <a:t>	gets(</a:t>
            </a:r>
            <a:r>
              <a:rPr lang="en-US" sz="2400" dirty="0" err="1">
                <a:solidFill>
                  <a:schemeClr val="accent1"/>
                </a:solidFill>
                <a:latin typeface="Tahoma" pitchFamily="34" charset="0"/>
              </a:rPr>
              <a:t>buf</a:t>
            </a:r>
            <a:r>
              <a:rPr lang="en-US" sz="2400" dirty="0">
                <a:solidFill>
                  <a:schemeClr val="accent1"/>
                </a:solidFill>
                <a:latin typeface="Tahoma" pitchFamily="34" charset="0"/>
              </a:rPr>
              <a:t>); </a:t>
            </a:r>
            <a:r>
              <a:rPr lang="en-US" sz="2400" dirty="0" smtClean="0">
                <a:solidFill>
                  <a:schemeClr val="accent1"/>
                </a:solidFill>
                <a:latin typeface="Tahoma" pitchFamily="34" charset="0"/>
              </a:rPr>
              <a:t>     // no bounds check</a:t>
            </a:r>
            <a:r>
              <a:rPr lang="en-US" sz="2400" dirty="0">
                <a:solidFill>
                  <a:schemeClr val="accent1"/>
                </a:solidFill>
                <a:latin typeface="Tahoma" pitchFamily="34" charset="0"/>
              </a:rPr>
              <a:t>!</a:t>
            </a:r>
          </a:p>
          <a:p>
            <a:r>
              <a:rPr lang="en-US" sz="2400" dirty="0">
                <a:solidFill>
                  <a:schemeClr val="bg1"/>
                </a:solidFill>
                <a:latin typeface="Tahoma" pitchFamily="34" charset="0"/>
              </a:rPr>
              <a:t>}</a:t>
            </a:r>
          </a:p>
          <a:p>
            <a:endParaRPr lang="en-US" sz="2400" dirty="0">
              <a:solidFill>
                <a:schemeClr val="bg1"/>
              </a:solidFill>
              <a:latin typeface="Tahoma" pitchFamily="34" charset="0"/>
            </a:endParaRPr>
          </a:p>
        </p:txBody>
      </p:sp>
      <p:sp>
        <p:nvSpPr>
          <p:cNvPr id="3" name="TextBox 2"/>
          <p:cNvSpPr txBox="1"/>
          <p:nvPr/>
        </p:nvSpPr>
        <p:spPr>
          <a:xfrm>
            <a:off x="3048000" y="5561023"/>
            <a:ext cx="5852179" cy="954107"/>
          </a:xfrm>
          <a:prstGeom prst="rect">
            <a:avLst/>
          </a:prstGeom>
          <a:noFill/>
        </p:spPr>
        <p:txBody>
          <a:bodyPr wrap="none" rtlCol="0">
            <a:spAutoFit/>
          </a:bodyPr>
          <a:lstStyle/>
          <a:p>
            <a:r>
              <a:rPr lang="en-US" sz="2800" dirty="0" smtClean="0">
                <a:solidFill>
                  <a:schemeClr val="accent5">
                    <a:lumMod val="60000"/>
                    <a:lumOff val="40000"/>
                  </a:schemeClr>
                </a:solidFill>
              </a:rPr>
              <a:t>What happens if  more than 100 bytes </a:t>
            </a:r>
          </a:p>
          <a:p>
            <a:r>
              <a:rPr lang="en-US" sz="2800" dirty="0" smtClean="0">
                <a:solidFill>
                  <a:schemeClr val="accent5">
                    <a:lumMod val="60000"/>
                    <a:lumOff val="40000"/>
                  </a:schemeClr>
                </a:solidFill>
              </a:rPr>
              <a:t>is written to </a:t>
            </a:r>
            <a:r>
              <a:rPr lang="en-US" sz="2800" dirty="0" err="1" smtClean="0">
                <a:solidFill>
                  <a:schemeClr val="accent5">
                    <a:lumMod val="60000"/>
                    <a:lumOff val="40000"/>
                  </a:schemeClr>
                </a:solidFill>
              </a:rPr>
              <a:t>buf</a:t>
            </a:r>
            <a:r>
              <a:rPr lang="en-US" sz="2800" dirty="0" smtClean="0">
                <a:solidFill>
                  <a:schemeClr val="accent5">
                    <a:lumMod val="60000"/>
                    <a:lumOff val="40000"/>
                  </a:schemeClr>
                </a:solidFill>
              </a:rPr>
              <a:t>?</a:t>
            </a:r>
            <a:endParaRPr lang="en-US" sz="2800" dirty="0">
              <a:solidFill>
                <a:schemeClr val="accent5">
                  <a:lumMod val="60000"/>
                  <a:lumOff val="40000"/>
                </a:schemeClr>
              </a:solidFill>
            </a:endParaRPr>
          </a:p>
        </p:txBody>
      </p:sp>
      <p:sp>
        <p:nvSpPr>
          <p:cNvPr id="27" name="Rectangle 8"/>
          <p:cNvSpPr>
            <a:spLocks noChangeArrowheads="1"/>
          </p:cNvSpPr>
          <p:nvPr/>
        </p:nvSpPr>
        <p:spPr bwMode="auto">
          <a:xfrm>
            <a:off x="834887" y="16764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smtClean="0">
                <a:solidFill>
                  <a:schemeClr val="bg1"/>
                </a:solidFill>
              </a:rPr>
              <a:t>saved </a:t>
            </a:r>
            <a:r>
              <a:rPr lang="en-US" sz="2400" dirty="0" err="1" smtClean="0">
                <a:solidFill>
                  <a:schemeClr val="bg1"/>
                </a:solidFill>
              </a:rPr>
              <a:t>regs</a:t>
            </a:r>
            <a:endParaRPr lang="en-US" sz="2400" dirty="0">
              <a:solidFill>
                <a:schemeClr val="bg1"/>
              </a:solidFill>
            </a:endParaRPr>
          </a:p>
        </p:txBody>
      </p:sp>
      <p:sp>
        <p:nvSpPr>
          <p:cNvPr id="29" name="Rectangle 10"/>
          <p:cNvSpPr>
            <a:spLocks noChangeArrowheads="1"/>
          </p:cNvSpPr>
          <p:nvPr/>
        </p:nvSpPr>
        <p:spPr bwMode="auto">
          <a:xfrm>
            <a:off x="834887" y="20574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err="1">
                <a:solidFill>
                  <a:schemeClr val="bg1"/>
                </a:solidFill>
              </a:rPr>
              <a:t>args</a:t>
            </a:r>
            <a:r>
              <a:rPr lang="en-US" sz="2400" dirty="0">
                <a:solidFill>
                  <a:schemeClr val="bg1"/>
                </a:solidFill>
              </a:rPr>
              <a:t> for pink</a:t>
            </a:r>
          </a:p>
        </p:txBody>
      </p:sp>
      <p:sp>
        <p:nvSpPr>
          <p:cNvPr id="31" name="Rectangle 12"/>
          <p:cNvSpPr>
            <a:spLocks noChangeArrowheads="1"/>
          </p:cNvSpPr>
          <p:nvPr/>
        </p:nvSpPr>
        <p:spPr bwMode="auto">
          <a:xfrm>
            <a:off x="836847" y="2860778"/>
            <a:ext cx="2057400" cy="381000"/>
          </a:xfrm>
          <a:prstGeom prst="rect">
            <a:avLst/>
          </a:prstGeom>
          <a:noFill/>
          <a:ln w="9525">
            <a:solidFill>
              <a:srgbClr val="FF2F92"/>
            </a:solidFill>
            <a:miter lim="800000"/>
            <a:headEnd/>
            <a:tailEnd/>
          </a:ln>
          <a:effectLst/>
          <a:extLst/>
        </p:spPr>
        <p:txBody>
          <a:bodyPr wrap="none" anchor="ctr"/>
          <a:lstStyle/>
          <a:p>
            <a:pPr algn="ctr"/>
            <a:r>
              <a:rPr lang="en-US" sz="2400" dirty="0">
                <a:solidFill>
                  <a:schemeClr val="bg1"/>
                </a:solidFill>
              </a:rPr>
              <a:t>b</a:t>
            </a:r>
            <a:r>
              <a:rPr lang="en-US" sz="2400" dirty="0" smtClean="0">
                <a:solidFill>
                  <a:schemeClr val="bg1"/>
                </a:solidFill>
              </a:rPr>
              <a:t>lue’s </a:t>
            </a:r>
            <a:r>
              <a:rPr lang="en-US" sz="2400" dirty="0">
                <a:solidFill>
                  <a:schemeClr val="bg1"/>
                </a:solidFill>
              </a:rPr>
              <a:t>fp</a:t>
            </a:r>
          </a:p>
        </p:txBody>
      </p:sp>
      <p:sp>
        <p:nvSpPr>
          <p:cNvPr id="32" name="Rectangle 13"/>
          <p:cNvSpPr>
            <a:spLocks noChangeArrowheads="1"/>
          </p:cNvSpPr>
          <p:nvPr/>
        </p:nvSpPr>
        <p:spPr bwMode="auto">
          <a:xfrm>
            <a:off x="834887" y="12954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s</a:t>
            </a:r>
            <a:r>
              <a:rPr lang="en-US" sz="2400" dirty="0" smtClean="0">
                <a:solidFill>
                  <a:schemeClr val="bg1"/>
                </a:solidFill>
              </a:rPr>
              <a:t>aved fp</a:t>
            </a:r>
            <a:endParaRPr lang="en-US" sz="2400" dirty="0">
              <a:solidFill>
                <a:schemeClr val="bg1"/>
              </a:solidFill>
            </a:endParaRPr>
          </a:p>
        </p:txBody>
      </p:sp>
      <p:sp>
        <p:nvSpPr>
          <p:cNvPr id="33" name="Rectangle 14"/>
          <p:cNvSpPr>
            <a:spLocks noChangeArrowheads="1"/>
          </p:cNvSpPr>
          <p:nvPr/>
        </p:nvSpPr>
        <p:spPr bwMode="auto">
          <a:xfrm>
            <a:off x="836847" y="3241778"/>
            <a:ext cx="2057400" cy="381000"/>
          </a:xfrm>
          <a:prstGeom prst="rect">
            <a:avLst/>
          </a:prstGeom>
          <a:noFill/>
          <a:ln w="9525">
            <a:solidFill>
              <a:srgbClr val="FF2F92"/>
            </a:solidFill>
            <a:miter lim="800000"/>
            <a:headEnd/>
            <a:tailEnd/>
          </a:ln>
          <a:effectLst/>
          <a:extLst/>
        </p:spPr>
        <p:txBody>
          <a:bodyPr wrap="none" anchor="ctr"/>
          <a:lstStyle/>
          <a:p>
            <a:pPr algn="ctr"/>
            <a:r>
              <a:rPr lang="en-US" sz="2400" dirty="0">
                <a:solidFill>
                  <a:schemeClr val="bg1"/>
                </a:solidFill>
              </a:rPr>
              <a:t>saved </a:t>
            </a:r>
            <a:r>
              <a:rPr lang="en-US" sz="2400" dirty="0" err="1">
                <a:solidFill>
                  <a:schemeClr val="bg1"/>
                </a:solidFill>
              </a:rPr>
              <a:t>regs</a:t>
            </a:r>
            <a:endParaRPr lang="en-US" sz="2400" dirty="0">
              <a:solidFill>
                <a:schemeClr val="bg1"/>
              </a:solidFill>
            </a:endParaRPr>
          </a:p>
        </p:txBody>
      </p:sp>
      <p:sp>
        <p:nvSpPr>
          <p:cNvPr id="34" name="Rectangle 13"/>
          <p:cNvSpPr>
            <a:spLocks noChangeArrowheads="1"/>
          </p:cNvSpPr>
          <p:nvPr/>
        </p:nvSpPr>
        <p:spPr bwMode="auto">
          <a:xfrm>
            <a:off x="834887" y="9144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2400" dirty="0">
                <a:solidFill>
                  <a:schemeClr val="bg1"/>
                </a:solidFill>
              </a:rPr>
              <a:t>b</a:t>
            </a:r>
            <a:r>
              <a:rPr lang="en-US" sz="2400" dirty="0" smtClean="0">
                <a:solidFill>
                  <a:schemeClr val="bg1"/>
                </a:solidFill>
              </a:rPr>
              <a:t>lue’s </a:t>
            </a:r>
            <a:r>
              <a:rPr lang="en-US" sz="2400" dirty="0" err="1" smtClean="0">
                <a:solidFill>
                  <a:schemeClr val="bg1"/>
                </a:solidFill>
              </a:rPr>
              <a:t>ra</a:t>
            </a:r>
            <a:endParaRPr lang="en-US" sz="2400" dirty="0">
              <a:solidFill>
                <a:schemeClr val="bg1"/>
              </a:solidFill>
            </a:endParaRPr>
          </a:p>
        </p:txBody>
      </p:sp>
      <p:sp>
        <p:nvSpPr>
          <p:cNvPr id="35" name="TextBox 34"/>
          <p:cNvSpPr txBox="1"/>
          <p:nvPr/>
        </p:nvSpPr>
        <p:spPr>
          <a:xfrm>
            <a:off x="-80842" y="2819400"/>
            <a:ext cx="992921" cy="1107996"/>
          </a:xfrm>
          <a:prstGeom prst="rect">
            <a:avLst/>
          </a:prstGeom>
          <a:noFill/>
        </p:spPr>
        <p:txBody>
          <a:bodyPr wrap="square" rtlCol="0">
            <a:spAutoFit/>
          </a:bodyPr>
          <a:lstStyle/>
          <a:p>
            <a:pPr algn="ctr"/>
            <a:r>
              <a:rPr lang="en-US" sz="2200" i="1" dirty="0" smtClean="0">
                <a:solidFill>
                  <a:srgbClr val="FF2F92"/>
                </a:solidFill>
              </a:rPr>
              <a:t>pink’s stack frame</a:t>
            </a:r>
            <a:endParaRPr lang="en-US" sz="2200" i="1" dirty="0">
              <a:solidFill>
                <a:srgbClr val="FF2F92"/>
              </a:solidFill>
            </a:endParaRPr>
          </a:p>
        </p:txBody>
      </p:sp>
      <p:sp>
        <p:nvSpPr>
          <p:cNvPr id="36" name="Text Box 6"/>
          <p:cNvSpPr txBox="1">
            <a:spLocks noChangeArrowheads="1"/>
          </p:cNvSpPr>
          <p:nvPr/>
        </p:nvSpPr>
        <p:spPr bwMode="auto">
          <a:xfrm>
            <a:off x="195470" y="4419600"/>
            <a:ext cx="8382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a:solidFill>
                  <a:schemeClr val="bg1"/>
                </a:solidFill>
                <a:latin typeface="Arial" charset="0"/>
              </a:rPr>
              <a:t>f</a:t>
            </a:r>
            <a:r>
              <a:rPr lang="en-US" sz="2000" dirty="0" smtClean="0">
                <a:solidFill>
                  <a:schemeClr val="bg1"/>
                </a:solidFill>
                <a:latin typeface="Arial" charset="0"/>
              </a:rPr>
              <a:t>p</a:t>
            </a:r>
            <a:r>
              <a:rPr lang="en-US" sz="2000" dirty="0" smtClean="0">
                <a:solidFill>
                  <a:schemeClr val="bg1"/>
                </a:solidFill>
                <a:latin typeface="Arial" charset="0"/>
                <a:sym typeface="Wingdings"/>
              </a:rPr>
              <a:t></a:t>
            </a:r>
            <a:endParaRPr lang="en-US" sz="2000" dirty="0">
              <a:solidFill>
                <a:schemeClr val="bg1"/>
              </a:solidFill>
              <a:latin typeface="Arial" charset="0"/>
            </a:endParaRPr>
          </a:p>
        </p:txBody>
      </p:sp>
      <p:sp>
        <p:nvSpPr>
          <p:cNvPr id="39" name="Rectangle 38"/>
          <p:cNvSpPr>
            <a:spLocks noChangeArrowheads="1"/>
          </p:cNvSpPr>
          <p:nvPr/>
        </p:nvSpPr>
        <p:spPr bwMode="auto">
          <a:xfrm>
            <a:off x="831878" y="2479778"/>
            <a:ext cx="2057400" cy="1909465"/>
          </a:xfrm>
          <a:prstGeom prst="rect">
            <a:avLst/>
          </a:prstGeom>
          <a:noFill/>
          <a:ln w="38100">
            <a:solidFill>
              <a:srgbClr val="FF2F92"/>
            </a:solidFill>
            <a:miter lim="800000"/>
            <a:headEnd/>
            <a:tailEnd/>
          </a:ln>
          <a:effectLst/>
          <a:extLst/>
        </p:spPr>
        <p:txBody>
          <a:bodyPr wrap="none" anchor="ctr"/>
          <a:lstStyle/>
          <a:p>
            <a:pPr algn="ctr"/>
            <a:endParaRPr lang="en-US" sz="1600" dirty="0">
              <a:solidFill>
                <a:schemeClr val="bg1"/>
              </a:solidFill>
            </a:endParaRPr>
          </a:p>
        </p:txBody>
      </p:sp>
      <p:sp>
        <p:nvSpPr>
          <p:cNvPr id="40" name="Rectangle 14"/>
          <p:cNvSpPr>
            <a:spLocks noChangeArrowheads="1"/>
          </p:cNvSpPr>
          <p:nvPr/>
        </p:nvSpPr>
        <p:spPr bwMode="auto">
          <a:xfrm>
            <a:off x="838200" y="912239"/>
            <a:ext cx="2057400" cy="1526161"/>
          </a:xfrm>
          <a:prstGeom prst="rect">
            <a:avLst/>
          </a:prstGeom>
          <a:noFill/>
          <a:ln w="38100">
            <a:solidFill>
              <a:schemeClr val="accent5"/>
            </a:solidFill>
            <a:miter lim="800000"/>
            <a:headEnd/>
            <a:tailEnd/>
          </a:ln>
          <a:effectLst/>
          <a:extLst/>
        </p:spPr>
        <p:txBody>
          <a:bodyPr wrap="none" anchor="ctr"/>
          <a:lstStyle/>
          <a:p>
            <a:pPr algn="ctr"/>
            <a:endParaRPr lang="en-US" sz="1600" dirty="0">
              <a:solidFill>
                <a:schemeClr val="bg1"/>
              </a:solidFill>
            </a:endParaRPr>
          </a:p>
        </p:txBody>
      </p:sp>
      <p:sp>
        <p:nvSpPr>
          <p:cNvPr id="41" name="TextBox 40"/>
          <p:cNvSpPr txBox="1"/>
          <p:nvPr/>
        </p:nvSpPr>
        <p:spPr>
          <a:xfrm>
            <a:off x="-2321" y="1143000"/>
            <a:ext cx="916721" cy="1107996"/>
          </a:xfrm>
          <a:prstGeom prst="rect">
            <a:avLst/>
          </a:prstGeom>
          <a:noFill/>
        </p:spPr>
        <p:txBody>
          <a:bodyPr wrap="square" rtlCol="0">
            <a:spAutoFit/>
          </a:bodyPr>
          <a:lstStyle/>
          <a:p>
            <a:pPr algn="ctr"/>
            <a:r>
              <a:rPr lang="en-US" sz="2200" i="1" dirty="0" smtClean="0">
                <a:solidFill>
                  <a:schemeClr val="accent5"/>
                </a:solidFill>
              </a:rPr>
              <a:t>blue’s stack frame</a:t>
            </a:r>
            <a:endParaRPr lang="en-US" sz="2200" i="1" dirty="0">
              <a:solidFill>
                <a:schemeClr val="accent5"/>
              </a:solidFill>
            </a:endParaRPr>
          </a:p>
        </p:txBody>
      </p:sp>
      <p:sp>
        <p:nvSpPr>
          <p:cNvPr id="47" name="Rectangle 14"/>
          <p:cNvSpPr>
            <a:spLocks noChangeArrowheads="1"/>
          </p:cNvSpPr>
          <p:nvPr/>
        </p:nvSpPr>
        <p:spPr bwMode="auto">
          <a:xfrm>
            <a:off x="836847" y="3622778"/>
            <a:ext cx="2057400" cy="381000"/>
          </a:xfrm>
          <a:prstGeom prst="rect">
            <a:avLst/>
          </a:prstGeom>
          <a:noFill/>
          <a:ln w="9525">
            <a:solidFill>
              <a:srgbClr val="FF2F92"/>
            </a:solidFill>
            <a:miter lim="800000"/>
            <a:headEnd/>
            <a:tailEnd/>
          </a:ln>
          <a:effectLst/>
          <a:extLst/>
        </p:spPr>
        <p:txBody>
          <a:bodyPr wrap="none" anchor="ctr"/>
          <a:lstStyle/>
          <a:p>
            <a:pPr algn="ctr"/>
            <a:r>
              <a:rPr lang="en-US" sz="2400" dirty="0" smtClean="0">
                <a:solidFill>
                  <a:schemeClr val="bg1"/>
                </a:solidFill>
              </a:rPr>
              <a:t>x</a:t>
            </a:r>
            <a:endParaRPr lang="en-US" sz="2400" dirty="0">
              <a:solidFill>
                <a:schemeClr val="bg1"/>
              </a:solidFill>
            </a:endParaRPr>
          </a:p>
        </p:txBody>
      </p:sp>
      <p:sp>
        <p:nvSpPr>
          <p:cNvPr id="48" name="Rectangle 14"/>
          <p:cNvSpPr>
            <a:spLocks noChangeArrowheads="1"/>
          </p:cNvSpPr>
          <p:nvPr/>
        </p:nvSpPr>
        <p:spPr bwMode="auto">
          <a:xfrm>
            <a:off x="836847" y="4003778"/>
            <a:ext cx="2057400" cy="381000"/>
          </a:xfrm>
          <a:prstGeom prst="rect">
            <a:avLst/>
          </a:prstGeom>
          <a:noFill/>
          <a:ln w="9525">
            <a:solidFill>
              <a:srgbClr val="FF2F92"/>
            </a:solidFill>
            <a:miter lim="800000"/>
            <a:headEnd/>
            <a:tailEnd/>
          </a:ln>
          <a:effectLst/>
          <a:extLst/>
        </p:spPr>
        <p:txBody>
          <a:bodyPr wrap="none" anchor="ctr"/>
          <a:lstStyle/>
          <a:p>
            <a:pPr algn="ctr"/>
            <a:r>
              <a:rPr lang="en-US" sz="2400" dirty="0" err="1" smtClean="0">
                <a:solidFill>
                  <a:schemeClr val="bg1"/>
                </a:solidFill>
              </a:rPr>
              <a:t>args</a:t>
            </a:r>
            <a:r>
              <a:rPr lang="en-US" sz="2400" dirty="0" smtClean="0">
                <a:solidFill>
                  <a:schemeClr val="bg1"/>
                </a:solidFill>
              </a:rPr>
              <a:t> for orange</a:t>
            </a:r>
            <a:endParaRPr lang="en-US" sz="2400" dirty="0">
              <a:solidFill>
                <a:schemeClr val="bg1"/>
              </a:solidFill>
            </a:endParaRPr>
          </a:p>
        </p:txBody>
      </p:sp>
      <p:sp>
        <p:nvSpPr>
          <p:cNvPr id="49" name="Text Box 6"/>
          <p:cNvSpPr txBox="1">
            <a:spLocks noChangeArrowheads="1"/>
          </p:cNvSpPr>
          <p:nvPr/>
        </p:nvSpPr>
        <p:spPr bwMode="auto">
          <a:xfrm>
            <a:off x="186195" y="5619690"/>
            <a:ext cx="8382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solidFill>
                  <a:schemeClr val="bg1"/>
                </a:solidFill>
                <a:latin typeface="Arial" charset="0"/>
              </a:rPr>
              <a:t>sp</a:t>
            </a:r>
            <a:r>
              <a:rPr lang="en-US" sz="2000" dirty="0" smtClean="0">
                <a:solidFill>
                  <a:schemeClr val="bg1"/>
                </a:solidFill>
                <a:latin typeface="Arial" charset="0"/>
                <a:sym typeface="Wingdings"/>
              </a:rPr>
              <a:t></a:t>
            </a:r>
            <a:endParaRPr lang="en-US" sz="2000" dirty="0">
              <a:solidFill>
                <a:schemeClr val="bg1"/>
              </a:solidFill>
              <a:latin typeface="Arial" charset="0"/>
            </a:endParaRPr>
          </a:p>
        </p:txBody>
      </p:sp>
      <p:sp>
        <p:nvSpPr>
          <p:cNvPr id="50" name="Rectangle 11"/>
          <p:cNvSpPr>
            <a:spLocks noChangeArrowheads="1"/>
          </p:cNvSpPr>
          <p:nvPr/>
        </p:nvSpPr>
        <p:spPr bwMode="auto">
          <a:xfrm>
            <a:off x="837028" y="4453956"/>
            <a:ext cx="2057400" cy="381000"/>
          </a:xfrm>
          <a:prstGeom prst="rect">
            <a:avLst/>
          </a:prstGeom>
          <a:noFill/>
          <a:ln w="9525">
            <a:solidFill>
              <a:schemeClr val="accent6"/>
            </a:solidFill>
            <a:miter lim="800000"/>
            <a:headEnd/>
            <a:tailEnd/>
          </a:ln>
          <a:effectLst/>
          <a:extLst/>
        </p:spPr>
        <p:txBody>
          <a:bodyPr wrap="none" anchor="ctr"/>
          <a:lstStyle/>
          <a:p>
            <a:pPr algn="ctr"/>
            <a:r>
              <a:rPr lang="en-US" sz="2400" dirty="0">
                <a:solidFill>
                  <a:schemeClr val="bg1"/>
                </a:solidFill>
              </a:rPr>
              <a:t>o</a:t>
            </a:r>
            <a:r>
              <a:rPr lang="en-US" sz="2400" dirty="0" smtClean="0">
                <a:solidFill>
                  <a:schemeClr val="bg1"/>
                </a:solidFill>
              </a:rPr>
              <a:t>range’s </a:t>
            </a:r>
            <a:r>
              <a:rPr lang="en-US" sz="2400" dirty="0" err="1" smtClean="0">
                <a:solidFill>
                  <a:schemeClr val="bg1"/>
                </a:solidFill>
              </a:rPr>
              <a:t>ra</a:t>
            </a:r>
            <a:endParaRPr lang="en-US" sz="2400" dirty="0">
              <a:solidFill>
                <a:schemeClr val="bg1"/>
              </a:solidFill>
            </a:endParaRPr>
          </a:p>
        </p:txBody>
      </p:sp>
      <p:sp>
        <p:nvSpPr>
          <p:cNvPr id="51" name="Rectangle 12"/>
          <p:cNvSpPr>
            <a:spLocks noChangeArrowheads="1"/>
          </p:cNvSpPr>
          <p:nvPr/>
        </p:nvSpPr>
        <p:spPr bwMode="auto">
          <a:xfrm>
            <a:off x="837028" y="4834956"/>
            <a:ext cx="2057400" cy="381000"/>
          </a:xfrm>
          <a:prstGeom prst="rect">
            <a:avLst/>
          </a:prstGeom>
          <a:noFill/>
          <a:ln w="9525">
            <a:solidFill>
              <a:schemeClr val="accent6"/>
            </a:solidFill>
            <a:miter lim="800000"/>
            <a:headEnd/>
            <a:tailEnd/>
          </a:ln>
          <a:effectLst/>
          <a:extLst/>
        </p:spPr>
        <p:txBody>
          <a:bodyPr wrap="none" anchor="ctr"/>
          <a:lstStyle/>
          <a:p>
            <a:pPr algn="ctr"/>
            <a:r>
              <a:rPr lang="en-US" sz="2400" dirty="0">
                <a:solidFill>
                  <a:schemeClr val="bg1"/>
                </a:solidFill>
              </a:rPr>
              <a:t>p</a:t>
            </a:r>
            <a:r>
              <a:rPr lang="en-US" sz="2400" dirty="0" smtClean="0">
                <a:solidFill>
                  <a:schemeClr val="bg1"/>
                </a:solidFill>
              </a:rPr>
              <a:t>ink’s fp</a:t>
            </a:r>
            <a:endParaRPr lang="en-US" sz="2400" dirty="0">
              <a:solidFill>
                <a:schemeClr val="bg1"/>
              </a:solidFill>
            </a:endParaRPr>
          </a:p>
        </p:txBody>
      </p:sp>
      <p:sp>
        <p:nvSpPr>
          <p:cNvPr id="52" name="Rectangle 14"/>
          <p:cNvSpPr>
            <a:spLocks noChangeArrowheads="1"/>
          </p:cNvSpPr>
          <p:nvPr/>
        </p:nvSpPr>
        <p:spPr bwMode="auto">
          <a:xfrm>
            <a:off x="837028" y="5215956"/>
            <a:ext cx="2057400" cy="381000"/>
          </a:xfrm>
          <a:prstGeom prst="rect">
            <a:avLst/>
          </a:prstGeom>
          <a:noFill/>
          <a:ln w="9525">
            <a:solidFill>
              <a:schemeClr val="accent6"/>
            </a:solidFill>
            <a:miter lim="800000"/>
            <a:headEnd/>
            <a:tailEnd/>
          </a:ln>
          <a:effectLst/>
          <a:extLst/>
        </p:spPr>
        <p:txBody>
          <a:bodyPr wrap="none" anchor="ctr"/>
          <a:lstStyle/>
          <a:p>
            <a:pPr algn="ctr"/>
            <a:r>
              <a:rPr lang="en-US" sz="2400" dirty="0">
                <a:solidFill>
                  <a:schemeClr val="bg1"/>
                </a:solidFill>
              </a:rPr>
              <a:t>saved </a:t>
            </a:r>
            <a:r>
              <a:rPr lang="en-US" sz="2400" dirty="0" err="1">
                <a:solidFill>
                  <a:schemeClr val="bg1"/>
                </a:solidFill>
              </a:rPr>
              <a:t>regs</a:t>
            </a:r>
            <a:endParaRPr lang="en-US" sz="2400" dirty="0">
              <a:solidFill>
                <a:schemeClr val="bg1"/>
              </a:solidFill>
            </a:endParaRPr>
          </a:p>
        </p:txBody>
      </p:sp>
      <p:sp>
        <p:nvSpPr>
          <p:cNvPr id="53" name="TextBox 52"/>
          <p:cNvSpPr txBox="1"/>
          <p:nvPr/>
        </p:nvSpPr>
        <p:spPr>
          <a:xfrm>
            <a:off x="-80842" y="4685057"/>
            <a:ext cx="992921" cy="1107996"/>
          </a:xfrm>
          <a:prstGeom prst="rect">
            <a:avLst/>
          </a:prstGeom>
          <a:noFill/>
        </p:spPr>
        <p:txBody>
          <a:bodyPr wrap="square" rtlCol="0">
            <a:spAutoFit/>
          </a:bodyPr>
          <a:lstStyle/>
          <a:p>
            <a:pPr algn="ctr"/>
            <a:r>
              <a:rPr lang="en-US" sz="2200" i="1" dirty="0" smtClean="0">
                <a:solidFill>
                  <a:schemeClr val="accent6"/>
                </a:solidFill>
                <a:latin typeface="Arial Narrow" charset="0"/>
                <a:ea typeface="Arial Narrow" charset="0"/>
                <a:cs typeface="Arial Narrow" charset="0"/>
              </a:rPr>
              <a:t>orange</a:t>
            </a:r>
          </a:p>
          <a:p>
            <a:pPr algn="ctr"/>
            <a:r>
              <a:rPr lang="en-US" sz="2200" i="1" dirty="0" smtClean="0">
                <a:solidFill>
                  <a:schemeClr val="accent6"/>
                </a:solidFill>
              </a:rPr>
              <a:t>stack frame</a:t>
            </a:r>
            <a:endParaRPr lang="en-US" sz="2200" i="1" dirty="0">
              <a:solidFill>
                <a:schemeClr val="accent6"/>
              </a:solidFill>
            </a:endParaRPr>
          </a:p>
        </p:txBody>
      </p:sp>
      <p:sp>
        <p:nvSpPr>
          <p:cNvPr id="54" name="Rectangle 53"/>
          <p:cNvSpPr>
            <a:spLocks noChangeArrowheads="1"/>
          </p:cNvSpPr>
          <p:nvPr/>
        </p:nvSpPr>
        <p:spPr bwMode="auto">
          <a:xfrm>
            <a:off x="832059" y="4430621"/>
            <a:ext cx="2057400" cy="1547335"/>
          </a:xfrm>
          <a:prstGeom prst="rect">
            <a:avLst/>
          </a:prstGeom>
          <a:noFill/>
          <a:ln w="38100">
            <a:solidFill>
              <a:schemeClr val="accent6"/>
            </a:solidFill>
            <a:miter lim="800000"/>
            <a:headEnd/>
            <a:tailEnd/>
          </a:ln>
          <a:effectLst/>
          <a:extLst/>
        </p:spPr>
        <p:txBody>
          <a:bodyPr wrap="none" anchor="ctr"/>
          <a:lstStyle/>
          <a:p>
            <a:pPr algn="ctr"/>
            <a:endParaRPr lang="en-US" sz="1600" dirty="0">
              <a:solidFill>
                <a:schemeClr val="bg1"/>
              </a:solidFill>
            </a:endParaRPr>
          </a:p>
        </p:txBody>
      </p:sp>
      <p:sp>
        <p:nvSpPr>
          <p:cNvPr id="55" name="Rectangle 14"/>
          <p:cNvSpPr>
            <a:spLocks noChangeArrowheads="1"/>
          </p:cNvSpPr>
          <p:nvPr/>
        </p:nvSpPr>
        <p:spPr bwMode="auto">
          <a:xfrm>
            <a:off x="837028" y="5596956"/>
            <a:ext cx="2057400" cy="381000"/>
          </a:xfrm>
          <a:prstGeom prst="rect">
            <a:avLst/>
          </a:prstGeom>
          <a:noFill/>
          <a:ln w="9525">
            <a:solidFill>
              <a:schemeClr val="accent6"/>
            </a:solidFill>
            <a:miter lim="800000"/>
            <a:headEnd/>
            <a:tailEnd/>
          </a:ln>
          <a:effectLst/>
          <a:extLst/>
        </p:spPr>
        <p:txBody>
          <a:bodyPr wrap="none" anchor="ctr"/>
          <a:lstStyle/>
          <a:p>
            <a:pPr algn="ctr"/>
            <a:r>
              <a:rPr lang="en-US" sz="2400" dirty="0" err="1">
                <a:solidFill>
                  <a:schemeClr val="accent6"/>
                </a:solidFill>
              </a:rPr>
              <a:t>b</a:t>
            </a:r>
            <a:r>
              <a:rPr lang="en-US" sz="2400" dirty="0" err="1" smtClean="0">
                <a:solidFill>
                  <a:schemeClr val="accent6"/>
                </a:solidFill>
              </a:rPr>
              <a:t>uf</a:t>
            </a:r>
            <a:r>
              <a:rPr lang="en-US" sz="2400" dirty="0" smtClean="0">
                <a:solidFill>
                  <a:schemeClr val="accent6"/>
                </a:solidFill>
              </a:rPr>
              <a:t>[100]</a:t>
            </a:r>
            <a:endParaRPr lang="en-US" sz="2400" dirty="0">
              <a:solidFill>
                <a:schemeClr val="accent6"/>
              </a:solidFill>
            </a:endParaRPr>
          </a:p>
        </p:txBody>
      </p:sp>
      <p:sp>
        <p:nvSpPr>
          <p:cNvPr id="2" name="Slide Number Placeholder 1"/>
          <p:cNvSpPr>
            <a:spLocks noGrp="1"/>
          </p:cNvSpPr>
          <p:nvPr>
            <p:ph type="sldNum" sz="quarter" idx="12"/>
          </p:nvPr>
        </p:nvSpPr>
        <p:spPr/>
        <p:txBody>
          <a:bodyPr/>
          <a:lstStyle/>
          <a:p>
            <a:fld id="{DAD0A56F-BD0F-4BDF-9912-D1E89E9626C0}" type="slidenum">
              <a:rPr lang="en-US" smtClean="0"/>
              <a:t>68</a:t>
            </a:fld>
            <a:endParaRPr lang="en-US" dirty="0"/>
          </a:p>
        </p:txBody>
      </p:sp>
      <p:sp>
        <p:nvSpPr>
          <p:cNvPr id="37" name="Rectangle 2"/>
          <p:cNvSpPr>
            <a:spLocks noGrp="1" noChangeArrowheads="1"/>
          </p:cNvSpPr>
          <p:nvPr>
            <p:ph type="title"/>
          </p:nvPr>
        </p:nvSpPr>
        <p:spPr>
          <a:xfrm>
            <a:off x="228600" y="152400"/>
            <a:ext cx="8686800" cy="533400"/>
          </a:xfrm>
        </p:spPr>
        <p:txBody>
          <a:bodyPr/>
          <a:lstStyle/>
          <a:p>
            <a:r>
              <a:rPr lang="en-US" dirty="0"/>
              <a:t>Frame Layout on Stack</a:t>
            </a:r>
          </a:p>
        </p:txBody>
      </p:sp>
    </p:spTree>
    <p:extLst>
      <p:ext uri="{BB962C8B-B14F-4D97-AF65-F5344CB8AC3E}">
        <p14:creationId xmlns:p14="http://schemas.microsoft.com/office/powerpoint/2010/main" val="330529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28600" y="0"/>
            <a:ext cx="8686800" cy="533400"/>
          </a:xfrm>
        </p:spPr>
        <p:txBody>
          <a:bodyPr>
            <a:normAutofit fontScale="90000"/>
          </a:bodyPr>
          <a:lstStyle/>
          <a:p>
            <a:r>
              <a:rPr lang="en-US" dirty="0"/>
              <a:t>MIPS Register Recap</a:t>
            </a:r>
          </a:p>
        </p:txBody>
      </p:sp>
      <p:sp>
        <p:nvSpPr>
          <p:cNvPr id="65539" name="Rectangle 3"/>
          <p:cNvSpPr>
            <a:spLocks noGrp="1" noChangeArrowheads="1"/>
          </p:cNvSpPr>
          <p:nvPr>
            <p:ph type="body" idx="1"/>
          </p:nvPr>
        </p:nvSpPr>
        <p:spPr/>
        <p:txBody>
          <a:bodyPr/>
          <a:lstStyle/>
          <a:p>
            <a:pPr>
              <a:lnSpc>
                <a:spcPct val="84000"/>
              </a:lnSpc>
            </a:pPr>
            <a:r>
              <a:rPr lang="en-US" sz="2800" dirty="0"/>
              <a:t>Return address: $31 (</a:t>
            </a:r>
            <a:r>
              <a:rPr lang="en-US" sz="2800" dirty="0" err="1"/>
              <a:t>ra</a:t>
            </a:r>
            <a:r>
              <a:rPr lang="en-US" sz="2800" dirty="0"/>
              <a:t>)</a:t>
            </a:r>
          </a:p>
          <a:p>
            <a:pPr>
              <a:lnSpc>
                <a:spcPct val="84000"/>
              </a:lnSpc>
            </a:pPr>
            <a:r>
              <a:rPr lang="en-US" sz="2800" dirty="0"/>
              <a:t>Stack pointer: $29 (</a:t>
            </a:r>
            <a:r>
              <a:rPr lang="en-US" sz="2800" dirty="0" err="1"/>
              <a:t>sp</a:t>
            </a:r>
            <a:r>
              <a:rPr lang="en-US" sz="2800" dirty="0"/>
              <a:t>)</a:t>
            </a:r>
          </a:p>
          <a:p>
            <a:pPr>
              <a:lnSpc>
                <a:spcPct val="84000"/>
              </a:lnSpc>
            </a:pPr>
            <a:r>
              <a:rPr lang="en-US" sz="2800" dirty="0"/>
              <a:t>Frame pointer: $30 (</a:t>
            </a:r>
            <a:r>
              <a:rPr lang="en-US" sz="2800" dirty="0" err="1"/>
              <a:t>fp</a:t>
            </a:r>
            <a:r>
              <a:rPr lang="en-US" sz="2800" dirty="0"/>
              <a:t>)</a:t>
            </a:r>
          </a:p>
          <a:p>
            <a:pPr>
              <a:lnSpc>
                <a:spcPct val="84000"/>
              </a:lnSpc>
            </a:pPr>
            <a:r>
              <a:rPr lang="en-US" sz="2800" dirty="0"/>
              <a:t>First four arguments: $4-$7  (a0-a3)</a:t>
            </a:r>
          </a:p>
          <a:p>
            <a:pPr>
              <a:lnSpc>
                <a:spcPct val="84000"/>
              </a:lnSpc>
            </a:pPr>
            <a:r>
              <a:rPr lang="en-US" sz="2800" dirty="0"/>
              <a:t>Return result: $2-$3 (v0-v1)</a:t>
            </a:r>
          </a:p>
          <a:p>
            <a:pPr>
              <a:lnSpc>
                <a:spcPct val="84000"/>
              </a:lnSpc>
            </a:pPr>
            <a:r>
              <a:rPr lang="en-US" sz="2800" dirty="0" err="1"/>
              <a:t>Callee</a:t>
            </a:r>
            <a:r>
              <a:rPr lang="en-US" sz="2800" dirty="0"/>
              <a:t>-save free </a:t>
            </a:r>
            <a:r>
              <a:rPr lang="en-US" sz="2800" dirty="0" err="1"/>
              <a:t>regs</a:t>
            </a:r>
            <a:r>
              <a:rPr lang="en-US" sz="2800" dirty="0"/>
              <a:t>: $16-$23 (s0-s7)</a:t>
            </a:r>
          </a:p>
          <a:p>
            <a:pPr>
              <a:lnSpc>
                <a:spcPct val="84000"/>
              </a:lnSpc>
            </a:pPr>
            <a:r>
              <a:rPr lang="en-US" sz="2800" dirty="0"/>
              <a:t>Caller-save free </a:t>
            </a:r>
            <a:r>
              <a:rPr lang="en-US" sz="2800" dirty="0" err="1"/>
              <a:t>regs</a:t>
            </a:r>
            <a:r>
              <a:rPr lang="en-US" sz="2800" dirty="0"/>
              <a:t>: $8-$15,$24,$25 (t0-t9)</a:t>
            </a:r>
          </a:p>
          <a:p>
            <a:pPr>
              <a:lnSpc>
                <a:spcPct val="84000"/>
              </a:lnSpc>
            </a:pPr>
            <a:r>
              <a:rPr lang="en-US" sz="2800" dirty="0"/>
              <a:t>Reserved: $26, $27</a:t>
            </a:r>
          </a:p>
          <a:p>
            <a:pPr>
              <a:lnSpc>
                <a:spcPct val="84000"/>
              </a:lnSpc>
            </a:pPr>
            <a:r>
              <a:rPr lang="en-US" sz="2800" dirty="0"/>
              <a:t>Global pointer: $28 (</a:t>
            </a:r>
            <a:r>
              <a:rPr lang="en-US" sz="2800" dirty="0" err="1"/>
              <a:t>gp</a:t>
            </a:r>
            <a:r>
              <a:rPr lang="en-US" sz="2800" dirty="0"/>
              <a:t>)</a:t>
            </a:r>
          </a:p>
          <a:p>
            <a:pPr>
              <a:lnSpc>
                <a:spcPct val="84000"/>
              </a:lnSpc>
            </a:pPr>
            <a:r>
              <a:rPr lang="en-US" sz="2800" dirty="0"/>
              <a:t>Assembler temporary: $1 (at)</a:t>
            </a:r>
          </a:p>
          <a:p>
            <a:pPr>
              <a:lnSpc>
                <a:spcPct val="84000"/>
              </a:lnSpc>
            </a:pPr>
            <a:endParaRPr lang="en-US" sz="2400" dirty="0"/>
          </a:p>
          <a:p>
            <a:pPr>
              <a:lnSpc>
                <a:spcPct val="84000"/>
              </a:lnSpc>
            </a:pPr>
            <a:endParaRPr lang="en-US" sz="2400" dirty="0"/>
          </a:p>
        </p:txBody>
      </p:sp>
      <p:sp>
        <p:nvSpPr>
          <p:cNvPr id="2" name="Rounded Rectangle 1"/>
          <p:cNvSpPr/>
          <p:nvPr/>
        </p:nvSpPr>
        <p:spPr>
          <a:xfrm>
            <a:off x="304800" y="2971800"/>
            <a:ext cx="6781800" cy="990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3555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0"/>
            <a:ext cx="9144000" cy="533400"/>
          </a:xfrm>
        </p:spPr>
        <p:txBody>
          <a:bodyPr>
            <a:normAutofit fontScale="90000"/>
          </a:bodyPr>
          <a:lstStyle/>
          <a:p>
            <a:r>
              <a:rPr lang="en-US" dirty="0" smtClean="0"/>
              <a:t>Cheat Sheet and Mental Model for Today</a:t>
            </a:r>
            <a:endParaRPr lang="en-US" dirty="0"/>
          </a:p>
        </p:txBody>
      </p:sp>
      <p:sp>
        <p:nvSpPr>
          <p:cNvPr id="3" name="Content Placeholder 2"/>
          <p:cNvSpPr>
            <a:spLocks noGrp="1"/>
          </p:cNvSpPr>
          <p:nvPr>
            <p:ph idx="1"/>
            <p:custDataLst>
              <p:tags r:id="rId2"/>
            </p:custDataLst>
          </p:nvPr>
        </p:nvSpPr>
        <p:spPr>
          <a:xfrm>
            <a:off x="228600" y="609600"/>
            <a:ext cx="8686800" cy="6096000"/>
          </a:xfrm>
        </p:spPr>
        <p:txBody>
          <a:bodyPr>
            <a:normAutofit fontScale="92500" lnSpcReduction="20000"/>
          </a:bodyPr>
          <a:lstStyle/>
          <a:p>
            <a:pPr lvl="1"/>
            <a:r>
              <a:rPr lang="en-US" dirty="0" smtClean="0">
                <a:solidFill>
                  <a:schemeClr val="accent5">
                    <a:lumMod val="60000"/>
                    <a:lumOff val="40000"/>
                  </a:schemeClr>
                </a:solidFill>
              </a:rPr>
              <a:t>first four </a:t>
            </a:r>
            <a:r>
              <a:rPr lang="en-US" dirty="0" err="1" smtClean="0"/>
              <a:t>arg</a:t>
            </a:r>
            <a:r>
              <a:rPr lang="en-US" dirty="0" smtClean="0"/>
              <a:t> words passed in $a0, $a1, $a2, $a3</a:t>
            </a:r>
          </a:p>
          <a:p>
            <a:pPr lvl="1"/>
            <a:r>
              <a:rPr lang="en-US" dirty="0" smtClean="0"/>
              <a:t>remaining </a:t>
            </a:r>
            <a:r>
              <a:rPr lang="en-US" dirty="0" err="1" smtClean="0"/>
              <a:t>arg</a:t>
            </a:r>
            <a:r>
              <a:rPr lang="en-US" dirty="0" smtClean="0"/>
              <a:t> words passed </a:t>
            </a:r>
            <a:r>
              <a:rPr lang="en-US" dirty="0" smtClean="0">
                <a:solidFill>
                  <a:schemeClr val="accent5">
                    <a:lumMod val="60000"/>
                    <a:lumOff val="40000"/>
                  </a:schemeClr>
                </a:solidFill>
              </a:rPr>
              <a:t>in parent’s stack frame</a:t>
            </a:r>
          </a:p>
          <a:p>
            <a:pPr lvl="1"/>
            <a:r>
              <a:rPr lang="en-US" dirty="0" smtClean="0"/>
              <a:t>return value (if any) in $v0, $v1</a:t>
            </a:r>
          </a:p>
          <a:p>
            <a:pPr lvl="1"/>
            <a:r>
              <a:rPr lang="en-US" dirty="0"/>
              <a:t>stack frame at $</a:t>
            </a:r>
            <a:r>
              <a:rPr lang="en-US" dirty="0" err="1"/>
              <a:t>sp</a:t>
            </a:r>
            <a:endParaRPr lang="en-US" dirty="0"/>
          </a:p>
          <a:p>
            <a:pPr lvl="2"/>
            <a:r>
              <a:rPr lang="en-US" dirty="0"/>
              <a:t>contains $</a:t>
            </a:r>
            <a:r>
              <a:rPr lang="en-US" dirty="0" err="1"/>
              <a:t>ra</a:t>
            </a:r>
            <a:r>
              <a:rPr lang="en-US" dirty="0"/>
              <a:t> (clobbered on JAL </a:t>
            </a:r>
            <a:endParaRPr lang="en-US" dirty="0" smtClean="0"/>
          </a:p>
          <a:p>
            <a:pPr marL="688975" lvl="2" indent="0">
              <a:buNone/>
            </a:pPr>
            <a:r>
              <a:rPr lang="en-US" dirty="0"/>
              <a:t>	</a:t>
            </a:r>
            <a:r>
              <a:rPr lang="en-US" dirty="0" smtClean="0"/>
              <a:t>to </a:t>
            </a:r>
            <a:r>
              <a:rPr lang="en-US" dirty="0"/>
              <a:t>sub-functions) </a:t>
            </a:r>
          </a:p>
          <a:p>
            <a:pPr lvl="2"/>
            <a:r>
              <a:rPr lang="en-US" dirty="0"/>
              <a:t>contains local </a:t>
            </a:r>
            <a:r>
              <a:rPr lang="en-US" dirty="0" err="1"/>
              <a:t>vars</a:t>
            </a:r>
            <a:r>
              <a:rPr lang="en-US" dirty="0"/>
              <a:t> (possibly </a:t>
            </a:r>
            <a:endParaRPr lang="en-US" dirty="0" smtClean="0"/>
          </a:p>
          <a:p>
            <a:pPr marL="688975" lvl="2" indent="0">
              <a:buNone/>
            </a:pPr>
            <a:r>
              <a:rPr lang="en-US" dirty="0"/>
              <a:t>	</a:t>
            </a:r>
            <a:r>
              <a:rPr lang="en-US" dirty="0" smtClean="0"/>
              <a:t>clobbered by </a:t>
            </a:r>
            <a:r>
              <a:rPr lang="en-US" dirty="0"/>
              <a:t>sub-functions)</a:t>
            </a:r>
          </a:p>
          <a:p>
            <a:pPr lvl="2"/>
            <a:r>
              <a:rPr lang="en-US" dirty="0"/>
              <a:t>contains extra arguments to sub-functions</a:t>
            </a:r>
          </a:p>
          <a:p>
            <a:pPr lvl="2"/>
            <a:r>
              <a:rPr lang="en-US" dirty="0"/>
              <a:t>contains space for first 4 arguments </a:t>
            </a:r>
            <a:endParaRPr lang="en-US" dirty="0" smtClean="0"/>
          </a:p>
          <a:p>
            <a:pPr marL="688975" lvl="2" indent="0">
              <a:buNone/>
            </a:pPr>
            <a:r>
              <a:rPr lang="en-US" dirty="0"/>
              <a:t>	</a:t>
            </a:r>
            <a:r>
              <a:rPr lang="en-US" dirty="0" smtClean="0"/>
              <a:t>to sub-functions</a:t>
            </a:r>
          </a:p>
          <a:p>
            <a:pPr lvl="1"/>
            <a:r>
              <a:rPr lang="en-US" dirty="0" err="1" smtClean="0">
                <a:solidFill>
                  <a:schemeClr val="accent5">
                    <a:lumMod val="60000"/>
                    <a:lumOff val="40000"/>
                  </a:schemeClr>
                </a:solidFill>
              </a:rPr>
              <a:t>callee</a:t>
            </a:r>
            <a:r>
              <a:rPr lang="en-US" dirty="0" smtClean="0">
                <a:solidFill>
                  <a:schemeClr val="accent5">
                    <a:lumMod val="60000"/>
                    <a:lumOff val="40000"/>
                  </a:schemeClr>
                </a:solidFill>
              </a:rPr>
              <a:t> save </a:t>
            </a:r>
            <a:r>
              <a:rPr lang="en-US" dirty="0" err="1" smtClean="0">
                <a:solidFill>
                  <a:schemeClr val="accent5">
                    <a:lumMod val="60000"/>
                    <a:lumOff val="40000"/>
                  </a:schemeClr>
                </a:solidFill>
              </a:rPr>
              <a:t>regs</a:t>
            </a:r>
            <a:r>
              <a:rPr lang="en-US" dirty="0" smtClean="0">
                <a:solidFill>
                  <a:schemeClr val="accent5">
                    <a:lumMod val="60000"/>
                    <a:lumOff val="40000"/>
                  </a:schemeClr>
                </a:solidFill>
              </a:rPr>
              <a:t> </a:t>
            </a:r>
            <a:br>
              <a:rPr lang="en-US" dirty="0" smtClean="0">
                <a:solidFill>
                  <a:schemeClr val="accent5">
                    <a:lumMod val="60000"/>
                    <a:lumOff val="40000"/>
                  </a:schemeClr>
                </a:solidFill>
              </a:rPr>
            </a:br>
            <a:r>
              <a:rPr lang="en-US" dirty="0" smtClean="0">
                <a:solidFill>
                  <a:schemeClr val="accent5">
                    <a:lumMod val="60000"/>
                    <a:lumOff val="40000"/>
                  </a:schemeClr>
                </a:solidFill>
              </a:rPr>
              <a:t>are preserved</a:t>
            </a:r>
          </a:p>
          <a:p>
            <a:pPr lvl="1"/>
            <a:r>
              <a:rPr lang="en-US" dirty="0" smtClean="0">
                <a:solidFill>
                  <a:schemeClr val="accent5">
                    <a:lumMod val="60000"/>
                    <a:lumOff val="40000"/>
                  </a:schemeClr>
                </a:solidFill>
              </a:rPr>
              <a:t>caller save </a:t>
            </a:r>
            <a:r>
              <a:rPr lang="en-US" dirty="0" err="1" smtClean="0">
                <a:solidFill>
                  <a:schemeClr val="accent5">
                    <a:lumMod val="60000"/>
                    <a:lumOff val="40000"/>
                  </a:schemeClr>
                </a:solidFill>
              </a:rPr>
              <a:t>regs</a:t>
            </a:r>
            <a:r>
              <a:rPr lang="en-US" dirty="0" smtClean="0">
                <a:solidFill>
                  <a:schemeClr val="accent5">
                    <a:lumMod val="60000"/>
                    <a:lumOff val="40000"/>
                  </a:schemeClr>
                </a:solidFill>
              </a:rPr>
              <a:t> </a:t>
            </a:r>
            <a:br>
              <a:rPr lang="en-US" dirty="0" smtClean="0">
                <a:solidFill>
                  <a:schemeClr val="accent5">
                    <a:lumMod val="60000"/>
                    <a:lumOff val="40000"/>
                  </a:schemeClr>
                </a:solidFill>
              </a:rPr>
            </a:br>
            <a:r>
              <a:rPr lang="en-US" dirty="0" smtClean="0">
                <a:solidFill>
                  <a:schemeClr val="accent5">
                    <a:lumMod val="60000"/>
                    <a:lumOff val="40000"/>
                  </a:schemeClr>
                </a:solidFill>
              </a:rPr>
              <a:t>are not </a:t>
            </a:r>
          </a:p>
          <a:p>
            <a:pPr lvl="1"/>
            <a:r>
              <a:rPr lang="en-US" dirty="0">
                <a:solidFill>
                  <a:schemeClr val="accent5">
                    <a:lumMod val="60000"/>
                    <a:lumOff val="40000"/>
                  </a:schemeClr>
                </a:solidFill>
              </a:rPr>
              <a:t>Global data accessed via $</a:t>
            </a:r>
            <a:r>
              <a:rPr lang="en-US" dirty="0" err="1">
                <a:solidFill>
                  <a:schemeClr val="accent5">
                    <a:lumMod val="60000"/>
                    <a:lumOff val="40000"/>
                  </a:schemeClr>
                </a:solidFill>
              </a:rPr>
              <a:t>gp</a:t>
            </a:r>
            <a:endParaRPr lang="en-US" dirty="0">
              <a:solidFill>
                <a:schemeClr val="accent5">
                  <a:lumMod val="60000"/>
                  <a:lumOff val="40000"/>
                </a:schemeClr>
              </a:solidFill>
            </a:endParaRPr>
          </a:p>
          <a:p>
            <a:pPr lvl="1"/>
            <a:endParaRPr lang="en-US" dirty="0" smtClean="0">
              <a:solidFill>
                <a:schemeClr val="accent1"/>
              </a:solidFill>
            </a:endParaRPr>
          </a:p>
          <a:p>
            <a:pPr lvl="2"/>
            <a:endParaRPr lang="en-US" dirty="0" smtClean="0"/>
          </a:p>
        </p:txBody>
      </p:sp>
      <p:cxnSp>
        <p:nvCxnSpPr>
          <p:cNvPr id="5" name="Straight Connector 4"/>
          <p:cNvCxnSpPr/>
          <p:nvPr>
            <p:custDataLst>
              <p:tags r:id="rId3"/>
            </p:custDataLst>
          </p:nvPr>
        </p:nvCxnSpPr>
        <p:spPr>
          <a:xfrm rot="5400000">
            <a:off x="4379160" y="4495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6741360" y="44958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436560" y="2667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436560" y="30480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7"/>
            </p:custDataLst>
          </p:nvPr>
        </p:nvSpPr>
        <p:spPr>
          <a:xfrm>
            <a:off x="6436560" y="34290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436560" y="41910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436560" y="53340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369760" y="25908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369760" y="59537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Tree>
    <p:extLst>
      <p:ext uri="{BB962C8B-B14F-4D97-AF65-F5344CB8AC3E}">
        <p14:creationId xmlns:p14="http://schemas.microsoft.com/office/powerpoint/2010/main" val="218779234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MIPS Register Conventions</a:t>
            </a:r>
            <a:endParaRPr lang="en-US" dirty="0"/>
          </a:p>
        </p:txBody>
      </p:sp>
      <p:graphicFrame>
        <p:nvGraphicFramePr>
          <p:cNvPr id="4" name="Table 3"/>
          <p:cNvGraphicFramePr>
            <a:graphicFrameLocks noGrp="1"/>
          </p:cNvGraphicFramePr>
          <p:nvPr>
            <p:custDataLst>
              <p:tags r:id="rId2"/>
            </p:custDataLst>
            <p:extLst>
              <p:ext uri="{D42A27DB-BD31-4B8C-83A1-F6EECF244321}">
                <p14:modId xmlns:p14="http://schemas.microsoft.com/office/powerpoint/2010/main" val="2370016852"/>
              </p:ext>
            </p:extLst>
          </p:nvPr>
        </p:nvGraphicFramePr>
        <p:xfrm>
          <a:off x="228600" y="511654"/>
          <a:ext cx="3733800" cy="6273548"/>
        </p:xfrm>
        <a:graphic>
          <a:graphicData uri="http://schemas.openxmlformats.org/drawingml/2006/table">
            <a:tbl>
              <a:tblPr firstRow="1" bandRow="1">
                <a:tableStyleId>{5C22544A-7EE6-4342-B048-85BDC9FD1C3A}</a:tableStyleId>
              </a:tblPr>
              <a:tblGrid>
                <a:gridCol w="543098">
                  <a:extLst>
                    <a:ext uri="{9D8B030D-6E8A-4147-A177-3AD203B41FA5}">
                      <a16:colId xmlns:a16="http://schemas.microsoft.com/office/drawing/2014/main" val="20000"/>
                    </a:ext>
                  </a:extLst>
                </a:gridCol>
                <a:gridCol w="828502">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354877">
                <a:tc>
                  <a:txBody>
                    <a:bodyPr/>
                    <a:lstStyle/>
                    <a:p>
                      <a:pPr algn="ctr"/>
                      <a:r>
                        <a:rPr lang="en-US" sz="2400" b="0" dirty="0" smtClean="0">
                          <a:solidFill>
                            <a:schemeClr val="accent5">
                              <a:lumMod val="60000"/>
                              <a:lumOff val="40000"/>
                            </a:schemeClr>
                          </a:solidFill>
                          <a:latin typeface="+mj-lt"/>
                        </a:rPr>
                        <a:t>r0</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94186">
                <a:tc>
                  <a:txBody>
                    <a:bodyPr/>
                    <a:lstStyle/>
                    <a:p>
                      <a:pPr algn="ctr"/>
                      <a:r>
                        <a:rPr lang="en-US" sz="2400" b="0" dirty="0" smtClean="0">
                          <a:solidFill>
                            <a:schemeClr val="accent5">
                              <a:lumMod val="60000"/>
                              <a:lumOff val="40000"/>
                            </a:schemeClr>
                          </a:solidFill>
                          <a:latin typeface="+mj-lt"/>
                        </a:rPr>
                        <a:t>r1</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assembler temp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4587">
                <a:tc>
                  <a:txBody>
                    <a:bodyPr/>
                    <a:lstStyle/>
                    <a:p>
                      <a:pPr algn="ctr"/>
                      <a:r>
                        <a:rPr lang="en-US" sz="2400" b="0" dirty="0" smtClean="0">
                          <a:solidFill>
                            <a:schemeClr val="accent5">
                              <a:lumMod val="60000"/>
                              <a:lumOff val="40000"/>
                            </a:schemeClr>
                          </a:solidFill>
                          <a:latin typeface="+mj-lt"/>
                        </a:rPr>
                        <a:t>r2</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return values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4587">
                <a:tc>
                  <a:txBody>
                    <a:bodyPr/>
                    <a:lstStyle/>
                    <a:p>
                      <a:pPr algn="ctr"/>
                      <a:r>
                        <a:rPr lang="en-US" sz="2400" b="0" dirty="0" smtClean="0">
                          <a:solidFill>
                            <a:schemeClr val="accent5">
                              <a:lumMod val="60000"/>
                              <a:lumOff val="40000"/>
                            </a:schemeClr>
                          </a:solidFill>
                          <a:latin typeface="+mj-lt"/>
                        </a:rPr>
                        <a:t>r3</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4587">
                <a:tc>
                  <a:txBody>
                    <a:bodyPr/>
                    <a:lstStyle/>
                    <a:p>
                      <a:pPr algn="ctr"/>
                      <a:r>
                        <a:rPr lang="en-US" sz="2400" b="0" dirty="0" smtClean="0">
                          <a:solidFill>
                            <a:schemeClr val="accent5">
                              <a:lumMod val="60000"/>
                              <a:lumOff val="40000"/>
                            </a:schemeClr>
                          </a:solidFill>
                          <a:latin typeface="+mj-lt"/>
                        </a:rPr>
                        <a:t>r4</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arguments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4587">
                <a:tc>
                  <a:txBody>
                    <a:bodyPr/>
                    <a:lstStyle/>
                    <a:p>
                      <a:pPr algn="ctr"/>
                      <a:r>
                        <a:rPr lang="en-US" sz="2400" b="0" dirty="0" smtClean="0">
                          <a:solidFill>
                            <a:schemeClr val="accent5">
                              <a:lumMod val="60000"/>
                              <a:lumOff val="40000"/>
                            </a:schemeClr>
                          </a:solidFill>
                          <a:latin typeface="+mj-lt"/>
                        </a:rPr>
                        <a:t>r5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4587">
                <a:tc>
                  <a:txBody>
                    <a:bodyPr/>
                    <a:lstStyle/>
                    <a:p>
                      <a:pPr algn="ctr"/>
                      <a:r>
                        <a:rPr lang="en-US" sz="2400" b="0" dirty="0" smtClean="0">
                          <a:solidFill>
                            <a:schemeClr val="accent5">
                              <a:lumMod val="60000"/>
                              <a:lumOff val="40000"/>
                            </a:schemeClr>
                          </a:solidFill>
                          <a:latin typeface="+mj-lt"/>
                        </a:rPr>
                        <a:t>r6</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4587">
                <a:tc>
                  <a:txBody>
                    <a:bodyPr/>
                    <a:lstStyle/>
                    <a:p>
                      <a:pPr algn="ctr"/>
                      <a:r>
                        <a:rPr lang="en-US" sz="2400" b="0" dirty="0" smtClean="0">
                          <a:solidFill>
                            <a:schemeClr val="accent5">
                              <a:lumMod val="60000"/>
                              <a:lumOff val="40000"/>
                            </a:schemeClr>
                          </a:solidFill>
                          <a:latin typeface="+mj-lt"/>
                        </a:rPr>
                        <a:t>r7</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4877">
                <a:tc>
                  <a:txBody>
                    <a:bodyPr/>
                    <a:lstStyle/>
                    <a:p>
                      <a:pPr algn="ctr"/>
                      <a:r>
                        <a:rPr lang="en-US" sz="2400" dirty="0" smtClean="0">
                          <a:solidFill>
                            <a:schemeClr val="accent5">
                              <a:lumMod val="60000"/>
                              <a:lumOff val="40000"/>
                            </a:schemeClr>
                          </a:solidFill>
                        </a:rPr>
                        <a:t>r8</a:t>
                      </a:r>
                      <a:endParaRPr lang="en-US" sz="2400" dirty="0">
                        <a:solidFill>
                          <a:schemeClr val="accent5">
                            <a:lumMod val="60000"/>
                            <a:lumOff val="40000"/>
                          </a:schemeClr>
                        </a:solidFill>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$t0</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temps</a:t>
                      </a:r>
                      <a:br>
                        <a:rPr lang="en-US" sz="2400" b="1" dirty="0" smtClean="0">
                          <a:solidFill>
                            <a:schemeClr val="bg1"/>
                          </a:solidFill>
                          <a:latin typeface="+mj-lt"/>
                        </a:rPr>
                      </a:br>
                      <a:r>
                        <a:rPr lang="en-US" sz="2400" b="1" dirty="0" smtClean="0">
                          <a:solidFill>
                            <a:schemeClr val="bg1"/>
                          </a:solidFill>
                          <a:latin typeface="+mj-lt"/>
                        </a:rPr>
                        <a:t>(caller save)</a:t>
                      </a:r>
                      <a:endParaRPr lang="en-US" sz="2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54877">
                <a:tc>
                  <a:txBody>
                    <a:bodyPr/>
                    <a:lstStyle/>
                    <a:p>
                      <a:pPr algn="ctr"/>
                      <a:r>
                        <a:rPr lang="en-US" sz="2400" b="0" dirty="0" smtClean="0">
                          <a:solidFill>
                            <a:schemeClr val="accent5">
                              <a:lumMod val="60000"/>
                              <a:lumOff val="40000"/>
                            </a:schemeClr>
                          </a:solidFill>
                          <a:latin typeface="+mj-lt"/>
                        </a:rPr>
                        <a:t>r9</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54877">
                <a:tc>
                  <a:txBody>
                    <a:bodyPr/>
                    <a:lstStyle/>
                    <a:p>
                      <a:pPr algn="ctr"/>
                      <a:r>
                        <a:rPr lang="en-US" sz="2400" b="0" dirty="0" smtClean="0">
                          <a:solidFill>
                            <a:schemeClr val="accent5">
                              <a:lumMod val="60000"/>
                              <a:lumOff val="40000"/>
                            </a:schemeClr>
                          </a:solidFill>
                          <a:latin typeface="+mj-lt"/>
                        </a:rPr>
                        <a:t>r10</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54877">
                <a:tc>
                  <a:txBody>
                    <a:bodyPr/>
                    <a:lstStyle/>
                    <a:p>
                      <a:pPr algn="ctr"/>
                      <a:r>
                        <a:rPr lang="en-US" sz="2400" b="0" dirty="0" smtClean="0">
                          <a:solidFill>
                            <a:schemeClr val="accent5">
                              <a:lumMod val="60000"/>
                              <a:lumOff val="40000"/>
                            </a:schemeClr>
                          </a:solidFill>
                          <a:latin typeface="+mj-lt"/>
                        </a:rPr>
                        <a:t>r11</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54877">
                <a:tc>
                  <a:txBody>
                    <a:bodyPr/>
                    <a:lstStyle/>
                    <a:p>
                      <a:pPr algn="ctr"/>
                      <a:r>
                        <a:rPr lang="en-US" sz="2400" b="0" dirty="0" smtClean="0">
                          <a:solidFill>
                            <a:schemeClr val="accent5">
                              <a:lumMod val="60000"/>
                              <a:lumOff val="40000"/>
                            </a:schemeClr>
                          </a:solidFill>
                          <a:latin typeface="+mj-lt"/>
                        </a:rPr>
                        <a:t>r12</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54877">
                <a:tc>
                  <a:txBody>
                    <a:bodyPr/>
                    <a:lstStyle/>
                    <a:p>
                      <a:pPr algn="ctr"/>
                      <a:r>
                        <a:rPr lang="en-US" sz="2400" b="0" dirty="0" smtClean="0">
                          <a:solidFill>
                            <a:schemeClr val="accent5">
                              <a:lumMod val="60000"/>
                              <a:lumOff val="40000"/>
                            </a:schemeClr>
                          </a:solidFill>
                          <a:latin typeface="+mj-lt"/>
                        </a:rPr>
                        <a:t>r13</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$t5</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54877">
                <a:tc>
                  <a:txBody>
                    <a:bodyPr/>
                    <a:lstStyle/>
                    <a:p>
                      <a:pPr algn="ctr"/>
                      <a:r>
                        <a:rPr lang="en-US" sz="2400" b="0" dirty="0" smtClean="0">
                          <a:solidFill>
                            <a:schemeClr val="accent5">
                              <a:lumMod val="60000"/>
                              <a:lumOff val="40000"/>
                            </a:schemeClr>
                          </a:solidFill>
                          <a:latin typeface="+mj-lt"/>
                        </a:rPr>
                        <a:t>r14</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$t6</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54877">
                <a:tc>
                  <a:txBody>
                    <a:bodyPr/>
                    <a:lstStyle/>
                    <a:p>
                      <a:pPr algn="ctr"/>
                      <a:r>
                        <a:rPr lang="en-US" sz="2400" b="0" dirty="0" smtClean="0">
                          <a:solidFill>
                            <a:schemeClr val="accent5">
                              <a:lumMod val="60000"/>
                              <a:lumOff val="40000"/>
                            </a:schemeClr>
                          </a:solidFill>
                          <a:latin typeface="+mj-lt"/>
                        </a:rPr>
                        <a:t>r15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$t7</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bl>
          </a:graphicData>
        </a:graphic>
      </p:graphicFrame>
      <p:graphicFrame>
        <p:nvGraphicFramePr>
          <p:cNvPr id="7" name="Table 6"/>
          <p:cNvGraphicFramePr>
            <a:graphicFrameLocks noGrp="1"/>
          </p:cNvGraphicFramePr>
          <p:nvPr>
            <p:custDataLst>
              <p:tags r:id="rId3"/>
            </p:custDataLst>
            <p:extLst>
              <p:ext uri="{D42A27DB-BD31-4B8C-83A1-F6EECF244321}">
                <p14:modId xmlns:p14="http://schemas.microsoft.com/office/powerpoint/2010/main" val="4116429818"/>
              </p:ext>
            </p:extLst>
          </p:nvPr>
        </p:nvGraphicFramePr>
        <p:xfrm>
          <a:off x="4038600" y="511653"/>
          <a:ext cx="4114800" cy="6193949"/>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354877">
                <a:tc>
                  <a:txBody>
                    <a:bodyPr/>
                    <a:lstStyle/>
                    <a:p>
                      <a:pPr algn="ctr"/>
                      <a:r>
                        <a:rPr lang="en-US" sz="2400" b="0" dirty="0" smtClean="0">
                          <a:solidFill>
                            <a:schemeClr val="accent5">
                              <a:lumMod val="60000"/>
                              <a:lumOff val="40000"/>
                            </a:schemeClr>
                          </a:solidFill>
                          <a:latin typeface="+mj-lt"/>
                        </a:rPr>
                        <a:t>r16</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$s0</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saved</a:t>
                      </a:r>
                      <a:br>
                        <a:rPr lang="en-US" sz="2400" b="1" dirty="0" smtClean="0">
                          <a:solidFill>
                            <a:schemeClr val="bg1"/>
                          </a:solidFill>
                          <a:latin typeface="+mj-lt"/>
                        </a:rPr>
                      </a:br>
                      <a:r>
                        <a:rPr lang="en-US" sz="2400" b="1" dirty="0" smtClean="0">
                          <a:solidFill>
                            <a:schemeClr val="bg1"/>
                          </a:solidFill>
                          <a:latin typeface="+mj-lt"/>
                        </a:rPr>
                        <a:t>(</a:t>
                      </a:r>
                      <a:r>
                        <a:rPr lang="en-US" sz="2400" b="1" dirty="0" err="1" smtClean="0">
                          <a:solidFill>
                            <a:schemeClr val="bg1"/>
                          </a:solidFill>
                          <a:latin typeface="+mj-lt"/>
                        </a:rPr>
                        <a:t>callee</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4587">
                <a:tc>
                  <a:txBody>
                    <a:bodyPr/>
                    <a:lstStyle/>
                    <a:p>
                      <a:pPr algn="ctr"/>
                      <a:r>
                        <a:rPr lang="en-US" sz="2400" b="0" dirty="0" smtClean="0">
                          <a:solidFill>
                            <a:schemeClr val="accent5">
                              <a:lumMod val="60000"/>
                              <a:lumOff val="40000"/>
                            </a:schemeClr>
                          </a:solidFill>
                          <a:latin typeface="+mj-lt"/>
                        </a:rPr>
                        <a:t>r17</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4587">
                <a:tc>
                  <a:txBody>
                    <a:bodyPr/>
                    <a:lstStyle/>
                    <a:p>
                      <a:pPr algn="ctr"/>
                      <a:r>
                        <a:rPr lang="en-US" sz="2400" b="0" dirty="0" smtClean="0">
                          <a:solidFill>
                            <a:schemeClr val="accent5">
                              <a:lumMod val="60000"/>
                              <a:lumOff val="40000"/>
                            </a:schemeClr>
                          </a:solidFill>
                          <a:latin typeface="+mj-lt"/>
                        </a:rPr>
                        <a:t>r18</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4587">
                <a:tc>
                  <a:txBody>
                    <a:bodyPr/>
                    <a:lstStyle/>
                    <a:p>
                      <a:pPr algn="ctr"/>
                      <a:r>
                        <a:rPr lang="en-US" sz="2400" b="0" dirty="0" smtClean="0">
                          <a:solidFill>
                            <a:schemeClr val="accent5">
                              <a:lumMod val="60000"/>
                              <a:lumOff val="40000"/>
                            </a:schemeClr>
                          </a:solidFill>
                          <a:latin typeface="+mj-lt"/>
                        </a:rPr>
                        <a:t>r19</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4587">
                <a:tc>
                  <a:txBody>
                    <a:bodyPr/>
                    <a:lstStyle/>
                    <a:p>
                      <a:pPr algn="ctr"/>
                      <a:r>
                        <a:rPr lang="en-US" sz="2400" b="0" dirty="0" smtClean="0">
                          <a:solidFill>
                            <a:schemeClr val="accent5">
                              <a:lumMod val="60000"/>
                              <a:lumOff val="40000"/>
                            </a:schemeClr>
                          </a:solidFill>
                          <a:latin typeface="+mj-lt"/>
                        </a:rPr>
                        <a:t>r20</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4587">
                <a:tc>
                  <a:txBody>
                    <a:bodyPr/>
                    <a:lstStyle/>
                    <a:p>
                      <a:pPr algn="ctr"/>
                      <a:r>
                        <a:rPr lang="en-US" sz="2400" b="0" dirty="0" smtClean="0">
                          <a:solidFill>
                            <a:schemeClr val="accent5">
                              <a:lumMod val="60000"/>
                              <a:lumOff val="40000"/>
                            </a:schemeClr>
                          </a:solidFill>
                          <a:latin typeface="+mj-lt"/>
                        </a:rPr>
                        <a:t>r21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$s5</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4587">
                <a:tc>
                  <a:txBody>
                    <a:bodyPr/>
                    <a:lstStyle/>
                    <a:p>
                      <a:pPr algn="ctr"/>
                      <a:r>
                        <a:rPr lang="en-US" sz="2400" b="0" dirty="0" smtClean="0">
                          <a:solidFill>
                            <a:schemeClr val="accent5">
                              <a:lumMod val="60000"/>
                              <a:lumOff val="40000"/>
                            </a:schemeClr>
                          </a:solidFill>
                          <a:latin typeface="+mj-lt"/>
                        </a:rPr>
                        <a:t>r22</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$s6</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4587">
                <a:tc>
                  <a:txBody>
                    <a:bodyPr/>
                    <a:lstStyle/>
                    <a:p>
                      <a:pPr algn="ctr"/>
                      <a:r>
                        <a:rPr lang="en-US" sz="2400" b="0" dirty="0" smtClean="0">
                          <a:solidFill>
                            <a:schemeClr val="accent5">
                              <a:lumMod val="60000"/>
                              <a:lumOff val="40000"/>
                            </a:schemeClr>
                          </a:solidFill>
                          <a:latin typeface="+mj-lt"/>
                        </a:rPr>
                        <a:t>r23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$s7</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4877">
                <a:tc>
                  <a:txBody>
                    <a:bodyPr/>
                    <a:lstStyle/>
                    <a:p>
                      <a:pPr algn="ctr"/>
                      <a:r>
                        <a:rPr lang="en-US" sz="2400" b="0" dirty="0" smtClean="0">
                          <a:solidFill>
                            <a:schemeClr val="accent5">
                              <a:lumMod val="60000"/>
                              <a:lumOff val="40000"/>
                            </a:schemeClr>
                          </a:solidFill>
                        </a:rPr>
                        <a:t>r24</a:t>
                      </a:r>
                      <a:endParaRPr lang="en-US" sz="2400" b="0" dirty="0">
                        <a:solidFill>
                          <a:schemeClr val="accent5">
                            <a:lumMod val="60000"/>
                            <a:lumOff val="40000"/>
                          </a:schemeClr>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$t8</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dirty="0" smtClean="0">
                          <a:solidFill>
                            <a:schemeClr val="bg1"/>
                          </a:solidFill>
                          <a:latin typeface="+mj-lt"/>
                        </a:rPr>
                        <a:t>more temps</a:t>
                      </a:r>
                      <a:br>
                        <a:rPr lang="en-US" sz="2400" b="1" dirty="0" smtClean="0">
                          <a:solidFill>
                            <a:schemeClr val="bg1"/>
                          </a:solidFill>
                          <a:latin typeface="+mj-lt"/>
                        </a:rPr>
                      </a:br>
                      <a:r>
                        <a:rPr lang="en-US" sz="2400" b="1" dirty="0" smtClean="0">
                          <a:solidFill>
                            <a:schemeClr val="bg1"/>
                          </a:solidFill>
                          <a:latin typeface="+mj-lt"/>
                        </a:rPr>
                        <a:t>(caller</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54877">
                <a:tc>
                  <a:txBody>
                    <a:bodyPr/>
                    <a:lstStyle/>
                    <a:p>
                      <a:pPr algn="ctr"/>
                      <a:r>
                        <a:rPr lang="en-US" sz="2400" b="0" dirty="0" smtClean="0">
                          <a:solidFill>
                            <a:schemeClr val="accent5">
                              <a:lumMod val="60000"/>
                              <a:lumOff val="40000"/>
                            </a:schemeClr>
                          </a:solidFill>
                          <a:latin typeface="+mj-lt"/>
                        </a:rPr>
                        <a:t>r25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$t9</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54877">
                <a:tc>
                  <a:txBody>
                    <a:bodyPr/>
                    <a:lstStyle/>
                    <a:p>
                      <a:pPr algn="ctr"/>
                      <a:r>
                        <a:rPr lang="en-US" sz="2400" b="0" dirty="0" smtClean="0">
                          <a:solidFill>
                            <a:schemeClr val="accent5">
                              <a:lumMod val="60000"/>
                              <a:lumOff val="40000"/>
                            </a:schemeClr>
                          </a:solidFill>
                          <a:latin typeface="+mj-lt"/>
                        </a:rPr>
                        <a:t>r26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reserved for</a:t>
                      </a:r>
                      <a:br>
                        <a:rPr lang="en-US" sz="2400" b="0" dirty="0" smtClean="0">
                          <a:solidFill>
                            <a:schemeClr val="bg1"/>
                          </a:solidFill>
                          <a:latin typeface="+mj-lt"/>
                        </a:rPr>
                      </a:br>
                      <a:r>
                        <a:rPr lang="en-US" sz="2400" b="0" dirty="0" smtClean="0">
                          <a:solidFill>
                            <a:schemeClr val="bg1"/>
                          </a:solidFill>
                          <a:latin typeface="+mj-lt"/>
                        </a:rPr>
                        <a:t>kernel</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54877">
                <a:tc>
                  <a:txBody>
                    <a:bodyPr/>
                    <a:lstStyle/>
                    <a:p>
                      <a:pPr algn="ctr"/>
                      <a:r>
                        <a:rPr lang="en-US" sz="2400" b="0" dirty="0" smtClean="0">
                          <a:solidFill>
                            <a:schemeClr val="accent5">
                              <a:lumMod val="60000"/>
                              <a:lumOff val="40000"/>
                            </a:schemeClr>
                          </a:solidFill>
                          <a:latin typeface="+mj-lt"/>
                        </a:rPr>
                        <a:t>r27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54877">
                <a:tc>
                  <a:txBody>
                    <a:bodyPr/>
                    <a:lstStyle/>
                    <a:p>
                      <a:pPr algn="ctr"/>
                      <a:r>
                        <a:rPr lang="en-US" sz="2400" b="0" dirty="0" smtClean="0">
                          <a:solidFill>
                            <a:schemeClr val="accent5">
                              <a:lumMod val="60000"/>
                              <a:lumOff val="40000"/>
                            </a:schemeClr>
                          </a:solidFill>
                          <a:latin typeface="+mj-lt"/>
                        </a:rPr>
                        <a:t>r28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gp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global data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54877">
                <a:tc>
                  <a:txBody>
                    <a:bodyPr/>
                    <a:lstStyle/>
                    <a:p>
                      <a:pPr algn="ctr"/>
                      <a:r>
                        <a:rPr lang="en-US" sz="2400" b="0" dirty="0" smtClean="0">
                          <a:solidFill>
                            <a:schemeClr val="accent5">
                              <a:lumMod val="60000"/>
                              <a:lumOff val="40000"/>
                            </a:schemeClr>
                          </a:solidFill>
                          <a:latin typeface="+mj-lt"/>
                        </a:rPr>
                        <a:t>r29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stack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54877">
                <a:tc>
                  <a:txBody>
                    <a:bodyPr/>
                    <a:lstStyle/>
                    <a:p>
                      <a:pPr algn="ctr"/>
                      <a:r>
                        <a:rPr lang="en-US" sz="2400" b="0" dirty="0" smtClean="0">
                          <a:solidFill>
                            <a:schemeClr val="accent5">
                              <a:lumMod val="60000"/>
                              <a:lumOff val="40000"/>
                            </a:schemeClr>
                          </a:solidFill>
                          <a:latin typeface="+mj-lt"/>
                        </a:rPr>
                        <a:t>r30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fp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frame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54877">
                <a:tc>
                  <a:txBody>
                    <a:bodyPr/>
                    <a:lstStyle/>
                    <a:p>
                      <a:pPr algn="ctr"/>
                      <a:r>
                        <a:rPr lang="en-US" sz="2400" b="0" dirty="0" smtClean="0">
                          <a:solidFill>
                            <a:schemeClr val="accent5">
                              <a:lumMod val="60000"/>
                              <a:lumOff val="40000"/>
                            </a:schemeClr>
                          </a:solidFill>
                          <a:latin typeface="+mj-lt"/>
                        </a:rPr>
                        <a:t>r31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ra</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return address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51642762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Convention </a:t>
            </a:r>
            <a:r>
              <a:rPr lang="en-US" dirty="0" smtClean="0"/>
              <a:t>recap so far</a:t>
            </a:r>
            <a:endParaRPr lang="en-US" dirty="0"/>
          </a:p>
        </p:txBody>
      </p:sp>
      <p:sp>
        <p:nvSpPr>
          <p:cNvPr id="3" name="Content Placeholder 2"/>
          <p:cNvSpPr>
            <a:spLocks noGrp="1"/>
          </p:cNvSpPr>
          <p:nvPr>
            <p:ph idx="1"/>
            <p:custDataLst>
              <p:tags r:id="rId2"/>
            </p:custDataLst>
          </p:nvPr>
        </p:nvSpPr>
        <p:spPr>
          <a:xfrm>
            <a:off x="76200" y="838200"/>
            <a:ext cx="8686800" cy="5638800"/>
          </a:xfrm>
        </p:spPr>
        <p:txBody>
          <a:bodyPr>
            <a:normAutofit lnSpcReduction="10000"/>
          </a:bodyPr>
          <a:lstStyle/>
          <a:p>
            <a:pPr marL="457200" indent="-457200">
              <a:buFont typeface="Arial" charset="0"/>
              <a:buChar char="•"/>
            </a:pPr>
            <a:r>
              <a:rPr lang="en-US" dirty="0" smtClean="0">
                <a:solidFill>
                  <a:schemeClr val="accent5">
                    <a:lumMod val="60000"/>
                    <a:lumOff val="40000"/>
                  </a:schemeClr>
                </a:solidFill>
              </a:rPr>
              <a:t>first four </a:t>
            </a:r>
            <a:r>
              <a:rPr lang="en-US" dirty="0" err="1" smtClean="0"/>
              <a:t>arg</a:t>
            </a:r>
            <a:r>
              <a:rPr lang="en-US" dirty="0" smtClean="0"/>
              <a:t> words passed in $a0</a:t>
            </a:r>
            <a:r>
              <a:rPr lang="en-US" dirty="0"/>
              <a:t>-</a:t>
            </a:r>
            <a:r>
              <a:rPr lang="en-US" dirty="0" smtClean="0"/>
              <a:t>$a3</a:t>
            </a:r>
          </a:p>
          <a:p>
            <a:pPr marL="457200" indent="-457200">
              <a:buFont typeface="Arial" charset="0"/>
              <a:buChar char="•"/>
            </a:pPr>
            <a:r>
              <a:rPr lang="en-US" dirty="0" smtClean="0"/>
              <a:t>remaining </a:t>
            </a:r>
            <a:r>
              <a:rPr lang="en-US" dirty="0" err="1" smtClean="0"/>
              <a:t>args</a:t>
            </a:r>
            <a:r>
              <a:rPr lang="en-US" dirty="0" smtClean="0"/>
              <a:t> passed </a:t>
            </a:r>
            <a:r>
              <a:rPr lang="en-US" dirty="0" smtClean="0">
                <a:solidFill>
                  <a:schemeClr val="accent5">
                    <a:lumMod val="60000"/>
                    <a:lumOff val="40000"/>
                  </a:schemeClr>
                </a:solidFill>
              </a:rPr>
              <a:t>in parent’s stack frame</a:t>
            </a:r>
          </a:p>
          <a:p>
            <a:pPr marL="457200" indent="-457200">
              <a:buFont typeface="Arial" charset="0"/>
              <a:buChar char="•"/>
            </a:pPr>
            <a:r>
              <a:rPr lang="en-US" dirty="0" smtClean="0"/>
              <a:t>return value (if any) in $v0, $v1</a:t>
            </a:r>
          </a:p>
          <a:p>
            <a:pPr marL="457200" indent="-457200">
              <a:buFont typeface="Arial" charset="0"/>
              <a:buChar char="•"/>
            </a:pPr>
            <a:r>
              <a:rPr lang="en-US" dirty="0"/>
              <a:t>stack frame </a:t>
            </a:r>
            <a:r>
              <a:rPr lang="en-US" dirty="0" smtClean="0"/>
              <a:t>($fp to $sp) contains:</a:t>
            </a:r>
            <a:endParaRPr lang="en-US" dirty="0"/>
          </a:p>
          <a:p>
            <a:pPr lvl="1"/>
            <a:r>
              <a:rPr lang="en-US" dirty="0" smtClean="0"/>
              <a:t>$</a:t>
            </a:r>
            <a:r>
              <a:rPr lang="en-US" dirty="0" err="1" smtClean="0"/>
              <a:t>ra</a:t>
            </a:r>
            <a:r>
              <a:rPr lang="en-US" dirty="0" smtClean="0"/>
              <a:t> </a:t>
            </a:r>
            <a:r>
              <a:rPr lang="en-US" dirty="0"/>
              <a:t>(clobbered </a:t>
            </a:r>
            <a:r>
              <a:rPr lang="en-US" dirty="0" smtClean="0"/>
              <a:t>on JALs) </a:t>
            </a:r>
            <a:endParaRPr lang="en-US" dirty="0"/>
          </a:p>
          <a:p>
            <a:pPr lvl="1"/>
            <a:r>
              <a:rPr lang="en-US" dirty="0" smtClean="0"/>
              <a:t>local variables </a:t>
            </a:r>
          </a:p>
          <a:p>
            <a:pPr lvl="1"/>
            <a:r>
              <a:rPr lang="en-US" dirty="0" smtClean="0"/>
              <a:t>space </a:t>
            </a:r>
            <a:r>
              <a:rPr lang="en-US" dirty="0"/>
              <a:t>for </a:t>
            </a:r>
            <a:r>
              <a:rPr lang="en-US" dirty="0" smtClean="0"/>
              <a:t>4 </a:t>
            </a:r>
            <a:r>
              <a:rPr lang="en-US" dirty="0"/>
              <a:t>arguments </a:t>
            </a:r>
            <a:r>
              <a:rPr lang="en-US" dirty="0" smtClean="0"/>
              <a:t>to </a:t>
            </a:r>
            <a:r>
              <a:rPr lang="en-US" dirty="0" err="1"/>
              <a:t>C</a:t>
            </a:r>
            <a:r>
              <a:rPr lang="en-US" dirty="0" err="1" smtClean="0"/>
              <a:t>allees</a:t>
            </a:r>
            <a:endParaRPr lang="en-US" dirty="0" smtClean="0"/>
          </a:p>
          <a:p>
            <a:pPr lvl="1"/>
            <a:r>
              <a:rPr lang="en-US" dirty="0" smtClean="0"/>
              <a:t>arguments 5+ to </a:t>
            </a:r>
            <a:r>
              <a:rPr lang="en-US" dirty="0" err="1" smtClean="0"/>
              <a:t>Callees</a:t>
            </a:r>
            <a:endParaRPr lang="en-US" dirty="0"/>
          </a:p>
          <a:p>
            <a:pPr marL="457200" indent="-457200">
              <a:buFont typeface="Arial" charset="0"/>
              <a:buChar char="•"/>
            </a:pPr>
            <a:r>
              <a:rPr lang="en-US" dirty="0" err="1" smtClean="0">
                <a:solidFill>
                  <a:schemeClr val="accent5">
                    <a:lumMod val="60000"/>
                    <a:lumOff val="40000"/>
                  </a:schemeClr>
                </a:solidFill>
              </a:rPr>
              <a:t>callee</a:t>
            </a:r>
            <a:r>
              <a:rPr lang="en-US" dirty="0" smtClean="0">
                <a:solidFill>
                  <a:schemeClr val="accent5">
                    <a:lumMod val="60000"/>
                    <a:lumOff val="40000"/>
                  </a:schemeClr>
                </a:solidFill>
              </a:rPr>
              <a:t> save </a:t>
            </a:r>
            <a:r>
              <a:rPr lang="en-US" dirty="0" err="1" smtClean="0">
                <a:solidFill>
                  <a:schemeClr val="accent5">
                    <a:lumMod val="60000"/>
                    <a:lumOff val="40000"/>
                  </a:schemeClr>
                </a:solidFill>
              </a:rPr>
              <a:t>regs</a:t>
            </a:r>
            <a:r>
              <a:rPr lang="en-US" dirty="0" smtClean="0">
                <a:solidFill>
                  <a:schemeClr val="accent5">
                    <a:lumMod val="60000"/>
                    <a:lumOff val="40000"/>
                  </a:schemeClr>
                </a:solidFill>
              </a:rPr>
              <a:t>: preserved</a:t>
            </a:r>
          </a:p>
          <a:p>
            <a:pPr marL="457200" indent="-457200">
              <a:buFont typeface="Arial" charset="0"/>
              <a:buChar char="•"/>
            </a:pPr>
            <a:r>
              <a:rPr lang="en-US" dirty="0" smtClean="0">
                <a:solidFill>
                  <a:schemeClr val="accent5">
                    <a:lumMod val="60000"/>
                    <a:lumOff val="40000"/>
                  </a:schemeClr>
                </a:solidFill>
              </a:rPr>
              <a:t>caller save </a:t>
            </a:r>
            <a:r>
              <a:rPr lang="en-US" dirty="0" err="1" smtClean="0">
                <a:solidFill>
                  <a:schemeClr val="accent5">
                    <a:lumMod val="60000"/>
                    <a:lumOff val="40000"/>
                  </a:schemeClr>
                </a:solidFill>
              </a:rPr>
              <a:t>regs</a:t>
            </a:r>
            <a:r>
              <a:rPr lang="en-US" dirty="0" smtClean="0">
                <a:solidFill>
                  <a:schemeClr val="accent5">
                    <a:lumMod val="60000"/>
                    <a:lumOff val="40000"/>
                  </a:schemeClr>
                </a:solidFill>
              </a:rPr>
              <a:t>: not preserved </a:t>
            </a:r>
          </a:p>
          <a:p>
            <a:pPr marL="457200" indent="-457200">
              <a:buFont typeface="Arial" charset="0"/>
              <a:buChar char="•"/>
            </a:pPr>
            <a:r>
              <a:rPr lang="en-US" dirty="0">
                <a:solidFill>
                  <a:schemeClr val="accent5">
                    <a:lumMod val="60000"/>
                    <a:lumOff val="40000"/>
                  </a:schemeClr>
                </a:solidFill>
              </a:rPr>
              <a:t>g</a:t>
            </a:r>
            <a:r>
              <a:rPr lang="en-US" dirty="0" smtClean="0">
                <a:solidFill>
                  <a:schemeClr val="accent5">
                    <a:lumMod val="60000"/>
                    <a:lumOff val="40000"/>
                  </a:schemeClr>
                </a:solidFill>
              </a:rPr>
              <a:t>lobal </a:t>
            </a:r>
            <a:r>
              <a:rPr lang="en-US" dirty="0">
                <a:solidFill>
                  <a:schemeClr val="accent5">
                    <a:lumMod val="60000"/>
                    <a:lumOff val="40000"/>
                  </a:schemeClr>
                </a:solidFill>
              </a:rPr>
              <a:t>data accessed via $</a:t>
            </a:r>
            <a:r>
              <a:rPr lang="en-US" dirty="0" err="1" smtClean="0">
                <a:solidFill>
                  <a:schemeClr val="accent5">
                    <a:lumMod val="60000"/>
                    <a:lumOff val="40000"/>
                  </a:schemeClr>
                </a:solidFill>
              </a:rPr>
              <a:t>gp</a:t>
            </a:r>
            <a:endParaRPr lang="en-US" dirty="0" smtClean="0">
              <a:solidFill>
                <a:schemeClr val="accent1"/>
              </a:solidFill>
            </a:endParaRPr>
          </a:p>
          <a:p>
            <a:pPr lvl="1"/>
            <a:endParaRPr lang="en-US" dirty="0" smtClean="0"/>
          </a:p>
        </p:txBody>
      </p:sp>
      <p:cxnSp>
        <p:nvCxnSpPr>
          <p:cNvPr id="5" name="Straight Connector 4"/>
          <p:cNvCxnSpPr/>
          <p:nvPr>
            <p:custDataLst>
              <p:tags r:id="rId3"/>
            </p:custDataLst>
          </p:nvPr>
        </p:nvCxnSpPr>
        <p:spPr>
          <a:xfrm rot="5400000">
            <a:off x="4648200" y="48006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7010400" y="48006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705600" y="29718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705600" y="33528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fp</a:t>
            </a:r>
            <a:endParaRPr lang="en-US" sz="2400" dirty="0"/>
          </a:p>
        </p:txBody>
      </p:sp>
      <p:sp>
        <p:nvSpPr>
          <p:cNvPr id="9" name="Rectangle 8"/>
          <p:cNvSpPr/>
          <p:nvPr>
            <p:custDataLst>
              <p:tags r:id="rId7"/>
            </p:custDataLst>
          </p:nvPr>
        </p:nvSpPr>
        <p:spPr>
          <a:xfrm>
            <a:off x="6705600" y="37338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705600" y="44958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705600" y="56388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638800" y="2895600"/>
            <a:ext cx="1098378" cy="523220"/>
          </a:xfrm>
          <a:prstGeom prst="rect">
            <a:avLst/>
          </a:prstGeom>
          <a:noFill/>
        </p:spPr>
        <p:txBody>
          <a:bodyPr wrap="none" rtlCol="0">
            <a:spAutoFit/>
          </a:bodyPr>
          <a:lstStyle/>
          <a:p>
            <a:r>
              <a:rPr lang="en-US" sz="2800" dirty="0" smtClean="0">
                <a:solidFill>
                  <a:schemeClr val="bg1"/>
                </a:solidFill>
              </a:rPr>
              <a:t>$fp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638800" y="62585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4" name="Slide Number Placeholder 3"/>
          <p:cNvSpPr>
            <a:spLocks noGrp="1"/>
          </p:cNvSpPr>
          <p:nvPr>
            <p:ph type="sldNum" sz="quarter" idx="12"/>
          </p:nvPr>
        </p:nvSpPr>
        <p:spPr/>
        <p:txBody>
          <a:bodyPr/>
          <a:lstStyle/>
          <a:p>
            <a:fld id="{DAD0A56F-BD0F-4BDF-9912-D1E89E9626C0}" type="slidenum">
              <a:rPr lang="en-US" smtClean="0"/>
              <a:t>71</a:t>
            </a:fld>
            <a:endParaRPr lang="en-US"/>
          </a:p>
        </p:txBody>
      </p:sp>
    </p:spTree>
    <p:extLst>
      <p:ext uri="{BB962C8B-B14F-4D97-AF65-F5344CB8AC3E}">
        <p14:creationId xmlns:p14="http://schemas.microsoft.com/office/powerpoint/2010/main" val="7928286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Activity #1: Calling Convention Example</a:t>
            </a:r>
            <a:endParaRPr lang="en-US" dirty="0"/>
          </a:p>
        </p:txBody>
      </p:sp>
      <p:sp>
        <p:nvSpPr>
          <p:cNvPr id="4" name="Content Placeholder 2" hidden="1"/>
          <p:cNvSpPr txBox="1">
            <a:spLocks/>
          </p:cNvSpPr>
          <p:nvPr>
            <p:custDataLst>
              <p:tags r:id="rId2"/>
            </p:custDataLst>
          </p:nvPr>
        </p:nvSpPr>
        <p:spPr>
          <a:xfrm>
            <a:off x="152400" y="2819400"/>
            <a:ext cx="8763000" cy="38862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s0 = a0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s1</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a1</a:t>
            </a:r>
            <a:endPar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t0</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 &amp;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baseline="0" dirty="0" smtClean="0">
                <a:solidFill>
                  <a:schemeClr val="accent4"/>
                </a:solidFill>
                <a:latin typeface="Consolas" pitchFamily="49" charset="0"/>
                <a:cs typeface="Arial" pitchFamily="34" charset="0"/>
              </a:rPr>
              <a:t>t1</a:t>
            </a:r>
            <a:r>
              <a:rPr lang="en-US" sz="2400" dirty="0" smtClean="0">
                <a:solidFill>
                  <a:schemeClr val="accent4"/>
                </a:solidFill>
                <a:latin typeface="Consolas" pitchFamily="49" charset="0"/>
                <a:cs typeface="Arial" pitchFamily="34" charset="0"/>
              </a:rPr>
              <a:t> = a |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a:t>
            </a:r>
            <a:r>
              <a:rPr lang="en-US" sz="2400" dirty="0" smtClean="0">
                <a:solidFill>
                  <a:schemeClr val="accent4"/>
                </a:solidFill>
                <a:latin typeface="Consolas" pitchFamily="49" charset="0"/>
                <a:cs typeface="Arial" pitchFamily="34" charset="0"/>
              </a:rPr>
              <a:t>0 = t0 + t1 </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t0, 24(sp) # </a:t>
            </a:r>
            <a:r>
              <a:rPr lang="en-US" sz="2400" dirty="0" err="1" smtClean="0">
                <a:solidFill>
                  <a:schemeClr val="accent4"/>
                </a:solidFill>
                <a:latin typeface="Consolas" pitchFamily="49" charset="0"/>
                <a:cs typeface="Arial" pitchFamily="34" charset="0"/>
              </a:rPr>
              <a:t>tmp</a:t>
            </a:r>
            <a:endParaRPr lang="en-US" sz="2400" dirty="0" smtClean="0">
              <a:solidFill>
                <a:schemeClr val="accent4"/>
              </a:solidFill>
              <a:latin typeface="Consolas" pitchFamily="49" charset="0"/>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2</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3</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4,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5,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LW t0, 24(sp)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v0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s1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s0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s1,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s0,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v0 = v0 + s0 + s1</a:t>
            </a:r>
          </a:p>
        </p:txBody>
      </p:sp>
      <p:sp>
        <p:nvSpPr>
          <p:cNvPr id="6" name="Content Placeholder 2"/>
          <p:cNvSpPr>
            <a:spLocks noGrp="1"/>
          </p:cNvSpPr>
          <p:nvPr>
            <p:ph idx="1"/>
            <p:custDataLst>
              <p:tags r:id="rId3"/>
            </p:custDataLst>
          </p:nvPr>
        </p:nvSpPr>
        <p:spPr>
          <a:xfrm>
            <a:off x="228600" y="685800"/>
            <a:ext cx="3657600" cy="1733994"/>
          </a:xfrm>
        </p:spPr>
        <p:txBody>
          <a:bodyPr>
            <a:normAutofit/>
          </a:bodyPr>
          <a:lstStyle/>
          <a:p>
            <a:pPr>
              <a:lnSpc>
                <a:spcPct val="90000"/>
              </a:lnSpc>
            </a:pPr>
            <a:r>
              <a:rPr lang="en-US" sz="1600" dirty="0" err="1" smtClean="0">
                <a:latin typeface="Consolas" pitchFamily="49" charset="0"/>
              </a:rPr>
              <a:t>int</a:t>
            </a:r>
            <a:r>
              <a:rPr lang="en-US" sz="1600" dirty="0" smtClean="0">
                <a:latin typeface="Consolas" pitchFamily="49" charset="0"/>
              </a:rPr>
              <a:t> test(</a:t>
            </a:r>
            <a:r>
              <a:rPr lang="en-US" sz="1600" dirty="0" err="1" smtClean="0">
                <a:latin typeface="Consolas" pitchFamily="49" charset="0"/>
              </a:rPr>
              <a:t>int</a:t>
            </a:r>
            <a:r>
              <a:rPr lang="en-US" sz="1600" dirty="0" smtClean="0">
                <a:latin typeface="Consolas" pitchFamily="49" charset="0"/>
              </a:rPr>
              <a:t> a, </a:t>
            </a:r>
            <a:r>
              <a:rPr lang="en-US" sz="1600" dirty="0" err="1" smtClean="0">
                <a:latin typeface="Consolas" pitchFamily="49" charset="0"/>
              </a:rPr>
              <a:t>int</a:t>
            </a:r>
            <a:r>
              <a:rPr lang="en-US" sz="1600" dirty="0" smtClean="0">
                <a:latin typeface="Consolas" pitchFamily="49" charset="0"/>
              </a:rPr>
              <a:t> b) {</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a:t>
            </a:r>
            <a:r>
              <a:rPr lang="en-US" sz="1600" dirty="0" err="1" smtClean="0">
                <a:latin typeface="Consolas" pitchFamily="49" charset="0"/>
              </a:rPr>
              <a:t>tmp</a:t>
            </a:r>
            <a:r>
              <a:rPr lang="en-US" sz="1600" dirty="0" smtClean="0">
                <a:latin typeface="Consolas" pitchFamily="49" charset="0"/>
              </a:rPr>
              <a:t> = (</a:t>
            </a:r>
            <a:r>
              <a:rPr lang="en-US" sz="1600" dirty="0" err="1" smtClean="0">
                <a:latin typeface="Consolas" pitchFamily="49" charset="0"/>
              </a:rPr>
              <a:t>a&amp;b</a:t>
            </a:r>
            <a:r>
              <a:rPr lang="en-US" sz="1600" dirty="0" smtClean="0">
                <a:latin typeface="Consolas" pitchFamily="49" charset="0"/>
              </a:rPr>
              <a:t>)+(</a:t>
            </a:r>
            <a:r>
              <a:rPr lang="en-US" sz="1600" dirty="0" err="1" smtClean="0">
                <a:latin typeface="Consolas" pitchFamily="49" charset="0"/>
              </a:rPr>
              <a:t>a|b</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s = sum(tmp,1,2,3,4,5);</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u = sum(</a:t>
            </a:r>
            <a:r>
              <a:rPr lang="en-US" sz="1600" dirty="0" err="1" smtClean="0">
                <a:latin typeface="Consolas" pitchFamily="49" charset="0"/>
              </a:rPr>
              <a:t>s,tmp,b,a,b,a</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return u + a + b;</a:t>
            </a:r>
          </a:p>
          <a:p>
            <a:pPr>
              <a:lnSpc>
                <a:spcPct val="90000"/>
              </a:lnSpc>
            </a:pPr>
            <a:r>
              <a:rPr lang="en-US" sz="1600" dirty="0" smtClean="0">
                <a:latin typeface="Consolas" pitchFamily="49" charset="0"/>
              </a:rPr>
              <a:t>}</a:t>
            </a:r>
          </a:p>
          <a:p>
            <a:pPr>
              <a:lnSpc>
                <a:spcPct val="90000"/>
              </a:lnSpc>
            </a:pPr>
            <a:endParaRPr lang="en-US" sz="1600" dirty="0">
              <a:latin typeface="Consolas" pitchFamily="49" charset="0"/>
            </a:endParaRPr>
          </a:p>
        </p:txBody>
      </p:sp>
      <p:sp>
        <p:nvSpPr>
          <p:cNvPr id="7" name="TextBox 6"/>
          <p:cNvSpPr txBox="1"/>
          <p:nvPr/>
        </p:nvSpPr>
        <p:spPr>
          <a:xfrm>
            <a:off x="228600" y="3259334"/>
            <a:ext cx="4953000" cy="1815882"/>
          </a:xfrm>
          <a:prstGeom prst="rect">
            <a:avLst/>
          </a:prstGeom>
          <a:noFill/>
        </p:spPr>
        <p:txBody>
          <a:bodyPr wrap="square" rtlCol="0">
            <a:spAutoFit/>
          </a:bodyPr>
          <a:lstStyle/>
          <a:p>
            <a:r>
              <a:rPr lang="en-US" sz="2800" u="sng" dirty="0" smtClean="0">
                <a:solidFill>
                  <a:schemeClr val="accent5">
                    <a:lumMod val="60000"/>
                    <a:lumOff val="40000"/>
                  </a:schemeClr>
                </a:solidFill>
              </a:rPr>
              <a:t>Correct Order:</a:t>
            </a:r>
          </a:p>
          <a:p>
            <a:pPr marL="514350" indent="-514350">
              <a:buFont typeface="+mj-lt"/>
              <a:buAutoNum type="arabicPeriod"/>
            </a:pPr>
            <a:r>
              <a:rPr lang="en-US" sz="2800" dirty="0" smtClean="0">
                <a:solidFill>
                  <a:schemeClr val="accent5">
                    <a:lumMod val="60000"/>
                    <a:lumOff val="40000"/>
                  </a:schemeClr>
                </a:solidFill>
              </a:rPr>
              <a:t>Body First</a:t>
            </a:r>
          </a:p>
          <a:p>
            <a:pPr marL="514350" indent="-514350">
              <a:buFont typeface="+mj-lt"/>
              <a:buAutoNum type="arabicPeriod"/>
            </a:pPr>
            <a:r>
              <a:rPr lang="en-US" sz="2800" dirty="0" smtClean="0">
                <a:solidFill>
                  <a:schemeClr val="accent5">
                    <a:lumMod val="60000"/>
                    <a:lumOff val="40000"/>
                  </a:schemeClr>
                </a:solidFill>
              </a:rPr>
              <a:t>Determine stack frame size</a:t>
            </a:r>
          </a:p>
          <a:p>
            <a:pPr marL="514350" indent="-514350">
              <a:buFont typeface="+mj-lt"/>
              <a:buAutoNum type="arabicPeriod"/>
            </a:pPr>
            <a:r>
              <a:rPr lang="en-US" sz="2800" dirty="0" smtClean="0">
                <a:solidFill>
                  <a:schemeClr val="accent5">
                    <a:lumMod val="60000"/>
                    <a:lumOff val="40000"/>
                  </a:schemeClr>
                </a:solidFill>
              </a:rPr>
              <a:t>Complete Prologue/Epilogue</a:t>
            </a:r>
            <a:endParaRPr lang="en-US" sz="2800" dirty="0">
              <a:solidFill>
                <a:schemeClr val="accent5">
                  <a:lumMod val="60000"/>
                  <a:lumOff val="40000"/>
                </a:schemeClr>
              </a:solidFill>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05800" y="35911"/>
            <a:ext cx="766378" cy="766378"/>
          </a:xfrm>
          <a:prstGeom prst="rect">
            <a:avLst/>
          </a:prstGeom>
        </p:spPr>
      </p:pic>
    </p:spTree>
    <p:extLst>
      <p:ext uri="{BB962C8B-B14F-4D97-AF65-F5344CB8AC3E}">
        <p14:creationId xmlns:p14="http://schemas.microsoft.com/office/powerpoint/2010/main" val="350163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228600"/>
            <a:ext cx="9144000" cy="533400"/>
          </a:xfrm>
        </p:spPr>
        <p:txBody>
          <a:bodyPr>
            <a:normAutofit fontScale="90000"/>
          </a:bodyPr>
          <a:lstStyle/>
          <a:p>
            <a:r>
              <a:rPr lang="en-US" dirty="0"/>
              <a:t>Activity </a:t>
            </a:r>
            <a:r>
              <a:rPr lang="en-US" dirty="0" smtClean="0"/>
              <a:t>#2: </a:t>
            </a:r>
            <a:r>
              <a:rPr lang="en-US" dirty="0"/>
              <a:t>Calling </a:t>
            </a:r>
            <a:r>
              <a:rPr lang="en-US" dirty="0" smtClean="0"/>
              <a:t>Convention Example: </a:t>
            </a:r>
            <a:br>
              <a:rPr lang="en-US" dirty="0" smtClean="0"/>
            </a:br>
            <a:r>
              <a:rPr lang="en-US" dirty="0" smtClean="0"/>
              <a:t>Prologue, Epilogue</a:t>
            </a:r>
            <a:endParaRPr lang="en-US" dirty="0"/>
          </a:p>
        </p:txBody>
      </p:sp>
      <p:sp>
        <p:nvSpPr>
          <p:cNvPr id="4" name="Content Placeholder 2" hidden="1"/>
          <p:cNvSpPr txBox="1">
            <a:spLocks/>
          </p:cNvSpPr>
          <p:nvPr>
            <p:custDataLst>
              <p:tags r:id="rId2"/>
            </p:custDataLst>
          </p:nvPr>
        </p:nvSpPr>
        <p:spPr>
          <a:xfrm>
            <a:off x="76200" y="381000"/>
            <a:ext cx="2057400" cy="6172200"/>
          </a:xfrm>
          <a:prstGeom prst="rect">
            <a:avLst/>
          </a:prstGeom>
        </p:spPr>
        <p:txBody>
          <a:bodyPr vert="horz" lIns="91440" tIns="45720" rIns="91440" bIns="45720" rtlCol="0">
            <a:normAutofit fontScale="85000" lnSpcReduction="10000"/>
          </a:bodyPr>
          <a:lstStyle/>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$sp,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36($sp)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32($sp)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$s0, 28($sp)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$s5, 24($sp)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$s5, 24($sp)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$s0, 28($sp)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32($sp)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36($sp)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$sp,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JR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endParaRPr kumimoji="0" lang="en-US" b="0" i="0" u="none" strike="noStrike" kern="1200" cap="none" spc="0" normalizeH="0" baseline="0" noProof="0" dirty="0">
              <a:ln>
                <a:noFill/>
              </a:ln>
              <a:solidFill>
                <a:schemeClr val="accent4"/>
              </a:solidFill>
              <a:effectLst/>
              <a:uLnTx/>
              <a:uFillTx/>
              <a:latin typeface="Calibri" pitchFamily="34" charset="0"/>
              <a:ea typeface="+mn-ea"/>
              <a:cs typeface="Arial" pitchFamily="34" charset="0"/>
            </a:endParaRPr>
          </a:p>
        </p:txBody>
      </p:sp>
      <p:sp>
        <p:nvSpPr>
          <p:cNvPr id="8" name="Content Placeholder 2"/>
          <p:cNvSpPr>
            <a:spLocks noGrp="1"/>
          </p:cNvSpPr>
          <p:nvPr>
            <p:ph idx="1"/>
            <p:custDataLst>
              <p:tags r:id="rId3"/>
            </p:custDataLst>
          </p:nvPr>
        </p:nvSpPr>
        <p:spPr>
          <a:xfrm>
            <a:off x="6781800" y="1219200"/>
            <a:ext cx="2438400" cy="6172200"/>
          </a:xfrm>
        </p:spPr>
        <p:txBody>
          <a:bodyPr>
            <a:normAutofit/>
          </a:bodyPr>
          <a:lstStyle/>
          <a:p>
            <a:r>
              <a:rPr lang="en-US" sz="2200" dirty="0" smtClean="0"/>
              <a:t># allocate frame</a:t>
            </a:r>
          </a:p>
          <a:p>
            <a:r>
              <a:rPr lang="en-US" sz="2200" dirty="0" smtClean="0"/>
              <a:t># save $</a:t>
            </a:r>
            <a:r>
              <a:rPr lang="en-US" sz="2200" dirty="0" err="1" smtClean="0"/>
              <a:t>ra</a:t>
            </a:r>
            <a:endParaRPr lang="en-US" sz="2200" dirty="0" smtClean="0"/>
          </a:p>
          <a:p>
            <a:r>
              <a:rPr lang="en-US" sz="2200" dirty="0" smtClean="0"/>
              <a:t># save old $</a:t>
            </a:r>
            <a:r>
              <a:rPr lang="en-US" sz="2200" dirty="0" err="1" smtClean="0"/>
              <a:t>fp</a:t>
            </a:r>
            <a:endParaRPr lang="en-US" sz="2200" dirty="0" smtClean="0"/>
          </a:p>
          <a:p>
            <a:r>
              <a:rPr lang="en-US" sz="2200" dirty="0" smtClean="0"/>
              <a:t># </a:t>
            </a:r>
            <a:r>
              <a:rPr lang="en-US" sz="2200" dirty="0" err="1" smtClean="0"/>
              <a:t>callee</a:t>
            </a:r>
            <a:r>
              <a:rPr lang="en-US" sz="2200" dirty="0" smtClean="0"/>
              <a:t> save ...</a:t>
            </a:r>
          </a:p>
          <a:p>
            <a:r>
              <a:rPr lang="en-US" sz="2200" dirty="0" smtClean="0"/>
              <a:t># </a:t>
            </a:r>
            <a:r>
              <a:rPr lang="en-US" sz="2200" dirty="0" err="1" smtClean="0"/>
              <a:t>callee</a:t>
            </a:r>
            <a:r>
              <a:rPr lang="en-US" sz="2200" dirty="0" smtClean="0"/>
              <a:t> save ...</a:t>
            </a:r>
          </a:p>
          <a:p>
            <a:r>
              <a:rPr lang="en-US" sz="2200" dirty="0" smtClean="0"/>
              <a:t># set new frame </a:t>
            </a:r>
            <a:r>
              <a:rPr lang="en-US" sz="2200" dirty="0" err="1" smtClean="0"/>
              <a:t>ptr</a:t>
            </a:r>
            <a:endParaRPr lang="en-US" sz="2200" dirty="0" smtClean="0"/>
          </a:p>
          <a:p>
            <a:r>
              <a:rPr lang="en-US" sz="1400" dirty="0" smtClean="0"/>
              <a:t>	...</a:t>
            </a:r>
          </a:p>
          <a:p>
            <a:r>
              <a:rPr lang="en-US" sz="1400" dirty="0" smtClean="0"/>
              <a:t>	...</a:t>
            </a:r>
          </a:p>
          <a:p>
            <a:r>
              <a:rPr lang="en-US" sz="2200" dirty="0" smtClean="0"/>
              <a:t># restore …</a:t>
            </a:r>
          </a:p>
          <a:p>
            <a:r>
              <a:rPr lang="en-US" sz="2200" dirty="0" smtClean="0"/>
              <a:t># restore …</a:t>
            </a:r>
          </a:p>
          <a:p>
            <a:r>
              <a:rPr lang="en-US" sz="2200" dirty="0" smtClean="0"/>
              <a:t># restore old $</a:t>
            </a:r>
            <a:r>
              <a:rPr lang="en-US" sz="2200" dirty="0" err="1" smtClean="0"/>
              <a:t>fp</a:t>
            </a:r>
            <a:endParaRPr lang="en-US" sz="2200" dirty="0" smtClean="0"/>
          </a:p>
          <a:p>
            <a:r>
              <a:rPr lang="en-US" sz="2200" dirty="0" smtClean="0"/>
              <a:t># restore $</a:t>
            </a:r>
            <a:r>
              <a:rPr lang="en-US" sz="2200" dirty="0" err="1" smtClean="0"/>
              <a:t>ra</a:t>
            </a:r>
            <a:endParaRPr lang="en-US" sz="2200" dirty="0" smtClean="0"/>
          </a:p>
          <a:p>
            <a:r>
              <a:rPr lang="en-US" sz="2200" dirty="0" smtClean="0"/>
              <a:t># </a:t>
            </a:r>
            <a:r>
              <a:rPr lang="en-US" sz="2200" dirty="0" err="1" smtClean="0"/>
              <a:t>dealloc</a:t>
            </a:r>
            <a:r>
              <a:rPr lang="en-US" sz="2200" dirty="0" smtClean="0"/>
              <a:t> frame</a:t>
            </a:r>
          </a:p>
        </p:txBody>
      </p:sp>
      <p:sp>
        <p:nvSpPr>
          <p:cNvPr id="9" name="Content Placeholder 2"/>
          <p:cNvSpPr txBox="1">
            <a:spLocks/>
          </p:cNvSpPr>
          <p:nvPr>
            <p:custDataLst>
              <p:tags r:id="rId4"/>
            </p:custDataLst>
          </p:nvPr>
        </p:nvSpPr>
        <p:spPr>
          <a:xfrm>
            <a:off x="3886200" y="838200"/>
            <a:ext cx="3505200" cy="6248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600" noProof="0" dirty="0" smtClean="0">
                <a:solidFill>
                  <a:schemeClr val="bg1"/>
                </a:solidFill>
                <a:latin typeface="Calibri" pitchFamily="34" charset="0"/>
                <a:cs typeface="Arial" pitchFamily="34" charset="0"/>
              </a:rPr>
              <a:t>test:</a:t>
            </a:r>
            <a:r>
              <a:rPr lang="en-US" sz="2800" noProof="0" dirty="0" smtClean="0">
                <a:solidFill>
                  <a:schemeClr val="bg1"/>
                </a:solidFill>
                <a:latin typeface="Calibri" pitchFamily="34" charset="0"/>
                <a:cs typeface="Arial" pitchFamily="34" charset="0"/>
              </a:rPr>
              <a:t> 	</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kumimoji="0" lang="en-US" sz="2800" b="0" i="0" u="none" strike="noStrike" kern="1200" cap="none" spc="0" normalizeH="0" baseline="0" dirty="0">
                <a:ln>
                  <a:noFill/>
                </a:ln>
                <a:solidFill>
                  <a:schemeClr val="bg1"/>
                </a:solidFill>
                <a:effectLst/>
                <a:uLnTx/>
                <a:uFillTx/>
                <a:latin typeface="Calibri" pitchFamily="34" charset="0"/>
                <a:ea typeface="+mn-ea"/>
                <a:cs typeface="Arial" pitchFamily="34" charset="0"/>
              </a:rPr>
              <a:t>	</a:t>
            </a:r>
            <a:endParaRPr lang="en-US" sz="2400" baseline="0" noProof="0" dirty="0">
              <a:solidFill>
                <a:schemeClr val="accent1"/>
              </a:solidFill>
              <a:latin typeface="Calibri" pitchFamily="34" charset="0"/>
              <a:cs typeface="Arial" pitchFamily="34" charset="0"/>
            </a:endParaRPr>
          </a:p>
        </p:txBody>
      </p:sp>
    </p:spTree>
    <p:extLst>
      <p:ext uri="{BB962C8B-B14F-4D97-AF65-F5344CB8AC3E}">
        <p14:creationId xmlns:p14="http://schemas.microsoft.com/office/powerpoint/2010/main" val="64478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Can we optimize the assembly code at all?</a:t>
            </a:r>
            <a:endParaRPr lang="en-US" dirty="0"/>
          </a:p>
        </p:txBody>
      </p:sp>
    </p:spTree>
    <p:extLst>
      <p:ext uri="{BB962C8B-B14F-4D97-AF65-F5344CB8AC3E}">
        <p14:creationId xmlns:p14="http://schemas.microsoft.com/office/powerpoint/2010/main" val="37979118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a:t>Activity </a:t>
            </a:r>
            <a:r>
              <a:rPr lang="en-US" dirty="0" smtClean="0"/>
              <a:t>#3: </a:t>
            </a:r>
            <a:r>
              <a:rPr lang="en-US" dirty="0"/>
              <a:t>Calling </a:t>
            </a:r>
            <a:r>
              <a:rPr lang="en-US" dirty="0" smtClean="0"/>
              <a:t>Convention Example</a:t>
            </a:r>
            <a:endParaRPr lang="en-US" dirty="0"/>
          </a:p>
        </p:txBody>
      </p:sp>
      <p:sp>
        <p:nvSpPr>
          <p:cNvPr id="4" name="Content Placeholder 2" hidden="1"/>
          <p:cNvSpPr txBox="1">
            <a:spLocks/>
          </p:cNvSpPr>
          <p:nvPr>
            <p:custDataLst>
              <p:tags r:id="rId2"/>
            </p:custDataLst>
          </p:nvPr>
        </p:nvSpPr>
        <p:spPr>
          <a:xfrm>
            <a:off x="152400" y="2819400"/>
            <a:ext cx="8763000" cy="38862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s0 = a0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s1</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a1</a:t>
            </a:r>
            <a:endPar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t0</a:t>
            </a:r>
            <a:r>
              <a:rPr kumimoji="0" lang="en-US" sz="2400" b="0" i="0" u="none" strike="noStrike" kern="1200" cap="none" spc="0" normalizeH="0" noProof="0" dirty="0" smtClean="0">
                <a:ln>
                  <a:noFill/>
                </a:ln>
                <a:solidFill>
                  <a:schemeClr val="accent4"/>
                </a:solidFill>
                <a:effectLst/>
                <a:uLnTx/>
                <a:uFillTx/>
                <a:latin typeface="Consolas" pitchFamily="49" charset="0"/>
                <a:ea typeface="+mn-ea"/>
                <a:cs typeface="Arial" pitchFamily="34" charset="0"/>
              </a:rPr>
              <a:t> = a &amp;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baseline="0" dirty="0" smtClean="0">
                <a:solidFill>
                  <a:schemeClr val="accent4"/>
                </a:solidFill>
                <a:latin typeface="Consolas" pitchFamily="49" charset="0"/>
                <a:cs typeface="Arial" pitchFamily="34" charset="0"/>
              </a:rPr>
              <a:t>t1</a:t>
            </a:r>
            <a:r>
              <a:rPr lang="en-US" sz="2400" dirty="0" smtClean="0">
                <a:solidFill>
                  <a:schemeClr val="accent4"/>
                </a:solidFill>
                <a:latin typeface="Consolas" pitchFamily="49" charset="0"/>
                <a:cs typeface="Arial" pitchFamily="34" charset="0"/>
              </a:rPr>
              <a:t> = a | b</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accent4"/>
                </a:solidFill>
                <a:effectLst/>
                <a:uLnTx/>
                <a:uFillTx/>
                <a:latin typeface="Consolas" pitchFamily="49" charset="0"/>
                <a:ea typeface="+mn-ea"/>
                <a:cs typeface="Arial" pitchFamily="34" charset="0"/>
              </a:rPr>
              <a:t>t</a:t>
            </a:r>
            <a:r>
              <a:rPr lang="en-US" sz="2400" dirty="0" smtClean="0">
                <a:solidFill>
                  <a:schemeClr val="accent4"/>
                </a:solidFill>
                <a:latin typeface="Consolas" pitchFamily="49" charset="0"/>
                <a:cs typeface="Arial" pitchFamily="34" charset="0"/>
              </a:rPr>
              <a:t>0 = t0 + t1 </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t0, 24(sp) # </a:t>
            </a:r>
            <a:r>
              <a:rPr lang="en-US" sz="2400" dirty="0" err="1" smtClean="0">
                <a:solidFill>
                  <a:schemeClr val="accent4"/>
                </a:solidFill>
                <a:latin typeface="Consolas" pitchFamily="49" charset="0"/>
                <a:cs typeface="Arial" pitchFamily="34" charset="0"/>
              </a:rPr>
              <a:t>tmp</a:t>
            </a:r>
            <a:endParaRPr lang="en-US" sz="2400" dirty="0" smtClean="0">
              <a:solidFill>
                <a:schemeClr val="accent4"/>
              </a:solidFill>
              <a:latin typeface="Consolas" pitchFamily="49" charset="0"/>
              <a:cs typeface="Arial" pitchFamily="34" charset="0"/>
            </a:endParaRP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2</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3</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4,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5,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LW t0, 24(sp)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a0 = v0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a1 = t0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a2 = s1</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a3 = s0</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s1, 0(sp)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SW s0, 4(sp)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JAL sum</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NOP</a:t>
            </a:r>
          </a:p>
          <a:p>
            <a:pPr marL="342900" marR="0" lvl="0" indent="-342900" algn="l" defTabSz="914400" rtl="0" eaLnBrk="1" fontAlgn="auto" latinLnBrk="0" hangingPunct="1">
              <a:lnSpc>
                <a:spcPct val="90000"/>
              </a:lnSpc>
              <a:spcBef>
                <a:spcPct val="20000"/>
              </a:spcBef>
              <a:spcAft>
                <a:spcPts val="0"/>
              </a:spcAft>
              <a:buClrTx/>
              <a:buSzPct val="80000"/>
              <a:buFontTx/>
              <a:buNone/>
              <a:tabLst/>
              <a:defRPr/>
            </a:pPr>
            <a:r>
              <a:rPr lang="en-US" sz="2400" dirty="0" smtClean="0">
                <a:solidFill>
                  <a:schemeClr val="accent4"/>
                </a:solidFill>
                <a:latin typeface="Consolas" pitchFamily="49" charset="0"/>
                <a:cs typeface="Arial" pitchFamily="34" charset="0"/>
              </a:rPr>
              <a:t>v0 = v0 + s0 + s1</a:t>
            </a:r>
          </a:p>
        </p:txBody>
      </p:sp>
      <p:sp>
        <p:nvSpPr>
          <p:cNvPr id="20" name="TextBox 19"/>
          <p:cNvSpPr txBox="1"/>
          <p:nvPr>
            <p:custDataLst>
              <p:tags r:id="rId3"/>
            </p:custDataLst>
          </p:nvPr>
        </p:nvSpPr>
        <p:spPr>
          <a:xfrm>
            <a:off x="228600" y="2628925"/>
            <a:ext cx="3810000" cy="4343400"/>
          </a:xfrm>
          <a:prstGeom prst="rect">
            <a:avLst/>
          </a:prstGeom>
          <a:noFill/>
        </p:spPr>
        <p:txBody>
          <a:bodyPr wrap="none" lIns="0" tIns="0" rIns="0" bIns="0" rtlCol="0">
            <a:noAutofit/>
          </a:bodyPr>
          <a:lstStyle/>
          <a:p>
            <a:pPr>
              <a:tabLst>
                <a:tab pos="225425" algn="l"/>
                <a:tab pos="1541463" algn="l"/>
              </a:tabLst>
            </a:pPr>
            <a:r>
              <a:rPr lang="en-US" sz="2800" dirty="0" smtClean="0">
                <a:solidFill>
                  <a:schemeClr val="accent5">
                    <a:lumMod val="60000"/>
                    <a:lumOff val="40000"/>
                  </a:schemeClr>
                </a:solidFill>
                <a:latin typeface="Helvetica" pitchFamily="34" charset="0"/>
                <a:cs typeface="Helvetica" pitchFamily="34" charset="0"/>
              </a:rPr>
              <a:t>How can we optimize </a:t>
            </a:r>
          </a:p>
          <a:p>
            <a:pPr>
              <a:tabLst>
                <a:tab pos="225425" algn="l"/>
                <a:tab pos="1541463" algn="l"/>
              </a:tabLst>
            </a:pPr>
            <a:r>
              <a:rPr lang="en-US" sz="2800" dirty="0" smtClean="0">
                <a:solidFill>
                  <a:schemeClr val="accent5">
                    <a:lumMod val="60000"/>
                    <a:lumOff val="40000"/>
                  </a:schemeClr>
                </a:solidFill>
                <a:latin typeface="Helvetica" pitchFamily="34" charset="0"/>
                <a:cs typeface="Helvetica" pitchFamily="34" charset="0"/>
              </a:rPr>
              <a:t>the assembly code?</a:t>
            </a:r>
          </a:p>
          <a:p>
            <a:pPr>
              <a:tabLst>
                <a:tab pos="225425" algn="l"/>
                <a:tab pos="1541463" algn="l"/>
              </a:tabLst>
            </a:pPr>
            <a:endParaRPr lang="en-US" sz="2000" dirty="0" smtClean="0">
              <a:solidFill>
                <a:schemeClr val="bg1"/>
              </a:solidFill>
            </a:endParaRPr>
          </a:p>
        </p:txBody>
      </p:sp>
      <p:sp>
        <p:nvSpPr>
          <p:cNvPr id="17" name="Content Placeholder 2"/>
          <p:cNvSpPr>
            <a:spLocks noGrp="1"/>
          </p:cNvSpPr>
          <p:nvPr>
            <p:ph idx="1"/>
            <p:custDataLst>
              <p:tags r:id="rId4"/>
            </p:custDataLst>
          </p:nvPr>
        </p:nvSpPr>
        <p:spPr>
          <a:xfrm>
            <a:off x="228600" y="685800"/>
            <a:ext cx="3657600" cy="1733994"/>
          </a:xfrm>
        </p:spPr>
        <p:txBody>
          <a:bodyPr>
            <a:normAutofit/>
          </a:bodyPr>
          <a:lstStyle/>
          <a:p>
            <a:pPr>
              <a:lnSpc>
                <a:spcPct val="90000"/>
              </a:lnSpc>
            </a:pPr>
            <a:r>
              <a:rPr lang="en-US" sz="1600" dirty="0" err="1" smtClean="0">
                <a:latin typeface="Consolas" pitchFamily="49" charset="0"/>
              </a:rPr>
              <a:t>int</a:t>
            </a:r>
            <a:r>
              <a:rPr lang="en-US" sz="1600" dirty="0" smtClean="0">
                <a:latin typeface="Consolas" pitchFamily="49" charset="0"/>
              </a:rPr>
              <a:t> test(</a:t>
            </a:r>
            <a:r>
              <a:rPr lang="en-US" sz="1600" dirty="0" err="1" smtClean="0">
                <a:latin typeface="Consolas" pitchFamily="49" charset="0"/>
              </a:rPr>
              <a:t>int</a:t>
            </a:r>
            <a:r>
              <a:rPr lang="en-US" sz="1600" dirty="0" smtClean="0">
                <a:latin typeface="Consolas" pitchFamily="49" charset="0"/>
              </a:rPr>
              <a:t> a, </a:t>
            </a:r>
            <a:r>
              <a:rPr lang="en-US" sz="1600" dirty="0" err="1" smtClean="0">
                <a:latin typeface="Consolas" pitchFamily="49" charset="0"/>
              </a:rPr>
              <a:t>int</a:t>
            </a:r>
            <a:r>
              <a:rPr lang="en-US" sz="1600" dirty="0" smtClean="0">
                <a:latin typeface="Consolas" pitchFamily="49" charset="0"/>
              </a:rPr>
              <a:t> b) {</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a:t>
            </a:r>
            <a:r>
              <a:rPr lang="en-US" sz="1600" dirty="0" err="1" smtClean="0">
                <a:latin typeface="Consolas" pitchFamily="49" charset="0"/>
              </a:rPr>
              <a:t>tmp</a:t>
            </a:r>
            <a:r>
              <a:rPr lang="en-US" sz="1600" dirty="0" smtClean="0">
                <a:latin typeface="Consolas" pitchFamily="49" charset="0"/>
              </a:rPr>
              <a:t> = (</a:t>
            </a:r>
            <a:r>
              <a:rPr lang="en-US" sz="1600" dirty="0" err="1" smtClean="0">
                <a:latin typeface="Consolas" pitchFamily="49" charset="0"/>
              </a:rPr>
              <a:t>a&amp;b</a:t>
            </a:r>
            <a:r>
              <a:rPr lang="en-US" sz="1600" dirty="0" smtClean="0">
                <a:latin typeface="Consolas" pitchFamily="49" charset="0"/>
              </a:rPr>
              <a:t>)+(</a:t>
            </a:r>
            <a:r>
              <a:rPr lang="en-US" sz="1600" dirty="0" err="1" smtClean="0">
                <a:latin typeface="Consolas" pitchFamily="49" charset="0"/>
              </a:rPr>
              <a:t>a|b</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s = sum(tmp,1,2,3,4,5);</a:t>
            </a:r>
          </a:p>
          <a:p>
            <a:pPr>
              <a:lnSpc>
                <a:spcPct val="90000"/>
              </a:lnSpc>
            </a:pPr>
            <a:r>
              <a:rPr lang="en-US" sz="1600" dirty="0">
                <a:latin typeface="Consolas" pitchFamily="49" charset="0"/>
              </a:rPr>
              <a:t> </a:t>
            </a:r>
            <a:r>
              <a:rPr lang="en-US" sz="1600" dirty="0" smtClean="0">
                <a:latin typeface="Consolas" pitchFamily="49" charset="0"/>
              </a:rPr>
              <a:t>   </a:t>
            </a:r>
            <a:r>
              <a:rPr lang="en-US" sz="1600" dirty="0" err="1" smtClean="0">
                <a:latin typeface="Consolas" pitchFamily="49" charset="0"/>
              </a:rPr>
              <a:t>int</a:t>
            </a:r>
            <a:r>
              <a:rPr lang="en-US" sz="1600" dirty="0" smtClean="0">
                <a:latin typeface="Consolas" pitchFamily="49" charset="0"/>
              </a:rPr>
              <a:t> u = sum(</a:t>
            </a:r>
            <a:r>
              <a:rPr lang="en-US" sz="1600" dirty="0" err="1" smtClean="0">
                <a:latin typeface="Consolas" pitchFamily="49" charset="0"/>
              </a:rPr>
              <a:t>s,tmp,b,a,b,a</a:t>
            </a:r>
            <a:r>
              <a:rPr lang="en-US" sz="1600" dirty="0" smtClean="0">
                <a:latin typeface="Consolas" pitchFamily="49" charset="0"/>
              </a:rPr>
              <a:t>);</a:t>
            </a:r>
          </a:p>
          <a:p>
            <a:pPr>
              <a:lnSpc>
                <a:spcPct val="90000"/>
              </a:lnSpc>
            </a:pPr>
            <a:r>
              <a:rPr lang="en-US" sz="1600" dirty="0">
                <a:latin typeface="Consolas" pitchFamily="49" charset="0"/>
              </a:rPr>
              <a:t> </a:t>
            </a:r>
            <a:r>
              <a:rPr lang="en-US" sz="1600" dirty="0" smtClean="0">
                <a:latin typeface="Consolas" pitchFamily="49" charset="0"/>
              </a:rPr>
              <a:t>   return u + a + b;</a:t>
            </a:r>
          </a:p>
          <a:p>
            <a:pPr>
              <a:lnSpc>
                <a:spcPct val="90000"/>
              </a:lnSpc>
            </a:pPr>
            <a:r>
              <a:rPr lang="en-US" sz="1600" dirty="0" smtClean="0">
                <a:latin typeface="Consolas" pitchFamily="49" charset="0"/>
              </a:rPr>
              <a:t>}</a:t>
            </a:r>
          </a:p>
          <a:p>
            <a:pPr>
              <a:lnSpc>
                <a:spcPct val="90000"/>
              </a:lnSpc>
            </a:pPr>
            <a:endParaRPr lang="en-US" sz="1600" dirty="0">
              <a:latin typeface="Consolas" pitchFamily="49" charset="0"/>
            </a:endParaRPr>
          </a:p>
        </p:txBody>
      </p:sp>
    </p:spTree>
    <p:extLst>
      <p:ext uri="{BB962C8B-B14F-4D97-AF65-F5344CB8AC3E}">
        <p14:creationId xmlns:p14="http://schemas.microsoft.com/office/powerpoint/2010/main" val="189695106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705600" y="1219200"/>
            <a:ext cx="2438400" cy="6172200"/>
          </a:xfrm>
        </p:spPr>
        <p:txBody>
          <a:bodyPr>
            <a:normAutofit/>
          </a:bodyPr>
          <a:lstStyle/>
          <a:p>
            <a:r>
              <a:rPr lang="en-US" sz="2200" dirty="0" smtClean="0"/>
              <a:t># allocate frame</a:t>
            </a:r>
          </a:p>
          <a:p>
            <a:r>
              <a:rPr lang="en-US" sz="2200" dirty="0" smtClean="0"/>
              <a:t># save $</a:t>
            </a:r>
            <a:r>
              <a:rPr lang="en-US" sz="2200" dirty="0" err="1" smtClean="0"/>
              <a:t>ra</a:t>
            </a:r>
            <a:endParaRPr lang="en-US" sz="2200" dirty="0" smtClean="0"/>
          </a:p>
          <a:p>
            <a:r>
              <a:rPr lang="en-US" sz="2200" dirty="0" smtClean="0"/>
              <a:t># save old $</a:t>
            </a:r>
            <a:r>
              <a:rPr lang="en-US" sz="2200" dirty="0" err="1" smtClean="0"/>
              <a:t>fp</a:t>
            </a:r>
            <a:endParaRPr lang="en-US" sz="2200" dirty="0" smtClean="0"/>
          </a:p>
          <a:p>
            <a:r>
              <a:rPr lang="en-US" sz="2200" dirty="0" smtClean="0"/>
              <a:t># </a:t>
            </a:r>
            <a:r>
              <a:rPr lang="en-US" sz="2200" dirty="0" err="1" smtClean="0"/>
              <a:t>callee</a:t>
            </a:r>
            <a:r>
              <a:rPr lang="en-US" sz="2200" dirty="0" smtClean="0"/>
              <a:t> save ...</a:t>
            </a:r>
          </a:p>
          <a:p>
            <a:r>
              <a:rPr lang="en-US" sz="2200" dirty="0" smtClean="0"/>
              <a:t># </a:t>
            </a:r>
            <a:r>
              <a:rPr lang="en-US" sz="2200" dirty="0" err="1" smtClean="0"/>
              <a:t>callee</a:t>
            </a:r>
            <a:r>
              <a:rPr lang="en-US" sz="2200" dirty="0" smtClean="0"/>
              <a:t> save ...</a:t>
            </a:r>
          </a:p>
          <a:p>
            <a:r>
              <a:rPr lang="en-US" sz="2200" dirty="0" smtClean="0"/>
              <a:t># set new frame </a:t>
            </a:r>
            <a:r>
              <a:rPr lang="en-US" sz="2200" dirty="0" err="1" smtClean="0"/>
              <a:t>ptr</a:t>
            </a:r>
            <a:endParaRPr lang="en-US" sz="2200" dirty="0" smtClean="0"/>
          </a:p>
          <a:p>
            <a:r>
              <a:rPr lang="en-US" sz="2200" dirty="0" smtClean="0"/>
              <a:t>	...</a:t>
            </a:r>
          </a:p>
          <a:p>
            <a:r>
              <a:rPr lang="en-US" sz="2200" dirty="0" smtClean="0"/>
              <a:t>	...</a:t>
            </a:r>
          </a:p>
          <a:p>
            <a:r>
              <a:rPr lang="en-US" sz="2200" dirty="0" smtClean="0"/>
              <a:t># restore …</a:t>
            </a:r>
          </a:p>
          <a:p>
            <a:r>
              <a:rPr lang="en-US" sz="2200" dirty="0" smtClean="0"/>
              <a:t># restore …</a:t>
            </a:r>
          </a:p>
          <a:p>
            <a:r>
              <a:rPr lang="en-US" sz="2200" dirty="0" smtClean="0"/>
              <a:t># restore old $</a:t>
            </a:r>
            <a:r>
              <a:rPr lang="en-US" sz="2200" dirty="0" err="1" smtClean="0"/>
              <a:t>fp</a:t>
            </a:r>
            <a:endParaRPr lang="en-US" sz="2200" dirty="0" smtClean="0"/>
          </a:p>
          <a:p>
            <a:r>
              <a:rPr lang="en-US" sz="2200" dirty="0" smtClean="0"/>
              <a:t># restore $</a:t>
            </a:r>
            <a:r>
              <a:rPr lang="en-US" sz="2200" dirty="0" err="1" smtClean="0"/>
              <a:t>ra</a:t>
            </a:r>
            <a:endParaRPr lang="en-US" sz="2200" dirty="0" smtClean="0"/>
          </a:p>
          <a:p>
            <a:r>
              <a:rPr lang="en-US" sz="2200" dirty="0" smtClean="0"/>
              <a:t># </a:t>
            </a:r>
            <a:r>
              <a:rPr lang="en-US" sz="2200" dirty="0" err="1" smtClean="0"/>
              <a:t>dealloc</a:t>
            </a:r>
            <a:r>
              <a:rPr lang="en-US" sz="2200" dirty="0" smtClean="0"/>
              <a:t> frame</a:t>
            </a:r>
          </a:p>
        </p:txBody>
      </p:sp>
      <p:sp>
        <p:nvSpPr>
          <p:cNvPr id="4" name="Content Placeholder 2" hidden="1"/>
          <p:cNvSpPr txBox="1">
            <a:spLocks/>
          </p:cNvSpPr>
          <p:nvPr>
            <p:custDataLst>
              <p:tags r:id="rId2"/>
            </p:custDataLst>
          </p:nvPr>
        </p:nvSpPr>
        <p:spPr>
          <a:xfrm>
            <a:off x="76200" y="381000"/>
            <a:ext cx="2057400" cy="6172200"/>
          </a:xfrm>
          <a:prstGeom prst="rect">
            <a:avLst/>
          </a:prstGeom>
        </p:spPr>
        <p:txBody>
          <a:bodyPr vert="horz" lIns="91440" tIns="45720" rIns="91440" bIns="45720" rtlCol="0">
            <a:normAutofit fontScale="85000" lnSpcReduction="10000"/>
          </a:bodyPr>
          <a:lstStyle/>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$sp,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36($sp)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32($sp)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$s0, 28($sp)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SW $s5, 24($sp)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$s5, 24($sp)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$s0, 28($sp)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fp</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32($sp)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LW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 36($sp)</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ADDIU $sp, $sp, 40</a:t>
            </a:r>
          </a:p>
          <a:p>
            <a:pPr marR="0" lvl="0" algn="l" defTabSz="914400" rtl="0" eaLnBrk="1" fontAlgn="auto" latinLnBrk="0" hangingPunct="1">
              <a:lnSpc>
                <a:spcPct val="170000"/>
              </a:lnSpc>
              <a:spcBef>
                <a:spcPct val="20000"/>
              </a:spcBef>
              <a:spcAft>
                <a:spcPts val="0"/>
              </a:spcAft>
              <a:buClrTx/>
              <a:buSzPct val="80000"/>
              <a:buFontTx/>
              <a:buNone/>
              <a:tabLst/>
              <a:defRPr/>
            </a:pPr>
            <a:r>
              <a:rPr kumimoji="0" lang="en-US"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JR $</a:t>
            </a:r>
            <a:r>
              <a:rPr kumimoji="0" lang="en-US" b="0" i="0" u="none" strike="noStrike" kern="1200" cap="none" spc="0" normalizeH="0" baseline="0" noProof="0" dirty="0" err="1" smtClean="0">
                <a:ln>
                  <a:noFill/>
                </a:ln>
                <a:solidFill>
                  <a:schemeClr val="accent4"/>
                </a:solidFill>
                <a:effectLst/>
                <a:uLnTx/>
                <a:uFillTx/>
                <a:latin typeface="Calibri" pitchFamily="34" charset="0"/>
                <a:ea typeface="+mn-ea"/>
                <a:cs typeface="Arial" pitchFamily="34" charset="0"/>
              </a:rPr>
              <a:t>ra</a:t>
            </a:r>
            <a:endParaRPr kumimoji="0" lang="en-US" b="0" i="0" u="none" strike="noStrike" kern="1200" cap="none" spc="0" normalizeH="0" baseline="0" noProof="0" dirty="0">
              <a:ln>
                <a:noFill/>
              </a:ln>
              <a:solidFill>
                <a:schemeClr val="accent4"/>
              </a:solidFill>
              <a:effectLst/>
              <a:uLnTx/>
              <a:uFillTx/>
              <a:latin typeface="Calibri" pitchFamily="34" charset="0"/>
              <a:ea typeface="+mn-ea"/>
              <a:cs typeface="Arial" pitchFamily="34" charset="0"/>
            </a:endParaRPr>
          </a:p>
        </p:txBody>
      </p:sp>
      <p:sp>
        <p:nvSpPr>
          <p:cNvPr id="5" name="Content Placeholder 2"/>
          <p:cNvSpPr txBox="1">
            <a:spLocks/>
          </p:cNvSpPr>
          <p:nvPr>
            <p:custDataLst>
              <p:tags r:id="rId3"/>
            </p:custDataLst>
          </p:nvPr>
        </p:nvSpPr>
        <p:spPr>
          <a:xfrm>
            <a:off x="3657600" y="1143000"/>
            <a:ext cx="3505200" cy="5943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lang="en-US" sz="2800" noProof="0" dirty="0" smtClean="0">
                <a:solidFill>
                  <a:schemeClr val="bg1"/>
                </a:solidFill>
                <a:latin typeface="Calibri" pitchFamily="34" charset="0"/>
                <a:cs typeface="Arial" pitchFamily="34" charset="0"/>
              </a:rPr>
              <a:t>test: 	</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r>
              <a:rPr kumimoji="0" lang="en-US" sz="2800" b="0" i="0" u="none" strike="noStrike" kern="1200" cap="none" spc="0" normalizeH="0" baseline="0" dirty="0">
                <a:ln>
                  <a:noFill/>
                </a:ln>
                <a:solidFill>
                  <a:schemeClr val="bg1"/>
                </a:solidFill>
                <a:effectLst/>
                <a:uLnTx/>
                <a:uFillTx/>
                <a:latin typeface="Calibri" pitchFamily="34" charset="0"/>
                <a:ea typeface="+mn-ea"/>
                <a:cs typeface="Arial" pitchFamily="34" charset="0"/>
              </a:rPr>
              <a:t>	</a:t>
            </a:r>
            <a:endParaRPr lang="en-US" sz="2400" baseline="0" noProof="0" dirty="0">
              <a:solidFill>
                <a:srgbClr val="FFFF00"/>
              </a:solidFill>
              <a:latin typeface="Calibri" pitchFamily="34" charset="0"/>
              <a:cs typeface="Arial" pitchFamily="34" charset="0"/>
            </a:endParaRPr>
          </a:p>
        </p:txBody>
      </p:sp>
      <p:sp>
        <p:nvSpPr>
          <p:cNvPr id="8" name="Title 1"/>
          <p:cNvSpPr>
            <a:spLocks noGrp="1"/>
          </p:cNvSpPr>
          <p:nvPr>
            <p:ph type="title"/>
            <p:custDataLst>
              <p:tags r:id="rId4"/>
            </p:custDataLst>
          </p:nvPr>
        </p:nvSpPr>
        <p:spPr>
          <a:xfrm>
            <a:off x="0" y="228600"/>
            <a:ext cx="9144000" cy="533400"/>
          </a:xfrm>
        </p:spPr>
        <p:txBody>
          <a:bodyPr>
            <a:normAutofit fontScale="90000"/>
          </a:bodyPr>
          <a:lstStyle/>
          <a:p>
            <a:r>
              <a:rPr lang="en-US" dirty="0"/>
              <a:t>Activity </a:t>
            </a:r>
            <a:r>
              <a:rPr lang="en-US" dirty="0" smtClean="0"/>
              <a:t>#3: </a:t>
            </a:r>
            <a:r>
              <a:rPr lang="en-US" dirty="0"/>
              <a:t>Calling </a:t>
            </a:r>
            <a:r>
              <a:rPr lang="en-US" dirty="0" smtClean="0"/>
              <a:t>Convention Example: </a:t>
            </a:r>
            <a:br>
              <a:rPr lang="en-US" dirty="0" smtClean="0"/>
            </a:br>
            <a:r>
              <a:rPr lang="en-US" dirty="0" smtClean="0"/>
              <a:t>Prologue, Epilogue</a:t>
            </a:r>
            <a:endParaRPr lang="en-US" dirty="0"/>
          </a:p>
        </p:txBody>
      </p:sp>
    </p:spTree>
    <p:extLst>
      <p:ext uri="{BB962C8B-B14F-4D97-AF65-F5344CB8AC3E}">
        <p14:creationId xmlns:p14="http://schemas.microsoft.com/office/powerpoint/2010/main" val="45340558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sz="3600" dirty="0"/>
              <a:t>Minimum stack size for a standard function?</a:t>
            </a:r>
          </a:p>
        </p:txBody>
      </p:sp>
    </p:spTree>
    <p:extLst>
      <p:ext uri="{BB962C8B-B14F-4D97-AF65-F5344CB8AC3E}">
        <p14:creationId xmlns:p14="http://schemas.microsoft.com/office/powerpoint/2010/main" val="262908395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sz="3600" dirty="0"/>
              <a:t>Minimum stack size for a standard function?</a:t>
            </a:r>
          </a:p>
        </p:txBody>
      </p:sp>
      <p:cxnSp>
        <p:nvCxnSpPr>
          <p:cNvPr id="5" name="Straight Connector 4"/>
          <p:cNvCxnSpPr/>
          <p:nvPr>
            <p:custDataLst>
              <p:tags r:id="rId2"/>
            </p:custDataLst>
          </p:nvPr>
        </p:nvCxnSpPr>
        <p:spPr>
          <a:xfrm rot="5400000">
            <a:off x="3429000" y="44196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3"/>
            </p:custDataLst>
          </p:nvPr>
        </p:nvCxnSpPr>
        <p:spPr>
          <a:xfrm rot="5400000">
            <a:off x="5791200" y="44196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4"/>
            </p:custDataLst>
          </p:nvPr>
        </p:nvSpPr>
        <p:spPr>
          <a:xfrm>
            <a:off x="5486400" y="25908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5"/>
            </p:custDataLst>
          </p:nvPr>
        </p:nvSpPr>
        <p:spPr>
          <a:xfrm>
            <a:off x="5486400" y="29718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6"/>
            </p:custDataLst>
          </p:nvPr>
        </p:nvSpPr>
        <p:spPr>
          <a:xfrm>
            <a:off x="5486400" y="33528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7"/>
            </p:custDataLst>
          </p:nvPr>
        </p:nvSpPr>
        <p:spPr>
          <a:xfrm>
            <a:off x="5486400" y="41148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8"/>
            </p:custDataLst>
          </p:nvPr>
        </p:nvSpPr>
        <p:spPr>
          <a:xfrm>
            <a:off x="5486400" y="52578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9"/>
            </p:custDataLst>
          </p:nvPr>
        </p:nvSpPr>
        <p:spPr>
          <a:xfrm>
            <a:off x="4419600" y="25146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0"/>
            </p:custDataLst>
          </p:nvPr>
        </p:nvSpPr>
        <p:spPr>
          <a:xfrm>
            <a:off x="4419600" y="58775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40819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4" grpId="0"/>
      <p:bldP spid="15"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Leaf Functions</a:t>
            </a:r>
            <a:endParaRPr lang="en-US" dirty="0"/>
          </a:p>
        </p:txBody>
      </p:sp>
      <p:sp>
        <p:nvSpPr>
          <p:cNvPr id="4" name="Content Placeholder 3"/>
          <p:cNvSpPr>
            <a:spLocks noGrp="1"/>
          </p:cNvSpPr>
          <p:nvPr>
            <p:ph idx="1"/>
            <p:custDataLst>
              <p:tags r:id="rId2"/>
            </p:custDataLst>
          </p:nvPr>
        </p:nvSpPr>
        <p:spPr/>
        <p:txBody>
          <a:bodyPr/>
          <a:lstStyle/>
          <a:p>
            <a:r>
              <a:rPr lang="en-US" i="1" dirty="0" smtClean="0">
                <a:solidFill>
                  <a:schemeClr val="accent5">
                    <a:lumMod val="60000"/>
                    <a:lumOff val="40000"/>
                  </a:schemeClr>
                </a:solidFill>
              </a:rPr>
              <a:t>Leaf function </a:t>
            </a:r>
            <a:r>
              <a:rPr lang="en-US" dirty="0" smtClean="0"/>
              <a:t>does not invoke any other functions</a:t>
            </a:r>
          </a:p>
          <a:p>
            <a:r>
              <a:rPr lang="en-US" dirty="0" err="1" smtClean="0"/>
              <a:t>int</a:t>
            </a:r>
            <a:r>
              <a:rPr lang="en-US" dirty="0" smtClean="0"/>
              <a:t> f(</a:t>
            </a:r>
            <a:r>
              <a:rPr lang="en-US" dirty="0" err="1" smtClean="0"/>
              <a:t>int</a:t>
            </a:r>
            <a:r>
              <a:rPr lang="en-US" dirty="0" smtClean="0"/>
              <a:t> x, </a:t>
            </a:r>
            <a:r>
              <a:rPr lang="en-US" dirty="0" err="1" smtClean="0"/>
              <a:t>int</a:t>
            </a:r>
            <a:r>
              <a:rPr lang="en-US" dirty="0" smtClean="0"/>
              <a:t> y) { return (</a:t>
            </a:r>
            <a:r>
              <a:rPr lang="en-US" dirty="0" err="1" smtClean="0"/>
              <a:t>x+y</a:t>
            </a:r>
            <a:r>
              <a:rPr lang="en-US" dirty="0" smtClean="0"/>
              <a:t>); }</a:t>
            </a:r>
          </a:p>
          <a:p>
            <a:endParaRPr lang="en-US" dirty="0" smtClean="0"/>
          </a:p>
          <a:p>
            <a:r>
              <a:rPr lang="en-US" dirty="0" smtClean="0"/>
              <a:t>Optimizations?</a:t>
            </a:r>
          </a:p>
          <a:p>
            <a:r>
              <a:rPr lang="en-US" dirty="0" smtClean="0"/>
              <a:t>	</a:t>
            </a:r>
            <a:endParaRPr lang="en-US" dirty="0"/>
          </a:p>
        </p:txBody>
      </p:sp>
    </p:spTree>
    <p:extLst>
      <p:ext uri="{BB962C8B-B14F-4D97-AF65-F5344CB8AC3E}">
        <p14:creationId xmlns:p14="http://schemas.microsoft.com/office/powerpoint/2010/main" val="402099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28600" y="0"/>
            <a:ext cx="8686800" cy="533400"/>
          </a:xfrm>
        </p:spPr>
        <p:txBody>
          <a:bodyPr>
            <a:normAutofit fontScale="90000"/>
          </a:bodyPr>
          <a:lstStyle/>
          <a:p>
            <a:r>
              <a:rPr lang="en-US" dirty="0"/>
              <a:t>MIPS </a:t>
            </a:r>
            <a:r>
              <a:rPr lang="en-US" dirty="0" smtClean="0"/>
              <a:t>Register</a:t>
            </a:r>
            <a:endParaRPr lang="en-US" dirty="0"/>
          </a:p>
        </p:txBody>
      </p:sp>
      <p:sp>
        <p:nvSpPr>
          <p:cNvPr id="65539" name="Rectangle 3"/>
          <p:cNvSpPr>
            <a:spLocks noGrp="1" noChangeArrowheads="1"/>
          </p:cNvSpPr>
          <p:nvPr>
            <p:ph type="body" idx="1"/>
          </p:nvPr>
        </p:nvSpPr>
        <p:spPr/>
        <p:txBody>
          <a:bodyPr/>
          <a:lstStyle/>
          <a:p>
            <a:pPr>
              <a:lnSpc>
                <a:spcPct val="84000"/>
              </a:lnSpc>
            </a:pPr>
            <a:r>
              <a:rPr lang="en-US" sz="2800" dirty="0"/>
              <a:t>Return address: $31 (</a:t>
            </a:r>
            <a:r>
              <a:rPr lang="en-US" sz="2800" dirty="0" err="1"/>
              <a:t>ra</a:t>
            </a:r>
            <a:r>
              <a:rPr lang="en-US" sz="2800" dirty="0"/>
              <a:t>)</a:t>
            </a:r>
          </a:p>
          <a:p>
            <a:pPr>
              <a:lnSpc>
                <a:spcPct val="84000"/>
              </a:lnSpc>
            </a:pPr>
            <a:r>
              <a:rPr lang="en-US" sz="2800" dirty="0"/>
              <a:t>Stack pointer: $29 (</a:t>
            </a:r>
            <a:r>
              <a:rPr lang="en-US" sz="2800" dirty="0" err="1"/>
              <a:t>sp</a:t>
            </a:r>
            <a:r>
              <a:rPr lang="en-US" sz="2800" dirty="0"/>
              <a:t>)</a:t>
            </a:r>
          </a:p>
          <a:p>
            <a:pPr>
              <a:lnSpc>
                <a:spcPct val="84000"/>
              </a:lnSpc>
            </a:pPr>
            <a:r>
              <a:rPr lang="en-US" sz="2800" dirty="0"/>
              <a:t>Frame pointer: $30 (</a:t>
            </a:r>
            <a:r>
              <a:rPr lang="en-US" sz="2800" dirty="0" err="1"/>
              <a:t>fp</a:t>
            </a:r>
            <a:r>
              <a:rPr lang="en-US" sz="2800" dirty="0"/>
              <a:t>)</a:t>
            </a:r>
          </a:p>
          <a:p>
            <a:pPr>
              <a:lnSpc>
                <a:spcPct val="84000"/>
              </a:lnSpc>
            </a:pPr>
            <a:r>
              <a:rPr lang="en-US" sz="2800" dirty="0"/>
              <a:t>First four arguments: $4-$7  (a0-a3)</a:t>
            </a:r>
          </a:p>
          <a:p>
            <a:pPr>
              <a:lnSpc>
                <a:spcPct val="84000"/>
              </a:lnSpc>
            </a:pPr>
            <a:r>
              <a:rPr lang="en-US" sz="2800" dirty="0"/>
              <a:t>Return result: $2-$3 (v0-v1)</a:t>
            </a:r>
          </a:p>
          <a:p>
            <a:pPr>
              <a:lnSpc>
                <a:spcPct val="84000"/>
              </a:lnSpc>
            </a:pPr>
            <a:r>
              <a:rPr lang="en-US" sz="2800" dirty="0" err="1"/>
              <a:t>Callee</a:t>
            </a:r>
            <a:r>
              <a:rPr lang="en-US" sz="2800" dirty="0"/>
              <a:t>-save free </a:t>
            </a:r>
            <a:r>
              <a:rPr lang="en-US" sz="2800" dirty="0" err="1"/>
              <a:t>regs</a:t>
            </a:r>
            <a:r>
              <a:rPr lang="en-US" sz="2800" dirty="0"/>
              <a:t>: $16-$23 (s0-s7)</a:t>
            </a:r>
          </a:p>
          <a:p>
            <a:pPr>
              <a:lnSpc>
                <a:spcPct val="84000"/>
              </a:lnSpc>
            </a:pPr>
            <a:r>
              <a:rPr lang="en-US" sz="2800" dirty="0"/>
              <a:t>Caller-save free </a:t>
            </a:r>
            <a:r>
              <a:rPr lang="en-US" sz="2800" dirty="0" err="1"/>
              <a:t>regs</a:t>
            </a:r>
            <a:r>
              <a:rPr lang="en-US" sz="2800" dirty="0"/>
              <a:t>: $8-$15,$24,$25 (t0-t9)</a:t>
            </a:r>
          </a:p>
          <a:p>
            <a:pPr>
              <a:lnSpc>
                <a:spcPct val="84000"/>
              </a:lnSpc>
            </a:pPr>
            <a:r>
              <a:rPr lang="en-US" sz="2800" dirty="0"/>
              <a:t>Reserved: $26, $27</a:t>
            </a:r>
          </a:p>
          <a:p>
            <a:pPr>
              <a:lnSpc>
                <a:spcPct val="84000"/>
              </a:lnSpc>
            </a:pPr>
            <a:r>
              <a:rPr lang="en-US" sz="2800" dirty="0"/>
              <a:t>Global pointer: $28 (</a:t>
            </a:r>
            <a:r>
              <a:rPr lang="en-US" sz="2800" dirty="0" err="1"/>
              <a:t>gp</a:t>
            </a:r>
            <a:r>
              <a:rPr lang="en-US" sz="2800" dirty="0"/>
              <a:t>)</a:t>
            </a:r>
          </a:p>
          <a:p>
            <a:pPr>
              <a:lnSpc>
                <a:spcPct val="84000"/>
              </a:lnSpc>
            </a:pPr>
            <a:r>
              <a:rPr lang="en-US" sz="2800" dirty="0"/>
              <a:t>Assembler temporary: $1 (at)</a:t>
            </a:r>
          </a:p>
          <a:p>
            <a:pPr>
              <a:lnSpc>
                <a:spcPct val="84000"/>
              </a:lnSpc>
            </a:pPr>
            <a:endParaRPr lang="en-US" sz="2400" dirty="0"/>
          </a:p>
          <a:p>
            <a:pPr>
              <a:lnSpc>
                <a:spcPct val="84000"/>
              </a:lnSpc>
            </a:pPr>
            <a:endParaRPr lang="en-US" sz="2400" dirty="0"/>
          </a:p>
        </p:txBody>
      </p:sp>
    </p:spTree>
    <p:extLst>
      <p:ext uri="{BB962C8B-B14F-4D97-AF65-F5344CB8AC3E}">
        <p14:creationId xmlns:p14="http://schemas.microsoft.com/office/powerpoint/2010/main" val="411956940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Given a running program (a process), how do we know what is going on (what function is executing, what arguments were passed to where, where is the stack and current stack frame, where is the code and data, </a:t>
            </a:r>
            <a:r>
              <a:rPr lang="en-US" dirty="0" err="1" smtClean="0"/>
              <a:t>etc</a:t>
            </a:r>
            <a:r>
              <a:rPr lang="en-US" dirty="0" smtClean="0"/>
              <a:t>)?</a:t>
            </a:r>
            <a:endParaRPr lang="en-US" dirty="0"/>
          </a:p>
        </p:txBody>
      </p:sp>
    </p:spTree>
    <p:extLst>
      <p:ext uri="{BB962C8B-B14F-4D97-AF65-F5344CB8AC3E}">
        <p14:creationId xmlns:p14="http://schemas.microsoft.com/office/powerpoint/2010/main" val="403837661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324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8775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3" name="TextBox 32"/>
          <p:cNvSpPr txBox="1"/>
          <p:nvPr/>
        </p:nvSpPr>
        <p:spPr>
          <a:xfrm>
            <a:off x="7339010" y="6091535"/>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4" name="Straight Arrow Connector 33"/>
          <p:cNvCxnSpPr/>
          <p:nvPr/>
        </p:nvCxnSpPr>
        <p:spPr>
          <a:xfrm flipH="1" flipV="1">
            <a:off x="6324600" y="6322367"/>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1"/>
            <a:endCxn id="31" idx="3"/>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251589" y="5715000"/>
            <a:ext cx="506870" cy="461665"/>
          </a:xfrm>
          <a:prstGeom prst="rect">
            <a:avLst/>
          </a:prstGeom>
          <a:noFill/>
        </p:spPr>
        <p:txBody>
          <a:bodyPr wrap="none" rtlCol="0">
            <a:spAutoFit/>
          </a:bodyPr>
          <a:lstStyle/>
          <a:p>
            <a:r>
              <a:rPr lang="en-US" sz="2400" dirty="0" smtClean="0">
                <a:solidFill>
                  <a:schemeClr val="accent1"/>
                </a:solidFill>
              </a:rPr>
              <a:t>PC</a:t>
            </a:r>
            <a:endParaRPr lang="en-US" sz="2400" dirty="0">
              <a:solidFill>
                <a:schemeClr val="accent1"/>
              </a:solidFill>
            </a:endParaRPr>
          </a:p>
        </p:txBody>
      </p:sp>
      <p:cxnSp>
        <p:nvCxnSpPr>
          <p:cNvPr id="37" name="Straight Arrow Connector 36"/>
          <p:cNvCxnSpPr>
            <a:stCxn id="35" idx="1"/>
          </p:cNvCxnSpPr>
          <p:nvPr/>
        </p:nvCxnSpPr>
        <p:spPr>
          <a:xfrm flipH="1" flipV="1">
            <a:off x="6324601" y="5943601"/>
            <a:ext cx="1926988" cy="223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8" name="Rectangle 7"/>
          <p:cNvSpPr>
            <a:spLocks noChangeArrowheads="1"/>
          </p:cNvSpPr>
          <p:nvPr>
            <p:custDataLst>
              <p:tags r:id="rId23"/>
            </p:custDataLst>
          </p:nvPr>
        </p:nvSpPr>
        <p:spPr bwMode="auto">
          <a:xfrm>
            <a:off x="2819400" y="5562600"/>
            <a:ext cx="3505200" cy="914400"/>
          </a:xfrm>
          <a:prstGeom prst="rect">
            <a:avLst/>
          </a:prstGeom>
          <a:solidFill>
            <a:srgbClr val="00FB92"/>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code (text)</a:t>
            </a:r>
            <a:endParaRPr lang="en-US" sz="2400" dirty="0">
              <a:solidFill>
                <a:schemeClr val="tx2">
                  <a:lumMod val="10000"/>
                </a:schemeClr>
              </a:solidFill>
            </a:endParaRPr>
          </a:p>
        </p:txBody>
      </p:sp>
      <p:sp>
        <p:nvSpPr>
          <p:cNvPr id="39" name="Rectangle 7"/>
          <p:cNvSpPr>
            <a:spLocks noChangeArrowheads="1"/>
          </p:cNvSpPr>
          <p:nvPr>
            <p:custDataLst>
              <p:tags r:id="rId24"/>
            </p:custDataLst>
          </p:nvPr>
        </p:nvSpPr>
        <p:spPr bwMode="auto">
          <a:xfrm>
            <a:off x="2819400" y="5105400"/>
            <a:ext cx="3505200" cy="457200"/>
          </a:xfrm>
          <a:prstGeom prst="rect">
            <a:avLst/>
          </a:prstGeom>
          <a:solidFill>
            <a:schemeClr val="accent1"/>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static data</a:t>
            </a:r>
            <a:endParaRPr lang="en-US" sz="2400" dirty="0">
              <a:solidFill>
                <a:schemeClr val="tx2">
                  <a:lumMod val="10000"/>
                </a:schemeClr>
              </a:solidFill>
            </a:endParaRPr>
          </a:p>
        </p:txBody>
      </p:sp>
      <p:sp>
        <p:nvSpPr>
          <p:cNvPr id="40" name="Rectangle 7"/>
          <p:cNvSpPr>
            <a:spLocks noChangeArrowheads="1"/>
          </p:cNvSpPr>
          <p:nvPr>
            <p:custDataLst>
              <p:tags r:id="rId25"/>
            </p:custDataLst>
          </p:nvPr>
        </p:nvSpPr>
        <p:spPr bwMode="auto">
          <a:xfrm>
            <a:off x="2819400" y="4343400"/>
            <a:ext cx="3505200" cy="762000"/>
          </a:xfrm>
          <a:prstGeom prst="rect">
            <a:avLst/>
          </a:prstGeom>
          <a:solidFill>
            <a:srgbClr val="FFC000"/>
          </a:solidFill>
          <a:ln w="28575">
            <a:solidFill>
              <a:schemeClr val="accent1"/>
            </a:solidFill>
            <a:miter lim="800000"/>
            <a:headEnd/>
            <a:tailEnd/>
          </a:ln>
          <a:effectLst/>
        </p:spPr>
        <p:txBody>
          <a:bodyPr wrap="none" anchor="ctr"/>
          <a:lstStyle/>
          <a:p>
            <a:pPr algn="ctr"/>
            <a:r>
              <a:rPr lang="en-US" sz="2400" dirty="0" smtClean="0">
                <a:solidFill>
                  <a:schemeClr val="tx2">
                    <a:lumMod val="10000"/>
                  </a:schemeClr>
                </a:solidFill>
              </a:rPr>
              <a:t>dynamic data (heap)</a:t>
            </a:r>
            <a:endParaRPr lang="en-US" sz="2400" dirty="0">
              <a:solidFill>
                <a:schemeClr val="tx2">
                  <a:lumMod val="10000"/>
                </a:schemeClr>
              </a:solidFill>
            </a:endParaRPr>
          </a:p>
        </p:txBody>
      </p:sp>
    </p:spTree>
    <p:extLst>
      <p:ext uri="{BB962C8B-B14F-4D97-AF65-F5344CB8AC3E}">
        <p14:creationId xmlns:p14="http://schemas.microsoft.com/office/powerpoint/2010/main" val="1315745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right)">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par>
                          <p:cTn id="33" fill="hold">
                            <p:stCondLst>
                              <p:cond delay="0"/>
                            </p:stCondLst>
                            <p:childTnLst>
                              <p:par>
                                <p:cTn id="34" presetID="22" presetClass="entr" presetSubtype="2" fill="hold"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right)">
                                      <p:cBhvr>
                                        <p:cTn id="3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3" grpId="0"/>
      <p:bldP spid="3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a:t>Activity </a:t>
            </a:r>
            <a:r>
              <a:rPr lang="en-US" dirty="0" smtClean="0"/>
              <a:t>#4: </a:t>
            </a:r>
            <a:r>
              <a:rPr lang="en-US" dirty="0"/>
              <a:t>Debugging</a:t>
            </a:r>
          </a:p>
        </p:txBody>
      </p:sp>
      <p:sp>
        <p:nvSpPr>
          <p:cNvPr id="3" name="Content Placeholder 2"/>
          <p:cNvSpPr>
            <a:spLocks noGrp="1"/>
          </p:cNvSpPr>
          <p:nvPr>
            <p:ph idx="4294967295"/>
            <p:custDataLst>
              <p:tags r:id="rId2"/>
            </p:custDataLst>
          </p:nvPr>
        </p:nvSpPr>
        <p:spPr>
          <a:xfrm>
            <a:off x="1295400" y="533400"/>
            <a:ext cx="3124200" cy="1905000"/>
          </a:xfrm>
        </p:spPr>
        <p:txBody>
          <a:bodyPr>
            <a:noAutofit/>
          </a:bodyPr>
          <a:lstStyle/>
          <a:p>
            <a:pPr marL="0" indent="0">
              <a:lnSpc>
                <a:spcPct val="80000"/>
              </a:lnSpc>
              <a:spcBef>
                <a:spcPts val="0"/>
              </a:spcBef>
              <a:tabLst>
                <a:tab pos="1662113" algn="l"/>
              </a:tabLst>
            </a:pPr>
            <a:r>
              <a:rPr lang="en-US" sz="2400" dirty="0" smtClean="0"/>
              <a:t>init(): 	0x400000</a:t>
            </a:r>
          </a:p>
          <a:p>
            <a:pPr marL="0" indent="0">
              <a:lnSpc>
                <a:spcPct val="80000"/>
              </a:lnSpc>
              <a:spcBef>
                <a:spcPts val="0"/>
              </a:spcBef>
              <a:tabLst>
                <a:tab pos="1662113" algn="l"/>
              </a:tabLst>
            </a:pPr>
            <a:r>
              <a:rPr lang="en-US" sz="2400" dirty="0" err="1" smtClean="0"/>
              <a:t>printf</a:t>
            </a:r>
            <a:r>
              <a:rPr lang="en-US" sz="2400" dirty="0" smtClean="0"/>
              <a:t>(s, …): 	0x4002B4</a:t>
            </a:r>
          </a:p>
          <a:p>
            <a:pPr marL="0" indent="0">
              <a:lnSpc>
                <a:spcPct val="80000"/>
              </a:lnSpc>
              <a:spcBef>
                <a:spcPts val="0"/>
              </a:spcBef>
              <a:tabLst>
                <a:tab pos="1662113" algn="l"/>
              </a:tabLst>
            </a:pPr>
            <a:r>
              <a:rPr lang="en-US" sz="2400" dirty="0" err="1" smtClean="0"/>
              <a:t>vnorm</a:t>
            </a:r>
            <a:r>
              <a:rPr lang="en-US" sz="2400" dirty="0" smtClean="0"/>
              <a:t>(</a:t>
            </a:r>
            <a:r>
              <a:rPr lang="en-US" sz="2400" dirty="0" err="1" smtClean="0"/>
              <a:t>a,b</a:t>
            </a:r>
            <a:r>
              <a:rPr lang="en-US" sz="2400" dirty="0" smtClean="0"/>
              <a:t>): 	0x40107C</a:t>
            </a:r>
          </a:p>
          <a:p>
            <a:pPr marL="0" indent="0">
              <a:lnSpc>
                <a:spcPct val="80000"/>
              </a:lnSpc>
              <a:spcBef>
                <a:spcPts val="0"/>
              </a:spcBef>
              <a:tabLst>
                <a:tab pos="1662113" algn="l"/>
              </a:tabLst>
            </a:pPr>
            <a:r>
              <a:rPr lang="en-US" sz="2400" dirty="0" smtClean="0"/>
              <a:t>main(</a:t>
            </a:r>
            <a:r>
              <a:rPr lang="en-US" sz="2400" dirty="0" err="1" smtClean="0"/>
              <a:t>a,b</a:t>
            </a:r>
            <a:r>
              <a:rPr lang="en-US" sz="2400" dirty="0" smtClean="0"/>
              <a:t>):	0x4010A0</a:t>
            </a:r>
          </a:p>
          <a:p>
            <a:pPr marL="0" indent="0">
              <a:lnSpc>
                <a:spcPct val="80000"/>
              </a:lnSpc>
              <a:spcBef>
                <a:spcPts val="0"/>
              </a:spcBef>
              <a:tabLst>
                <a:tab pos="1371600" algn="l"/>
              </a:tabLst>
            </a:pPr>
            <a:r>
              <a:rPr lang="en-US" sz="2400" dirty="0" smtClean="0"/>
              <a:t>pi:	0x10000000</a:t>
            </a:r>
          </a:p>
          <a:p>
            <a:pPr marL="0" indent="0">
              <a:lnSpc>
                <a:spcPct val="80000"/>
              </a:lnSpc>
              <a:spcBef>
                <a:spcPts val="0"/>
              </a:spcBef>
              <a:tabLst>
                <a:tab pos="1371600" algn="l"/>
              </a:tabLst>
            </a:pPr>
            <a:r>
              <a:rPr lang="en-US" sz="2400" dirty="0" smtClean="0"/>
              <a:t>str1:	0x10000004</a:t>
            </a:r>
          </a:p>
        </p:txBody>
      </p:sp>
      <p:sp>
        <p:nvSpPr>
          <p:cNvPr id="4" name="Rectangle 7"/>
          <p:cNvSpPr>
            <a:spLocks noChangeArrowheads="1"/>
          </p:cNvSpPr>
          <p:nvPr>
            <p:custDataLst>
              <p:tags r:id="rId3"/>
            </p:custDataLst>
          </p:nvPr>
        </p:nvSpPr>
        <p:spPr bwMode="auto">
          <a:xfrm>
            <a:off x="7162800" y="685800"/>
            <a:ext cx="1752600" cy="6172200"/>
          </a:xfrm>
          <a:prstGeom prst="rect">
            <a:avLst/>
          </a:prstGeom>
          <a:noFill/>
          <a:ln w="28575">
            <a:solidFill>
              <a:schemeClr val="accent5">
                <a:lumMod val="60000"/>
                <a:lumOff val="40000"/>
              </a:schemeClr>
            </a:solidFill>
            <a:miter lim="800000"/>
            <a:headEnd/>
            <a:tailEnd/>
          </a:ln>
          <a:effectLst/>
        </p:spPr>
        <p:txBody>
          <a:bodyPr wrap="none" anchor="ctr"/>
          <a:lstStyle/>
          <a:p>
            <a:endParaRPr lang="en-US"/>
          </a:p>
        </p:txBody>
      </p:sp>
      <p:sp>
        <p:nvSpPr>
          <p:cNvPr id="5" name="Rectangle 7"/>
          <p:cNvSpPr>
            <a:spLocks noChangeArrowheads="1"/>
          </p:cNvSpPr>
          <p:nvPr>
            <p:custDataLst>
              <p:tags r:id="rId4"/>
            </p:custDataLst>
          </p:nvPr>
        </p:nvSpPr>
        <p:spPr bwMode="auto">
          <a:xfrm>
            <a:off x="7162800" y="3581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7" name="Rectangle 7"/>
          <p:cNvSpPr>
            <a:spLocks noChangeArrowheads="1"/>
          </p:cNvSpPr>
          <p:nvPr>
            <p:custDataLst>
              <p:tags r:id="rId5"/>
            </p:custDataLst>
          </p:nvPr>
        </p:nvSpPr>
        <p:spPr bwMode="auto">
          <a:xfrm>
            <a:off x="7162800" y="3962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0x004010c4</a:t>
            </a:r>
            <a:endParaRPr lang="en-US" sz="2400" dirty="0">
              <a:solidFill>
                <a:schemeClr val="bg1"/>
              </a:solidFill>
            </a:endParaRPr>
          </a:p>
        </p:txBody>
      </p:sp>
      <p:sp>
        <p:nvSpPr>
          <p:cNvPr id="8" name="Rectangle 7"/>
          <p:cNvSpPr>
            <a:spLocks noChangeArrowheads="1"/>
          </p:cNvSpPr>
          <p:nvPr>
            <p:custDataLst>
              <p:tags r:id="rId6"/>
            </p:custDataLst>
          </p:nvPr>
        </p:nvSpPr>
        <p:spPr bwMode="auto">
          <a:xfrm>
            <a:off x="7162800" y="4724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9" name="Rectangle 7"/>
          <p:cNvSpPr>
            <a:spLocks noChangeArrowheads="1"/>
          </p:cNvSpPr>
          <p:nvPr>
            <p:custDataLst>
              <p:tags r:id="rId7"/>
            </p:custDataLst>
          </p:nvPr>
        </p:nvSpPr>
        <p:spPr bwMode="auto">
          <a:xfrm>
            <a:off x="7162800" y="3200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0" name="Rectangle 7"/>
          <p:cNvSpPr>
            <a:spLocks noChangeArrowheads="1"/>
          </p:cNvSpPr>
          <p:nvPr>
            <p:custDataLst>
              <p:tags r:id="rId8"/>
            </p:custDataLst>
          </p:nvPr>
        </p:nvSpPr>
        <p:spPr bwMode="auto">
          <a:xfrm>
            <a:off x="7162800" y="2057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0x7FFFFFF4</a:t>
            </a:r>
            <a:endParaRPr lang="en-US" sz="2400" dirty="0">
              <a:solidFill>
                <a:schemeClr val="bg1"/>
              </a:solidFill>
            </a:endParaRPr>
          </a:p>
        </p:txBody>
      </p:sp>
      <p:sp>
        <p:nvSpPr>
          <p:cNvPr id="11" name="Rectangle 7"/>
          <p:cNvSpPr>
            <a:spLocks noChangeArrowheads="1"/>
          </p:cNvSpPr>
          <p:nvPr>
            <p:custDataLst>
              <p:tags r:id="rId9"/>
            </p:custDataLst>
          </p:nvPr>
        </p:nvSpPr>
        <p:spPr bwMode="auto">
          <a:xfrm>
            <a:off x="7162800" y="2438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2" name="Rectangle 11"/>
          <p:cNvSpPr>
            <a:spLocks noChangeArrowheads="1"/>
          </p:cNvSpPr>
          <p:nvPr>
            <p:custDataLst>
              <p:tags r:id="rId10"/>
            </p:custDataLst>
          </p:nvPr>
        </p:nvSpPr>
        <p:spPr bwMode="auto">
          <a:xfrm>
            <a:off x="7162800" y="2819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3" name="Rectangle 7"/>
          <p:cNvSpPr>
            <a:spLocks noChangeArrowheads="1"/>
          </p:cNvSpPr>
          <p:nvPr>
            <p:custDataLst>
              <p:tags r:id="rId11"/>
            </p:custDataLst>
          </p:nvPr>
        </p:nvSpPr>
        <p:spPr bwMode="auto">
          <a:xfrm>
            <a:off x="7162800" y="1676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0x0040010c</a:t>
            </a:r>
            <a:endParaRPr lang="en-US" sz="2400" dirty="0">
              <a:solidFill>
                <a:schemeClr val="bg1"/>
              </a:solidFill>
            </a:endParaRPr>
          </a:p>
        </p:txBody>
      </p:sp>
      <p:sp>
        <p:nvSpPr>
          <p:cNvPr id="14" name="Rectangle 7"/>
          <p:cNvSpPr>
            <a:spLocks noChangeArrowheads="1"/>
          </p:cNvSpPr>
          <p:nvPr>
            <p:custDataLst>
              <p:tags r:id="rId12"/>
            </p:custDataLst>
          </p:nvPr>
        </p:nvSpPr>
        <p:spPr bwMode="auto">
          <a:xfrm>
            <a:off x="7162800" y="5486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0x00000015</a:t>
            </a:r>
            <a:endParaRPr lang="en-US" sz="2400" dirty="0">
              <a:solidFill>
                <a:schemeClr val="bg1"/>
              </a:solidFill>
            </a:endParaRPr>
          </a:p>
        </p:txBody>
      </p:sp>
      <p:sp>
        <p:nvSpPr>
          <p:cNvPr id="15" name="Rectangle 7"/>
          <p:cNvSpPr>
            <a:spLocks noChangeArrowheads="1"/>
          </p:cNvSpPr>
          <p:nvPr>
            <p:custDataLst>
              <p:tags r:id="rId13"/>
            </p:custDataLst>
          </p:nvPr>
        </p:nvSpPr>
        <p:spPr bwMode="auto">
          <a:xfrm>
            <a:off x="7162800" y="5867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0x10000004</a:t>
            </a:r>
            <a:endParaRPr lang="en-US" sz="2400" dirty="0">
              <a:solidFill>
                <a:schemeClr val="bg1"/>
              </a:solidFill>
            </a:endParaRPr>
          </a:p>
        </p:txBody>
      </p:sp>
      <p:sp>
        <p:nvSpPr>
          <p:cNvPr id="16" name="Rectangle 15"/>
          <p:cNvSpPr>
            <a:spLocks noChangeArrowheads="1"/>
          </p:cNvSpPr>
          <p:nvPr>
            <p:custDataLst>
              <p:tags r:id="rId14"/>
            </p:custDataLst>
          </p:nvPr>
        </p:nvSpPr>
        <p:spPr bwMode="auto">
          <a:xfrm>
            <a:off x="7162800" y="6248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0x00401090</a:t>
            </a:r>
            <a:endParaRPr lang="en-US" sz="2400" dirty="0">
              <a:solidFill>
                <a:schemeClr val="bg1"/>
              </a:solidFill>
            </a:endParaRPr>
          </a:p>
        </p:txBody>
      </p:sp>
      <p:sp>
        <p:nvSpPr>
          <p:cNvPr id="17" name="Rectangle 7"/>
          <p:cNvSpPr>
            <a:spLocks noChangeArrowheads="1"/>
          </p:cNvSpPr>
          <p:nvPr>
            <p:custDataLst>
              <p:tags r:id="rId15"/>
            </p:custDataLst>
          </p:nvPr>
        </p:nvSpPr>
        <p:spPr bwMode="auto">
          <a:xfrm>
            <a:off x="7162800" y="5105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3" name="Rectangle 7"/>
          <p:cNvSpPr>
            <a:spLocks noChangeArrowheads="1"/>
          </p:cNvSpPr>
          <p:nvPr>
            <p:custDataLst>
              <p:tags r:id="rId16"/>
            </p:custDataLst>
          </p:nvPr>
        </p:nvSpPr>
        <p:spPr bwMode="auto">
          <a:xfrm>
            <a:off x="7162800" y="1295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4" name="Rectangle 23"/>
          <p:cNvSpPr/>
          <p:nvPr>
            <p:custDataLst>
              <p:tags r:id="rId17"/>
            </p:custDataLst>
          </p:nvPr>
        </p:nvSpPr>
        <p:spPr>
          <a:xfrm>
            <a:off x="4648200" y="685800"/>
            <a:ext cx="2286000" cy="16002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Ins="0" rtlCol="0" anchor="ctr"/>
          <a:lstStyle/>
          <a:p>
            <a:r>
              <a:rPr lang="en-US" sz="2400" dirty="0" smtClean="0"/>
              <a:t>CPU:</a:t>
            </a:r>
          </a:p>
          <a:p>
            <a:r>
              <a:rPr lang="en-US" sz="2400" dirty="0" smtClean="0"/>
              <a:t>$pc=0x004003C0</a:t>
            </a:r>
          </a:p>
          <a:p>
            <a:r>
              <a:rPr lang="en-US" sz="2400" dirty="0" smtClean="0"/>
              <a:t>$sp=0x7FFFFFAC</a:t>
            </a:r>
          </a:p>
          <a:p>
            <a:r>
              <a:rPr lang="en-US" sz="2400" dirty="0" smtClean="0"/>
              <a:t>$</a:t>
            </a:r>
            <a:r>
              <a:rPr lang="en-US" sz="2400" dirty="0" err="1" smtClean="0"/>
              <a:t>ra</a:t>
            </a:r>
            <a:r>
              <a:rPr lang="en-US" sz="2400" dirty="0" smtClean="0"/>
              <a:t>=0x00401090</a:t>
            </a:r>
            <a:endParaRPr lang="en-US" sz="2400" dirty="0"/>
          </a:p>
        </p:txBody>
      </p:sp>
      <p:sp>
        <p:nvSpPr>
          <p:cNvPr id="33" name="TextBox 32"/>
          <p:cNvSpPr txBox="1"/>
          <p:nvPr>
            <p:custDataLst>
              <p:tags r:id="rId18"/>
            </p:custDataLst>
          </p:nvPr>
        </p:nvSpPr>
        <p:spPr>
          <a:xfrm>
            <a:off x="5791200" y="5867400"/>
            <a:ext cx="1371600" cy="381000"/>
          </a:xfrm>
          <a:prstGeom prst="rect">
            <a:avLst/>
          </a:prstGeom>
          <a:noFill/>
        </p:spPr>
        <p:txBody>
          <a:bodyPr wrap="none" lIns="0" tIns="0" rIns="0" bIns="0" rtlCol="0" anchor="ctr">
            <a:noAutofit/>
          </a:bodyPr>
          <a:lstStyle/>
          <a:p>
            <a:pPr algn="ctr"/>
            <a:r>
              <a:rPr lang="en-US" sz="2000" dirty="0" smtClean="0">
                <a:solidFill>
                  <a:schemeClr val="bg1"/>
                </a:solidFill>
              </a:rPr>
              <a:t>0x7FFFFFB0</a:t>
            </a:r>
          </a:p>
        </p:txBody>
      </p:sp>
      <p:sp>
        <p:nvSpPr>
          <p:cNvPr id="34" name="TextBox 33"/>
          <p:cNvSpPr txBox="1"/>
          <p:nvPr>
            <p:custDataLst>
              <p:tags r:id="rId19"/>
            </p:custDataLst>
          </p:nvPr>
        </p:nvSpPr>
        <p:spPr>
          <a:xfrm>
            <a:off x="228600" y="2514600"/>
            <a:ext cx="3352800" cy="4419600"/>
          </a:xfrm>
          <a:prstGeom prst="rect">
            <a:avLst/>
          </a:prstGeom>
          <a:noFill/>
        </p:spPr>
        <p:txBody>
          <a:bodyPr wrap="none" lIns="0" tIns="0" rIns="0" bIns="0" rtlCol="0">
            <a:noAutofit/>
          </a:bodyPr>
          <a:lstStyle/>
          <a:p>
            <a:pPr>
              <a:lnSpc>
                <a:spcPct val="130000"/>
              </a:lnSpc>
            </a:pPr>
            <a:r>
              <a:rPr lang="en-US" sz="2800" dirty="0" smtClean="0">
                <a:solidFill>
                  <a:schemeClr val="bg1"/>
                </a:solidFill>
              </a:rPr>
              <a:t>What </a:t>
            </a:r>
            <a:r>
              <a:rPr lang="en-US" sz="2800" dirty="0" err="1" smtClean="0">
                <a:solidFill>
                  <a:schemeClr val="bg1"/>
                </a:solidFill>
              </a:rPr>
              <a:t>func</a:t>
            </a:r>
            <a:r>
              <a:rPr lang="en-US" sz="2800" dirty="0" smtClean="0">
                <a:solidFill>
                  <a:schemeClr val="bg1"/>
                </a:solidFill>
              </a:rPr>
              <a:t> is running?</a:t>
            </a:r>
          </a:p>
          <a:p>
            <a:pPr>
              <a:lnSpc>
                <a:spcPct val="130000"/>
              </a:lnSpc>
            </a:pPr>
            <a:r>
              <a:rPr lang="en-US" sz="2800" dirty="0" smtClean="0">
                <a:solidFill>
                  <a:schemeClr val="bg1"/>
                </a:solidFill>
              </a:rPr>
              <a:t>Who called it?</a:t>
            </a:r>
          </a:p>
          <a:p>
            <a:pPr>
              <a:lnSpc>
                <a:spcPct val="130000"/>
              </a:lnSpc>
            </a:pPr>
            <a:r>
              <a:rPr lang="en-US" sz="2800" dirty="0" smtClean="0">
                <a:solidFill>
                  <a:schemeClr val="bg1"/>
                </a:solidFill>
              </a:rPr>
              <a:t>Has it called anything?</a:t>
            </a:r>
          </a:p>
          <a:p>
            <a:pPr>
              <a:lnSpc>
                <a:spcPct val="130000"/>
              </a:lnSpc>
            </a:pPr>
            <a:r>
              <a:rPr lang="en-US" sz="2800" dirty="0" smtClean="0">
                <a:solidFill>
                  <a:schemeClr val="bg1"/>
                </a:solidFill>
              </a:rPr>
              <a:t>Will it?</a:t>
            </a:r>
          </a:p>
          <a:p>
            <a:pPr>
              <a:lnSpc>
                <a:spcPct val="130000"/>
              </a:lnSpc>
            </a:pPr>
            <a:r>
              <a:rPr lang="en-US" sz="2800" dirty="0" err="1" smtClean="0">
                <a:solidFill>
                  <a:schemeClr val="bg1"/>
                </a:solidFill>
              </a:rPr>
              <a:t>Args</a:t>
            </a:r>
            <a:r>
              <a:rPr lang="en-US" sz="2800" dirty="0" smtClean="0">
                <a:solidFill>
                  <a:schemeClr val="bg1"/>
                </a:solidFill>
              </a:rPr>
              <a:t>?</a:t>
            </a:r>
          </a:p>
          <a:p>
            <a:pPr>
              <a:lnSpc>
                <a:spcPct val="130000"/>
              </a:lnSpc>
            </a:pPr>
            <a:r>
              <a:rPr lang="en-US" sz="2800" dirty="0" smtClean="0">
                <a:solidFill>
                  <a:schemeClr val="bg1"/>
                </a:solidFill>
              </a:rPr>
              <a:t>Stack depth?</a:t>
            </a:r>
          </a:p>
          <a:p>
            <a:pPr>
              <a:lnSpc>
                <a:spcPct val="130000"/>
              </a:lnSpc>
            </a:pPr>
            <a:r>
              <a:rPr lang="en-US" sz="2800" dirty="0" smtClean="0">
                <a:solidFill>
                  <a:schemeClr val="bg1"/>
                </a:solidFill>
              </a:rPr>
              <a:t>Call trace?</a:t>
            </a:r>
          </a:p>
        </p:txBody>
      </p:sp>
      <p:sp>
        <p:nvSpPr>
          <p:cNvPr id="22" name="Rectangle 21"/>
          <p:cNvSpPr>
            <a:spLocks noChangeArrowheads="1"/>
          </p:cNvSpPr>
          <p:nvPr>
            <p:custDataLst>
              <p:tags r:id="rId20"/>
            </p:custDataLst>
          </p:nvPr>
        </p:nvSpPr>
        <p:spPr bwMode="auto">
          <a:xfrm>
            <a:off x="7162800" y="4343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0x7FFFFFDC</a:t>
            </a:r>
            <a:endParaRPr lang="en-US" sz="2400" dirty="0">
              <a:solidFill>
                <a:schemeClr val="bg1"/>
              </a:solidFill>
            </a:endParaRPr>
          </a:p>
        </p:txBody>
      </p:sp>
    </p:spTree>
    <p:extLst>
      <p:ext uri="{BB962C8B-B14F-4D97-AF65-F5344CB8AC3E}">
        <p14:creationId xmlns:p14="http://schemas.microsoft.com/office/powerpoint/2010/main" val="710097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4">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4">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Convention Summary</a:t>
            </a:r>
            <a:endParaRPr lang="en-US" dirty="0"/>
          </a:p>
        </p:txBody>
      </p:sp>
      <p:sp>
        <p:nvSpPr>
          <p:cNvPr id="3" name="Content Placeholder 2"/>
          <p:cNvSpPr>
            <a:spLocks noGrp="1"/>
          </p:cNvSpPr>
          <p:nvPr>
            <p:ph idx="1"/>
            <p:custDataLst>
              <p:tags r:id="rId2"/>
            </p:custDataLst>
          </p:nvPr>
        </p:nvSpPr>
        <p:spPr>
          <a:xfrm>
            <a:off x="228600" y="609600"/>
            <a:ext cx="8686800" cy="6400800"/>
          </a:xfrm>
        </p:spPr>
        <p:txBody>
          <a:bodyPr>
            <a:normAutofit fontScale="92500" lnSpcReduction="20000"/>
          </a:bodyPr>
          <a:lstStyle/>
          <a:p>
            <a:pPr lvl="1"/>
            <a:r>
              <a:rPr lang="en-US" dirty="0" smtClean="0"/>
              <a:t>How to write and Debug a MIPS program using calling convention</a:t>
            </a:r>
          </a:p>
          <a:p>
            <a:pPr lvl="1"/>
            <a:r>
              <a:rPr lang="en-US" dirty="0" smtClean="0">
                <a:solidFill>
                  <a:schemeClr val="accent5">
                    <a:lumMod val="60000"/>
                    <a:lumOff val="40000"/>
                  </a:schemeClr>
                </a:solidFill>
              </a:rPr>
              <a:t>first four </a:t>
            </a:r>
            <a:r>
              <a:rPr lang="en-US" dirty="0" err="1" smtClean="0"/>
              <a:t>arg</a:t>
            </a:r>
            <a:r>
              <a:rPr lang="en-US" dirty="0" smtClean="0"/>
              <a:t> words passed in $a0, $a1, $a2, $a3</a:t>
            </a:r>
          </a:p>
          <a:p>
            <a:pPr lvl="1"/>
            <a:r>
              <a:rPr lang="en-US" dirty="0" smtClean="0"/>
              <a:t>remaining </a:t>
            </a:r>
            <a:r>
              <a:rPr lang="en-US" dirty="0" err="1" smtClean="0"/>
              <a:t>arg</a:t>
            </a:r>
            <a:r>
              <a:rPr lang="en-US" dirty="0" smtClean="0"/>
              <a:t> words passed </a:t>
            </a:r>
            <a:r>
              <a:rPr lang="en-US" dirty="0" smtClean="0">
                <a:solidFill>
                  <a:schemeClr val="accent5">
                    <a:lumMod val="60000"/>
                    <a:lumOff val="40000"/>
                  </a:schemeClr>
                </a:solidFill>
              </a:rPr>
              <a:t>in parent’s stack frame</a:t>
            </a:r>
          </a:p>
          <a:p>
            <a:pPr lvl="1"/>
            <a:r>
              <a:rPr lang="en-US" dirty="0" smtClean="0"/>
              <a:t>return value (if any) in $v0, $v1</a:t>
            </a:r>
          </a:p>
          <a:p>
            <a:pPr lvl="1"/>
            <a:r>
              <a:rPr lang="en-US" dirty="0"/>
              <a:t>stack frame </a:t>
            </a:r>
            <a:r>
              <a:rPr lang="en-US" dirty="0" smtClean="0"/>
              <a:t>($</a:t>
            </a:r>
            <a:r>
              <a:rPr lang="en-US" dirty="0" err="1" smtClean="0"/>
              <a:t>fp</a:t>
            </a:r>
            <a:r>
              <a:rPr lang="en-US" dirty="0" smtClean="0"/>
              <a:t> to $</a:t>
            </a:r>
            <a:r>
              <a:rPr lang="en-US" dirty="0" err="1" smtClean="0"/>
              <a:t>sp</a:t>
            </a:r>
            <a:r>
              <a:rPr lang="en-US" dirty="0" smtClean="0"/>
              <a:t>) contains:</a:t>
            </a:r>
            <a:endParaRPr lang="en-US" dirty="0"/>
          </a:p>
          <a:p>
            <a:pPr lvl="2"/>
            <a:r>
              <a:rPr lang="en-US" dirty="0" smtClean="0">
                <a:solidFill>
                  <a:schemeClr val="accent5">
                    <a:lumMod val="60000"/>
                    <a:lumOff val="40000"/>
                  </a:schemeClr>
                </a:solidFill>
              </a:rPr>
              <a:t>$</a:t>
            </a:r>
            <a:r>
              <a:rPr lang="en-US" dirty="0" err="1" smtClean="0">
                <a:solidFill>
                  <a:schemeClr val="accent5">
                    <a:lumMod val="60000"/>
                    <a:lumOff val="40000"/>
                  </a:schemeClr>
                </a:solidFill>
              </a:rPr>
              <a:t>ra</a:t>
            </a:r>
            <a:r>
              <a:rPr lang="en-US" dirty="0" smtClean="0">
                <a:solidFill>
                  <a:schemeClr val="accent1"/>
                </a:solidFill>
              </a:rPr>
              <a:t> </a:t>
            </a:r>
            <a:r>
              <a:rPr lang="en-US" dirty="0"/>
              <a:t>(clobbered on JAL  </a:t>
            </a:r>
            <a:r>
              <a:rPr lang="en-US" dirty="0" smtClean="0"/>
              <a:t>to </a:t>
            </a:r>
            <a:r>
              <a:rPr lang="en-US" dirty="0"/>
              <a:t>sub-functions</a:t>
            </a:r>
            <a:r>
              <a:rPr lang="en-US" dirty="0" smtClean="0"/>
              <a:t>)</a:t>
            </a:r>
          </a:p>
          <a:p>
            <a:pPr lvl="2"/>
            <a:r>
              <a:rPr lang="en-US" dirty="0" smtClean="0"/>
              <a:t> </a:t>
            </a:r>
            <a:r>
              <a:rPr lang="en-US" dirty="0" smtClean="0">
                <a:solidFill>
                  <a:schemeClr val="accent5">
                    <a:lumMod val="60000"/>
                    <a:lumOff val="40000"/>
                  </a:schemeClr>
                </a:solidFill>
              </a:rPr>
              <a:t>$</a:t>
            </a:r>
            <a:r>
              <a:rPr lang="en-US" dirty="0" err="1" smtClean="0">
                <a:solidFill>
                  <a:schemeClr val="accent5">
                    <a:lumMod val="60000"/>
                    <a:lumOff val="40000"/>
                  </a:schemeClr>
                </a:solidFill>
              </a:rPr>
              <a:t>fp</a:t>
            </a:r>
            <a:endParaRPr lang="en-US" dirty="0">
              <a:solidFill>
                <a:schemeClr val="accent5">
                  <a:lumMod val="60000"/>
                  <a:lumOff val="40000"/>
                </a:schemeClr>
              </a:solidFill>
            </a:endParaRPr>
          </a:p>
          <a:p>
            <a:pPr lvl="2"/>
            <a:r>
              <a:rPr lang="en-US" dirty="0" smtClean="0">
                <a:solidFill>
                  <a:schemeClr val="accent5">
                    <a:lumMod val="60000"/>
                    <a:lumOff val="40000"/>
                  </a:schemeClr>
                </a:solidFill>
              </a:rPr>
              <a:t>local </a:t>
            </a:r>
            <a:r>
              <a:rPr lang="en-US" dirty="0" err="1">
                <a:solidFill>
                  <a:schemeClr val="accent5">
                    <a:lumMod val="60000"/>
                    <a:lumOff val="40000"/>
                  </a:schemeClr>
                </a:solidFill>
              </a:rPr>
              <a:t>vars</a:t>
            </a:r>
            <a:r>
              <a:rPr lang="en-US" dirty="0">
                <a:solidFill>
                  <a:schemeClr val="accent1"/>
                </a:solidFill>
              </a:rPr>
              <a:t> </a:t>
            </a:r>
            <a:r>
              <a:rPr lang="en-US" dirty="0"/>
              <a:t>(possibly </a:t>
            </a:r>
            <a:r>
              <a:rPr lang="en-US" dirty="0" smtClean="0"/>
              <a:t>clobbered </a:t>
            </a:r>
            <a:r>
              <a:rPr lang="en-US" dirty="0" smtClean="0"/>
              <a:t>by </a:t>
            </a:r>
            <a:r>
              <a:rPr lang="en-US" dirty="0"/>
              <a:t>sub-functions)</a:t>
            </a:r>
          </a:p>
          <a:p>
            <a:pPr lvl="2"/>
            <a:r>
              <a:rPr lang="en-US" dirty="0">
                <a:solidFill>
                  <a:schemeClr val="accent5">
                    <a:lumMod val="60000"/>
                    <a:lumOff val="40000"/>
                  </a:schemeClr>
                </a:solidFill>
              </a:rPr>
              <a:t>contains extra arguments to </a:t>
            </a:r>
            <a:r>
              <a:rPr lang="en-US" dirty="0" smtClean="0">
                <a:solidFill>
                  <a:schemeClr val="accent5">
                    <a:lumMod val="60000"/>
                    <a:lumOff val="40000"/>
                  </a:schemeClr>
                </a:solidFill>
              </a:rPr>
              <a:t>sub-functions</a:t>
            </a:r>
          </a:p>
          <a:p>
            <a:pPr marL="688975" lvl="2" indent="0">
              <a:buNone/>
            </a:pPr>
            <a:r>
              <a:rPr lang="en-US" dirty="0" smtClean="0">
                <a:solidFill>
                  <a:schemeClr val="accent5">
                    <a:lumMod val="60000"/>
                    <a:lumOff val="40000"/>
                  </a:schemeClr>
                </a:solidFill>
              </a:rPr>
              <a:t>	(i.e. argument “spilling)</a:t>
            </a:r>
            <a:endParaRPr lang="en-US" dirty="0">
              <a:solidFill>
                <a:schemeClr val="accent5">
                  <a:lumMod val="60000"/>
                  <a:lumOff val="40000"/>
                </a:schemeClr>
              </a:solidFill>
            </a:endParaRPr>
          </a:p>
          <a:p>
            <a:pPr lvl="2"/>
            <a:r>
              <a:rPr lang="en-US" dirty="0">
                <a:solidFill>
                  <a:schemeClr val="accent5">
                    <a:lumMod val="60000"/>
                    <a:lumOff val="40000"/>
                  </a:schemeClr>
                </a:solidFill>
              </a:rPr>
              <a:t>contains space for first 4 arguments </a:t>
            </a:r>
            <a:endParaRPr lang="en-US" dirty="0" smtClean="0">
              <a:solidFill>
                <a:schemeClr val="accent5">
                  <a:lumMod val="60000"/>
                  <a:lumOff val="40000"/>
                </a:schemeClr>
              </a:solidFill>
            </a:endParaRPr>
          </a:p>
          <a:p>
            <a:pPr marL="688975" lvl="2" indent="0">
              <a:buNone/>
            </a:pPr>
            <a:r>
              <a:rPr lang="en-US" dirty="0">
                <a:solidFill>
                  <a:schemeClr val="accent5">
                    <a:lumMod val="60000"/>
                    <a:lumOff val="40000"/>
                  </a:schemeClr>
                </a:solidFill>
              </a:rPr>
              <a:t>	</a:t>
            </a:r>
            <a:r>
              <a:rPr lang="en-US" dirty="0" smtClean="0">
                <a:solidFill>
                  <a:schemeClr val="accent5">
                    <a:lumMod val="60000"/>
                    <a:lumOff val="40000"/>
                  </a:schemeClr>
                </a:solidFill>
              </a:rPr>
              <a:t>to sub-functions</a:t>
            </a:r>
          </a:p>
          <a:p>
            <a:pPr lvl="1"/>
            <a:r>
              <a:rPr lang="en-US" dirty="0" err="1" smtClean="0">
                <a:solidFill>
                  <a:schemeClr val="accent5">
                    <a:lumMod val="60000"/>
                    <a:lumOff val="40000"/>
                  </a:schemeClr>
                </a:solidFill>
              </a:rPr>
              <a:t>callee</a:t>
            </a:r>
            <a:r>
              <a:rPr lang="en-US" dirty="0" smtClean="0">
                <a:solidFill>
                  <a:schemeClr val="accent1"/>
                </a:solidFill>
              </a:rPr>
              <a:t> </a:t>
            </a:r>
            <a:r>
              <a:rPr lang="en-US" dirty="0" smtClean="0"/>
              <a:t>save </a:t>
            </a:r>
            <a:r>
              <a:rPr lang="en-US" dirty="0" err="1" smtClean="0"/>
              <a:t>regs</a:t>
            </a:r>
            <a:r>
              <a:rPr lang="en-US" dirty="0" smtClean="0"/>
              <a:t> are </a:t>
            </a:r>
            <a:r>
              <a:rPr lang="en-US" dirty="0" smtClean="0">
                <a:solidFill>
                  <a:schemeClr val="accent5">
                    <a:lumMod val="60000"/>
                    <a:lumOff val="40000"/>
                  </a:schemeClr>
                </a:solidFill>
              </a:rPr>
              <a:t>preserved</a:t>
            </a:r>
          </a:p>
          <a:p>
            <a:pPr lvl="1"/>
            <a:r>
              <a:rPr lang="en-US" dirty="0" smtClean="0">
                <a:solidFill>
                  <a:schemeClr val="accent5">
                    <a:lumMod val="60000"/>
                    <a:lumOff val="40000"/>
                  </a:schemeClr>
                </a:solidFill>
              </a:rPr>
              <a:t>caller</a:t>
            </a:r>
            <a:r>
              <a:rPr lang="en-US" dirty="0" smtClean="0">
                <a:solidFill>
                  <a:schemeClr val="accent1"/>
                </a:solidFill>
              </a:rPr>
              <a:t> </a:t>
            </a:r>
            <a:r>
              <a:rPr lang="en-US" dirty="0" smtClean="0"/>
              <a:t>save </a:t>
            </a:r>
            <a:r>
              <a:rPr lang="en-US" dirty="0" err="1" smtClean="0"/>
              <a:t>regs</a:t>
            </a:r>
            <a:r>
              <a:rPr lang="en-US" dirty="0" smtClean="0"/>
              <a:t>  are </a:t>
            </a:r>
            <a:r>
              <a:rPr lang="en-US" dirty="0" smtClean="0">
                <a:solidFill>
                  <a:schemeClr val="accent5">
                    <a:lumMod val="60000"/>
                    <a:lumOff val="40000"/>
                  </a:schemeClr>
                </a:solidFill>
              </a:rPr>
              <a:t>not</a:t>
            </a:r>
            <a:r>
              <a:rPr lang="en-US" dirty="0" smtClean="0">
                <a:solidFill>
                  <a:schemeClr val="accent1"/>
                </a:solidFill>
              </a:rPr>
              <a:t> </a:t>
            </a:r>
          </a:p>
          <a:p>
            <a:pPr lvl="1"/>
            <a:r>
              <a:rPr lang="en-US" dirty="0"/>
              <a:t>Global data accessed via </a:t>
            </a:r>
            <a:r>
              <a:rPr lang="en-US" dirty="0">
                <a:solidFill>
                  <a:schemeClr val="accent5">
                    <a:lumMod val="60000"/>
                    <a:lumOff val="40000"/>
                  </a:schemeClr>
                </a:solidFill>
              </a:rPr>
              <a:t>$</a:t>
            </a:r>
            <a:r>
              <a:rPr lang="en-US" dirty="0" err="1" smtClean="0">
                <a:solidFill>
                  <a:schemeClr val="accent5">
                    <a:lumMod val="60000"/>
                    <a:lumOff val="40000"/>
                  </a:schemeClr>
                </a:solidFill>
              </a:rPr>
              <a:t>gp</a:t>
            </a:r>
            <a:endParaRPr lang="en-US" dirty="0">
              <a:solidFill>
                <a:schemeClr val="accent5">
                  <a:lumMod val="60000"/>
                  <a:lumOff val="40000"/>
                </a:schemeClr>
              </a:solidFill>
            </a:endParaRPr>
          </a:p>
        </p:txBody>
      </p:sp>
      <p:cxnSp>
        <p:nvCxnSpPr>
          <p:cNvPr id="5" name="Straight Connector 4"/>
          <p:cNvCxnSpPr/>
          <p:nvPr>
            <p:custDataLst>
              <p:tags r:id="rId3"/>
            </p:custDataLst>
          </p:nvPr>
        </p:nvCxnSpPr>
        <p:spPr>
          <a:xfrm rot="5400000">
            <a:off x="4724400" y="41910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7086600" y="41910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781800" y="2362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781800" y="27432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7"/>
            </p:custDataLst>
          </p:nvPr>
        </p:nvSpPr>
        <p:spPr>
          <a:xfrm>
            <a:off x="6781800" y="31242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781800" y="38862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781800" y="50292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715000" y="22860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715000" y="56489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Tree>
    <p:extLst>
      <p:ext uri="{BB962C8B-B14F-4D97-AF65-F5344CB8AC3E}">
        <p14:creationId xmlns:p14="http://schemas.microsoft.com/office/powerpoint/2010/main" val="5909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MIPS Register Conventions</a:t>
            </a:r>
            <a:endParaRPr lang="en-US" dirty="0"/>
          </a:p>
        </p:txBody>
      </p:sp>
      <p:graphicFrame>
        <p:nvGraphicFramePr>
          <p:cNvPr id="4" name="Table 3"/>
          <p:cNvGraphicFramePr>
            <a:graphicFrameLocks noGrp="1"/>
          </p:cNvGraphicFramePr>
          <p:nvPr>
            <p:custDataLst>
              <p:tags r:id="rId2"/>
            </p:custDataLst>
            <p:extLst>
              <p:ext uri="{D42A27DB-BD31-4B8C-83A1-F6EECF244321}">
                <p14:modId xmlns:p14="http://schemas.microsoft.com/office/powerpoint/2010/main" val="2059935662"/>
              </p:ext>
            </p:extLst>
          </p:nvPr>
        </p:nvGraphicFramePr>
        <p:xfrm>
          <a:off x="228600" y="511654"/>
          <a:ext cx="3733800" cy="6273548"/>
        </p:xfrm>
        <a:graphic>
          <a:graphicData uri="http://schemas.openxmlformats.org/drawingml/2006/table">
            <a:tbl>
              <a:tblPr firstRow="1" bandRow="1">
                <a:tableStyleId>{5C22544A-7EE6-4342-B048-85BDC9FD1C3A}</a:tableStyleId>
              </a:tblPr>
              <a:tblGrid>
                <a:gridCol w="543098">
                  <a:extLst>
                    <a:ext uri="{9D8B030D-6E8A-4147-A177-3AD203B41FA5}">
                      <a16:colId xmlns:a16="http://schemas.microsoft.com/office/drawing/2014/main" val="20000"/>
                    </a:ext>
                  </a:extLst>
                </a:gridCol>
                <a:gridCol w="828502">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354877">
                <a:tc>
                  <a:txBody>
                    <a:bodyPr/>
                    <a:lstStyle/>
                    <a:p>
                      <a:pPr algn="ctr"/>
                      <a:r>
                        <a:rPr lang="en-US" sz="2400" b="0" dirty="0" smtClean="0">
                          <a:solidFill>
                            <a:schemeClr val="accent5">
                              <a:lumMod val="60000"/>
                              <a:lumOff val="40000"/>
                            </a:schemeClr>
                          </a:solidFill>
                          <a:latin typeface="+mj-lt"/>
                        </a:rPr>
                        <a:t>r0</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94186">
                <a:tc>
                  <a:txBody>
                    <a:bodyPr/>
                    <a:lstStyle/>
                    <a:p>
                      <a:pPr algn="ctr"/>
                      <a:r>
                        <a:rPr lang="en-US" sz="2400" b="0" dirty="0" smtClean="0">
                          <a:solidFill>
                            <a:schemeClr val="accent5">
                              <a:lumMod val="60000"/>
                              <a:lumOff val="40000"/>
                            </a:schemeClr>
                          </a:solidFill>
                          <a:latin typeface="+mj-lt"/>
                        </a:rPr>
                        <a:t>r1</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assembler temp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4587">
                <a:tc>
                  <a:txBody>
                    <a:bodyPr/>
                    <a:lstStyle/>
                    <a:p>
                      <a:pPr algn="ctr"/>
                      <a:r>
                        <a:rPr lang="en-US" sz="2400" b="0" dirty="0" smtClean="0">
                          <a:solidFill>
                            <a:schemeClr val="accent5">
                              <a:lumMod val="60000"/>
                              <a:lumOff val="40000"/>
                            </a:schemeClr>
                          </a:solidFill>
                          <a:latin typeface="+mj-lt"/>
                        </a:rPr>
                        <a:t>r2</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return values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4587">
                <a:tc>
                  <a:txBody>
                    <a:bodyPr/>
                    <a:lstStyle/>
                    <a:p>
                      <a:pPr algn="ctr"/>
                      <a:r>
                        <a:rPr lang="en-US" sz="2400" b="0" dirty="0" smtClean="0">
                          <a:solidFill>
                            <a:schemeClr val="accent5">
                              <a:lumMod val="60000"/>
                              <a:lumOff val="40000"/>
                            </a:schemeClr>
                          </a:solidFill>
                          <a:latin typeface="+mj-lt"/>
                        </a:rPr>
                        <a:t>r3</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4587">
                <a:tc>
                  <a:txBody>
                    <a:bodyPr/>
                    <a:lstStyle/>
                    <a:p>
                      <a:pPr algn="ctr"/>
                      <a:r>
                        <a:rPr lang="en-US" sz="2400" b="0" dirty="0" smtClean="0">
                          <a:solidFill>
                            <a:schemeClr val="accent5">
                              <a:lumMod val="60000"/>
                              <a:lumOff val="40000"/>
                            </a:schemeClr>
                          </a:solidFill>
                          <a:latin typeface="+mj-lt"/>
                        </a:rPr>
                        <a:t>r4</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arguments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4587">
                <a:tc>
                  <a:txBody>
                    <a:bodyPr/>
                    <a:lstStyle/>
                    <a:p>
                      <a:pPr algn="ctr"/>
                      <a:r>
                        <a:rPr lang="en-US" sz="2400" b="0" dirty="0" smtClean="0">
                          <a:solidFill>
                            <a:schemeClr val="accent5">
                              <a:lumMod val="60000"/>
                              <a:lumOff val="40000"/>
                            </a:schemeClr>
                          </a:solidFill>
                          <a:latin typeface="+mj-lt"/>
                        </a:rPr>
                        <a:t>r5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4587">
                <a:tc>
                  <a:txBody>
                    <a:bodyPr/>
                    <a:lstStyle/>
                    <a:p>
                      <a:pPr algn="ctr"/>
                      <a:r>
                        <a:rPr lang="en-US" sz="2400" b="0" dirty="0" smtClean="0">
                          <a:solidFill>
                            <a:schemeClr val="accent5">
                              <a:lumMod val="60000"/>
                              <a:lumOff val="40000"/>
                            </a:schemeClr>
                          </a:solidFill>
                          <a:latin typeface="+mj-lt"/>
                        </a:rPr>
                        <a:t>r6</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4587">
                <a:tc>
                  <a:txBody>
                    <a:bodyPr/>
                    <a:lstStyle/>
                    <a:p>
                      <a:pPr algn="ctr"/>
                      <a:r>
                        <a:rPr lang="en-US" sz="2400" b="0" dirty="0" smtClean="0">
                          <a:solidFill>
                            <a:schemeClr val="accent5">
                              <a:lumMod val="60000"/>
                              <a:lumOff val="40000"/>
                            </a:schemeClr>
                          </a:solidFill>
                          <a:latin typeface="+mj-lt"/>
                        </a:rPr>
                        <a:t>r7</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4877">
                <a:tc>
                  <a:txBody>
                    <a:bodyPr/>
                    <a:lstStyle/>
                    <a:p>
                      <a:pPr algn="ctr"/>
                      <a:r>
                        <a:rPr lang="en-US" sz="2400" dirty="0" smtClean="0">
                          <a:solidFill>
                            <a:schemeClr val="accent5">
                              <a:lumMod val="60000"/>
                              <a:lumOff val="40000"/>
                            </a:schemeClr>
                          </a:solidFill>
                        </a:rPr>
                        <a:t>r8</a:t>
                      </a:r>
                      <a:endParaRPr lang="en-US" sz="2400" dirty="0">
                        <a:solidFill>
                          <a:schemeClr val="accent5">
                            <a:lumMod val="60000"/>
                            <a:lumOff val="40000"/>
                          </a:schemeClr>
                        </a:solidFill>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$t0</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temps</a:t>
                      </a:r>
                      <a:br>
                        <a:rPr lang="en-US" sz="2400" b="1" dirty="0" smtClean="0">
                          <a:solidFill>
                            <a:schemeClr val="bg1"/>
                          </a:solidFill>
                          <a:latin typeface="+mj-lt"/>
                        </a:rPr>
                      </a:br>
                      <a:r>
                        <a:rPr lang="en-US" sz="2400" b="1" dirty="0" smtClean="0">
                          <a:solidFill>
                            <a:schemeClr val="bg1"/>
                          </a:solidFill>
                          <a:latin typeface="+mj-lt"/>
                        </a:rPr>
                        <a:t>(caller save)</a:t>
                      </a:r>
                      <a:endParaRPr lang="en-US" sz="2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54877">
                <a:tc>
                  <a:txBody>
                    <a:bodyPr/>
                    <a:lstStyle/>
                    <a:p>
                      <a:pPr algn="ctr"/>
                      <a:r>
                        <a:rPr lang="en-US" sz="2400" b="0" dirty="0" smtClean="0">
                          <a:solidFill>
                            <a:schemeClr val="accent5">
                              <a:lumMod val="60000"/>
                              <a:lumOff val="40000"/>
                            </a:schemeClr>
                          </a:solidFill>
                          <a:latin typeface="+mj-lt"/>
                        </a:rPr>
                        <a:t>r9</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54877">
                <a:tc>
                  <a:txBody>
                    <a:bodyPr/>
                    <a:lstStyle/>
                    <a:p>
                      <a:pPr algn="ctr"/>
                      <a:r>
                        <a:rPr lang="en-US" sz="2400" b="0" dirty="0" smtClean="0">
                          <a:solidFill>
                            <a:schemeClr val="accent5">
                              <a:lumMod val="60000"/>
                              <a:lumOff val="40000"/>
                            </a:schemeClr>
                          </a:solidFill>
                          <a:latin typeface="+mj-lt"/>
                        </a:rPr>
                        <a:t>r10</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54877">
                <a:tc>
                  <a:txBody>
                    <a:bodyPr/>
                    <a:lstStyle/>
                    <a:p>
                      <a:pPr algn="ctr"/>
                      <a:r>
                        <a:rPr lang="en-US" sz="2400" b="0" dirty="0" smtClean="0">
                          <a:solidFill>
                            <a:schemeClr val="accent5">
                              <a:lumMod val="60000"/>
                              <a:lumOff val="40000"/>
                            </a:schemeClr>
                          </a:solidFill>
                          <a:latin typeface="+mj-lt"/>
                        </a:rPr>
                        <a:t>r11</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54877">
                <a:tc>
                  <a:txBody>
                    <a:bodyPr/>
                    <a:lstStyle/>
                    <a:p>
                      <a:pPr algn="ctr"/>
                      <a:r>
                        <a:rPr lang="en-US" sz="2400" b="0" dirty="0" smtClean="0">
                          <a:solidFill>
                            <a:schemeClr val="accent5">
                              <a:lumMod val="60000"/>
                              <a:lumOff val="40000"/>
                            </a:schemeClr>
                          </a:solidFill>
                          <a:latin typeface="+mj-lt"/>
                        </a:rPr>
                        <a:t>r12</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54877">
                <a:tc>
                  <a:txBody>
                    <a:bodyPr/>
                    <a:lstStyle/>
                    <a:p>
                      <a:pPr algn="ctr"/>
                      <a:r>
                        <a:rPr lang="en-US" sz="2400" b="0" dirty="0" smtClean="0">
                          <a:solidFill>
                            <a:schemeClr val="accent5">
                              <a:lumMod val="60000"/>
                              <a:lumOff val="40000"/>
                            </a:schemeClr>
                          </a:solidFill>
                          <a:latin typeface="+mj-lt"/>
                        </a:rPr>
                        <a:t>r13</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$t5</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54877">
                <a:tc>
                  <a:txBody>
                    <a:bodyPr/>
                    <a:lstStyle/>
                    <a:p>
                      <a:pPr algn="ctr"/>
                      <a:r>
                        <a:rPr lang="en-US" sz="2400" b="0" dirty="0" smtClean="0">
                          <a:solidFill>
                            <a:schemeClr val="accent5">
                              <a:lumMod val="60000"/>
                              <a:lumOff val="40000"/>
                            </a:schemeClr>
                          </a:solidFill>
                          <a:latin typeface="+mj-lt"/>
                        </a:rPr>
                        <a:t>r14</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$t6</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54877">
                <a:tc>
                  <a:txBody>
                    <a:bodyPr/>
                    <a:lstStyle/>
                    <a:p>
                      <a:pPr algn="ctr"/>
                      <a:r>
                        <a:rPr lang="en-US" sz="2400" b="0" dirty="0" smtClean="0">
                          <a:solidFill>
                            <a:schemeClr val="accent5">
                              <a:lumMod val="60000"/>
                              <a:lumOff val="40000"/>
                            </a:schemeClr>
                          </a:solidFill>
                          <a:latin typeface="+mj-lt"/>
                        </a:rPr>
                        <a:t>r15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$t7</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bl>
          </a:graphicData>
        </a:graphic>
      </p:graphicFrame>
      <p:graphicFrame>
        <p:nvGraphicFramePr>
          <p:cNvPr id="7" name="Table 6"/>
          <p:cNvGraphicFramePr>
            <a:graphicFrameLocks noGrp="1"/>
          </p:cNvGraphicFramePr>
          <p:nvPr>
            <p:custDataLst>
              <p:tags r:id="rId3"/>
            </p:custDataLst>
            <p:extLst>
              <p:ext uri="{D42A27DB-BD31-4B8C-83A1-F6EECF244321}">
                <p14:modId xmlns:p14="http://schemas.microsoft.com/office/powerpoint/2010/main" val="4120074026"/>
              </p:ext>
            </p:extLst>
          </p:nvPr>
        </p:nvGraphicFramePr>
        <p:xfrm>
          <a:off x="4038600" y="511653"/>
          <a:ext cx="4114800" cy="6193949"/>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354877">
                <a:tc>
                  <a:txBody>
                    <a:bodyPr/>
                    <a:lstStyle/>
                    <a:p>
                      <a:pPr algn="ctr"/>
                      <a:r>
                        <a:rPr lang="en-US" sz="2400" b="0" dirty="0" smtClean="0">
                          <a:solidFill>
                            <a:schemeClr val="accent5">
                              <a:lumMod val="60000"/>
                              <a:lumOff val="40000"/>
                            </a:schemeClr>
                          </a:solidFill>
                          <a:latin typeface="+mj-lt"/>
                        </a:rPr>
                        <a:t>r16</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$s0</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saved</a:t>
                      </a:r>
                      <a:br>
                        <a:rPr lang="en-US" sz="2400" b="1" dirty="0" smtClean="0">
                          <a:solidFill>
                            <a:schemeClr val="bg1"/>
                          </a:solidFill>
                          <a:latin typeface="+mj-lt"/>
                        </a:rPr>
                      </a:br>
                      <a:r>
                        <a:rPr lang="en-US" sz="2400" b="1" dirty="0" smtClean="0">
                          <a:solidFill>
                            <a:schemeClr val="bg1"/>
                          </a:solidFill>
                          <a:latin typeface="+mj-lt"/>
                        </a:rPr>
                        <a:t>(</a:t>
                      </a:r>
                      <a:r>
                        <a:rPr lang="en-US" sz="2400" b="1" dirty="0" err="1" smtClean="0">
                          <a:solidFill>
                            <a:schemeClr val="bg1"/>
                          </a:solidFill>
                          <a:latin typeface="+mj-lt"/>
                        </a:rPr>
                        <a:t>callee</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4587">
                <a:tc>
                  <a:txBody>
                    <a:bodyPr/>
                    <a:lstStyle/>
                    <a:p>
                      <a:pPr algn="ctr"/>
                      <a:r>
                        <a:rPr lang="en-US" sz="2400" b="0" dirty="0" smtClean="0">
                          <a:solidFill>
                            <a:schemeClr val="accent5">
                              <a:lumMod val="60000"/>
                              <a:lumOff val="40000"/>
                            </a:schemeClr>
                          </a:solidFill>
                          <a:latin typeface="+mj-lt"/>
                        </a:rPr>
                        <a:t>r17</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4587">
                <a:tc>
                  <a:txBody>
                    <a:bodyPr/>
                    <a:lstStyle/>
                    <a:p>
                      <a:pPr algn="ctr"/>
                      <a:r>
                        <a:rPr lang="en-US" sz="2400" b="0" dirty="0" smtClean="0">
                          <a:solidFill>
                            <a:schemeClr val="accent5">
                              <a:lumMod val="60000"/>
                              <a:lumOff val="40000"/>
                            </a:schemeClr>
                          </a:solidFill>
                          <a:latin typeface="+mj-lt"/>
                        </a:rPr>
                        <a:t>r18</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4587">
                <a:tc>
                  <a:txBody>
                    <a:bodyPr/>
                    <a:lstStyle/>
                    <a:p>
                      <a:pPr algn="ctr"/>
                      <a:r>
                        <a:rPr lang="en-US" sz="2400" b="0" dirty="0" smtClean="0">
                          <a:solidFill>
                            <a:schemeClr val="accent5">
                              <a:lumMod val="60000"/>
                              <a:lumOff val="40000"/>
                            </a:schemeClr>
                          </a:solidFill>
                          <a:latin typeface="+mj-lt"/>
                        </a:rPr>
                        <a:t>r19</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4587">
                <a:tc>
                  <a:txBody>
                    <a:bodyPr/>
                    <a:lstStyle/>
                    <a:p>
                      <a:pPr algn="ctr"/>
                      <a:r>
                        <a:rPr lang="en-US" sz="2400" b="0" dirty="0" smtClean="0">
                          <a:solidFill>
                            <a:schemeClr val="accent5">
                              <a:lumMod val="60000"/>
                              <a:lumOff val="40000"/>
                            </a:schemeClr>
                          </a:solidFill>
                          <a:latin typeface="+mj-lt"/>
                        </a:rPr>
                        <a:t>r20</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4587">
                <a:tc>
                  <a:txBody>
                    <a:bodyPr/>
                    <a:lstStyle/>
                    <a:p>
                      <a:pPr algn="ctr"/>
                      <a:r>
                        <a:rPr lang="en-US" sz="2400" b="0" dirty="0" smtClean="0">
                          <a:solidFill>
                            <a:schemeClr val="accent5">
                              <a:lumMod val="60000"/>
                              <a:lumOff val="40000"/>
                            </a:schemeClr>
                          </a:solidFill>
                          <a:latin typeface="+mj-lt"/>
                        </a:rPr>
                        <a:t>r21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$s5</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4587">
                <a:tc>
                  <a:txBody>
                    <a:bodyPr/>
                    <a:lstStyle/>
                    <a:p>
                      <a:pPr algn="ctr"/>
                      <a:r>
                        <a:rPr lang="en-US" sz="2400" b="0" dirty="0" smtClean="0">
                          <a:solidFill>
                            <a:schemeClr val="accent5">
                              <a:lumMod val="60000"/>
                              <a:lumOff val="40000"/>
                            </a:schemeClr>
                          </a:solidFill>
                          <a:latin typeface="+mj-lt"/>
                        </a:rPr>
                        <a:t>r22</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$s6</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4587">
                <a:tc>
                  <a:txBody>
                    <a:bodyPr/>
                    <a:lstStyle/>
                    <a:p>
                      <a:pPr algn="ctr"/>
                      <a:r>
                        <a:rPr lang="en-US" sz="2400" b="0" dirty="0" smtClean="0">
                          <a:solidFill>
                            <a:schemeClr val="accent5">
                              <a:lumMod val="60000"/>
                              <a:lumOff val="40000"/>
                            </a:schemeClr>
                          </a:solidFill>
                          <a:latin typeface="+mj-lt"/>
                        </a:rPr>
                        <a:t>r23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$s7</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4877">
                <a:tc>
                  <a:txBody>
                    <a:bodyPr/>
                    <a:lstStyle/>
                    <a:p>
                      <a:pPr algn="ctr"/>
                      <a:r>
                        <a:rPr lang="en-US" sz="2400" b="0" dirty="0" smtClean="0">
                          <a:solidFill>
                            <a:schemeClr val="accent5">
                              <a:lumMod val="60000"/>
                              <a:lumOff val="40000"/>
                            </a:schemeClr>
                          </a:solidFill>
                        </a:rPr>
                        <a:t>r24</a:t>
                      </a:r>
                      <a:endParaRPr lang="en-US" sz="2400" b="0" dirty="0">
                        <a:solidFill>
                          <a:schemeClr val="accent5">
                            <a:lumMod val="60000"/>
                            <a:lumOff val="40000"/>
                          </a:schemeClr>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$t8</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dirty="0" smtClean="0">
                          <a:solidFill>
                            <a:schemeClr val="bg1"/>
                          </a:solidFill>
                          <a:latin typeface="+mj-lt"/>
                        </a:rPr>
                        <a:t>more temps</a:t>
                      </a:r>
                      <a:br>
                        <a:rPr lang="en-US" sz="2400" b="1" dirty="0" smtClean="0">
                          <a:solidFill>
                            <a:schemeClr val="bg1"/>
                          </a:solidFill>
                          <a:latin typeface="+mj-lt"/>
                        </a:rPr>
                      </a:br>
                      <a:r>
                        <a:rPr lang="en-US" sz="2400" b="1" dirty="0" smtClean="0">
                          <a:solidFill>
                            <a:schemeClr val="bg1"/>
                          </a:solidFill>
                          <a:latin typeface="+mj-lt"/>
                        </a:rPr>
                        <a:t>(caller</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54877">
                <a:tc>
                  <a:txBody>
                    <a:bodyPr/>
                    <a:lstStyle/>
                    <a:p>
                      <a:pPr algn="ctr"/>
                      <a:r>
                        <a:rPr lang="en-US" sz="2400" b="0" dirty="0" smtClean="0">
                          <a:solidFill>
                            <a:schemeClr val="accent5">
                              <a:lumMod val="60000"/>
                              <a:lumOff val="40000"/>
                            </a:schemeClr>
                          </a:solidFill>
                          <a:latin typeface="+mj-lt"/>
                        </a:rPr>
                        <a:t>r25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$t9</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54877">
                <a:tc>
                  <a:txBody>
                    <a:bodyPr/>
                    <a:lstStyle/>
                    <a:p>
                      <a:pPr algn="ctr"/>
                      <a:r>
                        <a:rPr lang="en-US" sz="2400" b="0" dirty="0" smtClean="0">
                          <a:solidFill>
                            <a:schemeClr val="accent5">
                              <a:lumMod val="60000"/>
                              <a:lumOff val="40000"/>
                            </a:schemeClr>
                          </a:solidFill>
                          <a:latin typeface="+mj-lt"/>
                        </a:rPr>
                        <a:t>r26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reserved for</a:t>
                      </a:r>
                      <a:br>
                        <a:rPr lang="en-US" sz="2400" b="0" dirty="0" smtClean="0">
                          <a:solidFill>
                            <a:schemeClr val="bg1"/>
                          </a:solidFill>
                          <a:latin typeface="+mj-lt"/>
                        </a:rPr>
                      </a:br>
                      <a:r>
                        <a:rPr lang="en-US" sz="2400" b="0" dirty="0" smtClean="0">
                          <a:solidFill>
                            <a:schemeClr val="bg1"/>
                          </a:solidFill>
                          <a:latin typeface="+mj-lt"/>
                        </a:rPr>
                        <a:t>kernel</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54877">
                <a:tc>
                  <a:txBody>
                    <a:bodyPr/>
                    <a:lstStyle/>
                    <a:p>
                      <a:pPr algn="ctr"/>
                      <a:r>
                        <a:rPr lang="en-US" sz="2400" b="0" dirty="0" smtClean="0">
                          <a:solidFill>
                            <a:schemeClr val="accent5">
                              <a:lumMod val="60000"/>
                              <a:lumOff val="40000"/>
                            </a:schemeClr>
                          </a:solidFill>
                          <a:latin typeface="+mj-lt"/>
                        </a:rPr>
                        <a:t>r27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54877">
                <a:tc>
                  <a:txBody>
                    <a:bodyPr/>
                    <a:lstStyle/>
                    <a:p>
                      <a:pPr algn="ctr"/>
                      <a:r>
                        <a:rPr lang="en-US" sz="2400" b="0" dirty="0" smtClean="0">
                          <a:solidFill>
                            <a:schemeClr val="accent5">
                              <a:lumMod val="60000"/>
                              <a:lumOff val="40000"/>
                            </a:schemeClr>
                          </a:solidFill>
                          <a:latin typeface="+mj-lt"/>
                        </a:rPr>
                        <a:t>r28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gp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global data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54877">
                <a:tc>
                  <a:txBody>
                    <a:bodyPr/>
                    <a:lstStyle/>
                    <a:p>
                      <a:pPr algn="ctr"/>
                      <a:r>
                        <a:rPr lang="en-US" sz="2400" b="0" dirty="0" smtClean="0">
                          <a:solidFill>
                            <a:schemeClr val="accent5">
                              <a:lumMod val="60000"/>
                              <a:lumOff val="40000"/>
                            </a:schemeClr>
                          </a:solidFill>
                          <a:latin typeface="+mj-lt"/>
                        </a:rPr>
                        <a:t>r29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stack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54877">
                <a:tc>
                  <a:txBody>
                    <a:bodyPr/>
                    <a:lstStyle/>
                    <a:p>
                      <a:pPr algn="ctr"/>
                      <a:r>
                        <a:rPr lang="en-US" sz="2400" b="0" dirty="0" smtClean="0">
                          <a:solidFill>
                            <a:schemeClr val="accent5">
                              <a:lumMod val="60000"/>
                              <a:lumOff val="40000"/>
                            </a:schemeClr>
                          </a:solidFill>
                          <a:latin typeface="+mj-lt"/>
                        </a:rPr>
                        <a:t>r30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fp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frame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54877">
                <a:tc>
                  <a:txBody>
                    <a:bodyPr/>
                    <a:lstStyle/>
                    <a:p>
                      <a:pPr algn="ctr"/>
                      <a:r>
                        <a:rPr lang="en-US" sz="2400" b="0" dirty="0" smtClean="0">
                          <a:solidFill>
                            <a:schemeClr val="accent5">
                              <a:lumMod val="60000"/>
                              <a:lumOff val="40000"/>
                            </a:schemeClr>
                          </a:solidFill>
                          <a:latin typeface="+mj-lt"/>
                        </a:rPr>
                        <a:t>r31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ra</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return address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1092065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5106</TotalTime>
  <Words>6532</Words>
  <Application>Microsoft Office PowerPoint</Application>
  <PresentationFormat>On-screen Show (4:3)</PresentationFormat>
  <Paragraphs>1825</Paragraphs>
  <Slides>83</Slides>
  <Notes>41</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83</vt:i4>
      </vt:variant>
    </vt:vector>
  </HeadingPairs>
  <TitlesOfParts>
    <vt:vector size="94" baseType="lpstr">
      <vt:lpstr>Apple Braille</vt:lpstr>
      <vt:lpstr>Arial</vt:lpstr>
      <vt:lpstr>Arial Narrow</vt:lpstr>
      <vt:lpstr>Calibri</vt:lpstr>
      <vt:lpstr>Consolas</vt:lpstr>
      <vt:lpstr>Courier New</vt:lpstr>
      <vt:lpstr>Helvetica</vt:lpstr>
      <vt:lpstr>Tahoma</vt:lpstr>
      <vt:lpstr>Times New Roman</vt:lpstr>
      <vt:lpstr>Wingdings</vt:lpstr>
      <vt:lpstr>Office Theme</vt:lpstr>
      <vt:lpstr>Calling Conventions</vt:lpstr>
      <vt:lpstr>Big Picture: Where are we now?</vt:lpstr>
      <vt:lpstr>Big Picture: Where are we going?</vt:lpstr>
      <vt:lpstr>Goals for this week</vt:lpstr>
      <vt:lpstr>Calling Convention for Procedure Calls</vt:lpstr>
      <vt:lpstr>Cheat Sheet and Mental Model for Today</vt:lpstr>
      <vt:lpstr>Cheat Sheet and Mental Model for Today</vt:lpstr>
      <vt:lpstr>MIPS Register</vt:lpstr>
      <vt:lpstr>MIPS Register Conventions</vt:lpstr>
      <vt:lpstr>Calling Convention for Procedure Calls</vt:lpstr>
      <vt:lpstr>How does a function call work?</vt:lpstr>
      <vt:lpstr>Jumps are not enough</vt:lpstr>
      <vt:lpstr>Jumps are not enough</vt:lpstr>
      <vt:lpstr>Takeaway1: Need Jump And Link</vt:lpstr>
      <vt:lpstr>Jump-and-Link / Jump Register</vt:lpstr>
      <vt:lpstr>Jump-and-Link / Jump Register</vt:lpstr>
      <vt:lpstr>JAL / JR for Recursion?</vt:lpstr>
      <vt:lpstr>JAL / JR for Recursion?</vt:lpstr>
      <vt:lpstr>JAL / JR for Recursion?</vt:lpstr>
      <vt:lpstr>JAL / JR for Recursion?</vt:lpstr>
      <vt:lpstr>JAL / JR for Recursion?</vt:lpstr>
      <vt:lpstr>Need a “Call Stack”</vt:lpstr>
      <vt:lpstr>Cheat Sheet and Mental Model for Today</vt:lpstr>
      <vt:lpstr>Need a “Call Stack”</vt:lpstr>
      <vt:lpstr>Need a “Call Stack”</vt:lpstr>
      <vt:lpstr>Need a “Call Stack”</vt:lpstr>
      <vt:lpstr>Need a “Call Stack”</vt:lpstr>
      <vt:lpstr>Stack Growth</vt:lpstr>
      <vt:lpstr>An executing program in memory</vt:lpstr>
      <vt:lpstr>An executing program in memory</vt:lpstr>
      <vt:lpstr>Anatomy of an executing program</vt:lpstr>
      <vt:lpstr>An executing program in memory</vt:lpstr>
      <vt:lpstr>The Stack</vt:lpstr>
      <vt:lpstr>The Heap</vt:lpstr>
      <vt:lpstr>Data Segment</vt:lpstr>
      <vt:lpstr>Globals and Locals</vt:lpstr>
      <vt:lpstr>Takeaway2: Need a Call Stack</vt:lpstr>
      <vt:lpstr>Calling Convention for Procedure Calls</vt:lpstr>
      <vt:lpstr>Next Goal</vt:lpstr>
      <vt:lpstr>Arguments &amp; Return Values</vt:lpstr>
      <vt:lpstr>Simple Argument Passing (1-4 args)</vt:lpstr>
      <vt:lpstr>Conventions so far:</vt:lpstr>
      <vt:lpstr>Many Arguments (5+ args)</vt:lpstr>
      <vt:lpstr>Argument Passing: the Full Story</vt:lpstr>
      <vt:lpstr>Pros of Argument Passing Convention</vt:lpstr>
      <vt:lpstr>Frame Layout &amp; the Frame Pointer</vt:lpstr>
      <vt:lpstr>Frame Layout &amp; the Frame Pointer</vt:lpstr>
      <vt:lpstr>Conventions so far</vt:lpstr>
      <vt:lpstr>MIPS Register Conventions so far:</vt:lpstr>
      <vt:lpstr>C &amp; MIPS: the fine print</vt:lpstr>
      <vt:lpstr>Globals and Locals</vt:lpstr>
      <vt:lpstr>Global and Locals</vt:lpstr>
      <vt:lpstr>Anatomy of an executing program</vt:lpstr>
      <vt:lpstr>Frame Pointer</vt:lpstr>
      <vt:lpstr>Conventions so far</vt:lpstr>
      <vt:lpstr>Calling Convention for Procedure Calls</vt:lpstr>
      <vt:lpstr>Next Goal</vt:lpstr>
      <vt:lpstr>Register Management</vt:lpstr>
      <vt:lpstr>Register Usage</vt:lpstr>
      <vt:lpstr>Caller-saved</vt:lpstr>
      <vt:lpstr>Callee-saved</vt:lpstr>
      <vt:lpstr>Caller-Saved Registers in Practice</vt:lpstr>
      <vt:lpstr>Caller-Saved Registers in Practice</vt:lpstr>
      <vt:lpstr>Callee-Saved Registers in Practice</vt:lpstr>
      <vt:lpstr>Callee-Saved Registers in Practice</vt:lpstr>
      <vt:lpstr>Frame Layout on Stack</vt:lpstr>
      <vt:lpstr>Frame Layout on Stack</vt:lpstr>
      <vt:lpstr>Frame Layout on Stack</vt:lpstr>
      <vt:lpstr>MIPS Register Recap</vt:lpstr>
      <vt:lpstr>MIPS Register Conventions</vt:lpstr>
      <vt:lpstr>Convention recap so far</vt:lpstr>
      <vt:lpstr>Activity #1: Calling Convention Example</vt:lpstr>
      <vt:lpstr>Activity #2: Calling Convention Example:  Prologue, Epilogue</vt:lpstr>
      <vt:lpstr>Next Goal</vt:lpstr>
      <vt:lpstr>Activity #3: Calling Convention Example</vt:lpstr>
      <vt:lpstr>Activity #3: Calling Convention Example:  Prologue, Epilogue</vt:lpstr>
      <vt:lpstr>Minimum stack size for a standard function?</vt:lpstr>
      <vt:lpstr>Minimum stack size for a standard function?</vt:lpstr>
      <vt:lpstr>Leaf Functions</vt:lpstr>
      <vt:lpstr>Next Goal</vt:lpstr>
      <vt:lpstr>Anatomy of an executing program</vt:lpstr>
      <vt:lpstr>Activity #4: Debugging</vt:lpstr>
      <vt:lpstr>Convention Summary</vt:lpstr>
    </vt:vector>
  </TitlesOfParts>
  <Company>Cornell University Computing and Information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217</cp:revision>
  <dcterms:created xsi:type="dcterms:W3CDTF">2012-11-28T14:27:55Z</dcterms:created>
  <dcterms:modified xsi:type="dcterms:W3CDTF">2018-03-08T05:49:26Z</dcterms:modified>
</cp:coreProperties>
</file>