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4.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5.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6.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7.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8.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notesSlides/notesSlide9.xml" ContentType="application/vnd.openxmlformats-officedocument.presentationml.notesSlide+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10.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11.xml" ContentType="application/vnd.openxmlformats-officedocument.presentationml.notesSl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notesSlides/notesSlide12.xml" ContentType="application/vnd.openxmlformats-officedocument.presentationml.notesSlide+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notesSlides/notesSlide13.xml" ContentType="application/vnd.openxmlformats-officedocument.presentationml.notesSlide+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notesSlides/notesSlide14.xml" ContentType="application/vnd.openxmlformats-officedocument.presentationml.notesSlide+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notesSlides/notesSlide15.xml" ContentType="application/vnd.openxmlformats-officedocument.presentationml.notesSlide+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notesSlides/notesSlide16.xml" ContentType="application/vnd.openxmlformats-officedocument.presentationml.notesSlide+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notesSlides/notesSlide17.xml" ContentType="application/vnd.openxmlformats-officedocument.presentationml.notesSlide+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notesSlides/notesSlide18.xml" ContentType="application/vnd.openxmlformats-officedocument.presentationml.notesSlide+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notesSlides/notesSlide19.xml" ContentType="application/vnd.openxmlformats-officedocument.presentationml.notesSlide+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notesSlides/notesSlide20.xml" ContentType="application/vnd.openxmlformats-officedocument.presentationml.notesSlide+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notesSlides/notesSlide21.xml" ContentType="application/vnd.openxmlformats-officedocument.presentationml.notesSlide+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notesSlides/notesSlide22.xml" ContentType="application/vnd.openxmlformats-officedocument.presentationml.notesSlide+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notesSlides/notesSlide25.xml" ContentType="application/vnd.openxmlformats-officedocument.presentationml.notesSlide+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notesSlides/notesSlide26.xml" ContentType="application/vnd.openxmlformats-officedocument.presentationml.notesSlide+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notesSlides/notesSlide27.xml" ContentType="application/vnd.openxmlformats-officedocument.presentationml.notesSlide+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notesSlides/notesSlide28.xml" ContentType="application/vnd.openxmlformats-officedocument.presentationml.notesSlide+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notesSlides/notesSlide29.xml" ContentType="application/vnd.openxmlformats-officedocument.presentationml.notesSlide+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notesSlides/notesSlide30.xml" ContentType="application/vnd.openxmlformats-officedocument.presentationml.notesSlide+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notesSlides/notesSlide31.xml" ContentType="application/vnd.openxmlformats-officedocument.presentationml.notesSlide+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notesSlides/notesSlide32.xml" ContentType="application/vnd.openxmlformats-officedocument.presentationml.notesSlide+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notesSlides/notesSlide33.xml" ContentType="application/vnd.openxmlformats-officedocument.presentationml.notesSlide+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notesSlides/notesSlide34.xml" ContentType="application/vnd.openxmlformats-officedocument.presentationml.notesSlide+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notesSlides/notesSlide35.xml" ContentType="application/vnd.openxmlformats-officedocument.presentationml.notesSlide+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notesSlides/notesSlide36.xml" ContentType="application/vnd.openxmlformats-officedocument.presentationml.notesSlide+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notesSlides/notesSlide37.xml" ContentType="application/vnd.openxmlformats-officedocument.presentationml.notesSlide+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notesSlides/notesSlide38.xml" ContentType="application/vnd.openxmlformats-officedocument.presentationml.notesSlide+xml"/>
  <Override PartName="/ppt/tags/tag1503.xml" ContentType="application/vnd.openxmlformats-officedocument.presentationml.tags+xml"/>
  <Override PartName="/ppt/tags/tag1504.xml" ContentType="application/vnd.openxmlformats-officedocument.presentationml.tags+xml"/>
  <Override PartName="/ppt/notesSlides/notesSlide39.xml" ContentType="application/vnd.openxmlformats-officedocument.presentationml.notesSlide+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notesSlides/notesSlide40.xml" ContentType="application/vnd.openxmlformats-officedocument.presentationml.notesSlide+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notesSlides/notesSlide41.xml" ContentType="application/vnd.openxmlformats-officedocument.presentationml.notesSlide+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notesSlides/notesSlide42.xml" ContentType="application/vnd.openxmlformats-officedocument.presentationml.notesSlide+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notesSlides/notesSlide43.xml" ContentType="application/vnd.openxmlformats-officedocument.presentationml.notesSlide+xml"/>
  <Override PartName="/ppt/tags/tag1612.xml" ContentType="application/vnd.openxmlformats-officedocument.presentationml.tags+xml"/>
  <Override PartName="/ppt/tags/tag1613.xml" ContentType="application/vnd.openxmlformats-officedocument.presentationml.tags+xml"/>
  <Override PartName="/ppt/notesSlides/notesSlide44.xml" ContentType="application/vnd.openxmlformats-officedocument.presentationml.notesSlide+xml"/>
  <Override PartName="/ppt/tags/tag1614.xml" ContentType="application/vnd.openxmlformats-officedocument.presentationml.tags+xml"/>
  <Override PartName="/ppt/tags/tag1615.xml" ContentType="application/vnd.openxmlformats-officedocument.presentationml.tags+xml"/>
  <Override PartName="/ppt/notesSlides/notesSlide45.xml" ContentType="application/vnd.openxmlformats-officedocument.presentationml.notesSlide+xml"/>
  <Override PartName="/ppt/tags/tag1616.xml" ContentType="application/vnd.openxmlformats-officedocument.presentationml.tags+xml"/>
  <Override PartName="/ppt/tags/tag1617.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5170.xml" ContentType="application/vnd.openxmlformats-officedocument.presentationml.tags+xml"/>
  <Override PartName="/ppt/tags/tag15550.xml" ContentType="application/vnd.openxmlformats-officedocument.presentationml.tags+xml"/>
  <Override PartName="/ppt/tags/tag1605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43" r:id="rId2"/>
    <p:sldId id="281" r:id="rId3"/>
    <p:sldId id="352" r:id="rId4"/>
    <p:sldId id="282" r:id="rId5"/>
    <p:sldId id="258" r:id="rId6"/>
    <p:sldId id="285" r:id="rId7"/>
    <p:sldId id="353" r:id="rId8"/>
    <p:sldId id="286" r:id="rId9"/>
    <p:sldId id="287" r:id="rId10"/>
    <p:sldId id="342" r:id="rId11"/>
    <p:sldId id="288" r:id="rId12"/>
    <p:sldId id="345" r:id="rId13"/>
    <p:sldId id="346"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47" r:id="rId34"/>
    <p:sldId id="309" r:id="rId35"/>
    <p:sldId id="310" r:id="rId36"/>
    <p:sldId id="311" r:id="rId37"/>
    <p:sldId id="312" r:id="rId38"/>
    <p:sldId id="349" r:id="rId39"/>
    <p:sldId id="348" r:id="rId40"/>
    <p:sldId id="350" r:id="rId41"/>
    <p:sldId id="314" r:id="rId42"/>
    <p:sldId id="315" r:id="rId43"/>
    <p:sldId id="316" r:id="rId44"/>
    <p:sldId id="351"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4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7786" autoAdjust="0"/>
  </p:normalViewPr>
  <p:slideViewPr>
    <p:cSldViewPr>
      <p:cViewPr varScale="1">
        <p:scale>
          <a:sx n="73" d="100"/>
          <a:sy n="73" d="100"/>
        </p:scale>
        <p:origin x="753" y="48"/>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9" tIns="48325" rIns="96649" bIns="48325" rtlCol="0"/>
          <a:lstStyle>
            <a:lvl1pPr algn="r">
              <a:defRPr sz="1300"/>
            </a:lvl1pPr>
          </a:lstStyle>
          <a:p>
            <a:fld id="{5670E512-9F9E-4156-953E-8350C511CBA9}" type="datetimeFigureOut">
              <a:rPr lang="en-US" smtClean="0"/>
              <a:t>2/8/2018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9" tIns="48325" rIns="96649" bIns="48325"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9" tIns="48325" rIns="96649"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9" tIns="48325" rIns="96649" bIns="48325" rtlCol="0" anchor="b"/>
          <a:lstStyle>
            <a:lvl1pPr algn="r">
              <a:defRPr sz="13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2326764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Ask class to describe/design a decoder?</a:t>
            </a:r>
          </a:p>
          <a:p>
            <a:r>
              <a:rPr lang="en-US" dirty="0" smtClean="0"/>
              <a:t>How to distinguish</a:t>
            </a:r>
            <a:r>
              <a:rPr lang="en-US" baseline="0" dirty="0" smtClean="0"/>
              <a:t> a wrote from a read?</a:t>
            </a:r>
            <a:endParaRPr lang="en-US" dirty="0"/>
          </a:p>
        </p:txBody>
      </p:sp>
    </p:spTree>
    <p:extLst>
      <p:ext uri="{BB962C8B-B14F-4D97-AF65-F5344CB8AC3E}">
        <p14:creationId xmlns:p14="http://schemas.microsoft.com/office/powerpoint/2010/main" val="69000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pPr defTabSz="966406">
              <a:defRPr/>
            </a:pPr>
            <a:r>
              <a:rPr lang="en-US" dirty="0" smtClean="0"/>
              <a:t>Ask class how do</a:t>
            </a:r>
            <a:r>
              <a:rPr lang="en-US" baseline="0" dirty="0" smtClean="0"/>
              <a:t> we select a register to read?</a:t>
            </a:r>
            <a:endParaRPr lang="en-US" dirty="0" smtClean="0"/>
          </a:p>
          <a:p>
            <a:pPr defTabSz="966406">
              <a:defRPr/>
            </a:pPr>
            <a:r>
              <a:rPr lang="en-US" dirty="0" smtClean="0"/>
              <a:t>Ask class to describe/design a multiplexor?</a:t>
            </a:r>
          </a:p>
          <a:p>
            <a:endParaRPr lang="en-US" dirty="0"/>
          </a:p>
        </p:txBody>
      </p:sp>
    </p:spTree>
    <p:extLst>
      <p:ext uri="{BB962C8B-B14F-4D97-AF65-F5344CB8AC3E}">
        <p14:creationId xmlns:p14="http://schemas.microsoft.com/office/powerpoint/2010/main" val="103428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4182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301031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Is this a good clicker question</a:t>
            </a:r>
            <a:endParaRPr lang="en-US" dirty="0"/>
          </a:p>
        </p:txBody>
      </p:sp>
    </p:spTree>
    <p:extLst>
      <p:ext uri="{BB962C8B-B14F-4D97-AF65-F5344CB8AC3E}">
        <p14:creationId xmlns:p14="http://schemas.microsoft.com/office/powerpoint/2010/main" val="3525515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Need two transistors per input of a logic gate </a:t>
            </a:r>
          </a:p>
          <a:p>
            <a:r>
              <a:rPr lang="en-US" dirty="0" smtClean="0"/>
              <a:t>How does a n-input Mux grow in transistors? 2n</a:t>
            </a:r>
            <a:r>
              <a:rPr lang="en-US" baseline="0" dirty="0" smtClean="0"/>
              <a:t> + 4 transistors per input.  </a:t>
            </a:r>
          </a:p>
          <a:p>
            <a:r>
              <a:rPr lang="en-US" baseline="0" dirty="0" smtClean="0"/>
              <a:t>e.g. 2^20 input Mux will have 2x20+4=44 transistors per input, so 44M total transistors.</a:t>
            </a:r>
            <a:endParaRPr lang="en-US" dirty="0" smtClean="0"/>
          </a:p>
          <a:p>
            <a:endParaRPr lang="en-US" dirty="0" smtClean="0"/>
          </a:p>
          <a:p>
            <a:r>
              <a:rPr lang="en-US" dirty="0"/>
              <a:t>2</a:t>
            </a:r>
            <a:r>
              <a:rPr lang="en-US" baseline="30000" dirty="0"/>
              <a:t>0</a:t>
            </a:r>
            <a:r>
              <a:rPr lang="en-US" dirty="0"/>
              <a:t> = 1024 = 1k</a:t>
            </a:r>
          </a:p>
          <a:p>
            <a:r>
              <a:rPr lang="en-US" dirty="0"/>
              <a:t>2</a:t>
            </a:r>
            <a:r>
              <a:rPr lang="en-US" baseline="30000" dirty="0"/>
              <a:t>20</a:t>
            </a:r>
            <a:r>
              <a:rPr lang="en-US" dirty="0"/>
              <a:t> = 1M</a:t>
            </a:r>
          </a:p>
          <a:p>
            <a:r>
              <a:rPr lang="en-US" dirty="0"/>
              <a:t>2</a:t>
            </a:r>
            <a:r>
              <a:rPr lang="en-US" baseline="30000" dirty="0"/>
              <a:t>30</a:t>
            </a:r>
            <a:r>
              <a:rPr lang="en-US" dirty="0"/>
              <a:t> = 1G</a:t>
            </a:r>
          </a:p>
          <a:p>
            <a:r>
              <a:rPr lang="en-US" dirty="0"/>
              <a:t>2</a:t>
            </a:r>
            <a:r>
              <a:rPr lang="en-US" baseline="30000" dirty="0"/>
              <a:t>40</a:t>
            </a:r>
            <a:r>
              <a:rPr lang="en-US" dirty="0"/>
              <a:t> = 1T</a:t>
            </a:r>
          </a:p>
          <a:p>
            <a:endParaRPr lang="en-US" dirty="0"/>
          </a:p>
        </p:txBody>
      </p:sp>
    </p:spTree>
    <p:extLst>
      <p:ext uri="{BB962C8B-B14F-4D97-AF65-F5344CB8AC3E}">
        <p14:creationId xmlns:p14="http://schemas.microsoft.com/office/powerpoint/2010/main" val="202740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410775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104113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418292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101705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589251"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43" tIns="47772" rIns="95543" bIns="47772"/>
          <a:lstStyle/>
          <a:p>
            <a:r>
              <a:rPr lang="en-US" dirty="0" smtClean="0"/>
              <a:t>Put a matching box around both</a:t>
            </a:r>
            <a:endParaRPr lang="en-US" dirty="0"/>
          </a:p>
        </p:txBody>
      </p:sp>
    </p:spTree>
    <p:extLst>
      <p:ext uri="{BB962C8B-B14F-4D97-AF65-F5344CB8AC3E}">
        <p14:creationId xmlns:p14="http://schemas.microsoft.com/office/powerpoint/2010/main" val="977854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399279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1365089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Tri-State buffers,</a:t>
            </a:r>
            <a:r>
              <a:rPr lang="en-US" baseline="0" dirty="0" smtClean="0"/>
              <a:t> plus we need denser designs.</a:t>
            </a:r>
            <a:endParaRPr lang="en-US" dirty="0"/>
          </a:p>
        </p:txBody>
      </p:sp>
      <p:sp>
        <p:nvSpPr>
          <p:cNvPr id="4" name="Slide Number Placeholder 3"/>
          <p:cNvSpPr>
            <a:spLocks noGrp="1"/>
          </p:cNvSpPr>
          <p:nvPr>
            <p:ph type="sldNum" sz="quarter" idx="10"/>
          </p:nvPr>
        </p:nvSpPr>
        <p:spPr/>
        <p:txBody>
          <a:bodyPr/>
          <a:lstStyle/>
          <a:p>
            <a:fld id="{A74B3B8B-BCF9-4E1F-9065-CB7320599A73}" type="slidenum">
              <a:rPr lang="en-US" smtClean="0"/>
              <a:t>32</a:t>
            </a:fld>
            <a:endParaRPr lang="en-US"/>
          </a:p>
        </p:txBody>
      </p:sp>
    </p:spTree>
    <p:extLst>
      <p:ext uri="{BB962C8B-B14F-4D97-AF65-F5344CB8AC3E}">
        <p14:creationId xmlns:p14="http://schemas.microsoft.com/office/powerpoint/2010/main" val="4150334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dirty="0" smtClean="0"/>
              <a:t>How many address bits</a:t>
            </a:r>
            <a:r>
              <a:rPr lang="en-US" baseline="0" dirty="0" smtClean="0"/>
              <a:t> are necessary for a 4M x 8 SRAM module?  (i.e. 4M word lines that are each 8 bits wide)?</a:t>
            </a:r>
            <a:endParaRPr lang="en-US" dirty="0" smtClean="0"/>
          </a:p>
          <a:p>
            <a:endParaRPr lang="en-US" dirty="0"/>
          </a:p>
        </p:txBody>
      </p:sp>
      <p:sp>
        <p:nvSpPr>
          <p:cNvPr id="4" name="Slide Number Placeholder 3"/>
          <p:cNvSpPr>
            <a:spLocks noGrp="1"/>
          </p:cNvSpPr>
          <p:nvPr>
            <p:ph type="sldNum" sz="quarter" idx="10"/>
          </p:nvPr>
        </p:nvSpPr>
        <p:spPr/>
        <p:txBody>
          <a:bodyPr/>
          <a:lstStyle/>
          <a:p>
            <a:fld id="{A74B3B8B-BCF9-4E1F-9065-CB7320599A7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721961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 just D-Latches plus Tri-State Buffers</a:t>
            </a:r>
          </a:p>
          <a:p>
            <a:r>
              <a:rPr lang="en-US" dirty="0" smtClean="0"/>
              <a:t>A decoder selects which line of memory to access </a:t>
            </a:r>
          </a:p>
          <a:p>
            <a:r>
              <a:rPr lang="en-US" dirty="0" smtClean="0"/>
              <a:t>	(i.e. word line)</a:t>
            </a:r>
          </a:p>
          <a:p>
            <a:r>
              <a:rPr lang="en-US" dirty="0" smtClean="0"/>
              <a:t>A R/W selector determines the </a:t>
            </a:r>
          </a:p>
          <a:p>
            <a:r>
              <a:rPr lang="en-US" dirty="0" smtClean="0"/>
              <a:t>	type of access</a:t>
            </a:r>
          </a:p>
          <a:p>
            <a:r>
              <a:rPr lang="en-US" dirty="0" smtClean="0"/>
              <a:t>That line is then coupled to </a:t>
            </a:r>
          </a:p>
          <a:p>
            <a:r>
              <a:rPr lang="en-US" dirty="0" smtClean="0"/>
              <a:t>	the data lines</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34</a:t>
            </a:fld>
            <a:endParaRPr lang="en-US"/>
          </a:p>
        </p:txBody>
      </p:sp>
    </p:spTree>
    <p:extLst>
      <p:ext uri="{BB962C8B-B14F-4D97-AF65-F5344CB8AC3E}">
        <p14:creationId xmlns:p14="http://schemas.microsoft.com/office/powerpoint/2010/main" val="3063788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dirty="0" smtClean="0"/>
              <a:t>How many address bits</a:t>
            </a:r>
            <a:r>
              <a:rPr lang="en-US" baseline="0" dirty="0" smtClean="0"/>
              <a:t> are necessary for a 4M x 8 SRAM module?  (i.e. 4M word lines that are each 8 bits wide)?</a:t>
            </a:r>
            <a:endParaRPr lang="en-US" dirty="0" smtClean="0"/>
          </a:p>
          <a:p>
            <a:endParaRPr lang="en-US" dirty="0"/>
          </a:p>
        </p:txBody>
      </p:sp>
      <p:sp>
        <p:nvSpPr>
          <p:cNvPr id="4" name="Slide Number Placeholder 3"/>
          <p:cNvSpPr>
            <a:spLocks noGrp="1"/>
          </p:cNvSpPr>
          <p:nvPr>
            <p:ph type="sldNum" sz="quarter" idx="10"/>
          </p:nvPr>
        </p:nvSpPr>
        <p:spPr/>
        <p:txBody>
          <a:bodyPr/>
          <a:lstStyle/>
          <a:p>
            <a:fld id="{A74B3B8B-BCF9-4E1F-9065-CB7320599A73}" type="slidenum">
              <a:rPr lang="en-US" smtClean="0"/>
              <a:t>35</a:t>
            </a:fld>
            <a:endParaRPr lang="en-US"/>
          </a:p>
        </p:txBody>
      </p:sp>
    </p:spTree>
    <p:extLst>
      <p:ext uri="{BB962C8B-B14F-4D97-AF65-F5344CB8AC3E}">
        <p14:creationId xmlns:p14="http://schemas.microsoft.com/office/powerpoint/2010/main" val="316500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How many address bits</a:t>
            </a:r>
            <a:r>
              <a:rPr lang="en-US" baseline="0" dirty="0" smtClean="0"/>
              <a:t> are necessary for a 4 x 2 SRAM module?  (i.e. 4 word lines that are each 2 bits wide)?</a:t>
            </a:r>
            <a:endParaRPr lang="en-US" dirty="0"/>
          </a:p>
        </p:txBody>
      </p:sp>
    </p:spTree>
    <p:extLst>
      <p:ext uri="{BB962C8B-B14F-4D97-AF65-F5344CB8AC3E}">
        <p14:creationId xmlns:p14="http://schemas.microsoft.com/office/powerpoint/2010/main" val="1895603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How do</a:t>
            </a:r>
            <a:r>
              <a:rPr lang="en-US" baseline="0" dirty="0" smtClean="0"/>
              <a:t> we design a 4 x 2 SRAM Module?</a:t>
            </a:r>
            <a:endParaRPr lang="en-US" dirty="0" smtClean="0"/>
          </a:p>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2148241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How do</a:t>
            </a:r>
            <a:r>
              <a:rPr lang="en-US" baseline="0" dirty="0" smtClean="0"/>
              <a:t> we design a 4 x 2 SRAM Module?</a:t>
            </a:r>
            <a:endParaRPr lang="en-US" dirty="0" smtClean="0"/>
          </a:p>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20715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How do</a:t>
            </a:r>
            <a:r>
              <a:rPr lang="en-US" baseline="0" dirty="0" smtClean="0"/>
              <a:t> we design a 4 x 2 SRAM Module?</a:t>
            </a:r>
            <a:endParaRPr lang="en-US" dirty="0" smtClean="0"/>
          </a:p>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59539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2"/>
            <a:ext cx="5851525" cy="4319588"/>
          </a:xfrm>
          <a:prstGeom prst="rect">
            <a:avLst/>
          </a:prstGeom>
          <a:noFill/>
          <a:ln>
            <a:miter lim="800000"/>
            <a:headEnd/>
            <a:tailEnd/>
          </a:ln>
        </p:spPr>
        <p:txBody>
          <a:bodyPr lIns="96616" tIns="48308" rIns="96616" bIns="48308"/>
          <a:lstStyle/>
          <a:p>
            <a:endParaRPr lang="en-US"/>
          </a:p>
        </p:txBody>
      </p:sp>
    </p:spTree>
    <p:extLst>
      <p:ext uri="{BB962C8B-B14F-4D97-AF65-F5344CB8AC3E}">
        <p14:creationId xmlns:p14="http://schemas.microsoft.com/office/powerpoint/2010/main" val="4220162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p>
          <a:p>
            <a:r>
              <a:rPr lang="en-US" dirty="0"/>
              <a:t>read access times for SRAMs in 2004 varied from about 2–4 ns for the fastest CMOS</a:t>
            </a:r>
          </a:p>
          <a:p>
            <a:r>
              <a:rPr lang="en-US" dirty="0"/>
              <a:t>parts, which tend to be somewhat smaller and narrower, to 8–20 ns for the typical</a:t>
            </a:r>
          </a:p>
          <a:p>
            <a:r>
              <a:rPr lang="en-US" dirty="0"/>
              <a:t>largest parts, which in 2004 had more than 32 million bits of data.</a:t>
            </a:r>
          </a:p>
        </p:txBody>
      </p:sp>
      <p:sp>
        <p:nvSpPr>
          <p:cNvPr id="4" name="Slide Number Placeholder 3"/>
          <p:cNvSpPr>
            <a:spLocks noGrp="1"/>
          </p:cNvSpPr>
          <p:nvPr>
            <p:ph type="sldNum" sz="quarter" idx="10"/>
          </p:nvPr>
        </p:nvSpPr>
        <p:spPr/>
        <p:txBody>
          <a:bodyPr/>
          <a:lstStyle/>
          <a:p>
            <a:fld id="{9F4D20E1-E5DC-47F2-AC29-DB6EA0AB5065}" type="slidenum">
              <a:rPr lang="en-US" smtClean="0"/>
              <a:pPr/>
              <a:t>41</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p>
          <a:p>
            <a:r>
              <a:rPr lang="en-US" dirty="0"/>
              <a:t>read access times for SRAMs in 2004 varied from about 2–4 ns for the fastest CMOS</a:t>
            </a:r>
          </a:p>
          <a:p>
            <a:r>
              <a:rPr lang="en-US" dirty="0"/>
              <a:t>parts, which tend to be somewhat smaller and narrower, to 8–20 ns for the typical</a:t>
            </a:r>
          </a:p>
          <a:p>
            <a:r>
              <a:rPr lang="en-US" dirty="0"/>
              <a:t>largest parts, which in 2004 had more than 32 million bits of data.</a:t>
            </a:r>
          </a:p>
        </p:txBody>
      </p:sp>
      <p:sp>
        <p:nvSpPr>
          <p:cNvPr id="4" name="Slide Number Placeholder 3"/>
          <p:cNvSpPr>
            <a:spLocks noGrp="1"/>
          </p:cNvSpPr>
          <p:nvPr>
            <p:ph type="sldNum" sz="quarter" idx="10"/>
          </p:nvPr>
        </p:nvSpPr>
        <p:spPr/>
        <p:txBody>
          <a:bodyPr/>
          <a:lstStyle/>
          <a:p>
            <a:fld id="{9F4D20E1-E5DC-47F2-AC29-DB6EA0AB5065}" type="slidenum">
              <a:rPr lang="en-US" smtClean="0"/>
              <a:pPr/>
              <a:t>42</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p>
          <a:p>
            <a:r>
              <a:rPr lang="en-US" dirty="0"/>
              <a:t>read access times for SRAMs in 2004 varied from about 2–4 ns for the fastest CMOS</a:t>
            </a:r>
          </a:p>
          <a:p>
            <a:r>
              <a:rPr lang="en-US" dirty="0"/>
              <a:t>parts, which tend to be somewhat smaller and narrower, to 8–20 ns for the typical</a:t>
            </a:r>
          </a:p>
          <a:p>
            <a:r>
              <a:rPr lang="en-US" dirty="0"/>
              <a:t>largest parts, which in 2004 had more than 32 million bits of data.</a:t>
            </a:r>
          </a:p>
        </p:txBody>
      </p:sp>
      <p:sp>
        <p:nvSpPr>
          <p:cNvPr id="4" name="Slide Number Placeholder 3"/>
          <p:cNvSpPr>
            <a:spLocks noGrp="1"/>
          </p:cNvSpPr>
          <p:nvPr>
            <p:ph type="sldNum" sz="quarter" idx="10"/>
          </p:nvPr>
        </p:nvSpPr>
        <p:spPr/>
        <p:txBody>
          <a:bodyPr/>
          <a:lstStyle/>
          <a:p>
            <a:fld id="{9F4D20E1-E5DC-47F2-AC29-DB6EA0AB5065}" type="slidenum">
              <a:rPr lang="en-US" smtClean="0"/>
              <a:pPr/>
              <a:t>43</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How do</a:t>
            </a:r>
            <a:r>
              <a:rPr lang="en-US" baseline="0" dirty="0" smtClean="0"/>
              <a:t> we design a 4 x 2 SRAM Module?</a:t>
            </a:r>
            <a:endParaRPr lang="en-US" dirty="0" smtClean="0"/>
          </a:p>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2041602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2057266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2308449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3842086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1415290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2, 3,</a:t>
            </a:r>
            <a:r>
              <a:rPr lang="en-US" baseline="0" dirty="0" smtClean="0"/>
              <a:t> or more step address decode</a:t>
            </a:r>
          </a:p>
          <a:p>
            <a:endParaRPr lang="en-US" baseline="0" dirty="0" smtClean="0"/>
          </a:p>
          <a:p>
            <a:r>
              <a:rPr lang="en-US" dirty="0"/>
              <a:t>The first decoder generates the addresses for eight 4M  x 4 arrays; then a set of multiplexors is used to select 1 bit from each 4-bit-wide array. This is a much easier design than a single-level decode that would need either an enormous decoder or a gigantic multiplexor. In practice, a modern SRAM of</a:t>
            </a:r>
          </a:p>
          <a:p>
            <a:r>
              <a:rPr lang="en-US" dirty="0"/>
              <a:t>this size would probably use an even larger number of blocks, each somewhat smaller.</a:t>
            </a:r>
          </a:p>
        </p:txBody>
      </p:sp>
      <p:sp>
        <p:nvSpPr>
          <p:cNvPr id="4" name="Slide Number Placeholder 3"/>
          <p:cNvSpPr>
            <a:spLocks noGrp="1"/>
          </p:cNvSpPr>
          <p:nvPr>
            <p:ph type="sldNum" sz="quarter" idx="10"/>
          </p:nvPr>
        </p:nvSpPr>
        <p:spPr/>
        <p:txBody>
          <a:bodyPr/>
          <a:lstStyle/>
          <a:p>
            <a:fld id="{9F4D20E1-E5DC-47F2-AC29-DB6EA0AB5065}" type="slidenum">
              <a:rPr lang="en-US" smtClean="0"/>
              <a:pPr/>
              <a:t>49</a:t>
            </a:fld>
            <a:endParaRPr lang="en-US"/>
          </a:p>
        </p:txBody>
      </p:sp>
    </p:spTree>
    <p:extLst>
      <p:ext uri="{BB962C8B-B14F-4D97-AF65-F5344CB8AC3E}">
        <p14:creationId xmlns:p14="http://schemas.microsoft.com/office/powerpoint/2010/main" val="2431664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19331"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291210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2"/>
            <a:ext cx="5851525" cy="4319588"/>
          </a:xfrm>
          <a:prstGeom prst="rect">
            <a:avLst/>
          </a:prstGeom>
          <a:noFill/>
          <a:ln>
            <a:miter lim="800000"/>
            <a:headEnd/>
            <a:tailEnd/>
          </a:ln>
        </p:spPr>
        <p:txBody>
          <a:bodyPr lIns="96616" tIns="48308" rIns="96616" bIns="48308"/>
          <a:lstStyle/>
          <a:p>
            <a:endParaRPr lang="en-US"/>
          </a:p>
        </p:txBody>
      </p:sp>
    </p:spTree>
    <p:extLst>
      <p:ext uri="{BB962C8B-B14F-4D97-AF65-F5344CB8AC3E}">
        <p14:creationId xmlns:p14="http://schemas.microsoft.com/office/powerpoint/2010/main" val="2807115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a:t>
            </a:r>
            <a:r>
              <a:rPr lang="en-US" dirty="0" smtClean="0"/>
              <a:t>closed (on), </a:t>
            </a:r>
            <a:r>
              <a:rPr lang="en-US" dirty="0"/>
              <a:t>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extLst>
      <p:ext uri="{BB962C8B-B14F-4D97-AF65-F5344CB8AC3E}">
        <p14:creationId xmlns:p14="http://schemas.microsoft.com/office/powerpoint/2010/main" val="277363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extLst>
      <p:ext uri="{BB962C8B-B14F-4D97-AF65-F5344CB8AC3E}">
        <p14:creationId xmlns:p14="http://schemas.microsoft.com/office/powerpoint/2010/main" val="1184288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a:t>
            </a:r>
            <a:r>
              <a:rPr lang="en-US" dirty="0" smtClean="0"/>
              <a:t>closed (on), </a:t>
            </a:r>
            <a:r>
              <a:rPr lang="en-US" dirty="0"/>
              <a:t>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extLst>
      <p:ext uri="{BB962C8B-B14F-4D97-AF65-F5344CB8AC3E}">
        <p14:creationId xmlns:p14="http://schemas.microsoft.com/office/powerpoint/2010/main" val="937737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extLst>
      <p:ext uri="{BB962C8B-B14F-4D97-AF65-F5344CB8AC3E}">
        <p14:creationId xmlns:p14="http://schemas.microsoft.com/office/powerpoint/2010/main" val="1152295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342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4227523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1489551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752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370031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415217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589251"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43" tIns="47772" rIns="95543" bIns="47772"/>
          <a:lstStyle/>
          <a:p>
            <a:r>
              <a:rPr lang="en-US" dirty="0" smtClean="0"/>
              <a:t>Put a matching box around both</a:t>
            </a:r>
            <a:endParaRPr lang="en-US" dirty="0"/>
          </a:p>
        </p:txBody>
      </p:sp>
    </p:spTree>
    <p:extLst>
      <p:ext uri="{BB962C8B-B14F-4D97-AF65-F5344CB8AC3E}">
        <p14:creationId xmlns:p14="http://schemas.microsoft.com/office/powerpoint/2010/main" val="260545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589251"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43" tIns="47772" rIns="95543" bIns="47772"/>
          <a:lstStyle/>
          <a:p>
            <a:r>
              <a:rPr lang="en-US" dirty="0" smtClean="0"/>
              <a:t>Put a matching box around both</a:t>
            </a:r>
            <a:endParaRPr lang="en-US" dirty="0"/>
          </a:p>
        </p:txBody>
      </p:sp>
    </p:spTree>
    <p:extLst>
      <p:ext uri="{BB962C8B-B14F-4D97-AF65-F5344CB8AC3E}">
        <p14:creationId xmlns:p14="http://schemas.microsoft.com/office/powerpoint/2010/main" val="303019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Ask class to describe/design a decoder?</a:t>
            </a:r>
          </a:p>
          <a:p>
            <a:r>
              <a:rPr lang="en-US" dirty="0" smtClean="0"/>
              <a:t>How to distinguish</a:t>
            </a:r>
            <a:r>
              <a:rPr lang="en-US" baseline="0" dirty="0" smtClean="0"/>
              <a:t> a wrote from a read?</a:t>
            </a:r>
            <a:endParaRPr lang="en-US" dirty="0"/>
          </a:p>
        </p:txBody>
      </p:sp>
    </p:spTree>
    <p:extLst>
      <p:ext uri="{BB962C8B-B14F-4D97-AF65-F5344CB8AC3E}">
        <p14:creationId xmlns:p14="http://schemas.microsoft.com/office/powerpoint/2010/main" val="125082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Ask class to describe/design a decoder?</a:t>
            </a:r>
          </a:p>
          <a:p>
            <a:r>
              <a:rPr lang="en-US" dirty="0" smtClean="0"/>
              <a:t>How to distinguish</a:t>
            </a:r>
            <a:r>
              <a:rPr lang="en-US" baseline="0" dirty="0" smtClean="0"/>
              <a:t> a wrote from a read?</a:t>
            </a:r>
            <a:endParaRPr lang="en-US" dirty="0"/>
          </a:p>
        </p:txBody>
      </p:sp>
    </p:spTree>
    <p:extLst>
      <p:ext uri="{BB962C8B-B14F-4D97-AF65-F5344CB8AC3E}">
        <p14:creationId xmlns:p14="http://schemas.microsoft.com/office/powerpoint/2010/main" val="91187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2015</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324.xml"/><Relationship Id="rId21" Type="http://schemas.openxmlformats.org/officeDocument/2006/relationships/tags" Target="../tags/tag319.xml"/><Relationship Id="rId42" Type="http://schemas.openxmlformats.org/officeDocument/2006/relationships/tags" Target="../tags/tag340.xml"/><Relationship Id="rId47" Type="http://schemas.openxmlformats.org/officeDocument/2006/relationships/tags" Target="../tags/tag345.xml"/><Relationship Id="rId63" Type="http://schemas.openxmlformats.org/officeDocument/2006/relationships/tags" Target="../tags/tag361.xml"/><Relationship Id="rId68" Type="http://schemas.openxmlformats.org/officeDocument/2006/relationships/tags" Target="../tags/tag366.xml"/><Relationship Id="rId7" Type="http://schemas.openxmlformats.org/officeDocument/2006/relationships/tags" Target="../tags/tag305.xml"/><Relationship Id="rId2" Type="http://schemas.openxmlformats.org/officeDocument/2006/relationships/tags" Target="../tags/tag300.xml"/><Relationship Id="rId16" Type="http://schemas.openxmlformats.org/officeDocument/2006/relationships/tags" Target="../tags/tag314.xml"/><Relationship Id="rId29" Type="http://schemas.openxmlformats.org/officeDocument/2006/relationships/tags" Target="../tags/tag327.xml"/><Relationship Id="rId11" Type="http://schemas.openxmlformats.org/officeDocument/2006/relationships/tags" Target="../tags/tag309.xml"/><Relationship Id="rId24" Type="http://schemas.openxmlformats.org/officeDocument/2006/relationships/tags" Target="../tags/tag322.xml"/><Relationship Id="rId32" Type="http://schemas.openxmlformats.org/officeDocument/2006/relationships/tags" Target="../tags/tag330.xml"/><Relationship Id="rId37" Type="http://schemas.openxmlformats.org/officeDocument/2006/relationships/tags" Target="../tags/tag335.xml"/><Relationship Id="rId40" Type="http://schemas.openxmlformats.org/officeDocument/2006/relationships/tags" Target="../tags/tag338.xml"/><Relationship Id="rId45" Type="http://schemas.openxmlformats.org/officeDocument/2006/relationships/tags" Target="../tags/tag343.xml"/><Relationship Id="rId53" Type="http://schemas.openxmlformats.org/officeDocument/2006/relationships/tags" Target="../tags/tag351.xml"/><Relationship Id="rId58" Type="http://schemas.openxmlformats.org/officeDocument/2006/relationships/tags" Target="../tags/tag356.xml"/><Relationship Id="rId66" Type="http://schemas.openxmlformats.org/officeDocument/2006/relationships/tags" Target="../tags/tag364.xml"/><Relationship Id="rId5" Type="http://schemas.openxmlformats.org/officeDocument/2006/relationships/tags" Target="../tags/tag303.xml"/><Relationship Id="rId61" Type="http://schemas.openxmlformats.org/officeDocument/2006/relationships/tags" Target="../tags/tag359.xml"/><Relationship Id="rId19" Type="http://schemas.openxmlformats.org/officeDocument/2006/relationships/tags" Target="../tags/tag317.xml"/><Relationship Id="rId14" Type="http://schemas.openxmlformats.org/officeDocument/2006/relationships/tags" Target="../tags/tag312.xml"/><Relationship Id="rId22" Type="http://schemas.openxmlformats.org/officeDocument/2006/relationships/tags" Target="../tags/tag320.xml"/><Relationship Id="rId27" Type="http://schemas.openxmlformats.org/officeDocument/2006/relationships/tags" Target="../tags/tag325.xml"/><Relationship Id="rId30" Type="http://schemas.openxmlformats.org/officeDocument/2006/relationships/tags" Target="../tags/tag328.xml"/><Relationship Id="rId35" Type="http://schemas.openxmlformats.org/officeDocument/2006/relationships/tags" Target="../tags/tag333.xml"/><Relationship Id="rId43" Type="http://schemas.openxmlformats.org/officeDocument/2006/relationships/tags" Target="../tags/tag341.xml"/><Relationship Id="rId48" Type="http://schemas.openxmlformats.org/officeDocument/2006/relationships/tags" Target="../tags/tag346.xml"/><Relationship Id="rId56" Type="http://schemas.openxmlformats.org/officeDocument/2006/relationships/tags" Target="../tags/tag354.xml"/><Relationship Id="rId64" Type="http://schemas.openxmlformats.org/officeDocument/2006/relationships/tags" Target="../tags/tag362.xml"/><Relationship Id="rId69" Type="http://schemas.openxmlformats.org/officeDocument/2006/relationships/slideLayout" Target="../slideLayouts/slideLayout2.xml"/><Relationship Id="rId8" Type="http://schemas.openxmlformats.org/officeDocument/2006/relationships/tags" Target="../tags/tag306.xml"/><Relationship Id="rId51" Type="http://schemas.openxmlformats.org/officeDocument/2006/relationships/tags" Target="../tags/tag349.xml"/><Relationship Id="rId3" Type="http://schemas.openxmlformats.org/officeDocument/2006/relationships/tags" Target="../tags/tag301.xml"/><Relationship Id="rId12" Type="http://schemas.openxmlformats.org/officeDocument/2006/relationships/tags" Target="../tags/tag310.xml"/><Relationship Id="rId17" Type="http://schemas.openxmlformats.org/officeDocument/2006/relationships/tags" Target="../tags/tag315.xml"/><Relationship Id="rId25" Type="http://schemas.openxmlformats.org/officeDocument/2006/relationships/tags" Target="../tags/tag323.xml"/><Relationship Id="rId33" Type="http://schemas.openxmlformats.org/officeDocument/2006/relationships/tags" Target="../tags/tag331.xml"/><Relationship Id="rId38" Type="http://schemas.openxmlformats.org/officeDocument/2006/relationships/tags" Target="../tags/tag336.xml"/><Relationship Id="rId46" Type="http://schemas.openxmlformats.org/officeDocument/2006/relationships/tags" Target="../tags/tag344.xml"/><Relationship Id="rId59" Type="http://schemas.openxmlformats.org/officeDocument/2006/relationships/tags" Target="../tags/tag357.xml"/><Relationship Id="rId67" Type="http://schemas.openxmlformats.org/officeDocument/2006/relationships/tags" Target="../tags/tag365.xml"/><Relationship Id="rId20" Type="http://schemas.openxmlformats.org/officeDocument/2006/relationships/tags" Target="../tags/tag318.xml"/><Relationship Id="rId41" Type="http://schemas.openxmlformats.org/officeDocument/2006/relationships/tags" Target="../tags/tag339.xml"/><Relationship Id="rId54" Type="http://schemas.openxmlformats.org/officeDocument/2006/relationships/tags" Target="../tags/tag352.xml"/><Relationship Id="rId62" Type="http://schemas.openxmlformats.org/officeDocument/2006/relationships/tags" Target="../tags/tag360.xml"/><Relationship Id="rId70" Type="http://schemas.openxmlformats.org/officeDocument/2006/relationships/notesSlide" Target="../notesSlides/notesSlide7.xml"/><Relationship Id="rId1" Type="http://schemas.openxmlformats.org/officeDocument/2006/relationships/tags" Target="../tags/tag299.xml"/><Relationship Id="rId6" Type="http://schemas.openxmlformats.org/officeDocument/2006/relationships/tags" Target="../tags/tag304.xml"/><Relationship Id="rId15" Type="http://schemas.openxmlformats.org/officeDocument/2006/relationships/tags" Target="../tags/tag313.xml"/><Relationship Id="rId23" Type="http://schemas.openxmlformats.org/officeDocument/2006/relationships/tags" Target="../tags/tag321.xml"/><Relationship Id="rId28" Type="http://schemas.openxmlformats.org/officeDocument/2006/relationships/tags" Target="../tags/tag326.xml"/><Relationship Id="rId36" Type="http://schemas.openxmlformats.org/officeDocument/2006/relationships/tags" Target="../tags/tag334.xml"/><Relationship Id="rId49" Type="http://schemas.openxmlformats.org/officeDocument/2006/relationships/tags" Target="../tags/tag347.xml"/><Relationship Id="rId57" Type="http://schemas.openxmlformats.org/officeDocument/2006/relationships/tags" Target="../tags/tag355.xml"/><Relationship Id="rId10" Type="http://schemas.openxmlformats.org/officeDocument/2006/relationships/tags" Target="../tags/tag308.xml"/><Relationship Id="rId31" Type="http://schemas.openxmlformats.org/officeDocument/2006/relationships/tags" Target="../tags/tag329.xml"/><Relationship Id="rId44" Type="http://schemas.openxmlformats.org/officeDocument/2006/relationships/tags" Target="../tags/tag342.xml"/><Relationship Id="rId52" Type="http://schemas.openxmlformats.org/officeDocument/2006/relationships/tags" Target="../tags/tag350.xml"/><Relationship Id="rId60" Type="http://schemas.openxmlformats.org/officeDocument/2006/relationships/tags" Target="../tags/tag358.xml"/><Relationship Id="rId65" Type="http://schemas.openxmlformats.org/officeDocument/2006/relationships/tags" Target="../tags/tag363.xml"/><Relationship Id="rId4" Type="http://schemas.openxmlformats.org/officeDocument/2006/relationships/tags" Target="../tags/tag302.xml"/><Relationship Id="rId9" Type="http://schemas.openxmlformats.org/officeDocument/2006/relationships/tags" Target="../tags/tag307.xml"/><Relationship Id="rId13" Type="http://schemas.openxmlformats.org/officeDocument/2006/relationships/tags" Target="../tags/tag311.xml"/><Relationship Id="rId18" Type="http://schemas.openxmlformats.org/officeDocument/2006/relationships/tags" Target="../tags/tag316.xml"/><Relationship Id="rId39" Type="http://schemas.openxmlformats.org/officeDocument/2006/relationships/tags" Target="../tags/tag337.xml"/><Relationship Id="rId34" Type="http://schemas.openxmlformats.org/officeDocument/2006/relationships/tags" Target="../tags/tag332.xml"/><Relationship Id="rId50" Type="http://schemas.openxmlformats.org/officeDocument/2006/relationships/tags" Target="../tags/tag348.xml"/><Relationship Id="rId55" Type="http://schemas.openxmlformats.org/officeDocument/2006/relationships/tags" Target="../tags/tag353.xml"/></Relationships>
</file>

<file path=ppt/slides/_rels/slide11.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18" Type="http://schemas.openxmlformats.org/officeDocument/2006/relationships/tags" Target="../tags/tag384.xml"/><Relationship Id="rId3" Type="http://schemas.openxmlformats.org/officeDocument/2006/relationships/tags" Target="../tags/tag369.xml"/><Relationship Id="rId21" Type="http://schemas.openxmlformats.org/officeDocument/2006/relationships/tags" Target="../tags/tag387.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tags" Target="../tags/tag383.xml"/><Relationship Id="rId2" Type="http://schemas.openxmlformats.org/officeDocument/2006/relationships/tags" Target="../tags/tag368.xml"/><Relationship Id="rId16" Type="http://schemas.openxmlformats.org/officeDocument/2006/relationships/tags" Target="../tags/tag382.xml"/><Relationship Id="rId20" Type="http://schemas.openxmlformats.org/officeDocument/2006/relationships/tags" Target="../tags/tag386.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tags" Target="../tags/tag381.xml"/><Relationship Id="rId23" Type="http://schemas.openxmlformats.org/officeDocument/2006/relationships/notesSlide" Target="../notesSlides/notesSlide8.xml"/><Relationship Id="rId10" Type="http://schemas.openxmlformats.org/officeDocument/2006/relationships/tags" Target="../tags/tag376.xml"/><Relationship Id="rId19" Type="http://schemas.openxmlformats.org/officeDocument/2006/relationships/tags" Target="../tags/tag385.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 Id="rId2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90.xml"/><Relationship Id="rId7" Type="http://schemas.openxmlformats.org/officeDocument/2006/relationships/tags" Target="../tags/tag394.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5" Type="http://schemas.openxmlformats.org/officeDocument/2006/relationships/tags" Target="../tags/tag392.xml"/><Relationship Id="rId10" Type="http://schemas.openxmlformats.org/officeDocument/2006/relationships/image" Target="../media/image1.tiff"/><Relationship Id="rId4" Type="http://schemas.openxmlformats.org/officeDocument/2006/relationships/tags" Target="../tags/tag391.xml"/><Relationship Id="rId9"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97.xml"/><Relationship Id="rId7" Type="http://schemas.openxmlformats.org/officeDocument/2006/relationships/tags" Target="../tags/tag401.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5" Type="http://schemas.openxmlformats.org/officeDocument/2006/relationships/tags" Target="../tags/tag399.xml"/><Relationship Id="rId10" Type="http://schemas.openxmlformats.org/officeDocument/2006/relationships/image" Target="../media/image2.jpg"/><Relationship Id="rId4" Type="http://schemas.openxmlformats.org/officeDocument/2006/relationships/tags" Target="../tags/tag398.xml"/><Relationship Id="rId9"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3" Type="http://schemas.openxmlformats.org/officeDocument/2006/relationships/tags" Target="../tags/tag414.xml"/><Relationship Id="rId18" Type="http://schemas.openxmlformats.org/officeDocument/2006/relationships/tags" Target="../tags/tag419.xml"/><Relationship Id="rId26" Type="http://schemas.openxmlformats.org/officeDocument/2006/relationships/tags" Target="../tags/tag427.xml"/><Relationship Id="rId39" Type="http://schemas.openxmlformats.org/officeDocument/2006/relationships/tags" Target="../tags/tag440.xml"/><Relationship Id="rId21" Type="http://schemas.openxmlformats.org/officeDocument/2006/relationships/tags" Target="../tags/tag422.xml"/><Relationship Id="rId34" Type="http://schemas.openxmlformats.org/officeDocument/2006/relationships/tags" Target="../tags/tag435.xml"/><Relationship Id="rId42" Type="http://schemas.openxmlformats.org/officeDocument/2006/relationships/tags" Target="../tags/tag443.xml"/><Relationship Id="rId7" Type="http://schemas.openxmlformats.org/officeDocument/2006/relationships/tags" Target="../tags/tag408.xml"/><Relationship Id="rId2" Type="http://schemas.openxmlformats.org/officeDocument/2006/relationships/tags" Target="../tags/tag403.xml"/><Relationship Id="rId16" Type="http://schemas.openxmlformats.org/officeDocument/2006/relationships/tags" Target="../tags/tag417.xml"/><Relationship Id="rId20" Type="http://schemas.openxmlformats.org/officeDocument/2006/relationships/tags" Target="../tags/tag421.xml"/><Relationship Id="rId29" Type="http://schemas.openxmlformats.org/officeDocument/2006/relationships/tags" Target="../tags/tag430.xml"/><Relationship Id="rId41" Type="http://schemas.openxmlformats.org/officeDocument/2006/relationships/tags" Target="../tags/tag442.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tags" Target="../tags/tag412.xml"/><Relationship Id="rId24" Type="http://schemas.openxmlformats.org/officeDocument/2006/relationships/tags" Target="../tags/tag425.xml"/><Relationship Id="rId32" Type="http://schemas.openxmlformats.org/officeDocument/2006/relationships/tags" Target="../tags/tag433.xml"/><Relationship Id="rId37" Type="http://schemas.openxmlformats.org/officeDocument/2006/relationships/tags" Target="../tags/tag438.xml"/><Relationship Id="rId40" Type="http://schemas.openxmlformats.org/officeDocument/2006/relationships/tags" Target="../tags/tag441.xml"/><Relationship Id="rId5" Type="http://schemas.openxmlformats.org/officeDocument/2006/relationships/tags" Target="../tags/tag406.xml"/><Relationship Id="rId15" Type="http://schemas.openxmlformats.org/officeDocument/2006/relationships/tags" Target="../tags/tag416.xml"/><Relationship Id="rId23" Type="http://schemas.openxmlformats.org/officeDocument/2006/relationships/tags" Target="../tags/tag424.xml"/><Relationship Id="rId28" Type="http://schemas.openxmlformats.org/officeDocument/2006/relationships/tags" Target="../tags/tag429.xml"/><Relationship Id="rId36" Type="http://schemas.openxmlformats.org/officeDocument/2006/relationships/tags" Target="../tags/tag437.xml"/><Relationship Id="rId10" Type="http://schemas.openxmlformats.org/officeDocument/2006/relationships/tags" Target="../tags/tag411.xml"/><Relationship Id="rId19" Type="http://schemas.openxmlformats.org/officeDocument/2006/relationships/tags" Target="../tags/tag420.xml"/><Relationship Id="rId31" Type="http://schemas.openxmlformats.org/officeDocument/2006/relationships/tags" Target="../tags/tag432.xml"/><Relationship Id="rId44" Type="http://schemas.openxmlformats.org/officeDocument/2006/relationships/notesSlide" Target="../notesSlides/notesSlide11.xml"/><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tags" Target="../tags/tag415.xml"/><Relationship Id="rId22" Type="http://schemas.openxmlformats.org/officeDocument/2006/relationships/tags" Target="../tags/tag423.xml"/><Relationship Id="rId27" Type="http://schemas.openxmlformats.org/officeDocument/2006/relationships/tags" Target="../tags/tag428.xml"/><Relationship Id="rId30" Type="http://schemas.openxmlformats.org/officeDocument/2006/relationships/tags" Target="../tags/tag431.xml"/><Relationship Id="rId35" Type="http://schemas.openxmlformats.org/officeDocument/2006/relationships/tags" Target="../tags/tag436.xml"/><Relationship Id="rId43" Type="http://schemas.openxmlformats.org/officeDocument/2006/relationships/slideLayout" Target="../slideLayouts/slideLayout2.xml"/><Relationship Id="rId8" Type="http://schemas.openxmlformats.org/officeDocument/2006/relationships/tags" Target="../tags/tag409.xml"/><Relationship Id="rId3" Type="http://schemas.openxmlformats.org/officeDocument/2006/relationships/tags" Target="../tags/tag404.xml"/><Relationship Id="rId12" Type="http://schemas.openxmlformats.org/officeDocument/2006/relationships/tags" Target="../tags/tag413.xml"/><Relationship Id="rId17" Type="http://schemas.openxmlformats.org/officeDocument/2006/relationships/tags" Target="../tags/tag418.xml"/><Relationship Id="rId25" Type="http://schemas.openxmlformats.org/officeDocument/2006/relationships/tags" Target="../tags/tag426.xml"/><Relationship Id="rId33" Type="http://schemas.openxmlformats.org/officeDocument/2006/relationships/tags" Target="../tags/tag434.xml"/><Relationship Id="rId38" Type="http://schemas.openxmlformats.org/officeDocument/2006/relationships/tags" Target="../tags/tag439.xml"/></Relationships>
</file>

<file path=ppt/slides/_rels/slide15.xml.rels><?xml version="1.0" encoding="UTF-8" standalone="yes"?>
<Relationships xmlns="http://schemas.openxmlformats.org/package/2006/relationships"><Relationship Id="rId13" Type="http://schemas.openxmlformats.org/officeDocument/2006/relationships/tags" Target="../tags/tag456.xml"/><Relationship Id="rId18" Type="http://schemas.openxmlformats.org/officeDocument/2006/relationships/tags" Target="../tags/tag461.xml"/><Relationship Id="rId26" Type="http://schemas.openxmlformats.org/officeDocument/2006/relationships/tags" Target="../tags/tag469.xml"/><Relationship Id="rId39" Type="http://schemas.openxmlformats.org/officeDocument/2006/relationships/tags" Target="../tags/tag482.xml"/><Relationship Id="rId21" Type="http://schemas.openxmlformats.org/officeDocument/2006/relationships/tags" Target="../tags/tag464.xml"/><Relationship Id="rId34" Type="http://schemas.openxmlformats.org/officeDocument/2006/relationships/tags" Target="../tags/tag477.xml"/><Relationship Id="rId42" Type="http://schemas.openxmlformats.org/officeDocument/2006/relationships/tags" Target="../tags/tag485.xml"/><Relationship Id="rId47" Type="http://schemas.openxmlformats.org/officeDocument/2006/relationships/tags" Target="../tags/tag490.xml"/><Relationship Id="rId50" Type="http://schemas.openxmlformats.org/officeDocument/2006/relationships/tags" Target="../tags/tag493.xml"/><Relationship Id="rId7" Type="http://schemas.openxmlformats.org/officeDocument/2006/relationships/tags" Target="../tags/tag450.xml"/><Relationship Id="rId2" Type="http://schemas.openxmlformats.org/officeDocument/2006/relationships/tags" Target="../tags/tag445.xml"/><Relationship Id="rId16" Type="http://schemas.openxmlformats.org/officeDocument/2006/relationships/tags" Target="../tags/tag459.xml"/><Relationship Id="rId29" Type="http://schemas.openxmlformats.org/officeDocument/2006/relationships/tags" Target="../tags/tag472.xml"/><Relationship Id="rId11" Type="http://schemas.openxmlformats.org/officeDocument/2006/relationships/tags" Target="../tags/tag454.xml"/><Relationship Id="rId24" Type="http://schemas.openxmlformats.org/officeDocument/2006/relationships/tags" Target="../tags/tag467.xml"/><Relationship Id="rId32" Type="http://schemas.openxmlformats.org/officeDocument/2006/relationships/tags" Target="../tags/tag475.xml"/><Relationship Id="rId37" Type="http://schemas.openxmlformats.org/officeDocument/2006/relationships/tags" Target="../tags/tag480.xml"/><Relationship Id="rId40" Type="http://schemas.openxmlformats.org/officeDocument/2006/relationships/tags" Target="../tags/tag483.xml"/><Relationship Id="rId45" Type="http://schemas.openxmlformats.org/officeDocument/2006/relationships/tags" Target="../tags/tag488.xml"/><Relationship Id="rId5" Type="http://schemas.openxmlformats.org/officeDocument/2006/relationships/tags" Target="../tags/tag448.xml"/><Relationship Id="rId15" Type="http://schemas.openxmlformats.org/officeDocument/2006/relationships/tags" Target="../tags/tag458.xml"/><Relationship Id="rId23" Type="http://schemas.openxmlformats.org/officeDocument/2006/relationships/tags" Target="../tags/tag466.xml"/><Relationship Id="rId28" Type="http://schemas.openxmlformats.org/officeDocument/2006/relationships/tags" Target="../tags/tag471.xml"/><Relationship Id="rId36" Type="http://schemas.openxmlformats.org/officeDocument/2006/relationships/tags" Target="../tags/tag479.xml"/><Relationship Id="rId49" Type="http://schemas.openxmlformats.org/officeDocument/2006/relationships/tags" Target="../tags/tag492.xml"/><Relationship Id="rId10" Type="http://schemas.openxmlformats.org/officeDocument/2006/relationships/tags" Target="../tags/tag453.xml"/><Relationship Id="rId19" Type="http://schemas.openxmlformats.org/officeDocument/2006/relationships/tags" Target="../tags/tag462.xml"/><Relationship Id="rId31" Type="http://schemas.openxmlformats.org/officeDocument/2006/relationships/tags" Target="../tags/tag474.xml"/><Relationship Id="rId44" Type="http://schemas.openxmlformats.org/officeDocument/2006/relationships/tags" Target="../tags/tag487.xml"/><Relationship Id="rId52" Type="http://schemas.openxmlformats.org/officeDocument/2006/relationships/notesSlide" Target="../notesSlides/notesSlide12.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tags" Target="../tags/tag457.xml"/><Relationship Id="rId22" Type="http://schemas.openxmlformats.org/officeDocument/2006/relationships/tags" Target="../tags/tag465.xml"/><Relationship Id="rId27" Type="http://schemas.openxmlformats.org/officeDocument/2006/relationships/tags" Target="../tags/tag470.xml"/><Relationship Id="rId30" Type="http://schemas.openxmlformats.org/officeDocument/2006/relationships/tags" Target="../tags/tag473.xml"/><Relationship Id="rId35" Type="http://schemas.openxmlformats.org/officeDocument/2006/relationships/tags" Target="../tags/tag478.xml"/><Relationship Id="rId43" Type="http://schemas.openxmlformats.org/officeDocument/2006/relationships/tags" Target="../tags/tag486.xml"/><Relationship Id="rId48" Type="http://schemas.openxmlformats.org/officeDocument/2006/relationships/tags" Target="../tags/tag491.xml"/><Relationship Id="rId8" Type="http://schemas.openxmlformats.org/officeDocument/2006/relationships/tags" Target="../tags/tag451.xml"/><Relationship Id="rId51" Type="http://schemas.openxmlformats.org/officeDocument/2006/relationships/slideLayout" Target="../slideLayouts/slideLayout2.xml"/><Relationship Id="rId3" Type="http://schemas.openxmlformats.org/officeDocument/2006/relationships/tags" Target="../tags/tag446.xml"/><Relationship Id="rId12" Type="http://schemas.openxmlformats.org/officeDocument/2006/relationships/tags" Target="../tags/tag455.xml"/><Relationship Id="rId17" Type="http://schemas.openxmlformats.org/officeDocument/2006/relationships/tags" Target="../tags/tag460.xml"/><Relationship Id="rId25" Type="http://schemas.openxmlformats.org/officeDocument/2006/relationships/tags" Target="../tags/tag468.xml"/><Relationship Id="rId33" Type="http://schemas.openxmlformats.org/officeDocument/2006/relationships/tags" Target="../tags/tag476.xml"/><Relationship Id="rId38" Type="http://schemas.openxmlformats.org/officeDocument/2006/relationships/tags" Target="../tags/tag481.xml"/><Relationship Id="rId46" Type="http://schemas.openxmlformats.org/officeDocument/2006/relationships/tags" Target="../tags/tag489.xml"/><Relationship Id="rId20" Type="http://schemas.openxmlformats.org/officeDocument/2006/relationships/tags" Target="../tags/tag463.xml"/><Relationship Id="rId41" Type="http://schemas.openxmlformats.org/officeDocument/2006/relationships/tags" Target="../tags/tag484.xml"/><Relationship Id="rId1" Type="http://schemas.openxmlformats.org/officeDocument/2006/relationships/tags" Target="../tags/tag444.xml"/><Relationship Id="rId6" Type="http://schemas.openxmlformats.org/officeDocument/2006/relationships/tags" Target="../tags/tag449.xml"/></Relationships>
</file>

<file path=ppt/slides/_rels/slide16.xml.rels><?xml version="1.0" encoding="UTF-8" standalone="yes"?>
<Relationships xmlns="http://schemas.openxmlformats.org/package/2006/relationships"><Relationship Id="rId13" Type="http://schemas.openxmlformats.org/officeDocument/2006/relationships/tags" Target="../tags/tag506.xml"/><Relationship Id="rId18" Type="http://schemas.openxmlformats.org/officeDocument/2006/relationships/tags" Target="../tags/tag511.xml"/><Relationship Id="rId26" Type="http://schemas.openxmlformats.org/officeDocument/2006/relationships/tags" Target="../tags/tag519.xml"/><Relationship Id="rId3" Type="http://schemas.openxmlformats.org/officeDocument/2006/relationships/tags" Target="../tags/tag496.xml"/><Relationship Id="rId21" Type="http://schemas.openxmlformats.org/officeDocument/2006/relationships/tags" Target="../tags/tag514.xml"/><Relationship Id="rId7" Type="http://schemas.openxmlformats.org/officeDocument/2006/relationships/tags" Target="../tags/tag500.xml"/><Relationship Id="rId12" Type="http://schemas.openxmlformats.org/officeDocument/2006/relationships/tags" Target="../tags/tag505.xml"/><Relationship Id="rId17" Type="http://schemas.openxmlformats.org/officeDocument/2006/relationships/tags" Target="../tags/tag510.xml"/><Relationship Id="rId25" Type="http://schemas.openxmlformats.org/officeDocument/2006/relationships/tags" Target="../tags/tag518.xml"/><Relationship Id="rId33" Type="http://schemas.openxmlformats.org/officeDocument/2006/relationships/notesSlide" Target="../notesSlides/notesSlide13.xml"/><Relationship Id="rId2" Type="http://schemas.openxmlformats.org/officeDocument/2006/relationships/tags" Target="../tags/tag495.xml"/><Relationship Id="rId16" Type="http://schemas.openxmlformats.org/officeDocument/2006/relationships/tags" Target="../tags/tag509.xml"/><Relationship Id="rId20" Type="http://schemas.openxmlformats.org/officeDocument/2006/relationships/tags" Target="../tags/tag513.xml"/><Relationship Id="rId29" Type="http://schemas.openxmlformats.org/officeDocument/2006/relationships/tags" Target="../tags/tag522.xml"/><Relationship Id="rId1" Type="http://schemas.openxmlformats.org/officeDocument/2006/relationships/tags" Target="../tags/tag494.xml"/><Relationship Id="rId6" Type="http://schemas.openxmlformats.org/officeDocument/2006/relationships/tags" Target="../tags/tag499.xml"/><Relationship Id="rId11" Type="http://schemas.openxmlformats.org/officeDocument/2006/relationships/tags" Target="../tags/tag504.xml"/><Relationship Id="rId24" Type="http://schemas.openxmlformats.org/officeDocument/2006/relationships/tags" Target="../tags/tag517.xml"/><Relationship Id="rId32" Type="http://schemas.openxmlformats.org/officeDocument/2006/relationships/slideLayout" Target="../slideLayouts/slideLayout2.xml"/><Relationship Id="rId5" Type="http://schemas.openxmlformats.org/officeDocument/2006/relationships/tags" Target="../tags/tag498.xml"/><Relationship Id="rId15" Type="http://schemas.openxmlformats.org/officeDocument/2006/relationships/tags" Target="../tags/tag508.xml"/><Relationship Id="rId23" Type="http://schemas.openxmlformats.org/officeDocument/2006/relationships/tags" Target="../tags/tag516.xml"/><Relationship Id="rId28" Type="http://schemas.openxmlformats.org/officeDocument/2006/relationships/tags" Target="../tags/tag521.xml"/><Relationship Id="rId10" Type="http://schemas.openxmlformats.org/officeDocument/2006/relationships/tags" Target="../tags/tag503.xml"/><Relationship Id="rId19" Type="http://schemas.openxmlformats.org/officeDocument/2006/relationships/tags" Target="../tags/tag512.xml"/><Relationship Id="rId31" Type="http://schemas.openxmlformats.org/officeDocument/2006/relationships/tags" Target="../tags/tag524.xml"/><Relationship Id="rId4" Type="http://schemas.openxmlformats.org/officeDocument/2006/relationships/tags" Target="../tags/tag497.xml"/><Relationship Id="rId9" Type="http://schemas.openxmlformats.org/officeDocument/2006/relationships/tags" Target="../tags/tag502.xml"/><Relationship Id="rId14" Type="http://schemas.openxmlformats.org/officeDocument/2006/relationships/tags" Target="../tags/tag507.xml"/><Relationship Id="rId22" Type="http://schemas.openxmlformats.org/officeDocument/2006/relationships/tags" Target="../tags/tag515.xml"/><Relationship Id="rId27" Type="http://schemas.openxmlformats.org/officeDocument/2006/relationships/tags" Target="../tags/tag520.xml"/><Relationship Id="rId30" Type="http://schemas.openxmlformats.org/officeDocument/2006/relationships/tags" Target="../tags/tag523.xml"/><Relationship Id="rId8" Type="http://schemas.openxmlformats.org/officeDocument/2006/relationships/tags" Target="../tags/tag501.xml"/></Relationships>
</file>

<file path=ppt/slides/_rels/slide17.xml.rels><?xml version="1.0" encoding="UTF-8" standalone="yes"?>
<Relationships xmlns="http://schemas.openxmlformats.org/package/2006/relationships"><Relationship Id="rId3" Type="http://schemas.openxmlformats.org/officeDocument/2006/relationships/tags" Target="../tags/tag527.xml"/><Relationship Id="rId2" Type="http://schemas.openxmlformats.org/officeDocument/2006/relationships/tags" Target="../tags/tag526.xml"/><Relationship Id="rId1" Type="http://schemas.openxmlformats.org/officeDocument/2006/relationships/tags" Target="../tags/tag525.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tags" Target="../tags/tag528.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tags" Target="../tags/tag543.xml"/><Relationship Id="rId18" Type="http://schemas.openxmlformats.org/officeDocument/2006/relationships/tags" Target="../tags/tag548.xml"/><Relationship Id="rId26" Type="http://schemas.openxmlformats.org/officeDocument/2006/relationships/tags" Target="../tags/tag556.xml"/><Relationship Id="rId39" Type="http://schemas.openxmlformats.org/officeDocument/2006/relationships/tags" Target="../tags/tag569.xml"/><Relationship Id="rId21" Type="http://schemas.openxmlformats.org/officeDocument/2006/relationships/tags" Target="../tags/tag551.xml"/><Relationship Id="rId34" Type="http://schemas.openxmlformats.org/officeDocument/2006/relationships/tags" Target="../tags/tag564.xml"/><Relationship Id="rId42" Type="http://schemas.openxmlformats.org/officeDocument/2006/relationships/tags" Target="../tags/tag572.xml"/><Relationship Id="rId47" Type="http://schemas.openxmlformats.org/officeDocument/2006/relationships/tags" Target="../tags/tag577.xml"/><Relationship Id="rId50" Type="http://schemas.openxmlformats.org/officeDocument/2006/relationships/tags" Target="../tags/tag580.xml"/><Relationship Id="rId55" Type="http://schemas.openxmlformats.org/officeDocument/2006/relationships/slideLayout" Target="../slideLayouts/slideLayout2.xml"/><Relationship Id="rId7" Type="http://schemas.openxmlformats.org/officeDocument/2006/relationships/tags" Target="../tags/tag537.xml"/><Relationship Id="rId2" Type="http://schemas.openxmlformats.org/officeDocument/2006/relationships/tags" Target="../tags/tag532.xml"/><Relationship Id="rId16" Type="http://schemas.openxmlformats.org/officeDocument/2006/relationships/tags" Target="../tags/tag546.xml"/><Relationship Id="rId29" Type="http://schemas.openxmlformats.org/officeDocument/2006/relationships/tags" Target="../tags/tag559.xml"/><Relationship Id="rId11" Type="http://schemas.openxmlformats.org/officeDocument/2006/relationships/tags" Target="../tags/tag541.xml"/><Relationship Id="rId24" Type="http://schemas.openxmlformats.org/officeDocument/2006/relationships/tags" Target="../tags/tag554.xml"/><Relationship Id="rId32" Type="http://schemas.openxmlformats.org/officeDocument/2006/relationships/tags" Target="../tags/tag562.xml"/><Relationship Id="rId37" Type="http://schemas.openxmlformats.org/officeDocument/2006/relationships/tags" Target="../tags/tag567.xml"/><Relationship Id="rId40" Type="http://schemas.openxmlformats.org/officeDocument/2006/relationships/tags" Target="../tags/tag570.xml"/><Relationship Id="rId45" Type="http://schemas.openxmlformats.org/officeDocument/2006/relationships/tags" Target="../tags/tag575.xml"/><Relationship Id="rId53" Type="http://schemas.openxmlformats.org/officeDocument/2006/relationships/tags" Target="../tags/tag583.xml"/><Relationship Id="rId5" Type="http://schemas.openxmlformats.org/officeDocument/2006/relationships/tags" Target="../tags/tag535.xml"/><Relationship Id="rId10" Type="http://schemas.openxmlformats.org/officeDocument/2006/relationships/tags" Target="../tags/tag540.xml"/><Relationship Id="rId19" Type="http://schemas.openxmlformats.org/officeDocument/2006/relationships/tags" Target="../tags/tag549.xml"/><Relationship Id="rId31" Type="http://schemas.openxmlformats.org/officeDocument/2006/relationships/tags" Target="../tags/tag561.xml"/><Relationship Id="rId44" Type="http://schemas.openxmlformats.org/officeDocument/2006/relationships/tags" Target="../tags/tag574.xml"/><Relationship Id="rId52" Type="http://schemas.openxmlformats.org/officeDocument/2006/relationships/tags" Target="../tags/tag582.xml"/><Relationship Id="rId4" Type="http://schemas.openxmlformats.org/officeDocument/2006/relationships/tags" Target="../tags/tag534.xml"/><Relationship Id="rId9" Type="http://schemas.openxmlformats.org/officeDocument/2006/relationships/tags" Target="../tags/tag539.xml"/><Relationship Id="rId14" Type="http://schemas.openxmlformats.org/officeDocument/2006/relationships/tags" Target="../tags/tag544.xml"/><Relationship Id="rId22" Type="http://schemas.openxmlformats.org/officeDocument/2006/relationships/tags" Target="../tags/tag552.xml"/><Relationship Id="rId27" Type="http://schemas.openxmlformats.org/officeDocument/2006/relationships/tags" Target="../tags/tag557.xml"/><Relationship Id="rId30" Type="http://schemas.openxmlformats.org/officeDocument/2006/relationships/tags" Target="../tags/tag560.xml"/><Relationship Id="rId35" Type="http://schemas.openxmlformats.org/officeDocument/2006/relationships/tags" Target="../tags/tag565.xml"/><Relationship Id="rId43" Type="http://schemas.openxmlformats.org/officeDocument/2006/relationships/tags" Target="../tags/tag573.xml"/><Relationship Id="rId48" Type="http://schemas.openxmlformats.org/officeDocument/2006/relationships/tags" Target="../tags/tag578.xml"/><Relationship Id="rId8" Type="http://schemas.openxmlformats.org/officeDocument/2006/relationships/tags" Target="../tags/tag538.xml"/><Relationship Id="rId51" Type="http://schemas.openxmlformats.org/officeDocument/2006/relationships/tags" Target="../tags/tag581.xml"/><Relationship Id="rId3" Type="http://schemas.openxmlformats.org/officeDocument/2006/relationships/tags" Target="../tags/tag533.xml"/><Relationship Id="rId12" Type="http://schemas.openxmlformats.org/officeDocument/2006/relationships/tags" Target="../tags/tag542.xml"/><Relationship Id="rId17" Type="http://schemas.openxmlformats.org/officeDocument/2006/relationships/tags" Target="../tags/tag547.xml"/><Relationship Id="rId25" Type="http://schemas.openxmlformats.org/officeDocument/2006/relationships/tags" Target="../tags/tag555.xml"/><Relationship Id="rId33" Type="http://schemas.openxmlformats.org/officeDocument/2006/relationships/tags" Target="../tags/tag563.xml"/><Relationship Id="rId38" Type="http://schemas.openxmlformats.org/officeDocument/2006/relationships/tags" Target="../tags/tag568.xml"/><Relationship Id="rId46" Type="http://schemas.openxmlformats.org/officeDocument/2006/relationships/tags" Target="../tags/tag576.xml"/><Relationship Id="rId20" Type="http://schemas.openxmlformats.org/officeDocument/2006/relationships/tags" Target="../tags/tag550.xml"/><Relationship Id="rId41" Type="http://schemas.openxmlformats.org/officeDocument/2006/relationships/tags" Target="../tags/tag571.xml"/><Relationship Id="rId54" Type="http://schemas.openxmlformats.org/officeDocument/2006/relationships/tags" Target="../tags/tag584.xml"/><Relationship Id="rId1" Type="http://schemas.openxmlformats.org/officeDocument/2006/relationships/tags" Target="../tags/tag531.xml"/><Relationship Id="rId6" Type="http://schemas.openxmlformats.org/officeDocument/2006/relationships/tags" Target="../tags/tag536.xml"/><Relationship Id="rId15" Type="http://schemas.openxmlformats.org/officeDocument/2006/relationships/tags" Target="../tags/tag545.xml"/><Relationship Id="rId23" Type="http://schemas.openxmlformats.org/officeDocument/2006/relationships/tags" Target="../tags/tag553.xml"/><Relationship Id="rId28" Type="http://schemas.openxmlformats.org/officeDocument/2006/relationships/tags" Target="../tags/tag558.xml"/><Relationship Id="rId36" Type="http://schemas.openxmlformats.org/officeDocument/2006/relationships/tags" Target="../tags/tag566.xml"/><Relationship Id="rId49" Type="http://schemas.openxmlformats.org/officeDocument/2006/relationships/tags" Target="../tags/tag579.xml"/></Relationships>
</file>

<file path=ppt/slides/_rels/slide23.xml.rels><?xml version="1.0" encoding="UTF-8" standalone="yes"?>
<Relationships xmlns="http://schemas.openxmlformats.org/package/2006/relationships"><Relationship Id="rId8" Type="http://schemas.openxmlformats.org/officeDocument/2006/relationships/tags" Target="../tags/tag592.xml"/><Relationship Id="rId3" Type="http://schemas.openxmlformats.org/officeDocument/2006/relationships/tags" Target="../tags/tag587.xml"/><Relationship Id="rId7" Type="http://schemas.openxmlformats.org/officeDocument/2006/relationships/tags" Target="../tags/tag591.xml"/><Relationship Id="rId12" Type="http://schemas.openxmlformats.org/officeDocument/2006/relationships/notesSlide" Target="../notesSlides/notesSlide16.xml"/><Relationship Id="rId2" Type="http://schemas.openxmlformats.org/officeDocument/2006/relationships/tags" Target="../tags/tag586.xml"/><Relationship Id="rId1" Type="http://schemas.openxmlformats.org/officeDocument/2006/relationships/tags" Target="../tags/tag585.xml"/><Relationship Id="rId6" Type="http://schemas.openxmlformats.org/officeDocument/2006/relationships/tags" Target="../tags/tag590.xml"/><Relationship Id="rId11" Type="http://schemas.openxmlformats.org/officeDocument/2006/relationships/slideLayout" Target="../slideLayouts/slideLayout4.xml"/><Relationship Id="rId5" Type="http://schemas.openxmlformats.org/officeDocument/2006/relationships/tags" Target="../tags/tag589.xml"/><Relationship Id="rId10" Type="http://schemas.openxmlformats.org/officeDocument/2006/relationships/tags" Target="../tags/tag594.xml"/><Relationship Id="rId4" Type="http://schemas.openxmlformats.org/officeDocument/2006/relationships/tags" Target="../tags/tag588.xml"/><Relationship Id="rId9" Type="http://schemas.openxmlformats.org/officeDocument/2006/relationships/tags" Target="../tags/tag593.xml"/></Relationships>
</file>

<file path=ppt/slides/_rels/slide24.xml.rels><?xml version="1.0" encoding="UTF-8" standalone="yes"?>
<Relationships xmlns="http://schemas.openxmlformats.org/package/2006/relationships"><Relationship Id="rId13" Type="http://schemas.openxmlformats.org/officeDocument/2006/relationships/tags" Target="../tags/tag607.xml"/><Relationship Id="rId18" Type="http://schemas.openxmlformats.org/officeDocument/2006/relationships/tags" Target="../tags/tag612.xml"/><Relationship Id="rId26" Type="http://schemas.openxmlformats.org/officeDocument/2006/relationships/tags" Target="../tags/tag620.xml"/><Relationship Id="rId3" Type="http://schemas.openxmlformats.org/officeDocument/2006/relationships/tags" Target="../tags/tag597.xml"/><Relationship Id="rId21" Type="http://schemas.openxmlformats.org/officeDocument/2006/relationships/tags" Target="../tags/tag615.xml"/><Relationship Id="rId7" Type="http://schemas.openxmlformats.org/officeDocument/2006/relationships/tags" Target="../tags/tag601.xml"/><Relationship Id="rId12" Type="http://schemas.openxmlformats.org/officeDocument/2006/relationships/tags" Target="../tags/tag606.xml"/><Relationship Id="rId17" Type="http://schemas.openxmlformats.org/officeDocument/2006/relationships/tags" Target="../tags/tag611.xml"/><Relationship Id="rId25" Type="http://schemas.openxmlformats.org/officeDocument/2006/relationships/tags" Target="../tags/tag619.xml"/><Relationship Id="rId33" Type="http://schemas.openxmlformats.org/officeDocument/2006/relationships/notesSlide" Target="../notesSlides/notesSlide17.xml"/><Relationship Id="rId2" Type="http://schemas.openxmlformats.org/officeDocument/2006/relationships/tags" Target="../tags/tag596.xml"/><Relationship Id="rId16" Type="http://schemas.openxmlformats.org/officeDocument/2006/relationships/tags" Target="../tags/tag610.xml"/><Relationship Id="rId20" Type="http://schemas.openxmlformats.org/officeDocument/2006/relationships/tags" Target="../tags/tag614.xml"/><Relationship Id="rId29" Type="http://schemas.openxmlformats.org/officeDocument/2006/relationships/tags" Target="../tags/tag623.xml"/><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tags" Target="../tags/tag605.xml"/><Relationship Id="rId24" Type="http://schemas.openxmlformats.org/officeDocument/2006/relationships/tags" Target="../tags/tag618.xml"/><Relationship Id="rId32" Type="http://schemas.openxmlformats.org/officeDocument/2006/relationships/slideLayout" Target="../slideLayouts/slideLayout4.xml"/><Relationship Id="rId5" Type="http://schemas.openxmlformats.org/officeDocument/2006/relationships/tags" Target="../tags/tag599.xml"/><Relationship Id="rId15" Type="http://schemas.openxmlformats.org/officeDocument/2006/relationships/tags" Target="../tags/tag609.xml"/><Relationship Id="rId23" Type="http://schemas.openxmlformats.org/officeDocument/2006/relationships/tags" Target="../tags/tag617.xml"/><Relationship Id="rId28" Type="http://schemas.openxmlformats.org/officeDocument/2006/relationships/tags" Target="../tags/tag622.xml"/><Relationship Id="rId10" Type="http://schemas.openxmlformats.org/officeDocument/2006/relationships/tags" Target="../tags/tag604.xml"/><Relationship Id="rId19" Type="http://schemas.openxmlformats.org/officeDocument/2006/relationships/tags" Target="../tags/tag613.xml"/><Relationship Id="rId31" Type="http://schemas.openxmlformats.org/officeDocument/2006/relationships/tags" Target="../tags/tag625.xml"/><Relationship Id="rId4" Type="http://schemas.openxmlformats.org/officeDocument/2006/relationships/tags" Target="../tags/tag598.xml"/><Relationship Id="rId9" Type="http://schemas.openxmlformats.org/officeDocument/2006/relationships/tags" Target="../tags/tag603.xml"/><Relationship Id="rId14" Type="http://schemas.openxmlformats.org/officeDocument/2006/relationships/tags" Target="../tags/tag608.xml"/><Relationship Id="rId22" Type="http://schemas.openxmlformats.org/officeDocument/2006/relationships/tags" Target="../tags/tag616.xml"/><Relationship Id="rId27" Type="http://schemas.openxmlformats.org/officeDocument/2006/relationships/tags" Target="../tags/tag621.xml"/><Relationship Id="rId30" Type="http://schemas.openxmlformats.org/officeDocument/2006/relationships/tags" Target="../tags/tag624.xml"/><Relationship Id="rId8" Type="http://schemas.openxmlformats.org/officeDocument/2006/relationships/tags" Target="../tags/tag602.xml"/></Relationships>
</file>

<file path=ppt/slides/_rels/slide25.xml.rels><?xml version="1.0" encoding="UTF-8" standalone="yes"?>
<Relationships xmlns="http://schemas.openxmlformats.org/package/2006/relationships"><Relationship Id="rId13" Type="http://schemas.openxmlformats.org/officeDocument/2006/relationships/tags" Target="../tags/tag638.xml"/><Relationship Id="rId18" Type="http://schemas.openxmlformats.org/officeDocument/2006/relationships/tags" Target="../tags/tag643.xml"/><Relationship Id="rId26" Type="http://schemas.openxmlformats.org/officeDocument/2006/relationships/tags" Target="../tags/tag651.xml"/><Relationship Id="rId39" Type="http://schemas.openxmlformats.org/officeDocument/2006/relationships/tags" Target="../tags/tag664.xml"/><Relationship Id="rId21" Type="http://schemas.openxmlformats.org/officeDocument/2006/relationships/tags" Target="../tags/tag646.xml"/><Relationship Id="rId34" Type="http://schemas.openxmlformats.org/officeDocument/2006/relationships/tags" Target="../tags/tag659.xml"/><Relationship Id="rId42" Type="http://schemas.openxmlformats.org/officeDocument/2006/relationships/tags" Target="../tags/tag667.xml"/><Relationship Id="rId7" Type="http://schemas.openxmlformats.org/officeDocument/2006/relationships/tags" Target="../tags/tag632.xml"/><Relationship Id="rId2" Type="http://schemas.openxmlformats.org/officeDocument/2006/relationships/tags" Target="../tags/tag627.xml"/><Relationship Id="rId16" Type="http://schemas.openxmlformats.org/officeDocument/2006/relationships/tags" Target="../tags/tag641.xml"/><Relationship Id="rId29" Type="http://schemas.openxmlformats.org/officeDocument/2006/relationships/tags" Target="../tags/tag654.xml"/><Relationship Id="rId1" Type="http://schemas.openxmlformats.org/officeDocument/2006/relationships/tags" Target="../tags/tag626.xml"/><Relationship Id="rId6" Type="http://schemas.openxmlformats.org/officeDocument/2006/relationships/tags" Target="../tags/tag631.xml"/><Relationship Id="rId11" Type="http://schemas.openxmlformats.org/officeDocument/2006/relationships/tags" Target="../tags/tag636.xml"/><Relationship Id="rId24" Type="http://schemas.openxmlformats.org/officeDocument/2006/relationships/tags" Target="../tags/tag649.xml"/><Relationship Id="rId32" Type="http://schemas.openxmlformats.org/officeDocument/2006/relationships/tags" Target="../tags/tag657.xml"/><Relationship Id="rId37" Type="http://schemas.openxmlformats.org/officeDocument/2006/relationships/tags" Target="../tags/tag662.xml"/><Relationship Id="rId40" Type="http://schemas.openxmlformats.org/officeDocument/2006/relationships/tags" Target="../tags/tag665.xml"/><Relationship Id="rId45" Type="http://schemas.openxmlformats.org/officeDocument/2006/relationships/slideLayout" Target="../slideLayouts/slideLayout4.xml"/><Relationship Id="rId5" Type="http://schemas.openxmlformats.org/officeDocument/2006/relationships/tags" Target="../tags/tag630.xml"/><Relationship Id="rId15" Type="http://schemas.openxmlformats.org/officeDocument/2006/relationships/tags" Target="../tags/tag640.xml"/><Relationship Id="rId23" Type="http://schemas.openxmlformats.org/officeDocument/2006/relationships/tags" Target="../tags/tag648.xml"/><Relationship Id="rId28" Type="http://schemas.openxmlformats.org/officeDocument/2006/relationships/tags" Target="../tags/tag653.xml"/><Relationship Id="rId36" Type="http://schemas.openxmlformats.org/officeDocument/2006/relationships/tags" Target="../tags/tag661.xml"/><Relationship Id="rId10" Type="http://schemas.openxmlformats.org/officeDocument/2006/relationships/tags" Target="../tags/tag635.xml"/><Relationship Id="rId19" Type="http://schemas.openxmlformats.org/officeDocument/2006/relationships/tags" Target="../tags/tag644.xml"/><Relationship Id="rId31" Type="http://schemas.openxmlformats.org/officeDocument/2006/relationships/tags" Target="../tags/tag656.xml"/><Relationship Id="rId44" Type="http://schemas.openxmlformats.org/officeDocument/2006/relationships/tags" Target="../tags/tag669.xml"/><Relationship Id="rId4" Type="http://schemas.openxmlformats.org/officeDocument/2006/relationships/tags" Target="../tags/tag629.xml"/><Relationship Id="rId9" Type="http://schemas.openxmlformats.org/officeDocument/2006/relationships/tags" Target="../tags/tag634.xml"/><Relationship Id="rId14" Type="http://schemas.openxmlformats.org/officeDocument/2006/relationships/tags" Target="../tags/tag639.xml"/><Relationship Id="rId22" Type="http://schemas.openxmlformats.org/officeDocument/2006/relationships/tags" Target="../tags/tag647.xml"/><Relationship Id="rId27" Type="http://schemas.openxmlformats.org/officeDocument/2006/relationships/tags" Target="../tags/tag652.xml"/><Relationship Id="rId30" Type="http://schemas.openxmlformats.org/officeDocument/2006/relationships/tags" Target="../tags/tag655.xml"/><Relationship Id="rId35" Type="http://schemas.openxmlformats.org/officeDocument/2006/relationships/tags" Target="../tags/tag660.xml"/><Relationship Id="rId43" Type="http://schemas.openxmlformats.org/officeDocument/2006/relationships/tags" Target="../tags/tag668.xml"/><Relationship Id="rId8" Type="http://schemas.openxmlformats.org/officeDocument/2006/relationships/tags" Target="../tags/tag633.xml"/><Relationship Id="rId3" Type="http://schemas.openxmlformats.org/officeDocument/2006/relationships/tags" Target="../tags/tag628.xml"/><Relationship Id="rId12" Type="http://schemas.openxmlformats.org/officeDocument/2006/relationships/tags" Target="../tags/tag637.xml"/><Relationship Id="rId17" Type="http://schemas.openxmlformats.org/officeDocument/2006/relationships/tags" Target="../tags/tag642.xml"/><Relationship Id="rId25" Type="http://schemas.openxmlformats.org/officeDocument/2006/relationships/tags" Target="../tags/tag650.xml"/><Relationship Id="rId33" Type="http://schemas.openxmlformats.org/officeDocument/2006/relationships/tags" Target="../tags/tag658.xml"/><Relationship Id="rId38" Type="http://schemas.openxmlformats.org/officeDocument/2006/relationships/tags" Target="../tags/tag663.xml"/><Relationship Id="rId46" Type="http://schemas.openxmlformats.org/officeDocument/2006/relationships/notesSlide" Target="../notesSlides/notesSlide18.xml"/><Relationship Id="rId20" Type="http://schemas.openxmlformats.org/officeDocument/2006/relationships/tags" Target="../tags/tag645.xml"/><Relationship Id="rId41" Type="http://schemas.openxmlformats.org/officeDocument/2006/relationships/tags" Target="../tags/tag666.xml"/></Relationships>
</file>

<file path=ppt/slides/_rels/slide26.xml.rels><?xml version="1.0" encoding="UTF-8" standalone="yes"?>
<Relationships xmlns="http://schemas.openxmlformats.org/package/2006/relationships"><Relationship Id="rId13" Type="http://schemas.openxmlformats.org/officeDocument/2006/relationships/tags" Target="../tags/tag682.xml"/><Relationship Id="rId18" Type="http://schemas.openxmlformats.org/officeDocument/2006/relationships/tags" Target="../tags/tag687.xml"/><Relationship Id="rId26" Type="http://schemas.openxmlformats.org/officeDocument/2006/relationships/tags" Target="../tags/tag695.xml"/><Relationship Id="rId39" Type="http://schemas.openxmlformats.org/officeDocument/2006/relationships/tags" Target="../tags/tag708.xml"/><Relationship Id="rId21" Type="http://schemas.openxmlformats.org/officeDocument/2006/relationships/tags" Target="../tags/tag690.xml"/><Relationship Id="rId34" Type="http://schemas.openxmlformats.org/officeDocument/2006/relationships/tags" Target="../tags/tag703.xml"/><Relationship Id="rId42" Type="http://schemas.openxmlformats.org/officeDocument/2006/relationships/slideLayout" Target="../slideLayouts/slideLayout4.xml"/><Relationship Id="rId7" Type="http://schemas.openxmlformats.org/officeDocument/2006/relationships/tags" Target="../tags/tag676.xml"/><Relationship Id="rId2" Type="http://schemas.openxmlformats.org/officeDocument/2006/relationships/tags" Target="../tags/tag671.xml"/><Relationship Id="rId16" Type="http://schemas.openxmlformats.org/officeDocument/2006/relationships/tags" Target="../tags/tag685.xml"/><Relationship Id="rId20" Type="http://schemas.openxmlformats.org/officeDocument/2006/relationships/tags" Target="../tags/tag689.xml"/><Relationship Id="rId29" Type="http://schemas.openxmlformats.org/officeDocument/2006/relationships/tags" Target="../tags/tag698.xml"/><Relationship Id="rId41" Type="http://schemas.openxmlformats.org/officeDocument/2006/relationships/tags" Target="../tags/tag710.xml"/><Relationship Id="rId1" Type="http://schemas.openxmlformats.org/officeDocument/2006/relationships/tags" Target="../tags/tag670.xml"/><Relationship Id="rId6" Type="http://schemas.openxmlformats.org/officeDocument/2006/relationships/tags" Target="../tags/tag675.xml"/><Relationship Id="rId11" Type="http://schemas.openxmlformats.org/officeDocument/2006/relationships/tags" Target="../tags/tag680.xml"/><Relationship Id="rId24" Type="http://schemas.openxmlformats.org/officeDocument/2006/relationships/tags" Target="../tags/tag693.xml"/><Relationship Id="rId32" Type="http://schemas.openxmlformats.org/officeDocument/2006/relationships/tags" Target="../tags/tag701.xml"/><Relationship Id="rId37" Type="http://schemas.openxmlformats.org/officeDocument/2006/relationships/tags" Target="../tags/tag706.xml"/><Relationship Id="rId40" Type="http://schemas.openxmlformats.org/officeDocument/2006/relationships/tags" Target="../tags/tag709.xml"/><Relationship Id="rId5" Type="http://schemas.openxmlformats.org/officeDocument/2006/relationships/tags" Target="../tags/tag674.xml"/><Relationship Id="rId15" Type="http://schemas.openxmlformats.org/officeDocument/2006/relationships/tags" Target="../tags/tag684.xml"/><Relationship Id="rId23" Type="http://schemas.openxmlformats.org/officeDocument/2006/relationships/tags" Target="../tags/tag692.xml"/><Relationship Id="rId28" Type="http://schemas.openxmlformats.org/officeDocument/2006/relationships/tags" Target="../tags/tag697.xml"/><Relationship Id="rId36" Type="http://schemas.openxmlformats.org/officeDocument/2006/relationships/tags" Target="../tags/tag705.xml"/><Relationship Id="rId10" Type="http://schemas.openxmlformats.org/officeDocument/2006/relationships/tags" Target="../tags/tag679.xml"/><Relationship Id="rId19" Type="http://schemas.openxmlformats.org/officeDocument/2006/relationships/tags" Target="../tags/tag688.xml"/><Relationship Id="rId31" Type="http://schemas.openxmlformats.org/officeDocument/2006/relationships/tags" Target="../tags/tag700.xml"/><Relationship Id="rId4" Type="http://schemas.openxmlformats.org/officeDocument/2006/relationships/tags" Target="../tags/tag673.xml"/><Relationship Id="rId9" Type="http://schemas.openxmlformats.org/officeDocument/2006/relationships/tags" Target="../tags/tag678.xml"/><Relationship Id="rId14" Type="http://schemas.openxmlformats.org/officeDocument/2006/relationships/tags" Target="../tags/tag683.xml"/><Relationship Id="rId22" Type="http://schemas.openxmlformats.org/officeDocument/2006/relationships/tags" Target="../tags/tag691.xml"/><Relationship Id="rId27" Type="http://schemas.openxmlformats.org/officeDocument/2006/relationships/tags" Target="../tags/tag696.xml"/><Relationship Id="rId30" Type="http://schemas.openxmlformats.org/officeDocument/2006/relationships/tags" Target="../tags/tag699.xml"/><Relationship Id="rId35" Type="http://schemas.openxmlformats.org/officeDocument/2006/relationships/tags" Target="../tags/tag704.xml"/><Relationship Id="rId43" Type="http://schemas.openxmlformats.org/officeDocument/2006/relationships/notesSlide" Target="../notesSlides/notesSlide19.xml"/><Relationship Id="rId8" Type="http://schemas.openxmlformats.org/officeDocument/2006/relationships/tags" Target="../tags/tag677.xml"/><Relationship Id="rId3" Type="http://schemas.openxmlformats.org/officeDocument/2006/relationships/tags" Target="../tags/tag672.xml"/><Relationship Id="rId12" Type="http://schemas.openxmlformats.org/officeDocument/2006/relationships/tags" Target="../tags/tag681.xml"/><Relationship Id="rId17" Type="http://schemas.openxmlformats.org/officeDocument/2006/relationships/tags" Target="../tags/tag686.xml"/><Relationship Id="rId25" Type="http://schemas.openxmlformats.org/officeDocument/2006/relationships/tags" Target="../tags/tag694.xml"/><Relationship Id="rId33" Type="http://schemas.openxmlformats.org/officeDocument/2006/relationships/tags" Target="../tags/tag702.xml"/><Relationship Id="rId38" Type="http://schemas.openxmlformats.org/officeDocument/2006/relationships/tags" Target="../tags/tag707.xml"/></Relationships>
</file>

<file path=ppt/slides/_rels/slide27.xml.rels><?xml version="1.0" encoding="UTF-8" standalone="yes"?>
<Relationships xmlns="http://schemas.openxmlformats.org/package/2006/relationships"><Relationship Id="rId13" Type="http://schemas.openxmlformats.org/officeDocument/2006/relationships/tags" Target="../tags/tag723.xml"/><Relationship Id="rId18" Type="http://schemas.openxmlformats.org/officeDocument/2006/relationships/tags" Target="../tags/tag728.xml"/><Relationship Id="rId26" Type="http://schemas.openxmlformats.org/officeDocument/2006/relationships/tags" Target="../tags/tag736.xml"/><Relationship Id="rId39" Type="http://schemas.openxmlformats.org/officeDocument/2006/relationships/tags" Target="../tags/tag749.xml"/><Relationship Id="rId21" Type="http://schemas.openxmlformats.org/officeDocument/2006/relationships/tags" Target="../tags/tag731.xml"/><Relationship Id="rId34" Type="http://schemas.openxmlformats.org/officeDocument/2006/relationships/tags" Target="../tags/tag744.xml"/><Relationship Id="rId42" Type="http://schemas.openxmlformats.org/officeDocument/2006/relationships/slideLayout" Target="../slideLayouts/slideLayout4.xml"/><Relationship Id="rId7" Type="http://schemas.openxmlformats.org/officeDocument/2006/relationships/tags" Target="../tags/tag717.xml"/><Relationship Id="rId2" Type="http://schemas.openxmlformats.org/officeDocument/2006/relationships/tags" Target="../tags/tag712.xml"/><Relationship Id="rId16" Type="http://schemas.openxmlformats.org/officeDocument/2006/relationships/tags" Target="../tags/tag726.xml"/><Relationship Id="rId20" Type="http://schemas.openxmlformats.org/officeDocument/2006/relationships/tags" Target="../tags/tag730.xml"/><Relationship Id="rId29" Type="http://schemas.openxmlformats.org/officeDocument/2006/relationships/tags" Target="../tags/tag739.xml"/><Relationship Id="rId41" Type="http://schemas.openxmlformats.org/officeDocument/2006/relationships/tags" Target="../tags/tag751.xml"/><Relationship Id="rId1" Type="http://schemas.openxmlformats.org/officeDocument/2006/relationships/tags" Target="../tags/tag711.xml"/><Relationship Id="rId6" Type="http://schemas.openxmlformats.org/officeDocument/2006/relationships/tags" Target="../tags/tag716.xml"/><Relationship Id="rId11" Type="http://schemas.openxmlformats.org/officeDocument/2006/relationships/tags" Target="../tags/tag721.xml"/><Relationship Id="rId24" Type="http://schemas.openxmlformats.org/officeDocument/2006/relationships/tags" Target="../tags/tag734.xml"/><Relationship Id="rId32" Type="http://schemas.openxmlformats.org/officeDocument/2006/relationships/tags" Target="../tags/tag742.xml"/><Relationship Id="rId37" Type="http://schemas.openxmlformats.org/officeDocument/2006/relationships/tags" Target="../tags/tag747.xml"/><Relationship Id="rId40" Type="http://schemas.openxmlformats.org/officeDocument/2006/relationships/tags" Target="../tags/tag750.xml"/><Relationship Id="rId5" Type="http://schemas.openxmlformats.org/officeDocument/2006/relationships/tags" Target="../tags/tag715.xml"/><Relationship Id="rId15" Type="http://schemas.openxmlformats.org/officeDocument/2006/relationships/tags" Target="../tags/tag725.xml"/><Relationship Id="rId23" Type="http://schemas.openxmlformats.org/officeDocument/2006/relationships/tags" Target="../tags/tag733.xml"/><Relationship Id="rId28" Type="http://schemas.openxmlformats.org/officeDocument/2006/relationships/tags" Target="../tags/tag738.xml"/><Relationship Id="rId36" Type="http://schemas.openxmlformats.org/officeDocument/2006/relationships/tags" Target="../tags/tag746.xml"/><Relationship Id="rId10" Type="http://schemas.openxmlformats.org/officeDocument/2006/relationships/tags" Target="../tags/tag720.xml"/><Relationship Id="rId19" Type="http://schemas.openxmlformats.org/officeDocument/2006/relationships/tags" Target="../tags/tag729.xml"/><Relationship Id="rId31" Type="http://schemas.openxmlformats.org/officeDocument/2006/relationships/tags" Target="../tags/tag741.xml"/><Relationship Id="rId4" Type="http://schemas.openxmlformats.org/officeDocument/2006/relationships/tags" Target="../tags/tag714.xml"/><Relationship Id="rId9" Type="http://schemas.openxmlformats.org/officeDocument/2006/relationships/tags" Target="../tags/tag719.xml"/><Relationship Id="rId14" Type="http://schemas.openxmlformats.org/officeDocument/2006/relationships/tags" Target="../tags/tag724.xml"/><Relationship Id="rId22" Type="http://schemas.openxmlformats.org/officeDocument/2006/relationships/tags" Target="../tags/tag732.xml"/><Relationship Id="rId27" Type="http://schemas.openxmlformats.org/officeDocument/2006/relationships/tags" Target="../tags/tag737.xml"/><Relationship Id="rId30" Type="http://schemas.openxmlformats.org/officeDocument/2006/relationships/tags" Target="../tags/tag740.xml"/><Relationship Id="rId35" Type="http://schemas.openxmlformats.org/officeDocument/2006/relationships/tags" Target="../tags/tag745.xml"/><Relationship Id="rId43" Type="http://schemas.openxmlformats.org/officeDocument/2006/relationships/notesSlide" Target="../notesSlides/notesSlide20.xml"/><Relationship Id="rId8" Type="http://schemas.openxmlformats.org/officeDocument/2006/relationships/tags" Target="../tags/tag718.xml"/><Relationship Id="rId3" Type="http://schemas.openxmlformats.org/officeDocument/2006/relationships/tags" Target="../tags/tag713.xml"/><Relationship Id="rId12" Type="http://schemas.openxmlformats.org/officeDocument/2006/relationships/tags" Target="../tags/tag722.xml"/><Relationship Id="rId17" Type="http://schemas.openxmlformats.org/officeDocument/2006/relationships/tags" Target="../tags/tag727.xml"/><Relationship Id="rId25" Type="http://schemas.openxmlformats.org/officeDocument/2006/relationships/tags" Target="../tags/tag735.xml"/><Relationship Id="rId33" Type="http://schemas.openxmlformats.org/officeDocument/2006/relationships/tags" Target="../tags/tag743.xml"/><Relationship Id="rId38" Type="http://schemas.openxmlformats.org/officeDocument/2006/relationships/tags" Target="../tags/tag748.xml"/></Relationships>
</file>

<file path=ppt/slides/_rels/slide28.xml.rels><?xml version="1.0" encoding="UTF-8" standalone="yes"?>
<Relationships xmlns="http://schemas.openxmlformats.org/package/2006/relationships"><Relationship Id="rId13" Type="http://schemas.openxmlformats.org/officeDocument/2006/relationships/tags" Target="../tags/tag764.xml"/><Relationship Id="rId18" Type="http://schemas.openxmlformats.org/officeDocument/2006/relationships/tags" Target="../tags/tag769.xml"/><Relationship Id="rId26" Type="http://schemas.openxmlformats.org/officeDocument/2006/relationships/tags" Target="../tags/tag777.xml"/><Relationship Id="rId39" Type="http://schemas.openxmlformats.org/officeDocument/2006/relationships/tags" Target="../tags/tag790.xml"/><Relationship Id="rId21" Type="http://schemas.openxmlformats.org/officeDocument/2006/relationships/tags" Target="../tags/tag772.xml"/><Relationship Id="rId34" Type="http://schemas.openxmlformats.org/officeDocument/2006/relationships/tags" Target="../tags/tag785.xml"/><Relationship Id="rId42" Type="http://schemas.openxmlformats.org/officeDocument/2006/relationships/slideLayout" Target="../slideLayouts/slideLayout4.xml"/><Relationship Id="rId7" Type="http://schemas.openxmlformats.org/officeDocument/2006/relationships/tags" Target="../tags/tag758.xml"/><Relationship Id="rId2" Type="http://schemas.openxmlformats.org/officeDocument/2006/relationships/tags" Target="../tags/tag753.xml"/><Relationship Id="rId16" Type="http://schemas.openxmlformats.org/officeDocument/2006/relationships/tags" Target="../tags/tag767.xml"/><Relationship Id="rId20" Type="http://schemas.openxmlformats.org/officeDocument/2006/relationships/tags" Target="../tags/tag771.xml"/><Relationship Id="rId29" Type="http://schemas.openxmlformats.org/officeDocument/2006/relationships/tags" Target="../tags/tag780.xml"/><Relationship Id="rId41" Type="http://schemas.openxmlformats.org/officeDocument/2006/relationships/tags" Target="../tags/tag792.xm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24" Type="http://schemas.openxmlformats.org/officeDocument/2006/relationships/tags" Target="../tags/tag775.xml"/><Relationship Id="rId32" Type="http://schemas.openxmlformats.org/officeDocument/2006/relationships/tags" Target="../tags/tag783.xml"/><Relationship Id="rId37" Type="http://schemas.openxmlformats.org/officeDocument/2006/relationships/tags" Target="../tags/tag788.xml"/><Relationship Id="rId40" Type="http://schemas.openxmlformats.org/officeDocument/2006/relationships/tags" Target="../tags/tag791.xml"/><Relationship Id="rId5" Type="http://schemas.openxmlformats.org/officeDocument/2006/relationships/tags" Target="../tags/tag756.xml"/><Relationship Id="rId15" Type="http://schemas.openxmlformats.org/officeDocument/2006/relationships/tags" Target="../tags/tag766.xml"/><Relationship Id="rId23" Type="http://schemas.openxmlformats.org/officeDocument/2006/relationships/tags" Target="../tags/tag774.xml"/><Relationship Id="rId28" Type="http://schemas.openxmlformats.org/officeDocument/2006/relationships/tags" Target="../tags/tag779.xml"/><Relationship Id="rId36" Type="http://schemas.openxmlformats.org/officeDocument/2006/relationships/tags" Target="../tags/tag787.xml"/><Relationship Id="rId10" Type="http://schemas.openxmlformats.org/officeDocument/2006/relationships/tags" Target="../tags/tag761.xml"/><Relationship Id="rId19" Type="http://schemas.openxmlformats.org/officeDocument/2006/relationships/tags" Target="../tags/tag770.xml"/><Relationship Id="rId31" Type="http://schemas.openxmlformats.org/officeDocument/2006/relationships/tags" Target="../tags/tag782.xml"/><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tags" Target="../tags/tag765.xml"/><Relationship Id="rId22" Type="http://schemas.openxmlformats.org/officeDocument/2006/relationships/tags" Target="../tags/tag773.xml"/><Relationship Id="rId27" Type="http://schemas.openxmlformats.org/officeDocument/2006/relationships/tags" Target="../tags/tag778.xml"/><Relationship Id="rId30" Type="http://schemas.openxmlformats.org/officeDocument/2006/relationships/tags" Target="../tags/tag781.xml"/><Relationship Id="rId35" Type="http://schemas.openxmlformats.org/officeDocument/2006/relationships/tags" Target="../tags/tag786.xml"/><Relationship Id="rId43" Type="http://schemas.openxmlformats.org/officeDocument/2006/relationships/notesSlide" Target="../notesSlides/notesSlide21.xml"/><Relationship Id="rId8" Type="http://schemas.openxmlformats.org/officeDocument/2006/relationships/tags" Target="../tags/tag759.xml"/><Relationship Id="rId3" Type="http://schemas.openxmlformats.org/officeDocument/2006/relationships/tags" Target="../tags/tag754.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tags" Target="../tags/tag776.xml"/><Relationship Id="rId33" Type="http://schemas.openxmlformats.org/officeDocument/2006/relationships/tags" Target="../tags/tag784.xml"/><Relationship Id="rId38" Type="http://schemas.openxmlformats.org/officeDocument/2006/relationships/tags" Target="../tags/tag789.xml"/></Relationships>
</file>

<file path=ppt/slides/_rels/slide29.xml.rels><?xml version="1.0" encoding="UTF-8" standalone="yes"?>
<Relationships xmlns="http://schemas.openxmlformats.org/package/2006/relationships"><Relationship Id="rId13" Type="http://schemas.openxmlformats.org/officeDocument/2006/relationships/tags" Target="../tags/tag805.xml"/><Relationship Id="rId18" Type="http://schemas.openxmlformats.org/officeDocument/2006/relationships/tags" Target="../tags/tag810.xml"/><Relationship Id="rId26" Type="http://schemas.openxmlformats.org/officeDocument/2006/relationships/tags" Target="../tags/tag818.xml"/><Relationship Id="rId39" Type="http://schemas.openxmlformats.org/officeDocument/2006/relationships/tags" Target="../tags/tag831.xml"/><Relationship Id="rId21" Type="http://schemas.openxmlformats.org/officeDocument/2006/relationships/tags" Target="../tags/tag813.xml"/><Relationship Id="rId34" Type="http://schemas.openxmlformats.org/officeDocument/2006/relationships/tags" Target="../tags/tag826.xml"/><Relationship Id="rId42" Type="http://schemas.openxmlformats.org/officeDocument/2006/relationships/tags" Target="../tags/tag834.xml"/><Relationship Id="rId47" Type="http://schemas.openxmlformats.org/officeDocument/2006/relationships/tags" Target="../tags/tag839.xml"/><Relationship Id="rId50" Type="http://schemas.openxmlformats.org/officeDocument/2006/relationships/tags" Target="../tags/tag842.xml"/><Relationship Id="rId7" Type="http://schemas.openxmlformats.org/officeDocument/2006/relationships/tags" Target="../tags/tag799.xml"/><Relationship Id="rId2" Type="http://schemas.openxmlformats.org/officeDocument/2006/relationships/tags" Target="../tags/tag794.xml"/><Relationship Id="rId16" Type="http://schemas.openxmlformats.org/officeDocument/2006/relationships/tags" Target="../tags/tag808.xml"/><Relationship Id="rId29" Type="http://schemas.openxmlformats.org/officeDocument/2006/relationships/tags" Target="../tags/tag821.xml"/><Relationship Id="rId11" Type="http://schemas.openxmlformats.org/officeDocument/2006/relationships/tags" Target="../tags/tag803.xml"/><Relationship Id="rId24" Type="http://schemas.openxmlformats.org/officeDocument/2006/relationships/tags" Target="../tags/tag816.xml"/><Relationship Id="rId32" Type="http://schemas.openxmlformats.org/officeDocument/2006/relationships/tags" Target="../tags/tag824.xml"/><Relationship Id="rId37" Type="http://schemas.openxmlformats.org/officeDocument/2006/relationships/tags" Target="../tags/tag829.xml"/><Relationship Id="rId40" Type="http://schemas.openxmlformats.org/officeDocument/2006/relationships/tags" Target="../tags/tag832.xml"/><Relationship Id="rId45" Type="http://schemas.openxmlformats.org/officeDocument/2006/relationships/tags" Target="../tags/tag837.xml"/><Relationship Id="rId53" Type="http://schemas.openxmlformats.org/officeDocument/2006/relationships/tags" Target="../tags/tag845.xml"/><Relationship Id="rId5" Type="http://schemas.openxmlformats.org/officeDocument/2006/relationships/tags" Target="../tags/tag797.xml"/><Relationship Id="rId10" Type="http://schemas.openxmlformats.org/officeDocument/2006/relationships/tags" Target="../tags/tag802.xml"/><Relationship Id="rId19" Type="http://schemas.openxmlformats.org/officeDocument/2006/relationships/tags" Target="../tags/tag811.xml"/><Relationship Id="rId31" Type="http://schemas.openxmlformats.org/officeDocument/2006/relationships/tags" Target="../tags/tag823.xml"/><Relationship Id="rId44" Type="http://schemas.openxmlformats.org/officeDocument/2006/relationships/tags" Target="../tags/tag836.xml"/><Relationship Id="rId52" Type="http://schemas.openxmlformats.org/officeDocument/2006/relationships/tags" Target="../tags/tag844.xml"/><Relationship Id="rId4" Type="http://schemas.openxmlformats.org/officeDocument/2006/relationships/tags" Target="../tags/tag796.xml"/><Relationship Id="rId9" Type="http://schemas.openxmlformats.org/officeDocument/2006/relationships/tags" Target="../tags/tag801.xml"/><Relationship Id="rId14" Type="http://schemas.openxmlformats.org/officeDocument/2006/relationships/tags" Target="../tags/tag806.xml"/><Relationship Id="rId22" Type="http://schemas.openxmlformats.org/officeDocument/2006/relationships/tags" Target="../tags/tag814.xml"/><Relationship Id="rId27" Type="http://schemas.openxmlformats.org/officeDocument/2006/relationships/tags" Target="../tags/tag819.xml"/><Relationship Id="rId30" Type="http://schemas.openxmlformats.org/officeDocument/2006/relationships/tags" Target="../tags/tag822.xml"/><Relationship Id="rId35" Type="http://schemas.openxmlformats.org/officeDocument/2006/relationships/tags" Target="../tags/tag827.xml"/><Relationship Id="rId43" Type="http://schemas.openxmlformats.org/officeDocument/2006/relationships/tags" Target="../tags/tag835.xml"/><Relationship Id="rId48" Type="http://schemas.openxmlformats.org/officeDocument/2006/relationships/tags" Target="../tags/tag840.xml"/><Relationship Id="rId8" Type="http://schemas.openxmlformats.org/officeDocument/2006/relationships/tags" Target="../tags/tag800.xml"/><Relationship Id="rId51" Type="http://schemas.openxmlformats.org/officeDocument/2006/relationships/tags" Target="../tags/tag843.xml"/><Relationship Id="rId3" Type="http://schemas.openxmlformats.org/officeDocument/2006/relationships/tags" Target="../tags/tag795.xml"/><Relationship Id="rId12" Type="http://schemas.openxmlformats.org/officeDocument/2006/relationships/tags" Target="../tags/tag804.xml"/><Relationship Id="rId17" Type="http://schemas.openxmlformats.org/officeDocument/2006/relationships/tags" Target="../tags/tag809.xml"/><Relationship Id="rId25" Type="http://schemas.openxmlformats.org/officeDocument/2006/relationships/tags" Target="../tags/tag817.xml"/><Relationship Id="rId33" Type="http://schemas.openxmlformats.org/officeDocument/2006/relationships/tags" Target="../tags/tag825.xml"/><Relationship Id="rId38" Type="http://schemas.openxmlformats.org/officeDocument/2006/relationships/tags" Target="../tags/tag830.xml"/><Relationship Id="rId46" Type="http://schemas.openxmlformats.org/officeDocument/2006/relationships/tags" Target="../tags/tag838.xml"/><Relationship Id="rId20" Type="http://schemas.openxmlformats.org/officeDocument/2006/relationships/tags" Target="../tags/tag812.xml"/><Relationship Id="rId41" Type="http://schemas.openxmlformats.org/officeDocument/2006/relationships/tags" Target="../tags/tag833.xml"/><Relationship Id="rId54" Type="http://schemas.openxmlformats.org/officeDocument/2006/relationships/slideLayout" Target="../slideLayouts/slideLayout4.xml"/><Relationship Id="rId1" Type="http://schemas.openxmlformats.org/officeDocument/2006/relationships/tags" Target="../tags/tag793.xml"/><Relationship Id="rId6" Type="http://schemas.openxmlformats.org/officeDocument/2006/relationships/tags" Target="../tags/tag798.xml"/><Relationship Id="rId15" Type="http://schemas.openxmlformats.org/officeDocument/2006/relationships/tags" Target="../tags/tag807.xml"/><Relationship Id="rId23" Type="http://schemas.openxmlformats.org/officeDocument/2006/relationships/tags" Target="../tags/tag815.xml"/><Relationship Id="rId28" Type="http://schemas.openxmlformats.org/officeDocument/2006/relationships/tags" Target="../tags/tag820.xml"/><Relationship Id="rId36" Type="http://schemas.openxmlformats.org/officeDocument/2006/relationships/tags" Target="../tags/tag828.xml"/><Relationship Id="rId49" Type="http://schemas.openxmlformats.org/officeDocument/2006/relationships/tags" Target="../tags/tag84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848.xml"/><Relationship Id="rId2" Type="http://schemas.openxmlformats.org/officeDocument/2006/relationships/tags" Target="../tags/tag847.xml"/><Relationship Id="rId1" Type="http://schemas.openxmlformats.org/officeDocument/2006/relationships/tags" Target="../tags/tag846.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8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857.xml"/><Relationship Id="rId3" Type="http://schemas.openxmlformats.org/officeDocument/2006/relationships/tags" Target="../tags/tag852.xml"/><Relationship Id="rId7" Type="http://schemas.openxmlformats.org/officeDocument/2006/relationships/tags" Target="../tags/tag856.xml"/><Relationship Id="rId12" Type="http://schemas.openxmlformats.org/officeDocument/2006/relationships/notesSlide" Target="../notesSlides/notesSlide25.xml"/><Relationship Id="rId2" Type="http://schemas.openxmlformats.org/officeDocument/2006/relationships/tags" Target="../tags/tag851.xml"/><Relationship Id="rId1" Type="http://schemas.openxmlformats.org/officeDocument/2006/relationships/tags" Target="../tags/tag850.xml"/><Relationship Id="rId6" Type="http://schemas.openxmlformats.org/officeDocument/2006/relationships/tags" Target="../tags/tag855.xml"/><Relationship Id="rId11" Type="http://schemas.openxmlformats.org/officeDocument/2006/relationships/slideLayout" Target="../slideLayouts/slideLayout2.xml"/><Relationship Id="rId5" Type="http://schemas.openxmlformats.org/officeDocument/2006/relationships/tags" Target="../tags/tag854.xml"/><Relationship Id="rId10" Type="http://schemas.openxmlformats.org/officeDocument/2006/relationships/tags" Target="../tags/tag859.xml"/><Relationship Id="rId4" Type="http://schemas.openxmlformats.org/officeDocument/2006/relationships/tags" Target="../tags/tag853.xml"/><Relationship Id="rId9" Type="http://schemas.openxmlformats.org/officeDocument/2006/relationships/tags" Target="../tags/tag858.xml"/></Relationships>
</file>

<file path=ppt/slides/_rels/slide36.xml.rels><?xml version="1.0" encoding="UTF-8" standalone="yes"?>
<Relationships xmlns="http://schemas.openxmlformats.org/package/2006/relationships"><Relationship Id="rId13" Type="http://schemas.openxmlformats.org/officeDocument/2006/relationships/tags" Target="../tags/tag872.xml"/><Relationship Id="rId18" Type="http://schemas.openxmlformats.org/officeDocument/2006/relationships/tags" Target="../tags/tag877.xml"/><Relationship Id="rId26" Type="http://schemas.openxmlformats.org/officeDocument/2006/relationships/tags" Target="../tags/tag885.xml"/><Relationship Id="rId39" Type="http://schemas.openxmlformats.org/officeDocument/2006/relationships/tags" Target="../tags/tag898.xml"/><Relationship Id="rId21" Type="http://schemas.openxmlformats.org/officeDocument/2006/relationships/tags" Target="../tags/tag880.xml"/><Relationship Id="rId34" Type="http://schemas.openxmlformats.org/officeDocument/2006/relationships/tags" Target="../tags/tag893.xml"/><Relationship Id="rId42" Type="http://schemas.openxmlformats.org/officeDocument/2006/relationships/tags" Target="../tags/tag901.xml"/><Relationship Id="rId47" Type="http://schemas.openxmlformats.org/officeDocument/2006/relationships/tags" Target="../tags/tag906.xml"/><Relationship Id="rId50" Type="http://schemas.openxmlformats.org/officeDocument/2006/relationships/tags" Target="../tags/tag909.xml"/><Relationship Id="rId55" Type="http://schemas.openxmlformats.org/officeDocument/2006/relationships/tags" Target="../tags/tag914.xml"/><Relationship Id="rId7" Type="http://schemas.openxmlformats.org/officeDocument/2006/relationships/tags" Target="../tags/tag866.xml"/><Relationship Id="rId2" Type="http://schemas.openxmlformats.org/officeDocument/2006/relationships/tags" Target="../tags/tag861.xml"/><Relationship Id="rId16" Type="http://schemas.openxmlformats.org/officeDocument/2006/relationships/tags" Target="../tags/tag875.xml"/><Relationship Id="rId29" Type="http://schemas.openxmlformats.org/officeDocument/2006/relationships/tags" Target="../tags/tag888.xml"/><Relationship Id="rId11" Type="http://schemas.openxmlformats.org/officeDocument/2006/relationships/tags" Target="../tags/tag870.xml"/><Relationship Id="rId24" Type="http://schemas.openxmlformats.org/officeDocument/2006/relationships/tags" Target="../tags/tag883.xml"/><Relationship Id="rId32" Type="http://schemas.openxmlformats.org/officeDocument/2006/relationships/tags" Target="../tags/tag891.xml"/><Relationship Id="rId37" Type="http://schemas.openxmlformats.org/officeDocument/2006/relationships/tags" Target="../tags/tag896.xml"/><Relationship Id="rId40" Type="http://schemas.openxmlformats.org/officeDocument/2006/relationships/tags" Target="../tags/tag899.xml"/><Relationship Id="rId45" Type="http://schemas.openxmlformats.org/officeDocument/2006/relationships/tags" Target="../tags/tag904.xml"/><Relationship Id="rId53" Type="http://schemas.openxmlformats.org/officeDocument/2006/relationships/tags" Target="../tags/tag912.xml"/><Relationship Id="rId58" Type="http://schemas.openxmlformats.org/officeDocument/2006/relationships/slideLayout" Target="../slideLayouts/slideLayout2.xml"/><Relationship Id="rId5" Type="http://schemas.openxmlformats.org/officeDocument/2006/relationships/tags" Target="../tags/tag864.xml"/><Relationship Id="rId19" Type="http://schemas.openxmlformats.org/officeDocument/2006/relationships/tags" Target="../tags/tag878.xml"/><Relationship Id="rId4" Type="http://schemas.openxmlformats.org/officeDocument/2006/relationships/tags" Target="../tags/tag863.xml"/><Relationship Id="rId9" Type="http://schemas.openxmlformats.org/officeDocument/2006/relationships/tags" Target="../tags/tag868.xml"/><Relationship Id="rId14" Type="http://schemas.openxmlformats.org/officeDocument/2006/relationships/tags" Target="../tags/tag873.xml"/><Relationship Id="rId22" Type="http://schemas.openxmlformats.org/officeDocument/2006/relationships/tags" Target="../tags/tag881.xml"/><Relationship Id="rId27" Type="http://schemas.openxmlformats.org/officeDocument/2006/relationships/tags" Target="../tags/tag886.xml"/><Relationship Id="rId30" Type="http://schemas.openxmlformats.org/officeDocument/2006/relationships/tags" Target="../tags/tag889.xml"/><Relationship Id="rId35" Type="http://schemas.openxmlformats.org/officeDocument/2006/relationships/tags" Target="../tags/tag894.xml"/><Relationship Id="rId43" Type="http://schemas.openxmlformats.org/officeDocument/2006/relationships/tags" Target="../tags/tag902.xml"/><Relationship Id="rId48" Type="http://schemas.openxmlformats.org/officeDocument/2006/relationships/tags" Target="../tags/tag907.xml"/><Relationship Id="rId56" Type="http://schemas.openxmlformats.org/officeDocument/2006/relationships/tags" Target="../tags/tag915.xml"/><Relationship Id="rId8" Type="http://schemas.openxmlformats.org/officeDocument/2006/relationships/tags" Target="../tags/tag867.xml"/><Relationship Id="rId51" Type="http://schemas.openxmlformats.org/officeDocument/2006/relationships/tags" Target="../tags/tag910.xml"/><Relationship Id="rId3" Type="http://schemas.openxmlformats.org/officeDocument/2006/relationships/tags" Target="../tags/tag862.xml"/><Relationship Id="rId12" Type="http://schemas.openxmlformats.org/officeDocument/2006/relationships/tags" Target="../tags/tag871.xml"/><Relationship Id="rId17" Type="http://schemas.openxmlformats.org/officeDocument/2006/relationships/tags" Target="../tags/tag876.xml"/><Relationship Id="rId25" Type="http://schemas.openxmlformats.org/officeDocument/2006/relationships/tags" Target="../tags/tag884.xml"/><Relationship Id="rId33" Type="http://schemas.openxmlformats.org/officeDocument/2006/relationships/tags" Target="../tags/tag892.xml"/><Relationship Id="rId38" Type="http://schemas.openxmlformats.org/officeDocument/2006/relationships/tags" Target="../tags/tag897.xml"/><Relationship Id="rId46" Type="http://schemas.openxmlformats.org/officeDocument/2006/relationships/tags" Target="../tags/tag905.xml"/><Relationship Id="rId59" Type="http://schemas.openxmlformats.org/officeDocument/2006/relationships/notesSlide" Target="../notesSlides/notesSlide26.xml"/><Relationship Id="rId20" Type="http://schemas.openxmlformats.org/officeDocument/2006/relationships/tags" Target="../tags/tag879.xml"/><Relationship Id="rId41" Type="http://schemas.openxmlformats.org/officeDocument/2006/relationships/tags" Target="../tags/tag900.xml"/><Relationship Id="rId54" Type="http://schemas.openxmlformats.org/officeDocument/2006/relationships/tags" Target="../tags/tag913.xml"/><Relationship Id="rId1" Type="http://schemas.openxmlformats.org/officeDocument/2006/relationships/tags" Target="../tags/tag860.xml"/><Relationship Id="rId6" Type="http://schemas.openxmlformats.org/officeDocument/2006/relationships/tags" Target="../tags/tag865.xml"/><Relationship Id="rId15" Type="http://schemas.openxmlformats.org/officeDocument/2006/relationships/tags" Target="../tags/tag874.xml"/><Relationship Id="rId23" Type="http://schemas.openxmlformats.org/officeDocument/2006/relationships/tags" Target="../tags/tag882.xml"/><Relationship Id="rId28" Type="http://schemas.openxmlformats.org/officeDocument/2006/relationships/tags" Target="../tags/tag887.xml"/><Relationship Id="rId36" Type="http://schemas.openxmlformats.org/officeDocument/2006/relationships/tags" Target="../tags/tag895.xml"/><Relationship Id="rId49" Type="http://schemas.openxmlformats.org/officeDocument/2006/relationships/tags" Target="../tags/tag908.xml"/><Relationship Id="rId57" Type="http://schemas.openxmlformats.org/officeDocument/2006/relationships/tags" Target="../tags/tag916.xml"/><Relationship Id="rId10" Type="http://schemas.openxmlformats.org/officeDocument/2006/relationships/tags" Target="../tags/tag869.xml"/><Relationship Id="rId31" Type="http://schemas.openxmlformats.org/officeDocument/2006/relationships/tags" Target="../tags/tag890.xml"/><Relationship Id="rId44" Type="http://schemas.openxmlformats.org/officeDocument/2006/relationships/tags" Target="../tags/tag903.xml"/><Relationship Id="rId52" Type="http://schemas.openxmlformats.org/officeDocument/2006/relationships/tags" Target="../tags/tag911.xml"/></Relationships>
</file>

<file path=ppt/slides/_rels/slide37.xml.rels><?xml version="1.0" encoding="UTF-8" standalone="yes"?>
<Relationships xmlns="http://schemas.openxmlformats.org/package/2006/relationships"><Relationship Id="rId13" Type="http://schemas.openxmlformats.org/officeDocument/2006/relationships/tags" Target="../tags/tag929.xml"/><Relationship Id="rId18" Type="http://schemas.openxmlformats.org/officeDocument/2006/relationships/tags" Target="../tags/tag934.xml"/><Relationship Id="rId26" Type="http://schemas.openxmlformats.org/officeDocument/2006/relationships/tags" Target="../tags/tag942.xml"/><Relationship Id="rId39" Type="http://schemas.openxmlformats.org/officeDocument/2006/relationships/tags" Target="../tags/tag955.xml"/><Relationship Id="rId21" Type="http://schemas.openxmlformats.org/officeDocument/2006/relationships/tags" Target="../tags/tag937.xml"/><Relationship Id="rId34" Type="http://schemas.openxmlformats.org/officeDocument/2006/relationships/tags" Target="../tags/tag950.xml"/><Relationship Id="rId42" Type="http://schemas.openxmlformats.org/officeDocument/2006/relationships/tags" Target="../tags/tag958.xml"/><Relationship Id="rId47" Type="http://schemas.openxmlformats.org/officeDocument/2006/relationships/tags" Target="../tags/tag963.xml"/><Relationship Id="rId50" Type="http://schemas.openxmlformats.org/officeDocument/2006/relationships/tags" Target="../tags/tag966.xml"/><Relationship Id="rId55" Type="http://schemas.openxmlformats.org/officeDocument/2006/relationships/tags" Target="../tags/tag971.xml"/><Relationship Id="rId7" Type="http://schemas.openxmlformats.org/officeDocument/2006/relationships/tags" Target="../tags/tag923.xml"/><Relationship Id="rId2" Type="http://schemas.openxmlformats.org/officeDocument/2006/relationships/tags" Target="../tags/tag918.xml"/><Relationship Id="rId16" Type="http://schemas.openxmlformats.org/officeDocument/2006/relationships/tags" Target="../tags/tag932.xml"/><Relationship Id="rId29" Type="http://schemas.openxmlformats.org/officeDocument/2006/relationships/tags" Target="../tags/tag945.xml"/><Relationship Id="rId11" Type="http://schemas.openxmlformats.org/officeDocument/2006/relationships/tags" Target="../tags/tag927.xml"/><Relationship Id="rId24" Type="http://schemas.openxmlformats.org/officeDocument/2006/relationships/tags" Target="../tags/tag940.xml"/><Relationship Id="rId32" Type="http://schemas.openxmlformats.org/officeDocument/2006/relationships/tags" Target="../tags/tag948.xml"/><Relationship Id="rId37" Type="http://schemas.openxmlformats.org/officeDocument/2006/relationships/tags" Target="../tags/tag953.xml"/><Relationship Id="rId40" Type="http://schemas.openxmlformats.org/officeDocument/2006/relationships/tags" Target="../tags/tag956.xml"/><Relationship Id="rId45" Type="http://schemas.openxmlformats.org/officeDocument/2006/relationships/tags" Target="../tags/tag961.xml"/><Relationship Id="rId53" Type="http://schemas.openxmlformats.org/officeDocument/2006/relationships/tags" Target="../tags/tag969.xml"/><Relationship Id="rId58" Type="http://schemas.openxmlformats.org/officeDocument/2006/relationships/slideLayout" Target="../slideLayouts/slideLayout2.xml"/><Relationship Id="rId5" Type="http://schemas.openxmlformats.org/officeDocument/2006/relationships/tags" Target="../tags/tag921.xml"/><Relationship Id="rId19" Type="http://schemas.openxmlformats.org/officeDocument/2006/relationships/tags" Target="../tags/tag935.xml"/><Relationship Id="rId4" Type="http://schemas.openxmlformats.org/officeDocument/2006/relationships/tags" Target="../tags/tag920.xml"/><Relationship Id="rId9" Type="http://schemas.openxmlformats.org/officeDocument/2006/relationships/tags" Target="../tags/tag925.xml"/><Relationship Id="rId14" Type="http://schemas.openxmlformats.org/officeDocument/2006/relationships/tags" Target="../tags/tag930.xml"/><Relationship Id="rId22" Type="http://schemas.openxmlformats.org/officeDocument/2006/relationships/tags" Target="../tags/tag938.xml"/><Relationship Id="rId27" Type="http://schemas.openxmlformats.org/officeDocument/2006/relationships/tags" Target="../tags/tag943.xml"/><Relationship Id="rId30" Type="http://schemas.openxmlformats.org/officeDocument/2006/relationships/tags" Target="../tags/tag946.xml"/><Relationship Id="rId35" Type="http://schemas.openxmlformats.org/officeDocument/2006/relationships/tags" Target="../tags/tag951.xml"/><Relationship Id="rId43" Type="http://schemas.openxmlformats.org/officeDocument/2006/relationships/tags" Target="../tags/tag959.xml"/><Relationship Id="rId48" Type="http://schemas.openxmlformats.org/officeDocument/2006/relationships/tags" Target="../tags/tag964.xml"/><Relationship Id="rId56" Type="http://schemas.openxmlformats.org/officeDocument/2006/relationships/tags" Target="../tags/tag972.xml"/><Relationship Id="rId8" Type="http://schemas.openxmlformats.org/officeDocument/2006/relationships/tags" Target="../tags/tag924.xml"/><Relationship Id="rId51" Type="http://schemas.openxmlformats.org/officeDocument/2006/relationships/tags" Target="../tags/tag967.xml"/><Relationship Id="rId3" Type="http://schemas.openxmlformats.org/officeDocument/2006/relationships/tags" Target="../tags/tag919.xml"/><Relationship Id="rId12" Type="http://schemas.openxmlformats.org/officeDocument/2006/relationships/tags" Target="../tags/tag928.xml"/><Relationship Id="rId17" Type="http://schemas.openxmlformats.org/officeDocument/2006/relationships/tags" Target="../tags/tag933.xml"/><Relationship Id="rId25" Type="http://schemas.openxmlformats.org/officeDocument/2006/relationships/tags" Target="../tags/tag941.xml"/><Relationship Id="rId33" Type="http://schemas.openxmlformats.org/officeDocument/2006/relationships/tags" Target="../tags/tag949.xml"/><Relationship Id="rId38" Type="http://schemas.openxmlformats.org/officeDocument/2006/relationships/tags" Target="../tags/tag954.xml"/><Relationship Id="rId46" Type="http://schemas.openxmlformats.org/officeDocument/2006/relationships/tags" Target="../tags/tag962.xml"/><Relationship Id="rId59" Type="http://schemas.openxmlformats.org/officeDocument/2006/relationships/notesSlide" Target="../notesSlides/notesSlide27.xml"/><Relationship Id="rId20" Type="http://schemas.openxmlformats.org/officeDocument/2006/relationships/tags" Target="../tags/tag936.xml"/><Relationship Id="rId41" Type="http://schemas.openxmlformats.org/officeDocument/2006/relationships/tags" Target="../tags/tag957.xml"/><Relationship Id="rId54" Type="http://schemas.openxmlformats.org/officeDocument/2006/relationships/tags" Target="../tags/tag970.xml"/><Relationship Id="rId1" Type="http://schemas.openxmlformats.org/officeDocument/2006/relationships/tags" Target="../tags/tag917.xml"/><Relationship Id="rId6" Type="http://schemas.openxmlformats.org/officeDocument/2006/relationships/tags" Target="../tags/tag922.xml"/><Relationship Id="rId15" Type="http://schemas.openxmlformats.org/officeDocument/2006/relationships/tags" Target="../tags/tag931.xml"/><Relationship Id="rId23" Type="http://schemas.openxmlformats.org/officeDocument/2006/relationships/tags" Target="../tags/tag939.xml"/><Relationship Id="rId28" Type="http://schemas.openxmlformats.org/officeDocument/2006/relationships/tags" Target="../tags/tag944.xml"/><Relationship Id="rId36" Type="http://schemas.openxmlformats.org/officeDocument/2006/relationships/tags" Target="../tags/tag952.xml"/><Relationship Id="rId49" Type="http://schemas.openxmlformats.org/officeDocument/2006/relationships/tags" Target="../tags/tag965.xml"/><Relationship Id="rId57" Type="http://schemas.openxmlformats.org/officeDocument/2006/relationships/tags" Target="../tags/tag973.xml"/><Relationship Id="rId10" Type="http://schemas.openxmlformats.org/officeDocument/2006/relationships/tags" Target="../tags/tag926.xml"/><Relationship Id="rId31" Type="http://schemas.openxmlformats.org/officeDocument/2006/relationships/tags" Target="../tags/tag947.xml"/><Relationship Id="rId44" Type="http://schemas.openxmlformats.org/officeDocument/2006/relationships/tags" Target="../tags/tag960.xml"/><Relationship Id="rId52" Type="http://schemas.openxmlformats.org/officeDocument/2006/relationships/tags" Target="../tags/tag968.xml"/></Relationships>
</file>

<file path=ppt/slides/_rels/slide38.xml.rels><?xml version="1.0" encoding="UTF-8" standalone="yes"?>
<Relationships xmlns="http://schemas.openxmlformats.org/package/2006/relationships"><Relationship Id="rId13" Type="http://schemas.openxmlformats.org/officeDocument/2006/relationships/tags" Target="../tags/tag986.xml"/><Relationship Id="rId18" Type="http://schemas.openxmlformats.org/officeDocument/2006/relationships/tags" Target="../tags/tag991.xml"/><Relationship Id="rId26" Type="http://schemas.openxmlformats.org/officeDocument/2006/relationships/tags" Target="../tags/tag999.xml"/><Relationship Id="rId39" Type="http://schemas.openxmlformats.org/officeDocument/2006/relationships/tags" Target="../tags/tag1012.xml"/><Relationship Id="rId21" Type="http://schemas.openxmlformats.org/officeDocument/2006/relationships/tags" Target="../tags/tag994.xml"/><Relationship Id="rId34" Type="http://schemas.openxmlformats.org/officeDocument/2006/relationships/tags" Target="../tags/tag1007.xml"/><Relationship Id="rId42" Type="http://schemas.openxmlformats.org/officeDocument/2006/relationships/tags" Target="../tags/tag1015.xml"/><Relationship Id="rId47" Type="http://schemas.openxmlformats.org/officeDocument/2006/relationships/tags" Target="../tags/tag1020.xml"/><Relationship Id="rId50" Type="http://schemas.openxmlformats.org/officeDocument/2006/relationships/tags" Target="../tags/tag1023.xml"/><Relationship Id="rId55" Type="http://schemas.openxmlformats.org/officeDocument/2006/relationships/tags" Target="../tags/tag1028.xml"/><Relationship Id="rId7" Type="http://schemas.openxmlformats.org/officeDocument/2006/relationships/tags" Target="../tags/tag980.xml"/><Relationship Id="rId2" Type="http://schemas.openxmlformats.org/officeDocument/2006/relationships/tags" Target="../tags/tag975.xml"/><Relationship Id="rId16" Type="http://schemas.openxmlformats.org/officeDocument/2006/relationships/tags" Target="../tags/tag989.xml"/><Relationship Id="rId29" Type="http://schemas.openxmlformats.org/officeDocument/2006/relationships/tags" Target="../tags/tag1002.xml"/><Relationship Id="rId11" Type="http://schemas.openxmlformats.org/officeDocument/2006/relationships/tags" Target="../tags/tag984.xml"/><Relationship Id="rId24" Type="http://schemas.openxmlformats.org/officeDocument/2006/relationships/tags" Target="../tags/tag997.xml"/><Relationship Id="rId32" Type="http://schemas.openxmlformats.org/officeDocument/2006/relationships/tags" Target="../tags/tag1005.xml"/><Relationship Id="rId37" Type="http://schemas.openxmlformats.org/officeDocument/2006/relationships/tags" Target="../tags/tag1010.xml"/><Relationship Id="rId40" Type="http://schemas.openxmlformats.org/officeDocument/2006/relationships/tags" Target="../tags/tag1013.xml"/><Relationship Id="rId45" Type="http://schemas.openxmlformats.org/officeDocument/2006/relationships/tags" Target="../tags/tag1018.xml"/><Relationship Id="rId53" Type="http://schemas.openxmlformats.org/officeDocument/2006/relationships/tags" Target="../tags/tag1026.xml"/><Relationship Id="rId58" Type="http://schemas.openxmlformats.org/officeDocument/2006/relationships/slideLayout" Target="../slideLayouts/slideLayout2.xml"/><Relationship Id="rId5" Type="http://schemas.openxmlformats.org/officeDocument/2006/relationships/tags" Target="../tags/tag978.xml"/><Relationship Id="rId19" Type="http://schemas.openxmlformats.org/officeDocument/2006/relationships/tags" Target="../tags/tag992.xml"/><Relationship Id="rId4" Type="http://schemas.openxmlformats.org/officeDocument/2006/relationships/tags" Target="../tags/tag977.xml"/><Relationship Id="rId9" Type="http://schemas.openxmlformats.org/officeDocument/2006/relationships/tags" Target="../tags/tag982.xml"/><Relationship Id="rId14" Type="http://schemas.openxmlformats.org/officeDocument/2006/relationships/tags" Target="../tags/tag987.xml"/><Relationship Id="rId22" Type="http://schemas.openxmlformats.org/officeDocument/2006/relationships/tags" Target="../tags/tag995.xml"/><Relationship Id="rId27" Type="http://schemas.openxmlformats.org/officeDocument/2006/relationships/tags" Target="../tags/tag1000.xml"/><Relationship Id="rId30" Type="http://schemas.openxmlformats.org/officeDocument/2006/relationships/tags" Target="../tags/tag1003.xml"/><Relationship Id="rId35" Type="http://schemas.openxmlformats.org/officeDocument/2006/relationships/tags" Target="../tags/tag1008.xml"/><Relationship Id="rId43" Type="http://schemas.openxmlformats.org/officeDocument/2006/relationships/tags" Target="../tags/tag1016.xml"/><Relationship Id="rId48" Type="http://schemas.openxmlformats.org/officeDocument/2006/relationships/tags" Target="../tags/tag1021.xml"/><Relationship Id="rId56" Type="http://schemas.openxmlformats.org/officeDocument/2006/relationships/tags" Target="../tags/tag1029.xml"/><Relationship Id="rId8" Type="http://schemas.openxmlformats.org/officeDocument/2006/relationships/tags" Target="../tags/tag981.xml"/><Relationship Id="rId51" Type="http://schemas.openxmlformats.org/officeDocument/2006/relationships/tags" Target="../tags/tag1024.xml"/><Relationship Id="rId3" Type="http://schemas.openxmlformats.org/officeDocument/2006/relationships/tags" Target="../tags/tag976.xml"/><Relationship Id="rId12" Type="http://schemas.openxmlformats.org/officeDocument/2006/relationships/tags" Target="../tags/tag985.xml"/><Relationship Id="rId17" Type="http://schemas.openxmlformats.org/officeDocument/2006/relationships/tags" Target="../tags/tag990.xml"/><Relationship Id="rId25" Type="http://schemas.openxmlformats.org/officeDocument/2006/relationships/tags" Target="../tags/tag998.xml"/><Relationship Id="rId33" Type="http://schemas.openxmlformats.org/officeDocument/2006/relationships/tags" Target="../tags/tag1006.xml"/><Relationship Id="rId38" Type="http://schemas.openxmlformats.org/officeDocument/2006/relationships/tags" Target="../tags/tag1011.xml"/><Relationship Id="rId46" Type="http://schemas.openxmlformats.org/officeDocument/2006/relationships/tags" Target="../tags/tag1019.xml"/><Relationship Id="rId59" Type="http://schemas.openxmlformats.org/officeDocument/2006/relationships/notesSlide" Target="../notesSlides/notesSlide28.xml"/><Relationship Id="rId20" Type="http://schemas.openxmlformats.org/officeDocument/2006/relationships/tags" Target="../tags/tag993.xml"/><Relationship Id="rId41" Type="http://schemas.openxmlformats.org/officeDocument/2006/relationships/tags" Target="../tags/tag1014.xml"/><Relationship Id="rId54" Type="http://schemas.openxmlformats.org/officeDocument/2006/relationships/tags" Target="../tags/tag1027.xml"/><Relationship Id="rId1" Type="http://schemas.openxmlformats.org/officeDocument/2006/relationships/tags" Target="../tags/tag974.xml"/><Relationship Id="rId6" Type="http://schemas.openxmlformats.org/officeDocument/2006/relationships/tags" Target="../tags/tag979.xml"/><Relationship Id="rId15" Type="http://schemas.openxmlformats.org/officeDocument/2006/relationships/tags" Target="../tags/tag988.xml"/><Relationship Id="rId23" Type="http://schemas.openxmlformats.org/officeDocument/2006/relationships/tags" Target="../tags/tag996.xml"/><Relationship Id="rId28" Type="http://schemas.openxmlformats.org/officeDocument/2006/relationships/tags" Target="../tags/tag1001.xml"/><Relationship Id="rId36" Type="http://schemas.openxmlformats.org/officeDocument/2006/relationships/tags" Target="../tags/tag1009.xml"/><Relationship Id="rId49" Type="http://schemas.openxmlformats.org/officeDocument/2006/relationships/tags" Target="../tags/tag1022.xml"/><Relationship Id="rId57" Type="http://schemas.openxmlformats.org/officeDocument/2006/relationships/tags" Target="../tags/tag1030.xml"/><Relationship Id="rId10" Type="http://schemas.openxmlformats.org/officeDocument/2006/relationships/tags" Target="../tags/tag983.xml"/><Relationship Id="rId31" Type="http://schemas.openxmlformats.org/officeDocument/2006/relationships/tags" Target="../tags/tag1004.xml"/><Relationship Id="rId44" Type="http://schemas.openxmlformats.org/officeDocument/2006/relationships/tags" Target="../tags/tag1017.xml"/><Relationship Id="rId52" Type="http://schemas.openxmlformats.org/officeDocument/2006/relationships/tags" Target="../tags/tag1025.xml"/></Relationships>
</file>

<file path=ppt/slides/_rels/slide39.xml.rels><?xml version="1.0" encoding="UTF-8" standalone="yes"?>
<Relationships xmlns="http://schemas.openxmlformats.org/package/2006/relationships"><Relationship Id="rId13" Type="http://schemas.openxmlformats.org/officeDocument/2006/relationships/tags" Target="../tags/tag1043.xml"/><Relationship Id="rId18" Type="http://schemas.openxmlformats.org/officeDocument/2006/relationships/tags" Target="../tags/tag1048.xml"/><Relationship Id="rId26" Type="http://schemas.openxmlformats.org/officeDocument/2006/relationships/tags" Target="../tags/tag1056.xml"/><Relationship Id="rId39" Type="http://schemas.openxmlformats.org/officeDocument/2006/relationships/tags" Target="../tags/tag1069.xml"/><Relationship Id="rId21" Type="http://schemas.openxmlformats.org/officeDocument/2006/relationships/tags" Target="../tags/tag1051.xml"/><Relationship Id="rId34" Type="http://schemas.openxmlformats.org/officeDocument/2006/relationships/tags" Target="../tags/tag1064.xml"/><Relationship Id="rId42" Type="http://schemas.openxmlformats.org/officeDocument/2006/relationships/tags" Target="../tags/tag1072.xml"/><Relationship Id="rId47" Type="http://schemas.openxmlformats.org/officeDocument/2006/relationships/tags" Target="../tags/tag1077.xml"/><Relationship Id="rId50" Type="http://schemas.openxmlformats.org/officeDocument/2006/relationships/tags" Target="../tags/tag1080.xml"/><Relationship Id="rId55" Type="http://schemas.openxmlformats.org/officeDocument/2006/relationships/tags" Target="../tags/tag1085.xml"/><Relationship Id="rId7" Type="http://schemas.openxmlformats.org/officeDocument/2006/relationships/tags" Target="../tags/tag1037.xml"/><Relationship Id="rId2" Type="http://schemas.openxmlformats.org/officeDocument/2006/relationships/tags" Target="../tags/tag1032.xml"/><Relationship Id="rId16" Type="http://schemas.openxmlformats.org/officeDocument/2006/relationships/tags" Target="../tags/tag1046.xml"/><Relationship Id="rId29" Type="http://schemas.openxmlformats.org/officeDocument/2006/relationships/tags" Target="../tags/tag1059.xml"/><Relationship Id="rId11" Type="http://schemas.openxmlformats.org/officeDocument/2006/relationships/tags" Target="../tags/tag1041.xml"/><Relationship Id="rId24" Type="http://schemas.openxmlformats.org/officeDocument/2006/relationships/tags" Target="../tags/tag1054.xml"/><Relationship Id="rId32" Type="http://schemas.openxmlformats.org/officeDocument/2006/relationships/tags" Target="../tags/tag1062.xml"/><Relationship Id="rId37" Type="http://schemas.openxmlformats.org/officeDocument/2006/relationships/tags" Target="../tags/tag1067.xml"/><Relationship Id="rId40" Type="http://schemas.openxmlformats.org/officeDocument/2006/relationships/tags" Target="../tags/tag1070.xml"/><Relationship Id="rId45" Type="http://schemas.openxmlformats.org/officeDocument/2006/relationships/tags" Target="../tags/tag1075.xml"/><Relationship Id="rId53" Type="http://schemas.openxmlformats.org/officeDocument/2006/relationships/tags" Target="../tags/tag1083.xml"/><Relationship Id="rId58" Type="http://schemas.openxmlformats.org/officeDocument/2006/relationships/slideLayout" Target="../slideLayouts/slideLayout2.xml"/><Relationship Id="rId5" Type="http://schemas.openxmlformats.org/officeDocument/2006/relationships/tags" Target="../tags/tag1035.xml"/><Relationship Id="rId19" Type="http://schemas.openxmlformats.org/officeDocument/2006/relationships/tags" Target="../tags/tag1049.xml"/><Relationship Id="rId4" Type="http://schemas.openxmlformats.org/officeDocument/2006/relationships/tags" Target="../tags/tag1034.xml"/><Relationship Id="rId9" Type="http://schemas.openxmlformats.org/officeDocument/2006/relationships/tags" Target="../tags/tag1039.xml"/><Relationship Id="rId14" Type="http://schemas.openxmlformats.org/officeDocument/2006/relationships/tags" Target="../tags/tag1044.xml"/><Relationship Id="rId22" Type="http://schemas.openxmlformats.org/officeDocument/2006/relationships/tags" Target="../tags/tag1052.xml"/><Relationship Id="rId27" Type="http://schemas.openxmlformats.org/officeDocument/2006/relationships/tags" Target="../tags/tag1057.xml"/><Relationship Id="rId30" Type="http://schemas.openxmlformats.org/officeDocument/2006/relationships/tags" Target="../tags/tag1060.xml"/><Relationship Id="rId35" Type="http://schemas.openxmlformats.org/officeDocument/2006/relationships/tags" Target="../tags/tag1065.xml"/><Relationship Id="rId43" Type="http://schemas.openxmlformats.org/officeDocument/2006/relationships/tags" Target="../tags/tag1073.xml"/><Relationship Id="rId48" Type="http://schemas.openxmlformats.org/officeDocument/2006/relationships/tags" Target="../tags/tag1078.xml"/><Relationship Id="rId56" Type="http://schemas.openxmlformats.org/officeDocument/2006/relationships/tags" Target="../tags/tag1086.xml"/><Relationship Id="rId8" Type="http://schemas.openxmlformats.org/officeDocument/2006/relationships/tags" Target="../tags/tag1038.xml"/><Relationship Id="rId51" Type="http://schemas.openxmlformats.org/officeDocument/2006/relationships/tags" Target="../tags/tag1081.xml"/><Relationship Id="rId3" Type="http://schemas.openxmlformats.org/officeDocument/2006/relationships/tags" Target="../tags/tag1033.xml"/><Relationship Id="rId12" Type="http://schemas.openxmlformats.org/officeDocument/2006/relationships/tags" Target="../tags/tag1042.xml"/><Relationship Id="rId17" Type="http://schemas.openxmlformats.org/officeDocument/2006/relationships/tags" Target="../tags/tag1047.xml"/><Relationship Id="rId25" Type="http://schemas.openxmlformats.org/officeDocument/2006/relationships/tags" Target="../tags/tag1055.xml"/><Relationship Id="rId33" Type="http://schemas.openxmlformats.org/officeDocument/2006/relationships/tags" Target="../tags/tag1063.xml"/><Relationship Id="rId38" Type="http://schemas.openxmlformats.org/officeDocument/2006/relationships/tags" Target="../tags/tag1068.xml"/><Relationship Id="rId46" Type="http://schemas.openxmlformats.org/officeDocument/2006/relationships/tags" Target="../tags/tag1076.xml"/><Relationship Id="rId59" Type="http://schemas.openxmlformats.org/officeDocument/2006/relationships/notesSlide" Target="../notesSlides/notesSlide29.xml"/><Relationship Id="rId20" Type="http://schemas.openxmlformats.org/officeDocument/2006/relationships/tags" Target="../tags/tag1050.xml"/><Relationship Id="rId41" Type="http://schemas.openxmlformats.org/officeDocument/2006/relationships/tags" Target="../tags/tag1071.xml"/><Relationship Id="rId54" Type="http://schemas.openxmlformats.org/officeDocument/2006/relationships/tags" Target="../tags/tag1084.xml"/><Relationship Id="rId1" Type="http://schemas.openxmlformats.org/officeDocument/2006/relationships/tags" Target="../tags/tag1031.xml"/><Relationship Id="rId6" Type="http://schemas.openxmlformats.org/officeDocument/2006/relationships/tags" Target="../tags/tag1036.xml"/><Relationship Id="rId15" Type="http://schemas.openxmlformats.org/officeDocument/2006/relationships/tags" Target="../tags/tag1045.xml"/><Relationship Id="rId23" Type="http://schemas.openxmlformats.org/officeDocument/2006/relationships/tags" Target="../tags/tag1053.xml"/><Relationship Id="rId28" Type="http://schemas.openxmlformats.org/officeDocument/2006/relationships/tags" Target="../tags/tag1058.xml"/><Relationship Id="rId36" Type="http://schemas.openxmlformats.org/officeDocument/2006/relationships/tags" Target="../tags/tag1066.xml"/><Relationship Id="rId49" Type="http://schemas.openxmlformats.org/officeDocument/2006/relationships/tags" Target="../tags/tag1079.xml"/><Relationship Id="rId57" Type="http://schemas.openxmlformats.org/officeDocument/2006/relationships/tags" Target="../tags/tag1087.xml"/><Relationship Id="rId10" Type="http://schemas.openxmlformats.org/officeDocument/2006/relationships/tags" Target="../tags/tag1040.xml"/><Relationship Id="rId31" Type="http://schemas.openxmlformats.org/officeDocument/2006/relationships/tags" Target="../tags/tag1061.xml"/><Relationship Id="rId44" Type="http://schemas.openxmlformats.org/officeDocument/2006/relationships/tags" Target="../tags/tag1074.xml"/><Relationship Id="rId52" Type="http://schemas.openxmlformats.org/officeDocument/2006/relationships/tags" Target="../tags/tag10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3" Type="http://schemas.openxmlformats.org/officeDocument/2006/relationships/tags" Target="../tags/tag1100.xml"/><Relationship Id="rId18" Type="http://schemas.openxmlformats.org/officeDocument/2006/relationships/tags" Target="../tags/tag1105.xml"/><Relationship Id="rId26" Type="http://schemas.openxmlformats.org/officeDocument/2006/relationships/tags" Target="../tags/tag1113.xml"/><Relationship Id="rId39" Type="http://schemas.openxmlformats.org/officeDocument/2006/relationships/notesSlide" Target="../notesSlides/notesSlide30.xml"/><Relationship Id="rId21" Type="http://schemas.openxmlformats.org/officeDocument/2006/relationships/tags" Target="../tags/tag1108.xml"/><Relationship Id="rId34" Type="http://schemas.openxmlformats.org/officeDocument/2006/relationships/tags" Target="../tags/tag1121.xml"/><Relationship Id="rId7" Type="http://schemas.openxmlformats.org/officeDocument/2006/relationships/tags" Target="../tags/tag1094.xml"/><Relationship Id="rId2" Type="http://schemas.openxmlformats.org/officeDocument/2006/relationships/tags" Target="../tags/tag1089.xml"/><Relationship Id="rId16" Type="http://schemas.openxmlformats.org/officeDocument/2006/relationships/tags" Target="../tags/tag1103.xml"/><Relationship Id="rId20" Type="http://schemas.openxmlformats.org/officeDocument/2006/relationships/tags" Target="../tags/tag1107.xml"/><Relationship Id="rId29" Type="http://schemas.openxmlformats.org/officeDocument/2006/relationships/tags" Target="../tags/tag1116.xml"/><Relationship Id="rId41" Type="http://schemas.openxmlformats.org/officeDocument/2006/relationships/image" Target="../media/image40.png"/><Relationship Id="rId1" Type="http://schemas.openxmlformats.org/officeDocument/2006/relationships/tags" Target="../tags/tag1088.xml"/><Relationship Id="rId6" Type="http://schemas.openxmlformats.org/officeDocument/2006/relationships/tags" Target="../tags/tag1093.xml"/><Relationship Id="rId11" Type="http://schemas.openxmlformats.org/officeDocument/2006/relationships/tags" Target="../tags/tag1098.xml"/><Relationship Id="rId24" Type="http://schemas.openxmlformats.org/officeDocument/2006/relationships/tags" Target="../tags/tag1111.xml"/><Relationship Id="rId32" Type="http://schemas.openxmlformats.org/officeDocument/2006/relationships/tags" Target="../tags/tag1119.xml"/><Relationship Id="rId37" Type="http://schemas.openxmlformats.org/officeDocument/2006/relationships/tags" Target="../tags/tag1124.xml"/><Relationship Id="rId40" Type="http://schemas.openxmlformats.org/officeDocument/2006/relationships/tags" Target="../tags/tag15170.xml"/><Relationship Id="rId5" Type="http://schemas.openxmlformats.org/officeDocument/2006/relationships/tags" Target="../tags/tag1092.xml"/><Relationship Id="rId15" Type="http://schemas.openxmlformats.org/officeDocument/2006/relationships/tags" Target="../tags/tag1102.xml"/><Relationship Id="rId23" Type="http://schemas.openxmlformats.org/officeDocument/2006/relationships/tags" Target="../tags/tag1110.xml"/><Relationship Id="rId28" Type="http://schemas.openxmlformats.org/officeDocument/2006/relationships/tags" Target="../tags/tag1115.xml"/><Relationship Id="rId36" Type="http://schemas.openxmlformats.org/officeDocument/2006/relationships/tags" Target="../tags/tag1123.xml"/><Relationship Id="rId10" Type="http://schemas.openxmlformats.org/officeDocument/2006/relationships/tags" Target="../tags/tag1097.xml"/><Relationship Id="rId19" Type="http://schemas.openxmlformats.org/officeDocument/2006/relationships/tags" Target="../tags/tag1106.xml"/><Relationship Id="rId31" Type="http://schemas.openxmlformats.org/officeDocument/2006/relationships/tags" Target="../tags/tag1118.xml"/><Relationship Id="rId4" Type="http://schemas.openxmlformats.org/officeDocument/2006/relationships/tags" Target="../tags/tag1091.xml"/><Relationship Id="rId9" Type="http://schemas.openxmlformats.org/officeDocument/2006/relationships/tags" Target="../tags/tag1096.xml"/><Relationship Id="rId14" Type="http://schemas.openxmlformats.org/officeDocument/2006/relationships/tags" Target="../tags/tag1101.xml"/><Relationship Id="rId22" Type="http://schemas.openxmlformats.org/officeDocument/2006/relationships/tags" Target="../tags/tag1109.xml"/><Relationship Id="rId27" Type="http://schemas.openxmlformats.org/officeDocument/2006/relationships/tags" Target="../tags/tag1114.xml"/><Relationship Id="rId30" Type="http://schemas.openxmlformats.org/officeDocument/2006/relationships/tags" Target="../tags/tag1117.xml"/><Relationship Id="rId35" Type="http://schemas.openxmlformats.org/officeDocument/2006/relationships/tags" Target="../tags/tag1122.xml"/><Relationship Id="rId8" Type="http://schemas.openxmlformats.org/officeDocument/2006/relationships/tags" Target="../tags/tag1095.xml"/><Relationship Id="rId3" Type="http://schemas.openxmlformats.org/officeDocument/2006/relationships/tags" Target="../tags/tag1090.xml"/><Relationship Id="rId12" Type="http://schemas.openxmlformats.org/officeDocument/2006/relationships/tags" Target="../tags/tag1099.xml"/><Relationship Id="rId17" Type="http://schemas.openxmlformats.org/officeDocument/2006/relationships/tags" Target="../tags/tag1104.xml"/><Relationship Id="rId25" Type="http://schemas.openxmlformats.org/officeDocument/2006/relationships/tags" Target="../tags/tag1112.xml"/><Relationship Id="rId33" Type="http://schemas.openxmlformats.org/officeDocument/2006/relationships/tags" Target="../tags/tag1120.xml"/><Relationship Id="rId38"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tags" Target="../tags/tag1137.xml"/><Relationship Id="rId18" Type="http://schemas.openxmlformats.org/officeDocument/2006/relationships/tags" Target="../tags/tag1142.xml"/><Relationship Id="rId26" Type="http://schemas.openxmlformats.org/officeDocument/2006/relationships/tags" Target="../tags/tag1150.xml"/><Relationship Id="rId39" Type="http://schemas.openxmlformats.org/officeDocument/2006/relationships/tags" Target="../tags/tag1163.xml"/><Relationship Id="rId21" Type="http://schemas.openxmlformats.org/officeDocument/2006/relationships/tags" Target="../tags/tag1145.xml"/><Relationship Id="rId34" Type="http://schemas.openxmlformats.org/officeDocument/2006/relationships/tags" Target="../tags/tag1158.xml"/><Relationship Id="rId42" Type="http://schemas.openxmlformats.org/officeDocument/2006/relationships/tags" Target="../tags/tag1166.xml"/><Relationship Id="rId47" Type="http://schemas.openxmlformats.org/officeDocument/2006/relationships/tags" Target="../tags/tag1171.xml"/><Relationship Id="rId50" Type="http://schemas.openxmlformats.org/officeDocument/2006/relationships/tags" Target="../tags/tag1174.xml"/><Relationship Id="rId55" Type="http://schemas.openxmlformats.org/officeDocument/2006/relationships/tags" Target="../tags/tag1158.xml"/><Relationship Id="rId7" Type="http://schemas.openxmlformats.org/officeDocument/2006/relationships/tags" Target="../tags/tag1131.xml"/><Relationship Id="rId2" Type="http://schemas.openxmlformats.org/officeDocument/2006/relationships/tags" Target="../tags/tag1126.xml"/><Relationship Id="rId16" Type="http://schemas.openxmlformats.org/officeDocument/2006/relationships/tags" Target="../tags/tag1140.xml"/><Relationship Id="rId29" Type="http://schemas.openxmlformats.org/officeDocument/2006/relationships/tags" Target="../tags/tag1153.xml"/><Relationship Id="rId11" Type="http://schemas.openxmlformats.org/officeDocument/2006/relationships/tags" Target="../tags/tag1135.xml"/><Relationship Id="rId24" Type="http://schemas.openxmlformats.org/officeDocument/2006/relationships/tags" Target="../tags/tag1148.xml"/><Relationship Id="rId32" Type="http://schemas.openxmlformats.org/officeDocument/2006/relationships/tags" Target="../tags/tag1156.xml"/><Relationship Id="rId37" Type="http://schemas.openxmlformats.org/officeDocument/2006/relationships/tags" Target="../tags/tag1161.xml"/><Relationship Id="rId40" Type="http://schemas.openxmlformats.org/officeDocument/2006/relationships/tags" Target="../tags/tag1164.xml"/><Relationship Id="rId45" Type="http://schemas.openxmlformats.org/officeDocument/2006/relationships/tags" Target="../tags/tag1169.xml"/><Relationship Id="rId53" Type="http://schemas.openxmlformats.org/officeDocument/2006/relationships/tags" Target="../tags/tag15550.xml"/><Relationship Id="rId58" Type="http://schemas.openxmlformats.org/officeDocument/2006/relationships/image" Target="../media/image13.png"/><Relationship Id="rId5" Type="http://schemas.openxmlformats.org/officeDocument/2006/relationships/tags" Target="../tags/tag1129.xml"/><Relationship Id="rId19" Type="http://schemas.openxmlformats.org/officeDocument/2006/relationships/tags" Target="../tags/tag1143.xml"/><Relationship Id="rId4" Type="http://schemas.openxmlformats.org/officeDocument/2006/relationships/tags" Target="../tags/tag1128.xml"/><Relationship Id="rId9" Type="http://schemas.openxmlformats.org/officeDocument/2006/relationships/tags" Target="../tags/tag1133.xml"/><Relationship Id="rId14" Type="http://schemas.openxmlformats.org/officeDocument/2006/relationships/tags" Target="../tags/tag1138.xml"/><Relationship Id="rId22" Type="http://schemas.openxmlformats.org/officeDocument/2006/relationships/tags" Target="../tags/tag1146.xml"/><Relationship Id="rId27" Type="http://schemas.openxmlformats.org/officeDocument/2006/relationships/tags" Target="../tags/tag1151.xml"/><Relationship Id="rId30" Type="http://schemas.openxmlformats.org/officeDocument/2006/relationships/tags" Target="../tags/tag1154.xml"/><Relationship Id="rId35" Type="http://schemas.openxmlformats.org/officeDocument/2006/relationships/tags" Target="../tags/tag1159.xml"/><Relationship Id="rId43" Type="http://schemas.openxmlformats.org/officeDocument/2006/relationships/tags" Target="../tags/tag1167.xml"/><Relationship Id="rId48" Type="http://schemas.openxmlformats.org/officeDocument/2006/relationships/tags" Target="../tags/tag1172.xml"/><Relationship Id="rId56" Type="http://schemas.openxmlformats.org/officeDocument/2006/relationships/image" Target="../media/image12.png"/><Relationship Id="rId8" Type="http://schemas.openxmlformats.org/officeDocument/2006/relationships/tags" Target="../tags/tag1132.xml"/><Relationship Id="rId51" Type="http://schemas.openxmlformats.org/officeDocument/2006/relationships/slideLayout" Target="../slideLayouts/slideLayout2.xml"/><Relationship Id="rId3" Type="http://schemas.openxmlformats.org/officeDocument/2006/relationships/tags" Target="../tags/tag1127.xml"/><Relationship Id="rId12" Type="http://schemas.openxmlformats.org/officeDocument/2006/relationships/tags" Target="../tags/tag1136.xml"/><Relationship Id="rId17" Type="http://schemas.openxmlformats.org/officeDocument/2006/relationships/tags" Target="../tags/tag1141.xml"/><Relationship Id="rId25" Type="http://schemas.openxmlformats.org/officeDocument/2006/relationships/tags" Target="../tags/tag1149.xml"/><Relationship Id="rId33" Type="http://schemas.openxmlformats.org/officeDocument/2006/relationships/tags" Target="../tags/tag1157.xml"/><Relationship Id="rId38" Type="http://schemas.openxmlformats.org/officeDocument/2006/relationships/tags" Target="../tags/tag1162.xml"/><Relationship Id="rId46" Type="http://schemas.openxmlformats.org/officeDocument/2006/relationships/tags" Target="../tags/tag1170.xml"/><Relationship Id="rId59" Type="http://schemas.openxmlformats.org/officeDocument/2006/relationships/tags" Target="../tags/tag1170.xml"/><Relationship Id="rId20" Type="http://schemas.openxmlformats.org/officeDocument/2006/relationships/tags" Target="../tags/tag1144.xml"/><Relationship Id="rId41" Type="http://schemas.openxmlformats.org/officeDocument/2006/relationships/tags" Target="../tags/tag1165.xml"/><Relationship Id="rId54" Type="http://schemas.openxmlformats.org/officeDocument/2006/relationships/image" Target="../media/image40.png"/><Relationship Id="rId1" Type="http://schemas.openxmlformats.org/officeDocument/2006/relationships/tags" Target="../tags/tag1125.xml"/><Relationship Id="rId6" Type="http://schemas.openxmlformats.org/officeDocument/2006/relationships/tags" Target="../tags/tag1130.xml"/><Relationship Id="rId15" Type="http://schemas.openxmlformats.org/officeDocument/2006/relationships/tags" Target="../tags/tag1139.xml"/><Relationship Id="rId23" Type="http://schemas.openxmlformats.org/officeDocument/2006/relationships/tags" Target="../tags/tag1147.xml"/><Relationship Id="rId28" Type="http://schemas.openxmlformats.org/officeDocument/2006/relationships/tags" Target="../tags/tag1152.xml"/><Relationship Id="rId36" Type="http://schemas.openxmlformats.org/officeDocument/2006/relationships/tags" Target="../tags/tag1160.xml"/><Relationship Id="rId49" Type="http://schemas.openxmlformats.org/officeDocument/2006/relationships/tags" Target="../tags/tag1173.xml"/><Relationship Id="rId57" Type="http://schemas.openxmlformats.org/officeDocument/2006/relationships/tags" Target="../tags/tag1169.xml"/><Relationship Id="rId10" Type="http://schemas.openxmlformats.org/officeDocument/2006/relationships/tags" Target="../tags/tag1134.xml"/><Relationship Id="rId31" Type="http://schemas.openxmlformats.org/officeDocument/2006/relationships/tags" Target="../tags/tag1155.xml"/><Relationship Id="rId44" Type="http://schemas.openxmlformats.org/officeDocument/2006/relationships/tags" Target="../tags/tag1168.xml"/><Relationship Id="rId52" Type="http://schemas.openxmlformats.org/officeDocument/2006/relationships/notesSlide" Target="../notesSlides/notesSlide31.xml"/><Relationship Id="rId60" Type="http://schemas.openxmlformats.org/officeDocument/2006/relationships/image" Target="../media/image14.png"/></Relationships>
</file>

<file path=ppt/slides/_rels/slide43.xml.rels><?xml version="1.0" encoding="UTF-8" standalone="yes"?>
<Relationships xmlns="http://schemas.openxmlformats.org/package/2006/relationships"><Relationship Id="rId13" Type="http://schemas.openxmlformats.org/officeDocument/2006/relationships/tags" Target="../tags/tag1187.xml"/><Relationship Id="rId18" Type="http://schemas.openxmlformats.org/officeDocument/2006/relationships/tags" Target="../tags/tag1192.xml"/><Relationship Id="rId26" Type="http://schemas.openxmlformats.org/officeDocument/2006/relationships/tags" Target="../tags/tag1200.xml"/><Relationship Id="rId39" Type="http://schemas.openxmlformats.org/officeDocument/2006/relationships/tags" Target="../tags/tag1213.xml"/><Relationship Id="rId21" Type="http://schemas.openxmlformats.org/officeDocument/2006/relationships/tags" Target="../tags/tag1195.xml"/><Relationship Id="rId34" Type="http://schemas.openxmlformats.org/officeDocument/2006/relationships/tags" Target="../tags/tag1208.xml"/><Relationship Id="rId42" Type="http://schemas.openxmlformats.org/officeDocument/2006/relationships/tags" Target="../tags/tag1216.xml"/><Relationship Id="rId47" Type="http://schemas.openxmlformats.org/officeDocument/2006/relationships/tags" Target="../tags/tag1221.xml"/><Relationship Id="rId50" Type="http://schemas.openxmlformats.org/officeDocument/2006/relationships/tags" Target="../tags/tag1224.xml"/><Relationship Id="rId55" Type="http://schemas.openxmlformats.org/officeDocument/2006/relationships/tags" Target="../tags/tag16050.xml"/><Relationship Id="rId7" Type="http://schemas.openxmlformats.org/officeDocument/2006/relationships/tags" Target="../tags/tag1181.xml"/><Relationship Id="rId2" Type="http://schemas.openxmlformats.org/officeDocument/2006/relationships/tags" Target="../tags/tag1176.xml"/><Relationship Id="rId16" Type="http://schemas.openxmlformats.org/officeDocument/2006/relationships/tags" Target="../tags/tag1190.xml"/><Relationship Id="rId29" Type="http://schemas.openxmlformats.org/officeDocument/2006/relationships/tags" Target="../tags/tag1203.xml"/><Relationship Id="rId11" Type="http://schemas.openxmlformats.org/officeDocument/2006/relationships/tags" Target="../tags/tag1185.xml"/><Relationship Id="rId24" Type="http://schemas.openxmlformats.org/officeDocument/2006/relationships/tags" Target="../tags/tag1198.xml"/><Relationship Id="rId32" Type="http://schemas.openxmlformats.org/officeDocument/2006/relationships/tags" Target="../tags/tag1206.xml"/><Relationship Id="rId37" Type="http://schemas.openxmlformats.org/officeDocument/2006/relationships/tags" Target="../tags/tag1211.xml"/><Relationship Id="rId40" Type="http://schemas.openxmlformats.org/officeDocument/2006/relationships/tags" Target="../tags/tag1214.xml"/><Relationship Id="rId45" Type="http://schemas.openxmlformats.org/officeDocument/2006/relationships/tags" Target="../tags/tag1219.xml"/><Relationship Id="rId53" Type="http://schemas.openxmlformats.org/officeDocument/2006/relationships/slideLayout" Target="../slideLayouts/slideLayout2.xml"/><Relationship Id="rId58" Type="http://schemas.openxmlformats.org/officeDocument/2006/relationships/image" Target="../media/image15.png"/><Relationship Id="rId5" Type="http://schemas.openxmlformats.org/officeDocument/2006/relationships/tags" Target="../tags/tag1179.xml"/><Relationship Id="rId19" Type="http://schemas.openxmlformats.org/officeDocument/2006/relationships/tags" Target="../tags/tag1193.xml"/><Relationship Id="rId4" Type="http://schemas.openxmlformats.org/officeDocument/2006/relationships/tags" Target="../tags/tag1178.xml"/><Relationship Id="rId9" Type="http://schemas.openxmlformats.org/officeDocument/2006/relationships/tags" Target="../tags/tag1183.xml"/><Relationship Id="rId14" Type="http://schemas.openxmlformats.org/officeDocument/2006/relationships/tags" Target="../tags/tag1188.xml"/><Relationship Id="rId22" Type="http://schemas.openxmlformats.org/officeDocument/2006/relationships/tags" Target="../tags/tag1196.xml"/><Relationship Id="rId27" Type="http://schemas.openxmlformats.org/officeDocument/2006/relationships/tags" Target="../tags/tag1201.xml"/><Relationship Id="rId30" Type="http://schemas.openxmlformats.org/officeDocument/2006/relationships/tags" Target="../tags/tag1204.xml"/><Relationship Id="rId35" Type="http://schemas.openxmlformats.org/officeDocument/2006/relationships/tags" Target="../tags/tag1209.xml"/><Relationship Id="rId43" Type="http://schemas.openxmlformats.org/officeDocument/2006/relationships/tags" Target="../tags/tag1217.xml"/><Relationship Id="rId48" Type="http://schemas.openxmlformats.org/officeDocument/2006/relationships/tags" Target="../tags/tag1222.xml"/><Relationship Id="rId56" Type="http://schemas.openxmlformats.org/officeDocument/2006/relationships/image" Target="../media/image40.png"/><Relationship Id="rId8" Type="http://schemas.openxmlformats.org/officeDocument/2006/relationships/tags" Target="../tags/tag1182.xml"/><Relationship Id="rId51" Type="http://schemas.openxmlformats.org/officeDocument/2006/relationships/tags" Target="../tags/tag1225.xml"/><Relationship Id="rId3" Type="http://schemas.openxmlformats.org/officeDocument/2006/relationships/tags" Target="../tags/tag1177.xml"/><Relationship Id="rId12" Type="http://schemas.openxmlformats.org/officeDocument/2006/relationships/tags" Target="../tags/tag1186.xml"/><Relationship Id="rId17" Type="http://schemas.openxmlformats.org/officeDocument/2006/relationships/tags" Target="../tags/tag1191.xml"/><Relationship Id="rId25" Type="http://schemas.openxmlformats.org/officeDocument/2006/relationships/tags" Target="../tags/tag1199.xml"/><Relationship Id="rId33" Type="http://schemas.openxmlformats.org/officeDocument/2006/relationships/tags" Target="../tags/tag1207.xml"/><Relationship Id="rId38" Type="http://schemas.openxmlformats.org/officeDocument/2006/relationships/tags" Target="../tags/tag1212.xml"/><Relationship Id="rId46" Type="http://schemas.openxmlformats.org/officeDocument/2006/relationships/tags" Target="../tags/tag1220.xml"/><Relationship Id="rId59" Type="http://schemas.openxmlformats.org/officeDocument/2006/relationships/tags" Target="../tags/tag1218.xml"/><Relationship Id="rId20" Type="http://schemas.openxmlformats.org/officeDocument/2006/relationships/tags" Target="../tags/tag1194.xml"/><Relationship Id="rId41" Type="http://schemas.openxmlformats.org/officeDocument/2006/relationships/tags" Target="../tags/tag1215.xml"/><Relationship Id="rId54" Type="http://schemas.openxmlformats.org/officeDocument/2006/relationships/notesSlide" Target="../notesSlides/notesSlide32.xml"/><Relationship Id="rId1" Type="http://schemas.openxmlformats.org/officeDocument/2006/relationships/tags" Target="../tags/tag1175.xml"/><Relationship Id="rId6" Type="http://schemas.openxmlformats.org/officeDocument/2006/relationships/tags" Target="../tags/tag1180.xml"/><Relationship Id="rId15" Type="http://schemas.openxmlformats.org/officeDocument/2006/relationships/tags" Target="../tags/tag1189.xml"/><Relationship Id="rId23" Type="http://schemas.openxmlformats.org/officeDocument/2006/relationships/tags" Target="../tags/tag1197.xml"/><Relationship Id="rId28" Type="http://schemas.openxmlformats.org/officeDocument/2006/relationships/tags" Target="../tags/tag1202.xml"/><Relationship Id="rId36" Type="http://schemas.openxmlformats.org/officeDocument/2006/relationships/tags" Target="../tags/tag1210.xml"/><Relationship Id="rId49" Type="http://schemas.openxmlformats.org/officeDocument/2006/relationships/tags" Target="../tags/tag1223.xml"/><Relationship Id="rId57" Type="http://schemas.openxmlformats.org/officeDocument/2006/relationships/tags" Target="../tags/tag1208.xml"/><Relationship Id="rId10" Type="http://schemas.openxmlformats.org/officeDocument/2006/relationships/tags" Target="../tags/tag1184.xml"/><Relationship Id="rId31" Type="http://schemas.openxmlformats.org/officeDocument/2006/relationships/tags" Target="../tags/tag1205.xml"/><Relationship Id="rId44" Type="http://schemas.openxmlformats.org/officeDocument/2006/relationships/tags" Target="../tags/tag1218.xml"/><Relationship Id="rId52" Type="http://schemas.openxmlformats.org/officeDocument/2006/relationships/tags" Target="../tags/tag1226.xml"/><Relationship Id="rId60" Type="http://schemas.openxmlformats.org/officeDocument/2006/relationships/image" Target="../media/image16.png"/></Relationships>
</file>

<file path=ppt/slides/_rels/slide44.xml.rels><?xml version="1.0" encoding="UTF-8" standalone="yes"?>
<Relationships xmlns="http://schemas.openxmlformats.org/package/2006/relationships"><Relationship Id="rId13" Type="http://schemas.openxmlformats.org/officeDocument/2006/relationships/tags" Target="../tags/tag1239.xml"/><Relationship Id="rId18" Type="http://schemas.openxmlformats.org/officeDocument/2006/relationships/tags" Target="../tags/tag1244.xml"/><Relationship Id="rId26" Type="http://schemas.openxmlformats.org/officeDocument/2006/relationships/tags" Target="../tags/tag1252.xml"/><Relationship Id="rId39" Type="http://schemas.openxmlformats.org/officeDocument/2006/relationships/tags" Target="../tags/tag1265.xml"/><Relationship Id="rId21" Type="http://schemas.openxmlformats.org/officeDocument/2006/relationships/tags" Target="../tags/tag1247.xml"/><Relationship Id="rId34" Type="http://schemas.openxmlformats.org/officeDocument/2006/relationships/tags" Target="../tags/tag1260.xml"/><Relationship Id="rId42" Type="http://schemas.openxmlformats.org/officeDocument/2006/relationships/tags" Target="../tags/tag1268.xml"/><Relationship Id="rId47" Type="http://schemas.openxmlformats.org/officeDocument/2006/relationships/tags" Target="../tags/tag1273.xml"/><Relationship Id="rId50" Type="http://schemas.openxmlformats.org/officeDocument/2006/relationships/tags" Target="../tags/tag1276.xml"/><Relationship Id="rId55" Type="http://schemas.openxmlformats.org/officeDocument/2006/relationships/tags" Target="../tags/tag1281.xml"/><Relationship Id="rId7" Type="http://schemas.openxmlformats.org/officeDocument/2006/relationships/tags" Target="../tags/tag1233.xml"/><Relationship Id="rId2" Type="http://schemas.openxmlformats.org/officeDocument/2006/relationships/tags" Target="../tags/tag1228.xml"/><Relationship Id="rId16" Type="http://schemas.openxmlformats.org/officeDocument/2006/relationships/tags" Target="../tags/tag1242.xml"/><Relationship Id="rId29" Type="http://schemas.openxmlformats.org/officeDocument/2006/relationships/tags" Target="../tags/tag1255.xml"/><Relationship Id="rId11" Type="http://schemas.openxmlformats.org/officeDocument/2006/relationships/tags" Target="../tags/tag1237.xml"/><Relationship Id="rId24" Type="http://schemas.openxmlformats.org/officeDocument/2006/relationships/tags" Target="../tags/tag1250.xml"/><Relationship Id="rId32" Type="http://schemas.openxmlformats.org/officeDocument/2006/relationships/tags" Target="../tags/tag1258.xml"/><Relationship Id="rId37" Type="http://schemas.openxmlformats.org/officeDocument/2006/relationships/tags" Target="../tags/tag1263.xml"/><Relationship Id="rId40" Type="http://schemas.openxmlformats.org/officeDocument/2006/relationships/tags" Target="../tags/tag1266.xml"/><Relationship Id="rId45" Type="http://schemas.openxmlformats.org/officeDocument/2006/relationships/tags" Target="../tags/tag1271.xml"/><Relationship Id="rId53" Type="http://schemas.openxmlformats.org/officeDocument/2006/relationships/tags" Target="../tags/tag1279.xml"/><Relationship Id="rId58" Type="http://schemas.openxmlformats.org/officeDocument/2006/relationships/slideLayout" Target="../slideLayouts/slideLayout2.xml"/><Relationship Id="rId5" Type="http://schemas.openxmlformats.org/officeDocument/2006/relationships/tags" Target="../tags/tag1231.xml"/><Relationship Id="rId19" Type="http://schemas.openxmlformats.org/officeDocument/2006/relationships/tags" Target="../tags/tag1245.xml"/><Relationship Id="rId4" Type="http://schemas.openxmlformats.org/officeDocument/2006/relationships/tags" Target="../tags/tag1230.xml"/><Relationship Id="rId9" Type="http://schemas.openxmlformats.org/officeDocument/2006/relationships/tags" Target="../tags/tag1235.xml"/><Relationship Id="rId14" Type="http://schemas.openxmlformats.org/officeDocument/2006/relationships/tags" Target="../tags/tag1240.xml"/><Relationship Id="rId22" Type="http://schemas.openxmlformats.org/officeDocument/2006/relationships/tags" Target="../tags/tag1248.xml"/><Relationship Id="rId27" Type="http://schemas.openxmlformats.org/officeDocument/2006/relationships/tags" Target="../tags/tag1253.xml"/><Relationship Id="rId30" Type="http://schemas.openxmlformats.org/officeDocument/2006/relationships/tags" Target="../tags/tag1256.xml"/><Relationship Id="rId35" Type="http://schemas.openxmlformats.org/officeDocument/2006/relationships/tags" Target="../tags/tag1261.xml"/><Relationship Id="rId43" Type="http://schemas.openxmlformats.org/officeDocument/2006/relationships/tags" Target="../tags/tag1269.xml"/><Relationship Id="rId48" Type="http://schemas.openxmlformats.org/officeDocument/2006/relationships/tags" Target="../tags/tag1274.xml"/><Relationship Id="rId56" Type="http://schemas.openxmlformats.org/officeDocument/2006/relationships/tags" Target="../tags/tag1282.xml"/><Relationship Id="rId8" Type="http://schemas.openxmlformats.org/officeDocument/2006/relationships/tags" Target="../tags/tag1234.xml"/><Relationship Id="rId51" Type="http://schemas.openxmlformats.org/officeDocument/2006/relationships/tags" Target="../tags/tag1277.xml"/><Relationship Id="rId3" Type="http://schemas.openxmlformats.org/officeDocument/2006/relationships/tags" Target="../tags/tag1229.xml"/><Relationship Id="rId12" Type="http://schemas.openxmlformats.org/officeDocument/2006/relationships/tags" Target="../tags/tag1238.xml"/><Relationship Id="rId17" Type="http://schemas.openxmlformats.org/officeDocument/2006/relationships/tags" Target="../tags/tag1243.xml"/><Relationship Id="rId25" Type="http://schemas.openxmlformats.org/officeDocument/2006/relationships/tags" Target="../tags/tag1251.xml"/><Relationship Id="rId33" Type="http://schemas.openxmlformats.org/officeDocument/2006/relationships/tags" Target="../tags/tag1259.xml"/><Relationship Id="rId38" Type="http://schemas.openxmlformats.org/officeDocument/2006/relationships/tags" Target="../tags/tag1264.xml"/><Relationship Id="rId46" Type="http://schemas.openxmlformats.org/officeDocument/2006/relationships/tags" Target="../tags/tag1272.xml"/><Relationship Id="rId59" Type="http://schemas.openxmlformats.org/officeDocument/2006/relationships/notesSlide" Target="../notesSlides/notesSlide33.xml"/><Relationship Id="rId20" Type="http://schemas.openxmlformats.org/officeDocument/2006/relationships/tags" Target="../tags/tag1246.xml"/><Relationship Id="rId41" Type="http://schemas.openxmlformats.org/officeDocument/2006/relationships/tags" Target="../tags/tag1267.xml"/><Relationship Id="rId54" Type="http://schemas.openxmlformats.org/officeDocument/2006/relationships/tags" Target="../tags/tag1280.xml"/><Relationship Id="rId1" Type="http://schemas.openxmlformats.org/officeDocument/2006/relationships/tags" Target="../tags/tag1227.xml"/><Relationship Id="rId6" Type="http://schemas.openxmlformats.org/officeDocument/2006/relationships/tags" Target="../tags/tag1232.xml"/><Relationship Id="rId15" Type="http://schemas.openxmlformats.org/officeDocument/2006/relationships/tags" Target="../tags/tag1241.xml"/><Relationship Id="rId23" Type="http://schemas.openxmlformats.org/officeDocument/2006/relationships/tags" Target="../tags/tag1249.xml"/><Relationship Id="rId28" Type="http://schemas.openxmlformats.org/officeDocument/2006/relationships/tags" Target="../tags/tag1254.xml"/><Relationship Id="rId36" Type="http://schemas.openxmlformats.org/officeDocument/2006/relationships/tags" Target="../tags/tag1262.xml"/><Relationship Id="rId49" Type="http://schemas.openxmlformats.org/officeDocument/2006/relationships/tags" Target="../tags/tag1275.xml"/><Relationship Id="rId57" Type="http://schemas.openxmlformats.org/officeDocument/2006/relationships/tags" Target="../tags/tag1283.xml"/><Relationship Id="rId10" Type="http://schemas.openxmlformats.org/officeDocument/2006/relationships/tags" Target="../tags/tag1236.xml"/><Relationship Id="rId31" Type="http://schemas.openxmlformats.org/officeDocument/2006/relationships/tags" Target="../tags/tag1257.xml"/><Relationship Id="rId44" Type="http://schemas.openxmlformats.org/officeDocument/2006/relationships/tags" Target="../tags/tag1270.xml"/><Relationship Id="rId52" Type="http://schemas.openxmlformats.org/officeDocument/2006/relationships/tags" Target="../tags/tag1278.xml"/></Relationships>
</file>

<file path=ppt/slides/_rels/slide45.xml.rels><?xml version="1.0" encoding="UTF-8" standalone="yes"?>
<Relationships xmlns="http://schemas.openxmlformats.org/package/2006/relationships"><Relationship Id="rId13" Type="http://schemas.openxmlformats.org/officeDocument/2006/relationships/tags" Target="../tags/tag1296.xml"/><Relationship Id="rId18" Type="http://schemas.openxmlformats.org/officeDocument/2006/relationships/tags" Target="../tags/tag1301.xml"/><Relationship Id="rId26" Type="http://schemas.openxmlformats.org/officeDocument/2006/relationships/tags" Target="../tags/tag1309.xml"/><Relationship Id="rId39" Type="http://schemas.openxmlformats.org/officeDocument/2006/relationships/tags" Target="../tags/tag1322.xml"/><Relationship Id="rId21" Type="http://schemas.openxmlformats.org/officeDocument/2006/relationships/tags" Target="../tags/tag1304.xml"/><Relationship Id="rId34" Type="http://schemas.openxmlformats.org/officeDocument/2006/relationships/tags" Target="../tags/tag1317.xml"/><Relationship Id="rId42" Type="http://schemas.openxmlformats.org/officeDocument/2006/relationships/tags" Target="../tags/tag1325.xml"/><Relationship Id="rId47" Type="http://schemas.openxmlformats.org/officeDocument/2006/relationships/tags" Target="../tags/tag1330.xml"/><Relationship Id="rId50" Type="http://schemas.openxmlformats.org/officeDocument/2006/relationships/tags" Target="../tags/tag1333.xml"/><Relationship Id="rId55" Type="http://schemas.openxmlformats.org/officeDocument/2006/relationships/tags" Target="../tags/tag1338.xml"/><Relationship Id="rId7" Type="http://schemas.openxmlformats.org/officeDocument/2006/relationships/tags" Target="../tags/tag1290.xml"/><Relationship Id="rId2" Type="http://schemas.openxmlformats.org/officeDocument/2006/relationships/tags" Target="../tags/tag1285.xml"/><Relationship Id="rId16" Type="http://schemas.openxmlformats.org/officeDocument/2006/relationships/tags" Target="../tags/tag1299.xml"/><Relationship Id="rId29" Type="http://schemas.openxmlformats.org/officeDocument/2006/relationships/tags" Target="../tags/tag1312.xml"/><Relationship Id="rId11" Type="http://schemas.openxmlformats.org/officeDocument/2006/relationships/tags" Target="../tags/tag1294.xml"/><Relationship Id="rId24" Type="http://schemas.openxmlformats.org/officeDocument/2006/relationships/tags" Target="../tags/tag1307.xml"/><Relationship Id="rId32" Type="http://schemas.openxmlformats.org/officeDocument/2006/relationships/tags" Target="../tags/tag1315.xml"/><Relationship Id="rId37" Type="http://schemas.openxmlformats.org/officeDocument/2006/relationships/tags" Target="../tags/tag1320.xml"/><Relationship Id="rId40" Type="http://schemas.openxmlformats.org/officeDocument/2006/relationships/tags" Target="../tags/tag1323.xml"/><Relationship Id="rId45" Type="http://schemas.openxmlformats.org/officeDocument/2006/relationships/tags" Target="../tags/tag1328.xml"/><Relationship Id="rId53" Type="http://schemas.openxmlformats.org/officeDocument/2006/relationships/tags" Target="../tags/tag1336.xml"/><Relationship Id="rId58" Type="http://schemas.openxmlformats.org/officeDocument/2006/relationships/slideLayout" Target="../slideLayouts/slideLayout2.xml"/><Relationship Id="rId5" Type="http://schemas.openxmlformats.org/officeDocument/2006/relationships/tags" Target="../tags/tag1288.xml"/><Relationship Id="rId19" Type="http://schemas.openxmlformats.org/officeDocument/2006/relationships/tags" Target="../tags/tag1302.xml"/><Relationship Id="rId4" Type="http://schemas.openxmlformats.org/officeDocument/2006/relationships/tags" Target="../tags/tag1287.xml"/><Relationship Id="rId9" Type="http://schemas.openxmlformats.org/officeDocument/2006/relationships/tags" Target="../tags/tag1292.xml"/><Relationship Id="rId14" Type="http://schemas.openxmlformats.org/officeDocument/2006/relationships/tags" Target="../tags/tag1297.xml"/><Relationship Id="rId22" Type="http://schemas.openxmlformats.org/officeDocument/2006/relationships/tags" Target="../tags/tag1305.xml"/><Relationship Id="rId27" Type="http://schemas.openxmlformats.org/officeDocument/2006/relationships/tags" Target="../tags/tag1310.xml"/><Relationship Id="rId30" Type="http://schemas.openxmlformats.org/officeDocument/2006/relationships/tags" Target="../tags/tag1313.xml"/><Relationship Id="rId35" Type="http://schemas.openxmlformats.org/officeDocument/2006/relationships/tags" Target="../tags/tag1318.xml"/><Relationship Id="rId43" Type="http://schemas.openxmlformats.org/officeDocument/2006/relationships/tags" Target="../tags/tag1326.xml"/><Relationship Id="rId48" Type="http://schemas.openxmlformats.org/officeDocument/2006/relationships/tags" Target="../tags/tag1331.xml"/><Relationship Id="rId56" Type="http://schemas.openxmlformats.org/officeDocument/2006/relationships/tags" Target="../tags/tag1339.xml"/><Relationship Id="rId8" Type="http://schemas.openxmlformats.org/officeDocument/2006/relationships/tags" Target="../tags/tag1291.xml"/><Relationship Id="rId51" Type="http://schemas.openxmlformats.org/officeDocument/2006/relationships/tags" Target="../tags/tag1334.xml"/><Relationship Id="rId3" Type="http://schemas.openxmlformats.org/officeDocument/2006/relationships/tags" Target="../tags/tag1286.xml"/><Relationship Id="rId12" Type="http://schemas.openxmlformats.org/officeDocument/2006/relationships/tags" Target="../tags/tag1295.xml"/><Relationship Id="rId17" Type="http://schemas.openxmlformats.org/officeDocument/2006/relationships/tags" Target="../tags/tag1300.xml"/><Relationship Id="rId25" Type="http://schemas.openxmlformats.org/officeDocument/2006/relationships/tags" Target="../tags/tag1308.xml"/><Relationship Id="rId33" Type="http://schemas.openxmlformats.org/officeDocument/2006/relationships/tags" Target="../tags/tag1316.xml"/><Relationship Id="rId38" Type="http://schemas.openxmlformats.org/officeDocument/2006/relationships/tags" Target="../tags/tag1321.xml"/><Relationship Id="rId46" Type="http://schemas.openxmlformats.org/officeDocument/2006/relationships/tags" Target="../tags/tag1329.xml"/><Relationship Id="rId59" Type="http://schemas.openxmlformats.org/officeDocument/2006/relationships/notesSlide" Target="../notesSlides/notesSlide34.xml"/><Relationship Id="rId20" Type="http://schemas.openxmlformats.org/officeDocument/2006/relationships/tags" Target="../tags/tag1303.xml"/><Relationship Id="rId41" Type="http://schemas.openxmlformats.org/officeDocument/2006/relationships/tags" Target="../tags/tag1324.xml"/><Relationship Id="rId54" Type="http://schemas.openxmlformats.org/officeDocument/2006/relationships/tags" Target="../tags/tag1337.xml"/><Relationship Id="rId1" Type="http://schemas.openxmlformats.org/officeDocument/2006/relationships/tags" Target="../tags/tag1284.xml"/><Relationship Id="rId6" Type="http://schemas.openxmlformats.org/officeDocument/2006/relationships/tags" Target="../tags/tag1289.xml"/><Relationship Id="rId15" Type="http://schemas.openxmlformats.org/officeDocument/2006/relationships/tags" Target="../tags/tag1298.xml"/><Relationship Id="rId23" Type="http://schemas.openxmlformats.org/officeDocument/2006/relationships/tags" Target="../tags/tag1306.xml"/><Relationship Id="rId28" Type="http://schemas.openxmlformats.org/officeDocument/2006/relationships/tags" Target="../tags/tag1311.xml"/><Relationship Id="rId36" Type="http://schemas.openxmlformats.org/officeDocument/2006/relationships/tags" Target="../tags/tag1319.xml"/><Relationship Id="rId49" Type="http://schemas.openxmlformats.org/officeDocument/2006/relationships/tags" Target="../tags/tag1332.xml"/><Relationship Id="rId57" Type="http://schemas.openxmlformats.org/officeDocument/2006/relationships/tags" Target="../tags/tag1340.xml"/><Relationship Id="rId10" Type="http://schemas.openxmlformats.org/officeDocument/2006/relationships/tags" Target="../tags/tag1293.xml"/><Relationship Id="rId31" Type="http://schemas.openxmlformats.org/officeDocument/2006/relationships/tags" Target="../tags/tag1314.xml"/><Relationship Id="rId44" Type="http://schemas.openxmlformats.org/officeDocument/2006/relationships/tags" Target="../tags/tag1327.xml"/><Relationship Id="rId52" Type="http://schemas.openxmlformats.org/officeDocument/2006/relationships/tags" Target="../tags/tag1335.xml"/></Relationships>
</file>

<file path=ppt/slides/_rels/slide46.xml.rels><?xml version="1.0" encoding="UTF-8" standalone="yes"?>
<Relationships xmlns="http://schemas.openxmlformats.org/package/2006/relationships"><Relationship Id="rId8" Type="http://schemas.openxmlformats.org/officeDocument/2006/relationships/tags" Target="../tags/tag1348.xml"/><Relationship Id="rId3" Type="http://schemas.openxmlformats.org/officeDocument/2006/relationships/tags" Target="../tags/tag1343.xml"/><Relationship Id="rId7" Type="http://schemas.openxmlformats.org/officeDocument/2006/relationships/tags" Target="../tags/tag1347.xml"/><Relationship Id="rId12" Type="http://schemas.openxmlformats.org/officeDocument/2006/relationships/notesSlide" Target="../notesSlides/notesSlide35.xml"/><Relationship Id="rId2" Type="http://schemas.openxmlformats.org/officeDocument/2006/relationships/tags" Target="../tags/tag1342.xml"/><Relationship Id="rId1" Type="http://schemas.openxmlformats.org/officeDocument/2006/relationships/tags" Target="../tags/tag1341.xml"/><Relationship Id="rId6" Type="http://schemas.openxmlformats.org/officeDocument/2006/relationships/tags" Target="../tags/tag1346.xml"/><Relationship Id="rId11" Type="http://schemas.openxmlformats.org/officeDocument/2006/relationships/slideLayout" Target="../slideLayouts/slideLayout2.xml"/><Relationship Id="rId5" Type="http://schemas.openxmlformats.org/officeDocument/2006/relationships/tags" Target="../tags/tag1345.xml"/><Relationship Id="rId10" Type="http://schemas.openxmlformats.org/officeDocument/2006/relationships/tags" Target="../tags/tag1350.xml"/><Relationship Id="rId4" Type="http://schemas.openxmlformats.org/officeDocument/2006/relationships/tags" Target="../tags/tag1344.xml"/><Relationship Id="rId9" Type="http://schemas.openxmlformats.org/officeDocument/2006/relationships/tags" Target="../tags/tag1349.xml"/></Relationships>
</file>

<file path=ppt/slides/_rels/slide47.xml.rels><?xml version="1.0" encoding="UTF-8" standalone="yes"?>
<Relationships xmlns="http://schemas.openxmlformats.org/package/2006/relationships"><Relationship Id="rId8" Type="http://schemas.openxmlformats.org/officeDocument/2006/relationships/tags" Target="../tags/tag1358.xml"/><Relationship Id="rId13" Type="http://schemas.openxmlformats.org/officeDocument/2006/relationships/tags" Target="../tags/tag1363.xml"/><Relationship Id="rId18" Type="http://schemas.openxmlformats.org/officeDocument/2006/relationships/tags" Target="../tags/tag1368.xml"/><Relationship Id="rId26" Type="http://schemas.openxmlformats.org/officeDocument/2006/relationships/tags" Target="../tags/tag1376.xml"/><Relationship Id="rId3" Type="http://schemas.openxmlformats.org/officeDocument/2006/relationships/tags" Target="../tags/tag1353.xml"/><Relationship Id="rId21" Type="http://schemas.openxmlformats.org/officeDocument/2006/relationships/tags" Target="../tags/tag1371.xml"/><Relationship Id="rId7" Type="http://schemas.openxmlformats.org/officeDocument/2006/relationships/tags" Target="../tags/tag1357.xml"/><Relationship Id="rId12" Type="http://schemas.openxmlformats.org/officeDocument/2006/relationships/tags" Target="../tags/tag1362.xml"/><Relationship Id="rId17" Type="http://schemas.openxmlformats.org/officeDocument/2006/relationships/tags" Target="../tags/tag1367.xml"/><Relationship Id="rId25" Type="http://schemas.openxmlformats.org/officeDocument/2006/relationships/tags" Target="../tags/tag1375.xml"/><Relationship Id="rId2" Type="http://schemas.openxmlformats.org/officeDocument/2006/relationships/tags" Target="../tags/tag1352.xml"/><Relationship Id="rId16" Type="http://schemas.openxmlformats.org/officeDocument/2006/relationships/tags" Target="../tags/tag1366.xml"/><Relationship Id="rId20" Type="http://schemas.openxmlformats.org/officeDocument/2006/relationships/tags" Target="../tags/tag1370.xml"/><Relationship Id="rId29" Type="http://schemas.openxmlformats.org/officeDocument/2006/relationships/tags" Target="../tags/tag1379.xml"/><Relationship Id="rId1" Type="http://schemas.openxmlformats.org/officeDocument/2006/relationships/tags" Target="../tags/tag1351.xml"/><Relationship Id="rId6" Type="http://schemas.openxmlformats.org/officeDocument/2006/relationships/tags" Target="../tags/tag1356.xml"/><Relationship Id="rId11" Type="http://schemas.openxmlformats.org/officeDocument/2006/relationships/tags" Target="../tags/tag1361.xml"/><Relationship Id="rId24" Type="http://schemas.openxmlformats.org/officeDocument/2006/relationships/tags" Target="../tags/tag1374.xml"/><Relationship Id="rId5" Type="http://schemas.openxmlformats.org/officeDocument/2006/relationships/tags" Target="../tags/tag1355.xml"/><Relationship Id="rId15" Type="http://schemas.openxmlformats.org/officeDocument/2006/relationships/tags" Target="../tags/tag1365.xml"/><Relationship Id="rId23" Type="http://schemas.openxmlformats.org/officeDocument/2006/relationships/tags" Target="../tags/tag1373.xml"/><Relationship Id="rId28" Type="http://schemas.openxmlformats.org/officeDocument/2006/relationships/tags" Target="../tags/tag1378.xml"/><Relationship Id="rId10" Type="http://schemas.openxmlformats.org/officeDocument/2006/relationships/tags" Target="../tags/tag1360.xml"/><Relationship Id="rId19" Type="http://schemas.openxmlformats.org/officeDocument/2006/relationships/tags" Target="../tags/tag1369.xml"/><Relationship Id="rId31" Type="http://schemas.openxmlformats.org/officeDocument/2006/relationships/notesSlide" Target="../notesSlides/notesSlide36.xml"/><Relationship Id="rId4" Type="http://schemas.openxmlformats.org/officeDocument/2006/relationships/tags" Target="../tags/tag1354.xml"/><Relationship Id="rId9" Type="http://schemas.openxmlformats.org/officeDocument/2006/relationships/tags" Target="../tags/tag1359.xml"/><Relationship Id="rId14" Type="http://schemas.openxmlformats.org/officeDocument/2006/relationships/tags" Target="../tags/tag1364.xml"/><Relationship Id="rId22" Type="http://schemas.openxmlformats.org/officeDocument/2006/relationships/tags" Target="../tags/tag1372.xml"/><Relationship Id="rId27" Type="http://schemas.openxmlformats.org/officeDocument/2006/relationships/tags" Target="../tags/tag1377.xml"/><Relationship Id="rId30"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tags" Target="../tags/tag1387.xml"/><Relationship Id="rId13" Type="http://schemas.openxmlformats.org/officeDocument/2006/relationships/tags" Target="../tags/tag1392.xml"/><Relationship Id="rId18" Type="http://schemas.openxmlformats.org/officeDocument/2006/relationships/tags" Target="../tags/tag1397.xml"/><Relationship Id="rId3" Type="http://schemas.openxmlformats.org/officeDocument/2006/relationships/tags" Target="../tags/tag1382.xml"/><Relationship Id="rId21" Type="http://schemas.openxmlformats.org/officeDocument/2006/relationships/notesSlide" Target="../notesSlides/notesSlide37.xml"/><Relationship Id="rId7" Type="http://schemas.openxmlformats.org/officeDocument/2006/relationships/tags" Target="../tags/tag1386.xml"/><Relationship Id="rId12" Type="http://schemas.openxmlformats.org/officeDocument/2006/relationships/tags" Target="../tags/tag1391.xml"/><Relationship Id="rId17" Type="http://schemas.openxmlformats.org/officeDocument/2006/relationships/tags" Target="../tags/tag1396.xml"/><Relationship Id="rId2" Type="http://schemas.openxmlformats.org/officeDocument/2006/relationships/tags" Target="../tags/tag1381.xml"/><Relationship Id="rId16" Type="http://schemas.openxmlformats.org/officeDocument/2006/relationships/tags" Target="../tags/tag1395.xml"/><Relationship Id="rId20" Type="http://schemas.openxmlformats.org/officeDocument/2006/relationships/slideLayout" Target="../slideLayouts/slideLayout2.xml"/><Relationship Id="rId1" Type="http://schemas.openxmlformats.org/officeDocument/2006/relationships/tags" Target="../tags/tag1380.xml"/><Relationship Id="rId6" Type="http://schemas.openxmlformats.org/officeDocument/2006/relationships/tags" Target="../tags/tag1385.xml"/><Relationship Id="rId11" Type="http://schemas.openxmlformats.org/officeDocument/2006/relationships/tags" Target="../tags/tag1390.xml"/><Relationship Id="rId5" Type="http://schemas.openxmlformats.org/officeDocument/2006/relationships/tags" Target="../tags/tag1384.xml"/><Relationship Id="rId15" Type="http://schemas.openxmlformats.org/officeDocument/2006/relationships/tags" Target="../tags/tag1394.xml"/><Relationship Id="rId10" Type="http://schemas.openxmlformats.org/officeDocument/2006/relationships/tags" Target="../tags/tag1389.xml"/><Relationship Id="rId19" Type="http://schemas.openxmlformats.org/officeDocument/2006/relationships/tags" Target="../tags/tag1398.xml"/><Relationship Id="rId4" Type="http://schemas.openxmlformats.org/officeDocument/2006/relationships/tags" Target="../tags/tag1383.xml"/><Relationship Id="rId9" Type="http://schemas.openxmlformats.org/officeDocument/2006/relationships/tags" Target="../tags/tag1388.xml"/><Relationship Id="rId14" Type="http://schemas.openxmlformats.org/officeDocument/2006/relationships/tags" Target="../tags/tag1393.xml"/></Relationships>
</file>

<file path=ppt/slides/_rels/slide49.xml.rels><?xml version="1.0" encoding="UTF-8" standalone="yes"?>
<Relationships xmlns="http://schemas.openxmlformats.org/package/2006/relationships"><Relationship Id="rId26" Type="http://schemas.openxmlformats.org/officeDocument/2006/relationships/tags" Target="../tags/tag1424.xml"/><Relationship Id="rId21" Type="http://schemas.openxmlformats.org/officeDocument/2006/relationships/tags" Target="../tags/tag1419.xml"/><Relationship Id="rId42" Type="http://schemas.openxmlformats.org/officeDocument/2006/relationships/tags" Target="../tags/tag1440.xml"/><Relationship Id="rId47" Type="http://schemas.openxmlformats.org/officeDocument/2006/relationships/tags" Target="../tags/tag1445.xml"/><Relationship Id="rId63" Type="http://schemas.openxmlformats.org/officeDocument/2006/relationships/tags" Target="../tags/tag1461.xml"/><Relationship Id="rId68" Type="http://schemas.openxmlformats.org/officeDocument/2006/relationships/tags" Target="../tags/tag1466.xml"/><Relationship Id="rId84" Type="http://schemas.openxmlformats.org/officeDocument/2006/relationships/tags" Target="../tags/tag1482.xml"/><Relationship Id="rId89" Type="http://schemas.openxmlformats.org/officeDocument/2006/relationships/tags" Target="../tags/tag1487.xml"/><Relationship Id="rId16" Type="http://schemas.openxmlformats.org/officeDocument/2006/relationships/tags" Target="../tags/tag1414.xml"/><Relationship Id="rId11" Type="http://schemas.openxmlformats.org/officeDocument/2006/relationships/tags" Target="../tags/tag1409.xml"/><Relationship Id="rId32" Type="http://schemas.openxmlformats.org/officeDocument/2006/relationships/tags" Target="../tags/tag1430.xml"/><Relationship Id="rId37" Type="http://schemas.openxmlformats.org/officeDocument/2006/relationships/tags" Target="../tags/tag1435.xml"/><Relationship Id="rId53" Type="http://schemas.openxmlformats.org/officeDocument/2006/relationships/tags" Target="../tags/tag1451.xml"/><Relationship Id="rId58" Type="http://schemas.openxmlformats.org/officeDocument/2006/relationships/tags" Target="../tags/tag1456.xml"/><Relationship Id="rId74" Type="http://schemas.openxmlformats.org/officeDocument/2006/relationships/tags" Target="../tags/tag1472.xml"/><Relationship Id="rId79" Type="http://schemas.openxmlformats.org/officeDocument/2006/relationships/tags" Target="../tags/tag1477.xml"/><Relationship Id="rId102" Type="http://schemas.openxmlformats.org/officeDocument/2006/relationships/tags" Target="../tags/tag1500.xml"/><Relationship Id="rId5" Type="http://schemas.openxmlformats.org/officeDocument/2006/relationships/tags" Target="../tags/tag1403.xml"/><Relationship Id="rId90" Type="http://schemas.openxmlformats.org/officeDocument/2006/relationships/tags" Target="../tags/tag1488.xml"/><Relationship Id="rId95" Type="http://schemas.openxmlformats.org/officeDocument/2006/relationships/tags" Target="../tags/tag1493.xml"/><Relationship Id="rId22" Type="http://schemas.openxmlformats.org/officeDocument/2006/relationships/tags" Target="../tags/tag1420.xml"/><Relationship Id="rId27" Type="http://schemas.openxmlformats.org/officeDocument/2006/relationships/tags" Target="../tags/tag1425.xml"/><Relationship Id="rId43" Type="http://schemas.openxmlformats.org/officeDocument/2006/relationships/tags" Target="../tags/tag1441.xml"/><Relationship Id="rId48" Type="http://schemas.openxmlformats.org/officeDocument/2006/relationships/tags" Target="../tags/tag1446.xml"/><Relationship Id="rId64" Type="http://schemas.openxmlformats.org/officeDocument/2006/relationships/tags" Target="../tags/tag1462.xml"/><Relationship Id="rId69" Type="http://schemas.openxmlformats.org/officeDocument/2006/relationships/tags" Target="../tags/tag1467.xml"/><Relationship Id="rId80" Type="http://schemas.openxmlformats.org/officeDocument/2006/relationships/tags" Target="../tags/tag1478.xml"/><Relationship Id="rId85" Type="http://schemas.openxmlformats.org/officeDocument/2006/relationships/tags" Target="../tags/tag1483.xml"/><Relationship Id="rId12" Type="http://schemas.openxmlformats.org/officeDocument/2006/relationships/tags" Target="../tags/tag1410.xml"/><Relationship Id="rId17" Type="http://schemas.openxmlformats.org/officeDocument/2006/relationships/tags" Target="../tags/tag1415.xml"/><Relationship Id="rId33" Type="http://schemas.openxmlformats.org/officeDocument/2006/relationships/tags" Target="../tags/tag1431.xml"/><Relationship Id="rId38" Type="http://schemas.openxmlformats.org/officeDocument/2006/relationships/tags" Target="../tags/tag1436.xml"/><Relationship Id="rId59" Type="http://schemas.openxmlformats.org/officeDocument/2006/relationships/tags" Target="../tags/tag1457.xml"/><Relationship Id="rId103" Type="http://schemas.openxmlformats.org/officeDocument/2006/relationships/tags" Target="../tags/tag1501.xml"/><Relationship Id="rId20" Type="http://schemas.openxmlformats.org/officeDocument/2006/relationships/tags" Target="../tags/tag1418.xml"/><Relationship Id="rId41" Type="http://schemas.openxmlformats.org/officeDocument/2006/relationships/tags" Target="../tags/tag1439.xml"/><Relationship Id="rId54" Type="http://schemas.openxmlformats.org/officeDocument/2006/relationships/tags" Target="../tags/tag1452.xml"/><Relationship Id="rId62" Type="http://schemas.openxmlformats.org/officeDocument/2006/relationships/tags" Target="../tags/tag1460.xml"/><Relationship Id="rId70" Type="http://schemas.openxmlformats.org/officeDocument/2006/relationships/tags" Target="../tags/tag1468.xml"/><Relationship Id="rId75" Type="http://schemas.openxmlformats.org/officeDocument/2006/relationships/tags" Target="../tags/tag1473.xml"/><Relationship Id="rId83" Type="http://schemas.openxmlformats.org/officeDocument/2006/relationships/tags" Target="../tags/tag1481.xml"/><Relationship Id="rId88" Type="http://schemas.openxmlformats.org/officeDocument/2006/relationships/tags" Target="../tags/tag1486.xml"/><Relationship Id="rId91" Type="http://schemas.openxmlformats.org/officeDocument/2006/relationships/tags" Target="../tags/tag1489.xml"/><Relationship Id="rId96" Type="http://schemas.openxmlformats.org/officeDocument/2006/relationships/tags" Target="../tags/tag1494.xml"/><Relationship Id="rId1" Type="http://schemas.openxmlformats.org/officeDocument/2006/relationships/tags" Target="../tags/tag1399.xml"/><Relationship Id="rId6" Type="http://schemas.openxmlformats.org/officeDocument/2006/relationships/tags" Target="../tags/tag1404.xml"/><Relationship Id="rId15" Type="http://schemas.openxmlformats.org/officeDocument/2006/relationships/tags" Target="../tags/tag1413.xml"/><Relationship Id="rId23" Type="http://schemas.openxmlformats.org/officeDocument/2006/relationships/tags" Target="../tags/tag1421.xml"/><Relationship Id="rId28" Type="http://schemas.openxmlformats.org/officeDocument/2006/relationships/tags" Target="../tags/tag1426.xml"/><Relationship Id="rId36" Type="http://schemas.openxmlformats.org/officeDocument/2006/relationships/tags" Target="../tags/tag1434.xml"/><Relationship Id="rId49" Type="http://schemas.openxmlformats.org/officeDocument/2006/relationships/tags" Target="../tags/tag1447.xml"/><Relationship Id="rId57" Type="http://schemas.openxmlformats.org/officeDocument/2006/relationships/tags" Target="../tags/tag1455.xml"/><Relationship Id="rId106" Type="http://schemas.openxmlformats.org/officeDocument/2006/relationships/notesSlide" Target="../notesSlides/notesSlide38.xml"/><Relationship Id="rId10" Type="http://schemas.openxmlformats.org/officeDocument/2006/relationships/tags" Target="../tags/tag1408.xml"/><Relationship Id="rId31" Type="http://schemas.openxmlformats.org/officeDocument/2006/relationships/tags" Target="../tags/tag1429.xml"/><Relationship Id="rId44" Type="http://schemas.openxmlformats.org/officeDocument/2006/relationships/tags" Target="../tags/tag1442.xml"/><Relationship Id="rId52" Type="http://schemas.openxmlformats.org/officeDocument/2006/relationships/tags" Target="../tags/tag1450.xml"/><Relationship Id="rId60" Type="http://schemas.openxmlformats.org/officeDocument/2006/relationships/tags" Target="../tags/tag1458.xml"/><Relationship Id="rId65" Type="http://schemas.openxmlformats.org/officeDocument/2006/relationships/tags" Target="../tags/tag1463.xml"/><Relationship Id="rId73" Type="http://schemas.openxmlformats.org/officeDocument/2006/relationships/tags" Target="../tags/tag1471.xml"/><Relationship Id="rId78" Type="http://schemas.openxmlformats.org/officeDocument/2006/relationships/tags" Target="../tags/tag1476.xml"/><Relationship Id="rId81" Type="http://schemas.openxmlformats.org/officeDocument/2006/relationships/tags" Target="../tags/tag1479.xml"/><Relationship Id="rId86" Type="http://schemas.openxmlformats.org/officeDocument/2006/relationships/tags" Target="../tags/tag1484.xml"/><Relationship Id="rId94" Type="http://schemas.openxmlformats.org/officeDocument/2006/relationships/tags" Target="../tags/tag1492.xml"/><Relationship Id="rId99" Type="http://schemas.openxmlformats.org/officeDocument/2006/relationships/tags" Target="../tags/tag1497.xml"/><Relationship Id="rId101" Type="http://schemas.openxmlformats.org/officeDocument/2006/relationships/tags" Target="../tags/tag1499.xml"/><Relationship Id="rId4" Type="http://schemas.openxmlformats.org/officeDocument/2006/relationships/tags" Target="../tags/tag1402.xml"/><Relationship Id="rId9" Type="http://schemas.openxmlformats.org/officeDocument/2006/relationships/tags" Target="../tags/tag1407.xml"/><Relationship Id="rId13" Type="http://schemas.openxmlformats.org/officeDocument/2006/relationships/tags" Target="../tags/tag1411.xml"/><Relationship Id="rId18" Type="http://schemas.openxmlformats.org/officeDocument/2006/relationships/tags" Target="../tags/tag1416.xml"/><Relationship Id="rId39" Type="http://schemas.openxmlformats.org/officeDocument/2006/relationships/tags" Target="../tags/tag1437.xml"/><Relationship Id="rId34" Type="http://schemas.openxmlformats.org/officeDocument/2006/relationships/tags" Target="../tags/tag1432.xml"/><Relationship Id="rId50" Type="http://schemas.openxmlformats.org/officeDocument/2006/relationships/tags" Target="../tags/tag1448.xml"/><Relationship Id="rId55" Type="http://schemas.openxmlformats.org/officeDocument/2006/relationships/tags" Target="../tags/tag1453.xml"/><Relationship Id="rId76" Type="http://schemas.openxmlformats.org/officeDocument/2006/relationships/tags" Target="../tags/tag1474.xml"/><Relationship Id="rId97" Type="http://schemas.openxmlformats.org/officeDocument/2006/relationships/tags" Target="../tags/tag1495.xml"/><Relationship Id="rId104" Type="http://schemas.openxmlformats.org/officeDocument/2006/relationships/tags" Target="../tags/tag1502.xml"/><Relationship Id="rId7" Type="http://schemas.openxmlformats.org/officeDocument/2006/relationships/tags" Target="../tags/tag1405.xml"/><Relationship Id="rId71" Type="http://schemas.openxmlformats.org/officeDocument/2006/relationships/tags" Target="../tags/tag1469.xml"/><Relationship Id="rId92" Type="http://schemas.openxmlformats.org/officeDocument/2006/relationships/tags" Target="../tags/tag1490.xml"/><Relationship Id="rId2" Type="http://schemas.openxmlformats.org/officeDocument/2006/relationships/tags" Target="../tags/tag1400.xml"/><Relationship Id="rId29" Type="http://schemas.openxmlformats.org/officeDocument/2006/relationships/tags" Target="../tags/tag1427.xml"/><Relationship Id="rId24" Type="http://schemas.openxmlformats.org/officeDocument/2006/relationships/tags" Target="../tags/tag1422.xml"/><Relationship Id="rId40" Type="http://schemas.openxmlformats.org/officeDocument/2006/relationships/tags" Target="../tags/tag1438.xml"/><Relationship Id="rId45" Type="http://schemas.openxmlformats.org/officeDocument/2006/relationships/tags" Target="../tags/tag1443.xml"/><Relationship Id="rId66" Type="http://schemas.openxmlformats.org/officeDocument/2006/relationships/tags" Target="../tags/tag1464.xml"/><Relationship Id="rId87" Type="http://schemas.openxmlformats.org/officeDocument/2006/relationships/tags" Target="../tags/tag1485.xml"/><Relationship Id="rId61" Type="http://schemas.openxmlformats.org/officeDocument/2006/relationships/tags" Target="../tags/tag1459.xml"/><Relationship Id="rId82" Type="http://schemas.openxmlformats.org/officeDocument/2006/relationships/tags" Target="../tags/tag1480.xml"/><Relationship Id="rId19" Type="http://schemas.openxmlformats.org/officeDocument/2006/relationships/tags" Target="../tags/tag1417.xml"/><Relationship Id="rId14" Type="http://schemas.openxmlformats.org/officeDocument/2006/relationships/tags" Target="../tags/tag1412.xml"/><Relationship Id="rId30" Type="http://schemas.openxmlformats.org/officeDocument/2006/relationships/tags" Target="../tags/tag1428.xml"/><Relationship Id="rId35" Type="http://schemas.openxmlformats.org/officeDocument/2006/relationships/tags" Target="../tags/tag1433.xml"/><Relationship Id="rId56" Type="http://schemas.openxmlformats.org/officeDocument/2006/relationships/tags" Target="../tags/tag1454.xml"/><Relationship Id="rId77" Type="http://schemas.openxmlformats.org/officeDocument/2006/relationships/tags" Target="../tags/tag1475.xml"/><Relationship Id="rId100" Type="http://schemas.openxmlformats.org/officeDocument/2006/relationships/tags" Target="../tags/tag1498.xml"/><Relationship Id="rId105" Type="http://schemas.openxmlformats.org/officeDocument/2006/relationships/slideLayout" Target="../slideLayouts/slideLayout4.xml"/><Relationship Id="rId8" Type="http://schemas.openxmlformats.org/officeDocument/2006/relationships/tags" Target="../tags/tag1406.xml"/><Relationship Id="rId51" Type="http://schemas.openxmlformats.org/officeDocument/2006/relationships/tags" Target="../tags/tag1449.xml"/><Relationship Id="rId72" Type="http://schemas.openxmlformats.org/officeDocument/2006/relationships/tags" Target="../tags/tag1470.xml"/><Relationship Id="rId93" Type="http://schemas.openxmlformats.org/officeDocument/2006/relationships/tags" Target="../tags/tag1491.xml"/><Relationship Id="rId98" Type="http://schemas.openxmlformats.org/officeDocument/2006/relationships/tags" Target="../tags/tag1496.xml"/><Relationship Id="rId3" Type="http://schemas.openxmlformats.org/officeDocument/2006/relationships/tags" Target="../tags/tag1401.xml"/><Relationship Id="rId25" Type="http://schemas.openxmlformats.org/officeDocument/2006/relationships/tags" Target="../tags/tag1423.xml"/><Relationship Id="rId46" Type="http://schemas.openxmlformats.org/officeDocument/2006/relationships/tags" Target="../tags/tag1444.xml"/><Relationship Id="rId67" Type="http://schemas.openxmlformats.org/officeDocument/2006/relationships/tags" Target="../tags/tag1465.xml"/></Relationships>
</file>

<file path=ppt/slides/_rels/slide5.xml.rels><?xml version="1.0" encoding="UTF-8" standalone="yes"?>
<Relationships xmlns="http://schemas.openxmlformats.org/package/2006/relationships"><Relationship Id="rId26" Type="http://schemas.openxmlformats.org/officeDocument/2006/relationships/tags" Target="../tags/tag39.xml"/><Relationship Id="rId21" Type="http://schemas.openxmlformats.org/officeDocument/2006/relationships/tags" Target="../tags/tag34.xml"/><Relationship Id="rId42" Type="http://schemas.openxmlformats.org/officeDocument/2006/relationships/tags" Target="../tags/tag55.xml"/><Relationship Id="rId47" Type="http://schemas.openxmlformats.org/officeDocument/2006/relationships/tags" Target="../tags/tag60.xml"/><Relationship Id="rId63" Type="http://schemas.openxmlformats.org/officeDocument/2006/relationships/tags" Target="../tags/tag76.xml"/><Relationship Id="rId68" Type="http://schemas.openxmlformats.org/officeDocument/2006/relationships/tags" Target="../tags/tag81.xml"/><Relationship Id="rId84" Type="http://schemas.openxmlformats.org/officeDocument/2006/relationships/tags" Target="../tags/tag97.xml"/><Relationship Id="rId89" Type="http://schemas.openxmlformats.org/officeDocument/2006/relationships/tags" Target="../tags/tag102.xml"/><Relationship Id="rId16" Type="http://schemas.openxmlformats.org/officeDocument/2006/relationships/tags" Target="../tags/tag29.xml"/><Relationship Id="rId11" Type="http://schemas.openxmlformats.org/officeDocument/2006/relationships/tags" Target="../tags/tag24.xml"/><Relationship Id="rId32" Type="http://schemas.openxmlformats.org/officeDocument/2006/relationships/tags" Target="../tags/tag45.xml"/><Relationship Id="rId37" Type="http://schemas.openxmlformats.org/officeDocument/2006/relationships/tags" Target="../tags/tag50.xml"/><Relationship Id="rId53" Type="http://schemas.openxmlformats.org/officeDocument/2006/relationships/tags" Target="../tags/tag66.xml"/><Relationship Id="rId58" Type="http://schemas.openxmlformats.org/officeDocument/2006/relationships/tags" Target="../tags/tag71.xml"/><Relationship Id="rId74" Type="http://schemas.openxmlformats.org/officeDocument/2006/relationships/tags" Target="../tags/tag87.xml"/><Relationship Id="rId79" Type="http://schemas.openxmlformats.org/officeDocument/2006/relationships/tags" Target="../tags/tag92.xml"/><Relationship Id="rId5" Type="http://schemas.openxmlformats.org/officeDocument/2006/relationships/tags" Target="../tags/tag18.xml"/><Relationship Id="rId90" Type="http://schemas.openxmlformats.org/officeDocument/2006/relationships/tags" Target="../tags/tag103.xml"/><Relationship Id="rId95" Type="http://schemas.openxmlformats.org/officeDocument/2006/relationships/notesSlide" Target="../notesSlides/notesSlide3.xml"/><Relationship Id="rId22" Type="http://schemas.openxmlformats.org/officeDocument/2006/relationships/tags" Target="../tags/tag35.xml"/><Relationship Id="rId27" Type="http://schemas.openxmlformats.org/officeDocument/2006/relationships/tags" Target="../tags/tag40.xml"/><Relationship Id="rId43" Type="http://schemas.openxmlformats.org/officeDocument/2006/relationships/tags" Target="../tags/tag56.xml"/><Relationship Id="rId48" Type="http://schemas.openxmlformats.org/officeDocument/2006/relationships/tags" Target="../tags/tag61.xml"/><Relationship Id="rId64" Type="http://schemas.openxmlformats.org/officeDocument/2006/relationships/tags" Target="../tags/tag77.xml"/><Relationship Id="rId69" Type="http://schemas.openxmlformats.org/officeDocument/2006/relationships/tags" Target="../tags/tag82.xml"/><Relationship Id="rId8" Type="http://schemas.openxmlformats.org/officeDocument/2006/relationships/tags" Target="../tags/tag21.xml"/><Relationship Id="rId51" Type="http://schemas.openxmlformats.org/officeDocument/2006/relationships/tags" Target="../tags/tag64.xml"/><Relationship Id="rId72" Type="http://schemas.openxmlformats.org/officeDocument/2006/relationships/tags" Target="../tags/tag85.xml"/><Relationship Id="rId80" Type="http://schemas.openxmlformats.org/officeDocument/2006/relationships/tags" Target="../tags/tag93.xml"/><Relationship Id="rId85" Type="http://schemas.openxmlformats.org/officeDocument/2006/relationships/tags" Target="../tags/tag98.xml"/><Relationship Id="rId93" Type="http://schemas.openxmlformats.org/officeDocument/2006/relationships/tags" Target="../tags/tag106.xml"/><Relationship Id="rId3" Type="http://schemas.openxmlformats.org/officeDocument/2006/relationships/tags" Target="../tags/tag16.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46" Type="http://schemas.openxmlformats.org/officeDocument/2006/relationships/tags" Target="../tags/tag59.xml"/><Relationship Id="rId59" Type="http://schemas.openxmlformats.org/officeDocument/2006/relationships/tags" Target="../tags/tag72.xml"/><Relationship Id="rId67" Type="http://schemas.openxmlformats.org/officeDocument/2006/relationships/tags" Target="../tags/tag80.xml"/><Relationship Id="rId20" Type="http://schemas.openxmlformats.org/officeDocument/2006/relationships/tags" Target="../tags/tag33.xml"/><Relationship Id="rId41" Type="http://schemas.openxmlformats.org/officeDocument/2006/relationships/tags" Target="../tags/tag54.xml"/><Relationship Id="rId54" Type="http://schemas.openxmlformats.org/officeDocument/2006/relationships/tags" Target="../tags/tag67.xml"/><Relationship Id="rId62" Type="http://schemas.openxmlformats.org/officeDocument/2006/relationships/tags" Target="../tags/tag75.xml"/><Relationship Id="rId70" Type="http://schemas.openxmlformats.org/officeDocument/2006/relationships/tags" Target="../tags/tag83.xml"/><Relationship Id="rId75" Type="http://schemas.openxmlformats.org/officeDocument/2006/relationships/tags" Target="../tags/tag88.xml"/><Relationship Id="rId83" Type="http://schemas.openxmlformats.org/officeDocument/2006/relationships/tags" Target="../tags/tag96.xml"/><Relationship Id="rId88" Type="http://schemas.openxmlformats.org/officeDocument/2006/relationships/tags" Target="../tags/tag101.xml"/><Relationship Id="rId91" Type="http://schemas.openxmlformats.org/officeDocument/2006/relationships/tags" Target="../tags/tag104.xml"/><Relationship Id="rId1" Type="http://schemas.openxmlformats.org/officeDocument/2006/relationships/tags" Target="../tags/tag14.xml"/><Relationship Id="rId6" Type="http://schemas.openxmlformats.org/officeDocument/2006/relationships/tags" Target="../tags/tag19.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49" Type="http://schemas.openxmlformats.org/officeDocument/2006/relationships/tags" Target="../tags/tag62.xml"/><Relationship Id="rId57" Type="http://schemas.openxmlformats.org/officeDocument/2006/relationships/tags" Target="../tags/tag70.xml"/><Relationship Id="rId10" Type="http://schemas.openxmlformats.org/officeDocument/2006/relationships/tags" Target="../tags/tag23.xml"/><Relationship Id="rId31" Type="http://schemas.openxmlformats.org/officeDocument/2006/relationships/tags" Target="../tags/tag44.xml"/><Relationship Id="rId44" Type="http://schemas.openxmlformats.org/officeDocument/2006/relationships/tags" Target="../tags/tag57.xml"/><Relationship Id="rId52" Type="http://schemas.openxmlformats.org/officeDocument/2006/relationships/tags" Target="../tags/tag65.xml"/><Relationship Id="rId60" Type="http://schemas.openxmlformats.org/officeDocument/2006/relationships/tags" Target="../tags/tag73.xml"/><Relationship Id="rId65" Type="http://schemas.openxmlformats.org/officeDocument/2006/relationships/tags" Target="../tags/tag78.xml"/><Relationship Id="rId73" Type="http://schemas.openxmlformats.org/officeDocument/2006/relationships/tags" Target="../tags/tag86.xml"/><Relationship Id="rId78" Type="http://schemas.openxmlformats.org/officeDocument/2006/relationships/tags" Target="../tags/tag91.xml"/><Relationship Id="rId81" Type="http://schemas.openxmlformats.org/officeDocument/2006/relationships/tags" Target="../tags/tag94.xml"/><Relationship Id="rId86" Type="http://schemas.openxmlformats.org/officeDocument/2006/relationships/tags" Target="../tags/tag99.xml"/><Relationship Id="rId94" Type="http://schemas.openxmlformats.org/officeDocument/2006/relationships/slideLayout" Target="../slideLayouts/slideLayout4.xml"/><Relationship Id="rId4" Type="http://schemas.openxmlformats.org/officeDocument/2006/relationships/tags" Target="../tags/tag17.xml"/><Relationship Id="rId9" Type="http://schemas.openxmlformats.org/officeDocument/2006/relationships/tags" Target="../tags/tag22.xml"/><Relationship Id="rId13" Type="http://schemas.openxmlformats.org/officeDocument/2006/relationships/tags" Target="../tags/tag26.xml"/><Relationship Id="rId18" Type="http://schemas.openxmlformats.org/officeDocument/2006/relationships/tags" Target="../tags/tag31.xml"/><Relationship Id="rId39" Type="http://schemas.openxmlformats.org/officeDocument/2006/relationships/tags" Target="../tags/tag52.xml"/><Relationship Id="rId34" Type="http://schemas.openxmlformats.org/officeDocument/2006/relationships/tags" Target="../tags/tag47.xml"/><Relationship Id="rId50" Type="http://schemas.openxmlformats.org/officeDocument/2006/relationships/tags" Target="../tags/tag63.xml"/><Relationship Id="rId55" Type="http://schemas.openxmlformats.org/officeDocument/2006/relationships/tags" Target="../tags/tag68.xml"/><Relationship Id="rId76" Type="http://schemas.openxmlformats.org/officeDocument/2006/relationships/tags" Target="../tags/tag89.xml"/><Relationship Id="rId7" Type="http://schemas.openxmlformats.org/officeDocument/2006/relationships/tags" Target="../tags/tag20.xml"/><Relationship Id="rId71" Type="http://schemas.openxmlformats.org/officeDocument/2006/relationships/tags" Target="../tags/tag84.xml"/><Relationship Id="rId92" Type="http://schemas.openxmlformats.org/officeDocument/2006/relationships/tags" Target="../tags/tag105.xml"/><Relationship Id="rId2" Type="http://schemas.openxmlformats.org/officeDocument/2006/relationships/tags" Target="../tags/tag15.xml"/><Relationship Id="rId29" Type="http://schemas.openxmlformats.org/officeDocument/2006/relationships/tags" Target="../tags/tag42.xml"/><Relationship Id="rId24" Type="http://schemas.openxmlformats.org/officeDocument/2006/relationships/tags" Target="../tags/tag37.xml"/><Relationship Id="rId40" Type="http://schemas.openxmlformats.org/officeDocument/2006/relationships/tags" Target="../tags/tag53.xml"/><Relationship Id="rId45" Type="http://schemas.openxmlformats.org/officeDocument/2006/relationships/tags" Target="../tags/tag58.xml"/><Relationship Id="rId66" Type="http://schemas.openxmlformats.org/officeDocument/2006/relationships/tags" Target="../tags/tag79.xml"/><Relationship Id="rId87" Type="http://schemas.openxmlformats.org/officeDocument/2006/relationships/tags" Target="../tags/tag100.xml"/><Relationship Id="rId61" Type="http://schemas.openxmlformats.org/officeDocument/2006/relationships/tags" Target="../tags/tag74.xml"/><Relationship Id="rId82" Type="http://schemas.openxmlformats.org/officeDocument/2006/relationships/tags" Target="../tags/tag95.xml"/><Relationship Id="rId19" Type="http://schemas.openxmlformats.org/officeDocument/2006/relationships/tags" Target="../tags/tag32.xml"/><Relationship Id="rId14" Type="http://schemas.openxmlformats.org/officeDocument/2006/relationships/tags" Target="../tags/tag27.xml"/><Relationship Id="rId30" Type="http://schemas.openxmlformats.org/officeDocument/2006/relationships/tags" Target="../tags/tag43.xml"/><Relationship Id="rId35" Type="http://schemas.openxmlformats.org/officeDocument/2006/relationships/tags" Target="../tags/tag48.xml"/><Relationship Id="rId56" Type="http://schemas.openxmlformats.org/officeDocument/2006/relationships/tags" Target="../tags/tag69.xml"/><Relationship Id="rId77" Type="http://schemas.openxmlformats.org/officeDocument/2006/relationships/tags" Target="../tags/tag90.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4.xml"/><Relationship Id="rId1" Type="http://schemas.openxmlformats.org/officeDocument/2006/relationships/tags" Target="../tags/tag1503.xml"/><Relationship Id="rId4"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8" Type="http://schemas.openxmlformats.org/officeDocument/2006/relationships/tags" Target="../tags/tag1512.xml"/><Relationship Id="rId13" Type="http://schemas.openxmlformats.org/officeDocument/2006/relationships/tags" Target="../tags/tag1517.xml"/><Relationship Id="rId18" Type="http://schemas.openxmlformats.org/officeDocument/2006/relationships/tags" Target="../tags/tag1522.xml"/><Relationship Id="rId26" Type="http://schemas.openxmlformats.org/officeDocument/2006/relationships/notesSlide" Target="../notesSlides/notesSlide40.xml"/><Relationship Id="rId3" Type="http://schemas.openxmlformats.org/officeDocument/2006/relationships/tags" Target="../tags/tag1507.xml"/><Relationship Id="rId21" Type="http://schemas.openxmlformats.org/officeDocument/2006/relationships/tags" Target="../tags/tag1525.xml"/><Relationship Id="rId7" Type="http://schemas.openxmlformats.org/officeDocument/2006/relationships/tags" Target="../tags/tag1511.xml"/><Relationship Id="rId12" Type="http://schemas.openxmlformats.org/officeDocument/2006/relationships/tags" Target="../tags/tag1516.xml"/><Relationship Id="rId17" Type="http://schemas.openxmlformats.org/officeDocument/2006/relationships/tags" Target="../tags/tag1521.xml"/><Relationship Id="rId25" Type="http://schemas.openxmlformats.org/officeDocument/2006/relationships/slideLayout" Target="../slideLayouts/slideLayout2.xml"/><Relationship Id="rId2" Type="http://schemas.openxmlformats.org/officeDocument/2006/relationships/tags" Target="../tags/tag1506.xml"/><Relationship Id="rId16" Type="http://schemas.openxmlformats.org/officeDocument/2006/relationships/tags" Target="../tags/tag1520.xml"/><Relationship Id="rId20" Type="http://schemas.openxmlformats.org/officeDocument/2006/relationships/tags" Target="../tags/tag1524.xml"/><Relationship Id="rId1" Type="http://schemas.openxmlformats.org/officeDocument/2006/relationships/tags" Target="../tags/tag1505.xml"/><Relationship Id="rId6" Type="http://schemas.openxmlformats.org/officeDocument/2006/relationships/tags" Target="../tags/tag1510.xml"/><Relationship Id="rId11" Type="http://schemas.openxmlformats.org/officeDocument/2006/relationships/tags" Target="../tags/tag1515.xml"/><Relationship Id="rId24" Type="http://schemas.openxmlformats.org/officeDocument/2006/relationships/tags" Target="../tags/tag1528.xml"/><Relationship Id="rId5" Type="http://schemas.openxmlformats.org/officeDocument/2006/relationships/tags" Target="../tags/tag1509.xml"/><Relationship Id="rId15" Type="http://schemas.openxmlformats.org/officeDocument/2006/relationships/tags" Target="../tags/tag1519.xml"/><Relationship Id="rId23" Type="http://schemas.openxmlformats.org/officeDocument/2006/relationships/tags" Target="../tags/tag1527.xml"/><Relationship Id="rId10" Type="http://schemas.openxmlformats.org/officeDocument/2006/relationships/tags" Target="../tags/tag1514.xml"/><Relationship Id="rId19" Type="http://schemas.openxmlformats.org/officeDocument/2006/relationships/tags" Target="../tags/tag1523.xml"/><Relationship Id="rId4" Type="http://schemas.openxmlformats.org/officeDocument/2006/relationships/tags" Target="../tags/tag1508.xml"/><Relationship Id="rId9" Type="http://schemas.openxmlformats.org/officeDocument/2006/relationships/tags" Target="../tags/tag1513.xml"/><Relationship Id="rId14" Type="http://schemas.openxmlformats.org/officeDocument/2006/relationships/tags" Target="../tags/tag1518.xml"/><Relationship Id="rId22" Type="http://schemas.openxmlformats.org/officeDocument/2006/relationships/tags" Target="../tags/tag1526.xml"/></Relationships>
</file>

<file path=ppt/slides/_rels/slide52.xml.rels><?xml version="1.0" encoding="UTF-8" standalone="yes"?>
<Relationships xmlns="http://schemas.openxmlformats.org/package/2006/relationships"><Relationship Id="rId8" Type="http://schemas.openxmlformats.org/officeDocument/2006/relationships/tags" Target="../tags/tag1536.xml"/><Relationship Id="rId13" Type="http://schemas.openxmlformats.org/officeDocument/2006/relationships/tags" Target="../tags/tag1541.xml"/><Relationship Id="rId18" Type="http://schemas.openxmlformats.org/officeDocument/2006/relationships/tags" Target="../tags/tag1546.xml"/><Relationship Id="rId26" Type="http://schemas.openxmlformats.org/officeDocument/2006/relationships/notesSlide" Target="../notesSlides/notesSlide41.xml"/><Relationship Id="rId3" Type="http://schemas.openxmlformats.org/officeDocument/2006/relationships/tags" Target="../tags/tag1531.xml"/><Relationship Id="rId21" Type="http://schemas.openxmlformats.org/officeDocument/2006/relationships/tags" Target="../tags/tag1549.xml"/><Relationship Id="rId7" Type="http://schemas.openxmlformats.org/officeDocument/2006/relationships/tags" Target="../tags/tag1535.xml"/><Relationship Id="rId12" Type="http://schemas.openxmlformats.org/officeDocument/2006/relationships/tags" Target="../tags/tag1540.xml"/><Relationship Id="rId17" Type="http://schemas.openxmlformats.org/officeDocument/2006/relationships/tags" Target="../tags/tag1545.xml"/><Relationship Id="rId25" Type="http://schemas.openxmlformats.org/officeDocument/2006/relationships/slideLayout" Target="../slideLayouts/slideLayout2.xml"/><Relationship Id="rId2" Type="http://schemas.openxmlformats.org/officeDocument/2006/relationships/tags" Target="../tags/tag1530.xml"/><Relationship Id="rId16" Type="http://schemas.openxmlformats.org/officeDocument/2006/relationships/tags" Target="../tags/tag1544.xml"/><Relationship Id="rId20" Type="http://schemas.openxmlformats.org/officeDocument/2006/relationships/tags" Target="../tags/tag1548.xml"/><Relationship Id="rId1" Type="http://schemas.openxmlformats.org/officeDocument/2006/relationships/tags" Target="../tags/tag1529.xml"/><Relationship Id="rId6" Type="http://schemas.openxmlformats.org/officeDocument/2006/relationships/tags" Target="../tags/tag1534.xml"/><Relationship Id="rId11" Type="http://schemas.openxmlformats.org/officeDocument/2006/relationships/tags" Target="../tags/tag1539.xml"/><Relationship Id="rId24" Type="http://schemas.openxmlformats.org/officeDocument/2006/relationships/tags" Target="../tags/tag1552.xml"/><Relationship Id="rId5" Type="http://schemas.openxmlformats.org/officeDocument/2006/relationships/tags" Target="../tags/tag1533.xml"/><Relationship Id="rId15" Type="http://schemas.openxmlformats.org/officeDocument/2006/relationships/tags" Target="../tags/tag1543.xml"/><Relationship Id="rId23" Type="http://schemas.openxmlformats.org/officeDocument/2006/relationships/tags" Target="../tags/tag1551.xml"/><Relationship Id="rId10" Type="http://schemas.openxmlformats.org/officeDocument/2006/relationships/tags" Target="../tags/tag1538.xml"/><Relationship Id="rId19" Type="http://schemas.openxmlformats.org/officeDocument/2006/relationships/tags" Target="../tags/tag1547.xml"/><Relationship Id="rId4" Type="http://schemas.openxmlformats.org/officeDocument/2006/relationships/tags" Target="../tags/tag1532.xml"/><Relationship Id="rId9" Type="http://schemas.openxmlformats.org/officeDocument/2006/relationships/tags" Target="../tags/tag1537.xml"/><Relationship Id="rId14" Type="http://schemas.openxmlformats.org/officeDocument/2006/relationships/tags" Target="../tags/tag1542.xml"/><Relationship Id="rId22" Type="http://schemas.openxmlformats.org/officeDocument/2006/relationships/tags" Target="../tags/tag1550.xml"/></Relationships>
</file>

<file path=ppt/slides/_rels/slide53.xml.rels><?xml version="1.0" encoding="UTF-8" standalone="yes"?>
<Relationships xmlns="http://schemas.openxmlformats.org/package/2006/relationships"><Relationship Id="rId13" Type="http://schemas.openxmlformats.org/officeDocument/2006/relationships/tags" Target="../tags/tag1565.xml"/><Relationship Id="rId18" Type="http://schemas.openxmlformats.org/officeDocument/2006/relationships/tags" Target="../tags/tag1570.xml"/><Relationship Id="rId26" Type="http://schemas.openxmlformats.org/officeDocument/2006/relationships/tags" Target="../tags/tag1578.xml"/><Relationship Id="rId3" Type="http://schemas.openxmlformats.org/officeDocument/2006/relationships/tags" Target="../tags/tag1555.xml"/><Relationship Id="rId21" Type="http://schemas.openxmlformats.org/officeDocument/2006/relationships/tags" Target="../tags/tag1573.xml"/><Relationship Id="rId7" Type="http://schemas.openxmlformats.org/officeDocument/2006/relationships/tags" Target="../tags/tag1559.xml"/><Relationship Id="rId12" Type="http://schemas.openxmlformats.org/officeDocument/2006/relationships/tags" Target="../tags/tag1564.xml"/><Relationship Id="rId17" Type="http://schemas.openxmlformats.org/officeDocument/2006/relationships/tags" Target="../tags/tag1569.xml"/><Relationship Id="rId25" Type="http://schemas.openxmlformats.org/officeDocument/2006/relationships/tags" Target="../tags/tag1577.xml"/><Relationship Id="rId33" Type="http://schemas.openxmlformats.org/officeDocument/2006/relationships/image" Target="../media/image17.png"/><Relationship Id="rId2" Type="http://schemas.openxmlformats.org/officeDocument/2006/relationships/tags" Target="../tags/tag1554.xml"/><Relationship Id="rId16" Type="http://schemas.openxmlformats.org/officeDocument/2006/relationships/tags" Target="../tags/tag1568.xml"/><Relationship Id="rId20" Type="http://schemas.openxmlformats.org/officeDocument/2006/relationships/tags" Target="../tags/tag1572.xml"/><Relationship Id="rId29" Type="http://schemas.openxmlformats.org/officeDocument/2006/relationships/tags" Target="../tags/tag1581.xml"/><Relationship Id="rId1" Type="http://schemas.openxmlformats.org/officeDocument/2006/relationships/tags" Target="../tags/tag1553.xml"/><Relationship Id="rId6" Type="http://schemas.openxmlformats.org/officeDocument/2006/relationships/tags" Target="../tags/tag1558.xml"/><Relationship Id="rId11" Type="http://schemas.openxmlformats.org/officeDocument/2006/relationships/tags" Target="../tags/tag1563.xml"/><Relationship Id="rId24" Type="http://schemas.openxmlformats.org/officeDocument/2006/relationships/tags" Target="../tags/tag1576.xml"/><Relationship Id="rId32" Type="http://schemas.openxmlformats.org/officeDocument/2006/relationships/tags" Target="../tags/tag1575.xml"/><Relationship Id="rId5" Type="http://schemas.openxmlformats.org/officeDocument/2006/relationships/tags" Target="../tags/tag1557.xml"/><Relationship Id="rId15" Type="http://schemas.openxmlformats.org/officeDocument/2006/relationships/tags" Target="../tags/tag1567.xml"/><Relationship Id="rId23" Type="http://schemas.openxmlformats.org/officeDocument/2006/relationships/tags" Target="../tags/tag1575.xml"/><Relationship Id="rId28" Type="http://schemas.openxmlformats.org/officeDocument/2006/relationships/tags" Target="../tags/tag1580.xml"/><Relationship Id="rId10" Type="http://schemas.openxmlformats.org/officeDocument/2006/relationships/tags" Target="../tags/tag1562.xml"/><Relationship Id="rId19" Type="http://schemas.openxmlformats.org/officeDocument/2006/relationships/tags" Target="../tags/tag1571.xml"/><Relationship Id="rId31" Type="http://schemas.openxmlformats.org/officeDocument/2006/relationships/notesSlide" Target="../notesSlides/notesSlide42.xml"/><Relationship Id="rId4" Type="http://schemas.openxmlformats.org/officeDocument/2006/relationships/tags" Target="../tags/tag1556.xml"/><Relationship Id="rId9" Type="http://schemas.openxmlformats.org/officeDocument/2006/relationships/tags" Target="../tags/tag1561.xml"/><Relationship Id="rId14" Type="http://schemas.openxmlformats.org/officeDocument/2006/relationships/tags" Target="../tags/tag1566.xml"/><Relationship Id="rId22" Type="http://schemas.openxmlformats.org/officeDocument/2006/relationships/tags" Target="../tags/tag1574.xml"/><Relationship Id="rId27" Type="http://schemas.openxmlformats.org/officeDocument/2006/relationships/tags" Target="../tags/tag1579.xml"/><Relationship Id="rId30" Type="http://schemas.openxmlformats.org/officeDocument/2006/relationships/slideLayout" Target="../slideLayouts/slideLayout2.xml"/><Relationship Id="rId8" Type="http://schemas.openxmlformats.org/officeDocument/2006/relationships/tags" Target="../tags/tag1560.xml"/></Relationships>
</file>

<file path=ppt/slides/_rels/slide54.xml.rels><?xml version="1.0" encoding="UTF-8" standalone="yes"?>
<Relationships xmlns="http://schemas.openxmlformats.org/package/2006/relationships"><Relationship Id="rId13" Type="http://schemas.openxmlformats.org/officeDocument/2006/relationships/tags" Target="../tags/tag1594.xml"/><Relationship Id="rId18" Type="http://schemas.openxmlformats.org/officeDocument/2006/relationships/tags" Target="../tags/tag1599.xml"/><Relationship Id="rId26" Type="http://schemas.openxmlformats.org/officeDocument/2006/relationships/tags" Target="../tags/tag1607.xml"/><Relationship Id="rId3" Type="http://schemas.openxmlformats.org/officeDocument/2006/relationships/tags" Target="../tags/tag1584.xml"/><Relationship Id="rId21" Type="http://schemas.openxmlformats.org/officeDocument/2006/relationships/tags" Target="../tags/tag1602.xml"/><Relationship Id="rId34" Type="http://schemas.openxmlformats.org/officeDocument/2006/relationships/image" Target="../media/image18.png"/><Relationship Id="rId7" Type="http://schemas.openxmlformats.org/officeDocument/2006/relationships/tags" Target="../tags/tag1588.xml"/><Relationship Id="rId12" Type="http://schemas.openxmlformats.org/officeDocument/2006/relationships/tags" Target="../tags/tag1593.xml"/><Relationship Id="rId17" Type="http://schemas.openxmlformats.org/officeDocument/2006/relationships/tags" Target="../tags/tag1598.xml"/><Relationship Id="rId25" Type="http://schemas.openxmlformats.org/officeDocument/2006/relationships/tags" Target="../tags/tag1606.xml"/><Relationship Id="rId33" Type="http://schemas.openxmlformats.org/officeDocument/2006/relationships/tags" Target="../tags/tag1604.xml"/><Relationship Id="rId2" Type="http://schemas.openxmlformats.org/officeDocument/2006/relationships/tags" Target="../tags/tag1583.xml"/><Relationship Id="rId16" Type="http://schemas.openxmlformats.org/officeDocument/2006/relationships/tags" Target="../tags/tag1597.xml"/><Relationship Id="rId20" Type="http://schemas.openxmlformats.org/officeDocument/2006/relationships/tags" Target="../tags/tag1601.xml"/><Relationship Id="rId29" Type="http://schemas.openxmlformats.org/officeDocument/2006/relationships/tags" Target="../tags/tag1610.xml"/><Relationship Id="rId1" Type="http://schemas.openxmlformats.org/officeDocument/2006/relationships/tags" Target="../tags/tag1582.xml"/><Relationship Id="rId6" Type="http://schemas.openxmlformats.org/officeDocument/2006/relationships/tags" Target="../tags/tag1587.xml"/><Relationship Id="rId11" Type="http://schemas.openxmlformats.org/officeDocument/2006/relationships/tags" Target="../tags/tag1592.xml"/><Relationship Id="rId24" Type="http://schemas.openxmlformats.org/officeDocument/2006/relationships/tags" Target="../tags/tag1605.xml"/><Relationship Id="rId32" Type="http://schemas.openxmlformats.org/officeDocument/2006/relationships/notesSlide" Target="../notesSlides/notesSlide43.xml"/><Relationship Id="rId5" Type="http://schemas.openxmlformats.org/officeDocument/2006/relationships/tags" Target="../tags/tag1586.xml"/><Relationship Id="rId15" Type="http://schemas.openxmlformats.org/officeDocument/2006/relationships/tags" Target="../tags/tag1596.xml"/><Relationship Id="rId23" Type="http://schemas.openxmlformats.org/officeDocument/2006/relationships/tags" Target="../tags/tag1604.xml"/><Relationship Id="rId28" Type="http://schemas.openxmlformats.org/officeDocument/2006/relationships/tags" Target="../tags/tag1609.xml"/><Relationship Id="rId10" Type="http://schemas.openxmlformats.org/officeDocument/2006/relationships/tags" Target="../tags/tag1591.xml"/><Relationship Id="rId19" Type="http://schemas.openxmlformats.org/officeDocument/2006/relationships/tags" Target="../tags/tag1600.xml"/><Relationship Id="rId31" Type="http://schemas.openxmlformats.org/officeDocument/2006/relationships/slideLayout" Target="../slideLayouts/slideLayout2.xml"/><Relationship Id="rId4" Type="http://schemas.openxmlformats.org/officeDocument/2006/relationships/tags" Target="../tags/tag1585.xml"/><Relationship Id="rId9" Type="http://schemas.openxmlformats.org/officeDocument/2006/relationships/tags" Target="../tags/tag1590.xml"/><Relationship Id="rId14" Type="http://schemas.openxmlformats.org/officeDocument/2006/relationships/tags" Target="../tags/tag1595.xml"/><Relationship Id="rId22" Type="http://schemas.openxmlformats.org/officeDocument/2006/relationships/tags" Target="../tags/tag1603.xml"/><Relationship Id="rId27" Type="http://schemas.openxmlformats.org/officeDocument/2006/relationships/tags" Target="../tags/tag1608.xml"/><Relationship Id="rId30" Type="http://schemas.openxmlformats.org/officeDocument/2006/relationships/tags" Target="../tags/tag1611.xml"/><Relationship Id="rId8" Type="http://schemas.openxmlformats.org/officeDocument/2006/relationships/tags" Target="../tags/tag158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3.xml"/><Relationship Id="rId1" Type="http://schemas.openxmlformats.org/officeDocument/2006/relationships/tags" Target="../tags/tag1612.xml"/><Relationship Id="rId4"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5.xml"/><Relationship Id="rId1" Type="http://schemas.openxmlformats.org/officeDocument/2006/relationships/tags" Target="../tags/tag1614.xml"/><Relationship Id="rId4"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7.xml"/><Relationship Id="rId1" Type="http://schemas.openxmlformats.org/officeDocument/2006/relationships/tags" Target="../tags/tag1616.xml"/><Relationship Id="rId4"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26" Type="http://schemas.openxmlformats.org/officeDocument/2006/relationships/tags" Target="../tags/tag132.xml"/><Relationship Id="rId21" Type="http://schemas.openxmlformats.org/officeDocument/2006/relationships/tags" Target="../tags/tag127.xml"/><Relationship Id="rId42" Type="http://schemas.openxmlformats.org/officeDocument/2006/relationships/tags" Target="../tags/tag148.xml"/><Relationship Id="rId47" Type="http://schemas.openxmlformats.org/officeDocument/2006/relationships/tags" Target="../tags/tag153.xml"/><Relationship Id="rId63" Type="http://schemas.openxmlformats.org/officeDocument/2006/relationships/tags" Target="../tags/tag169.xml"/><Relationship Id="rId68" Type="http://schemas.openxmlformats.org/officeDocument/2006/relationships/tags" Target="../tags/tag174.xml"/><Relationship Id="rId84" Type="http://schemas.openxmlformats.org/officeDocument/2006/relationships/tags" Target="../tags/tag190.xml"/><Relationship Id="rId89" Type="http://schemas.openxmlformats.org/officeDocument/2006/relationships/tags" Target="../tags/tag195.xml"/><Relationship Id="rId16" Type="http://schemas.openxmlformats.org/officeDocument/2006/relationships/tags" Target="../tags/tag122.xml"/><Relationship Id="rId11" Type="http://schemas.openxmlformats.org/officeDocument/2006/relationships/tags" Target="../tags/tag117.xml"/><Relationship Id="rId32" Type="http://schemas.openxmlformats.org/officeDocument/2006/relationships/tags" Target="../tags/tag138.xml"/><Relationship Id="rId37" Type="http://schemas.openxmlformats.org/officeDocument/2006/relationships/tags" Target="../tags/tag143.xml"/><Relationship Id="rId53" Type="http://schemas.openxmlformats.org/officeDocument/2006/relationships/tags" Target="../tags/tag159.xml"/><Relationship Id="rId58" Type="http://schemas.openxmlformats.org/officeDocument/2006/relationships/tags" Target="../tags/tag164.xml"/><Relationship Id="rId74" Type="http://schemas.openxmlformats.org/officeDocument/2006/relationships/tags" Target="../tags/tag180.xml"/><Relationship Id="rId79" Type="http://schemas.openxmlformats.org/officeDocument/2006/relationships/tags" Target="../tags/tag185.xml"/><Relationship Id="rId5" Type="http://schemas.openxmlformats.org/officeDocument/2006/relationships/tags" Target="../tags/tag111.xml"/><Relationship Id="rId90" Type="http://schemas.openxmlformats.org/officeDocument/2006/relationships/tags" Target="../tags/tag196.xml"/><Relationship Id="rId95" Type="http://schemas.openxmlformats.org/officeDocument/2006/relationships/notesSlide" Target="../notesSlides/notesSlide4.xml"/><Relationship Id="rId22" Type="http://schemas.openxmlformats.org/officeDocument/2006/relationships/tags" Target="../tags/tag128.xml"/><Relationship Id="rId27" Type="http://schemas.openxmlformats.org/officeDocument/2006/relationships/tags" Target="../tags/tag133.xml"/><Relationship Id="rId43" Type="http://schemas.openxmlformats.org/officeDocument/2006/relationships/tags" Target="../tags/tag149.xml"/><Relationship Id="rId48" Type="http://schemas.openxmlformats.org/officeDocument/2006/relationships/tags" Target="../tags/tag154.xml"/><Relationship Id="rId64" Type="http://schemas.openxmlformats.org/officeDocument/2006/relationships/tags" Target="../tags/tag170.xml"/><Relationship Id="rId69" Type="http://schemas.openxmlformats.org/officeDocument/2006/relationships/tags" Target="../tags/tag175.xml"/><Relationship Id="rId8" Type="http://schemas.openxmlformats.org/officeDocument/2006/relationships/tags" Target="../tags/tag114.xml"/><Relationship Id="rId51" Type="http://schemas.openxmlformats.org/officeDocument/2006/relationships/tags" Target="../tags/tag157.xml"/><Relationship Id="rId72" Type="http://schemas.openxmlformats.org/officeDocument/2006/relationships/tags" Target="../tags/tag178.xml"/><Relationship Id="rId80" Type="http://schemas.openxmlformats.org/officeDocument/2006/relationships/tags" Target="../tags/tag186.xml"/><Relationship Id="rId85" Type="http://schemas.openxmlformats.org/officeDocument/2006/relationships/tags" Target="../tags/tag191.xml"/><Relationship Id="rId93" Type="http://schemas.openxmlformats.org/officeDocument/2006/relationships/tags" Target="../tags/tag199.xml"/><Relationship Id="rId3" Type="http://schemas.openxmlformats.org/officeDocument/2006/relationships/tags" Target="../tags/tag109.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tags" Target="../tags/tag139.xml"/><Relationship Id="rId38" Type="http://schemas.openxmlformats.org/officeDocument/2006/relationships/tags" Target="../tags/tag144.xml"/><Relationship Id="rId46" Type="http://schemas.openxmlformats.org/officeDocument/2006/relationships/tags" Target="../tags/tag152.xml"/><Relationship Id="rId59" Type="http://schemas.openxmlformats.org/officeDocument/2006/relationships/tags" Target="../tags/tag165.xml"/><Relationship Id="rId67" Type="http://schemas.openxmlformats.org/officeDocument/2006/relationships/tags" Target="../tags/tag173.xml"/><Relationship Id="rId20" Type="http://schemas.openxmlformats.org/officeDocument/2006/relationships/tags" Target="../tags/tag126.xml"/><Relationship Id="rId41" Type="http://schemas.openxmlformats.org/officeDocument/2006/relationships/tags" Target="../tags/tag147.xml"/><Relationship Id="rId54" Type="http://schemas.openxmlformats.org/officeDocument/2006/relationships/tags" Target="../tags/tag160.xml"/><Relationship Id="rId62" Type="http://schemas.openxmlformats.org/officeDocument/2006/relationships/tags" Target="../tags/tag168.xml"/><Relationship Id="rId70" Type="http://schemas.openxmlformats.org/officeDocument/2006/relationships/tags" Target="../tags/tag176.xml"/><Relationship Id="rId75" Type="http://schemas.openxmlformats.org/officeDocument/2006/relationships/tags" Target="../tags/tag181.xml"/><Relationship Id="rId83" Type="http://schemas.openxmlformats.org/officeDocument/2006/relationships/tags" Target="../tags/tag189.xml"/><Relationship Id="rId88" Type="http://schemas.openxmlformats.org/officeDocument/2006/relationships/tags" Target="../tags/tag194.xml"/><Relationship Id="rId91" Type="http://schemas.openxmlformats.org/officeDocument/2006/relationships/tags" Target="../tags/tag197.xml"/><Relationship Id="rId1" Type="http://schemas.openxmlformats.org/officeDocument/2006/relationships/tags" Target="../tags/tag107.xml"/><Relationship Id="rId6" Type="http://schemas.openxmlformats.org/officeDocument/2006/relationships/tags" Target="../tags/tag112.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36" Type="http://schemas.openxmlformats.org/officeDocument/2006/relationships/tags" Target="../tags/tag142.xml"/><Relationship Id="rId49" Type="http://schemas.openxmlformats.org/officeDocument/2006/relationships/tags" Target="../tags/tag155.xml"/><Relationship Id="rId57" Type="http://schemas.openxmlformats.org/officeDocument/2006/relationships/tags" Target="../tags/tag163.xml"/><Relationship Id="rId10" Type="http://schemas.openxmlformats.org/officeDocument/2006/relationships/tags" Target="../tags/tag116.xml"/><Relationship Id="rId31" Type="http://schemas.openxmlformats.org/officeDocument/2006/relationships/tags" Target="../tags/tag137.xml"/><Relationship Id="rId44" Type="http://schemas.openxmlformats.org/officeDocument/2006/relationships/tags" Target="../tags/tag150.xml"/><Relationship Id="rId52" Type="http://schemas.openxmlformats.org/officeDocument/2006/relationships/tags" Target="../tags/tag158.xml"/><Relationship Id="rId60" Type="http://schemas.openxmlformats.org/officeDocument/2006/relationships/tags" Target="../tags/tag166.xml"/><Relationship Id="rId65" Type="http://schemas.openxmlformats.org/officeDocument/2006/relationships/tags" Target="../tags/tag171.xml"/><Relationship Id="rId73" Type="http://schemas.openxmlformats.org/officeDocument/2006/relationships/tags" Target="../tags/tag179.xml"/><Relationship Id="rId78" Type="http://schemas.openxmlformats.org/officeDocument/2006/relationships/tags" Target="../tags/tag184.xml"/><Relationship Id="rId81" Type="http://schemas.openxmlformats.org/officeDocument/2006/relationships/tags" Target="../tags/tag187.xml"/><Relationship Id="rId86" Type="http://schemas.openxmlformats.org/officeDocument/2006/relationships/tags" Target="../tags/tag192.xml"/><Relationship Id="rId94" Type="http://schemas.openxmlformats.org/officeDocument/2006/relationships/slideLayout" Target="../slideLayouts/slideLayout4.xml"/><Relationship Id="rId4" Type="http://schemas.openxmlformats.org/officeDocument/2006/relationships/tags" Target="../tags/tag110.xml"/><Relationship Id="rId9" Type="http://schemas.openxmlformats.org/officeDocument/2006/relationships/tags" Target="../tags/tag115.xml"/><Relationship Id="rId13" Type="http://schemas.openxmlformats.org/officeDocument/2006/relationships/tags" Target="../tags/tag119.xml"/><Relationship Id="rId18" Type="http://schemas.openxmlformats.org/officeDocument/2006/relationships/tags" Target="../tags/tag124.xml"/><Relationship Id="rId39" Type="http://schemas.openxmlformats.org/officeDocument/2006/relationships/tags" Target="../tags/tag145.xml"/><Relationship Id="rId34" Type="http://schemas.openxmlformats.org/officeDocument/2006/relationships/tags" Target="../tags/tag140.xml"/><Relationship Id="rId50" Type="http://schemas.openxmlformats.org/officeDocument/2006/relationships/tags" Target="../tags/tag156.xml"/><Relationship Id="rId55" Type="http://schemas.openxmlformats.org/officeDocument/2006/relationships/tags" Target="../tags/tag161.xml"/><Relationship Id="rId76" Type="http://schemas.openxmlformats.org/officeDocument/2006/relationships/tags" Target="../tags/tag182.xml"/><Relationship Id="rId7" Type="http://schemas.openxmlformats.org/officeDocument/2006/relationships/tags" Target="../tags/tag113.xml"/><Relationship Id="rId71" Type="http://schemas.openxmlformats.org/officeDocument/2006/relationships/tags" Target="../tags/tag177.xml"/><Relationship Id="rId92" Type="http://schemas.openxmlformats.org/officeDocument/2006/relationships/tags" Target="../tags/tag198.xml"/><Relationship Id="rId2" Type="http://schemas.openxmlformats.org/officeDocument/2006/relationships/tags" Target="../tags/tag108.xml"/><Relationship Id="rId29" Type="http://schemas.openxmlformats.org/officeDocument/2006/relationships/tags" Target="../tags/tag135.xml"/><Relationship Id="rId24" Type="http://schemas.openxmlformats.org/officeDocument/2006/relationships/tags" Target="../tags/tag130.xml"/><Relationship Id="rId40" Type="http://schemas.openxmlformats.org/officeDocument/2006/relationships/tags" Target="../tags/tag146.xml"/><Relationship Id="rId45" Type="http://schemas.openxmlformats.org/officeDocument/2006/relationships/tags" Target="../tags/tag151.xml"/><Relationship Id="rId66" Type="http://schemas.openxmlformats.org/officeDocument/2006/relationships/tags" Target="../tags/tag172.xml"/><Relationship Id="rId87" Type="http://schemas.openxmlformats.org/officeDocument/2006/relationships/tags" Target="../tags/tag193.xml"/><Relationship Id="rId61" Type="http://schemas.openxmlformats.org/officeDocument/2006/relationships/tags" Target="../tags/tag167.xml"/><Relationship Id="rId82" Type="http://schemas.openxmlformats.org/officeDocument/2006/relationships/tags" Target="../tags/tag188.xml"/><Relationship Id="rId19" Type="http://schemas.openxmlformats.org/officeDocument/2006/relationships/tags" Target="../tags/tag125.xml"/><Relationship Id="rId14" Type="http://schemas.openxmlformats.org/officeDocument/2006/relationships/tags" Target="../tags/tag120.xml"/><Relationship Id="rId30" Type="http://schemas.openxmlformats.org/officeDocument/2006/relationships/tags" Target="../tags/tag136.xml"/><Relationship Id="rId35" Type="http://schemas.openxmlformats.org/officeDocument/2006/relationships/tags" Target="../tags/tag141.xml"/><Relationship Id="rId56" Type="http://schemas.openxmlformats.org/officeDocument/2006/relationships/tags" Target="../tags/tag162.xml"/><Relationship Id="rId77" Type="http://schemas.openxmlformats.org/officeDocument/2006/relationships/tags" Target="../tags/tag1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tags" Target="../tags/tag225.xml"/><Relationship Id="rId3" Type="http://schemas.openxmlformats.org/officeDocument/2006/relationships/tags" Target="../tags/tag202.xml"/><Relationship Id="rId21" Type="http://schemas.openxmlformats.org/officeDocument/2006/relationships/tags" Target="../tags/tag220.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notesSlide" Target="../notesSlides/notesSlide5.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29" Type="http://schemas.openxmlformats.org/officeDocument/2006/relationships/tags" Target="../tags/tag228.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24" Type="http://schemas.openxmlformats.org/officeDocument/2006/relationships/tags" Target="../tags/tag223.xml"/><Relationship Id="rId32" Type="http://schemas.openxmlformats.org/officeDocument/2006/relationships/slideLayout" Target="../slideLayouts/slideLayout2.xml"/><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10" Type="http://schemas.openxmlformats.org/officeDocument/2006/relationships/tags" Target="../tags/tag209.xml"/><Relationship Id="rId19" Type="http://schemas.openxmlformats.org/officeDocument/2006/relationships/tags" Target="../tags/tag218.xml"/><Relationship Id="rId31" Type="http://schemas.openxmlformats.org/officeDocument/2006/relationships/tags" Target="../tags/tag230.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 Id="rId8" Type="http://schemas.openxmlformats.org/officeDocument/2006/relationships/tags" Target="../tags/tag207.xml"/></Relationships>
</file>

<file path=ppt/slides/_rels/slide9.xml.rels><?xml version="1.0" encoding="UTF-8" standalone="yes"?>
<Relationships xmlns="http://schemas.openxmlformats.org/package/2006/relationships"><Relationship Id="rId26" Type="http://schemas.openxmlformats.org/officeDocument/2006/relationships/tags" Target="../tags/tag256.xml"/><Relationship Id="rId21" Type="http://schemas.openxmlformats.org/officeDocument/2006/relationships/tags" Target="../tags/tag251.xml"/><Relationship Id="rId42" Type="http://schemas.openxmlformats.org/officeDocument/2006/relationships/tags" Target="../tags/tag272.xml"/><Relationship Id="rId47" Type="http://schemas.openxmlformats.org/officeDocument/2006/relationships/tags" Target="../tags/tag277.xml"/><Relationship Id="rId63" Type="http://schemas.openxmlformats.org/officeDocument/2006/relationships/tags" Target="../tags/tag293.xml"/><Relationship Id="rId68" Type="http://schemas.openxmlformats.org/officeDocument/2006/relationships/tags" Target="../tags/tag298.xml"/><Relationship Id="rId7" Type="http://schemas.openxmlformats.org/officeDocument/2006/relationships/tags" Target="../tags/tag237.xml"/><Relationship Id="rId2" Type="http://schemas.openxmlformats.org/officeDocument/2006/relationships/tags" Target="../tags/tag232.xml"/><Relationship Id="rId16" Type="http://schemas.openxmlformats.org/officeDocument/2006/relationships/tags" Target="../tags/tag246.xml"/><Relationship Id="rId29" Type="http://schemas.openxmlformats.org/officeDocument/2006/relationships/tags" Target="../tags/tag259.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37" Type="http://schemas.openxmlformats.org/officeDocument/2006/relationships/tags" Target="../tags/tag267.xml"/><Relationship Id="rId40" Type="http://schemas.openxmlformats.org/officeDocument/2006/relationships/tags" Target="../tags/tag270.xml"/><Relationship Id="rId45" Type="http://schemas.openxmlformats.org/officeDocument/2006/relationships/tags" Target="../tags/tag275.xml"/><Relationship Id="rId53" Type="http://schemas.openxmlformats.org/officeDocument/2006/relationships/tags" Target="../tags/tag283.xml"/><Relationship Id="rId58" Type="http://schemas.openxmlformats.org/officeDocument/2006/relationships/tags" Target="../tags/tag288.xml"/><Relationship Id="rId66" Type="http://schemas.openxmlformats.org/officeDocument/2006/relationships/tags" Target="../tags/tag296.xml"/><Relationship Id="rId5" Type="http://schemas.openxmlformats.org/officeDocument/2006/relationships/tags" Target="../tags/tag235.xml"/><Relationship Id="rId61" Type="http://schemas.openxmlformats.org/officeDocument/2006/relationships/tags" Target="../tags/tag291.xml"/><Relationship Id="rId19" Type="http://schemas.openxmlformats.org/officeDocument/2006/relationships/tags" Target="../tags/tag24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35" Type="http://schemas.openxmlformats.org/officeDocument/2006/relationships/tags" Target="../tags/tag265.xml"/><Relationship Id="rId43" Type="http://schemas.openxmlformats.org/officeDocument/2006/relationships/tags" Target="../tags/tag273.xml"/><Relationship Id="rId48" Type="http://schemas.openxmlformats.org/officeDocument/2006/relationships/tags" Target="../tags/tag278.xml"/><Relationship Id="rId56" Type="http://schemas.openxmlformats.org/officeDocument/2006/relationships/tags" Target="../tags/tag286.xml"/><Relationship Id="rId64" Type="http://schemas.openxmlformats.org/officeDocument/2006/relationships/tags" Target="../tags/tag294.xml"/><Relationship Id="rId69" Type="http://schemas.openxmlformats.org/officeDocument/2006/relationships/slideLayout" Target="../slideLayouts/slideLayout2.xml"/><Relationship Id="rId8" Type="http://schemas.openxmlformats.org/officeDocument/2006/relationships/tags" Target="../tags/tag238.xml"/><Relationship Id="rId51" Type="http://schemas.openxmlformats.org/officeDocument/2006/relationships/tags" Target="../tags/tag281.xml"/><Relationship Id="rId3" Type="http://schemas.openxmlformats.org/officeDocument/2006/relationships/tags" Target="../tags/tag233.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tags" Target="../tags/tag263.xml"/><Relationship Id="rId38" Type="http://schemas.openxmlformats.org/officeDocument/2006/relationships/tags" Target="../tags/tag268.xml"/><Relationship Id="rId46" Type="http://schemas.openxmlformats.org/officeDocument/2006/relationships/tags" Target="../tags/tag276.xml"/><Relationship Id="rId59" Type="http://schemas.openxmlformats.org/officeDocument/2006/relationships/tags" Target="../tags/tag289.xml"/><Relationship Id="rId67" Type="http://schemas.openxmlformats.org/officeDocument/2006/relationships/tags" Target="../tags/tag297.xml"/><Relationship Id="rId20" Type="http://schemas.openxmlformats.org/officeDocument/2006/relationships/tags" Target="../tags/tag250.xml"/><Relationship Id="rId41" Type="http://schemas.openxmlformats.org/officeDocument/2006/relationships/tags" Target="../tags/tag271.xml"/><Relationship Id="rId54" Type="http://schemas.openxmlformats.org/officeDocument/2006/relationships/tags" Target="../tags/tag284.xml"/><Relationship Id="rId62" Type="http://schemas.openxmlformats.org/officeDocument/2006/relationships/tags" Target="../tags/tag292.xml"/><Relationship Id="rId70" Type="http://schemas.openxmlformats.org/officeDocument/2006/relationships/notesSlide" Target="../notesSlides/notesSlide6.xml"/><Relationship Id="rId1" Type="http://schemas.openxmlformats.org/officeDocument/2006/relationships/tags" Target="../tags/tag231.xml"/><Relationship Id="rId6" Type="http://schemas.openxmlformats.org/officeDocument/2006/relationships/tags" Target="../tags/tag236.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36" Type="http://schemas.openxmlformats.org/officeDocument/2006/relationships/tags" Target="../tags/tag266.xml"/><Relationship Id="rId49" Type="http://schemas.openxmlformats.org/officeDocument/2006/relationships/tags" Target="../tags/tag279.xml"/><Relationship Id="rId57" Type="http://schemas.openxmlformats.org/officeDocument/2006/relationships/tags" Target="../tags/tag287.xml"/><Relationship Id="rId10" Type="http://schemas.openxmlformats.org/officeDocument/2006/relationships/tags" Target="../tags/tag240.xml"/><Relationship Id="rId31" Type="http://schemas.openxmlformats.org/officeDocument/2006/relationships/tags" Target="../tags/tag261.xml"/><Relationship Id="rId44" Type="http://schemas.openxmlformats.org/officeDocument/2006/relationships/tags" Target="../tags/tag274.xml"/><Relationship Id="rId52" Type="http://schemas.openxmlformats.org/officeDocument/2006/relationships/tags" Target="../tags/tag282.xml"/><Relationship Id="rId60" Type="http://schemas.openxmlformats.org/officeDocument/2006/relationships/tags" Target="../tags/tag290.xml"/><Relationship Id="rId65" Type="http://schemas.openxmlformats.org/officeDocument/2006/relationships/tags" Target="../tags/tag295.xml"/><Relationship Id="rId4" Type="http://schemas.openxmlformats.org/officeDocument/2006/relationships/tags" Target="../tags/tag234.xml"/><Relationship Id="rId9" Type="http://schemas.openxmlformats.org/officeDocument/2006/relationships/tags" Target="../tags/tag239.xml"/><Relationship Id="rId13" Type="http://schemas.openxmlformats.org/officeDocument/2006/relationships/tags" Target="../tags/tag243.xml"/><Relationship Id="rId18" Type="http://schemas.openxmlformats.org/officeDocument/2006/relationships/tags" Target="../tags/tag248.xml"/><Relationship Id="rId39" Type="http://schemas.openxmlformats.org/officeDocument/2006/relationships/tags" Target="../tags/tag269.xml"/><Relationship Id="rId34" Type="http://schemas.openxmlformats.org/officeDocument/2006/relationships/tags" Target="../tags/tag264.xml"/><Relationship Id="rId50" Type="http://schemas.openxmlformats.org/officeDocument/2006/relationships/tags" Target="../tags/tag280.xml"/><Relationship Id="rId55" Type="http://schemas.openxmlformats.org/officeDocument/2006/relationships/tags" Target="../tags/tag2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Memory</a:t>
            </a:r>
            <a:endParaRPr lang="en-US" dirty="0"/>
          </a:p>
        </p:txBody>
      </p:sp>
      <p:sp>
        <p:nvSpPr>
          <p:cNvPr id="3" name="Subtitle 2"/>
          <p:cNvSpPr>
            <a:spLocks noGrp="1"/>
          </p:cNvSpPr>
          <p:nvPr>
            <p:ph type="subTitle" idx="1"/>
          </p:nvPr>
        </p:nvSpPr>
        <p:spPr>
          <a:xfrm>
            <a:off x="865738" y="2990166"/>
            <a:ext cx="73914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6" name="Rectangle 5"/>
          <p:cNvSpPr/>
          <p:nvPr/>
        </p:nvSpPr>
        <p:spPr>
          <a:xfrm>
            <a:off x="685800" y="5181600"/>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a:t>
            </a:r>
            <a:r>
              <a:rPr lang="en-US" dirty="0" smtClean="0">
                <a:solidFill>
                  <a:schemeClr val="accent1"/>
                </a:solidFill>
                <a:latin typeface="Tahoma" charset="0"/>
              </a:rPr>
              <a:t>3410 </a:t>
            </a:r>
            <a:r>
              <a:rPr lang="en-US" dirty="0">
                <a:solidFill>
                  <a:schemeClr val="accent1"/>
                </a:solidFill>
                <a:latin typeface="Tahoma" charset="0"/>
              </a:rPr>
              <a:t>by Professors </a:t>
            </a: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a:t>
            </a:r>
            <a:r>
              <a:rPr lang="en-US" dirty="0" err="1" smtClean="0">
                <a:solidFill>
                  <a:schemeClr val="accent1"/>
                </a:solidFill>
                <a:latin typeface="Tahoma" charset="0"/>
              </a:rPr>
              <a:t>Bracy</a:t>
            </a:r>
            <a:r>
              <a:rPr lang="en-US" dirty="0">
                <a:solidFill>
                  <a:schemeClr val="accent1"/>
                </a:solidFill>
                <a:latin typeface="Tahoma" charset="0"/>
              </a:rPr>
              <a:t>, </a:t>
            </a:r>
            <a:r>
              <a:rPr lang="en-US" dirty="0" smtClean="0">
                <a:solidFill>
                  <a:schemeClr val="accent1"/>
                </a:solidFill>
                <a:latin typeface="Tahoma" charset="0"/>
              </a:rPr>
              <a:t>and </a:t>
            </a:r>
            <a:r>
              <a:rPr lang="en-US" dirty="0" err="1" smtClean="0">
                <a:solidFill>
                  <a:schemeClr val="accent1"/>
                </a:solidFill>
                <a:latin typeface="Tahoma" charset="0"/>
              </a:rPr>
              <a:t>Sirer</a:t>
            </a:r>
            <a:r>
              <a:rPr lang="en-US" dirty="0" smtClean="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14484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custDataLst>
              <p:tags r:id="rId1"/>
            </p:custDataLst>
          </p:nvPr>
        </p:nvSpPr>
        <p:spPr/>
        <p:txBody>
          <a:bodyPr>
            <a:noAutofit/>
          </a:bodyPr>
          <a:lstStyle/>
          <a:p>
            <a:r>
              <a:rPr lang="en-US" dirty="0" smtClean="0"/>
              <a:t>Register File</a:t>
            </a:r>
            <a:endParaRPr lang="en-US" dirty="0"/>
          </a:p>
        </p:txBody>
      </p:sp>
      <p:sp>
        <p:nvSpPr>
          <p:cNvPr id="1588227" name="Rectangle 3"/>
          <p:cNvSpPr>
            <a:spLocks noGrp="1" noChangeArrowheads="1"/>
          </p:cNvSpPr>
          <p:nvPr>
            <p:ph idx="1"/>
            <p:custDataLst>
              <p:tags r:id="rId2"/>
            </p:custDataLst>
          </p:nvPr>
        </p:nvSpPr>
        <p:spPr>
          <a:xfrm>
            <a:off x="3810000" y="628650"/>
            <a:ext cx="5105400" cy="3352800"/>
          </a:xfrm>
        </p:spPr>
        <p:txBody>
          <a:bodyPr>
            <a:noAutofit/>
          </a:bodyPr>
          <a:lstStyle/>
          <a:p>
            <a:r>
              <a:rPr lang="en-US" dirty="0" smtClean="0">
                <a:solidFill>
                  <a:schemeClr val="accent1"/>
                </a:solidFill>
              </a:rPr>
              <a:t>Recall: 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1588228"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88231" name="Line 7"/>
          <p:cNvSpPr>
            <a:spLocks noChangeShapeType="1"/>
          </p:cNvSpPr>
          <p:nvPr>
            <p:custDataLst>
              <p:tags r:id="rId4"/>
            </p:custDataLst>
          </p:nvPr>
        </p:nvSpPr>
        <p:spPr bwMode="auto">
          <a:xfrm flipH="1" flipV="1">
            <a:off x="912812" y="1058868"/>
            <a:ext cx="695325" cy="4762"/>
          </a:xfrm>
          <a:prstGeom prst="line">
            <a:avLst/>
          </a:prstGeom>
          <a:noFill/>
          <a:ln w="28575">
            <a:solidFill>
              <a:srgbClr val="FFFFFF"/>
            </a:solidFill>
            <a:round/>
            <a:headEnd/>
            <a:tailEnd/>
          </a:ln>
          <a:effectLst/>
        </p:spPr>
        <p:txBody>
          <a:bodyPr anchor="ctr">
            <a:noAutofit/>
          </a:bodyPr>
          <a:lstStyle/>
          <a:p>
            <a:endParaRPr lang="en-US"/>
          </a:p>
        </p:txBody>
      </p:sp>
      <p:sp>
        <p:nvSpPr>
          <p:cNvPr id="1588232" name="Line 8"/>
          <p:cNvSpPr>
            <a:spLocks noChangeShapeType="1"/>
          </p:cNvSpPr>
          <p:nvPr>
            <p:custDataLst>
              <p:tags r:id="rId5"/>
            </p:custDataLst>
          </p:nvPr>
        </p:nvSpPr>
        <p:spPr bwMode="auto">
          <a:xfrm flipH="1">
            <a:off x="1106487" y="1374780"/>
            <a:ext cx="501650" cy="4763"/>
          </a:xfrm>
          <a:prstGeom prst="line">
            <a:avLst/>
          </a:prstGeom>
          <a:noFill/>
          <a:ln w="28575">
            <a:solidFill>
              <a:srgbClr val="FFFFFF"/>
            </a:solidFill>
            <a:round/>
            <a:headEnd/>
            <a:tailEnd/>
          </a:ln>
          <a:effectLst/>
        </p:spPr>
        <p:txBody>
          <a:bodyPr anchor="ctr">
            <a:noAutofit/>
          </a:bodyPr>
          <a:lstStyle/>
          <a:p>
            <a:endParaRPr lang="en-US"/>
          </a:p>
        </p:txBody>
      </p:sp>
      <p:sp>
        <p:nvSpPr>
          <p:cNvPr id="1588234" name="Line 10"/>
          <p:cNvSpPr>
            <a:spLocks noChangeShapeType="1"/>
          </p:cNvSpPr>
          <p:nvPr>
            <p:custDataLst>
              <p:tags r:id="rId6"/>
            </p:custDataLst>
          </p:nvPr>
        </p:nvSpPr>
        <p:spPr bwMode="auto">
          <a:xfrm flipH="1">
            <a:off x="2020887" y="106363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0" name="Line 16"/>
          <p:cNvSpPr>
            <a:spLocks noChangeShapeType="1"/>
          </p:cNvSpPr>
          <p:nvPr>
            <p:custDataLst>
              <p:tags r:id="rId7"/>
            </p:custDataLst>
          </p:nvPr>
        </p:nvSpPr>
        <p:spPr bwMode="auto">
          <a:xfrm flipH="1">
            <a:off x="2249487" y="138685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588242" name="Line 18"/>
          <p:cNvSpPr>
            <a:spLocks noChangeShapeType="1"/>
          </p:cNvSpPr>
          <p:nvPr>
            <p:custDataLst>
              <p:tags r:id="rId8"/>
            </p:custDataLst>
          </p:nvPr>
        </p:nvSpPr>
        <p:spPr bwMode="auto">
          <a:xfrm flipH="1">
            <a:off x="2935287" y="106363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588245"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588246"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7"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9"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588250"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588254" name="Line 30"/>
          <p:cNvSpPr>
            <a:spLocks noChangeShapeType="1"/>
          </p:cNvSpPr>
          <p:nvPr>
            <p:custDataLst>
              <p:tags r:id="rId14"/>
            </p:custDataLst>
          </p:nvPr>
        </p:nvSpPr>
        <p:spPr bwMode="auto">
          <a:xfrm flipH="1" flipV="1">
            <a:off x="877887" y="2197105"/>
            <a:ext cx="730250" cy="9525"/>
          </a:xfrm>
          <a:prstGeom prst="line">
            <a:avLst/>
          </a:prstGeom>
          <a:noFill/>
          <a:ln w="28575">
            <a:solidFill>
              <a:srgbClr val="FFFFFF"/>
            </a:solidFill>
            <a:round/>
            <a:headEnd/>
            <a:tailEnd type="none"/>
          </a:ln>
          <a:effectLst/>
        </p:spPr>
        <p:txBody>
          <a:bodyPr anchor="ctr">
            <a:noAutofit/>
          </a:bodyPr>
          <a:lstStyle/>
          <a:p>
            <a:endParaRPr lang="en-US"/>
          </a:p>
        </p:txBody>
      </p:sp>
      <p:sp>
        <p:nvSpPr>
          <p:cNvPr id="1588255" name="Line 31"/>
          <p:cNvSpPr>
            <a:spLocks noChangeShapeType="1"/>
          </p:cNvSpPr>
          <p:nvPr>
            <p:custDataLst>
              <p:tags r:id="rId15"/>
            </p:custDataLst>
          </p:nvPr>
        </p:nvSpPr>
        <p:spPr bwMode="auto">
          <a:xfrm flipH="1" flipV="1">
            <a:off x="1106487" y="2555880"/>
            <a:ext cx="501650" cy="9525"/>
          </a:xfrm>
          <a:prstGeom prst="line">
            <a:avLst/>
          </a:prstGeom>
          <a:noFill/>
          <a:ln w="28575">
            <a:solidFill>
              <a:srgbClr val="FFFFFF"/>
            </a:solidFill>
            <a:round/>
            <a:headEnd/>
            <a:tailEnd type="oval"/>
          </a:ln>
          <a:effectLst/>
        </p:spPr>
        <p:txBody>
          <a:bodyPr anchor="ctr">
            <a:noAutofit/>
          </a:bodyPr>
          <a:lstStyle/>
          <a:p>
            <a:endParaRPr lang="en-US"/>
          </a:p>
        </p:txBody>
      </p:sp>
      <p:sp>
        <p:nvSpPr>
          <p:cNvPr id="1588277" name="Line 53"/>
          <p:cNvSpPr>
            <a:spLocks noChangeShapeType="1"/>
          </p:cNvSpPr>
          <p:nvPr>
            <p:custDataLst>
              <p:tags r:id="rId16"/>
            </p:custDataLst>
          </p:nvPr>
        </p:nvSpPr>
        <p:spPr bwMode="auto">
          <a:xfrm flipH="1" flipV="1">
            <a:off x="865187" y="3403595"/>
            <a:ext cx="746125" cy="7938"/>
          </a:xfrm>
          <a:prstGeom prst="line">
            <a:avLst/>
          </a:prstGeom>
          <a:noFill/>
          <a:ln w="28575">
            <a:solidFill>
              <a:srgbClr val="FFFFFF"/>
            </a:solidFill>
            <a:round/>
            <a:headEnd/>
            <a:tailEnd/>
          </a:ln>
          <a:effectLst/>
        </p:spPr>
        <p:txBody>
          <a:bodyPr anchor="ctr">
            <a:noAutofit/>
          </a:bodyPr>
          <a:lstStyle/>
          <a:p>
            <a:endParaRPr lang="en-US"/>
          </a:p>
        </p:txBody>
      </p:sp>
      <p:sp>
        <p:nvSpPr>
          <p:cNvPr id="1588278" name="Line 54"/>
          <p:cNvSpPr>
            <a:spLocks noChangeShapeType="1"/>
          </p:cNvSpPr>
          <p:nvPr>
            <p:custDataLst>
              <p:tags r:id="rId17"/>
            </p:custDataLst>
          </p:nvPr>
        </p:nvSpPr>
        <p:spPr bwMode="auto">
          <a:xfrm flipH="1">
            <a:off x="1101725" y="3754438"/>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1588300" name="Line 76"/>
          <p:cNvSpPr>
            <a:spLocks noChangeShapeType="1"/>
          </p:cNvSpPr>
          <p:nvPr>
            <p:custDataLst>
              <p:tags r:id="rId18"/>
            </p:custDataLst>
          </p:nvPr>
        </p:nvSpPr>
        <p:spPr bwMode="auto">
          <a:xfrm flipH="1" flipV="1">
            <a:off x="895350" y="4578345"/>
            <a:ext cx="715962" cy="9525"/>
          </a:xfrm>
          <a:prstGeom prst="line">
            <a:avLst/>
          </a:prstGeom>
          <a:noFill/>
          <a:ln w="28575">
            <a:solidFill>
              <a:srgbClr val="FFFFFF"/>
            </a:solidFill>
            <a:round/>
            <a:headEnd/>
            <a:tailEnd/>
          </a:ln>
          <a:effectLst/>
        </p:spPr>
        <p:txBody>
          <a:bodyPr anchor="ctr">
            <a:noAutofit/>
          </a:bodyPr>
          <a:lstStyle/>
          <a:p>
            <a:endParaRPr lang="en-US"/>
          </a:p>
        </p:txBody>
      </p:sp>
      <p:sp>
        <p:nvSpPr>
          <p:cNvPr id="1588320" name="Line 96"/>
          <p:cNvSpPr>
            <a:spLocks noChangeShapeType="1"/>
          </p:cNvSpPr>
          <p:nvPr>
            <p:custDataLst>
              <p:tags r:id="rId19"/>
            </p:custDataLst>
          </p:nvPr>
        </p:nvSpPr>
        <p:spPr bwMode="auto">
          <a:xfrm flipV="1">
            <a:off x="1106487" y="1390648"/>
            <a:ext cx="0" cy="4114802"/>
          </a:xfrm>
          <a:prstGeom prst="line">
            <a:avLst/>
          </a:prstGeom>
          <a:noFill/>
          <a:ln w="28575" cap="sq">
            <a:solidFill>
              <a:srgbClr val="FFFFFF"/>
            </a:solidFill>
            <a:round/>
            <a:headEnd type="none" w="med" len="med"/>
            <a:tailEnd type="none" w="med" len="med"/>
          </a:ln>
          <a:effectLst/>
        </p:spPr>
        <p:txBody>
          <a:bodyPr wrap="none" anchor="ctr">
            <a:noAutofit/>
          </a:bodyPr>
          <a:lstStyle/>
          <a:p>
            <a:endParaRPr lang="en-US"/>
          </a:p>
        </p:txBody>
      </p:sp>
      <p:sp>
        <p:nvSpPr>
          <p:cNvPr id="1588321" name="Text Box 97"/>
          <p:cNvSpPr txBox="1">
            <a:spLocks noChangeArrowheads="1"/>
          </p:cNvSpPr>
          <p:nvPr>
            <p:custDataLst>
              <p:tags r:id="rId20"/>
            </p:custDataLst>
          </p:nvPr>
        </p:nvSpPr>
        <p:spPr bwMode="auto">
          <a:xfrm>
            <a:off x="685800" y="540970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
        <p:nvSpPr>
          <p:cNvPr id="1588322" name="Text Box 98"/>
          <p:cNvSpPr txBox="1">
            <a:spLocks noChangeArrowheads="1"/>
          </p:cNvSpPr>
          <p:nvPr>
            <p:custDataLst>
              <p:tags r:id="rId21"/>
            </p:custDataLst>
          </p:nvPr>
        </p:nvSpPr>
        <p:spPr bwMode="auto">
          <a:xfrm>
            <a:off x="344487" y="704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D0</a:t>
            </a:r>
          </a:p>
        </p:txBody>
      </p:sp>
      <p:sp>
        <p:nvSpPr>
          <p:cNvPr id="1588323" name="Text Box 99"/>
          <p:cNvSpPr txBox="1">
            <a:spLocks noChangeArrowheads="1"/>
          </p:cNvSpPr>
          <p:nvPr>
            <p:custDataLst>
              <p:tags r:id="rId22"/>
            </p:custDataLst>
          </p:nvPr>
        </p:nvSpPr>
        <p:spPr bwMode="auto">
          <a:xfrm>
            <a:off x="344487" y="417512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D3</a:t>
            </a:r>
          </a:p>
        </p:txBody>
      </p:sp>
      <p:sp>
        <p:nvSpPr>
          <p:cNvPr id="1588324" name="Text Box 100"/>
          <p:cNvSpPr txBox="1">
            <a:spLocks noChangeArrowheads="1"/>
          </p:cNvSpPr>
          <p:nvPr>
            <p:custDataLst>
              <p:tags r:id="rId23"/>
            </p:custDataLst>
          </p:nvPr>
        </p:nvSpPr>
        <p:spPr bwMode="auto">
          <a:xfrm>
            <a:off x="344487" y="1847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D1</a:t>
            </a:r>
          </a:p>
        </p:txBody>
      </p:sp>
      <p:sp>
        <p:nvSpPr>
          <p:cNvPr id="1588325" name="Text Box 101"/>
          <p:cNvSpPr txBox="1">
            <a:spLocks noChangeArrowheads="1"/>
          </p:cNvSpPr>
          <p:nvPr>
            <p:custDataLst>
              <p:tags r:id="rId24"/>
            </p:custDataLst>
          </p:nvPr>
        </p:nvSpPr>
        <p:spPr bwMode="auto">
          <a:xfrm>
            <a:off x="344487" y="30670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D2</a:t>
            </a:r>
          </a:p>
        </p:txBody>
      </p:sp>
      <p:sp>
        <p:nvSpPr>
          <p:cNvPr id="1588326"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1588327" name="Line 103"/>
          <p:cNvSpPr>
            <a:spLocks noChangeShapeType="1"/>
          </p:cNvSpPr>
          <p:nvPr>
            <p:custDataLst>
              <p:tags r:id="rId26"/>
            </p:custDataLst>
          </p:nvPr>
        </p:nvSpPr>
        <p:spPr bwMode="auto">
          <a:xfrm>
            <a:off x="4419600" y="5029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8" name="Line 104"/>
          <p:cNvSpPr>
            <a:spLocks noChangeShapeType="1"/>
          </p:cNvSpPr>
          <p:nvPr>
            <p:custDataLst>
              <p:tags r:id="rId27"/>
            </p:custDataLst>
          </p:nvPr>
        </p:nvSpPr>
        <p:spPr bwMode="auto">
          <a:xfrm>
            <a:off x="6324600" y="5046663"/>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9" name="Line 105"/>
          <p:cNvSpPr>
            <a:spLocks noChangeShapeType="1"/>
          </p:cNvSpPr>
          <p:nvPr>
            <p:custDataLst>
              <p:tags r:id="rId28"/>
            </p:custDataLst>
          </p:nvPr>
        </p:nvSpPr>
        <p:spPr bwMode="auto">
          <a:xfrm flipH="1">
            <a:off x="4800600" y="4953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0" name="Line 106"/>
          <p:cNvSpPr>
            <a:spLocks noChangeShapeType="1"/>
          </p:cNvSpPr>
          <p:nvPr>
            <p:custDataLst>
              <p:tags r:id="rId29"/>
            </p:custDataLst>
          </p:nvPr>
        </p:nvSpPr>
        <p:spPr bwMode="auto">
          <a:xfrm flipH="1">
            <a:off x="6629400" y="4970463"/>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1" name="Text Box 107"/>
          <p:cNvSpPr txBox="1">
            <a:spLocks noChangeArrowheads="1"/>
          </p:cNvSpPr>
          <p:nvPr>
            <p:custDataLst>
              <p:tags r:id="rId30"/>
            </p:custDataLst>
          </p:nvPr>
        </p:nvSpPr>
        <p:spPr bwMode="auto">
          <a:xfrm>
            <a:off x="4373920" y="4945063"/>
            <a:ext cx="550151"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32</a:t>
            </a:r>
            <a:endParaRPr lang="en-US" sz="2800" dirty="0">
              <a:solidFill>
                <a:srgbClr val="FFFFFF"/>
              </a:solidFill>
              <a:latin typeface="Calibri"/>
            </a:endParaRPr>
          </a:p>
        </p:txBody>
      </p:sp>
      <p:sp>
        <p:nvSpPr>
          <p:cNvPr id="1588332" name="Text Box 108"/>
          <p:cNvSpPr txBox="1">
            <a:spLocks noChangeArrowheads="1"/>
          </p:cNvSpPr>
          <p:nvPr>
            <p:custDataLst>
              <p:tags r:id="rId31"/>
            </p:custDataLst>
          </p:nvPr>
        </p:nvSpPr>
        <p:spPr bwMode="auto">
          <a:xfrm>
            <a:off x="6405920" y="4970463"/>
            <a:ext cx="550151"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32</a:t>
            </a:r>
            <a:endParaRPr lang="en-US" sz="2800" dirty="0">
              <a:solidFill>
                <a:srgbClr val="FFFFFF"/>
              </a:solidFill>
              <a:latin typeface="Calibri"/>
            </a:endParaRPr>
          </a:p>
        </p:txBody>
      </p:sp>
      <p:sp>
        <p:nvSpPr>
          <p:cNvPr id="1588333"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1"/>
            </a:solidFill>
            <a:round/>
            <a:headEnd/>
            <a:tailEnd/>
          </a:ln>
          <a:effectLst/>
        </p:spPr>
        <p:txBody>
          <a:bodyPr wrap="none" anchor="ctr">
            <a:noAutofit/>
          </a:bodyPr>
          <a:lstStyle/>
          <a:p>
            <a:endParaRPr lang="en-US" dirty="0"/>
          </a:p>
        </p:txBody>
      </p:sp>
      <p:sp>
        <p:nvSpPr>
          <p:cNvPr id="1588334"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1"/>
            </a:solidFill>
            <a:round/>
            <a:headEnd/>
            <a:tailEnd/>
          </a:ln>
          <a:effectLst/>
        </p:spPr>
        <p:txBody>
          <a:bodyPr anchor="ctr">
            <a:noAutofit/>
          </a:bodyPr>
          <a:lstStyle/>
          <a:p>
            <a:endParaRPr lang="en-US"/>
          </a:p>
        </p:txBody>
      </p:sp>
      <p:sp>
        <p:nvSpPr>
          <p:cNvPr id="1588335" name="Line 111"/>
          <p:cNvSpPr>
            <a:spLocks noChangeShapeType="1"/>
          </p:cNvSpPr>
          <p:nvPr>
            <p:custDataLst>
              <p:tags r:id="rId34"/>
            </p:custDataLst>
          </p:nvPr>
        </p:nvSpPr>
        <p:spPr bwMode="auto">
          <a:xfrm>
            <a:off x="5791200" y="5943600"/>
            <a:ext cx="0" cy="2286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7" name="Text Box 113"/>
          <p:cNvSpPr txBox="1">
            <a:spLocks noChangeArrowheads="1"/>
          </p:cNvSpPr>
          <p:nvPr>
            <p:custDataLst>
              <p:tags r:id="rId35"/>
            </p:custDataLst>
          </p:nvPr>
        </p:nvSpPr>
        <p:spPr bwMode="auto">
          <a:xfrm>
            <a:off x="5211478" y="4495800"/>
            <a:ext cx="1175322" cy="123482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32-bit</a:t>
            </a:r>
            <a:endParaRPr lang="en-US" sz="3200" dirty="0">
              <a:solidFill>
                <a:srgbClr val="FFFFFF"/>
              </a:solidFill>
              <a:latin typeface="Calibri"/>
            </a:endParaRPr>
          </a:p>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reg</a:t>
            </a:r>
            <a:endParaRPr lang="en-US" sz="3200" dirty="0">
              <a:solidFill>
                <a:srgbClr val="FFFFFF"/>
              </a:solidFill>
              <a:latin typeface="Calibri"/>
            </a:endParaRPr>
          </a:p>
        </p:txBody>
      </p:sp>
      <p:sp>
        <p:nvSpPr>
          <p:cNvPr id="13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3"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4" name="Line 10"/>
          <p:cNvSpPr>
            <a:spLocks noChangeShapeType="1"/>
          </p:cNvSpPr>
          <p:nvPr>
            <p:custDataLst>
              <p:tags r:id="rId38"/>
            </p:custDataLst>
          </p:nvPr>
        </p:nvSpPr>
        <p:spPr bwMode="auto">
          <a:xfrm flipH="1">
            <a:off x="2024062" y="226378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5" name="Line 16"/>
          <p:cNvSpPr>
            <a:spLocks noChangeShapeType="1"/>
          </p:cNvSpPr>
          <p:nvPr>
            <p:custDataLst>
              <p:tags r:id="rId39"/>
            </p:custDataLst>
          </p:nvPr>
        </p:nvSpPr>
        <p:spPr bwMode="auto">
          <a:xfrm flipH="1">
            <a:off x="2252662" y="258700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96" name="Line 18"/>
          <p:cNvSpPr>
            <a:spLocks noChangeShapeType="1"/>
          </p:cNvSpPr>
          <p:nvPr>
            <p:custDataLst>
              <p:tags r:id="rId40"/>
            </p:custDataLst>
          </p:nvPr>
        </p:nvSpPr>
        <p:spPr bwMode="auto">
          <a:xfrm flipH="1">
            <a:off x="2938462" y="226378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97"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98"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9"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0"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01"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02"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3"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4" name="Line 10"/>
          <p:cNvSpPr>
            <a:spLocks noChangeShapeType="1"/>
          </p:cNvSpPr>
          <p:nvPr>
            <p:custDataLst>
              <p:tags r:id="rId48"/>
            </p:custDataLst>
          </p:nvPr>
        </p:nvSpPr>
        <p:spPr bwMode="auto">
          <a:xfrm flipH="1">
            <a:off x="2024062" y="344805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5" name="Line 16"/>
          <p:cNvSpPr>
            <a:spLocks noChangeShapeType="1"/>
          </p:cNvSpPr>
          <p:nvPr>
            <p:custDataLst>
              <p:tags r:id="rId49"/>
            </p:custDataLst>
          </p:nvPr>
        </p:nvSpPr>
        <p:spPr bwMode="auto">
          <a:xfrm flipH="1">
            <a:off x="2252662" y="377127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06" name="Line 18"/>
          <p:cNvSpPr>
            <a:spLocks noChangeShapeType="1"/>
          </p:cNvSpPr>
          <p:nvPr>
            <p:custDataLst>
              <p:tags r:id="rId50"/>
            </p:custDataLst>
          </p:nvPr>
        </p:nvSpPr>
        <p:spPr bwMode="auto">
          <a:xfrm flipH="1">
            <a:off x="2938462" y="344805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08"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9"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0"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11"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12"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3"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4" name="Line 10"/>
          <p:cNvSpPr>
            <a:spLocks noChangeShapeType="1"/>
          </p:cNvSpPr>
          <p:nvPr>
            <p:custDataLst>
              <p:tags r:id="rId58"/>
            </p:custDataLst>
          </p:nvPr>
        </p:nvSpPr>
        <p:spPr bwMode="auto">
          <a:xfrm flipH="1">
            <a:off x="2024062" y="4622795"/>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5" name="Line 16"/>
          <p:cNvSpPr>
            <a:spLocks noChangeShapeType="1"/>
          </p:cNvSpPr>
          <p:nvPr>
            <p:custDataLst>
              <p:tags r:id="rId59"/>
            </p:custDataLst>
          </p:nvPr>
        </p:nvSpPr>
        <p:spPr bwMode="auto">
          <a:xfrm flipH="1">
            <a:off x="2252662" y="4946022"/>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16" name="Line 18"/>
          <p:cNvSpPr>
            <a:spLocks noChangeShapeType="1"/>
          </p:cNvSpPr>
          <p:nvPr>
            <p:custDataLst>
              <p:tags r:id="rId60"/>
            </p:custDataLst>
          </p:nvPr>
        </p:nvSpPr>
        <p:spPr bwMode="auto">
          <a:xfrm flipH="1">
            <a:off x="2938462" y="4622795"/>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18"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9"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20"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21"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22"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69" name="Line 54"/>
          <p:cNvSpPr>
            <a:spLocks noChangeShapeType="1"/>
          </p:cNvSpPr>
          <p:nvPr>
            <p:custDataLst>
              <p:tags r:id="rId66"/>
            </p:custDataLst>
          </p:nvPr>
        </p:nvSpPr>
        <p:spPr bwMode="auto">
          <a:xfrm flipH="1">
            <a:off x="1100138" y="4937120"/>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70"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71" name="Text Box 97"/>
          <p:cNvSpPr txBox="1">
            <a:spLocks noChangeArrowheads="1"/>
          </p:cNvSpPr>
          <p:nvPr>
            <p:custDataLst>
              <p:tags r:id="rId68"/>
            </p:custDataLst>
          </p:nvPr>
        </p:nvSpPr>
        <p:spPr bwMode="auto">
          <a:xfrm>
            <a:off x="5433942" y="607645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Tree>
    <p:extLst>
      <p:ext uri="{BB962C8B-B14F-4D97-AF65-F5344CB8AC3E}">
        <p14:creationId xmlns:p14="http://schemas.microsoft.com/office/powerpoint/2010/main" val="199054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83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83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83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8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8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8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8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8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83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83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83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326" grpId="0" animBg="1"/>
      <p:bldP spid="1588327" grpId="0" animBg="1"/>
      <p:bldP spid="1588328" grpId="0" animBg="1"/>
      <p:bldP spid="1588329" grpId="0" animBg="1"/>
      <p:bldP spid="1588330" grpId="0" animBg="1"/>
      <p:bldP spid="1588331" grpId="0"/>
      <p:bldP spid="1588332" grpId="0"/>
      <p:bldP spid="1588333" grpId="0" animBg="1"/>
      <p:bldP spid="1588334" grpId="0" animBg="1"/>
      <p:bldP spid="1588335" grpId="0" animBg="1"/>
      <p:bldP spid="1588337"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9" name="Rectangle 3"/>
          <p:cNvSpPr>
            <a:spLocks noGrp="1" noChangeArrowheads="1"/>
          </p:cNvSpPr>
          <p:nvPr>
            <p:ph idx="1"/>
            <p:custDataLst>
              <p:tags r:id="rId1"/>
            </p:custDataLst>
          </p:nvPr>
        </p:nvSpPr>
        <p:spPr>
          <a:xfrm>
            <a:off x="76200" y="609600"/>
            <a:ext cx="86106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a:p>
          <a:p>
            <a:endParaRPr lang="en-US" dirty="0" smtClean="0"/>
          </a:p>
          <a:p>
            <a:endParaRPr lang="en-US" dirty="0"/>
          </a:p>
          <a:p>
            <a:r>
              <a:rPr lang="en-US" dirty="0" smtClean="0">
                <a:solidFill>
                  <a:schemeClr val="accent5">
                    <a:lumMod val="60000"/>
                    <a:lumOff val="40000"/>
                  </a:schemeClr>
                </a:solidFill>
              </a:rPr>
              <a:t>How to write to </a:t>
            </a:r>
            <a:r>
              <a:rPr lang="en-US" b="1" i="1" dirty="0" smtClean="0">
                <a:solidFill>
                  <a:schemeClr val="accent5">
                    <a:lumMod val="60000"/>
                    <a:lumOff val="40000"/>
                  </a:schemeClr>
                </a:solidFill>
              </a:rPr>
              <a:t>one</a:t>
            </a:r>
            <a:r>
              <a:rPr lang="en-US" dirty="0" smtClean="0">
                <a:solidFill>
                  <a:schemeClr val="accent5">
                    <a:lumMod val="60000"/>
                    <a:lumOff val="40000"/>
                  </a:schemeClr>
                </a:solidFill>
              </a:rPr>
              <a:t> register in the register file?</a:t>
            </a:r>
          </a:p>
          <a:p>
            <a:pPr lvl="1"/>
            <a:r>
              <a:rPr lang="en-US" dirty="0" smtClean="0"/>
              <a:t>Need a decoder</a:t>
            </a:r>
          </a:p>
          <a:p>
            <a:pPr lvl="1"/>
            <a:endParaRPr lang="en-US" dirty="0" smtClean="0"/>
          </a:p>
          <a:p>
            <a:pPr lvl="1"/>
            <a:endParaRPr lang="en-US" dirty="0"/>
          </a:p>
          <a:p>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Register File</a:t>
            </a:r>
            <a:endParaRPr lang="en-US" dirty="0"/>
          </a:p>
        </p:txBody>
      </p:sp>
      <p:grpSp>
        <p:nvGrpSpPr>
          <p:cNvPr id="35" name="Group 34"/>
          <p:cNvGrpSpPr/>
          <p:nvPr/>
        </p:nvGrpSpPr>
        <p:grpSpPr>
          <a:xfrm>
            <a:off x="5913335" y="1066800"/>
            <a:ext cx="1020865" cy="428451"/>
            <a:chOff x="5257800" y="1066800"/>
            <a:chExt cx="1020865" cy="428451"/>
          </a:xfrm>
        </p:grpSpPr>
        <p:sp>
          <p:nvSpPr>
            <p:cNvPr id="36" name="Rectangle 102"/>
            <p:cNvSpPr>
              <a:spLocks noChangeArrowheads="1"/>
            </p:cNvSpPr>
            <p:nvPr>
              <p:custDataLst>
                <p:tags r:id="rId20"/>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9" name="Text Box 113"/>
            <p:cNvSpPr txBox="1">
              <a:spLocks noChangeArrowheads="1"/>
            </p:cNvSpPr>
            <p:nvPr>
              <p:custDataLst>
                <p:tags r:id="rId21"/>
              </p:custDataLst>
            </p:nvPr>
          </p:nvSpPr>
          <p:spPr bwMode="auto">
            <a:xfrm>
              <a:off x="5488295"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grpSp>
      <p:grpSp>
        <p:nvGrpSpPr>
          <p:cNvPr id="40" name="Group 39"/>
          <p:cNvGrpSpPr/>
          <p:nvPr/>
        </p:nvGrpSpPr>
        <p:grpSpPr>
          <a:xfrm>
            <a:off x="5913335" y="1672986"/>
            <a:ext cx="1020865" cy="536814"/>
            <a:chOff x="5257800" y="958437"/>
            <a:chExt cx="1020865" cy="536814"/>
          </a:xfrm>
        </p:grpSpPr>
        <p:sp>
          <p:nvSpPr>
            <p:cNvPr id="41" name="Rectangle 102"/>
            <p:cNvSpPr>
              <a:spLocks noChangeArrowheads="1"/>
            </p:cNvSpPr>
            <p:nvPr>
              <p:custDataLst>
                <p:tags r:id="rId18"/>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4" name="Text Box 113"/>
            <p:cNvSpPr txBox="1">
              <a:spLocks noChangeArrowheads="1"/>
            </p:cNvSpPr>
            <p:nvPr>
              <p:custDataLst>
                <p:tags r:id="rId19"/>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grpSp>
        <p:nvGrpSpPr>
          <p:cNvPr id="45" name="Group 44"/>
          <p:cNvGrpSpPr/>
          <p:nvPr/>
        </p:nvGrpSpPr>
        <p:grpSpPr>
          <a:xfrm>
            <a:off x="5913335" y="2162349"/>
            <a:ext cx="1020865" cy="428451"/>
            <a:chOff x="5257800" y="1066800"/>
            <a:chExt cx="1020865" cy="428451"/>
          </a:xfrm>
        </p:grpSpPr>
        <p:sp>
          <p:nvSpPr>
            <p:cNvPr id="46" name="Rectangle 102"/>
            <p:cNvSpPr>
              <a:spLocks noChangeArrowheads="1"/>
            </p:cNvSpPr>
            <p:nvPr>
              <p:custDataLst>
                <p:tags r:id="rId16"/>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9" name="Text Box 113"/>
            <p:cNvSpPr txBox="1">
              <a:spLocks noChangeArrowheads="1"/>
            </p:cNvSpPr>
            <p:nvPr>
              <p:custDataLst>
                <p:tags r:id="rId17"/>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grpSp>
      <p:grpSp>
        <p:nvGrpSpPr>
          <p:cNvPr id="50" name="Group 49"/>
          <p:cNvGrpSpPr/>
          <p:nvPr/>
        </p:nvGrpSpPr>
        <p:grpSpPr>
          <a:xfrm>
            <a:off x="5913335" y="2514600"/>
            <a:ext cx="1020865" cy="428451"/>
            <a:chOff x="5257800" y="1066800"/>
            <a:chExt cx="1020865" cy="428451"/>
          </a:xfrm>
        </p:grpSpPr>
        <p:sp>
          <p:nvSpPr>
            <p:cNvPr id="51" name="Rectangle 102"/>
            <p:cNvSpPr>
              <a:spLocks noChangeArrowheads="1"/>
            </p:cNvSpPr>
            <p:nvPr>
              <p:custDataLst>
                <p:tags r:id="rId14"/>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4" name="Text Box 113"/>
            <p:cNvSpPr txBox="1">
              <a:spLocks noChangeArrowheads="1"/>
            </p:cNvSpPr>
            <p:nvPr>
              <p:custDataLst>
                <p:tags r:id="rId15"/>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grpSp>
      <p:grpSp>
        <p:nvGrpSpPr>
          <p:cNvPr id="55" name="Group 54"/>
          <p:cNvGrpSpPr/>
          <p:nvPr/>
        </p:nvGrpSpPr>
        <p:grpSpPr>
          <a:xfrm>
            <a:off x="5913335" y="1400349"/>
            <a:ext cx="1020865" cy="428451"/>
            <a:chOff x="5257800" y="1066800"/>
            <a:chExt cx="1020865" cy="428451"/>
          </a:xfrm>
        </p:grpSpPr>
        <p:sp>
          <p:nvSpPr>
            <p:cNvPr id="56" name="Rectangle 102"/>
            <p:cNvSpPr>
              <a:spLocks noChangeArrowheads="1"/>
            </p:cNvSpPr>
            <p:nvPr>
              <p:custDataLst>
                <p:tags r:id="rId12"/>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13"/>
              </p:custDataLst>
            </p:nvPr>
          </p:nvSpPr>
          <p:spPr bwMode="auto">
            <a:xfrm>
              <a:off x="5488294" y="1066800"/>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sp>
        <p:nvSpPr>
          <p:cNvPr id="60" name="AutoShape 5"/>
          <p:cNvSpPr>
            <a:spLocks noChangeArrowheads="1"/>
          </p:cNvSpPr>
          <p:nvPr/>
        </p:nvSpPr>
        <p:spPr bwMode="auto">
          <a:xfrm>
            <a:off x="5555652" y="1276157"/>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 name="Isosceles Triangle 1"/>
          <p:cNvSpPr/>
          <p:nvPr/>
        </p:nvSpPr>
        <p:spPr>
          <a:xfrm rot="5400000">
            <a:off x="5926188"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5400000">
            <a:off x="5926188"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5400000">
            <a:off x="5926188"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5400000">
            <a:off x="5926188"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68" name="Straight Connector 7167"/>
          <p:cNvCxnSpPr>
            <a:stCxn id="60" idx="3"/>
            <a:endCxn id="2" idx="3"/>
          </p:cNvCxnSpPr>
          <p:nvPr/>
        </p:nvCxnSpPr>
        <p:spPr>
          <a:xfrm flipV="1">
            <a:off x="5765202" y="1384453"/>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AutoShape 5"/>
          <p:cNvSpPr>
            <a:spLocks noChangeArrowheads="1"/>
          </p:cNvSpPr>
          <p:nvPr/>
        </p:nvSpPr>
        <p:spPr bwMode="auto">
          <a:xfrm>
            <a:off x="5555651" y="16764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2" name="Straight Connector 81"/>
          <p:cNvCxnSpPr>
            <a:stCxn id="81" idx="3"/>
          </p:cNvCxnSpPr>
          <p:nvPr/>
        </p:nvCxnSpPr>
        <p:spPr>
          <a:xfrm flipV="1">
            <a:off x="5765201" y="17846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AutoShape 5"/>
          <p:cNvSpPr>
            <a:spLocks noChangeArrowheads="1"/>
          </p:cNvSpPr>
          <p:nvPr/>
        </p:nvSpPr>
        <p:spPr bwMode="auto">
          <a:xfrm>
            <a:off x="5532335" y="2362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4" name="Straight Connector 83"/>
          <p:cNvCxnSpPr>
            <a:stCxn id="83" idx="3"/>
          </p:cNvCxnSpPr>
          <p:nvPr/>
        </p:nvCxnSpPr>
        <p:spPr>
          <a:xfrm flipV="1">
            <a:off x="5741885" y="2470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AutoShape 5"/>
          <p:cNvSpPr>
            <a:spLocks noChangeArrowheads="1"/>
          </p:cNvSpPr>
          <p:nvPr/>
        </p:nvSpPr>
        <p:spPr bwMode="auto">
          <a:xfrm>
            <a:off x="5532335" y="2743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6" name="Straight Connector 85"/>
          <p:cNvCxnSpPr>
            <a:stCxn id="85" idx="3"/>
          </p:cNvCxnSpPr>
          <p:nvPr/>
        </p:nvCxnSpPr>
        <p:spPr>
          <a:xfrm flipV="1">
            <a:off x="5741885" y="2851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183" name="Rectangle 7182"/>
          <p:cNvSpPr/>
          <p:nvPr/>
        </p:nvSpPr>
        <p:spPr>
          <a:xfrm>
            <a:off x="4465535" y="12954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TextBox 7183"/>
          <p:cNvSpPr txBox="1"/>
          <p:nvPr/>
        </p:nvSpPr>
        <p:spPr>
          <a:xfrm>
            <a:off x="4422942" y="1857549"/>
            <a:ext cx="956993" cy="646331"/>
          </a:xfrm>
          <a:prstGeom prst="rect">
            <a:avLst/>
          </a:prstGeom>
          <a:noFill/>
        </p:spPr>
        <p:txBody>
          <a:bodyPr wrap="none" rtlCol="0">
            <a:spAutoFit/>
          </a:bodyPr>
          <a:lstStyle/>
          <a:p>
            <a:r>
              <a:rPr lang="en-US" dirty="0" smtClean="0"/>
              <a:t>5-to-32</a:t>
            </a:r>
          </a:p>
          <a:p>
            <a:r>
              <a:rPr lang="en-US" dirty="0" smtClean="0"/>
              <a:t>decoder</a:t>
            </a:r>
            <a:endParaRPr lang="en-US" dirty="0"/>
          </a:p>
        </p:txBody>
      </p:sp>
      <p:cxnSp>
        <p:nvCxnSpPr>
          <p:cNvPr id="7186" name="Straight Connector 7185"/>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0" name="Straight Connector 7189"/>
          <p:cNvCxnSpPr/>
          <p:nvPr/>
        </p:nvCxnSpPr>
        <p:spPr>
          <a:xfrm flipH="1">
            <a:off x="5331304" y="1679402"/>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331304" y="2365202"/>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1304" y="27432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9" name="Straight Connector 7198"/>
          <p:cNvCxnSpPr/>
          <p:nvPr/>
        </p:nvCxnSpPr>
        <p:spPr>
          <a:xfrm flipH="1">
            <a:off x="5443478" y="1447800"/>
            <a:ext cx="112174" cy="0"/>
          </a:xfrm>
          <a:prstGeom prst="line">
            <a:avLst/>
          </a:prstGeom>
          <a:ln w="28575">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456135" y="1828800"/>
            <a:ext cx="112174" cy="0"/>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420161" y="2514600"/>
            <a:ext cx="112174" cy="0"/>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420161" y="2895600"/>
            <a:ext cx="112174" cy="0"/>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420161" y="1447800"/>
            <a:ext cx="23320" cy="233587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12" name="Line 106"/>
          <p:cNvSpPr>
            <a:spLocks noChangeShapeType="1"/>
          </p:cNvSpPr>
          <p:nvPr>
            <p:custDataLst>
              <p:tags r:id="rId3"/>
            </p:custDataLst>
          </p:nvPr>
        </p:nvSpPr>
        <p:spPr bwMode="auto">
          <a:xfrm rot="16200000" flipH="1">
            <a:off x="5372100" y="3619500"/>
            <a:ext cx="76200" cy="152400"/>
          </a:xfrm>
          <a:prstGeom prst="line">
            <a:avLst/>
          </a:prstGeom>
          <a:noFill/>
          <a:ln w="28575">
            <a:solidFill>
              <a:srgbClr val="92D050"/>
            </a:solidFill>
            <a:round/>
            <a:headEnd/>
            <a:tailEnd/>
          </a:ln>
          <a:effectLst/>
        </p:spPr>
        <p:txBody>
          <a:bodyPr wrap="none" anchor="ctr">
            <a:noAutofit/>
          </a:bodyPr>
          <a:lstStyle/>
          <a:p>
            <a:endParaRPr lang="en-US"/>
          </a:p>
        </p:txBody>
      </p:sp>
      <p:sp>
        <p:nvSpPr>
          <p:cNvPr id="113" name="Text Box 108"/>
          <p:cNvSpPr txBox="1">
            <a:spLocks noChangeArrowheads="1"/>
          </p:cNvSpPr>
          <p:nvPr>
            <p:custDataLst>
              <p:tags r:id="rId4"/>
            </p:custDataLst>
          </p:nvPr>
        </p:nvSpPr>
        <p:spPr bwMode="auto">
          <a:xfrm>
            <a:off x="4460442" y="35178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14" name="Text Box 108"/>
          <p:cNvSpPr txBox="1">
            <a:spLocks noChangeArrowheads="1"/>
          </p:cNvSpPr>
          <p:nvPr>
            <p:custDataLst>
              <p:tags r:id="rId5"/>
            </p:custDataLst>
          </p:nvPr>
        </p:nvSpPr>
        <p:spPr bwMode="auto">
          <a:xfrm>
            <a:off x="4632705" y="3714928"/>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119" name="Line 104"/>
          <p:cNvSpPr>
            <a:spLocks noChangeShapeType="1"/>
          </p:cNvSpPr>
          <p:nvPr>
            <p:custDataLst>
              <p:tags r:id="rId6"/>
            </p:custDataLst>
          </p:nvPr>
        </p:nvSpPr>
        <p:spPr bwMode="auto">
          <a:xfrm rot="16200000">
            <a:off x="4368216" y="3327985"/>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21" name="Text Box 108"/>
          <p:cNvSpPr txBox="1">
            <a:spLocks noChangeArrowheads="1"/>
          </p:cNvSpPr>
          <p:nvPr>
            <p:custDataLst>
              <p:tags r:id="rId7"/>
            </p:custDataLst>
          </p:nvPr>
        </p:nvSpPr>
        <p:spPr bwMode="auto">
          <a:xfrm>
            <a:off x="5181600" y="3733800"/>
            <a:ext cx="45877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92D050"/>
                </a:solidFill>
                <a:latin typeface="Calibri"/>
              </a:rPr>
              <a:t>W</a:t>
            </a:r>
            <a:endParaRPr lang="en-US" sz="2400" baseline="-25000" dirty="0">
              <a:solidFill>
                <a:srgbClr val="92D050"/>
              </a:solidFill>
              <a:latin typeface="Calibri"/>
            </a:endParaRPr>
          </a:p>
        </p:txBody>
      </p:sp>
      <p:cxnSp>
        <p:nvCxnSpPr>
          <p:cNvPr id="74" name="Straight Connector 73"/>
          <p:cNvCxnSpPr/>
          <p:nvPr/>
        </p:nvCxnSpPr>
        <p:spPr>
          <a:xfrm>
            <a:off x="5815952" y="1143000"/>
            <a:ext cx="0" cy="1524001"/>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5815952" y="2667000"/>
            <a:ext cx="9738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5815952" y="2286000"/>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5821095" y="1569218"/>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031420" y="1143000"/>
            <a:ext cx="18819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Line 106"/>
          <p:cNvSpPr>
            <a:spLocks noChangeShapeType="1"/>
          </p:cNvSpPr>
          <p:nvPr>
            <p:custDataLst>
              <p:tags r:id="rId8"/>
            </p:custDataLst>
          </p:nvPr>
        </p:nvSpPr>
        <p:spPr bwMode="auto">
          <a:xfrm rot="16200000" flipH="1">
            <a:off x="4762500" y="36195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90" name="Rectangle 89"/>
          <p:cNvSpPr/>
          <p:nvPr/>
        </p:nvSpPr>
        <p:spPr>
          <a:xfrm>
            <a:off x="4260020" y="879565"/>
            <a:ext cx="3055180" cy="2638251"/>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 Box 108"/>
          <p:cNvSpPr txBox="1">
            <a:spLocks noChangeArrowheads="1"/>
          </p:cNvSpPr>
          <p:nvPr>
            <p:custDataLst>
              <p:tags r:id="rId9"/>
            </p:custDataLst>
          </p:nvPr>
        </p:nvSpPr>
        <p:spPr bwMode="auto">
          <a:xfrm>
            <a:off x="3657600" y="838200"/>
            <a:ext cx="37382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endParaRPr lang="en-US" sz="2400" baseline="-25000" dirty="0">
              <a:solidFill>
                <a:srgbClr val="FFFFFF"/>
              </a:solidFill>
              <a:latin typeface="Calibri"/>
            </a:endParaRPr>
          </a:p>
        </p:txBody>
      </p:sp>
      <p:sp>
        <p:nvSpPr>
          <p:cNvPr id="143" name="Line 106"/>
          <p:cNvSpPr>
            <a:spLocks noChangeShapeType="1"/>
          </p:cNvSpPr>
          <p:nvPr>
            <p:custDataLst>
              <p:tags r:id="rId10"/>
            </p:custDataLst>
          </p:nvPr>
        </p:nvSpPr>
        <p:spPr bwMode="auto">
          <a:xfrm>
            <a:off x="4114800" y="10668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44" name="Text Box 108"/>
          <p:cNvSpPr txBox="1">
            <a:spLocks noChangeArrowheads="1"/>
          </p:cNvSpPr>
          <p:nvPr>
            <p:custDataLst>
              <p:tags r:id="rId11"/>
            </p:custDataLst>
          </p:nvPr>
        </p:nvSpPr>
        <p:spPr bwMode="auto">
          <a:xfrm>
            <a:off x="3810000" y="6096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 name="TextBox 2"/>
          <p:cNvSpPr txBox="1"/>
          <p:nvPr/>
        </p:nvSpPr>
        <p:spPr>
          <a:xfrm>
            <a:off x="457200" y="3429000"/>
            <a:ext cx="3352800" cy="584775"/>
          </a:xfrm>
          <a:prstGeom prst="rect">
            <a:avLst/>
          </a:prstGeom>
          <a:noFill/>
        </p:spPr>
        <p:txBody>
          <a:bodyPr wrap="square" rtlCol="0">
            <a:spAutoFit/>
          </a:bodyPr>
          <a:lstStyle/>
          <a:p>
            <a:r>
              <a:rPr lang="en-US" sz="3200" dirty="0" err="1">
                <a:solidFill>
                  <a:srgbClr val="FFFFFF"/>
                </a:solidFill>
                <a:latin typeface="Consolas" pitchFamily="49" charset="0"/>
              </a:rPr>
              <a:t>addi</a:t>
            </a:r>
            <a:r>
              <a:rPr lang="en-US" sz="3200" dirty="0">
                <a:solidFill>
                  <a:srgbClr val="FFFFFF"/>
                </a:solidFill>
                <a:latin typeface="Consolas" pitchFamily="49" charset="0"/>
              </a:rPr>
              <a:t>	</a:t>
            </a:r>
            <a:r>
              <a:rPr lang="en-US" sz="3200" dirty="0" smtClean="0">
                <a:solidFill>
                  <a:srgbClr val="FF40FF"/>
                </a:solidFill>
                <a:latin typeface="Consolas" pitchFamily="49" charset="0"/>
              </a:rPr>
              <a:t>r1</a:t>
            </a:r>
            <a:r>
              <a:rPr lang="en-US" sz="3200" dirty="0" smtClean="0">
                <a:solidFill>
                  <a:srgbClr val="FFFFFF"/>
                </a:solidFill>
                <a:latin typeface="Consolas" pitchFamily="49" charset="0"/>
              </a:rPr>
              <a:t>, </a:t>
            </a:r>
            <a:r>
              <a:rPr lang="en-US" sz="3200" dirty="0">
                <a:solidFill>
                  <a:srgbClr val="FFFFFF"/>
                </a:solidFill>
                <a:latin typeface="Consolas" pitchFamily="49" charset="0"/>
              </a:rPr>
              <a:t>r0, 10</a:t>
            </a:r>
            <a:endParaRPr lang="en-US" sz="3200" dirty="0"/>
          </a:p>
        </p:txBody>
      </p:sp>
      <p:sp>
        <p:nvSpPr>
          <p:cNvPr id="58" name="Rectangle 57"/>
          <p:cNvSpPr/>
          <p:nvPr/>
        </p:nvSpPr>
        <p:spPr>
          <a:xfrm>
            <a:off x="4191000" y="4058612"/>
            <a:ext cx="1034257" cy="461665"/>
          </a:xfrm>
          <a:prstGeom prst="rect">
            <a:avLst/>
          </a:prstGeom>
        </p:spPr>
        <p:txBody>
          <a:bodyPr wrap="none">
            <a:spAutoFit/>
          </a:bodyPr>
          <a:lstStyle/>
          <a:p>
            <a:r>
              <a:rPr lang="en-US" sz="2400" dirty="0" smtClean="0">
                <a:solidFill>
                  <a:srgbClr val="FF40FF"/>
                </a:solidFill>
                <a:latin typeface="Consolas" pitchFamily="49" charset="0"/>
              </a:rPr>
              <a:t>00001</a:t>
            </a:r>
            <a:endParaRPr lang="en-US" sz="2400" dirty="0">
              <a:solidFill>
                <a:srgbClr val="FF40FF"/>
              </a:solidFill>
            </a:endParaRPr>
          </a:p>
        </p:txBody>
      </p:sp>
      <p:cxnSp>
        <p:nvCxnSpPr>
          <p:cNvPr id="61" name="Straight Connector 60"/>
          <p:cNvCxnSpPr/>
          <p:nvPr/>
        </p:nvCxnSpPr>
        <p:spPr>
          <a:xfrm flipH="1">
            <a:off x="5336233" y="1679402"/>
            <a:ext cx="224348" cy="0"/>
          </a:xfrm>
          <a:prstGeom prst="line">
            <a:avLst/>
          </a:prstGeom>
          <a:ln w="28575">
            <a:solidFill>
              <a:srgbClr val="FF4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6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95779">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95779">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9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8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19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16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 grpId="0" animBg="1"/>
      <p:bldP spid="62" grpId="0" animBg="1"/>
      <p:bldP spid="64" grpId="0" animBg="1"/>
      <p:bldP spid="65" grpId="0" animBg="1"/>
      <p:bldP spid="81" grpId="0" animBg="1"/>
      <p:bldP spid="83" grpId="0" animBg="1"/>
      <p:bldP spid="85" grpId="0" animBg="1"/>
      <p:bldP spid="7183" grpId="0" animBg="1"/>
      <p:bldP spid="7184" grpId="0"/>
      <p:bldP spid="112" grpId="0" animBg="1"/>
      <p:bldP spid="113" grpId="0"/>
      <p:bldP spid="114" grpId="0"/>
      <p:bldP spid="119" grpId="0" animBg="1"/>
      <p:bldP spid="121" grpId="0"/>
      <p:bldP spid="137" grpId="0" animBg="1"/>
      <p:bldP spid="90" grpId="0" animBg="1"/>
      <p:bldP spid="142" grpId="0"/>
      <p:bldP spid="143" grpId="0" animBg="1"/>
      <p:bldP spid="144" grpId="0"/>
      <p:bldP spid="3"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62000" y="152400"/>
            <a:ext cx="8153400" cy="533400"/>
          </a:xfrm>
        </p:spPr>
        <p:txBody>
          <a:bodyPr>
            <a:noAutofit/>
          </a:bodyPr>
          <a:lstStyle/>
          <a:p>
            <a:r>
              <a:rPr lang="en-US" sz="3600" dirty="0" smtClean="0"/>
              <a:t>Aside: </a:t>
            </a:r>
            <a:r>
              <a:rPr lang="en-US" sz="3600" dirty="0"/>
              <a:t>3-to-8 decoder truth </a:t>
            </a:r>
            <a:r>
              <a:rPr lang="en-US" sz="3600" dirty="0" smtClean="0"/>
              <a:t>table &amp; circuit </a:t>
            </a:r>
            <a:endParaRPr lang="en-US" sz="3600" dirty="0"/>
          </a:p>
        </p:txBody>
      </p:sp>
      <p:graphicFrame>
        <p:nvGraphicFramePr>
          <p:cNvPr id="58" name="Group 2"/>
          <p:cNvGraphicFramePr>
            <a:graphicFrameLocks noGrp="1"/>
          </p:cNvGraphicFramePr>
          <p:nvPr>
            <p:custDataLst>
              <p:tags r:id="rId2"/>
            </p:custDataLst>
            <p:extLst/>
          </p:nvPr>
        </p:nvGraphicFramePr>
        <p:xfrm>
          <a:off x="152400" y="1184164"/>
          <a:ext cx="5105400" cy="5214447"/>
        </p:xfrm>
        <a:graphic>
          <a:graphicData uri="http://schemas.openxmlformats.org/drawingml/2006/table">
            <a:tbl>
              <a:tblPr/>
              <a:tblGrid>
                <a:gridCol w="394303">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20097">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tblGrid>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i2</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i1</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i0</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o0</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o1</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o2</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o3</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o4</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o5</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o6</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o7</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5">
                            <a:lumMod val="60000"/>
                            <a:lumOff val="40000"/>
                          </a:schemeClr>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5">
                            <a:lumMod val="60000"/>
                            <a:lumOff val="40000"/>
                          </a:schemeClr>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5">
                            <a:lumMod val="60000"/>
                            <a:lumOff val="40000"/>
                          </a:schemeClr>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5">
                            <a:lumMod val="60000"/>
                            <a:lumOff val="40000"/>
                          </a:schemeClr>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5">
                            <a:lumMod val="60000"/>
                            <a:lumOff val="40000"/>
                          </a:schemeClr>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5">
                            <a:lumMod val="60000"/>
                            <a:lumOff val="40000"/>
                          </a:schemeClr>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5">
                            <a:lumMod val="60000"/>
                            <a:lumOff val="40000"/>
                          </a:schemeClr>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5">
                            <a:lumMod val="60000"/>
                            <a:lumOff val="40000"/>
                          </a:schemeClr>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9" name="Rectangle 68"/>
          <p:cNvSpPr/>
          <p:nvPr/>
        </p:nvSpPr>
        <p:spPr>
          <a:xfrm>
            <a:off x="6824393" y="9906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781800" y="1552749"/>
            <a:ext cx="956993" cy="646331"/>
          </a:xfrm>
          <a:prstGeom prst="rect">
            <a:avLst/>
          </a:prstGeom>
          <a:noFill/>
        </p:spPr>
        <p:txBody>
          <a:bodyPr wrap="none" rtlCol="0">
            <a:spAutoFit/>
          </a:bodyPr>
          <a:lstStyle/>
          <a:p>
            <a:r>
              <a:rPr lang="en-US" dirty="0" smtClean="0"/>
              <a:t>3-to-8</a:t>
            </a:r>
          </a:p>
          <a:p>
            <a:r>
              <a:rPr lang="en-US" dirty="0" smtClean="0"/>
              <a:t>decoder</a:t>
            </a:r>
            <a:endParaRPr lang="en-US" dirty="0"/>
          </a:p>
        </p:txBody>
      </p:sp>
      <p:sp>
        <p:nvSpPr>
          <p:cNvPr id="71" name="Text Box 108"/>
          <p:cNvSpPr txBox="1">
            <a:spLocks noChangeArrowheads="1"/>
          </p:cNvSpPr>
          <p:nvPr>
            <p:custDataLst>
              <p:tags r:id="rId3"/>
            </p:custDataLst>
          </p:nvPr>
        </p:nvSpPr>
        <p:spPr bwMode="auto">
          <a:xfrm>
            <a:off x="6819300" y="30606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a:t>
            </a:r>
          </a:p>
        </p:txBody>
      </p:sp>
      <p:sp>
        <p:nvSpPr>
          <p:cNvPr id="72" name="Text Box 108"/>
          <p:cNvSpPr txBox="1">
            <a:spLocks noChangeArrowheads="1"/>
          </p:cNvSpPr>
          <p:nvPr>
            <p:custDataLst>
              <p:tags r:id="rId4"/>
            </p:custDataLst>
          </p:nvPr>
        </p:nvSpPr>
        <p:spPr bwMode="auto">
          <a:xfrm>
            <a:off x="6991563" y="3410128"/>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73" name="Line 104"/>
          <p:cNvSpPr>
            <a:spLocks noChangeShapeType="1"/>
          </p:cNvSpPr>
          <p:nvPr>
            <p:custDataLst>
              <p:tags r:id="rId5"/>
            </p:custDataLst>
          </p:nvPr>
        </p:nvSpPr>
        <p:spPr bwMode="auto">
          <a:xfrm rot="16200000" flipV="1">
            <a:off x="6743105" y="3030462"/>
            <a:ext cx="888559" cy="9236"/>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0" name="Line 106"/>
          <p:cNvSpPr>
            <a:spLocks noChangeShapeType="1"/>
          </p:cNvSpPr>
          <p:nvPr>
            <p:custDataLst>
              <p:tags r:id="rId6"/>
            </p:custDataLst>
          </p:nvPr>
        </p:nvSpPr>
        <p:spPr bwMode="auto">
          <a:xfrm rot="16200000" flipH="1">
            <a:off x="7121358" y="3162300"/>
            <a:ext cx="76200" cy="152400"/>
          </a:xfrm>
          <a:prstGeom prst="line">
            <a:avLst/>
          </a:prstGeom>
          <a:noFill/>
          <a:ln w="28575">
            <a:solidFill>
              <a:srgbClr val="FFFFFF"/>
            </a:solidFill>
            <a:round/>
            <a:headEnd/>
            <a:tailEnd/>
          </a:ln>
          <a:effectLst/>
        </p:spPr>
        <p:txBody>
          <a:bodyPr wrap="none" anchor="ctr">
            <a:noAutofit/>
          </a:bodyPr>
          <a:lstStyle/>
          <a:p>
            <a:endParaRPr lang="en-US"/>
          </a:p>
        </p:txBody>
      </p:sp>
      <p:grpSp>
        <p:nvGrpSpPr>
          <p:cNvPr id="87" name="Group 86"/>
          <p:cNvGrpSpPr/>
          <p:nvPr/>
        </p:nvGrpSpPr>
        <p:grpSpPr>
          <a:xfrm>
            <a:off x="7625405" y="996605"/>
            <a:ext cx="571247" cy="1594195"/>
            <a:chOff x="5266547" y="1301405"/>
            <a:chExt cx="571247" cy="1594195"/>
          </a:xfrm>
        </p:grpSpPr>
        <p:sp>
          <p:nvSpPr>
            <p:cNvPr id="88" name="Text Box 113"/>
            <p:cNvSpPr txBox="1">
              <a:spLocks noChangeArrowheads="1"/>
            </p:cNvSpPr>
            <p:nvPr>
              <p:custDataLst>
                <p:tags r:id="rId7"/>
              </p:custDataLst>
            </p:nvPr>
          </p:nvSpPr>
          <p:spPr bwMode="auto">
            <a:xfrm rot="5400000">
              <a:off x="5410305" y="2066042"/>
              <a:ext cx="283731" cy="571247"/>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cxnSp>
          <p:nvCxnSpPr>
            <p:cNvPr id="91" name="Straight Connector 90"/>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331304" y="160020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331304" y="28956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331304" y="1447800"/>
              <a:ext cx="224348" cy="0"/>
            </a:xfrm>
            <a:prstGeom prst="line">
              <a:avLst/>
            </a:prstGeom>
            <a:ln w="28575">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5331304" y="1739748"/>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331304" y="190462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5331304" y="2033674"/>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7268201" y="2895600"/>
            <a:ext cx="694421" cy="461665"/>
          </a:xfrm>
          <a:prstGeom prst="rect">
            <a:avLst/>
          </a:prstGeom>
        </p:spPr>
        <p:txBody>
          <a:bodyPr wrap="none">
            <a:spAutoFit/>
          </a:bodyPr>
          <a:lstStyle/>
          <a:p>
            <a:r>
              <a:rPr lang="en-US" sz="2400" dirty="0">
                <a:solidFill>
                  <a:srgbClr val="FF40FF"/>
                </a:solidFill>
                <a:latin typeface="Consolas" pitchFamily="49" charset="0"/>
              </a:rPr>
              <a:t>0</a:t>
            </a:r>
            <a:r>
              <a:rPr lang="en-US" sz="2400" dirty="0" smtClean="0">
                <a:solidFill>
                  <a:srgbClr val="FF40FF"/>
                </a:solidFill>
                <a:latin typeface="Consolas" pitchFamily="49" charset="0"/>
              </a:rPr>
              <a:t>01</a:t>
            </a:r>
            <a:endParaRPr lang="en-US" sz="2400" dirty="0">
              <a:solidFill>
                <a:srgbClr val="FF40FF"/>
              </a:solidFill>
            </a:endParaRPr>
          </a:p>
        </p:txBody>
      </p:sp>
      <p:sp>
        <p:nvSpPr>
          <p:cNvPr id="2" name="Slide Number Placeholder 1"/>
          <p:cNvSpPr>
            <a:spLocks noGrp="1"/>
          </p:cNvSpPr>
          <p:nvPr>
            <p:ph type="sldNum" sz="quarter" idx="12"/>
          </p:nvPr>
        </p:nvSpPr>
        <p:spPr>
          <a:xfrm>
            <a:off x="6096000" y="6356350"/>
            <a:ext cx="2133600" cy="365125"/>
          </a:xfrm>
        </p:spPr>
        <p:txBody>
          <a:bodyPr/>
          <a:lstStyle/>
          <a:p>
            <a:fld id="{DAD0A56F-BD0F-4BDF-9912-D1E89E9626C0}" type="slidenum">
              <a:rPr lang="en-US" smtClean="0"/>
              <a:t>12</a:t>
            </a:fld>
            <a:endParaRPr lang="en-US"/>
          </a:p>
        </p:txBody>
      </p:sp>
      <p:pic>
        <p:nvPicPr>
          <p:cNvPr id="23" name="Picture 22"/>
          <p:cNvPicPr>
            <a:picLocks noChangeAspect="1"/>
          </p:cNvPicPr>
          <p:nvPr/>
        </p:nvPicPr>
        <p:blipFill>
          <a:blip r:embed="rId10"/>
          <a:stretch>
            <a:fillRect/>
          </a:stretch>
        </p:blipFill>
        <p:spPr>
          <a:xfrm>
            <a:off x="99358" y="76200"/>
            <a:ext cx="539234" cy="539234"/>
          </a:xfrm>
          <a:prstGeom prst="rect">
            <a:avLst/>
          </a:prstGeom>
        </p:spPr>
      </p:pic>
    </p:spTree>
    <p:extLst>
      <p:ext uri="{BB962C8B-B14F-4D97-AF65-F5344CB8AC3E}">
        <p14:creationId xmlns:p14="http://schemas.microsoft.com/office/powerpoint/2010/main" val="1648292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Group 2"/>
          <p:cNvGraphicFramePr>
            <a:graphicFrameLocks noGrp="1"/>
          </p:cNvGraphicFramePr>
          <p:nvPr>
            <p:custDataLst>
              <p:tags r:id="rId1"/>
            </p:custDataLst>
            <p:extLst/>
          </p:nvPr>
        </p:nvGraphicFramePr>
        <p:xfrm>
          <a:off x="152400" y="1184164"/>
          <a:ext cx="5105400" cy="5214447"/>
        </p:xfrm>
        <a:graphic>
          <a:graphicData uri="http://schemas.openxmlformats.org/drawingml/2006/table">
            <a:tbl>
              <a:tblPr/>
              <a:tblGrid>
                <a:gridCol w="394303">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20097">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tblGrid>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i2</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i1</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i0</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o0</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o1</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o2</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o3</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o4</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o5</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o6</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o7</a:t>
                      </a:r>
                      <a:endParaRPr kumimoji="0" lang="en-US" sz="2800" b="1" i="0" u="none" strike="noStrike" cap="none" normalizeH="0" baseline="-25000" dirty="0" smtClean="0">
                        <a:ln>
                          <a:noFill/>
                        </a:ln>
                        <a:solidFill>
                          <a:srgbClr val="FFFFFF"/>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1"/>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9" name="Rectangle 68"/>
          <p:cNvSpPr/>
          <p:nvPr/>
        </p:nvSpPr>
        <p:spPr>
          <a:xfrm>
            <a:off x="6824393" y="9906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781800" y="1552749"/>
            <a:ext cx="956993" cy="646331"/>
          </a:xfrm>
          <a:prstGeom prst="rect">
            <a:avLst/>
          </a:prstGeom>
          <a:noFill/>
        </p:spPr>
        <p:txBody>
          <a:bodyPr wrap="none" rtlCol="0">
            <a:spAutoFit/>
          </a:bodyPr>
          <a:lstStyle/>
          <a:p>
            <a:r>
              <a:rPr lang="en-US" dirty="0" smtClean="0"/>
              <a:t>3-to-8</a:t>
            </a:r>
          </a:p>
          <a:p>
            <a:r>
              <a:rPr lang="en-US" dirty="0" smtClean="0"/>
              <a:t>decoder</a:t>
            </a:r>
            <a:endParaRPr lang="en-US" dirty="0"/>
          </a:p>
        </p:txBody>
      </p:sp>
      <p:sp>
        <p:nvSpPr>
          <p:cNvPr id="71" name="Text Box 108"/>
          <p:cNvSpPr txBox="1">
            <a:spLocks noChangeArrowheads="1"/>
          </p:cNvSpPr>
          <p:nvPr>
            <p:custDataLst>
              <p:tags r:id="rId2"/>
            </p:custDataLst>
          </p:nvPr>
        </p:nvSpPr>
        <p:spPr bwMode="auto">
          <a:xfrm>
            <a:off x="6819300" y="30606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a:t>
            </a:r>
          </a:p>
        </p:txBody>
      </p:sp>
      <p:sp>
        <p:nvSpPr>
          <p:cNvPr id="72" name="Text Box 108"/>
          <p:cNvSpPr txBox="1">
            <a:spLocks noChangeArrowheads="1"/>
          </p:cNvSpPr>
          <p:nvPr>
            <p:custDataLst>
              <p:tags r:id="rId3"/>
            </p:custDataLst>
          </p:nvPr>
        </p:nvSpPr>
        <p:spPr bwMode="auto">
          <a:xfrm>
            <a:off x="6991563" y="3410128"/>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73" name="Line 104"/>
          <p:cNvSpPr>
            <a:spLocks noChangeShapeType="1"/>
          </p:cNvSpPr>
          <p:nvPr>
            <p:custDataLst>
              <p:tags r:id="rId4"/>
            </p:custDataLst>
          </p:nvPr>
        </p:nvSpPr>
        <p:spPr bwMode="auto">
          <a:xfrm rot="16200000">
            <a:off x="6733515" y="3029053"/>
            <a:ext cx="887505" cy="10999"/>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0" name="Line 106"/>
          <p:cNvSpPr>
            <a:spLocks noChangeShapeType="1"/>
          </p:cNvSpPr>
          <p:nvPr>
            <p:custDataLst>
              <p:tags r:id="rId5"/>
            </p:custDataLst>
          </p:nvPr>
        </p:nvSpPr>
        <p:spPr bwMode="auto">
          <a:xfrm rot="16200000" flipH="1">
            <a:off x="7121358" y="3162300"/>
            <a:ext cx="76200" cy="152400"/>
          </a:xfrm>
          <a:prstGeom prst="line">
            <a:avLst/>
          </a:prstGeom>
          <a:noFill/>
          <a:ln w="28575">
            <a:solidFill>
              <a:srgbClr val="FFFFFF"/>
            </a:solidFill>
            <a:round/>
            <a:headEnd/>
            <a:tailEnd/>
          </a:ln>
          <a:effectLst/>
        </p:spPr>
        <p:txBody>
          <a:bodyPr wrap="none" anchor="ctr">
            <a:noAutofit/>
          </a:bodyPr>
          <a:lstStyle/>
          <a:p>
            <a:endParaRPr lang="en-US"/>
          </a:p>
        </p:txBody>
      </p:sp>
      <p:grpSp>
        <p:nvGrpSpPr>
          <p:cNvPr id="87" name="Group 86"/>
          <p:cNvGrpSpPr/>
          <p:nvPr/>
        </p:nvGrpSpPr>
        <p:grpSpPr>
          <a:xfrm>
            <a:off x="7625405" y="996605"/>
            <a:ext cx="571247" cy="1594195"/>
            <a:chOff x="5266547" y="1301405"/>
            <a:chExt cx="571247" cy="1594195"/>
          </a:xfrm>
        </p:grpSpPr>
        <p:sp>
          <p:nvSpPr>
            <p:cNvPr id="88" name="Text Box 113"/>
            <p:cNvSpPr txBox="1">
              <a:spLocks noChangeArrowheads="1"/>
            </p:cNvSpPr>
            <p:nvPr>
              <p:custDataLst>
                <p:tags r:id="rId7"/>
              </p:custDataLst>
            </p:nvPr>
          </p:nvSpPr>
          <p:spPr bwMode="auto">
            <a:xfrm rot="5400000">
              <a:off x="5410305" y="2066042"/>
              <a:ext cx="283731" cy="571247"/>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cxnSp>
          <p:nvCxnSpPr>
            <p:cNvPr id="91" name="Straight Connector 90"/>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331304" y="160020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331304" y="28956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331304" y="1447800"/>
              <a:ext cx="224348" cy="0"/>
            </a:xfrm>
            <a:prstGeom prst="line">
              <a:avLst/>
            </a:prstGeom>
            <a:ln w="28575">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5331304" y="1739748"/>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331304" y="190462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5331304" y="2033674"/>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7268201" y="2895600"/>
            <a:ext cx="694421" cy="461665"/>
          </a:xfrm>
          <a:prstGeom prst="rect">
            <a:avLst/>
          </a:prstGeom>
        </p:spPr>
        <p:txBody>
          <a:bodyPr wrap="none">
            <a:spAutoFit/>
          </a:bodyPr>
          <a:lstStyle/>
          <a:p>
            <a:r>
              <a:rPr lang="en-US" sz="2400" dirty="0">
                <a:solidFill>
                  <a:srgbClr val="FF40FF"/>
                </a:solidFill>
                <a:latin typeface="Consolas" pitchFamily="49" charset="0"/>
              </a:rPr>
              <a:t>0</a:t>
            </a:r>
            <a:r>
              <a:rPr lang="en-US" sz="2400" dirty="0" smtClean="0">
                <a:solidFill>
                  <a:srgbClr val="FF40FF"/>
                </a:solidFill>
                <a:latin typeface="Consolas" pitchFamily="49" charset="0"/>
              </a:rPr>
              <a:t>01</a:t>
            </a:r>
            <a:endParaRPr lang="en-US" sz="2400" dirty="0">
              <a:solidFill>
                <a:srgbClr val="FF40FF"/>
              </a:solidFill>
            </a:endParaRPr>
          </a:p>
        </p:txBody>
      </p:sp>
      <p:pic>
        <p:nvPicPr>
          <p:cNvPr id="102" name="Picture 10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1422" y="6015422"/>
            <a:ext cx="766378" cy="766378"/>
          </a:xfrm>
          <a:prstGeom prst="rect">
            <a:avLst/>
          </a:prstGeom>
        </p:spPr>
      </p:pic>
      <p:sp>
        <p:nvSpPr>
          <p:cNvPr id="22" name="AutoShape 5"/>
          <p:cNvSpPr>
            <a:spLocks noChangeArrowheads="1"/>
          </p:cNvSpPr>
          <p:nvPr/>
        </p:nvSpPr>
        <p:spPr bwMode="auto">
          <a:xfrm>
            <a:off x="6858000" y="4337987"/>
            <a:ext cx="558637" cy="640413"/>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23" name="Straight Connector 22"/>
          <p:cNvCxnSpPr/>
          <p:nvPr/>
        </p:nvCxnSpPr>
        <p:spPr>
          <a:xfrm>
            <a:off x="6557452" y="4419600"/>
            <a:ext cx="224348" cy="0"/>
          </a:xfrm>
          <a:prstGeom prst="line">
            <a:avLst/>
          </a:prstGeom>
          <a:ln w="31750">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57452" y="4648200"/>
            <a:ext cx="224348" cy="0"/>
          </a:xfrm>
          <a:prstGeom prst="line">
            <a:avLst/>
          </a:prstGeom>
          <a:ln w="31750">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557452" y="4876800"/>
            <a:ext cx="224348" cy="0"/>
          </a:xfrm>
          <a:prstGeom prst="line">
            <a:avLst/>
          </a:prstGeom>
          <a:ln w="31750">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416994" y="4648200"/>
            <a:ext cx="2294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2200" y="4114800"/>
            <a:ext cx="391454" cy="1107996"/>
          </a:xfrm>
          <a:prstGeom prst="rect">
            <a:avLst/>
          </a:prstGeom>
          <a:noFill/>
        </p:spPr>
        <p:txBody>
          <a:bodyPr wrap="none" rtlCol="0">
            <a:spAutoFit/>
          </a:bodyPr>
          <a:lstStyle/>
          <a:p>
            <a:r>
              <a:rPr lang="en-US" sz="2200" dirty="0" smtClean="0"/>
              <a:t>i2</a:t>
            </a:r>
          </a:p>
          <a:p>
            <a:r>
              <a:rPr lang="en-US" sz="2200" dirty="0" smtClean="0"/>
              <a:t>i1</a:t>
            </a:r>
          </a:p>
          <a:p>
            <a:r>
              <a:rPr lang="en-US" sz="2200" dirty="0" smtClean="0"/>
              <a:t>i0</a:t>
            </a:r>
            <a:endParaRPr lang="en-US" sz="2200" dirty="0"/>
          </a:p>
        </p:txBody>
      </p:sp>
      <p:sp>
        <p:nvSpPr>
          <p:cNvPr id="29" name="TextBox 28"/>
          <p:cNvSpPr txBox="1"/>
          <p:nvPr/>
        </p:nvSpPr>
        <p:spPr>
          <a:xfrm>
            <a:off x="7685583" y="4419600"/>
            <a:ext cx="502061" cy="461665"/>
          </a:xfrm>
          <a:prstGeom prst="rect">
            <a:avLst/>
          </a:prstGeom>
          <a:noFill/>
        </p:spPr>
        <p:txBody>
          <a:bodyPr wrap="none" rtlCol="0">
            <a:spAutoFit/>
          </a:bodyPr>
          <a:lstStyle/>
          <a:p>
            <a:r>
              <a:rPr lang="en-US" sz="2400" dirty="0" smtClean="0"/>
              <a:t>o0</a:t>
            </a:r>
            <a:endParaRPr lang="en-US" sz="2400" dirty="0"/>
          </a:p>
        </p:txBody>
      </p:sp>
      <p:sp>
        <p:nvSpPr>
          <p:cNvPr id="31" name="AutoShape 5"/>
          <p:cNvSpPr>
            <a:spLocks noChangeArrowheads="1"/>
          </p:cNvSpPr>
          <p:nvPr/>
        </p:nvSpPr>
        <p:spPr bwMode="auto">
          <a:xfrm>
            <a:off x="6858000" y="5613214"/>
            <a:ext cx="558637" cy="640413"/>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32" name="Straight Connector 31"/>
          <p:cNvCxnSpPr/>
          <p:nvPr/>
        </p:nvCxnSpPr>
        <p:spPr>
          <a:xfrm>
            <a:off x="6557452" y="5694827"/>
            <a:ext cx="279527" cy="0"/>
          </a:xfrm>
          <a:prstGeom prst="line">
            <a:avLst/>
          </a:prstGeom>
          <a:ln w="31750">
            <a:solidFill>
              <a:schemeClr val="bg1"/>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57452" y="5923427"/>
            <a:ext cx="224348" cy="0"/>
          </a:xfrm>
          <a:prstGeom prst="line">
            <a:avLst/>
          </a:prstGeom>
          <a:ln w="31750">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7452" y="6152027"/>
            <a:ext cx="279527" cy="0"/>
          </a:xfrm>
          <a:prstGeom prst="line">
            <a:avLst/>
          </a:prstGeom>
          <a:ln w="31750">
            <a:solidFill>
              <a:schemeClr val="bg1"/>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416994" y="5923427"/>
            <a:ext cx="2294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72200" y="5390027"/>
            <a:ext cx="391454" cy="1107996"/>
          </a:xfrm>
          <a:prstGeom prst="rect">
            <a:avLst/>
          </a:prstGeom>
          <a:noFill/>
        </p:spPr>
        <p:txBody>
          <a:bodyPr wrap="none" rtlCol="0">
            <a:spAutoFit/>
          </a:bodyPr>
          <a:lstStyle/>
          <a:p>
            <a:r>
              <a:rPr lang="en-US" sz="2200" dirty="0" smtClean="0"/>
              <a:t>i2</a:t>
            </a:r>
          </a:p>
          <a:p>
            <a:r>
              <a:rPr lang="en-US" sz="2200" dirty="0" smtClean="0"/>
              <a:t>i1</a:t>
            </a:r>
          </a:p>
          <a:p>
            <a:r>
              <a:rPr lang="en-US" sz="2200" dirty="0" smtClean="0"/>
              <a:t>i0</a:t>
            </a:r>
            <a:endParaRPr lang="en-US" sz="2200" dirty="0"/>
          </a:p>
        </p:txBody>
      </p:sp>
      <p:sp>
        <p:nvSpPr>
          <p:cNvPr id="37" name="TextBox 36"/>
          <p:cNvSpPr txBox="1"/>
          <p:nvPr/>
        </p:nvSpPr>
        <p:spPr>
          <a:xfrm>
            <a:off x="7685583" y="5694827"/>
            <a:ext cx="502061" cy="461665"/>
          </a:xfrm>
          <a:prstGeom prst="rect">
            <a:avLst/>
          </a:prstGeom>
          <a:noFill/>
        </p:spPr>
        <p:txBody>
          <a:bodyPr wrap="none" rtlCol="0">
            <a:spAutoFit/>
          </a:bodyPr>
          <a:lstStyle/>
          <a:p>
            <a:r>
              <a:rPr lang="en-US" sz="2400" dirty="0" smtClean="0"/>
              <a:t>o</a:t>
            </a:r>
            <a:r>
              <a:rPr lang="en-US" sz="2400" dirty="0"/>
              <a:t>5</a:t>
            </a:r>
          </a:p>
        </p:txBody>
      </p:sp>
      <p:sp>
        <p:nvSpPr>
          <p:cNvPr id="2" name="Slide Number Placeholder 1"/>
          <p:cNvSpPr>
            <a:spLocks noGrp="1"/>
          </p:cNvSpPr>
          <p:nvPr>
            <p:ph type="sldNum" sz="quarter" idx="12"/>
          </p:nvPr>
        </p:nvSpPr>
        <p:spPr>
          <a:xfrm>
            <a:off x="6172200" y="6356350"/>
            <a:ext cx="2133600" cy="365125"/>
          </a:xfrm>
        </p:spPr>
        <p:txBody>
          <a:bodyPr/>
          <a:lstStyle/>
          <a:p>
            <a:fld id="{DAD0A56F-BD0F-4BDF-9912-D1E89E9626C0}" type="slidenum">
              <a:rPr lang="en-US" smtClean="0"/>
              <a:t>13</a:t>
            </a:fld>
            <a:endParaRPr lang="en-US"/>
          </a:p>
        </p:txBody>
      </p:sp>
      <p:sp>
        <p:nvSpPr>
          <p:cNvPr id="38" name="Title 3"/>
          <p:cNvSpPr>
            <a:spLocks noGrp="1"/>
          </p:cNvSpPr>
          <p:nvPr>
            <p:ph type="title"/>
            <p:custDataLst>
              <p:tags r:id="rId6"/>
            </p:custDataLst>
          </p:nvPr>
        </p:nvSpPr>
        <p:spPr>
          <a:xfrm>
            <a:off x="762000" y="152400"/>
            <a:ext cx="8153400" cy="533400"/>
          </a:xfrm>
        </p:spPr>
        <p:txBody>
          <a:bodyPr>
            <a:noAutofit/>
          </a:bodyPr>
          <a:lstStyle/>
          <a:p>
            <a:r>
              <a:rPr lang="en-US" sz="3600" dirty="0" smtClean="0"/>
              <a:t>Aside: </a:t>
            </a:r>
            <a:r>
              <a:rPr lang="en-US" sz="3600" dirty="0"/>
              <a:t>3-to-8 decoder truth </a:t>
            </a:r>
            <a:r>
              <a:rPr lang="en-US" sz="3600" dirty="0" smtClean="0"/>
              <a:t>table &amp; circuit </a:t>
            </a:r>
            <a:endParaRPr lang="en-US" sz="3600" dirty="0"/>
          </a:p>
        </p:txBody>
      </p:sp>
    </p:spTree>
    <p:extLst>
      <p:ext uri="{BB962C8B-B14F-4D97-AF65-F5344CB8AC3E}">
        <p14:creationId xmlns:p14="http://schemas.microsoft.com/office/powerpoint/2010/main" val="48238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29" grpId="0"/>
      <p:bldP spid="31" grpId="0" animBg="1"/>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9" name="Rectangle 3"/>
          <p:cNvSpPr>
            <a:spLocks noGrp="1" noChangeArrowheads="1"/>
          </p:cNvSpPr>
          <p:nvPr>
            <p:ph idx="1"/>
            <p:custDataLst>
              <p:tags r:id="rId1"/>
            </p:custDataLst>
          </p:nvPr>
        </p:nvSpPr>
        <p:spPr>
          <a:xfrm>
            <a:off x="76199" y="609600"/>
            <a:ext cx="5837849"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endParaRPr lang="en-US" dirty="0" smtClean="0">
              <a:solidFill>
                <a:schemeClr val="accent1"/>
              </a:solidFill>
            </a:endParaRPr>
          </a:p>
          <a:p>
            <a:endParaRPr lang="en-US" dirty="0">
              <a:solidFill>
                <a:schemeClr val="accent1"/>
              </a:solidFill>
            </a:endParaRPr>
          </a:p>
          <a:p>
            <a:r>
              <a:rPr lang="en-US" dirty="0" smtClean="0">
                <a:solidFill>
                  <a:schemeClr val="accent5">
                    <a:lumMod val="60000"/>
                    <a:lumOff val="40000"/>
                  </a:schemeClr>
                </a:solidFill>
              </a:rPr>
              <a:t>How to read from two registers?</a:t>
            </a:r>
          </a:p>
          <a:p>
            <a:pPr lvl="1"/>
            <a:r>
              <a:rPr lang="en-US" dirty="0" smtClean="0"/>
              <a:t>Need a multiplexor</a:t>
            </a:r>
          </a:p>
        </p:txBody>
      </p:sp>
      <p:sp>
        <p:nvSpPr>
          <p:cNvPr id="4" name="Title 3"/>
          <p:cNvSpPr>
            <a:spLocks noGrp="1"/>
          </p:cNvSpPr>
          <p:nvPr>
            <p:ph type="title"/>
            <p:custDataLst>
              <p:tags r:id="rId2"/>
            </p:custDataLst>
          </p:nvPr>
        </p:nvSpPr>
        <p:spPr/>
        <p:txBody>
          <a:bodyPr>
            <a:normAutofit fontScale="90000"/>
          </a:bodyPr>
          <a:lstStyle/>
          <a:p>
            <a:r>
              <a:rPr lang="en-US" dirty="0" smtClean="0"/>
              <a:t>Register File</a:t>
            </a:r>
            <a:endParaRPr lang="en-US" dirty="0"/>
          </a:p>
        </p:txBody>
      </p:sp>
      <p:sp>
        <p:nvSpPr>
          <p:cNvPr id="39" name="Text Box 108"/>
          <p:cNvSpPr txBox="1">
            <a:spLocks noChangeArrowheads="1"/>
          </p:cNvSpPr>
          <p:nvPr>
            <p:custDataLst>
              <p:tags r:id="rId3"/>
            </p:custDataLst>
          </p:nvPr>
        </p:nvSpPr>
        <p:spPr bwMode="auto">
          <a:xfrm>
            <a:off x="7089420" y="7620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6" name="Rectangle 102"/>
          <p:cNvSpPr>
            <a:spLocks noChangeArrowheads="1"/>
          </p:cNvSpPr>
          <p:nvPr>
            <p:custDataLst>
              <p:tags r:id="rId4"/>
            </p:custDataLst>
          </p:nvPr>
        </p:nvSpPr>
        <p:spPr bwMode="auto">
          <a:xfrm>
            <a:off x="5914049"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7" name="Line 104"/>
          <p:cNvSpPr>
            <a:spLocks noChangeShapeType="1"/>
          </p:cNvSpPr>
          <p:nvPr>
            <p:custDataLst>
              <p:tags r:id="rId5"/>
            </p:custDataLst>
          </p:nvPr>
        </p:nvSpPr>
        <p:spPr bwMode="auto">
          <a:xfrm>
            <a:off x="6980849"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38" name="Line 106"/>
          <p:cNvSpPr>
            <a:spLocks noChangeShapeType="1"/>
          </p:cNvSpPr>
          <p:nvPr>
            <p:custDataLst>
              <p:tags r:id="rId6"/>
            </p:custDataLst>
          </p:nvPr>
        </p:nvSpPr>
        <p:spPr bwMode="auto">
          <a:xfrm>
            <a:off x="7285649"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43" name="Text Box 113"/>
          <p:cNvSpPr txBox="1">
            <a:spLocks noChangeArrowheads="1"/>
          </p:cNvSpPr>
          <p:nvPr>
            <p:custDataLst>
              <p:tags r:id="rId7"/>
            </p:custDataLst>
          </p:nvPr>
        </p:nvSpPr>
        <p:spPr bwMode="auto">
          <a:xfrm>
            <a:off x="6151757"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sp>
        <p:nvSpPr>
          <p:cNvPr id="51" name="Rectangle 102"/>
          <p:cNvSpPr>
            <a:spLocks noChangeArrowheads="1"/>
          </p:cNvSpPr>
          <p:nvPr>
            <p:custDataLst>
              <p:tags r:id="rId8"/>
            </p:custDataLst>
          </p:nvPr>
        </p:nvSpPr>
        <p:spPr bwMode="auto">
          <a:xfrm>
            <a:off x="5914049" y="1476549"/>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4"/>
          <p:cNvSpPr>
            <a:spLocks noChangeShapeType="1"/>
          </p:cNvSpPr>
          <p:nvPr>
            <p:custDataLst>
              <p:tags r:id="rId9"/>
            </p:custDataLst>
          </p:nvPr>
        </p:nvSpPr>
        <p:spPr bwMode="auto">
          <a:xfrm>
            <a:off x="6980849" y="1628949"/>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53" name="Line 106"/>
          <p:cNvSpPr>
            <a:spLocks noChangeShapeType="1"/>
          </p:cNvSpPr>
          <p:nvPr>
            <p:custDataLst>
              <p:tags r:id="rId10"/>
            </p:custDataLst>
          </p:nvPr>
        </p:nvSpPr>
        <p:spPr bwMode="auto">
          <a:xfrm>
            <a:off x="7285649" y="1552749"/>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54" name="Text Box 113"/>
          <p:cNvSpPr txBox="1">
            <a:spLocks noChangeArrowheads="1"/>
          </p:cNvSpPr>
          <p:nvPr>
            <p:custDataLst>
              <p:tags r:id="rId11"/>
            </p:custDataLst>
          </p:nvPr>
        </p:nvSpPr>
        <p:spPr bwMode="auto">
          <a:xfrm>
            <a:off x="6151756" y="1400349"/>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nvGrpSpPr>
          <p:cNvPr id="55" name="Group 54"/>
          <p:cNvGrpSpPr/>
          <p:nvPr/>
        </p:nvGrpSpPr>
        <p:grpSpPr>
          <a:xfrm>
            <a:off x="5914049" y="1672986"/>
            <a:ext cx="1020865" cy="536814"/>
            <a:chOff x="5257800" y="958437"/>
            <a:chExt cx="1020865" cy="536814"/>
          </a:xfrm>
        </p:grpSpPr>
        <p:sp>
          <p:nvSpPr>
            <p:cNvPr id="56"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sp>
        <p:nvSpPr>
          <p:cNvPr id="61" name="Rectangle 102"/>
          <p:cNvSpPr>
            <a:spLocks noChangeArrowheads="1"/>
          </p:cNvSpPr>
          <p:nvPr>
            <p:custDataLst>
              <p:tags r:id="rId12"/>
            </p:custDataLst>
          </p:nvPr>
        </p:nvSpPr>
        <p:spPr bwMode="auto">
          <a:xfrm>
            <a:off x="5914049" y="2238549"/>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4"/>
          <p:cNvSpPr>
            <a:spLocks noChangeShapeType="1"/>
          </p:cNvSpPr>
          <p:nvPr>
            <p:custDataLst>
              <p:tags r:id="rId13"/>
            </p:custDataLst>
          </p:nvPr>
        </p:nvSpPr>
        <p:spPr bwMode="auto">
          <a:xfrm>
            <a:off x="6980849" y="2390949"/>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3" name="Line 106"/>
          <p:cNvSpPr>
            <a:spLocks noChangeShapeType="1"/>
          </p:cNvSpPr>
          <p:nvPr>
            <p:custDataLst>
              <p:tags r:id="rId14"/>
            </p:custDataLst>
          </p:nvPr>
        </p:nvSpPr>
        <p:spPr bwMode="auto">
          <a:xfrm>
            <a:off x="7285649" y="2314749"/>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4" name="Text Box 113"/>
          <p:cNvSpPr txBox="1">
            <a:spLocks noChangeArrowheads="1"/>
          </p:cNvSpPr>
          <p:nvPr>
            <p:custDataLst>
              <p:tags r:id="rId15"/>
            </p:custDataLst>
          </p:nvPr>
        </p:nvSpPr>
        <p:spPr bwMode="auto">
          <a:xfrm>
            <a:off x="6072465" y="2162349"/>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sp>
        <p:nvSpPr>
          <p:cNvPr id="66" name="Rectangle 102"/>
          <p:cNvSpPr>
            <a:spLocks noChangeArrowheads="1"/>
          </p:cNvSpPr>
          <p:nvPr>
            <p:custDataLst>
              <p:tags r:id="rId16"/>
            </p:custDataLst>
          </p:nvPr>
        </p:nvSpPr>
        <p:spPr bwMode="auto">
          <a:xfrm>
            <a:off x="5914049" y="25908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7" name="Line 104"/>
          <p:cNvSpPr>
            <a:spLocks noChangeShapeType="1"/>
          </p:cNvSpPr>
          <p:nvPr>
            <p:custDataLst>
              <p:tags r:id="rId17"/>
            </p:custDataLst>
          </p:nvPr>
        </p:nvSpPr>
        <p:spPr bwMode="auto">
          <a:xfrm>
            <a:off x="6980849" y="2743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8" name="Line 106"/>
          <p:cNvSpPr>
            <a:spLocks noChangeShapeType="1"/>
          </p:cNvSpPr>
          <p:nvPr>
            <p:custDataLst>
              <p:tags r:id="rId18"/>
            </p:custDataLst>
          </p:nvPr>
        </p:nvSpPr>
        <p:spPr bwMode="auto">
          <a:xfrm>
            <a:off x="7285649" y="2667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9" name="Text Box 113"/>
          <p:cNvSpPr txBox="1">
            <a:spLocks noChangeArrowheads="1"/>
          </p:cNvSpPr>
          <p:nvPr>
            <p:custDataLst>
              <p:tags r:id="rId19"/>
            </p:custDataLst>
          </p:nvPr>
        </p:nvSpPr>
        <p:spPr bwMode="auto">
          <a:xfrm>
            <a:off x="6072465" y="25146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sp>
        <p:nvSpPr>
          <p:cNvPr id="44" name="Trapezoid 43"/>
          <p:cNvSpPr/>
          <p:nvPr/>
        </p:nvSpPr>
        <p:spPr>
          <a:xfrm rot="5400000">
            <a:off x="7090472" y="178602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65663" y="1486267"/>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2" name="Line 104"/>
          <p:cNvSpPr>
            <a:spLocks noChangeShapeType="1"/>
          </p:cNvSpPr>
          <p:nvPr>
            <p:custDataLst>
              <p:tags r:id="rId20"/>
            </p:custDataLst>
          </p:nvPr>
        </p:nvSpPr>
        <p:spPr bwMode="auto">
          <a:xfrm>
            <a:off x="8276249" y="1981200"/>
            <a:ext cx="571500" cy="1905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3" name="Line 106"/>
          <p:cNvSpPr>
            <a:spLocks noChangeShapeType="1"/>
          </p:cNvSpPr>
          <p:nvPr>
            <p:custDataLst>
              <p:tags r:id="rId21"/>
            </p:custDataLst>
          </p:nvPr>
        </p:nvSpPr>
        <p:spPr bwMode="auto">
          <a:xfrm>
            <a:off x="8588262" y="1905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4" name="Line 104"/>
          <p:cNvSpPr>
            <a:spLocks noChangeShapeType="1"/>
          </p:cNvSpPr>
          <p:nvPr>
            <p:custDataLst>
              <p:tags r:id="rId22"/>
            </p:custDataLst>
          </p:nvPr>
        </p:nvSpPr>
        <p:spPr bwMode="auto">
          <a:xfrm rot="16200000">
            <a:off x="7600891" y="5640307"/>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5" name="Line 106"/>
          <p:cNvSpPr>
            <a:spLocks noChangeShapeType="1"/>
          </p:cNvSpPr>
          <p:nvPr>
            <p:custDataLst>
              <p:tags r:id="rId23"/>
            </p:custDataLst>
          </p:nvPr>
        </p:nvSpPr>
        <p:spPr bwMode="auto">
          <a:xfrm rot="16200000" flipH="1">
            <a:off x="8018489"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7" name="Trapezoid 76"/>
          <p:cNvSpPr/>
          <p:nvPr/>
        </p:nvSpPr>
        <p:spPr>
          <a:xfrm rot="5400000">
            <a:off x="7090473" y="408137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894413" y="3572470"/>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9" name="Line 104"/>
          <p:cNvSpPr>
            <a:spLocks noChangeShapeType="1"/>
          </p:cNvSpPr>
          <p:nvPr>
            <p:custDataLst>
              <p:tags r:id="rId24"/>
            </p:custDataLst>
          </p:nvPr>
        </p:nvSpPr>
        <p:spPr bwMode="auto">
          <a:xfrm>
            <a:off x="8276249" y="4267198"/>
            <a:ext cx="571500" cy="1"/>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0" name="Line 106"/>
          <p:cNvSpPr>
            <a:spLocks noChangeShapeType="1"/>
          </p:cNvSpPr>
          <p:nvPr>
            <p:custDataLst>
              <p:tags r:id="rId25"/>
            </p:custDataLst>
          </p:nvPr>
        </p:nvSpPr>
        <p:spPr bwMode="auto">
          <a:xfrm>
            <a:off x="8588262" y="4191000"/>
            <a:ext cx="76200" cy="152400"/>
          </a:xfrm>
          <a:prstGeom prst="line">
            <a:avLst/>
          </a:prstGeom>
          <a:noFill/>
          <a:ln w="28575">
            <a:solidFill>
              <a:srgbClr val="FFFFFF"/>
            </a:solidFill>
            <a:round/>
            <a:headEnd/>
            <a:tailEnd/>
          </a:ln>
          <a:effectLst/>
        </p:spPr>
        <p:txBody>
          <a:bodyPr wrap="none" anchor="ctr">
            <a:noAutofit/>
          </a:bodyPr>
          <a:lstStyle/>
          <a:p>
            <a:endParaRPr lang="en-US"/>
          </a:p>
        </p:txBody>
      </p:sp>
      <p:grpSp>
        <p:nvGrpSpPr>
          <p:cNvPr id="76" name="Group 75"/>
          <p:cNvGrpSpPr/>
          <p:nvPr/>
        </p:nvGrpSpPr>
        <p:grpSpPr>
          <a:xfrm>
            <a:off x="7133249" y="3505200"/>
            <a:ext cx="685800" cy="1447800"/>
            <a:chOff x="6477000" y="3505200"/>
            <a:chExt cx="685800" cy="1447800"/>
          </a:xfrm>
        </p:grpSpPr>
        <p:sp>
          <p:nvSpPr>
            <p:cNvPr id="81" name="Line 104"/>
            <p:cNvSpPr>
              <a:spLocks noChangeShapeType="1"/>
            </p:cNvSpPr>
            <p:nvPr>
              <p:custDataLst>
                <p:tags r:id="rId37"/>
              </p:custDataLst>
            </p:nvPr>
          </p:nvSpPr>
          <p:spPr bwMode="auto">
            <a:xfrm>
              <a:off x="6934200" y="3505200"/>
              <a:ext cx="228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2" name="Line 104"/>
            <p:cNvSpPr>
              <a:spLocks noChangeShapeType="1"/>
            </p:cNvSpPr>
            <p:nvPr>
              <p:custDataLst>
                <p:tags r:id="rId38"/>
              </p:custDataLst>
            </p:nvPr>
          </p:nvSpPr>
          <p:spPr bwMode="auto">
            <a:xfrm>
              <a:off x="6858000" y="3810000"/>
              <a:ext cx="304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4" name="Line 104"/>
            <p:cNvSpPr>
              <a:spLocks noChangeShapeType="1"/>
            </p:cNvSpPr>
            <p:nvPr>
              <p:custDataLst>
                <p:tags r:id="rId39"/>
              </p:custDataLst>
            </p:nvPr>
          </p:nvSpPr>
          <p:spPr bwMode="auto">
            <a:xfrm>
              <a:off x="6553200" y="4572000"/>
              <a:ext cx="609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5" name="Line 104"/>
            <p:cNvSpPr>
              <a:spLocks noChangeShapeType="1"/>
            </p:cNvSpPr>
            <p:nvPr>
              <p:custDataLst>
                <p:tags r:id="rId40"/>
              </p:custDataLst>
            </p:nvPr>
          </p:nvSpPr>
          <p:spPr bwMode="auto">
            <a:xfrm>
              <a:off x="6477000" y="4953000"/>
              <a:ext cx="685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grpSp>
      <p:cxnSp>
        <p:nvCxnSpPr>
          <p:cNvPr id="87" name="Straight Connector 86"/>
          <p:cNvCxnSpPr>
            <a:endCxn id="81" idx="0"/>
          </p:cNvCxnSpPr>
          <p:nvPr/>
        </p:nvCxnSpPr>
        <p:spPr>
          <a:xfrm>
            <a:off x="7590449" y="12954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2" idx="0"/>
          </p:cNvCxnSpPr>
          <p:nvPr/>
        </p:nvCxnSpPr>
        <p:spPr>
          <a:xfrm>
            <a:off x="7514249" y="1628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4" idx="0"/>
          </p:cNvCxnSpPr>
          <p:nvPr/>
        </p:nvCxnSpPr>
        <p:spPr>
          <a:xfrm>
            <a:off x="7209449" y="2390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endCxn id="85" idx="0"/>
          </p:cNvCxnSpPr>
          <p:nvPr/>
        </p:nvCxnSpPr>
        <p:spPr>
          <a:xfrm>
            <a:off x="7133249" y="27432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00" name="Text Box 108"/>
          <p:cNvSpPr txBox="1">
            <a:spLocks noChangeArrowheads="1"/>
          </p:cNvSpPr>
          <p:nvPr>
            <p:custDataLst>
              <p:tags r:id="rId26"/>
            </p:custDataLst>
          </p:nvPr>
        </p:nvSpPr>
        <p:spPr bwMode="auto">
          <a:xfrm>
            <a:off x="8435862" y="14478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1" name="Text Box 108"/>
          <p:cNvSpPr txBox="1">
            <a:spLocks noChangeArrowheads="1"/>
          </p:cNvSpPr>
          <p:nvPr>
            <p:custDataLst>
              <p:tags r:id="rId27"/>
            </p:custDataLst>
          </p:nvPr>
        </p:nvSpPr>
        <p:spPr bwMode="auto">
          <a:xfrm>
            <a:off x="8710124" y="1689016"/>
            <a:ext cx="510076"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A</a:t>
            </a:r>
            <a:endParaRPr lang="en-US" sz="2400" baseline="-25000" dirty="0">
              <a:solidFill>
                <a:srgbClr val="FFFFFF"/>
              </a:solidFill>
              <a:latin typeface="Calibri"/>
            </a:endParaRPr>
          </a:p>
        </p:txBody>
      </p:sp>
      <p:sp>
        <p:nvSpPr>
          <p:cNvPr id="102" name="Text Box 108"/>
          <p:cNvSpPr txBox="1">
            <a:spLocks noChangeArrowheads="1"/>
          </p:cNvSpPr>
          <p:nvPr>
            <p:custDataLst>
              <p:tags r:id="rId28"/>
            </p:custDataLst>
          </p:nvPr>
        </p:nvSpPr>
        <p:spPr bwMode="auto">
          <a:xfrm>
            <a:off x="8435862" y="3733799"/>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3" name="Text Box 108"/>
          <p:cNvSpPr txBox="1">
            <a:spLocks noChangeArrowheads="1"/>
          </p:cNvSpPr>
          <p:nvPr>
            <p:custDataLst>
              <p:tags r:id="rId29"/>
            </p:custDataLst>
          </p:nvPr>
        </p:nvSpPr>
        <p:spPr bwMode="auto">
          <a:xfrm>
            <a:off x="8713330" y="3975015"/>
            <a:ext cx="503664"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04" name="Text Box 108"/>
          <p:cNvSpPr txBox="1">
            <a:spLocks noChangeArrowheads="1"/>
          </p:cNvSpPr>
          <p:nvPr>
            <p:custDataLst>
              <p:tags r:id="rId30"/>
            </p:custDataLst>
          </p:nvPr>
        </p:nvSpPr>
        <p:spPr bwMode="auto">
          <a:xfrm>
            <a:off x="7737042" y="56514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cxnSp>
        <p:nvCxnSpPr>
          <p:cNvPr id="6153" name="Elbow Connector 6152"/>
          <p:cNvCxnSpPr>
            <a:endCxn id="44" idx="3"/>
          </p:cNvCxnSpPr>
          <p:nvPr/>
        </p:nvCxnSpPr>
        <p:spPr>
          <a:xfrm rot="5400000" flipH="1" flipV="1">
            <a:off x="5840462" y="3903189"/>
            <a:ext cx="3206504" cy="1179118"/>
          </a:xfrm>
          <a:prstGeom prst="bentConnector3">
            <a:avLst>
              <a:gd name="adj1" fmla="val 91146"/>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3" name="Line 106"/>
          <p:cNvSpPr>
            <a:spLocks noChangeShapeType="1"/>
          </p:cNvSpPr>
          <p:nvPr>
            <p:custDataLst>
              <p:tags r:id="rId31"/>
            </p:custDataLst>
          </p:nvPr>
        </p:nvSpPr>
        <p:spPr bwMode="auto">
          <a:xfrm rot="16200000" flipH="1">
            <a:off x="6790349" y="5765716"/>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4" name="Text Box 108"/>
          <p:cNvSpPr txBox="1">
            <a:spLocks noChangeArrowheads="1"/>
          </p:cNvSpPr>
          <p:nvPr>
            <p:custDataLst>
              <p:tags r:id="rId32"/>
            </p:custDataLst>
          </p:nvPr>
        </p:nvSpPr>
        <p:spPr bwMode="auto">
          <a:xfrm>
            <a:off x="6441642" y="55752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6158" name="Rectangle 6157"/>
          <p:cNvSpPr/>
          <p:nvPr/>
        </p:nvSpPr>
        <p:spPr>
          <a:xfrm>
            <a:off x="5533049" y="762000"/>
            <a:ext cx="2971800" cy="4889416"/>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19" name="Text Box 108"/>
          <p:cNvSpPr txBox="1">
            <a:spLocks noChangeArrowheads="1"/>
          </p:cNvSpPr>
          <p:nvPr>
            <p:custDataLst>
              <p:tags r:id="rId33"/>
            </p:custDataLst>
          </p:nvPr>
        </p:nvSpPr>
        <p:spPr bwMode="auto">
          <a:xfrm>
            <a:off x="7792623" y="6019800"/>
            <a:ext cx="46358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20" name="Text Box 108"/>
          <p:cNvSpPr txBox="1">
            <a:spLocks noChangeArrowheads="1"/>
          </p:cNvSpPr>
          <p:nvPr>
            <p:custDataLst>
              <p:tags r:id="rId34"/>
            </p:custDataLst>
          </p:nvPr>
        </p:nvSpPr>
        <p:spPr bwMode="auto">
          <a:xfrm>
            <a:off x="6587049" y="5943600"/>
            <a:ext cx="4700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a:solidFill>
                  <a:srgbClr val="FFFFFF"/>
                </a:solidFill>
                <a:latin typeface="Calibri"/>
              </a:rPr>
              <a:t>A</a:t>
            </a:r>
          </a:p>
        </p:txBody>
      </p:sp>
      <p:sp>
        <p:nvSpPr>
          <p:cNvPr id="123" name="Isosceles Triangle 122"/>
          <p:cNvSpPr/>
          <p:nvPr/>
        </p:nvSpPr>
        <p:spPr>
          <a:xfrm rot="5400000">
            <a:off x="5934115"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rot="5400000">
            <a:off x="5934115"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rot="5400000">
            <a:off x="5934115"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5400000">
            <a:off x="5934115"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 Box 113"/>
          <p:cNvSpPr txBox="1">
            <a:spLocks noChangeArrowheads="1"/>
          </p:cNvSpPr>
          <p:nvPr>
            <p:custDataLst>
              <p:tags r:id="rId35"/>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129" name="Text Box 113"/>
          <p:cNvSpPr txBox="1">
            <a:spLocks noChangeArrowheads="1"/>
          </p:cNvSpPr>
          <p:nvPr>
            <p:custDataLst>
              <p:tags r:id="rId36"/>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60" name="TextBox 59"/>
          <p:cNvSpPr txBox="1"/>
          <p:nvPr/>
        </p:nvSpPr>
        <p:spPr>
          <a:xfrm>
            <a:off x="457200" y="3429000"/>
            <a:ext cx="3352800" cy="584775"/>
          </a:xfrm>
          <a:prstGeom prst="rect">
            <a:avLst/>
          </a:prstGeom>
          <a:noFill/>
        </p:spPr>
        <p:txBody>
          <a:bodyPr wrap="square" rtlCol="0">
            <a:spAutoFit/>
          </a:bodyPr>
          <a:lstStyle/>
          <a:p>
            <a:r>
              <a:rPr lang="en-US" sz="3200" dirty="0" smtClean="0">
                <a:solidFill>
                  <a:srgbClr val="FFFFFF"/>
                </a:solidFill>
                <a:latin typeface="Consolas" pitchFamily="49" charset="0"/>
              </a:rPr>
              <a:t>add</a:t>
            </a:r>
            <a:r>
              <a:rPr lang="en-US" sz="3200" dirty="0">
                <a:solidFill>
                  <a:srgbClr val="FFFFFF"/>
                </a:solidFill>
                <a:latin typeface="Consolas" pitchFamily="49" charset="0"/>
              </a:rPr>
              <a:t>	</a:t>
            </a:r>
            <a:r>
              <a:rPr lang="en-US" sz="3200" dirty="0" smtClean="0">
                <a:solidFill>
                  <a:schemeClr val="bg1"/>
                </a:solidFill>
                <a:latin typeface="Consolas" pitchFamily="49" charset="0"/>
              </a:rPr>
              <a:t>r1</a:t>
            </a:r>
            <a:r>
              <a:rPr lang="en-US" sz="3200" dirty="0" smtClean="0">
                <a:solidFill>
                  <a:srgbClr val="FFFFFF"/>
                </a:solidFill>
                <a:latin typeface="Consolas" pitchFamily="49" charset="0"/>
              </a:rPr>
              <a:t>, </a:t>
            </a:r>
            <a:r>
              <a:rPr lang="en-US" sz="3200" dirty="0">
                <a:solidFill>
                  <a:srgbClr val="FF40FF"/>
                </a:solidFill>
                <a:latin typeface="Consolas" pitchFamily="49" charset="0"/>
              </a:rPr>
              <a:t>r0</a:t>
            </a:r>
            <a:r>
              <a:rPr lang="en-US" sz="3200" dirty="0">
                <a:solidFill>
                  <a:srgbClr val="FFFFFF"/>
                </a:solidFill>
                <a:latin typeface="Consolas" pitchFamily="49" charset="0"/>
              </a:rPr>
              <a:t>, </a:t>
            </a:r>
            <a:r>
              <a:rPr lang="en-US" sz="3200" dirty="0" smtClean="0">
                <a:solidFill>
                  <a:srgbClr val="FF40FF"/>
                </a:solidFill>
                <a:latin typeface="Consolas" pitchFamily="49" charset="0"/>
              </a:rPr>
              <a:t>r5</a:t>
            </a:r>
            <a:endParaRPr lang="en-US" sz="3200" dirty="0">
              <a:solidFill>
                <a:srgbClr val="FF40FF"/>
              </a:solidFill>
            </a:endParaRPr>
          </a:p>
        </p:txBody>
      </p:sp>
    </p:spTree>
    <p:extLst>
      <p:ext uri="{BB962C8B-B14F-4D97-AF65-F5344CB8AC3E}">
        <p14:creationId xmlns:p14="http://schemas.microsoft.com/office/powerpoint/2010/main" val="210222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577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9577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7" grpId="0" animBg="1"/>
      <p:bldP spid="38" grpId="0" animBg="1"/>
      <p:bldP spid="52" grpId="0" animBg="1"/>
      <p:bldP spid="53" grpId="0" animBg="1"/>
      <p:bldP spid="62" grpId="0" animBg="1"/>
      <p:bldP spid="63" grpId="0" animBg="1"/>
      <p:bldP spid="67" grpId="0" animBg="1"/>
      <p:bldP spid="68" grpId="0" animBg="1"/>
      <p:bldP spid="44" grpId="0" animBg="1"/>
      <p:bldP spid="49" grpId="0"/>
      <p:bldP spid="72" grpId="0" animBg="1"/>
      <p:bldP spid="73" grpId="0" animBg="1"/>
      <p:bldP spid="74" grpId="0" animBg="1"/>
      <p:bldP spid="75" grpId="0" animBg="1"/>
      <p:bldP spid="77" grpId="0" animBg="1"/>
      <p:bldP spid="78" grpId="0"/>
      <p:bldP spid="79" grpId="0" animBg="1"/>
      <p:bldP spid="80" grpId="0" animBg="1"/>
      <p:bldP spid="100" grpId="0"/>
      <p:bldP spid="101" grpId="0"/>
      <p:bldP spid="102" grpId="0"/>
      <p:bldP spid="103" grpId="0"/>
      <p:bldP spid="104" grpId="0"/>
      <p:bldP spid="113" grpId="0" animBg="1"/>
      <p:bldP spid="114" grpId="0"/>
      <p:bldP spid="6158" grpId="0" animBg="1"/>
      <p:bldP spid="119" grpId="0"/>
      <p:bldP spid="120" grpId="0"/>
      <p:bldP spid="128" grpId="0"/>
      <p:bldP spid="12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5">
                    <a:lumMod val="60000"/>
                    <a:lumOff val="40000"/>
                  </a:schemeClr>
                </a:solidFill>
              </a:rPr>
              <a:t>write port</a:t>
            </a:r>
          </a:p>
          <a:p>
            <a:pPr lvl="1"/>
            <a:r>
              <a:rPr lang="en-US" dirty="0" err="1" smtClean="0"/>
              <a:t>Mux</a:t>
            </a:r>
            <a:r>
              <a:rPr lang="en-US" dirty="0" smtClean="0"/>
              <a:t> for each</a:t>
            </a:r>
            <a:r>
              <a:rPr lang="en-US" dirty="0" smtClean="0">
                <a:solidFill>
                  <a:schemeClr val="accent1"/>
                </a:solidFill>
              </a:rPr>
              <a:t> </a:t>
            </a:r>
            <a:r>
              <a:rPr lang="en-US" dirty="0" smtClean="0">
                <a:solidFill>
                  <a:schemeClr val="accent5">
                    <a:lumMod val="60000"/>
                    <a:lumOff val="40000"/>
                  </a:schemeClr>
                </a:solidFill>
              </a:rPr>
              <a:t>read port</a:t>
            </a:r>
            <a:endParaRPr lang="en-US" dirty="0">
              <a:solidFill>
                <a:schemeClr val="accent5">
                  <a:lumMod val="60000"/>
                  <a:lumOff val="40000"/>
                </a:schemeClr>
              </a:solidFill>
            </a:endParaRPr>
          </a:p>
          <a:p>
            <a:endParaRPr lang="en-US" dirty="0"/>
          </a:p>
        </p:txBody>
      </p:sp>
      <p:sp>
        <p:nvSpPr>
          <p:cNvPr id="39" name="Text Box 108"/>
          <p:cNvSpPr txBox="1">
            <a:spLocks noChangeArrowheads="1"/>
          </p:cNvSpPr>
          <p:nvPr>
            <p:custDataLst>
              <p:tags r:id="rId3"/>
            </p:custDataLst>
          </p:nvPr>
        </p:nvSpPr>
        <p:spPr bwMode="auto">
          <a:xfrm>
            <a:off x="7089420" y="7620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grpSp>
        <p:nvGrpSpPr>
          <p:cNvPr id="3" name="Group 2"/>
          <p:cNvGrpSpPr/>
          <p:nvPr/>
        </p:nvGrpSpPr>
        <p:grpSpPr>
          <a:xfrm>
            <a:off x="5914049" y="1066800"/>
            <a:ext cx="1905000" cy="428451"/>
            <a:chOff x="5257800" y="1066800"/>
            <a:chExt cx="1905000" cy="428451"/>
          </a:xfrm>
        </p:grpSpPr>
        <p:sp>
          <p:nvSpPr>
            <p:cNvPr id="36" name="Rectangle 102"/>
            <p:cNvSpPr>
              <a:spLocks noChangeArrowheads="1"/>
            </p:cNvSpPr>
            <p:nvPr>
              <p:custDataLst>
                <p:tags r:id="rId47"/>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7" name="Line 104"/>
            <p:cNvSpPr>
              <a:spLocks noChangeShapeType="1"/>
            </p:cNvSpPr>
            <p:nvPr>
              <p:custDataLst>
                <p:tags r:id="rId48"/>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38" name="Line 106"/>
            <p:cNvSpPr>
              <a:spLocks noChangeShapeType="1"/>
            </p:cNvSpPr>
            <p:nvPr>
              <p:custDataLst>
                <p:tags r:id="rId49"/>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43" name="Text Box 113"/>
            <p:cNvSpPr txBox="1">
              <a:spLocks noChangeArrowheads="1"/>
            </p:cNvSpPr>
            <p:nvPr>
              <p:custDataLst>
                <p:tags r:id="rId50"/>
              </p:custDataLst>
            </p:nvPr>
          </p:nvSpPr>
          <p:spPr bwMode="auto">
            <a:xfrm>
              <a:off x="5495508"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grpSp>
      <p:grpSp>
        <p:nvGrpSpPr>
          <p:cNvPr id="50" name="Group 49"/>
          <p:cNvGrpSpPr/>
          <p:nvPr/>
        </p:nvGrpSpPr>
        <p:grpSpPr>
          <a:xfrm>
            <a:off x="5914049" y="1400349"/>
            <a:ext cx="1905000" cy="428451"/>
            <a:chOff x="5257800" y="1066800"/>
            <a:chExt cx="1905000" cy="428451"/>
          </a:xfrm>
        </p:grpSpPr>
        <p:sp>
          <p:nvSpPr>
            <p:cNvPr id="51" name="Rectangle 102"/>
            <p:cNvSpPr>
              <a:spLocks noChangeArrowheads="1"/>
            </p:cNvSpPr>
            <p:nvPr>
              <p:custDataLst>
                <p:tags r:id="rId43"/>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4"/>
            <p:cNvSpPr>
              <a:spLocks noChangeShapeType="1"/>
            </p:cNvSpPr>
            <p:nvPr>
              <p:custDataLst>
                <p:tags r:id="rId44"/>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53" name="Line 106"/>
            <p:cNvSpPr>
              <a:spLocks noChangeShapeType="1"/>
            </p:cNvSpPr>
            <p:nvPr>
              <p:custDataLst>
                <p:tags r:id="rId45"/>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54" name="Text Box 113"/>
            <p:cNvSpPr txBox="1">
              <a:spLocks noChangeArrowheads="1"/>
            </p:cNvSpPr>
            <p:nvPr>
              <p:custDataLst>
                <p:tags r:id="rId46"/>
              </p:custDataLst>
            </p:nvPr>
          </p:nvSpPr>
          <p:spPr bwMode="auto">
            <a:xfrm>
              <a:off x="5495507" y="1066800"/>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grpSp>
        <p:nvGrpSpPr>
          <p:cNvPr id="55" name="Group 54"/>
          <p:cNvGrpSpPr/>
          <p:nvPr/>
        </p:nvGrpSpPr>
        <p:grpSpPr>
          <a:xfrm>
            <a:off x="5914049" y="1672986"/>
            <a:ext cx="1020865" cy="536814"/>
            <a:chOff x="5257800" y="958437"/>
            <a:chExt cx="1020865" cy="536814"/>
          </a:xfrm>
        </p:grpSpPr>
        <p:sp>
          <p:nvSpPr>
            <p:cNvPr id="56"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grpSp>
        <p:nvGrpSpPr>
          <p:cNvPr id="60" name="Group 59"/>
          <p:cNvGrpSpPr/>
          <p:nvPr/>
        </p:nvGrpSpPr>
        <p:grpSpPr>
          <a:xfrm>
            <a:off x="5914049" y="2162349"/>
            <a:ext cx="1905000" cy="428451"/>
            <a:chOff x="5257800" y="1066800"/>
            <a:chExt cx="1905000" cy="428451"/>
          </a:xfrm>
        </p:grpSpPr>
        <p:sp>
          <p:nvSpPr>
            <p:cNvPr id="61" name="Rectangle 102"/>
            <p:cNvSpPr>
              <a:spLocks noChangeArrowheads="1"/>
            </p:cNvSpPr>
            <p:nvPr>
              <p:custDataLst>
                <p:tags r:id="rId37"/>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4"/>
            <p:cNvSpPr>
              <a:spLocks noChangeShapeType="1"/>
            </p:cNvSpPr>
            <p:nvPr>
              <p:custDataLst>
                <p:tags r:id="rId38"/>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3" name="Line 106"/>
            <p:cNvSpPr>
              <a:spLocks noChangeShapeType="1"/>
            </p:cNvSpPr>
            <p:nvPr>
              <p:custDataLst>
                <p:tags r:id="rId39"/>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4" name="Text Box 113"/>
            <p:cNvSpPr txBox="1">
              <a:spLocks noChangeArrowheads="1"/>
            </p:cNvSpPr>
            <p:nvPr>
              <p:custDataLst>
                <p:tags r:id="rId40"/>
              </p:custDataLst>
            </p:nvPr>
          </p:nvSpPr>
          <p:spPr bwMode="auto">
            <a:xfrm>
              <a:off x="5416216"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grpSp>
      <p:grpSp>
        <p:nvGrpSpPr>
          <p:cNvPr id="65" name="Group 64"/>
          <p:cNvGrpSpPr/>
          <p:nvPr/>
        </p:nvGrpSpPr>
        <p:grpSpPr>
          <a:xfrm>
            <a:off x="5914049" y="2514600"/>
            <a:ext cx="1905000" cy="428451"/>
            <a:chOff x="5257800" y="1066800"/>
            <a:chExt cx="1905000" cy="428451"/>
          </a:xfrm>
        </p:grpSpPr>
        <p:sp>
          <p:nvSpPr>
            <p:cNvPr id="66" name="Rectangle 102"/>
            <p:cNvSpPr>
              <a:spLocks noChangeArrowheads="1"/>
            </p:cNvSpPr>
            <p:nvPr>
              <p:custDataLst>
                <p:tags r:id="rId33"/>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7" name="Line 104"/>
            <p:cNvSpPr>
              <a:spLocks noChangeShapeType="1"/>
            </p:cNvSpPr>
            <p:nvPr>
              <p:custDataLst>
                <p:tags r:id="rId34"/>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8" name="Line 106"/>
            <p:cNvSpPr>
              <a:spLocks noChangeShapeType="1"/>
            </p:cNvSpPr>
            <p:nvPr>
              <p:custDataLst>
                <p:tags r:id="rId35"/>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9" name="Text Box 113"/>
            <p:cNvSpPr txBox="1">
              <a:spLocks noChangeArrowheads="1"/>
            </p:cNvSpPr>
            <p:nvPr>
              <p:custDataLst>
                <p:tags r:id="rId36"/>
              </p:custDataLst>
            </p:nvPr>
          </p:nvSpPr>
          <p:spPr bwMode="auto">
            <a:xfrm>
              <a:off x="5416216"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grpSp>
      <p:sp>
        <p:nvSpPr>
          <p:cNvPr id="44" name="Trapezoid 43"/>
          <p:cNvSpPr/>
          <p:nvPr/>
        </p:nvSpPr>
        <p:spPr>
          <a:xfrm rot="5400000">
            <a:off x="7090472" y="178602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65663" y="1486267"/>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2" name="Line 104"/>
          <p:cNvSpPr>
            <a:spLocks noChangeShapeType="1"/>
          </p:cNvSpPr>
          <p:nvPr>
            <p:custDataLst>
              <p:tags r:id="rId4"/>
            </p:custDataLst>
          </p:nvPr>
        </p:nvSpPr>
        <p:spPr bwMode="auto">
          <a:xfrm>
            <a:off x="8276249" y="1981200"/>
            <a:ext cx="571500" cy="1905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3" name="Line 106"/>
          <p:cNvSpPr>
            <a:spLocks noChangeShapeType="1"/>
          </p:cNvSpPr>
          <p:nvPr>
            <p:custDataLst>
              <p:tags r:id="rId5"/>
            </p:custDataLst>
          </p:nvPr>
        </p:nvSpPr>
        <p:spPr bwMode="auto">
          <a:xfrm>
            <a:off x="8588262" y="1905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4" name="Line 104"/>
          <p:cNvSpPr>
            <a:spLocks noChangeShapeType="1"/>
          </p:cNvSpPr>
          <p:nvPr>
            <p:custDataLst>
              <p:tags r:id="rId6"/>
            </p:custDataLst>
          </p:nvPr>
        </p:nvSpPr>
        <p:spPr bwMode="auto">
          <a:xfrm rot="16200000">
            <a:off x="7600891" y="5640307"/>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5" name="Line 106"/>
          <p:cNvSpPr>
            <a:spLocks noChangeShapeType="1"/>
          </p:cNvSpPr>
          <p:nvPr>
            <p:custDataLst>
              <p:tags r:id="rId7"/>
            </p:custDataLst>
          </p:nvPr>
        </p:nvSpPr>
        <p:spPr bwMode="auto">
          <a:xfrm rot="16200000" flipH="1">
            <a:off x="8018489"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7" name="Trapezoid 76"/>
          <p:cNvSpPr/>
          <p:nvPr/>
        </p:nvSpPr>
        <p:spPr>
          <a:xfrm rot="5400000">
            <a:off x="7090473" y="408137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894413" y="3572470"/>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9" name="Line 104"/>
          <p:cNvSpPr>
            <a:spLocks noChangeShapeType="1"/>
          </p:cNvSpPr>
          <p:nvPr>
            <p:custDataLst>
              <p:tags r:id="rId8"/>
            </p:custDataLst>
          </p:nvPr>
        </p:nvSpPr>
        <p:spPr bwMode="auto">
          <a:xfrm>
            <a:off x="8276249" y="4267198"/>
            <a:ext cx="571500" cy="1"/>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0" name="Line 106"/>
          <p:cNvSpPr>
            <a:spLocks noChangeShapeType="1"/>
          </p:cNvSpPr>
          <p:nvPr>
            <p:custDataLst>
              <p:tags r:id="rId9"/>
            </p:custDataLst>
          </p:nvPr>
        </p:nvSpPr>
        <p:spPr bwMode="auto">
          <a:xfrm>
            <a:off x="8588262" y="4191000"/>
            <a:ext cx="76200" cy="152400"/>
          </a:xfrm>
          <a:prstGeom prst="line">
            <a:avLst/>
          </a:prstGeom>
          <a:noFill/>
          <a:ln w="28575">
            <a:solidFill>
              <a:srgbClr val="FFFFFF"/>
            </a:solidFill>
            <a:round/>
            <a:headEnd/>
            <a:tailEnd/>
          </a:ln>
          <a:effectLst/>
        </p:spPr>
        <p:txBody>
          <a:bodyPr wrap="none" anchor="ctr">
            <a:noAutofit/>
          </a:bodyPr>
          <a:lstStyle/>
          <a:p>
            <a:endParaRPr lang="en-US"/>
          </a:p>
        </p:txBody>
      </p:sp>
      <p:grpSp>
        <p:nvGrpSpPr>
          <p:cNvPr id="76" name="Group 75"/>
          <p:cNvGrpSpPr/>
          <p:nvPr/>
        </p:nvGrpSpPr>
        <p:grpSpPr>
          <a:xfrm>
            <a:off x="7133249" y="3505200"/>
            <a:ext cx="685800" cy="1447800"/>
            <a:chOff x="6477000" y="3505200"/>
            <a:chExt cx="685800" cy="1447800"/>
          </a:xfrm>
        </p:grpSpPr>
        <p:sp>
          <p:nvSpPr>
            <p:cNvPr id="81" name="Line 104"/>
            <p:cNvSpPr>
              <a:spLocks noChangeShapeType="1"/>
            </p:cNvSpPr>
            <p:nvPr>
              <p:custDataLst>
                <p:tags r:id="rId29"/>
              </p:custDataLst>
            </p:nvPr>
          </p:nvSpPr>
          <p:spPr bwMode="auto">
            <a:xfrm>
              <a:off x="6934200" y="3505200"/>
              <a:ext cx="228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2" name="Line 104"/>
            <p:cNvSpPr>
              <a:spLocks noChangeShapeType="1"/>
            </p:cNvSpPr>
            <p:nvPr>
              <p:custDataLst>
                <p:tags r:id="rId30"/>
              </p:custDataLst>
            </p:nvPr>
          </p:nvSpPr>
          <p:spPr bwMode="auto">
            <a:xfrm>
              <a:off x="6858000" y="3810000"/>
              <a:ext cx="304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4" name="Line 104"/>
            <p:cNvSpPr>
              <a:spLocks noChangeShapeType="1"/>
            </p:cNvSpPr>
            <p:nvPr>
              <p:custDataLst>
                <p:tags r:id="rId31"/>
              </p:custDataLst>
            </p:nvPr>
          </p:nvSpPr>
          <p:spPr bwMode="auto">
            <a:xfrm>
              <a:off x="6553200" y="4572000"/>
              <a:ext cx="609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5" name="Line 104"/>
            <p:cNvSpPr>
              <a:spLocks noChangeShapeType="1"/>
            </p:cNvSpPr>
            <p:nvPr>
              <p:custDataLst>
                <p:tags r:id="rId32"/>
              </p:custDataLst>
            </p:nvPr>
          </p:nvSpPr>
          <p:spPr bwMode="auto">
            <a:xfrm>
              <a:off x="6477000" y="4953000"/>
              <a:ext cx="685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grpSp>
      <p:cxnSp>
        <p:nvCxnSpPr>
          <p:cNvPr id="87" name="Straight Connector 86"/>
          <p:cNvCxnSpPr>
            <a:endCxn id="81" idx="0"/>
          </p:cNvCxnSpPr>
          <p:nvPr/>
        </p:nvCxnSpPr>
        <p:spPr>
          <a:xfrm>
            <a:off x="7590449" y="12954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2" idx="0"/>
          </p:cNvCxnSpPr>
          <p:nvPr/>
        </p:nvCxnSpPr>
        <p:spPr>
          <a:xfrm>
            <a:off x="7514249" y="1628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4" idx="0"/>
          </p:cNvCxnSpPr>
          <p:nvPr/>
        </p:nvCxnSpPr>
        <p:spPr>
          <a:xfrm>
            <a:off x="7209449" y="2390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endCxn id="85" idx="0"/>
          </p:cNvCxnSpPr>
          <p:nvPr/>
        </p:nvCxnSpPr>
        <p:spPr>
          <a:xfrm>
            <a:off x="7133249" y="27432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00" name="Text Box 108"/>
          <p:cNvSpPr txBox="1">
            <a:spLocks noChangeArrowheads="1"/>
          </p:cNvSpPr>
          <p:nvPr>
            <p:custDataLst>
              <p:tags r:id="rId10"/>
            </p:custDataLst>
          </p:nvPr>
        </p:nvSpPr>
        <p:spPr bwMode="auto">
          <a:xfrm>
            <a:off x="8435862" y="14478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1" name="Text Box 108"/>
          <p:cNvSpPr txBox="1">
            <a:spLocks noChangeArrowheads="1"/>
          </p:cNvSpPr>
          <p:nvPr>
            <p:custDataLst>
              <p:tags r:id="rId11"/>
            </p:custDataLst>
          </p:nvPr>
        </p:nvSpPr>
        <p:spPr bwMode="auto">
          <a:xfrm>
            <a:off x="8710124" y="1689016"/>
            <a:ext cx="510076"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A</a:t>
            </a:r>
            <a:endParaRPr lang="en-US" sz="2400" baseline="-25000" dirty="0">
              <a:solidFill>
                <a:srgbClr val="FFFFFF"/>
              </a:solidFill>
              <a:latin typeface="Calibri"/>
            </a:endParaRPr>
          </a:p>
        </p:txBody>
      </p:sp>
      <p:sp>
        <p:nvSpPr>
          <p:cNvPr id="102" name="Text Box 108"/>
          <p:cNvSpPr txBox="1">
            <a:spLocks noChangeArrowheads="1"/>
          </p:cNvSpPr>
          <p:nvPr>
            <p:custDataLst>
              <p:tags r:id="rId12"/>
            </p:custDataLst>
          </p:nvPr>
        </p:nvSpPr>
        <p:spPr bwMode="auto">
          <a:xfrm>
            <a:off x="8435862" y="3733799"/>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3" name="Text Box 108"/>
          <p:cNvSpPr txBox="1">
            <a:spLocks noChangeArrowheads="1"/>
          </p:cNvSpPr>
          <p:nvPr>
            <p:custDataLst>
              <p:tags r:id="rId13"/>
            </p:custDataLst>
          </p:nvPr>
        </p:nvSpPr>
        <p:spPr bwMode="auto">
          <a:xfrm>
            <a:off x="8713330" y="3975015"/>
            <a:ext cx="503664"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04" name="Text Box 108"/>
          <p:cNvSpPr txBox="1">
            <a:spLocks noChangeArrowheads="1"/>
          </p:cNvSpPr>
          <p:nvPr>
            <p:custDataLst>
              <p:tags r:id="rId14"/>
            </p:custDataLst>
          </p:nvPr>
        </p:nvSpPr>
        <p:spPr bwMode="auto">
          <a:xfrm>
            <a:off x="7737042" y="56514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cxnSp>
        <p:nvCxnSpPr>
          <p:cNvPr id="6153" name="Elbow Connector 6152"/>
          <p:cNvCxnSpPr>
            <a:endCxn id="44" idx="3"/>
          </p:cNvCxnSpPr>
          <p:nvPr/>
        </p:nvCxnSpPr>
        <p:spPr>
          <a:xfrm rot="5400000" flipH="1" flipV="1">
            <a:off x="5840462" y="3903189"/>
            <a:ext cx="3206504" cy="1179118"/>
          </a:xfrm>
          <a:prstGeom prst="bentConnector3">
            <a:avLst>
              <a:gd name="adj1" fmla="val 91146"/>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3" name="Line 106"/>
          <p:cNvSpPr>
            <a:spLocks noChangeShapeType="1"/>
          </p:cNvSpPr>
          <p:nvPr>
            <p:custDataLst>
              <p:tags r:id="rId15"/>
            </p:custDataLst>
          </p:nvPr>
        </p:nvSpPr>
        <p:spPr bwMode="auto">
          <a:xfrm rot="16200000" flipH="1">
            <a:off x="6790349" y="5765716"/>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4" name="Text Box 108"/>
          <p:cNvSpPr txBox="1">
            <a:spLocks noChangeArrowheads="1"/>
          </p:cNvSpPr>
          <p:nvPr>
            <p:custDataLst>
              <p:tags r:id="rId16"/>
            </p:custDataLst>
          </p:nvPr>
        </p:nvSpPr>
        <p:spPr bwMode="auto">
          <a:xfrm>
            <a:off x="6441642" y="55752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19" name="Text Box 108"/>
          <p:cNvSpPr txBox="1">
            <a:spLocks noChangeArrowheads="1"/>
          </p:cNvSpPr>
          <p:nvPr>
            <p:custDataLst>
              <p:tags r:id="rId17"/>
            </p:custDataLst>
          </p:nvPr>
        </p:nvSpPr>
        <p:spPr bwMode="auto">
          <a:xfrm>
            <a:off x="7792623" y="6019800"/>
            <a:ext cx="46358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20" name="Text Box 108"/>
          <p:cNvSpPr txBox="1">
            <a:spLocks noChangeArrowheads="1"/>
          </p:cNvSpPr>
          <p:nvPr>
            <p:custDataLst>
              <p:tags r:id="rId18"/>
            </p:custDataLst>
          </p:nvPr>
        </p:nvSpPr>
        <p:spPr bwMode="auto">
          <a:xfrm>
            <a:off x="6587049" y="5943600"/>
            <a:ext cx="4700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a:solidFill>
                  <a:srgbClr val="FFFFFF"/>
                </a:solidFill>
                <a:latin typeface="Calibri"/>
              </a:rPr>
              <a:t>A</a:t>
            </a:r>
          </a:p>
        </p:txBody>
      </p:sp>
      <p:sp>
        <p:nvSpPr>
          <p:cNvPr id="123" name="Isosceles Triangle 122"/>
          <p:cNvSpPr/>
          <p:nvPr/>
        </p:nvSpPr>
        <p:spPr>
          <a:xfrm rot="5400000">
            <a:off x="5934115"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rot="5400000">
            <a:off x="5934115"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rot="5400000">
            <a:off x="5934115"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5400000">
            <a:off x="5934115"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 Box 113"/>
          <p:cNvSpPr txBox="1">
            <a:spLocks noChangeArrowheads="1"/>
          </p:cNvSpPr>
          <p:nvPr>
            <p:custDataLst>
              <p:tags r:id="rId19"/>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129" name="Text Box 113"/>
          <p:cNvSpPr txBox="1">
            <a:spLocks noChangeArrowheads="1"/>
          </p:cNvSpPr>
          <p:nvPr>
            <p:custDataLst>
              <p:tags r:id="rId20"/>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138" name="AutoShape 5"/>
          <p:cNvSpPr>
            <a:spLocks noChangeArrowheads="1"/>
          </p:cNvSpPr>
          <p:nvPr/>
        </p:nvSpPr>
        <p:spPr bwMode="auto">
          <a:xfrm>
            <a:off x="5555652" y="1276157"/>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39" name="Straight Connector 138"/>
          <p:cNvCxnSpPr>
            <a:stCxn id="138" idx="3"/>
          </p:cNvCxnSpPr>
          <p:nvPr/>
        </p:nvCxnSpPr>
        <p:spPr>
          <a:xfrm flipV="1">
            <a:off x="5765202" y="1384453"/>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AutoShape 5"/>
          <p:cNvSpPr>
            <a:spLocks noChangeArrowheads="1"/>
          </p:cNvSpPr>
          <p:nvPr/>
        </p:nvSpPr>
        <p:spPr bwMode="auto">
          <a:xfrm>
            <a:off x="5555651" y="16764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1" name="Straight Connector 140"/>
          <p:cNvCxnSpPr>
            <a:stCxn id="140" idx="3"/>
          </p:cNvCxnSpPr>
          <p:nvPr/>
        </p:nvCxnSpPr>
        <p:spPr>
          <a:xfrm flipV="1">
            <a:off x="5765201" y="17846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2" name="AutoShape 5"/>
          <p:cNvSpPr>
            <a:spLocks noChangeArrowheads="1"/>
          </p:cNvSpPr>
          <p:nvPr/>
        </p:nvSpPr>
        <p:spPr bwMode="auto">
          <a:xfrm>
            <a:off x="5532335" y="2362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3" name="Straight Connector 142"/>
          <p:cNvCxnSpPr>
            <a:stCxn id="142" idx="3"/>
          </p:cNvCxnSpPr>
          <p:nvPr/>
        </p:nvCxnSpPr>
        <p:spPr>
          <a:xfrm flipV="1">
            <a:off x="5741885" y="2470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4" name="AutoShape 5"/>
          <p:cNvSpPr>
            <a:spLocks noChangeArrowheads="1"/>
          </p:cNvSpPr>
          <p:nvPr/>
        </p:nvSpPr>
        <p:spPr bwMode="auto">
          <a:xfrm>
            <a:off x="5532335" y="2743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5" name="Straight Connector 144"/>
          <p:cNvCxnSpPr>
            <a:stCxn id="144" idx="3"/>
          </p:cNvCxnSpPr>
          <p:nvPr/>
        </p:nvCxnSpPr>
        <p:spPr>
          <a:xfrm flipV="1">
            <a:off x="5741885" y="2851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4465535" y="12954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4422942" y="1857549"/>
            <a:ext cx="956993" cy="646331"/>
          </a:xfrm>
          <a:prstGeom prst="rect">
            <a:avLst/>
          </a:prstGeom>
          <a:noFill/>
        </p:spPr>
        <p:txBody>
          <a:bodyPr wrap="none" rtlCol="0">
            <a:spAutoFit/>
          </a:bodyPr>
          <a:lstStyle/>
          <a:p>
            <a:r>
              <a:rPr lang="en-US" dirty="0" smtClean="0"/>
              <a:t>5-to-32</a:t>
            </a:r>
          </a:p>
          <a:p>
            <a:r>
              <a:rPr lang="en-US" dirty="0" smtClean="0"/>
              <a:t>decoder</a:t>
            </a:r>
            <a:endParaRPr lang="en-US" dirty="0"/>
          </a:p>
        </p:txBody>
      </p:sp>
      <p:cxnSp>
        <p:nvCxnSpPr>
          <p:cNvPr id="148" name="Straight Connector 147"/>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5331304" y="1679402"/>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5331304" y="2365202"/>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331304" y="27432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5443478" y="1447800"/>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456135"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5420161" y="2514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5420161" y="2895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1" idx="0"/>
          </p:cNvCxnSpPr>
          <p:nvPr/>
        </p:nvCxnSpPr>
        <p:spPr>
          <a:xfrm flipH="1">
            <a:off x="5410990" y="1447800"/>
            <a:ext cx="32491" cy="45084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Line 106"/>
          <p:cNvSpPr>
            <a:spLocks noChangeShapeType="1"/>
          </p:cNvSpPr>
          <p:nvPr>
            <p:custDataLst>
              <p:tags r:id="rId21"/>
            </p:custDataLst>
          </p:nvPr>
        </p:nvSpPr>
        <p:spPr bwMode="auto">
          <a:xfrm rot="16200000" flipH="1">
            <a:off x="5372100"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 name="Text Box 108"/>
          <p:cNvSpPr txBox="1">
            <a:spLocks noChangeArrowheads="1"/>
          </p:cNvSpPr>
          <p:nvPr>
            <p:custDataLst>
              <p:tags r:id="rId22"/>
            </p:custDataLst>
          </p:nvPr>
        </p:nvSpPr>
        <p:spPr bwMode="auto">
          <a:xfrm>
            <a:off x="5755842" y="5562600"/>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59" name="Text Box 108"/>
          <p:cNvSpPr txBox="1">
            <a:spLocks noChangeArrowheads="1"/>
          </p:cNvSpPr>
          <p:nvPr>
            <p:custDataLst>
              <p:tags r:id="rId23"/>
            </p:custDataLst>
          </p:nvPr>
        </p:nvSpPr>
        <p:spPr bwMode="auto">
          <a:xfrm>
            <a:off x="5793171" y="5982056"/>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161" name="Text Box 108"/>
          <p:cNvSpPr txBox="1">
            <a:spLocks noChangeArrowheads="1"/>
          </p:cNvSpPr>
          <p:nvPr>
            <p:custDataLst>
              <p:tags r:id="rId24"/>
            </p:custDataLst>
          </p:nvPr>
        </p:nvSpPr>
        <p:spPr bwMode="auto">
          <a:xfrm>
            <a:off x="5181600" y="5956216"/>
            <a:ext cx="45878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endParaRPr lang="en-US" sz="2400" baseline="-25000" dirty="0">
              <a:solidFill>
                <a:srgbClr val="FFFFFF"/>
              </a:solidFill>
              <a:latin typeface="Calibri"/>
            </a:endParaRPr>
          </a:p>
        </p:txBody>
      </p:sp>
      <p:cxnSp>
        <p:nvCxnSpPr>
          <p:cNvPr id="162" name="Straight Connector 161"/>
          <p:cNvCxnSpPr/>
          <p:nvPr/>
        </p:nvCxnSpPr>
        <p:spPr>
          <a:xfrm>
            <a:off x="5815952" y="1143000"/>
            <a:ext cx="0" cy="1524001"/>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5815952" y="2667000"/>
            <a:ext cx="9738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5815952" y="2286000"/>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5821095" y="1569218"/>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4031420" y="1143000"/>
            <a:ext cx="18819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7" name="Line 106"/>
          <p:cNvSpPr>
            <a:spLocks noChangeShapeType="1"/>
          </p:cNvSpPr>
          <p:nvPr>
            <p:custDataLst>
              <p:tags r:id="rId25"/>
            </p:custDataLst>
          </p:nvPr>
        </p:nvSpPr>
        <p:spPr bwMode="auto">
          <a:xfrm rot="16200000" flipH="1">
            <a:off x="6057900"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68" name="Text Box 108"/>
          <p:cNvSpPr txBox="1">
            <a:spLocks noChangeArrowheads="1"/>
          </p:cNvSpPr>
          <p:nvPr>
            <p:custDataLst>
              <p:tags r:id="rId26"/>
            </p:custDataLst>
          </p:nvPr>
        </p:nvSpPr>
        <p:spPr bwMode="auto">
          <a:xfrm>
            <a:off x="3657600" y="838200"/>
            <a:ext cx="37382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endParaRPr lang="en-US" sz="2400" baseline="-25000" dirty="0">
              <a:solidFill>
                <a:srgbClr val="FFFFFF"/>
              </a:solidFill>
              <a:latin typeface="Calibri"/>
            </a:endParaRPr>
          </a:p>
        </p:txBody>
      </p:sp>
      <p:sp>
        <p:nvSpPr>
          <p:cNvPr id="169" name="Line 106"/>
          <p:cNvSpPr>
            <a:spLocks noChangeShapeType="1"/>
          </p:cNvSpPr>
          <p:nvPr>
            <p:custDataLst>
              <p:tags r:id="rId27"/>
            </p:custDataLst>
          </p:nvPr>
        </p:nvSpPr>
        <p:spPr bwMode="auto">
          <a:xfrm>
            <a:off x="4114800" y="10668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70" name="Text Box 108"/>
          <p:cNvSpPr txBox="1">
            <a:spLocks noChangeArrowheads="1"/>
          </p:cNvSpPr>
          <p:nvPr>
            <p:custDataLst>
              <p:tags r:id="rId28"/>
            </p:custDataLst>
          </p:nvPr>
        </p:nvSpPr>
        <p:spPr bwMode="auto">
          <a:xfrm>
            <a:off x="3810000" y="6096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71" name="Rectangle 170"/>
          <p:cNvSpPr/>
          <p:nvPr/>
        </p:nvSpPr>
        <p:spPr>
          <a:xfrm>
            <a:off x="4260020" y="879565"/>
            <a:ext cx="4175842" cy="4695651"/>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a:stCxn id="159" idx="0"/>
          </p:cNvCxnSpPr>
          <p:nvPr/>
        </p:nvCxnSpPr>
        <p:spPr>
          <a:xfrm rot="16200000" flipV="1">
            <a:off x="3897321" y="3820491"/>
            <a:ext cx="3064845" cy="1258286"/>
          </a:xfrm>
          <a:prstGeom prst="bentConnector3">
            <a:avLst>
              <a:gd name="adj1" fmla="val 62786"/>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666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5">
                    <a:lumMod val="60000"/>
                    <a:lumOff val="40000"/>
                  </a:schemeClr>
                </a:solidFill>
              </a:rPr>
              <a:t>write port</a:t>
            </a:r>
          </a:p>
          <a:p>
            <a:pPr lvl="1"/>
            <a:r>
              <a:rPr lang="en-US" dirty="0" err="1" smtClean="0"/>
              <a:t>Mux</a:t>
            </a:r>
            <a:r>
              <a:rPr lang="en-US" dirty="0" smtClean="0"/>
              <a:t> for each</a:t>
            </a:r>
            <a:r>
              <a:rPr lang="en-US" dirty="0" smtClean="0">
                <a:solidFill>
                  <a:schemeClr val="accent1"/>
                </a:solidFill>
              </a:rPr>
              <a:t> </a:t>
            </a:r>
            <a:r>
              <a:rPr lang="en-US" dirty="0" smtClean="0">
                <a:solidFill>
                  <a:schemeClr val="accent5">
                    <a:lumMod val="60000"/>
                    <a:lumOff val="40000"/>
                  </a:schemeClr>
                </a:solidFill>
              </a:rPr>
              <a:t>read port</a:t>
            </a:r>
            <a:endParaRPr lang="en-US" dirty="0">
              <a:solidFill>
                <a:schemeClr val="accent5">
                  <a:lumMod val="60000"/>
                  <a:lumOff val="40000"/>
                </a:schemeClr>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lumMod val="60000"/>
                    <a:lumOff val="40000"/>
                  </a:schemeClr>
                </a:solidFill>
              </a:rPr>
              <a:t>Dual-Read-Port</a:t>
            </a:r>
            <a:br>
              <a:rPr lang="en-US" sz="2800" dirty="0" smtClean="0">
                <a:solidFill>
                  <a:schemeClr val="accent5">
                    <a:lumMod val="60000"/>
                    <a:lumOff val="40000"/>
                  </a:schemeClr>
                </a:solidFill>
              </a:rPr>
            </a:br>
            <a:r>
              <a:rPr lang="en-US" sz="2800" dirty="0" smtClean="0">
                <a:solidFill>
                  <a:schemeClr val="accent5">
                    <a:lumMod val="60000"/>
                    <a:lumOff val="40000"/>
                  </a:schemeClr>
                </a:solidFill>
              </a:rPr>
              <a:t>Single-Write-Port</a:t>
            </a:r>
          </a:p>
          <a:p>
            <a:pPr algn="ctr"/>
            <a:r>
              <a:rPr lang="en-US" sz="2800" dirty="0" smtClean="0">
                <a:solidFill>
                  <a:schemeClr val="accent5">
                    <a:lumMod val="60000"/>
                    <a:lumOff val="40000"/>
                  </a:schemeClr>
                </a:solidFill>
              </a:rPr>
              <a:t>32 x 32 </a:t>
            </a:r>
            <a:br>
              <a:rPr lang="en-US" sz="2800" dirty="0" smtClean="0">
                <a:solidFill>
                  <a:schemeClr val="accent5">
                    <a:lumMod val="60000"/>
                    <a:lumOff val="40000"/>
                  </a:schemeClr>
                </a:solidFill>
              </a:rPr>
            </a:br>
            <a:r>
              <a:rPr lang="en-US" sz="2800" dirty="0" smtClean="0">
                <a:solidFill>
                  <a:schemeClr val="accent5">
                    <a:lumMod val="60000"/>
                    <a:lumOff val="40000"/>
                  </a:schemeClr>
                </a:solidFill>
              </a:rPr>
              <a:t>Register File</a:t>
            </a:r>
            <a:endParaRPr lang="en-US" sz="2800" dirty="0">
              <a:solidFill>
                <a:schemeClr val="accent5">
                  <a:lumMod val="60000"/>
                  <a:lumOff val="40000"/>
                </a:schemeClr>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640695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solidFill>
                  <a:schemeClr val="accent5">
                    <a:lumMod val="60000"/>
                    <a:lumOff val="40000"/>
                  </a:schemeClr>
                </a:solidFill>
              </a:rPr>
              <a:t>Decoder</a:t>
            </a:r>
            <a:r>
              <a:rPr lang="en-US" dirty="0" smtClean="0"/>
              <a:t> for each </a:t>
            </a:r>
            <a:r>
              <a:rPr lang="en-US" dirty="0" smtClean="0">
                <a:solidFill>
                  <a:schemeClr val="accent5">
                    <a:lumMod val="60000"/>
                    <a:lumOff val="40000"/>
                  </a:schemeClr>
                </a:solidFill>
              </a:rPr>
              <a:t>write port</a:t>
            </a:r>
          </a:p>
          <a:p>
            <a:pPr lvl="1"/>
            <a:r>
              <a:rPr lang="en-US" dirty="0" err="1" smtClean="0">
                <a:solidFill>
                  <a:schemeClr val="accent5">
                    <a:lumMod val="60000"/>
                    <a:lumOff val="40000"/>
                  </a:schemeClr>
                </a:solidFill>
              </a:rPr>
              <a:t>Mux</a:t>
            </a:r>
            <a:r>
              <a:rPr lang="en-US" dirty="0" smtClean="0"/>
              <a:t> for each</a:t>
            </a:r>
            <a:r>
              <a:rPr lang="en-US" dirty="0" smtClean="0">
                <a:solidFill>
                  <a:schemeClr val="accent1"/>
                </a:solidFill>
              </a:rPr>
              <a:t> </a:t>
            </a:r>
            <a:r>
              <a:rPr lang="en-US" dirty="0" smtClean="0">
                <a:solidFill>
                  <a:schemeClr val="accent5">
                    <a:lumMod val="60000"/>
                    <a:lumOff val="40000"/>
                  </a:schemeClr>
                </a:solidFill>
              </a:rPr>
              <a:t>read port</a:t>
            </a:r>
            <a:endParaRPr lang="en-US" dirty="0">
              <a:solidFill>
                <a:schemeClr val="accent5">
                  <a:lumMod val="60000"/>
                  <a:lumOff val="40000"/>
                </a:schemeClr>
              </a:solidFill>
            </a:endParaRPr>
          </a:p>
          <a:p>
            <a:endParaRPr lang="en-US" dirty="0"/>
          </a:p>
        </p:txBody>
      </p:sp>
      <p:sp>
        <p:nvSpPr>
          <p:cNvPr id="35" name="Rectangle 3"/>
          <p:cNvSpPr txBox="1">
            <a:spLocks noChangeArrowheads="1"/>
          </p:cNvSpPr>
          <p:nvPr>
            <p:custDataLst>
              <p:tags r:id="rId3"/>
            </p:custDataLst>
          </p:nvPr>
        </p:nvSpPr>
        <p:spPr>
          <a:xfrm>
            <a:off x="4267200" y="762000"/>
            <a:ext cx="4648200" cy="3962400"/>
          </a:xfrm>
          <a:prstGeom prst="rect">
            <a:avLst/>
          </a:prstGeom>
          <a:ln>
            <a:solidFill>
              <a:schemeClr val="accent5">
                <a:lumMod val="60000"/>
                <a:lumOff val="40000"/>
              </a:schemeClr>
            </a:solidFill>
          </a:ln>
        </p:spPr>
        <p:txBody>
          <a:bodyPr vert="horz" lIns="91440" tIns="45720" rIns="91440" bIns="45720" rtlCol="0">
            <a:no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5">
                    <a:lumMod val="60000"/>
                    <a:lumOff val="40000"/>
                  </a:schemeClr>
                </a:solidFill>
              </a:rPr>
              <a:t>What happens if same register read and written during same clock cycle?</a:t>
            </a:r>
          </a:p>
        </p:txBody>
      </p:sp>
    </p:spTree>
    <p:extLst>
      <p:ext uri="{BB962C8B-B14F-4D97-AF65-F5344CB8AC3E}">
        <p14:creationId xmlns:p14="http://schemas.microsoft.com/office/powerpoint/2010/main" val="2353669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1" name="Rectangle 3"/>
          <p:cNvSpPr>
            <a:spLocks noGrp="1" noChangeArrowheads="1"/>
          </p:cNvSpPr>
          <p:nvPr>
            <p:ph idx="1"/>
            <p:custDataLst>
              <p:tags r:id="rId1"/>
            </p:custDataLst>
          </p:nvPr>
        </p:nvSpPr>
        <p:spPr/>
        <p:txBody>
          <a:bodyPr>
            <a:noAutofit/>
          </a:bodyPr>
          <a:lstStyle/>
          <a:p>
            <a:r>
              <a:rPr lang="en-US" dirty="0" smtClean="0">
                <a:solidFill>
                  <a:schemeClr val="accent5">
                    <a:lumMod val="60000"/>
                    <a:lumOff val="40000"/>
                  </a:schemeClr>
                </a:solidFill>
              </a:rPr>
              <a:t>Register File </a:t>
            </a:r>
            <a:r>
              <a:rPr lang="en-US" dirty="0" smtClean="0"/>
              <a:t>tradeoffs</a:t>
            </a:r>
          </a:p>
          <a:p>
            <a:pPr lvl="1">
              <a:buNone/>
            </a:pPr>
            <a:r>
              <a:rPr lang="en-US" dirty="0" smtClean="0">
                <a:solidFill>
                  <a:schemeClr val="accent5">
                    <a:lumMod val="60000"/>
                    <a:lumOff val="40000"/>
                  </a:schemeClr>
                </a:solidFill>
              </a:rPr>
              <a:t>+</a:t>
            </a:r>
            <a:r>
              <a:rPr lang="en-US" dirty="0" smtClean="0"/>
              <a:t>	Very fast (a few gate delays for </a:t>
            </a:r>
          </a:p>
          <a:p>
            <a:pPr lvl="1">
              <a:buNone/>
            </a:pPr>
            <a:r>
              <a:rPr lang="en-US" dirty="0"/>
              <a:t>	</a:t>
            </a:r>
            <a:r>
              <a:rPr lang="en-US" dirty="0" smtClean="0"/>
              <a:t>	both read and write)</a:t>
            </a:r>
          </a:p>
          <a:p>
            <a:pPr lvl="1">
              <a:buNone/>
            </a:pPr>
            <a:r>
              <a:rPr lang="en-US" dirty="0" smtClean="0">
                <a:solidFill>
                  <a:schemeClr val="accent5">
                    <a:lumMod val="60000"/>
                    <a:lumOff val="40000"/>
                  </a:schemeClr>
                </a:solidFill>
              </a:rPr>
              <a:t>+</a:t>
            </a:r>
            <a:r>
              <a:rPr lang="en-US" dirty="0" smtClean="0"/>
              <a:t>	Adding extra ports is </a:t>
            </a:r>
          </a:p>
          <a:p>
            <a:pPr lvl="1">
              <a:buNone/>
            </a:pPr>
            <a:r>
              <a:rPr lang="en-US" dirty="0"/>
              <a:t>	</a:t>
            </a:r>
            <a:r>
              <a:rPr lang="en-US" dirty="0" smtClean="0"/>
              <a:t>	straightforward</a:t>
            </a:r>
          </a:p>
          <a:p>
            <a:pPr lvl="1">
              <a:buNone/>
            </a:pPr>
            <a:r>
              <a:rPr lang="en-US" dirty="0" smtClean="0">
                <a:solidFill>
                  <a:schemeClr val="accent5">
                    <a:lumMod val="60000"/>
                    <a:lumOff val="40000"/>
                  </a:schemeClr>
                </a:solidFill>
              </a:rPr>
              <a:t>–</a:t>
            </a:r>
            <a:r>
              <a:rPr lang="en-US" dirty="0" smtClean="0"/>
              <a:t> 	Doesn’t scale</a:t>
            </a:r>
          </a:p>
          <a:p>
            <a:pPr lvl="1">
              <a:buNone/>
            </a:pPr>
            <a:r>
              <a:rPr lang="en-US" dirty="0"/>
              <a:t>	</a:t>
            </a:r>
            <a:r>
              <a:rPr lang="en-US" dirty="0" smtClean="0"/>
              <a:t>e.g. 32Mb register file with </a:t>
            </a:r>
          </a:p>
          <a:p>
            <a:pPr lvl="1">
              <a:buNone/>
            </a:pPr>
            <a:r>
              <a:rPr lang="en-US" dirty="0"/>
              <a:t> </a:t>
            </a:r>
            <a:r>
              <a:rPr lang="en-US" dirty="0" smtClean="0"/>
              <a:t>    32 bit registers</a:t>
            </a:r>
          </a:p>
          <a:p>
            <a:pPr lvl="1">
              <a:buNone/>
            </a:pPr>
            <a:r>
              <a:rPr lang="en-US" dirty="0"/>
              <a:t>	</a:t>
            </a:r>
            <a:r>
              <a:rPr lang="en-US" dirty="0" smtClean="0"/>
              <a:t> Need 32x 1M-to-1 multiplexor </a:t>
            </a:r>
          </a:p>
          <a:p>
            <a:pPr lvl="1">
              <a:buNone/>
            </a:pPr>
            <a:r>
              <a:rPr lang="en-US" dirty="0" smtClean="0"/>
              <a:t>     and </a:t>
            </a:r>
            <a:r>
              <a:rPr lang="en-US" smtClean="0"/>
              <a:t>32x 20-to-1M </a:t>
            </a:r>
            <a:r>
              <a:rPr lang="en-US" dirty="0" smtClean="0"/>
              <a:t>decoder</a:t>
            </a:r>
          </a:p>
          <a:p>
            <a:pPr lvl="1">
              <a:buNone/>
            </a:pPr>
            <a:r>
              <a:rPr lang="en-US" dirty="0"/>
              <a:t> </a:t>
            </a:r>
            <a:r>
              <a:rPr lang="en-US" dirty="0" smtClean="0"/>
              <a:t>    </a:t>
            </a:r>
            <a:r>
              <a:rPr lang="en-US" dirty="0" smtClean="0">
                <a:solidFill>
                  <a:schemeClr val="accent5">
                    <a:lumMod val="60000"/>
                    <a:lumOff val="40000"/>
                  </a:schemeClr>
                </a:solidFill>
              </a:rPr>
              <a:t>How many logic gates/transistors?</a:t>
            </a:r>
          </a:p>
          <a:p>
            <a:pPr lvl="1">
              <a:buNone/>
            </a:pPr>
            <a:r>
              <a:rPr lang="en-US" dirty="0"/>
              <a:t>	</a:t>
            </a:r>
            <a:endParaRPr lang="en-US" dirty="0" smtClean="0"/>
          </a:p>
        </p:txBody>
      </p:sp>
      <p:sp>
        <p:nvSpPr>
          <p:cNvPr id="2003970" name="Rectangle 2"/>
          <p:cNvSpPr>
            <a:spLocks noGrp="1" noChangeArrowheads="1"/>
          </p:cNvSpPr>
          <p:nvPr>
            <p:ph type="title"/>
            <p:custDataLst>
              <p:tags r:id="rId2"/>
            </p:custDataLst>
          </p:nvPr>
        </p:nvSpPr>
        <p:spPr/>
        <p:txBody>
          <a:bodyPr>
            <a:noAutofit/>
          </a:bodyPr>
          <a:lstStyle/>
          <a:p>
            <a:r>
              <a:rPr lang="en-US" dirty="0" smtClean="0"/>
              <a:t>Tradeoffs</a:t>
            </a:r>
            <a:endParaRPr lang="en-US" dirty="0"/>
          </a:p>
        </p:txBody>
      </p:sp>
      <p:sp>
        <p:nvSpPr>
          <p:cNvPr id="5" name="AutoShape 5"/>
          <p:cNvSpPr>
            <a:spLocks noChangeArrowheads="1"/>
          </p:cNvSpPr>
          <p:nvPr/>
        </p:nvSpPr>
        <p:spPr bwMode="auto">
          <a:xfrm>
            <a:off x="7086600" y="266699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3" name="AutoShape 5"/>
          <p:cNvSpPr>
            <a:spLocks noChangeArrowheads="1"/>
          </p:cNvSpPr>
          <p:nvPr/>
        </p:nvSpPr>
        <p:spPr bwMode="auto">
          <a:xfrm>
            <a:off x="7086600" y="39457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7" name="AutoShape 5"/>
          <p:cNvSpPr>
            <a:spLocks noChangeArrowheads="1"/>
          </p:cNvSpPr>
          <p:nvPr/>
        </p:nvSpPr>
        <p:spPr bwMode="auto">
          <a:xfrm>
            <a:off x="7086600" y="45553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1" name="AutoShape 5"/>
          <p:cNvSpPr>
            <a:spLocks noChangeArrowheads="1"/>
          </p:cNvSpPr>
          <p:nvPr/>
        </p:nvSpPr>
        <p:spPr bwMode="auto">
          <a:xfrm>
            <a:off x="7086600" y="51649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5" name="AutoShape 5"/>
          <p:cNvSpPr>
            <a:spLocks noChangeArrowheads="1"/>
          </p:cNvSpPr>
          <p:nvPr/>
        </p:nvSpPr>
        <p:spPr bwMode="auto">
          <a:xfrm>
            <a:off x="7086600" y="76199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9" name="AutoShape 5"/>
          <p:cNvSpPr>
            <a:spLocks noChangeArrowheads="1"/>
          </p:cNvSpPr>
          <p:nvPr/>
        </p:nvSpPr>
        <p:spPr bwMode="auto">
          <a:xfrm>
            <a:off x="7086600" y="141443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3" name="AutoShape 5"/>
          <p:cNvSpPr>
            <a:spLocks noChangeArrowheads="1"/>
          </p:cNvSpPr>
          <p:nvPr/>
        </p:nvSpPr>
        <p:spPr bwMode="auto">
          <a:xfrm>
            <a:off x="7086600" y="20407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4" name="Straight Connector 3"/>
          <p:cNvCxnSpPr/>
          <p:nvPr/>
        </p:nvCxnSpPr>
        <p:spPr>
          <a:xfrm>
            <a:off x="6019800" y="27431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97" idx="1"/>
          </p:cNvCxnSpPr>
          <p:nvPr/>
        </p:nvCxnSpPr>
        <p:spPr>
          <a:xfrm>
            <a:off x="6781800" y="1295396"/>
            <a:ext cx="0" cy="50423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96" idx="1"/>
          </p:cNvCxnSpPr>
          <p:nvPr/>
        </p:nvCxnSpPr>
        <p:spPr>
          <a:xfrm flipH="1">
            <a:off x="6595108" y="1142996"/>
            <a:ext cx="34292" cy="51947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77000" y="990596"/>
            <a:ext cx="20954" cy="53471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6" idx="2"/>
          </p:cNvCxnSpPr>
          <p:nvPr/>
        </p:nvCxnSpPr>
        <p:spPr>
          <a:xfrm flipH="1">
            <a:off x="6477000" y="990596"/>
            <a:ext cx="4572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629400" y="1142996"/>
            <a:ext cx="4572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6"/>
          </p:cNvCxnSpPr>
          <p:nvPr/>
        </p:nvCxnSpPr>
        <p:spPr>
          <a:xfrm flipH="1">
            <a:off x="6781800" y="1295396"/>
            <a:ext cx="304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477000" y="16763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629400" y="18287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781800" y="19811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477000" y="22859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629400" y="24383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781800" y="25907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477000" y="28955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629400" y="30479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781800" y="32003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477000" y="3581396"/>
            <a:ext cx="8763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629400" y="37337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781800" y="38861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477000" y="41909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629400" y="43433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781800" y="44957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77000" y="48005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629400" y="49529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781800" y="51053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477000" y="54101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629400" y="55625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781800" y="57149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934200" y="28193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34200" y="367427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200" y="38099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34200" y="425051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34200" y="50291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4200" y="9143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934200" y="10667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934200" y="12191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934200" y="16001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934200" y="17525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934200" y="219311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34200" y="249791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6019800" y="21335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19800" y="15239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19800" y="8381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19800" y="34289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19800" y="40385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19800" y="46481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19800" y="52577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03973" name="TextBox 2003972"/>
          <p:cNvSpPr txBox="1"/>
          <p:nvPr/>
        </p:nvSpPr>
        <p:spPr>
          <a:xfrm>
            <a:off x="5772078" y="533396"/>
            <a:ext cx="171522" cy="430887"/>
          </a:xfrm>
          <a:prstGeom prst="rect">
            <a:avLst/>
          </a:prstGeom>
          <a:noFill/>
        </p:spPr>
        <p:txBody>
          <a:bodyPr wrap="none" lIns="0" tIns="0" rIns="0" bIns="0" rtlCol="0">
            <a:spAutoFit/>
          </a:bodyPr>
          <a:lstStyle/>
          <a:p>
            <a:r>
              <a:rPr lang="en-US" sz="2800" dirty="0" smtClean="0"/>
              <a:t>a</a:t>
            </a:r>
            <a:endParaRPr lang="en-US" sz="2800" dirty="0"/>
          </a:p>
        </p:txBody>
      </p:sp>
      <p:sp>
        <p:nvSpPr>
          <p:cNvPr id="85" name="TextBox 84"/>
          <p:cNvSpPr txBox="1"/>
          <p:nvPr/>
        </p:nvSpPr>
        <p:spPr>
          <a:xfrm>
            <a:off x="5791200" y="1245509"/>
            <a:ext cx="189154" cy="430887"/>
          </a:xfrm>
          <a:prstGeom prst="rect">
            <a:avLst/>
          </a:prstGeom>
          <a:noFill/>
        </p:spPr>
        <p:txBody>
          <a:bodyPr wrap="none" lIns="0" tIns="0" rIns="0" bIns="0" rtlCol="0">
            <a:spAutoFit/>
          </a:bodyPr>
          <a:lstStyle/>
          <a:p>
            <a:r>
              <a:rPr lang="en-US" sz="2800" dirty="0"/>
              <a:t>b</a:t>
            </a:r>
          </a:p>
        </p:txBody>
      </p:sp>
      <p:sp>
        <p:nvSpPr>
          <p:cNvPr id="86" name="TextBox 85"/>
          <p:cNvSpPr txBox="1"/>
          <p:nvPr/>
        </p:nvSpPr>
        <p:spPr>
          <a:xfrm>
            <a:off x="5791200" y="1855109"/>
            <a:ext cx="152286" cy="430887"/>
          </a:xfrm>
          <a:prstGeom prst="rect">
            <a:avLst/>
          </a:prstGeom>
          <a:noFill/>
        </p:spPr>
        <p:txBody>
          <a:bodyPr wrap="none" lIns="0" tIns="0" rIns="0" bIns="0" rtlCol="0">
            <a:spAutoFit/>
          </a:bodyPr>
          <a:lstStyle/>
          <a:p>
            <a:r>
              <a:rPr lang="en-US" sz="2800" dirty="0"/>
              <a:t>c</a:t>
            </a:r>
          </a:p>
        </p:txBody>
      </p:sp>
      <p:sp>
        <p:nvSpPr>
          <p:cNvPr id="87" name="TextBox 86"/>
          <p:cNvSpPr txBox="1"/>
          <p:nvPr/>
        </p:nvSpPr>
        <p:spPr>
          <a:xfrm>
            <a:off x="5791200" y="2464709"/>
            <a:ext cx="189154" cy="430887"/>
          </a:xfrm>
          <a:prstGeom prst="rect">
            <a:avLst/>
          </a:prstGeom>
          <a:noFill/>
        </p:spPr>
        <p:txBody>
          <a:bodyPr wrap="none" lIns="0" tIns="0" rIns="0" bIns="0" rtlCol="0">
            <a:spAutoFit/>
          </a:bodyPr>
          <a:lstStyle/>
          <a:p>
            <a:r>
              <a:rPr lang="en-US" sz="2800" dirty="0"/>
              <a:t>d</a:t>
            </a:r>
          </a:p>
        </p:txBody>
      </p:sp>
      <p:sp>
        <p:nvSpPr>
          <p:cNvPr id="88" name="TextBox 87"/>
          <p:cNvSpPr txBox="1"/>
          <p:nvPr/>
        </p:nvSpPr>
        <p:spPr>
          <a:xfrm>
            <a:off x="5791200" y="3150509"/>
            <a:ext cx="177934" cy="430887"/>
          </a:xfrm>
          <a:prstGeom prst="rect">
            <a:avLst/>
          </a:prstGeom>
          <a:noFill/>
        </p:spPr>
        <p:txBody>
          <a:bodyPr wrap="none" lIns="0" tIns="0" rIns="0" bIns="0" rtlCol="0">
            <a:spAutoFit/>
          </a:bodyPr>
          <a:lstStyle/>
          <a:p>
            <a:r>
              <a:rPr lang="en-US" sz="2800" dirty="0"/>
              <a:t>e</a:t>
            </a:r>
          </a:p>
        </p:txBody>
      </p:sp>
      <p:sp>
        <p:nvSpPr>
          <p:cNvPr id="89" name="TextBox 88"/>
          <p:cNvSpPr txBox="1"/>
          <p:nvPr/>
        </p:nvSpPr>
        <p:spPr>
          <a:xfrm>
            <a:off x="5791200" y="3760109"/>
            <a:ext cx="109004" cy="430887"/>
          </a:xfrm>
          <a:prstGeom prst="rect">
            <a:avLst/>
          </a:prstGeom>
          <a:noFill/>
        </p:spPr>
        <p:txBody>
          <a:bodyPr wrap="none" lIns="0" tIns="0" rIns="0" bIns="0" rtlCol="0">
            <a:spAutoFit/>
          </a:bodyPr>
          <a:lstStyle/>
          <a:p>
            <a:r>
              <a:rPr lang="en-US" sz="2800" dirty="0"/>
              <a:t>f</a:t>
            </a:r>
          </a:p>
        </p:txBody>
      </p:sp>
      <p:sp>
        <p:nvSpPr>
          <p:cNvPr id="90" name="TextBox 89"/>
          <p:cNvSpPr txBox="1"/>
          <p:nvPr/>
        </p:nvSpPr>
        <p:spPr>
          <a:xfrm>
            <a:off x="5791200" y="4369709"/>
            <a:ext cx="168316" cy="430887"/>
          </a:xfrm>
          <a:prstGeom prst="rect">
            <a:avLst/>
          </a:prstGeom>
          <a:noFill/>
        </p:spPr>
        <p:txBody>
          <a:bodyPr wrap="none" lIns="0" tIns="0" rIns="0" bIns="0" rtlCol="0">
            <a:spAutoFit/>
          </a:bodyPr>
          <a:lstStyle/>
          <a:p>
            <a:r>
              <a:rPr lang="en-US" sz="2800" dirty="0"/>
              <a:t>g</a:t>
            </a:r>
          </a:p>
        </p:txBody>
      </p:sp>
      <p:sp>
        <p:nvSpPr>
          <p:cNvPr id="91" name="TextBox 90"/>
          <p:cNvSpPr txBox="1"/>
          <p:nvPr/>
        </p:nvSpPr>
        <p:spPr>
          <a:xfrm>
            <a:off x="5791200" y="4979309"/>
            <a:ext cx="189154" cy="430887"/>
          </a:xfrm>
          <a:prstGeom prst="rect">
            <a:avLst/>
          </a:prstGeom>
          <a:noFill/>
        </p:spPr>
        <p:txBody>
          <a:bodyPr wrap="none" lIns="0" tIns="0" rIns="0" bIns="0" rtlCol="0">
            <a:spAutoFit/>
          </a:bodyPr>
          <a:lstStyle/>
          <a:p>
            <a:r>
              <a:rPr lang="en-US" sz="2800" dirty="0"/>
              <a:t>h</a:t>
            </a:r>
          </a:p>
        </p:txBody>
      </p:sp>
      <p:sp>
        <p:nvSpPr>
          <p:cNvPr id="95" name="TextBox 94"/>
          <p:cNvSpPr txBox="1"/>
          <p:nvPr/>
        </p:nvSpPr>
        <p:spPr>
          <a:xfrm>
            <a:off x="6366508" y="6122309"/>
            <a:ext cx="262892" cy="430887"/>
          </a:xfrm>
          <a:prstGeom prst="rect">
            <a:avLst/>
          </a:prstGeom>
          <a:noFill/>
        </p:spPr>
        <p:txBody>
          <a:bodyPr wrap="none" lIns="0" tIns="0" rIns="0" bIns="0" rtlCol="0">
            <a:spAutoFit/>
          </a:bodyPr>
          <a:lstStyle/>
          <a:p>
            <a:r>
              <a:rPr lang="en-US" sz="2800" dirty="0" smtClean="0"/>
              <a:t>s</a:t>
            </a:r>
            <a:r>
              <a:rPr lang="en-US" sz="2800" baseline="-25000" dirty="0"/>
              <a:t>2</a:t>
            </a:r>
          </a:p>
        </p:txBody>
      </p:sp>
      <p:sp>
        <p:nvSpPr>
          <p:cNvPr id="96" name="TextBox 95"/>
          <p:cNvSpPr txBox="1"/>
          <p:nvPr/>
        </p:nvSpPr>
        <p:spPr>
          <a:xfrm>
            <a:off x="6595108" y="6122309"/>
            <a:ext cx="262892" cy="430887"/>
          </a:xfrm>
          <a:prstGeom prst="rect">
            <a:avLst/>
          </a:prstGeom>
          <a:noFill/>
        </p:spPr>
        <p:txBody>
          <a:bodyPr wrap="none" lIns="0" tIns="0" rIns="0" bIns="0" rtlCol="0">
            <a:spAutoFit/>
          </a:bodyPr>
          <a:lstStyle/>
          <a:p>
            <a:r>
              <a:rPr lang="en-US" sz="2800" dirty="0" smtClean="0"/>
              <a:t>s</a:t>
            </a:r>
            <a:r>
              <a:rPr lang="en-US" sz="2800" baseline="-25000" dirty="0"/>
              <a:t>1</a:t>
            </a:r>
          </a:p>
        </p:txBody>
      </p:sp>
      <p:sp>
        <p:nvSpPr>
          <p:cNvPr id="97" name="TextBox 96"/>
          <p:cNvSpPr txBox="1"/>
          <p:nvPr/>
        </p:nvSpPr>
        <p:spPr>
          <a:xfrm>
            <a:off x="6781800" y="6122309"/>
            <a:ext cx="262892" cy="430887"/>
          </a:xfrm>
          <a:prstGeom prst="rect">
            <a:avLst/>
          </a:prstGeom>
          <a:noFill/>
        </p:spPr>
        <p:txBody>
          <a:bodyPr wrap="none" lIns="0" tIns="0" rIns="0" bIns="0" rtlCol="0">
            <a:spAutoFit/>
          </a:bodyPr>
          <a:lstStyle/>
          <a:p>
            <a:r>
              <a:rPr lang="en-US" sz="2800" dirty="0" smtClean="0"/>
              <a:t>s</a:t>
            </a:r>
            <a:r>
              <a:rPr lang="en-US" sz="2800" baseline="-25000" dirty="0" smtClean="0"/>
              <a:t>0</a:t>
            </a:r>
            <a:endParaRPr lang="en-US" sz="2800" baseline="-25000" dirty="0"/>
          </a:p>
        </p:txBody>
      </p:sp>
      <p:sp>
        <p:nvSpPr>
          <p:cNvPr id="9" name="AutoShape 5"/>
          <p:cNvSpPr>
            <a:spLocks noChangeArrowheads="1"/>
          </p:cNvSpPr>
          <p:nvPr/>
        </p:nvSpPr>
        <p:spPr bwMode="auto">
          <a:xfrm>
            <a:off x="7086600" y="3319436"/>
            <a:ext cx="533400" cy="62628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3984" name="Trapezoid 2003983"/>
          <p:cNvSpPr/>
          <p:nvPr/>
        </p:nvSpPr>
        <p:spPr>
          <a:xfrm rot="5400000">
            <a:off x="4578577" y="2050823"/>
            <a:ext cx="5854243" cy="2514598"/>
          </a:xfrm>
          <a:prstGeom prst="trapezoid">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12" name="AutoShape 14"/>
          <p:cNvSpPr>
            <a:spLocks noChangeArrowheads="1"/>
          </p:cNvSpPr>
          <p:nvPr>
            <p:custDataLst>
              <p:tags r:id="rId3"/>
            </p:custDataLst>
          </p:nvPr>
        </p:nvSpPr>
        <p:spPr bwMode="auto">
          <a:xfrm flipH="1">
            <a:off x="8077200" y="2993944"/>
            <a:ext cx="533398" cy="663656"/>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cxnSp>
        <p:nvCxnSpPr>
          <p:cNvPr id="2003991" name="Straight Connector 2003990"/>
          <p:cNvCxnSpPr>
            <a:stCxn id="112" idx="0"/>
          </p:cNvCxnSpPr>
          <p:nvPr/>
        </p:nvCxnSpPr>
        <p:spPr>
          <a:xfrm flipV="1">
            <a:off x="8077200" y="1066796"/>
            <a:ext cx="0" cy="1927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993" name="Straight Connector 2003992"/>
          <p:cNvCxnSpPr>
            <a:endCxn id="25" idx="3"/>
          </p:cNvCxnSpPr>
          <p:nvPr/>
        </p:nvCxnSpPr>
        <p:spPr>
          <a:xfrm flipH="1">
            <a:off x="7620000" y="1066796"/>
            <a:ext cx="457200" cy="83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995" name="Straight Connector 2003994"/>
          <p:cNvCxnSpPr>
            <a:stCxn id="112" idx="2"/>
          </p:cNvCxnSpPr>
          <p:nvPr/>
        </p:nvCxnSpPr>
        <p:spPr>
          <a:xfrm>
            <a:off x="8077200" y="3657600"/>
            <a:ext cx="0" cy="18204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997" name="Straight Connector 2003996"/>
          <p:cNvCxnSpPr>
            <a:endCxn id="21" idx="3"/>
          </p:cNvCxnSpPr>
          <p:nvPr/>
        </p:nvCxnSpPr>
        <p:spPr>
          <a:xfrm flipH="1">
            <a:off x="7620000" y="54780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848600" y="3150509"/>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7848600" y="35052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7924800" y="30480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7924800" y="1727576"/>
            <a:ext cx="0" cy="1320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29" idx="3"/>
          </p:cNvCxnSpPr>
          <p:nvPr/>
        </p:nvCxnSpPr>
        <p:spPr>
          <a:xfrm flipH="1">
            <a:off x="7620000" y="1727576"/>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2" idx="2"/>
          </p:cNvCxnSpPr>
          <p:nvPr/>
        </p:nvCxnSpPr>
        <p:spPr>
          <a:xfrm flipH="1">
            <a:off x="7924800" y="3657600"/>
            <a:ext cx="152400" cy="16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924800" y="3674276"/>
            <a:ext cx="0" cy="1177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17" idx="3"/>
          </p:cNvCxnSpPr>
          <p:nvPr/>
        </p:nvCxnSpPr>
        <p:spPr>
          <a:xfrm flipH="1">
            <a:off x="7620000" y="4868456"/>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848600" y="3505200"/>
            <a:ext cx="0" cy="757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13" idx="3"/>
          </p:cNvCxnSpPr>
          <p:nvPr/>
        </p:nvCxnSpPr>
        <p:spPr>
          <a:xfrm flipH="1" flipV="1">
            <a:off x="7620000" y="4258856"/>
            <a:ext cx="228600" cy="41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7772400" y="3428996"/>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9" idx="3"/>
          </p:cNvCxnSpPr>
          <p:nvPr/>
        </p:nvCxnSpPr>
        <p:spPr>
          <a:xfrm>
            <a:off x="7620000" y="3632576"/>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772400" y="3428996"/>
            <a:ext cx="0" cy="2035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848600" y="2345516"/>
            <a:ext cx="0" cy="8049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5" name="Straight Connector 8194"/>
          <p:cNvCxnSpPr>
            <a:endCxn id="33" idx="3"/>
          </p:cNvCxnSpPr>
          <p:nvPr/>
        </p:nvCxnSpPr>
        <p:spPr>
          <a:xfrm flipH="1">
            <a:off x="7620000" y="2345516"/>
            <a:ext cx="228600" cy="83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3" name="Straight Connector 8202"/>
          <p:cNvCxnSpPr>
            <a:stCxn id="5" idx="3"/>
          </p:cNvCxnSpPr>
          <p:nvPr/>
        </p:nvCxnSpPr>
        <p:spPr>
          <a:xfrm flipV="1">
            <a:off x="7620000" y="2971800"/>
            <a:ext cx="114300" cy="8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5" name="Straight Connector 8204"/>
          <p:cNvCxnSpPr/>
          <p:nvPr/>
        </p:nvCxnSpPr>
        <p:spPr>
          <a:xfrm>
            <a:off x="7772400" y="2971800"/>
            <a:ext cx="0" cy="3363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7" name="Straight Connector 8206"/>
          <p:cNvCxnSpPr/>
          <p:nvPr/>
        </p:nvCxnSpPr>
        <p:spPr>
          <a:xfrm>
            <a:off x="7772400" y="3276600"/>
            <a:ext cx="371475" cy="6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1" name="Straight Connector 8210"/>
          <p:cNvCxnSpPr>
            <a:stCxn id="112" idx="1"/>
          </p:cNvCxnSpPr>
          <p:nvPr/>
        </p:nvCxnSpPr>
        <p:spPr>
          <a:xfrm>
            <a:off x="8610598" y="3325772"/>
            <a:ext cx="3810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12" name="TextBox 8211"/>
          <p:cNvSpPr txBox="1"/>
          <p:nvPr/>
        </p:nvSpPr>
        <p:spPr>
          <a:xfrm>
            <a:off x="7010400" y="238780"/>
            <a:ext cx="1790555" cy="523220"/>
          </a:xfrm>
          <a:prstGeom prst="rect">
            <a:avLst/>
          </a:prstGeom>
          <a:noFill/>
        </p:spPr>
        <p:txBody>
          <a:bodyPr wrap="none" rtlCol="0">
            <a:spAutoFit/>
          </a:bodyPr>
          <a:lstStyle/>
          <a:p>
            <a:r>
              <a:rPr lang="en-US" sz="2800" dirty="0" smtClean="0"/>
              <a:t>8-to-1 mux</a:t>
            </a:r>
            <a:endParaRPr lang="en-US" sz="2800" dirty="0"/>
          </a:p>
        </p:txBody>
      </p:sp>
    </p:spTree>
    <p:extLst>
      <p:ext uri="{BB962C8B-B14F-4D97-AF65-F5344CB8AC3E}">
        <p14:creationId xmlns:p14="http://schemas.microsoft.com/office/powerpoint/2010/main" val="39661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397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03971">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03971">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7"/>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8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00397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97"/>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00398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12"/>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003991"/>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00399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003995"/>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003997"/>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72"/>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25"/>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26"/>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7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76"/>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31"/>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94"/>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10"/>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13"/>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1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20"/>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22"/>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2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819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20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205"/>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8207"/>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8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7" grpId="0" animBg="1"/>
      <p:bldP spid="21" grpId="0" animBg="1"/>
      <p:bldP spid="25" grpId="0" animBg="1"/>
      <p:bldP spid="29" grpId="0" animBg="1"/>
      <p:bldP spid="33" grpId="0" animBg="1"/>
      <p:bldP spid="8" grpId="0" animBg="1"/>
      <p:bldP spid="10" grpId="0" animBg="1"/>
      <p:bldP spid="11" grpId="0" animBg="1"/>
      <p:bldP spid="15" grpId="0" animBg="1"/>
      <p:bldP spid="18" grpId="0" animBg="1"/>
      <p:bldP spid="26" grpId="0" animBg="1"/>
      <p:bldP spid="27" grpId="0" animBg="1"/>
      <p:bldP spid="28" grpId="0" animBg="1"/>
      <p:bldP spid="31" grpId="0" animBg="1"/>
      <p:bldP spid="32" grpId="0" animBg="1"/>
      <p:bldP spid="34" grpId="0" animBg="1"/>
      <p:bldP spid="36" grpId="0" animBg="1"/>
      <p:bldP spid="2003973" grpId="0"/>
      <p:bldP spid="85" grpId="0"/>
      <p:bldP spid="86" grpId="0"/>
      <p:bldP spid="87" grpId="0"/>
      <p:bldP spid="88" grpId="0"/>
      <p:bldP spid="89" grpId="0"/>
      <p:bldP spid="90" grpId="0"/>
      <p:bldP spid="91" grpId="0"/>
      <p:bldP spid="95" grpId="0"/>
      <p:bldP spid="96" grpId="0"/>
      <p:bldP spid="97" grpId="0"/>
      <p:bldP spid="9" grpId="0" animBg="1"/>
      <p:bldP spid="2003984" grpId="0" animBg="1"/>
      <p:bldP spid="112" grpId="0" animBg="1"/>
      <p:bldP spid="82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Takeway</a:t>
            </a:r>
            <a:endParaRPr lang="en-US" dirty="0"/>
          </a:p>
        </p:txBody>
      </p:sp>
      <p:sp>
        <p:nvSpPr>
          <p:cNvPr id="3" name="Content Placeholder 2"/>
          <p:cNvSpPr>
            <a:spLocks noGrp="1"/>
          </p:cNvSpPr>
          <p:nvPr>
            <p:ph idx="1"/>
          </p:nvPr>
        </p:nvSpPr>
        <p:spPr/>
        <p:txBody>
          <a:bodyPr/>
          <a:lstStyle/>
          <a:p>
            <a:r>
              <a:rPr lang="en-US" dirty="0" smtClean="0"/>
              <a:t>Register files are very fast storage (only a few gate delays), but does not scale to large memory sizes.</a:t>
            </a:r>
            <a:endParaRPr lang="en-US" dirty="0"/>
          </a:p>
        </p:txBody>
      </p:sp>
    </p:spTree>
    <p:extLst>
      <p:ext uri="{BB962C8B-B14F-4D97-AF65-F5344CB8AC3E}">
        <p14:creationId xmlns:p14="http://schemas.microsoft.com/office/powerpoint/2010/main" val="4188735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Memory</a:t>
            </a:r>
          </a:p>
          <a:p>
            <a:pPr lvl="1"/>
            <a:r>
              <a:rPr lang="en-US" dirty="0" smtClean="0"/>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2524342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Memory</a:t>
            </a:r>
          </a:p>
          <a:p>
            <a:pPr lvl="1"/>
            <a:r>
              <a:rPr lang="en-US" dirty="0" smtClean="0">
                <a:solidFill>
                  <a:schemeClr val="bg2">
                    <a:lumMod val="50000"/>
                    <a:lumOff val="50000"/>
                  </a:schemeClr>
                </a:solidFill>
              </a:rPr>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1886394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scale/build larger memories?</a:t>
            </a:r>
            <a:endParaRPr lang="en-US" dirty="0"/>
          </a:p>
        </p:txBody>
      </p:sp>
    </p:spTree>
    <p:extLst>
      <p:ext uri="{BB962C8B-B14F-4D97-AF65-F5344CB8AC3E}">
        <p14:creationId xmlns:p14="http://schemas.microsoft.com/office/powerpoint/2010/main" val="2572214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7" name="Straight Connector 9216"/>
          <p:cNvCxnSpPr/>
          <p:nvPr/>
        </p:nvCxnSpPr>
        <p:spPr>
          <a:xfrm flipH="1">
            <a:off x="4316636" y="3950282"/>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106358" y="3953479"/>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963357" y="3966860"/>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87296" y="3971321"/>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530896" y="3957940"/>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974236" y="3962400"/>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normAutofit fontScale="90000"/>
          </a:bodyPr>
          <a:lstStyle/>
          <a:p>
            <a:r>
              <a:rPr lang="en-US" dirty="0" smtClean="0"/>
              <a:t>Building Large Memories</a:t>
            </a:r>
            <a:endParaRPr lang="en-US" dirty="0"/>
          </a:p>
        </p:txBody>
      </p:sp>
      <p:sp>
        <p:nvSpPr>
          <p:cNvPr id="3" name="Content Placeholder 2"/>
          <p:cNvSpPr>
            <a:spLocks noGrp="1"/>
          </p:cNvSpPr>
          <p:nvPr>
            <p:ph idx="1"/>
            <p:custDataLst>
              <p:tags r:id="rId2"/>
            </p:custDataLst>
          </p:nvPr>
        </p:nvSpPr>
        <p:spPr>
          <a:xfrm>
            <a:off x="228600" y="685800"/>
            <a:ext cx="8686800" cy="6019800"/>
          </a:xfrm>
          <a:ln>
            <a:noFill/>
          </a:ln>
        </p:spPr>
        <p:txBody>
          <a:bodyPr>
            <a:normAutofit/>
          </a:bodyPr>
          <a:lstStyle/>
          <a:p>
            <a:r>
              <a:rPr lang="en-US" dirty="0" smtClean="0"/>
              <a:t>Need a shared </a:t>
            </a:r>
            <a:r>
              <a:rPr lang="en-US" dirty="0" smtClean="0">
                <a:solidFill>
                  <a:schemeClr val="accent5">
                    <a:lumMod val="60000"/>
                    <a:lumOff val="40000"/>
                  </a:schemeClr>
                </a:solidFill>
              </a:rPr>
              <a:t>bus</a:t>
            </a:r>
            <a:r>
              <a:rPr lang="en-US" dirty="0" smtClean="0">
                <a:solidFill>
                  <a:schemeClr val="accent1"/>
                </a:solidFill>
              </a:rPr>
              <a:t> </a:t>
            </a:r>
            <a:r>
              <a:rPr lang="en-US" dirty="0" smtClean="0"/>
              <a:t>(or shared </a:t>
            </a:r>
            <a:r>
              <a:rPr lang="en-US" dirty="0" smtClean="0">
                <a:solidFill>
                  <a:schemeClr val="accent5">
                    <a:lumMod val="60000"/>
                    <a:lumOff val="40000"/>
                  </a:schemeClr>
                </a:solidFill>
              </a:rPr>
              <a:t>bit line</a:t>
            </a:r>
            <a:r>
              <a:rPr lang="en-US" dirty="0" smtClean="0"/>
              <a:t>)</a:t>
            </a:r>
          </a:p>
          <a:p>
            <a:pPr lvl="1"/>
            <a:r>
              <a:rPr lang="en-US" dirty="0" smtClean="0"/>
              <a:t>Many </a:t>
            </a:r>
            <a:r>
              <a:rPr lang="en-US" dirty="0" err="1" smtClean="0"/>
              <a:t>FlipFlops</a:t>
            </a:r>
            <a:r>
              <a:rPr lang="en-US" dirty="0" smtClean="0"/>
              <a:t>/outputs/etc. connected to single wire</a:t>
            </a:r>
          </a:p>
          <a:p>
            <a:pPr lvl="1"/>
            <a:r>
              <a:rPr lang="en-US" dirty="0" smtClean="0">
                <a:solidFill>
                  <a:schemeClr val="accent5">
                    <a:lumMod val="60000"/>
                    <a:lumOff val="40000"/>
                  </a:schemeClr>
                </a:solidFill>
              </a:rPr>
              <a:t>Only one output </a:t>
            </a:r>
            <a:r>
              <a:rPr lang="en-US" i="1" dirty="0" smtClean="0">
                <a:solidFill>
                  <a:schemeClr val="accent5">
                    <a:lumMod val="60000"/>
                    <a:lumOff val="40000"/>
                  </a:schemeClr>
                </a:solidFill>
              </a:rPr>
              <a:t>drives</a:t>
            </a:r>
            <a:r>
              <a:rPr lang="en-US" dirty="0" smtClean="0">
                <a:solidFill>
                  <a:schemeClr val="accent5">
                    <a:lumMod val="60000"/>
                    <a:lumOff val="40000"/>
                  </a:schemeClr>
                </a:solidFill>
              </a:rPr>
              <a:t> the bus at a time</a:t>
            </a: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r>
              <a:rPr lang="en-US" dirty="0" smtClean="0">
                <a:solidFill>
                  <a:schemeClr val="accent5">
                    <a:lumMod val="60000"/>
                    <a:lumOff val="40000"/>
                  </a:schemeClr>
                </a:solidFill>
              </a:rPr>
              <a:t>How do we build such a device?</a:t>
            </a:r>
          </a:p>
          <a:p>
            <a:pPr>
              <a:buClr>
                <a:schemeClr val="accent1"/>
              </a:buClr>
            </a:pPr>
            <a:endParaRPr lang="en-US" dirty="0" smtClean="0"/>
          </a:p>
        </p:txBody>
      </p:sp>
      <p:grpSp>
        <p:nvGrpSpPr>
          <p:cNvPr id="5" name="Group 4"/>
          <p:cNvGrpSpPr/>
          <p:nvPr>
            <p:custDataLst>
              <p:tags r:id="rId3"/>
            </p:custDataLst>
          </p:nvPr>
        </p:nvGrpSpPr>
        <p:grpSpPr>
          <a:xfrm rot="5400000">
            <a:off x="304798" y="4095643"/>
            <a:ext cx="685800" cy="381000"/>
            <a:chOff x="2209800" y="4381500"/>
            <a:chExt cx="1447800" cy="800100"/>
          </a:xfrm>
        </p:grpSpPr>
        <p:sp>
          <p:nvSpPr>
            <p:cNvPr id="6" name="Isosceles Triangle 5"/>
            <p:cNvSpPr/>
            <p:nvPr>
              <p:custDataLst>
                <p:tags r:id="rId5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5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5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custDataLst>
              <p:tags r:id="rId4"/>
            </p:custDataLst>
          </p:nvPr>
        </p:nvCxnSpPr>
        <p:spPr>
          <a:xfrm rot="16200000">
            <a:off x="685798" y="4134899"/>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5"/>
            </p:custDataLst>
          </p:nvPr>
        </p:nvSpPr>
        <p:spPr>
          <a:xfrm>
            <a:off x="7475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12" name="TextBox 11"/>
          <p:cNvSpPr txBox="1"/>
          <p:nvPr>
            <p:custDataLst>
              <p:tags r:id="rId6"/>
            </p:custDataLst>
          </p:nvPr>
        </p:nvSpPr>
        <p:spPr>
          <a:xfrm>
            <a:off x="321663"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13" name="TextBox 12"/>
          <p:cNvSpPr txBox="1"/>
          <p:nvPr>
            <p:custDataLst>
              <p:tags r:id="rId7"/>
            </p:custDataLst>
          </p:nvPr>
        </p:nvSpPr>
        <p:spPr>
          <a:xfrm>
            <a:off x="4876798" y="4977825"/>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14" name="Group 13"/>
          <p:cNvGrpSpPr/>
          <p:nvPr>
            <p:custDataLst>
              <p:tags r:id="rId8"/>
            </p:custDataLst>
          </p:nvPr>
        </p:nvGrpSpPr>
        <p:grpSpPr>
          <a:xfrm rot="5400000">
            <a:off x="1676398" y="4095643"/>
            <a:ext cx="685800" cy="381000"/>
            <a:chOff x="2209800" y="4381500"/>
            <a:chExt cx="1447800" cy="800100"/>
          </a:xfrm>
        </p:grpSpPr>
        <p:sp>
          <p:nvSpPr>
            <p:cNvPr id="15" name="Isosceles Triangle 14"/>
            <p:cNvSpPr/>
            <p:nvPr>
              <p:custDataLst>
                <p:tags r:id="rId47"/>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custDataLst>
                <p:tags r:id="rId48"/>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9"/>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0"/>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custDataLst>
              <p:tags r:id="rId9"/>
            </p:custDataLst>
          </p:nvPr>
        </p:nvCxnSpPr>
        <p:spPr>
          <a:xfrm rot="16200000">
            <a:off x="2057398" y="413141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0"/>
            </p:custDataLst>
          </p:nvPr>
        </p:nvSpPr>
        <p:spPr>
          <a:xfrm>
            <a:off x="20429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21" name="TextBox 20"/>
          <p:cNvSpPr txBox="1"/>
          <p:nvPr>
            <p:custDataLst>
              <p:tags r:id="rId11"/>
            </p:custDataLst>
          </p:nvPr>
        </p:nvSpPr>
        <p:spPr>
          <a:xfrm>
            <a:off x="1608133"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22" name="Group 21"/>
          <p:cNvGrpSpPr/>
          <p:nvPr>
            <p:custDataLst>
              <p:tags r:id="rId12"/>
            </p:custDataLst>
          </p:nvPr>
        </p:nvGrpSpPr>
        <p:grpSpPr>
          <a:xfrm rot="5400000">
            <a:off x="2819398" y="4095643"/>
            <a:ext cx="685800" cy="381000"/>
            <a:chOff x="2209800" y="4381500"/>
            <a:chExt cx="1447800" cy="800100"/>
          </a:xfrm>
        </p:grpSpPr>
        <p:sp>
          <p:nvSpPr>
            <p:cNvPr id="23" name="Isosceles Triangle 22"/>
            <p:cNvSpPr/>
            <p:nvPr>
              <p:custDataLst>
                <p:tags r:id="rId43"/>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custDataLst>
                <p:tags r:id="rId44"/>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45"/>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6"/>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custDataLst>
              <p:tags r:id="rId13"/>
            </p:custDataLst>
          </p:nvPr>
        </p:nvCxnSpPr>
        <p:spPr>
          <a:xfrm rot="16200000">
            <a:off x="3200398" y="413141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custDataLst>
              <p:tags r:id="rId14"/>
            </p:custDataLst>
          </p:nvPr>
        </p:nvSpPr>
        <p:spPr>
          <a:xfrm>
            <a:off x="31859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29" name="TextBox 28"/>
          <p:cNvSpPr txBox="1"/>
          <p:nvPr>
            <p:custDataLst>
              <p:tags r:id="rId15"/>
            </p:custDataLst>
          </p:nvPr>
        </p:nvSpPr>
        <p:spPr>
          <a:xfrm>
            <a:off x="2751133"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30" name="Group 29"/>
          <p:cNvGrpSpPr/>
          <p:nvPr>
            <p:custDataLst>
              <p:tags r:id="rId16"/>
            </p:custDataLst>
          </p:nvPr>
        </p:nvGrpSpPr>
        <p:grpSpPr>
          <a:xfrm rot="5400000">
            <a:off x="4044361" y="4095643"/>
            <a:ext cx="685800" cy="381000"/>
            <a:chOff x="2209800" y="4381500"/>
            <a:chExt cx="1447800" cy="800100"/>
          </a:xfrm>
        </p:grpSpPr>
        <p:sp>
          <p:nvSpPr>
            <p:cNvPr id="31" name="Isosceles Triangle 30"/>
            <p:cNvSpPr/>
            <p:nvPr>
              <p:custDataLst>
                <p:tags r:id="rId39"/>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custDataLst>
                <p:tags r:id="rId40"/>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41"/>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42"/>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custDataLst>
              <p:tags r:id="rId17"/>
            </p:custDataLst>
          </p:nvPr>
        </p:nvCxnSpPr>
        <p:spPr>
          <a:xfrm rot="16200000">
            <a:off x="4425361" y="4141823"/>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custDataLst>
              <p:tags r:id="rId18"/>
            </p:custDataLst>
          </p:nvPr>
        </p:nvSpPr>
        <p:spPr>
          <a:xfrm>
            <a:off x="44051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37" name="TextBox 36"/>
          <p:cNvSpPr txBox="1"/>
          <p:nvPr>
            <p:custDataLst>
              <p:tags r:id="rId19"/>
            </p:custDataLst>
          </p:nvPr>
        </p:nvSpPr>
        <p:spPr>
          <a:xfrm>
            <a:off x="3976096"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38" name="Group 37"/>
          <p:cNvGrpSpPr/>
          <p:nvPr>
            <p:custDataLst>
              <p:tags r:id="rId20"/>
            </p:custDataLst>
          </p:nvPr>
        </p:nvGrpSpPr>
        <p:grpSpPr>
          <a:xfrm rot="5400000">
            <a:off x="6248398" y="4095643"/>
            <a:ext cx="685800" cy="381000"/>
            <a:chOff x="2209800" y="4381500"/>
            <a:chExt cx="1447800" cy="800100"/>
          </a:xfrm>
        </p:grpSpPr>
        <p:sp>
          <p:nvSpPr>
            <p:cNvPr id="39" name="Isosceles Triangle 38"/>
            <p:cNvSpPr/>
            <p:nvPr>
              <p:custDataLst>
                <p:tags r:id="rId35"/>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custDataLst>
                <p:tags r:id="rId36"/>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37"/>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38"/>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custDataLst>
              <p:tags r:id="rId21"/>
            </p:custDataLst>
          </p:nvPr>
        </p:nvCxnSpPr>
        <p:spPr>
          <a:xfrm rot="16200000">
            <a:off x="6629398" y="413258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custDataLst>
              <p:tags r:id="rId22"/>
            </p:custDataLst>
          </p:nvPr>
        </p:nvGrpSpPr>
        <p:grpSpPr>
          <a:xfrm rot="5400000">
            <a:off x="7696198" y="4095643"/>
            <a:ext cx="685800" cy="381000"/>
            <a:chOff x="2209800" y="4381500"/>
            <a:chExt cx="1447800" cy="800100"/>
          </a:xfrm>
        </p:grpSpPr>
        <p:sp>
          <p:nvSpPr>
            <p:cNvPr id="45" name="Isosceles Triangle 44"/>
            <p:cNvSpPr/>
            <p:nvPr>
              <p:custDataLst>
                <p:tags r:id="rId3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custDataLst>
                <p:tags r:id="rId3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3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custDataLst>
              <p:tags r:id="rId23"/>
            </p:custDataLst>
          </p:nvPr>
        </p:nvCxnSpPr>
        <p:spPr>
          <a:xfrm rot="16200000">
            <a:off x="8077198" y="4141823"/>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custDataLst>
              <p:tags r:id="rId24"/>
            </p:custDataLst>
          </p:nvPr>
        </p:nvSpPr>
        <p:spPr>
          <a:xfrm>
            <a:off x="8078309" y="3464005"/>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51" name="TextBox 50"/>
          <p:cNvSpPr txBox="1"/>
          <p:nvPr>
            <p:custDataLst>
              <p:tags r:id="rId25"/>
            </p:custDataLst>
          </p:nvPr>
        </p:nvSpPr>
        <p:spPr>
          <a:xfrm>
            <a:off x="7260205" y="3464005"/>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52" name="Straight Connector 51"/>
          <p:cNvCxnSpPr/>
          <p:nvPr>
            <p:custDataLst>
              <p:tags r:id="rId26"/>
            </p:custDataLst>
          </p:nvPr>
        </p:nvCxnSpPr>
        <p:spPr>
          <a:xfrm rot="10800000">
            <a:off x="304800" y="4629043"/>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7"/>
            </p:custDataLst>
          </p:nvPr>
        </p:nvCxnSpPr>
        <p:spPr>
          <a:xfrm rot="5400000">
            <a:off x="4463581" y="5010043"/>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54" name="Oval 53"/>
          <p:cNvSpPr/>
          <p:nvPr>
            <p:custDataLst>
              <p:tags r:id="rId28"/>
            </p:custDataLst>
          </p:nvPr>
        </p:nvSpPr>
        <p:spPr>
          <a:xfrm rot="5400000">
            <a:off x="5791198" y="4171843"/>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29"/>
            </p:custDataLst>
          </p:nvPr>
        </p:nvSpPr>
        <p:spPr>
          <a:xfrm rot="5400000">
            <a:off x="5638798" y="4171843"/>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custDataLst>
              <p:tags r:id="rId30"/>
            </p:custDataLst>
          </p:nvPr>
        </p:nvSpPr>
        <p:spPr>
          <a:xfrm rot="5400000">
            <a:off x="5486398" y="4171843"/>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976096" y="3048000"/>
            <a:ext cx="868485" cy="1828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cxnSp>
        <p:nvCxnSpPr>
          <p:cNvPr id="66" name="Straight Connector 65"/>
          <p:cNvCxnSpPr/>
          <p:nvPr/>
        </p:nvCxnSpPr>
        <p:spPr>
          <a:xfrm>
            <a:off x="1752600" y="4365222"/>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752600" y="4379288"/>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1000" y="43434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81000" y="43574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895600" y="43434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895600" y="43574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96480" y="44196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296480" y="44336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744280" y="44196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744280" y="44336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0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21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6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63"/>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0" grpId="0"/>
      <p:bldP spid="21" grpId="0"/>
      <p:bldP spid="28" grpId="0"/>
      <p:bldP spid="29" grpId="0"/>
      <p:bldP spid="36" grpId="0"/>
      <p:bldP spid="37" grpId="0"/>
      <p:bldP spid="50" grpId="0"/>
      <p:bldP spid="51" grpId="0"/>
      <p:bldP spid="54" grpId="0" animBg="1"/>
      <p:bldP spid="55" grpId="0" animBg="1"/>
      <p:bldP spid="56"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custDataLst>
              <p:tags r:id="rId6"/>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101" name="Group 61"/>
          <p:cNvGraphicFramePr>
            <a:graphicFrameLocks noGrp="1"/>
          </p:cNvGraphicFramePr>
          <p:nvPr>
            <p:custDataLst>
              <p:tags r:id="rId7"/>
            </p:custDataLst>
            <p:extLst>
              <p:ext uri="{D42A27DB-BD31-4B8C-83A1-F6EECF244321}">
                <p14:modId xmlns:p14="http://schemas.microsoft.com/office/powerpoint/2010/main" val="790063100"/>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2" name="TextBox 101"/>
          <p:cNvSpPr txBox="1"/>
          <p:nvPr>
            <p:custDataLst>
              <p:tags r:id="rId8"/>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9"/>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60" name="Rectangle 59"/>
          <p:cNvSpPr/>
          <p:nvPr>
            <p:custDataLst>
              <p:tags r:id="rId10"/>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spTree>
    <p:extLst>
      <p:ext uri="{BB962C8B-B14F-4D97-AF65-F5344CB8AC3E}">
        <p14:creationId xmlns:p14="http://schemas.microsoft.com/office/powerpoint/2010/main" val="374332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custDataLst>
              <p:tags r:id="rId1"/>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79" name="Line 18"/>
          <p:cNvSpPr>
            <a:spLocks noChangeShapeType="1"/>
          </p:cNvSpPr>
          <p:nvPr>
            <p:custDataLst>
              <p:tags r:id="rId2"/>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3"/>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4"/>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5"/>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6"/>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7"/>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8"/>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9"/>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10"/>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11"/>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12"/>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13"/>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14"/>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15"/>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16"/>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17"/>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18"/>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45" name="Straight Connector 44"/>
          <p:cNvCxnSpPr/>
          <p:nvPr>
            <p:custDataLst>
              <p:tags r:id="rId19"/>
            </p:custDataLst>
          </p:nvPr>
        </p:nvCxnSpPr>
        <p:spPr>
          <a:xfrm rot="5400000" flipH="1" flipV="1">
            <a:off x="5905500" y="40068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20"/>
            </p:custDataLst>
          </p:nvPr>
        </p:nvCxnSpPr>
        <p:spPr>
          <a:xfrm rot="10800000">
            <a:off x="5715000" y="4044960"/>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21"/>
            </p:custDataLst>
          </p:nvPr>
        </p:nvSpPr>
        <p:spPr>
          <a:xfrm>
            <a:off x="5257800" y="3740160"/>
            <a:ext cx="437940" cy="584775"/>
          </a:xfrm>
          <a:prstGeom prst="rect">
            <a:avLst/>
          </a:prstGeom>
          <a:noFill/>
        </p:spPr>
        <p:txBody>
          <a:bodyPr wrap="none" rtlCol="0">
            <a:spAutoFit/>
          </a:bodyPr>
          <a:lstStyle/>
          <a:p>
            <a:r>
              <a:rPr lang="en-US" sz="3200" dirty="0" smtClean="0">
                <a:solidFill>
                  <a:schemeClr val="bg1"/>
                </a:solidFill>
              </a:rPr>
              <a:t>D</a:t>
            </a: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22"/>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23"/>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24"/>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25"/>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26"/>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27"/>
            </p:custDataLst>
            <p:extLst>
              <p:ext uri="{D42A27DB-BD31-4B8C-83A1-F6EECF244321}">
                <p14:modId xmlns:p14="http://schemas.microsoft.com/office/powerpoint/2010/main" val="3794630901"/>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8" name="TextBox 67"/>
          <p:cNvSpPr txBox="1"/>
          <p:nvPr>
            <p:custDataLst>
              <p:tags r:id="rId28"/>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29"/>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30"/>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sp>
        <p:nvSpPr>
          <p:cNvPr id="38" name="Title 6"/>
          <p:cNvSpPr>
            <a:spLocks noGrp="1"/>
          </p:cNvSpPr>
          <p:nvPr>
            <p:ph type="title"/>
            <p:custDataLst>
              <p:tags r:id="rId31"/>
            </p:custDataLst>
          </p:nvPr>
        </p:nvSpPr>
        <p:spPr>
          <a:xfrm>
            <a:off x="228600" y="152400"/>
            <a:ext cx="8686800" cy="533400"/>
          </a:xfrm>
        </p:spPr>
        <p:txBody>
          <a:bodyPr>
            <a:normAutofit fontScale="90000"/>
          </a:bodyPr>
          <a:lstStyle/>
          <a:p>
            <a:r>
              <a:rPr lang="en-US" dirty="0" smtClean="0"/>
              <a:t>Tri-State Devices</a:t>
            </a:r>
            <a:endParaRPr lang="en-US" dirty="0"/>
          </a:p>
        </p:txBody>
      </p:sp>
    </p:spTree>
    <p:extLst>
      <p:ext uri="{BB962C8B-B14F-4D97-AF65-F5344CB8AC3E}">
        <p14:creationId xmlns:p14="http://schemas.microsoft.com/office/powerpoint/2010/main" val="792635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45" name="Straight Connector 44"/>
          <p:cNvCxnSpPr/>
          <p:nvPr>
            <p:custDataLst>
              <p:tags r:id="rId33"/>
            </p:custDataLst>
          </p:nvPr>
        </p:nvCxnSpPr>
        <p:spPr>
          <a:xfrm rot="5400000" flipH="1" flipV="1">
            <a:off x="5905500" y="40068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34"/>
            </p:custDataLst>
          </p:nvPr>
        </p:nvCxnSpPr>
        <p:spPr>
          <a:xfrm rot="10800000">
            <a:off x="5715000" y="4044960"/>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35"/>
            </p:custDataLst>
          </p:nvPr>
        </p:nvSpPr>
        <p:spPr>
          <a:xfrm>
            <a:off x="5257800" y="3740160"/>
            <a:ext cx="437940" cy="584775"/>
          </a:xfrm>
          <a:prstGeom prst="rect">
            <a:avLst/>
          </a:prstGeom>
          <a:noFill/>
        </p:spPr>
        <p:txBody>
          <a:bodyPr wrap="none" rtlCol="0">
            <a:spAutoFit/>
          </a:bodyPr>
          <a:lstStyle/>
          <a:p>
            <a:r>
              <a:rPr lang="en-US" sz="3200" dirty="0" smtClean="0">
                <a:solidFill>
                  <a:schemeClr val="bg1"/>
                </a:solidFill>
              </a:rPr>
              <a:t>D</a:t>
            </a: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6"/>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7"/>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8"/>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9"/>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40"/>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41"/>
            </p:custDataLst>
            <p:extLst>
              <p:ext uri="{D42A27DB-BD31-4B8C-83A1-F6EECF244321}">
                <p14:modId xmlns:p14="http://schemas.microsoft.com/office/powerpoint/2010/main" val="246410990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8" name="TextBox 67"/>
          <p:cNvSpPr txBox="1"/>
          <p:nvPr>
            <p:custDataLst>
              <p:tags r:id="rId42"/>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3"/>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4"/>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spTree>
    <p:extLst>
      <p:ext uri="{BB962C8B-B14F-4D97-AF65-F5344CB8AC3E}">
        <p14:creationId xmlns:p14="http://schemas.microsoft.com/office/powerpoint/2010/main" val="23081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50" grpId="0" animBg="1"/>
      <p:bldP spid="52" grpId="0" animBg="1"/>
      <p:bldP spid="54" grpId="0" animBg="1"/>
      <p:bldP spid="55" grpId="0" animBg="1"/>
      <p:bldP spid="66" grpId="0" animBg="1"/>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38"/>
            </p:custDataLst>
            <p:extLst>
              <p:ext uri="{D42A27DB-BD31-4B8C-83A1-F6EECF244321}">
                <p14:modId xmlns:p14="http://schemas.microsoft.com/office/powerpoint/2010/main" val="370556535"/>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8" name="TextBox 67"/>
          <p:cNvSpPr txBox="1"/>
          <p:nvPr>
            <p:custDataLst>
              <p:tags r:id="rId3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1"/>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cxnSp>
        <p:nvCxnSpPr>
          <p:cNvPr id="60" name="Straight Connector 59"/>
          <p:cNvCxnSpPr/>
          <p:nvPr/>
        </p:nvCxnSpPr>
        <p:spPr>
          <a:xfrm>
            <a:off x="6858000" y="41910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858000" y="42050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58000" y="34290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58000" y="34430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30435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77" name="TextBox 76"/>
          <p:cNvSpPr txBox="1"/>
          <p:nvPr/>
        </p:nvSpPr>
        <p:spPr>
          <a:xfrm>
            <a:off x="5105400" y="39579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78" name="TextBox 77"/>
          <p:cNvSpPr txBox="1"/>
          <p:nvPr/>
        </p:nvSpPr>
        <p:spPr>
          <a:xfrm>
            <a:off x="6289242" y="31197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84" name="TextBox 83"/>
          <p:cNvSpPr txBox="1"/>
          <p:nvPr/>
        </p:nvSpPr>
        <p:spPr>
          <a:xfrm>
            <a:off x="6289242" y="3962400"/>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93" name="TextBox 92"/>
          <p:cNvSpPr txBox="1"/>
          <p:nvPr/>
        </p:nvSpPr>
        <p:spPr>
          <a:xfrm>
            <a:off x="7239690" y="3352800"/>
            <a:ext cx="532710" cy="461665"/>
          </a:xfrm>
          <a:prstGeom prst="rect">
            <a:avLst/>
          </a:prstGeom>
          <a:no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94" name="TextBox 93"/>
          <p:cNvSpPr txBox="1"/>
          <p:nvPr/>
        </p:nvSpPr>
        <p:spPr>
          <a:xfrm>
            <a:off x="7239000" y="4186535"/>
            <a:ext cx="532710" cy="461665"/>
          </a:xfrm>
          <a:prstGeom prst="rect">
            <a:avLst/>
          </a:prstGeom>
          <a:no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4" name="Oval 3"/>
          <p:cNvSpPr/>
          <p:nvPr/>
        </p:nvSpPr>
        <p:spPr>
          <a:xfrm>
            <a:off x="609600" y="4205066"/>
            <a:ext cx="2209800" cy="120513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98" name="TextBox 97"/>
          <p:cNvSpPr txBox="1"/>
          <p:nvPr/>
        </p:nvSpPr>
        <p:spPr>
          <a:xfrm>
            <a:off x="8041842" y="3805535"/>
            <a:ext cx="306494" cy="461665"/>
          </a:xfrm>
          <a:prstGeom prst="rect">
            <a:avLst/>
          </a:prstGeom>
          <a:noFill/>
        </p:spPr>
        <p:txBody>
          <a:bodyPr wrap="none" rtlCol="0">
            <a:spAutoFit/>
          </a:bodyPr>
          <a:lstStyle/>
          <a:p>
            <a:r>
              <a:rPr lang="en-US" sz="2400" dirty="0" smtClean="0">
                <a:solidFill>
                  <a:schemeClr val="accent5">
                    <a:lumMod val="60000"/>
                    <a:lumOff val="40000"/>
                  </a:schemeClr>
                </a:solidFill>
              </a:rPr>
              <a:t>z</a:t>
            </a:r>
            <a:endParaRPr lang="en-US" sz="2400" dirty="0">
              <a:solidFill>
                <a:schemeClr val="accent5">
                  <a:lumMod val="60000"/>
                  <a:lumOff val="40000"/>
                </a:schemeClr>
              </a:solidFill>
            </a:endParaRPr>
          </a:p>
        </p:txBody>
      </p:sp>
      <p:graphicFrame>
        <p:nvGraphicFramePr>
          <p:cNvPr id="99" name="Table 98"/>
          <p:cNvGraphicFramePr>
            <a:graphicFrameLocks noGrp="1"/>
          </p:cNvGraphicFramePr>
          <p:nvPr>
            <p:extLst>
              <p:ext uri="{D42A27DB-BD31-4B8C-83A1-F6EECF244321}">
                <p14:modId xmlns:p14="http://schemas.microsoft.com/office/powerpoint/2010/main" val="1813112230"/>
              </p:ext>
            </p:extLst>
          </p:nvPr>
        </p:nvGraphicFramePr>
        <p:xfrm>
          <a:off x="5081775" y="4953000"/>
          <a:ext cx="1623825" cy="1676400"/>
        </p:xfrm>
        <a:graphic>
          <a:graphicData uri="http://schemas.openxmlformats.org/drawingml/2006/table">
            <a:tbl>
              <a:tblPr firstRow="1" bandRow="1">
                <a:tableStyleId>{5C22544A-7EE6-4342-B048-85BDC9FD1C3A}</a:tableStyleId>
              </a:tblPr>
              <a:tblGrid>
                <a:gridCol w="279122">
                  <a:extLst>
                    <a:ext uri="{9D8B030D-6E8A-4147-A177-3AD203B41FA5}">
                      <a16:colId xmlns:a16="http://schemas.microsoft.com/office/drawing/2014/main" val="20000"/>
                    </a:ext>
                  </a:extLst>
                </a:gridCol>
                <a:gridCol w="279122">
                  <a:extLst>
                    <a:ext uri="{9D8B030D-6E8A-4147-A177-3AD203B41FA5}">
                      <a16:colId xmlns:a16="http://schemas.microsoft.com/office/drawing/2014/main" val="20001"/>
                    </a:ext>
                  </a:extLst>
                </a:gridCol>
                <a:gridCol w="436348">
                  <a:extLst>
                    <a:ext uri="{9D8B030D-6E8A-4147-A177-3AD203B41FA5}">
                      <a16:colId xmlns:a16="http://schemas.microsoft.com/office/drawing/2014/main" val="20002"/>
                    </a:ext>
                  </a:extLst>
                </a:gridCol>
                <a:gridCol w="629233">
                  <a:extLst>
                    <a:ext uri="{9D8B030D-6E8A-4147-A177-3AD203B41FA5}">
                      <a16:colId xmlns:a16="http://schemas.microsoft.com/office/drawing/2014/main" val="20003"/>
                    </a:ext>
                  </a:extLst>
                </a:gridCol>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OR</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NOR</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0"/>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bl>
          </a:graphicData>
        </a:graphic>
      </p:graphicFrame>
      <p:graphicFrame>
        <p:nvGraphicFramePr>
          <p:cNvPr id="101" name="Table 100"/>
          <p:cNvGraphicFramePr>
            <a:graphicFrameLocks noGrp="1"/>
          </p:cNvGraphicFramePr>
          <p:nvPr>
            <p:extLst>
              <p:ext uri="{D42A27DB-BD31-4B8C-83A1-F6EECF244321}">
                <p14:modId xmlns:p14="http://schemas.microsoft.com/office/powerpoint/2010/main" val="2070945850"/>
              </p:ext>
            </p:extLst>
          </p:nvPr>
        </p:nvGraphicFramePr>
        <p:xfrm>
          <a:off x="2819400" y="4953000"/>
          <a:ext cx="2171700" cy="1676400"/>
        </p:xfrm>
        <a:graphic>
          <a:graphicData uri="http://schemas.openxmlformats.org/drawingml/2006/table">
            <a:tbl>
              <a:tblPr firstRow="1" bandRow="1">
                <a:tableStyleId>{5C22544A-7EE6-4342-B048-85BDC9FD1C3A}</a:tableStyleId>
              </a:tblPr>
              <a:tblGrid>
                <a:gridCol w="373297">
                  <a:extLst>
                    <a:ext uri="{9D8B030D-6E8A-4147-A177-3AD203B41FA5}">
                      <a16:colId xmlns:a16="http://schemas.microsoft.com/office/drawing/2014/main" val="20000"/>
                    </a:ext>
                  </a:extLst>
                </a:gridCol>
                <a:gridCol w="373297">
                  <a:extLst>
                    <a:ext uri="{9D8B030D-6E8A-4147-A177-3AD203B41FA5}">
                      <a16:colId xmlns:a16="http://schemas.microsoft.com/office/drawing/2014/main" val="20001"/>
                    </a:ext>
                  </a:extLst>
                </a:gridCol>
                <a:gridCol w="583571">
                  <a:extLst>
                    <a:ext uri="{9D8B030D-6E8A-4147-A177-3AD203B41FA5}">
                      <a16:colId xmlns:a16="http://schemas.microsoft.com/office/drawing/2014/main" val="20002"/>
                    </a:ext>
                  </a:extLst>
                </a:gridCol>
                <a:gridCol w="841535">
                  <a:extLst>
                    <a:ext uri="{9D8B030D-6E8A-4147-A177-3AD203B41FA5}">
                      <a16:colId xmlns:a16="http://schemas.microsoft.com/office/drawing/2014/main" val="20003"/>
                    </a:ext>
                  </a:extLst>
                </a:gridCol>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AND</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NAND</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0"/>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1154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84" grpId="0"/>
      <p:bldP spid="93" grpId="0"/>
      <p:bldP spid="94" grpId="0"/>
      <p:bldP spid="4" grpId="0" animBg="1"/>
      <p:bldP spid="9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38"/>
            </p:custDataLst>
            <p:extLst>
              <p:ext uri="{D42A27DB-BD31-4B8C-83A1-F6EECF244321}">
                <p14:modId xmlns:p14="http://schemas.microsoft.com/office/powerpoint/2010/main" val="3947506529"/>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8" name="TextBox 67"/>
          <p:cNvSpPr txBox="1"/>
          <p:nvPr>
            <p:custDataLst>
              <p:tags r:id="rId3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1"/>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cxnSp>
        <p:nvCxnSpPr>
          <p:cNvPr id="74" name="Straight Connector 73"/>
          <p:cNvCxnSpPr/>
          <p:nvPr/>
        </p:nvCxnSpPr>
        <p:spPr>
          <a:xfrm>
            <a:off x="6858000" y="34290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58000" y="34430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30435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77" name="TextBox 76"/>
          <p:cNvSpPr txBox="1"/>
          <p:nvPr/>
        </p:nvSpPr>
        <p:spPr>
          <a:xfrm>
            <a:off x="5105400" y="39579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78" name="TextBox 77"/>
          <p:cNvSpPr txBox="1"/>
          <p:nvPr/>
        </p:nvSpPr>
        <p:spPr>
          <a:xfrm>
            <a:off x="6289242" y="31197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84" name="TextBox 83"/>
          <p:cNvSpPr txBox="1"/>
          <p:nvPr/>
        </p:nvSpPr>
        <p:spPr>
          <a:xfrm>
            <a:off x="6289242" y="3962400"/>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93" name="TextBox 92"/>
          <p:cNvSpPr txBox="1"/>
          <p:nvPr/>
        </p:nvSpPr>
        <p:spPr>
          <a:xfrm>
            <a:off x="7239690" y="3352800"/>
            <a:ext cx="532710" cy="461665"/>
          </a:xfrm>
          <a:prstGeom prst="rect">
            <a:avLst/>
          </a:prstGeom>
          <a:no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94" name="TextBox 93"/>
          <p:cNvSpPr txBox="1"/>
          <p:nvPr/>
        </p:nvSpPr>
        <p:spPr>
          <a:xfrm>
            <a:off x="7239000" y="4186535"/>
            <a:ext cx="508473" cy="461665"/>
          </a:xfrm>
          <a:prstGeom prst="rect">
            <a:avLst/>
          </a:prstGeom>
          <a:noFill/>
        </p:spPr>
        <p:txBody>
          <a:bodyPr wrap="none" rtlCol="0">
            <a:spAutoFit/>
          </a:bodyPr>
          <a:lstStyle/>
          <a:p>
            <a:r>
              <a:rPr lang="en-US" sz="2400" dirty="0" smtClean="0">
                <a:solidFill>
                  <a:schemeClr val="accent5">
                    <a:lumMod val="60000"/>
                    <a:lumOff val="40000"/>
                  </a:schemeClr>
                </a:solidFill>
              </a:rPr>
              <a:t>on</a:t>
            </a:r>
            <a:endParaRPr lang="en-US" sz="2400" dirty="0">
              <a:solidFill>
                <a:schemeClr val="accent5">
                  <a:lumMod val="60000"/>
                  <a:lumOff val="40000"/>
                </a:schemeClr>
              </a:solidFill>
            </a:endParaRPr>
          </a:p>
        </p:txBody>
      </p:sp>
      <p:sp>
        <p:nvSpPr>
          <p:cNvPr id="4" name="Oval 3"/>
          <p:cNvSpPr/>
          <p:nvPr/>
        </p:nvSpPr>
        <p:spPr>
          <a:xfrm>
            <a:off x="609600" y="5344414"/>
            <a:ext cx="2209800" cy="59918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041842" y="3805535"/>
            <a:ext cx="340158" cy="461665"/>
          </a:xfrm>
          <a:prstGeom prst="rect">
            <a:avLst/>
          </a:prstGeom>
          <a:noFill/>
        </p:spPr>
        <p:txBody>
          <a:bodyPr wrap="none" rtlCol="0">
            <a:spAutoFit/>
          </a:bodyPr>
          <a:lstStyle/>
          <a:p>
            <a:r>
              <a:rPr lang="en-US" sz="2400" dirty="0">
                <a:solidFill>
                  <a:schemeClr val="accent5">
                    <a:lumMod val="60000"/>
                    <a:lumOff val="40000"/>
                  </a:schemeClr>
                </a:solidFill>
              </a:rPr>
              <a:t>0</a:t>
            </a:r>
          </a:p>
        </p:txBody>
      </p:sp>
      <p:sp>
        <p:nvSpPr>
          <p:cNvPr id="99" name="TextBox 98"/>
          <p:cNvSpPr txBox="1"/>
          <p:nvPr/>
        </p:nvSpPr>
        <p:spPr>
          <a:xfrm>
            <a:off x="5146242" y="3581400"/>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101" name="TextBox 100"/>
          <p:cNvSpPr txBox="1"/>
          <p:nvPr/>
        </p:nvSpPr>
        <p:spPr>
          <a:xfrm>
            <a:off x="5105400" y="44913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graphicFrame>
        <p:nvGraphicFramePr>
          <p:cNvPr id="102" name="Table 101"/>
          <p:cNvGraphicFramePr>
            <a:graphicFrameLocks noGrp="1"/>
          </p:cNvGraphicFramePr>
          <p:nvPr>
            <p:extLst>
              <p:ext uri="{D42A27DB-BD31-4B8C-83A1-F6EECF244321}">
                <p14:modId xmlns:p14="http://schemas.microsoft.com/office/powerpoint/2010/main" val="4282638629"/>
              </p:ext>
            </p:extLst>
          </p:nvPr>
        </p:nvGraphicFramePr>
        <p:xfrm>
          <a:off x="5081775" y="4953000"/>
          <a:ext cx="1623825" cy="1676400"/>
        </p:xfrm>
        <a:graphic>
          <a:graphicData uri="http://schemas.openxmlformats.org/drawingml/2006/table">
            <a:tbl>
              <a:tblPr firstRow="1" bandRow="1">
                <a:tableStyleId>{5C22544A-7EE6-4342-B048-85BDC9FD1C3A}</a:tableStyleId>
              </a:tblPr>
              <a:tblGrid>
                <a:gridCol w="279122">
                  <a:extLst>
                    <a:ext uri="{9D8B030D-6E8A-4147-A177-3AD203B41FA5}">
                      <a16:colId xmlns:a16="http://schemas.microsoft.com/office/drawing/2014/main" val="20000"/>
                    </a:ext>
                  </a:extLst>
                </a:gridCol>
                <a:gridCol w="279122">
                  <a:extLst>
                    <a:ext uri="{9D8B030D-6E8A-4147-A177-3AD203B41FA5}">
                      <a16:colId xmlns:a16="http://schemas.microsoft.com/office/drawing/2014/main" val="20001"/>
                    </a:ext>
                  </a:extLst>
                </a:gridCol>
                <a:gridCol w="436348">
                  <a:extLst>
                    <a:ext uri="{9D8B030D-6E8A-4147-A177-3AD203B41FA5}">
                      <a16:colId xmlns:a16="http://schemas.microsoft.com/office/drawing/2014/main" val="20002"/>
                    </a:ext>
                  </a:extLst>
                </a:gridCol>
                <a:gridCol w="629233">
                  <a:extLst>
                    <a:ext uri="{9D8B030D-6E8A-4147-A177-3AD203B41FA5}">
                      <a16:colId xmlns:a16="http://schemas.microsoft.com/office/drawing/2014/main" val="20003"/>
                    </a:ext>
                  </a:extLst>
                </a:gridCol>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OR</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NOR</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0"/>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449488068"/>
              </p:ext>
            </p:extLst>
          </p:nvPr>
        </p:nvGraphicFramePr>
        <p:xfrm>
          <a:off x="2819400" y="4953000"/>
          <a:ext cx="2171700" cy="1676400"/>
        </p:xfrm>
        <a:graphic>
          <a:graphicData uri="http://schemas.openxmlformats.org/drawingml/2006/table">
            <a:tbl>
              <a:tblPr firstRow="1" bandRow="1">
                <a:tableStyleId>{5C22544A-7EE6-4342-B048-85BDC9FD1C3A}</a:tableStyleId>
              </a:tblPr>
              <a:tblGrid>
                <a:gridCol w="373297">
                  <a:extLst>
                    <a:ext uri="{9D8B030D-6E8A-4147-A177-3AD203B41FA5}">
                      <a16:colId xmlns:a16="http://schemas.microsoft.com/office/drawing/2014/main" val="20000"/>
                    </a:ext>
                  </a:extLst>
                </a:gridCol>
                <a:gridCol w="373297">
                  <a:extLst>
                    <a:ext uri="{9D8B030D-6E8A-4147-A177-3AD203B41FA5}">
                      <a16:colId xmlns:a16="http://schemas.microsoft.com/office/drawing/2014/main" val="20001"/>
                    </a:ext>
                  </a:extLst>
                </a:gridCol>
                <a:gridCol w="583571">
                  <a:extLst>
                    <a:ext uri="{9D8B030D-6E8A-4147-A177-3AD203B41FA5}">
                      <a16:colId xmlns:a16="http://schemas.microsoft.com/office/drawing/2014/main" val="20002"/>
                    </a:ext>
                  </a:extLst>
                </a:gridCol>
                <a:gridCol w="841535">
                  <a:extLst>
                    <a:ext uri="{9D8B030D-6E8A-4147-A177-3AD203B41FA5}">
                      <a16:colId xmlns:a16="http://schemas.microsoft.com/office/drawing/2014/main" val="20003"/>
                    </a:ext>
                  </a:extLst>
                </a:gridCol>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AND</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NAND</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0"/>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bl>
          </a:graphicData>
        </a:graphic>
      </p:graphicFrame>
      <p:cxnSp>
        <p:nvCxnSpPr>
          <p:cNvPr id="6" name="Straight Connector 5"/>
          <p:cNvCxnSpPr>
            <a:stCxn id="92" idx="1"/>
            <a:endCxn id="83" idx="0"/>
          </p:cNvCxnSpPr>
          <p:nvPr/>
        </p:nvCxnSpPr>
        <p:spPr>
          <a:xfrm flipH="1" flipV="1">
            <a:off x="7010400" y="4197360"/>
            <a:ext cx="1855" cy="421311"/>
          </a:xfrm>
          <a:prstGeom prst="line">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267200" y="3733800"/>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29816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84" grpId="0"/>
      <p:bldP spid="93" grpId="0"/>
      <p:bldP spid="94" grpId="0"/>
      <p:bldP spid="4" grpId="0" animBg="1"/>
      <p:bldP spid="98" grpId="0"/>
      <p:bldP spid="99" grpId="0"/>
      <p:bldP spid="101" grpId="0"/>
      <p:bldP spid="1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38"/>
            </p:custDataLst>
            <p:extLst>
              <p:ext uri="{D42A27DB-BD31-4B8C-83A1-F6EECF244321}">
                <p14:modId xmlns:p14="http://schemas.microsoft.com/office/powerpoint/2010/main" val="4139456642"/>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8" name="TextBox 67"/>
          <p:cNvSpPr txBox="1"/>
          <p:nvPr>
            <p:custDataLst>
              <p:tags r:id="rId3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1"/>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cxnSp>
        <p:nvCxnSpPr>
          <p:cNvPr id="74" name="Straight Connector 73"/>
          <p:cNvCxnSpPr/>
          <p:nvPr/>
        </p:nvCxnSpPr>
        <p:spPr>
          <a:xfrm>
            <a:off x="6858000" y="41910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58000" y="42050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30435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77" name="TextBox 76"/>
          <p:cNvSpPr txBox="1"/>
          <p:nvPr/>
        </p:nvSpPr>
        <p:spPr>
          <a:xfrm>
            <a:off x="5105400" y="39579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78" name="TextBox 77"/>
          <p:cNvSpPr txBox="1"/>
          <p:nvPr/>
        </p:nvSpPr>
        <p:spPr>
          <a:xfrm>
            <a:off x="6289242" y="31197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84" name="TextBox 83"/>
          <p:cNvSpPr txBox="1"/>
          <p:nvPr/>
        </p:nvSpPr>
        <p:spPr>
          <a:xfrm>
            <a:off x="6289242" y="3962400"/>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93" name="TextBox 92"/>
          <p:cNvSpPr txBox="1"/>
          <p:nvPr/>
        </p:nvSpPr>
        <p:spPr>
          <a:xfrm>
            <a:off x="7239690" y="4114800"/>
            <a:ext cx="532710" cy="461665"/>
          </a:xfrm>
          <a:prstGeom prst="rect">
            <a:avLst/>
          </a:prstGeom>
          <a:no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94" name="TextBox 93"/>
          <p:cNvSpPr txBox="1"/>
          <p:nvPr/>
        </p:nvSpPr>
        <p:spPr>
          <a:xfrm>
            <a:off x="7239000" y="3352800"/>
            <a:ext cx="508473" cy="461665"/>
          </a:xfrm>
          <a:prstGeom prst="rect">
            <a:avLst/>
          </a:prstGeom>
          <a:noFill/>
        </p:spPr>
        <p:txBody>
          <a:bodyPr wrap="none" rtlCol="0">
            <a:spAutoFit/>
          </a:bodyPr>
          <a:lstStyle/>
          <a:p>
            <a:r>
              <a:rPr lang="en-US" sz="2400" dirty="0" smtClean="0">
                <a:solidFill>
                  <a:schemeClr val="accent5">
                    <a:lumMod val="60000"/>
                    <a:lumOff val="40000"/>
                  </a:schemeClr>
                </a:solidFill>
              </a:rPr>
              <a:t>on</a:t>
            </a:r>
            <a:endParaRPr lang="en-US" sz="2400" dirty="0">
              <a:solidFill>
                <a:schemeClr val="accent5">
                  <a:lumMod val="60000"/>
                  <a:lumOff val="40000"/>
                </a:schemeClr>
              </a:solidFill>
            </a:endParaRPr>
          </a:p>
        </p:txBody>
      </p:sp>
      <p:sp>
        <p:nvSpPr>
          <p:cNvPr id="4" name="Oval 3"/>
          <p:cNvSpPr/>
          <p:nvPr/>
        </p:nvSpPr>
        <p:spPr>
          <a:xfrm>
            <a:off x="609600" y="5877814"/>
            <a:ext cx="2209800" cy="59918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041842" y="38055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1</a:t>
            </a:r>
            <a:endParaRPr lang="en-US" sz="2400" dirty="0">
              <a:solidFill>
                <a:schemeClr val="accent5">
                  <a:lumMod val="60000"/>
                  <a:lumOff val="40000"/>
                </a:schemeClr>
              </a:solidFill>
            </a:endParaRPr>
          </a:p>
        </p:txBody>
      </p:sp>
      <p:sp>
        <p:nvSpPr>
          <p:cNvPr id="99" name="TextBox 98"/>
          <p:cNvSpPr txBox="1"/>
          <p:nvPr/>
        </p:nvSpPr>
        <p:spPr>
          <a:xfrm>
            <a:off x="5146242" y="3581400"/>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101" name="TextBox 100"/>
          <p:cNvSpPr txBox="1"/>
          <p:nvPr/>
        </p:nvSpPr>
        <p:spPr>
          <a:xfrm>
            <a:off x="5105400" y="44913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graphicFrame>
        <p:nvGraphicFramePr>
          <p:cNvPr id="102" name="Table 101"/>
          <p:cNvGraphicFramePr>
            <a:graphicFrameLocks noGrp="1"/>
          </p:cNvGraphicFramePr>
          <p:nvPr>
            <p:extLst>
              <p:ext uri="{D42A27DB-BD31-4B8C-83A1-F6EECF244321}">
                <p14:modId xmlns:p14="http://schemas.microsoft.com/office/powerpoint/2010/main" val="3971763929"/>
              </p:ext>
            </p:extLst>
          </p:nvPr>
        </p:nvGraphicFramePr>
        <p:xfrm>
          <a:off x="5081775" y="4953000"/>
          <a:ext cx="1623825" cy="1676400"/>
        </p:xfrm>
        <a:graphic>
          <a:graphicData uri="http://schemas.openxmlformats.org/drawingml/2006/table">
            <a:tbl>
              <a:tblPr firstRow="1" bandRow="1">
                <a:tableStyleId>{5C22544A-7EE6-4342-B048-85BDC9FD1C3A}</a:tableStyleId>
              </a:tblPr>
              <a:tblGrid>
                <a:gridCol w="279122">
                  <a:extLst>
                    <a:ext uri="{9D8B030D-6E8A-4147-A177-3AD203B41FA5}">
                      <a16:colId xmlns:a16="http://schemas.microsoft.com/office/drawing/2014/main" val="20000"/>
                    </a:ext>
                  </a:extLst>
                </a:gridCol>
                <a:gridCol w="279122">
                  <a:extLst>
                    <a:ext uri="{9D8B030D-6E8A-4147-A177-3AD203B41FA5}">
                      <a16:colId xmlns:a16="http://schemas.microsoft.com/office/drawing/2014/main" val="20001"/>
                    </a:ext>
                  </a:extLst>
                </a:gridCol>
                <a:gridCol w="436348">
                  <a:extLst>
                    <a:ext uri="{9D8B030D-6E8A-4147-A177-3AD203B41FA5}">
                      <a16:colId xmlns:a16="http://schemas.microsoft.com/office/drawing/2014/main" val="20002"/>
                    </a:ext>
                  </a:extLst>
                </a:gridCol>
                <a:gridCol w="629233">
                  <a:extLst>
                    <a:ext uri="{9D8B030D-6E8A-4147-A177-3AD203B41FA5}">
                      <a16:colId xmlns:a16="http://schemas.microsoft.com/office/drawing/2014/main" val="20003"/>
                    </a:ext>
                  </a:extLst>
                </a:gridCol>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OR</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NOR</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0"/>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1408080985"/>
              </p:ext>
            </p:extLst>
          </p:nvPr>
        </p:nvGraphicFramePr>
        <p:xfrm>
          <a:off x="2819400" y="4953000"/>
          <a:ext cx="2171700" cy="1676400"/>
        </p:xfrm>
        <a:graphic>
          <a:graphicData uri="http://schemas.openxmlformats.org/drawingml/2006/table">
            <a:tbl>
              <a:tblPr firstRow="1" bandRow="1">
                <a:tableStyleId>{5C22544A-7EE6-4342-B048-85BDC9FD1C3A}</a:tableStyleId>
              </a:tblPr>
              <a:tblGrid>
                <a:gridCol w="373297">
                  <a:extLst>
                    <a:ext uri="{9D8B030D-6E8A-4147-A177-3AD203B41FA5}">
                      <a16:colId xmlns:a16="http://schemas.microsoft.com/office/drawing/2014/main" val="20000"/>
                    </a:ext>
                  </a:extLst>
                </a:gridCol>
                <a:gridCol w="373297">
                  <a:extLst>
                    <a:ext uri="{9D8B030D-6E8A-4147-A177-3AD203B41FA5}">
                      <a16:colId xmlns:a16="http://schemas.microsoft.com/office/drawing/2014/main" val="20001"/>
                    </a:ext>
                  </a:extLst>
                </a:gridCol>
                <a:gridCol w="583571">
                  <a:extLst>
                    <a:ext uri="{9D8B030D-6E8A-4147-A177-3AD203B41FA5}">
                      <a16:colId xmlns:a16="http://schemas.microsoft.com/office/drawing/2014/main" val="20002"/>
                    </a:ext>
                  </a:extLst>
                </a:gridCol>
                <a:gridCol w="841535">
                  <a:extLst>
                    <a:ext uri="{9D8B030D-6E8A-4147-A177-3AD203B41FA5}">
                      <a16:colId xmlns:a16="http://schemas.microsoft.com/office/drawing/2014/main" val="20003"/>
                    </a:ext>
                  </a:extLst>
                </a:gridCol>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AND</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NAND</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0"/>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bl>
          </a:graphicData>
        </a:graphic>
      </p:graphicFrame>
      <p:cxnSp>
        <p:nvCxnSpPr>
          <p:cNvPr id="6" name="Straight Connector 5"/>
          <p:cNvCxnSpPr/>
          <p:nvPr/>
        </p:nvCxnSpPr>
        <p:spPr>
          <a:xfrm flipH="1">
            <a:off x="7010400" y="3363625"/>
            <a:ext cx="1855" cy="421311"/>
          </a:xfrm>
          <a:prstGeom prst="line">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267200" y="3733800"/>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Tree>
    <p:extLst>
      <p:ext uri="{BB962C8B-B14F-4D97-AF65-F5344CB8AC3E}">
        <p14:creationId xmlns:p14="http://schemas.microsoft.com/office/powerpoint/2010/main" val="23598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84" grpId="0"/>
      <p:bldP spid="93" grpId="0"/>
      <p:bldP spid="94" grpId="0"/>
      <p:bldP spid="4" grpId="0" animBg="1"/>
      <p:bldP spid="98" grpId="0"/>
      <p:bldP spid="99" grpId="0"/>
      <p:bldP spid="101" grpId="0"/>
      <p:bldP spid="10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Shared Bus</a:t>
            </a:r>
            <a:endParaRPr lang="en-US" dirty="0"/>
          </a:p>
        </p:txBody>
      </p:sp>
      <p:grpSp>
        <p:nvGrpSpPr>
          <p:cNvPr id="20" name="Group 19"/>
          <p:cNvGrpSpPr/>
          <p:nvPr>
            <p:custDataLst>
              <p:tags r:id="rId2"/>
            </p:custDataLst>
          </p:nvPr>
        </p:nvGrpSpPr>
        <p:grpSpPr>
          <a:xfrm rot="5400000">
            <a:off x="304798" y="1295400"/>
            <a:ext cx="685800" cy="381000"/>
            <a:chOff x="2209800" y="4381500"/>
            <a:chExt cx="1447800" cy="800100"/>
          </a:xfrm>
        </p:grpSpPr>
        <p:sp>
          <p:nvSpPr>
            <p:cNvPr id="16" name="Isosceles Triangle 15"/>
            <p:cNvSpPr/>
            <p:nvPr>
              <p:custDataLst>
                <p:tags r:id="rId50"/>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51"/>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2"/>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3"/>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custDataLst>
              <p:tags r:id="rId3"/>
            </p:custDataLst>
          </p:nvPr>
        </p:nvCxnSpPr>
        <p:spPr>
          <a:xfrm rot="16200000">
            <a:off x="685798" y="133465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4"/>
            </p:custDataLst>
          </p:nvPr>
        </p:nvSpPr>
        <p:spPr>
          <a:xfrm>
            <a:off x="7475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24" name="TextBox 23"/>
          <p:cNvSpPr txBox="1"/>
          <p:nvPr>
            <p:custDataLst>
              <p:tags r:id="rId5"/>
            </p:custDataLst>
          </p:nvPr>
        </p:nvSpPr>
        <p:spPr>
          <a:xfrm>
            <a:off x="32166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25" name="TextBox 24"/>
          <p:cNvSpPr txBox="1"/>
          <p:nvPr>
            <p:custDataLst>
              <p:tags r:id="rId6"/>
            </p:custDataLst>
          </p:nvPr>
        </p:nvSpPr>
        <p:spPr>
          <a:xfrm>
            <a:off x="4876798" y="2177582"/>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26" name="Group 25"/>
          <p:cNvGrpSpPr/>
          <p:nvPr>
            <p:custDataLst>
              <p:tags r:id="rId7"/>
            </p:custDataLst>
          </p:nvPr>
        </p:nvGrpSpPr>
        <p:grpSpPr>
          <a:xfrm rot="5400000">
            <a:off x="1676398" y="1295400"/>
            <a:ext cx="685800" cy="381000"/>
            <a:chOff x="2209800" y="4381500"/>
            <a:chExt cx="1447800" cy="800100"/>
          </a:xfrm>
        </p:grpSpPr>
        <p:sp>
          <p:nvSpPr>
            <p:cNvPr id="27" name="Isosceles Triangle 26"/>
            <p:cNvSpPr/>
            <p:nvPr>
              <p:custDataLst>
                <p:tags r:id="rId46"/>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custDataLst>
                <p:tags r:id="rId47"/>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48"/>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49"/>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custDataLst>
              <p:tags r:id="rId8"/>
            </p:custDataLst>
          </p:nvPr>
        </p:nvCxnSpPr>
        <p:spPr>
          <a:xfrm rot="16200000">
            <a:off x="2057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9"/>
            </p:custDataLst>
          </p:nvPr>
        </p:nvSpPr>
        <p:spPr>
          <a:xfrm>
            <a:off x="2042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33" name="TextBox 32"/>
          <p:cNvSpPr txBox="1"/>
          <p:nvPr>
            <p:custDataLst>
              <p:tags r:id="rId10"/>
            </p:custDataLst>
          </p:nvPr>
        </p:nvSpPr>
        <p:spPr>
          <a:xfrm>
            <a:off x="1608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34" name="Group 33"/>
          <p:cNvGrpSpPr/>
          <p:nvPr>
            <p:custDataLst>
              <p:tags r:id="rId11"/>
            </p:custDataLst>
          </p:nvPr>
        </p:nvGrpSpPr>
        <p:grpSpPr>
          <a:xfrm rot="5400000">
            <a:off x="2819398" y="1295400"/>
            <a:ext cx="685800" cy="381000"/>
            <a:chOff x="2209800" y="4381500"/>
            <a:chExt cx="1447800" cy="800100"/>
          </a:xfrm>
        </p:grpSpPr>
        <p:sp>
          <p:nvSpPr>
            <p:cNvPr id="35" name="Isosceles Triangle 34"/>
            <p:cNvSpPr/>
            <p:nvPr>
              <p:custDataLst>
                <p:tags r:id="rId42"/>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custDataLst>
                <p:tags r:id="rId43"/>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44"/>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45"/>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custDataLst>
              <p:tags r:id="rId12"/>
            </p:custDataLst>
          </p:nvPr>
        </p:nvCxnSpPr>
        <p:spPr>
          <a:xfrm rot="16200000">
            <a:off x="3200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custDataLst>
              <p:tags r:id="rId13"/>
            </p:custDataLst>
          </p:nvPr>
        </p:nvSpPr>
        <p:spPr>
          <a:xfrm>
            <a:off x="3185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41" name="TextBox 40"/>
          <p:cNvSpPr txBox="1"/>
          <p:nvPr>
            <p:custDataLst>
              <p:tags r:id="rId14"/>
            </p:custDataLst>
          </p:nvPr>
        </p:nvSpPr>
        <p:spPr>
          <a:xfrm>
            <a:off x="2751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42" name="Group 41"/>
          <p:cNvGrpSpPr/>
          <p:nvPr>
            <p:custDataLst>
              <p:tags r:id="rId15"/>
            </p:custDataLst>
          </p:nvPr>
        </p:nvGrpSpPr>
        <p:grpSpPr>
          <a:xfrm rot="5400000">
            <a:off x="4044361" y="1295400"/>
            <a:ext cx="685800" cy="381000"/>
            <a:chOff x="2209800" y="4381500"/>
            <a:chExt cx="1447800" cy="800100"/>
          </a:xfrm>
        </p:grpSpPr>
        <p:sp>
          <p:nvSpPr>
            <p:cNvPr id="43" name="Isosceles Triangle 42"/>
            <p:cNvSpPr/>
            <p:nvPr>
              <p:custDataLst>
                <p:tags r:id="rId38"/>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custDataLst>
                <p:tags r:id="rId39"/>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0"/>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41"/>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custDataLst>
              <p:tags r:id="rId16"/>
            </p:custDataLst>
          </p:nvPr>
        </p:nvCxnSpPr>
        <p:spPr>
          <a:xfrm rot="16200000">
            <a:off x="4425361"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custDataLst>
              <p:tags r:id="rId17"/>
            </p:custDataLst>
          </p:nvPr>
        </p:nvSpPr>
        <p:spPr>
          <a:xfrm>
            <a:off x="44051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49" name="TextBox 48"/>
          <p:cNvSpPr txBox="1"/>
          <p:nvPr>
            <p:custDataLst>
              <p:tags r:id="rId18"/>
            </p:custDataLst>
          </p:nvPr>
        </p:nvSpPr>
        <p:spPr>
          <a:xfrm>
            <a:off x="3976096"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3" name="Group 2"/>
          <p:cNvGrpSpPr/>
          <p:nvPr/>
        </p:nvGrpSpPr>
        <p:grpSpPr>
          <a:xfrm>
            <a:off x="6400798" y="1143000"/>
            <a:ext cx="381000" cy="685800"/>
            <a:chOff x="6400798" y="1143000"/>
            <a:chExt cx="381000" cy="685800"/>
          </a:xfrm>
        </p:grpSpPr>
        <p:grpSp>
          <p:nvGrpSpPr>
            <p:cNvPr id="50" name="Group 49"/>
            <p:cNvGrpSpPr/>
            <p:nvPr>
              <p:custDataLst>
                <p:tags r:id="rId32"/>
              </p:custDataLst>
            </p:nvPr>
          </p:nvGrpSpPr>
          <p:grpSpPr>
            <a:xfrm rot="5400000">
              <a:off x="6248398" y="1295400"/>
              <a:ext cx="685800" cy="381000"/>
              <a:chOff x="2209800" y="4381500"/>
              <a:chExt cx="1447800" cy="800100"/>
            </a:xfrm>
          </p:grpSpPr>
          <p:sp>
            <p:nvSpPr>
              <p:cNvPr id="51" name="Isosceles Triangle 50"/>
              <p:cNvSpPr/>
              <p:nvPr>
                <p:custDataLst>
                  <p:tags r:id="rId34"/>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custDataLst>
                  <p:tags r:id="rId35"/>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36"/>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37"/>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custDataLst>
                <p:tags r:id="rId33"/>
              </p:custDataLst>
            </p:nvPr>
          </p:nvCxnSpPr>
          <p:spPr>
            <a:xfrm rot="16200000">
              <a:off x="6629398" y="133234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custDataLst>
              <p:tags r:id="rId19"/>
            </p:custDataLst>
          </p:nvPr>
        </p:nvGrpSpPr>
        <p:grpSpPr>
          <a:xfrm rot="5400000">
            <a:off x="7696198" y="1295400"/>
            <a:ext cx="685800" cy="381000"/>
            <a:chOff x="2209800" y="4381500"/>
            <a:chExt cx="1447800" cy="800100"/>
          </a:xfrm>
        </p:grpSpPr>
        <p:sp>
          <p:nvSpPr>
            <p:cNvPr id="59" name="Isosceles Triangle 58"/>
            <p:cNvSpPr/>
            <p:nvPr>
              <p:custDataLst>
                <p:tags r:id="rId28"/>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custDataLst>
                <p:tags r:id="rId29"/>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30"/>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31"/>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custDataLst>
              <p:tags r:id="rId20"/>
            </p:custDataLst>
          </p:nvPr>
        </p:nvCxnSpPr>
        <p:spPr>
          <a:xfrm rot="16200000">
            <a:off x="8077198"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1"/>
            </p:custDataLst>
          </p:nvPr>
        </p:nvSpPr>
        <p:spPr>
          <a:xfrm>
            <a:off x="8078309" y="663762"/>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65" name="TextBox 64"/>
          <p:cNvSpPr txBox="1"/>
          <p:nvPr>
            <p:custDataLst>
              <p:tags r:id="rId22"/>
            </p:custDataLst>
          </p:nvPr>
        </p:nvSpPr>
        <p:spPr>
          <a:xfrm>
            <a:off x="7260205" y="663762"/>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67" name="Straight Connector 66"/>
          <p:cNvCxnSpPr/>
          <p:nvPr>
            <p:custDataLst>
              <p:tags r:id="rId23"/>
            </p:custDataLst>
          </p:nvPr>
        </p:nvCxnSpPr>
        <p:spPr>
          <a:xfrm rot="10800000">
            <a:off x="304800" y="1828800"/>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4"/>
            </p:custDataLst>
          </p:nvPr>
        </p:nvCxnSpPr>
        <p:spPr>
          <a:xfrm rot="5400000">
            <a:off x="4463581" y="2209800"/>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70" name="Oval 69"/>
          <p:cNvSpPr/>
          <p:nvPr>
            <p:custDataLst>
              <p:tags r:id="rId25"/>
            </p:custDataLst>
          </p:nvPr>
        </p:nvSpPr>
        <p:spPr>
          <a:xfrm rot="5400000">
            <a:off x="57911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custDataLst>
              <p:tags r:id="rId26"/>
            </p:custDataLst>
          </p:nvPr>
        </p:nvSpPr>
        <p:spPr>
          <a:xfrm rot="5400000">
            <a:off x="56387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custDataLst>
              <p:tags r:id="rId27"/>
            </p:custDataLst>
          </p:nvPr>
        </p:nvSpPr>
        <p:spPr>
          <a:xfrm rot="5400000">
            <a:off x="54863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32115" y="663762"/>
            <a:ext cx="868485" cy="1393638"/>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6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custDataLst>
              <p:tags r:id="rId1"/>
            </p:custDataLst>
          </p:nvPr>
        </p:nvSpPr>
        <p:spPr/>
        <p:txBody>
          <a:bodyPr>
            <a:noAutofit/>
          </a:bodyPr>
          <a:lstStyle/>
          <a:p>
            <a:r>
              <a:rPr lang="en-US" dirty="0" smtClean="0"/>
              <a:t>Last time: How do we store one bit</a:t>
            </a:r>
            <a:endParaRPr lang="en-US" dirty="0"/>
          </a:p>
        </p:txBody>
      </p:sp>
      <p:sp>
        <p:nvSpPr>
          <p:cNvPr id="1588228" name="Rectangle 4"/>
          <p:cNvSpPr>
            <a:spLocks noChangeArrowheads="1"/>
          </p:cNvSpPr>
          <p:nvPr>
            <p:custDataLst>
              <p:tags r:id="rId2"/>
            </p:custDataLst>
          </p:nvPr>
        </p:nvSpPr>
        <p:spPr bwMode="auto">
          <a:xfrm>
            <a:off x="1608138" y="91123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88231" name="Line 7"/>
          <p:cNvSpPr>
            <a:spLocks noChangeShapeType="1"/>
          </p:cNvSpPr>
          <p:nvPr>
            <p:custDataLst>
              <p:tags r:id="rId3"/>
            </p:custDataLst>
          </p:nvPr>
        </p:nvSpPr>
        <p:spPr bwMode="auto">
          <a:xfrm flipH="1" flipV="1">
            <a:off x="912812" y="1058868"/>
            <a:ext cx="695325" cy="4762"/>
          </a:xfrm>
          <a:prstGeom prst="line">
            <a:avLst/>
          </a:prstGeom>
          <a:noFill/>
          <a:ln w="28575">
            <a:solidFill>
              <a:srgbClr val="FFFFFF"/>
            </a:solidFill>
            <a:round/>
            <a:headEnd/>
            <a:tailEnd/>
          </a:ln>
          <a:effectLst/>
        </p:spPr>
        <p:txBody>
          <a:bodyPr anchor="ctr">
            <a:noAutofit/>
          </a:bodyPr>
          <a:lstStyle/>
          <a:p>
            <a:endParaRPr lang="en-US"/>
          </a:p>
        </p:txBody>
      </p:sp>
      <p:sp>
        <p:nvSpPr>
          <p:cNvPr id="1588232" name="Line 8"/>
          <p:cNvSpPr>
            <a:spLocks noChangeShapeType="1"/>
          </p:cNvSpPr>
          <p:nvPr>
            <p:custDataLst>
              <p:tags r:id="rId4"/>
            </p:custDataLst>
          </p:nvPr>
        </p:nvSpPr>
        <p:spPr bwMode="auto">
          <a:xfrm flipH="1">
            <a:off x="1106487" y="1374780"/>
            <a:ext cx="501650" cy="4763"/>
          </a:xfrm>
          <a:prstGeom prst="line">
            <a:avLst/>
          </a:prstGeom>
          <a:noFill/>
          <a:ln w="28575">
            <a:solidFill>
              <a:srgbClr val="FFFFFF"/>
            </a:solidFill>
            <a:round/>
            <a:headEnd/>
            <a:tailEnd/>
          </a:ln>
          <a:effectLst/>
        </p:spPr>
        <p:txBody>
          <a:bodyPr anchor="ctr">
            <a:noAutofit/>
          </a:bodyPr>
          <a:lstStyle/>
          <a:p>
            <a:endParaRPr lang="en-US"/>
          </a:p>
        </p:txBody>
      </p:sp>
      <p:sp>
        <p:nvSpPr>
          <p:cNvPr id="1588234" name="Line 10"/>
          <p:cNvSpPr>
            <a:spLocks noChangeShapeType="1"/>
          </p:cNvSpPr>
          <p:nvPr>
            <p:custDataLst>
              <p:tags r:id="rId5"/>
            </p:custDataLst>
          </p:nvPr>
        </p:nvSpPr>
        <p:spPr bwMode="auto">
          <a:xfrm flipH="1">
            <a:off x="2020887" y="106363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0" name="Line 16"/>
          <p:cNvSpPr>
            <a:spLocks noChangeShapeType="1"/>
          </p:cNvSpPr>
          <p:nvPr>
            <p:custDataLst>
              <p:tags r:id="rId6"/>
            </p:custDataLst>
          </p:nvPr>
        </p:nvSpPr>
        <p:spPr bwMode="auto">
          <a:xfrm flipH="1">
            <a:off x="2249487" y="138685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588242" name="Line 18"/>
          <p:cNvSpPr>
            <a:spLocks noChangeShapeType="1"/>
          </p:cNvSpPr>
          <p:nvPr>
            <p:custDataLst>
              <p:tags r:id="rId7"/>
            </p:custDataLst>
          </p:nvPr>
        </p:nvSpPr>
        <p:spPr bwMode="auto">
          <a:xfrm flipH="1">
            <a:off x="2935287" y="106363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588245" name="Line 21"/>
          <p:cNvSpPr>
            <a:spLocks noChangeShapeType="1"/>
          </p:cNvSpPr>
          <p:nvPr>
            <p:custDataLst>
              <p:tags r:id="rId8"/>
            </p:custDataLst>
          </p:nvPr>
        </p:nvSpPr>
        <p:spPr bwMode="auto">
          <a:xfrm flipH="1" flipV="1">
            <a:off x="1435100" y="137478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588246" name="Line 22"/>
          <p:cNvSpPr>
            <a:spLocks noChangeShapeType="1"/>
          </p:cNvSpPr>
          <p:nvPr>
            <p:custDataLst>
              <p:tags r:id="rId9"/>
            </p:custDataLst>
          </p:nvPr>
        </p:nvSpPr>
        <p:spPr bwMode="auto">
          <a:xfrm flipH="1" flipV="1">
            <a:off x="2249487" y="137574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7" name="Line 23"/>
          <p:cNvSpPr>
            <a:spLocks noChangeShapeType="1"/>
          </p:cNvSpPr>
          <p:nvPr>
            <p:custDataLst>
              <p:tags r:id="rId10"/>
            </p:custDataLst>
          </p:nvPr>
        </p:nvSpPr>
        <p:spPr bwMode="auto">
          <a:xfrm flipH="1" flipV="1">
            <a:off x="1435097" y="164148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9" name="Oval 25"/>
          <p:cNvSpPr>
            <a:spLocks noChangeArrowheads="1"/>
          </p:cNvSpPr>
          <p:nvPr>
            <p:custDataLst>
              <p:tags r:id="rId11"/>
            </p:custDataLst>
          </p:nvPr>
        </p:nvSpPr>
        <p:spPr bwMode="auto">
          <a:xfrm>
            <a:off x="2423404" y="134509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588250" name="Rectangle 26"/>
          <p:cNvSpPr>
            <a:spLocks noChangeArrowheads="1"/>
          </p:cNvSpPr>
          <p:nvPr>
            <p:custDataLst>
              <p:tags r:id="rId12"/>
            </p:custDataLst>
          </p:nvPr>
        </p:nvSpPr>
        <p:spPr bwMode="auto">
          <a:xfrm>
            <a:off x="1331912" y="83503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30" name="Rectangle 4"/>
          <p:cNvSpPr>
            <a:spLocks noChangeArrowheads="1"/>
          </p:cNvSpPr>
          <p:nvPr>
            <p:custDataLst>
              <p:tags r:id="rId13"/>
            </p:custDataLst>
          </p:nvPr>
        </p:nvSpPr>
        <p:spPr bwMode="auto">
          <a:xfrm>
            <a:off x="2554288" y="91123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3" name="TextBox 2"/>
          <p:cNvSpPr txBox="1"/>
          <p:nvPr/>
        </p:nvSpPr>
        <p:spPr>
          <a:xfrm>
            <a:off x="3998731" y="1017179"/>
            <a:ext cx="3413627" cy="523220"/>
          </a:xfrm>
          <a:prstGeom prst="rect">
            <a:avLst/>
          </a:prstGeom>
          <a:noFill/>
        </p:spPr>
        <p:txBody>
          <a:bodyPr wrap="none" rtlCol="0">
            <a:spAutoFit/>
          </a:bodyPr>
          <a:lstStyle/>
          <a:p>
            <a:r>
              <a:rPr lang="en-US" sz="2800" dirty="0" smtClean="0">
                <a:solidFill>
                  <a:schemeClr val="bg1"/>
                </a:solidFill>
              </a:rPr>
              <a:t>D Flip Flop stores 1 bit</a:t>
            </a:r>
            <a:endParaRPr lang="en-US" sz="2800" dirty="0">
              <a:solidFill>
                <a:schemeClr val="bg1"/>
              </a:solidFill>
            </a:endParaRPr>
          </a:p>
        </p:txBody>
      </p:sp>
      <p:sp>
        <p:nvSpPr>
          <p:cNvPr id="4" name="TextBox 3"/>
          <p:cNvSpPr txBox="1"/>
          <p:nvPr/>
        </p:nvSpPr>
        <p:spPr>
          <a:xfrm>
            <a:off x="3142206" y="653314"/>
            <a:ext cx="395877" cy="461665"/>
          </a:xfrm>
          <a:prstGeom prst="rect">
            <a:avLst/>
          </a:prstGeom>
          <a:noFill/>
        </p:spPr>
        <p:txBody>
          <a:bodyPr wrap="square" rtlCol="0">
            <a:spAutoFit/>
          </a:bodyPr>
          <a:lstStyle/>
          <a:p>
            <a:r>
              <a:rPr lang="en-US" sz="2400" dirty="0" smtClean="0"/>
              <a:t>Q</a:t>
            </a:r>
            <a:endParaRPr lang="en-US" sz="2400" dirty="0"/>
          </a:p>
        </p:txBody>
      </p:sp>
      <p:sp>
        <p:nvSpPr>
          <p:cNvPr id="73" name="TextBox 72"/>
          <p:cNvSpPr txBox="1"/>
          <p:nvPr/>
        </p:nvSpPr>
        <p:spPr>
          <a:xfrm>
            <a:off x="669335" y="641502"/>
            <a:ext cx="395877" cy="461665"/>
          </a:xfrm>
          <a:prstGeom prst="rect">
            <a:avLst/>
          </a:prstGeom>
          <a:noFill/>
        </p:spPr>
        <p:txBody>
          <a:bodyPr wrap="square" rtlCol="0">
            <a:spAutoFit/>
          </a:bodyPr>
          <a:lstStyle/>
          <a:p>
            <a:r>
              <a:rPr lang="en-US" sz="2400" dirty="0"/>
              <a:t>D</a:t>
            </a:r>
            <a:endParaRPr lang="en-US" sz="2400" dirty="0"/>
          </a:p>
        </p:txBody>
      </p:sp>
      <p:sp>
        <p:nvSpPr>
          <p:cNvPr id="74" name="TextBox 73"/>
          <p:cNvSpPr txBox="1"/>
          <p:nvPr/>
        </p:nvSpPr>
        <p:spPr>
          <a:xfrm>
            <a:off x="546786" y="1130604"/>
            <a:ext cx="632726" cy="461665"/>
          </a:xfrm>
          <a:prstGeom prst="rect">
            <a:avLst/>
          </a:prstGeom>
          <a:noFill/>
        </p:spPr>
        <p:txBody>
          <a:bodyPr wrap="square" rtlCol="0">
            <a:spAutoFit/>
          </a:bodyPr>
          <a:lstStyle/>
          <a:p>
            <a:r>
              <a:rPr lang="en-US" sz="2400" dirty="0" err="1" smtClean="0"/>
              <a:t>clk</a:t>
            </a:r>
            <a:endParaRPr lang="en-US" sz="2400" dirty="0"/>
          </a:p>
        </p:txBody>
      </p:sp>
    </p:spTree>
    <p:extLst>
      <p:ext uri="{BB962C8B-B14F-4D97-AF65-F5344CB8AC3E}">
        <p14:creationId xmlns:p14="http://schemas.microsoft.com/office/powerpoint/2010/main" val="33519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82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8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82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82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82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82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82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82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82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82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82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228" grpId="0" animBg="1"/>
      <p:bldP spid="1588231" grpId="0" animBg="1"/>
      <p:bldP spid="1588232" grpId="0" animBg="1"/>
      <p:bldP spid="1588234" grpId="0" animBg="1"/>
      <p:bldP spid="1588240" grpId="0" animBg="1"/>
      <p:bldP spid="1588242" grpId="0" animBg="1"/>
      <p:bldP spid="1588245" grpId="0" animBg="1"/>
      <p:bldP spid="1588246" grpId="0" animBg="1"/>
      <p:bldP spid="1588247" grpId="0" animBg="1"/>
      <p:bldP spid="1588249" grpId="0" animBg="1"/>
      <p:bldP spid="1588250" grpId="0" animBg="1"/>
      <p:bldP spid="130" grpId="0" animBg="1"/>
      <p:bldP spid="3" grpId="0"/>
      <p:bldP spid="4" grpId="0"/>
      <p:bldP spid="73" grpId="0"/>
      <p:bldP spid="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Takeway</a:t>
            </a:r>
            <a:endParaRPr lang="en-US" dirty="0"/>
          </a:p>
        </p:txBody>
      </p:sp>
      <p:sp>
        <p:nvSpPr>
          <p:cNvPr id="3" name="Content Placeholder 2"/>
          <p:cNvSpPr>
            <a:spLocks noGrp="1"/>
          </p:cNvSpPr>
          <p:nvPr>
            <p:ph idx="1"/>
          </p:nvPr>
        </p:nvSpPr>
        <p:spPr/>
        <p:txBody>
          <a:bodyPr/>
          <a:lstStyle/>
          <a:p>
            <a:r>
              <a:rPr lang="en-US" dirty="0" smtClean="0"/>
              <a:t>Register files are very fast storage (only a few gate delays), but does not scale to large memory sizes.</a:t>
            </a:r>
          </a:p>
          <a:p>
            <a:endParaRPr lang="en-US" dirty="0"/>
          </a:p>
          <a:p>
            <a:r>
              <a:rPr lang="en-US" dirty="0" smtClean="0">
                <a:solidFill>
                  <a:schemeClr val="accent5">
                    <a:lumMod val="60000"/>
                    <a:lumOff val="40000"/>
                  </a:schemeClr>
                </a:solidFill>
              </a:rPr>
              <a:t>Tri-state Buffers allow scaling since multiple registers can be connected to a single output, while only one register actually drives the output.</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936536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Memory</a:t>
            </a:r>
          </a:p>
          <a:p>
            <a:pPr lvl="1"/>
            <a:r>
              <a:rPr lang="en-US" dirty="0" smtClean="0">
                <a:solidFill>
                  <a:schemeClr val="bg2">
                    <a:lumMod val="50000"/>
                    <a:lumOff val="50000"/>
                  </a:schemeClr>
                </a:solidFill>
              </a:rPr>
              <a:t>CPU: Register Files (i.e. Memory w/in the CPU)</a:t>
            </a:r>
          </a:p>
          <a:p>
            <a:pPr lvl="1"/>
            <a:r>
              <a:rPr lang="en-US" dirty="0" smtClean="0">
                <a:solidFill>
                  <a:schemeClr val="bg2">
                    <a:lumMod val="50000"/>
                    <a:lumOff val="50000"/>
                  </a:schemeClr>
                </a:solidFill>
              </a:rPr>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2792226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build large memories?</a:t>
            </a:r>
          </a:p>
          <a:p>
            <a:endParaRPr lang="en-US" dirty="0" smtClean="0"/>
          </a:p>
          <a:p>
            <a:r>
              <a:rPr lang="en-US" dirty="0" smtClean="0"/>
              <a:t>Use similar designs as Tri-state Buffers to connect multiple registers to output line.  Only one register will drive output line.</a:t>
            </a:r>
            <a:endParaRPr lang="en-US" dirty="0"/>
          </a:p>
        </p:txBody>
      </p:sp>
    </p:spTree>
    <p:extLst>
      <p:ext uri="{BB962C8B-B14F-4D97-AF65-F5344CB8AC3E}">
        <p14:creationId xmlns:p14="http://schemas.microsoft.com/office/powerpoint/2010/main" val="2759562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fontScale="90000"/>
          </a:bodyPr>
          <a:lstStyle/>
          <a:p>
            <a:r>
              <a:rPr lang="en-US" dirty="0"/>
              <a:t>Memory</a:t>
            </a:r>
          </a:p>
        </p:txBody>
      </p:sp>
      <p:sp>
        <p:nvSpPr>
          <p:cNvPr id="2" name="Content Placeholder 1"/>
          <p:cNvSpPr>
            <a:spLocks noGrp="1"/>
          </p:cNvSpPr>
          <p:nvPr>
            <p:ph idx="1"/>
          </p:nvPr>
        </p:nvSpPr>
        <p:spPr>
          <a:xfrm>
            <a:off x="0" y="685800"/>
            <a:ext cx="8915400" cy="5638800"/>
          </a:xfrm>
        </p:spPr>
        <p:txBody>
          <a:bodyPr/>
          <a:lstStyle/>
          <a:p>
            <a:pPr lvl="1"/>
            <a:r>
              <a:rPr lang="en-US" dirty="0"/>
              <a:t>Storage Cells </a:t>
            </a:r>
            <a:r>
              <a:rPr lang="en-US"/>
              <a:t>+ </a:t>
            </a:r>
            <a:r>
              <a:rPr lang="en-US" smtClean="0"/>
              <a:t>bus</a:t>
            </a:r>
            <a:endParaRPr lang="en-US" dirty="0"/>
          </a:p>
          <a:p>
            <a:pPr lvl="1"/>
            <a:r>
              <a:rPr lang="en-US" dirty="0" smtClean="0"/>
              <a:t>Inputs: Address, Data (for writes)</a:t>
            </a:r>
            <a:endParaRPr lang="en-US" dirty="0"/>
          </a:p>
          <a:p>
            <a:pPr lvl="1"/>
            <a:r>
              <a:rPr lang="en-US" dirty="0" smtClean="0"/>
              <a:t>Outputs: Data (for reads)</a:t>
            </a:r>
          </a:p>
          <a:p>
            <a:pPr lvl="1"/>
            <a:r>
              <a:rPr lang="en-US" dirty="0" smtClean="0"/>
              <a:t>Also need R/W signal (not shown)</a:t>
            </a:r>
          </a:p>
          <a:p>
            <a:endParaRPr lang="en-US" dirty="0" smtClean="0"/>
          </a:p>
          <a:p>
            <a:endParaRPr lang="en-US" dirty="0"/>
          </a:p>
          <a:p>
            <a:endParaRPr lang="en-US" dirty="0" smtClean="0"/>
          </a:p>
          <a:p>
            <a:pPr marL="457200" lvl="1" indent="-457200">
              <a:buClrTx/>
            </a:pPr>
            <a:r>
              <a:rPr lang="en-US" dirty="0" smtClean="0"/>
              <a:t>N address bits </a:t>
            </a:r>
            <a:r>
              <a:rPr lang="en-US" dirty="0" smtClean="0">
                <a:sym typeface="Wingdings"/>
              </a:rPr>
              <a:t> 2</a:t>
            </a:r>
            <a:r>
              <a:rPr lang="en-US" baseline="30000" dirty="0" smtClean="0">
                <a:sym typeface="Wingdings"/>
              </a:rPr>
              <a:t>N  </a:t>
            </a:r>
            <a:r>
              <a:rPr lang="en-US" dirty="0" smtClean="0">
                <a:sym typeface="Wingdings"/>
              </a:rPr>
              <a:t>words total</a:t>
            </a:r>
          </a:p>
          <a:p>
            <a:pPr marL="457200" lvl="1" indent="-457200">
              <a:buClrTx/>
            </a:pPr>
            <a:r>
              <a:rPr lang="en-US" dirty="0" smtClean="0">
                <a:sym typeface="Wingdings"/>
              </a:rPr>
              <a:t>M data bits  each word M bits </a:t>
            </a:r>
            <a:endParaRPr lang="en-US" dirty="0"/>
          </a:p>
          <a:p>
            <a:endParaRPr lang="en-US" dirty="0" smtClean="0"/>
          </a:p>
          <a:p>
            <a:endParaRPr lang="en-US" dirty="0"/>
          </a:p>
          <a:p>
            <a:endParaRPr lang="en-US" dirty="0"/>
          </a:p>
        </p:txBody>
      </p:sp>
      <p:sp>
        <p:nvSpPr>
          <p:cNvPr id="47" name="Rectangle 46"/>
          <p:cNvSpPr/>
          <p:nvPr/>
        </p:nvSpPr>
        <p:spPr>
          <a:xfrm>
            <a:off x="6749437" y="2514600"/>
            <a:ext cx="1937363" cy="2007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cxnSp>
        <p:nvCxnSpPr>
          <p:cNvPr id="48" name="Straight Arrow Connector 47"/>
          <p:cNvCxnSpPr/>
          <p:nvPr/>
        </p:nvCxnSpPr>
        <p:spPr>
          <a:xfrm>
            <a:off x="5791200" y="320040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96000" y="304800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596120" y="5062358"/>
            <a:ext cx="278398" cy="23139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 Box 108"/>
          <p:cNvSpPr txBox="1">
            <a:spLocks noChangeArrowheads="1"/>
          </p:cNvSpPr>
          <p:nvPr>
            <p:custDataLst>
              <p:tags r:id="rId1"/>
            </p:custDataLst>
          </p:nvPr>
        </p:nvSpPr>
        <p:spPr bwMode="auto">
          <a:xfrm>
            <a:off x="7924800" y="4889416"/>
            <a:ext cx="447558"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smtClean="0">
                <a:solidFill>
                  <a:srgbClr val="FFFFFF"/>
                </a:solidFill>
              </a:rPr>
              <a:t>M</a:t>
            </a:r>
            <a:endParaRPr lang="en-US" sz="2400" baseline="-25000" dirty="0">
              <a:solidFill>
                <a:srgbClr val="FFFFFF"/>
              </a:solidFill>
            </a:endParaRPr>
          </a:p>
        </p:txBody>
      </p:sp>
      <p:sp>
        <p:nvSpPr>
          <p:cNvPr id="61" name="Text Box 108"/>
          <p:cNvSpPr txBox="1">
            <a:spLocks noChangeArrowheads="1"/>
          </p:cNvSpPr>
          <p:nvPr>
            <p:custDataLst>
              <p:tags r:id="rId2"/>
            </p:custDataLst>
          </p:nvPr>
        </p:nvSpPr>
        <p:spPr bwMode="auto">
          <a:xfrm>
            <a:off x="5923506" y="2590800"/>
            <a:ext cx="383438"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smtClean="0">
                <a:solidFill>
                  <a:srgbClr val="FFFFFF"/>
                </a:solidFill>
              </a:rPr>
              <a:t>N</a:t>
            </a:r>
            <a:endParaRPr lang="en-US" sz="2400" baseline="-25000" dirty="0">
              <a:solidFill>
                <a:srgbClr val="FFFFFF"/>
              </a:solidFill>
            </a:endParaRPr>
          </a:p>
        </p:txBody>
      </p:sp>
      <p:sp>
        <p:nvSpPr>
          <p:cNvPr id="62" name="Text Box 108"/>
          <p:cNvSpPr txBox="1">
            <a:spLocks noChangeArrowheads="1"/>
          </p:cNvSpPr>
          <p:nvPr>
            <p:custDataLst>
              <p:tags r:id="rId3"/>
            </p:custDataLst>
          </p:nvPr>
        </p:nvSpPr>
        <p:spPr bwMode="auto">
          <a:xfrm>
            <a:off x="4572000" y="2934056"/>
            <a:ext cx="1184107"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Address</a:t>
            </a:r>
            <a:endParaRPr lang="en-US" sz="2400" baseline="-25000" dirty="0">
              <a:solidFill>
                <a:srgbClr val="FFFFFF"/>
              </a:solidFill>
            </a:endParaRPr>
          </a:p>
        </p:txBody>
      </p:sp>
      <p:cxnSp>
        <p:nvCxnSpPr>
          <p:cNvPr id="24" name="Straight Arrow Connector 23"/>
          <p:cNvCxnSpPr/>
          <p:nvPr/>
        </p:nvCxnSpPr>
        <p:spPr>
          <a:xfrm flipH="1">
            <a:off x="7704052" y="4530746"/>
            <a:ext cx="14067" cy="1397585"/>
          </a:xfrm>
          <a:prstGeom prst="straightConnector1">
            <a:avLst/>
          </a:prstGeom>
          <a:ln w="508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 Box 108"/>
          <p:cNvSpPr txBox="1">
            <a:spLocks noChangeArrowheads="1"/>
          </p:cNvSpPr>
          <p:nvPr>
            <p:custDataLst>
              <p:tags r:id="rId4"/>
            </p:custDataLst>
          </p:nvPr>
        </p:nvSpPr>
        <p:spPr bwMode="auto">
          <a:xfrm>
            <a:off x="7227048" y="5928331"/>
            <a:ext cx="764889"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Data</a:t>
            </a:r>
            <a:endParaRPr lang="en-US" sz="2400" baseline="-25000" dirty="0">
              <a:solidFill>
                <a:srgbClr val="FFFFFF"/>
              </a:solidFill>
            </a:endParaRPr>
          </a:p>
        </p:txBody>
      </p:sp>
      <p:sp>
        <p:nvSpPr>
          <p:cNvPr id="3" name="Slide Number Placeholder 2"/>
          <p:cNvSpPr>
            <a:spLocks noGrp="1"/>
          </p:cNvSpPr>
          <p:nvPr>
            <p:ph type="sldNum" sz="quarter" idx="12"/>
          </p:nvPr>
        </p:nvSpPr>
        <p:spPr/>
        <p:txBody>
          <a:bodyPr/>
          <a:lstStyle/>
          <a:p>
            <a:fld id="{DAD0A56F-BD0F-4BDF-9912-D1E89E9626C0}" type="slidenum">
              <a:rPr lang="en-US" smtClean="0">
                <a:solidFill>
                  <a:srgbClr val="FFFFFF">
                    <a:tint val="75000"/>
                  </a:srgbClr>
                </a:solidFill>
              </a:rPr>
              <a:pPr/>
              <a:t>33</a:t>
            </a:fld>
            <a:endParaRPr lang="en-US">
              <a:solidFill>
                <a:srgbClr val="FFFFFF">
                  <a:tint val="75000"/>
                </a:srgbClr>
              </a:solidFill>
            </a:endParaRPr>
          </a:p>
        </p:txBody>
      </p:sp>
    </p:spTree>
    <p:extLst>
      <p:ext uri="{BB962C8B-B14F-4D97-AF65-F5344CB8AC3E}">
        <p14:creationId xmlns:p14="http://schemas.microsoft.com/office/powerpoint/2010/main" val="1488598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8915400" cy="5638800"/>
          </a:xfrm>
        </p:spPr>
        <p:txBody>
          <a:bodyPr/>
          <a:lstStyle/>
          <a:p>
            <a:pPr lvl="1"/>
            <a:r>
              <a:rPr lang="en-US" dirty="0" smtClean="0"/>
              <a:t>Storage </a:t>
            </a:r>
            <a:r>
              <a:rPr lang="en-US" dirty="0"/>
              <a:t>Cells + bus</a:t>
            </a:r>
          </a:p>
          <a:p>
            <a:pPr lvl="1"/>
            <a:r>
              <a:rPr lang="en-US" dirty="0"/>
              <a:t>Decoder selects a </a:t>
            </a:r>
            <a:r>
              <a:rPr lang="en-US" dirty="0">
                <a:solidFill>
                  <a:srgbClr val="FFC000"/>
                </a:solidFill>
              </a:rPr>
              <a:t>word line</a:t>
            </a:r>
            <a:r>
              <a:rPr lang="en-US" dirty="0"/>
              <a:t> </a:t>
            </a:r>
          </a:p>
          <a:p>
            <a:pPr lvl="1"/>
            <a:r>
              <a:rPr lang="en-US" dirty="0">
                <a:solidFill>
                  <a:srgbClr val="92D050"/>
                </a:solidFill>
              </a:rPr>
              <a:t>R/W selector </a:t>
            </a:r>
            <a:r>
              <a:rPr lang="en-US" dirty="0"/>
              <a:t>determines access type</a:t>
            </a:r>
          </a:p>
          <a:p>
            <a:pPr lvl="1"/>
            <a:r>
              <a:rPr lang="en-US" dirty="0"/>
              <a:t>Word line is then coupled to the </a:t>
            </a:r>
            <a:r>
              <a:rPr lang="en-US" dirty="0">
                <a:solidFill>
                  <a:srgbClr val="CC0099"/>
                </a:solidFill>
              </a:rPr>
              <a:t>data lines</a:t>
            </a:r>
          </a:p>
          <a:p>
            <a:pPr marL="457200" lvl="1" indent="0">
              <a:buNone/>
            </a:pPr>
            <a:endParaRPr lang="en-US" dirty="0"/>
          </a:p>
          <a:p>
            <a:endParaRPr lang="en-US" dirty="0"/>
          </a:p>
          <a:p>
            <a:endParaRPr lang="en-US" dirty="0"/>
          </a:p>
        </p:txBody>
      </p:sp>
      <p:sp>
        <p:nvSpPr>
          <p:cNvPr id="259074" name="Rectangle 2"/>
          <p:cNvSpPr>
            <a:spLocks noGrp="1" noChangeArrowheads="1"/>
          </p:cNvSpPr>
          <p:nvPr>
            <p:ph type="title"/>
          </p:nvPr>
        </p:nvSpPr>
        <p:spPr/>
        <p:txBody>
          <a:bodyPr>
            <a:normAutofit fontScale="90000"/>
          </a:bodyPr>
          <a:lstStyle/>
          <a:p>
            <a:r>
              <a:rPr lang="en-US" dirty="0" smtClean="0"/>
              <a:t>Memory</a:t>
            </a:r>
            <a:endParaRPr lang="en-US" dirty="0"/>
          </a:p>
        </p:txBody>
      </p:sp>
      <p:sp>
        <p:nvSpPr>
          <p:cNvPr id="259076" name="Rectangle 4"/>
          <p:cNvSpPr>
            <a:spLocks noChangeArrowheads="1"/>
          </p:cNvSpPr>
          <p:nvPr/>
        </p:nvSpPr>
        <p:spPr bwMode="auto">
          <a:xfrm>
            <a:off x="6019800" y="2743200"/>
            <a:ext cx="2895600" cy="3962400"/>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77" name="Rectangle 5"/>
          <p:cNvSpPr>
            <a:spLocks noChangeArrowheads="1"/>
          </p:cNvSpPr>
          <p:nvPr/>
        </p:nvSpPr>
        <p:spPr bwMode="auto">
          <a:xfrm>
            <a:off x="7239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78" name="Rectangle 6"/>
          <p:cNvSpPr>
            <a:spLocks noChangeArrowheads="1"/>
          </p:cNvSpPr>
          <p:nvPr/>
        </p:nvSpPr>
        <p:spPr bwMode="auto">
          <a:xfrm>
            <a:off x="7620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79" name="Rectangle 7"/>
          <p:cNvSpPr>
            <a:spLocks noChangeArrowheads="1"/>
          </p:cNvSpPr>
          <p:nvPr/>
        </p:nvSpPr>
        <p:spPr bwMode="auto">
          <a:xfrm>
            <a:off x="8001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0" name="Rectangle 8"/>
          <p:cNvSpPr>
            <a:spLocks noChangeArrowheads="1"/>
          </p:cNvSpPr>
          <p:nvPr/>
        </p:nvSpPr>
        <p:spPr bwMode="auto">
          <a:xfrm>
            <a:off x="8382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1" name="Line 9"/>
          <p:cNvSpPr>
            <a:spLocks noChangeShapeType="1"/>
          </p:cNvSpPr>
          <p:nvPr/>
        </p:nvSpPr>
        <p:spPr bwMode="auto">
          <a:xfrm>
            <a:off x="7391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2" name="Line 10"/>
          <p:cNvSpPr>
            <a:spLocks noChangeShapeType="1"/>
          </p:cNvSpPr>
          <p:nvPr/>
        </p:nvSpPr>
        <p:spPr bwMode="auto">
          <a:xfrm>
            <a:off x="7772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3" name="Line 11"/>
          <p:cNvSpPr>
            <a:spLocks noChangeShapeType="1"/>
          </p:cNvSpPr>
          <p:nvPr/>
        </p:nvSpPr>
        <p:spPr bwMode="auto">
          <a:xfrm>
            <a:off x="8153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4" name="Line 12"/>
          <p:cNvSpPr>
            <a:spLocks noChangeShapeType="1"/>
          </p:cNvSpPr>
          <p:nvPr/>
        </p:nvSpPr>
        <p:spPr bwMode="auto">
          <a:xfrm>
            <a:off x="8534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5" name="Rectangle 13"/>
          <p:cNvSpPr>
            <a:spLocks noChangeArrowheads="1"/>
          </p:cNvSpPr>
          <p:nvPr/>
        </p:nvSpPr>
        <p:spPr bwMode="auto">
          <a:xfrm>
            <a:off x="7239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6" name="Rectangle 14"/>
          <p:cNvSpPr>
            <a:spLocks noChangeArrowheads="1"/>
          </p:cNvSpPr>
          <p:nvPr/>
        </p:nvSpPr>
        <p:spPr bwMode="auto">
          <a:xfrm>
            <a:off x="7620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7" name="Rectangle 15"/>
          <p:cNvSpPr>
            <a:spLocks noChangeArrowheads="1"/>
          </p:cNvSpPr>
          <p:nvPr/>
        </p:nvSpPr>
        <p:spPr bwMode="auto">
          <a:xfrm>
            <a:off x="8001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8" name="Rectangle 16"/>
          <p:cNvSpPr>
            <a:spLocks noChangeArrowheads="1"/>
          </p:cNvSpPr>
          <p:nvPr/>
        </p:nvSpPr>
        <p:spPr bwMode="auto">
          <a:xfrm>
            <a:off x="8382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9" name="Rectangle 17"/>
          <p:cNvSpPr>
            <a:spLocks noChangeArrowheads="1"/>
          </p:cNvSpPr>
          <p:nvPr/>
        </p:nvSpPr>
        <p:spPr bwMode="auto">
          <a:xfrm>
            <a:off x="7239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0" name="Rectangle 18"/>
          <p:cNvSpPr>
            <a:spLocks noChangeArrowheads="1"/>
          </p:cNvSpPr>
          <p:nvPr/>
        </p:nvSpPr>
        <p:spPr bwMode="auto">
          <a:xfrm>
            <a:off x="7620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1" name="Rectangle 19"/>
          <p:cNvSpPr>
            <a:spLocks noChangeArrowheads="1"/>
          </p:cNvSpPr>
          <p:nvPr/>
        </p:nvSpPr>
        <p:spPr bwMode="auto">
          <a:xfrm>
            <a:off x="8001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2" name="Rectangle 20"/>
          <p:cNvSpPr>
            <a:spLocks noChangeArrowheads="1"/>
          </p:cNvSpPr>
          <p:nvPr/>
        </p:nvSpPr>
        <p:spPr bwMode="auto">
          <a:xfrm>
            <a:off x="8382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3" name="Rectangle 21"/>
          <p:cNvSpPr>
            <a:spLocks noChangeArrowheads="1"/>
          </p:cNvSpPr>
          <p:nvPr/>
        </p:nvSpPr>
        <p:spPr bwMode="auto">
          <a:xfrm>
            <a:off x="7239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4" name="Rectangle 22"/>
          <p:cNvSpPr>
            <a:spLocks noChangeArrowheads="1"/>
          </p:cNvSpPr>
          <p:nvPr/>
        </p:nvSpPr>
        <p:spPr bwMode="auto">
          <a:xfrm>
            <a:off x="7620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5" name="Rectangle 23"/>
          <p:cNvSpPr>
            <a:spLocks noChangeArrowheads="1"/>
          </p:cNvSpPr>
          <p:nvPr/>
        </p:nvSpPr>
        <p:spPr bwMode="auto">
          <a:xfrm>
            <a:off x="8001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6" name="Rectangle 24"/>
          <p:cNvSpPr>
            <a:spLocks noChangeArrowheads="1"/>
          </p:cNvSpPr>
          <p:nvPr/>
        </p:nvSpPr>
        <p:spPr bwMode="auto">
          <a:xfrm>
            <a:off x="8382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7" name="Rectangle 25"/>
          <p:cNvSpPr>
            <a:spLocks noChangeArrowheads="1"/>
          </p:cNvSpPr>
          <p:nvPr/>
        </p:nvSpPr>
        <p:spPr bwMode="auto">
          <a:xfrm>
            <a:off x="7239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8" name="Rectangle 26"/>
          <p:cNvSpPr>
            <a:spLocks noChangeArrowheads="1"/>
          </p:cNvSpPr>
          <p:nvPr/>
        </p:nvSpPr>
        <p:spPr bwMode="auto">
          <a:xfrm>
            <a:off x="7620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9" name="Rectangle 27"/>
          <p:cNvSpPr>
            <a:spLocks noChangeArrowheads="1"/>
          </p:cNvSpPr>
          <p:nvPr/>
        </p:nvSpPr>
        <p:spPr bwMode="auto">
          <a:xfrm>
            <a:off x="8001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0" name="Rectangle 28"/>
          <p:cNvSpPr>
            <a:spLocks noChangeArrowheads="1"/>
          </p:cNvSpPr>
          <p:nvPr/>
        </p:nvSpPr>
        <p:spPr bwMode="auto">
          <a:xfrm>
            <a:off x="8382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1" name="Text Box 29"/>
          <p:cNvSpPr txBox="1">
            <a:spLocks noChangeArrowheads="1"/>
          </p:cNvSpPr>
          <p:nvPr/>
        </p:nvSpPr>
        <p:spPr bwMode="auto">
          <a:xfrm>
            <a:off x="7696200" y="2151062"/>
            <a:ext cx="828675"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Data</a:t>
            </a:r>
          </a:p>
        </p:txBody>
      </p:sp>
      <p:sp>
        <p:nvSpPr>
          <p:cNvPr id="259102" name="Text Box 30"/>
          <p:cNvSpPr txBox="1">
            <a:spLocks noChangeArrowheads="1"/>
          </p:cNvSpPr>
          <p:nvPr/>
        </p:nvSpPr>
        <p:spPr bwMode="auto">
          <a:xfrm rot="16200000">
            <a:off x="4864100" y="4584700"/>
            <a:ext cx="13033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Address</a:t>
            </a:r>
          </a:p>
        </p:txBody>
      </p:sp>
      <p:sp>
        <p:nvSpPr>
          <p:cNvPr id="259103" name="Line 31"/>
          <p:cNvSpPr>
            <a:spLocks noChangeShapeType="1"/>
          </p:cNvSpPr>
          <p:nvPr/>
        </p:nvSpPr>
        <p:spPr bwMode="auto">
          <a:xfrm>
            <a:off x="6934200" y="3505200"/>
            <a:ext cx="1676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4" name="Line 32"/>
          <p:cNvSpPr>
            <a:spLocks noChangeShapeType="1"/>
          </p:cNvSpPr>
          <p:nvPr/>
        </p:nvSpPr>
        <p:spPr bwMode="auto">
          <a:xfrm>
            <a:off x="6816725" y="3871913"/>
            <a:ext cx="1793875" cy="142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105" name="Line 33"/>
          <p:cNvSpPr>
            <a:spLocks noChangeShapeType="1"/>
          </p:cNvSpPr>
          <p:nvPr/>
        </p:nvSpPr>
        <p:spPr bwMode="auto">
          <a:xfrm>
            <a:off x="6873875" y="4267200"/>
            <a:ext cx="1736725" cy="0"/>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106" name="Line 34"/>
          <p:cNvSpPr>
            <a:spLocks noChangeShapeType="1"/>
          </p:cNvSpPr>
          <p:nvPr/>
        </p:nvSpPr>
        <p:spPr bwMode="auto">
          <a:xfrm>
            <a:off x="6934200" y="4648200"/>
            <a:ext cx="1676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7" name="Rectangle 35"/>
          <p:cNvSpPr>
            <a:spLocks noChangeArrowheads="1"/>
          </p:cNvSpPr>
          <p:nvPr/>
        </p:nvSpPr>
        <p:spPr bwMode="auto">
          <a:xfrm>
            <a:off x="6324600" y="4191000"/>
            <a:ext cx="457200" cy="16002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8" name="Text Box 36"/>
          <p:cNvSpPr txBox="1">
            <a:spLocks noChangeArrowheads="1"/>
          </p:cNvSpPr>
          <p:nvPr/>
        </p:nvSpPr>
        <p:spPr bwMode="auto">
          <a:xfrm rot="16200000">
            <a:off x="5837238" y="4711700"/>
            <a:ext cx="1338262"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Decoder</a:t>
            </a:r>
          </a:p>
        </p:txBody>
      </p:sp>
      <p:sp>
        <p:nvSpPr>
          <p:cNvPr id="259109" name="Line 37"/>
          <p:cNvSpPr>
            <a:spLocks noChangeShapeType="1"/>
          </p:cNvSpPr>
          <p:nvPr/>
        </p:nvSpPr>
        <p:spPr bwMode="auto">
          <a:xfrm flipH="1">
            <a:off x="5715000" y="4473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0" name="Line 38"/>
          <p:cNvSpPr>
            <a:spLocks noChangeShapeType="1"/>
          </p:cNvSpPr>
          <p:nvPr/>
        </p:nvSpPr>
        <p:spPr bwMode="auto">
          <a:xfrm flipH="1">
            <a:off x="5715000" y="47021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1" name="Line 39"/>
          <p:cNvSpPr>
            <a:spLocks noChangeShapeType="1"/>
          </p:cNvSpPr>
          <p:nvPr/>
        </p:nvSpPr>
        <p:spPr bwMode="auto">
          <a:xfrm flipH="1">
            <a:off x="5715000" y="49307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2" name="Line 40"/>
          <p:cNvSpPr>
            <a:spLocks noChangeShapeType="1"/>
          </p:cNvSpPr>
          <p:nvPr/>
        </p:nvSpPr>
        <p:spPr bwMode="auto">
          <a:xfrm flipH="1">
            <a:off x="5715000" y="51593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3" name="Line 41"/>
          <p:cNvSpPr>
            <a:spLocks noChangeShapeType="1"/>
          </p:cNvSpPr>
          <p:nvPr/>
        </p:nvSpPr>
        <p:spPr bwMode="auto">
          <a:xfrm flipH="1">
            <a:off x="5715000" y="5616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4" name="Line 42"/>
          <p:cNvSpPr>
            <a:spLocks noChangeShapeType="1"/>
          </p:cNvSpPr>
          <p:nvPr/>
        </p:nvSpPr>
        <p:spPr bwMode="auto">
          <a:xfrm>
            <a:off x="5715000" y="6172200"/>
            <a:ext cx="1143000" cy="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5" name="Line 43"/>
          <p:cNvSpPr>
            <a:spLocks noChangeShapeType="1"/>
          </p:cNvSpPr>
          <p:nvPr/>
        </p:nvSpPr>
        <p:spPr bwMode="auto">
          <a:xfrm>
            <a:off x="6934200" y="4648200"/>
            <a:ext cx="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6" name="Line 44"/>
          <p:cNvSpPr>
            <a:spLocks noChangeShapeType="1"/>
          </p:cNvSpPr>
          <p:nvPr/>
        </p:nvSpPr>
        <p:spPr bwMode="auto">
          <a:xfrm flipH="1">
            <a:off x="6781800" y="5257800"/>
            <a:ext cx="228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7" name="Line 45"/>
          <p:cNvSpPr>
            <a:spLocks noChangeShapeType="1"/>
          </p:cNvSpPr>
          <p:nvPr/>
        </p:nvSpPr>
        <p:spPr bwMode="auto">
          <a:xfrm flipH="1">
            <a:off x="6891338" y="4246563"/>
            <a:ext cx="3175" cy="1011237"/>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118" name="Line 46"/>
          <p:cNvSpPr>
            <a:spLocks noChangeShapeType="1"/>
          </p:cNvSpPr>
          <p:nvPr/>
        </p:nvSpPr>
        <p:spPr bwMode="auto">
          <a:xfrm>
            <a:off x="6819900" y="3856038"/>
            <a:ext cx="23813" cy="13747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 name="TextBox 2"/>
          <p:cNvSpPr txBox="1"/>
          <p:nvPr/>
        </p:nvSpPr>
        <p:spPr>
          <a:xfrm>
            <a:off x="5141303" y="5987534"/>
            <a:ext cx="604653" cy="369332"/>
          </a:xfrm>
          <a:prstGeom prst="rect">
            <a:avLst/>
          </a:prstGeom>
          <a:noFill/>
        </p:spPr>
        <p:txBody>
          <a:bodyPr wrap="none" rtlCol="0">
            <a:spAutoFit/>
          </a:bodyPr>
          <a:lstStyle/>
          <a:p>
            <a:r>
              <a:rPr lang="en-US" dirty="0" smtClean="0">
                <a:solidFill>
                  <a:srgbClr val="66FF33"/>
                </a:solidFill>
              </a:rPr>
              <a:t>R/W</a:t>
            </a:r>
            <a:endParaRPr lang="en-US" dirty="0">
              <a:solidFill>
                <a:srgbClr val="66FF33"/>
              </a:solidFill>
            </a:endParaRPr>
          </a:p>
        </p:txBody>
      </p:sp>
    </p:spTree>
    <p:extLst>
      <p:ext uri="{BB962C8B-B14F-4D97-AF65-F5344CB8AC3E}">
        <p14:creationId xmlns:p14="http://schemas.microsoft.com/office/powerpoint/2010/main" val="34508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0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0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0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0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90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0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90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0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90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9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90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90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90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90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90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90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90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90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90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90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90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90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909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9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9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9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910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910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9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9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910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910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910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91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91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91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91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5911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5911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91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911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5911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animBg="1"/>
      <p:bldP spid="259077" grpId="0" animBg="1"/>
      <p:bldP spid="259078" grpId="0" animBg="1"/>
      <p:bldP spid="259079" grpId="0" animBg="1"/>
      <p:bldP spid="259080" grpId="0" animBg="1"/>
      <p:bldP spid="259081" grpId="0" animBg="1"/>
      <p:bldP spid="259082" grpId="0" animBg="1"/>
      <p:bldP spid="259083" grpId="0" animBg="1"/>
      <p:bldP spid="259084" grpId="0" animBg="1"/>
      <p:bldP spid="259085" grpId="0" animBg="1"/>
      <p:bldP spid="259086" grpId="0" animBg="1"/>
      <p:bldP spid="259087" grpId="0" animBg="1"/>
      <p:bldP spid="259088" grpId="0" animBg="1"/>
      <p:bldP spid="259089" grpId="0" animBg="1"/>
      <p:bldP spid="259090" grpId="0" animBg="1"/>
      <p:bldP spid="259091" grpId="0" animBg="1"/>
      <p:bldP spid="259092" grpId="0" animBg="1"/>
      <p:bldP spid="259093" grpId="0" animBg="1"/>
      <p:bldP spid="259094" grpId="0" animBg="1"/>
      <p:bldP spid="259095" grpId="0" animBg="1"/>
      <p:bldP spid="259096" grpId="0" animBg="1"/>
      <p:bldP spid="259097" grpId="0" animBg="1"/>
      <p:bldP spid="259098" grpId="0" animBg="1"/>
      <p:bldP spid="259099" grpId="0" animBg="1"/>
      <p:bldP spid="259100" grpId="0" animBg="1"/>
      <p:bldP spid="259101" grpId="0"/>
      <p:bldP spid="259102" grpId="0"/>
      <p:bldP spid="259103" grpId="0" animBg="1"/>
      <p:bldP spid="259104" grpId="0" animBg="1"/>
      <p:bldP spid="259105" grpId="0" animBg="1"/>
      <p:bldP spid="259106" grpId="0" animBg="1"/>
      <p:bldP spid="259107" grpId="0" animBg="1"/>
      <p:bldP spid="259108" grpId="0"/>
      <p:bldP spid="259109" grpId="0" animBg="1"/>
      <p:bldP spid="259110" grpId="0" animBg="1"/>
      <p:bldP spid="259111" grpId="0" animBg="1"/>
      <p:bldP spid="259112" grpId="0" animBg="1"/>
      <p:bldP spid="259113" grpId="0" animBg="1"/>
      <p:bldP spid="259114" grpId="0" animBg="1"/>
      <p:bldP spid="259115" grpId="0" animBg="1"/>
      <p:bldP spid="259116" grpId="0" animBg="1"/>
      <p:bldP spid="259117" grpId="0" animBg="1"/>
      <p:bldP spid="25911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8915400" cy="5638800"/>
          </a:xfrm>
        </p:spPr>
        <p:txBody>
          <a:bodyPr/>
          <a:lstStyle/>
          <a:p>
            <a:pPr lvl="1"/>
            <a:r>
              <a:rPr lang="en-US" dirty="0" smtClean="0"/>
              <a:t>Storage </a:t>
            </a:r>
            <a:r>
              <a:rPr lang="en-US" dirty="0"/>
              <a:t>Cells + bus</a:t>
            </a:r>
          </a:p>
          <a:p>
            <a:pPr lvl="1"/>
            <a:r>
              <a:rPr lang="en-US" dirty="0"/>
              <a:t>Decoder selects </a:t>
            </a:r>
            <a:r>
              <a:rPr lang="en-US" dirty="0">
                <a:solidFill>
                  <a:schemeClr val="bg1"/>
                </a:solidFill>
              </a:rPr>
              <a:t>a</a:t>
            </a:r>
            <a:r>
              <a:rPr lang="en-US" dirty="0">
                <a:solidFill>
                  <a:schemeClr val="accent6"/>
                </a:solidFill>
              </a:rPr>
              <a:t> word line </a:t>
            </a:r>
          </a:p>
          <a:p>
            <a:pPr lvl="1"/>
            <a:r>
              <a:rPr lang="en-US" dirty="0">
                <a:solidFill>
                  <a:srgbClr val="00B050"/>
                </a:solidFill>
              </a:rPr>
              <a:t>R/W selector</a:t>
            </a:r>
            <a:r>
              <a:rPr lang="en-US" dirty="0"/>
              <a:t> determines access type</a:t>
            </a:r>
          </a:p>
          <a:p>
            <a:pPr lvl="1"/>
            <a:r>
              <a:rPr lang="en-US" dirty="0"/>
              <a:t>Word line is then coupled to the </a:t>
            </a:r>
            <a:r>
              <a:rPr lang="en-US" dirty="0">
                <a:solidFill>
                  <a:srgbClr val="FF40FF"/>
                </a:solidFill>
              </a:rPr>
              <a:t>data </a:t>
            </a:r>
            <a:r>
              <a:rPr lang="en-US" dirty="0" smtClean="0">
                <a:solidFill>
                  <a:srgbClr val="FF40FF"/>
                </a:solidFill>
              </a:rPr>
              <a:t>lines</a:t>
            </a:r>
            <a:endParaRPr lang="en-US" dirty="0"/>
          </a:p>
          <a:p>
            <a:endParaRPr lang="en-US" dirty="0"/>
          </a:p>
        </p:txBody>
      </p:sp>
      <p:sp>
        <p:nvSpPr>
          <p:cNvPr id="259074" name="Rectangle 2"/>
          <p:cNvSpPr>
            <a:spLocks noGrp="1" noChangeArrowheads="1"/>
          </p:cNvSpPr>
          <p:nvPr>
            <p:ph type="title"/>
          </p:nvPr>
        </p:nvSpPr>
        <p:spPr/>
        <p:txBody>
          <a:bodyPr>
            <a:normAutofit fontScale="90000"/>
          </a:bodyPr>
          <a:lstStyle/>
          <a:p>
            <a:r>
              <a:rPr lang="en-US" dirty="0" smtClean="0"/>
              <a:t>Memory</a:t>
            </a:r>
            <a:endParaRPr lang="en-US" dirty="0"/>
          </a:p>
        </p:txBody>
      </p:sp>
      <p:sp>
        <p:nvSpPr>
          <p:cNvPr id="47" name="Rectangle 46"/>
          <p:cNvSpPr/>
          <p:nvPr/>
        </p:nvSpPr>
        <p:spPr>
          <a:xfrm>
            <a:off x="6139837" y="2819400"/>
            <a:ext cx="1937363" cy="396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5181600" y="350520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109563" y="472440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181600" y="467404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181600" y="5803816"/>
            <a:ext cx="958237"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181600" y="6108616"/>
            <a:ext cx="958237"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13963" y="6489616"/>
            <a:ext cx="958237"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86400" y="452164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86400" y="335280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382000" y="457200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 Box 108"/>
          <p:cNvSpPr txBox="1">
            <a:spLocks noChangeArrowheads="1"/>
          </p:cNvSpPr>
          <p:nvPr>
            <p:custDataLst>
              <p:tags r:id="rId1"/>
            </p:custDataLst>
          </p:nvPr>
        </p:nvSpPr>
        <p:spPr bwMode="auto">
          <a:xfrm>
            <a:off x="4653891" y="4381856"/>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58" name="Text Box 108"/>
          <p:cNvSpPr txBox="1">
            <a:spLocks noChangeArrowheads="1"/>
          </p:cNvSpPr>
          <p:nvPr>
            <p:custDataLst>
              <p:tags r:id="rId2"/>
            </p:custDataLst>
          </p:nvPr>
        </p:nvSpPr>
        <p:spPr bwMode="auto">
          <a:xfrm>
            <a:off x="5281066" y="410289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endParaRPr lang="en-US" sz="2400" baseline="-25000" dirty="0">
              <a:solidFill>
                <a:srgbClr val="FFFFFF"/>
              </a:solidFill>
              <a:latin typeface="Calibri"/>
            </a:endParaRPr>
          </a:p>
        </p:txBody>
      </p:sp>
      <p:sp>
        <p:nvSpPr>
          <p:cNvPr id="59" name="Text Box 108"/>
          <p:cNvSpPr txBox="1">
            <a:spLocks noChangeArrowheads="1"/>
          </p:cNvSpPr>
          <p:nvPr>
            <p:custDataLst>
              <p:tags r:id="rId3"/>
            </p:custDataLst>
          </p:nvPr>
        </p:nvSpPr>
        <p:spPr bwMode="auto">
          <a:xfrm>
            <a:off x="8398169" y="4839056"/>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60" name="Text Box 108"/>
          <p:cNvSpPr txBox="1">
            <a:spLocks noChangeArrowheads="1"/>
          </p:cNvSpPr>
          <p:nvPr>
            <p:custDataLst>
              <p:tags r:id="rId4"/>
            </p:custDataLst>
          </p:nvPr>
        </p:nvSpPr>
        <p:spPr bwMode="auto">
          <a:xfrm>
            <a:off x="8231146" y="415325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endParaRPr lang="en-US" sz="2400" baseline="-25000" dirty="0">
              <a:solidFill>
                <a:srgbClr val="FFFFFF"/>
              </a:solidFill>
              <a:latin typeface="Calibri"/>
            </a:endParaRPr>
          </a:p>
        </p:txBody>
      </p:sp>
      <p:sp>
        <p:nvSpPr>
          <p:cNvPr id="61" name="Text Box 108"/>
          <p:cNvSpPr txBox="1">
            <a:spLocks noChangeArrowheads="1"/>
          </p:cNvSpPr>
          <p:nvPr>
            <p:custDataLst>
              <p:tags r:id="rId5"/>
            </p:custDataLst>
          </p:nvPr>
        </p:nvSpPr>
        <p:spPr bwMode="auto">
          <a:xfrm>
            <a:off x="5257800" y="29718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22</a:t>
            </a:r>
            <a:endParaRPr lang="en-US" sz="2400" baseline="-25000" dirty="0">
              <a:solidFill>
                <a:srgbClr val="FFFFFF"/>
              </a:solidFill>
              <a:latin typeface="Calibri"/>
            </a:endParaRPr>
          </a:p>
        </p:txBody>
      </p:sp>
      <p:sp>
        <p:nvSpPr>
          <p:cNvPr id="62" name="Text Box 108"/>
          <p:cNvSpPr txBox="1">
            <a:spLocks noChangeArrowheads="1"/>
          </p:cNvSpPr>
          <p:nvPr>
            <p:custDataLst>
              <p:tags r:id="rId6"/>
            </p:custDataLst>
          </p:nvPr>
        </p:nvSpPr>
        <p:spPr bwMode="auto">
          <a:xfrm>
            <a:off x="3962400" y="3238856"/>
            <a:ext cx="1184107"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63" name="Text Box 108"/>
          <p:cNvSpPr txBox="1">
            <a:spLocks noChangeArrowheads="1"/>
          </p:cNvSpPr>
          <p:nvPr>
            <p:custDataLst>
              <p:tags r:id="rId7"/>
            </p:custDataLst>
          </p:nvPr>
        </p:nvSpPr>
        <p:spPr bwMode="auto">
          <a:xfrm>
            <a:off x="3657600" y="5537472"/>
            <a:ext cx="156324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Chip Select</a:t>
            </a:r>
            <a:endParaRPr lang="en-US" sz="2400" baseline="-25000" dirty="0">
              <a:solidFill>
                <a:srgbClr val="FFFFFF"/>
              </a:solidFill>
              <a:latin typeface="Calibri"/>
            </a:endParaRPr>
          </a:p>
        </p:txBody>
      </p:sp>
      <p:sp>
        <p:nvSpPr>
          <p:cNvPr id="64" name="Text Box 108"/>
          <p:cNvSpPr txBox="1">
            <a:spLocks noChangeArrowheads="1"/>
          </p:cNvSpPr>
          <p:nvPr>
            <p:custDataLst>
              <p:tags r:id="rId8"/>
            </p:custDataLst>
          </p:nvPr>
        </p:nvSpPr>
        <p:spPr bwMode="auto">
          <a:xfrm>
            <a:off x="3429000" y="5880016"/>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sp>
        <p:nvSpPr>
          <p:cNvPr id="65" name="Text Box 108"/>
          <p:cNvSpPr txBox="1">
            <a:spLocks noChangeArrowheads="1"/>
          </p:cNvSpPr>
          <p:nvPr>
            <p:custDataLst>
              <p:tags r:id="rId9"/>
            </p:custDataLst>
          </p:nvPr>
        </p:nvSpPr>
        <p:spPr bwMode="auto">
          <a:xfrm>
            <a:off x="3276600" y="618481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66" name="Text Box 108"/>
          <p:cNvSpPr txBox="1">
            <a:spLocks noChangeArrowheads="1"/>
          </p:cNvSpPr>
          <p:nvPr>
            <p:custDataLst>
              <p:tags r:id="rId10"/>
            </p:custDataLst>
          </p:nvPr>
        </p:nvSpPr>
        <p:spPr bwMode="auto">
          <a:xfrm>
            <a:off x="6399473" y="3848456"/>
            <a:ext cx="1256947" cy="94923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Memory</a:t>
            </a:r>
          </a:p>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4</a:t>
            </a:r>
            <a:r>
              <a:rPr lang="en-US" sz="2400" dirty="0" smtClean="0">
                <a:solidFill>
                  <a:srgbClr val="FFFFFF"/>
                </a:solidFill>
                <a:latin typeface="Calibri"/>
              </a:rPr>
              <a:t>M x 8</a:t>
            </a:r>
            <a:endParaRPr lang="en-US" sz="2400" baseline="-25000" dirty="0">
              <a:solidFill>
                <a:srgbClr val="FFFFFF"/>
              </a:solidFill>
              <a:latin typeface="Calibri"/>
            </a:endParaRPr>
          </a:p>
        </p:txBody>
      </p:sp>
    </p:spTree>
    <p:extLst>
      <p:ext uri="{BB962C8B-B14F-4D97-AF65-F5344CB8AC3E}">
        <p14:creationId xmlns:p14="http://schemas.microsoft.com/office/powerpoint/2010/main" val="32444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4 x 2 Memory Module?</a:t>
            </a:r>
          </a:p>
          <a:p>
            <a:endParaRPr lang="en-US" sz="2800" dirty="0">
              <a:solidFill>
                <a:schemeClr val="accent1"/>
              </a:solidFill>
            </a:endParaRPr>
          </a:p>
          <a:p>
            <a:r>
              <a:rPr lang="en-US" sz="2800" dirty="0"/>
              <a:t>(i.e. 4 word lines that </a:t>
            </a:r>
            <a:r>
              <a:rPr lang="en-US" sz="2800" dirty="0" smtClean="0"/>
              <a:t>are</a:t>
            </a:r>
          </a:p>
          <a:p>
            <a:r>
              <a:rPr lang="en-US" sz="2800" dirty="0" smtClean="0"/>
              <a:t> </a:t>
            </a:r>
            <a:r>
              <a:rPr lang="en-US" sz="2800" dirty="0"/>
              <a:t>each 2 bits wide)?</a:t>
            </a:r>
          </a:p>
          <a:p>
            <a:endParaRPr lang="en-US" sz="2800" dirty="0">
              <a:solidFill>
                <a:schemeClr val="accent1"/>
              </a:solidFill>
            </a:endParaRPr>
          </a:p>
        </p:txBody>
      </p:sp>
      <p:sp>
        <p:nvSpPr>
          <p:cNvPr id="5" name="Title 4"/>
          <p:cNvSpPr>
            <a:spLocks noGrp="1"/>
          </p:cNvSpPr>
          <p:nvPr>
            <p:ph type="title"/>
            <p:custDataLst>
              <p:tags r:id="rId1"/>
            </p:custDataLst>
          </p:nvPr>
        </p:nvSpPr>
        <p:spPr/>
        <p:txBody>
          <a:bodyPr>
            <a:normAutofit fontScale="90000"/>
          </a:bodyPr>
          <a:lstStyle/>
          <a:p>
            <a:r>
              <a:rPr lang="en-US" dirty="0" smtClean="0"/>
              <a:t>Memory</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1200" y="1880088"/>
            <a:ext cx="4252" cy="40635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65640" y="3359395"/>
            <a:ext cx="1827744" cy="523220"/>
          </a:xfrm>
          <a:prstGeom prst="rect">
            <a:avLst/>
          </a:prstGeom>
          <a:noFill/>
        </p:spPr>
        <p:txBody>
          <a:bodyPr wrap="none" rtlCol="0">
            <a:spAutoFit/>
          </a:bodyPr>
          <a:lstStyle/>
          <a:p>
            <a:r>
              <a:rPr lang="en-US" sz="2800" dirty="0" smtClean="0">
                <a:solidFill>
                  <a:schemeClr val="bg1"/>
                </a:solidFill>
              </a:rPr>
              <a:t>4 x 2 SRAM</a:t>
            </a:r>
          </a:p>
        </p:txBody>
      </p:sp>
    </p:spTree>
    <p:extLst>
      <p:ext uri="{BB962C8B-B14F-4D97-AF65-F5344CB8AC3E}">
        <p14:creationId xmlns:p14="http://schemas.microsoft.com/office/powerpoint/2010/main" val="318802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3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3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4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4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4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5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5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5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5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2"/>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4"/>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5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57"/>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58"/>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59"/>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60"/>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6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6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6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64"/>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6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6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67"/>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6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69"/>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8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8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8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8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7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10"/>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11"/>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14"/>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1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1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75"/>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19"/>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77"/>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83"/>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89"/>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92"/>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95"/>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97"/>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249"/>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251"/>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252"/>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53"/>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254"/>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255"/>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256"/>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257"/>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4"/>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8"/>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36"/>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40"/>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4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48"/>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52"/>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8"/>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90"/>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98"/>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9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00"/>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01"/>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233"/>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202"/>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203"/>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204"/>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205"/>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0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3"/>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58" grpId="0" animBg="1"/>
      <p:bldP spid="60" grpId="0" animBg="1"/>
      <p:bldP spid="62" grpId="0" animBg="1"/>
      <p:bldP spid="63" grpId="0"/>
      <p:bldP spid="74" grpId="0"/>
      <p:bldP spid="75" grpId="0"/>
      <p:bldP spid="85" grpId="0" animBg="1"/>
      <p:bldP spid="86" grpId="0"/>
      <p:bldP spid="87" grpId="0"/>
      <p:bldP spid="89" grpId="0" animBg="1"/>
      <p:bldP spid="90" grpId="0" animBg="1"/>
      <p:bldP spid="91" grpId="0" animBg="1"/>
      <p:bldP spid="101" grpId="0" animBg="1"/>
      <p:bldP spid="102" grpId="0"/>
      <p:bldP spid="103" grpId="0"/>
      <p:bldP spid="105" grpId="0" animBg="1"/>
      <p:bldP spid="106" grpId="0" animBg="1"/>
      <p:bldP spid="107" grpId="0" animBg="1"/>
      <p:bldP spid="109" grpId="0" animBg="1"/>
      <p:bldP spid="110" grpId="0"/>
      <p:bldP spid="111" grpId="0"/>
      <p:bldP spid="113" grpId="0" animBg="1"/>
      <p:bldP spid="114" grpId="0" animBg="1"/>
      <p:bldP spid="115" grpId="0" animBg="1"/>
      <p:bldP spid="117" grpId="0" animBg="1"/>
      <p:bldP spid="118" grpId="0"/>
      <p:bldP spid="119" grpId="0"/>
      <p:bldP spid="121" grpId="0" animBg="1"/>
      <p:bldP spid="122" grpId="0" animBg="1"/>
      <p:bldP spid="123" grpId="0" animBg="1"/>
      <p:bldP spid="125" grpId="0" animBg="1"/>
      <p:bldP spid="126" grpId="0"/>
      <p:bldP spid="127" grpId="0"/>
      <p:bldP spid="129" grpId="0" animBg="1"/>
      <p:bldP spid="130" grpId="0" animBg="1"/>
      <p:bldP spid="131" grpId="0" animBg="1"/>
      <p:bldP spid="133" grpId="0" animBg="1"/>
      <p:bldP spid="134" grpId="0"/>
      <p:bldP spid="135" grpId="0"/>
      <p:bldP spid="137" grpId="0" animBg="1"/>
      <p:bldP spid="138" grpId="0" animBg="1"/>
      <p:bldP spid="139" grpId="0" animBg="1"/>
      <p:bldP spid="141" grpId="0" animBg="1"/>
      <p:bldP spid="142" grpId="0"/>
      <p:bldP spid="143" grpId="0"/>
      <p:bldP spid="145" grpId="0" animBg="1"/>
      <p:bldP spid="146" grpId="0" animBg="1"/>
      <p:bldP spid="147" grpId="0" animBg="1"/>
      <p:bldP spid="149" grpId="0" animBg="1"/>
      <p:bldP spid="150" grpId="0"/>
      <p:bldP spid="151" grpId="0"/>
      <p:bldP spid="153" grpId="0" animBg="1"/>
      <p:bldP spid="154" grpId="0" animBg="1"/>
      <p:bldP spid="155" grpId="0" animBg="1"/>
      <p:bldP spid="162" grpId="0" animBg="1"/>
      <p:bldP spid="163" grpId="0" animBg="1"/>
      <p:bldP spid="164" grpId="0" animBg="1"/>
      <p:bldP spid="165" grpId="0" animBg="1"/>
      <p:bldP spid="166" grpId="0" animBg="1"/>
      <p:bldP spid="167" grpId="0" animBg="1"/>
      <p:bldP spid="168" grpId="0" animBg="1"/>
      <p:bldP spid="169" grpId="0" animBg="1"/>
      <p:bldP spid="185" grpId="0"/>
      <p:bldP spid="186" grpId="0"/>
      <p:bldP spid="187" grpId="0"/>
      <p:bldP spid="188" grpId="0"/>
      <p:bldP spid="173" grpId="0"/>
      <p:bldP spid="210" grpId="0"/>
      <p:bldP spid="211" grpId="0"/>
      <p:bldP spid="212" grpId="0"/>
      <p:bldP spid="213" grpId="0"/>
      <p:bldP spid="214" grpId="0"/>
      <p:bldP spid="215" grpId="0"/>
      <p:bldP spid="216" grpId="0"/>
      <p:bldP spid="136" grpId="0"/>
      <p:bldP spid="140" grpId="0"/>
      <p:bldP spid="144" grpId="0"/>
      <p:bldP spid="148" grpId="0"/>
      <p:bldP spid="152" grpId="0"/>
      <p:bldP spid="190" grpId="0"/>
      <p:bldP spid="198" grpId="0" animBg="1"/>
      <p:bldP spid="199" grpId="0" animBg="1"/>
      <p:bldP spid="200" grpId="0" animBg="1"/>
      <p:bldP spid="201" grpId="0" animBg="1"/>
      <p:bldP spid="206"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Memory</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30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30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307"/>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9"/>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1329" y="1500403"/>
            <a:ext cx="130810"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7"/>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3"/>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5"/>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3"/>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30"/>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192"/>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1"/>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4 x 2 Memory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3711125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Memory</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63" name="TextBox 62"/>
          <p:cNvSpPr txBox="1"/>
          <p:nvPr/>
        </p:nvSpPr>
        <p:spPr>
          <a:xfrm>
            <a:off x="4268140" y="2286000"/>
            <a:ext cx="956993" cy="646331"/>
          </a:xfrm>
          <a:prstGeom prst="rect">
            <a:avLst/>
          </a:prstGeom>
          <a:noFill/>
        </p:spPr>
        <p:txBody>
          <a:bodyPr wrap="none" rtlCol="0">
            <a:spAutoFit/>
          </a:bodyPr>
          <a:lstStyle/>
          <a:p>
            <a:pPr defTabSz="914400"/>
            <a:r>
              <a:rPr lang="en-US" dirty="0" smtClean="0">
                <a:solidFill>
                  <a:srgbClr val="FFFFFF"/>
                </a:solidFill>
              </a:rPr>
              <a:t>2-to-4</a:t>
            </a:r>
          </a:p>
          <a:p>
            <a:pPr defTabSz="914400"/>
            <a:r>
              <a:rPr lang="en-US" dirty="0" smtClean="0">
                <a:solidFill>
                  <a:srgbClr val="FFFFFF"/>
                </a:solidFill>
              </a:rPr>
              <a:t>decoder</a:t>
            </a:r>
            <a:endParaRPr lang="en-US" dirty="0">
              <a:solidFill>
                <a:srgbClr val="FFFFFF"/>
              </a:solidFill>
            </a:endParaRPr>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49959" y="2273384"/>
            <a:ext cx="13716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a:solidFill>
                  <a:srgbClr val="FFFFFF"/>
                </a:solidFill>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Address</a:t>
            </a:r>
            <a:endParaRPr lang="en-US" sz="2400" baseline="-25000" dirty="0">
              <a:solidFill>
                <a:srgbClr val="FFFFFF"/>
              </a:solidFill>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dirty="0">
              <a:solidFill>
                <a:srgbClr val="FFFFFF"/>
              </a:solidFill>
            </a:endParaRPr>
          </a:p>
        </p:txBody>
      </p:sp>
      <p:sp>
        <p:nvSpPr>
          <p:cNvPr id="89" name="Line 19"/>
          <p:cNvSpPr>
            <a:spLocks noChangeShapeType="1"/>
          </p:cNvSpPr>
          <p:nvPr>
            <p:custDataLst>
              <p:tags r:id="rId5"/>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90" name="Line 19"/>
          <p:cNvSpPr>
            <a:spLocks noChangeShapeType="1"/>
          </p:cNvSpPr>
          <p:nvPr>
            <p:custDataLst>
              <p:tags r:id="rId6"/>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91" name="Line 19"/>
          <p:cNvSpPr>
            <a:spLocks noChangeShapeType="1"/>
          </p:cNvSpPr>
          <p:nvPr>
            <p:custDataLst>
              <p:tags r:id="rId7"/>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01" name="Rectangle 4"/>
          <p:cNvSpPr>
            <a:spLocks noChangeArrowheads="1"/>
          </p:cNvSpPr>
          <p:nvPr>
            <p:custDataLst>
              <p:tags r:id="rId8"/>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05" name="Line 19"/>
          <p:cNvSpPr>
            <a:spLocks noChangeShapeType="1"/>
          </p:cNvSpPr>
          <p:nvPr>
            <p:custDataLst>
              <p:tags r:id="rId9"/>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06" name="Line 19"/>
          <p:cNvSpPr>
            <a:spLocks noChangeShapeType="1"/>
          </p:cNvSpPr>
          <p:nvPr>
            <p:custDataLst>
              <p:tags r:id="rId10"/>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07" name="Line 19"/>
          <p:cNvSpPr>
            <a:spLocks noChangeShapeType="1"/>
          </p:cNvSpPr>
          <p:nvPr>
            <p:custDataLst>
              <p:tags r:id="rId11"/>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09" name="Rectangle 4"/>
          <p:cNvSpPr>
            <a:spLocks noChangeArrowheads="1"/>
          </p:cNvSpPr>
          <p:nvPr>
            <p:custDataLst>
              <p:tags r:id="rId12"/>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13" name="Line 19"/>
          <p:cNvSpPr>
            <a:spLocks noChangeShapeType="1"/>
          </p:cNvSpPr>
          <p:nvPr>
            <p:custDataLst>
              <p:tags r:id="rId13"/>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14" name="Line 19"/>
          <p:cNvSpPr>
            <a:spLocks noChangeShapeType="1"/>
          </p:cNvSpPr>
          <p:nvPr>
            <p:custDataLst>
              <p:tags r:id="rId14"/>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15" name="Line 19"/>
          <p:cNvSpPr>
            <a:spLocks noChangeShapeType="1"/>
          </p:cNvSpPr>
          <p:nvPr>
            <p:custDataLst>
              <p:tags r:id="rId15"/>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17" name="Rectangle 4"/>
          <p:cNvSpPr>
            <a:spLocks noChangeArrowheads="1"/>
          </p:cNvSpPr>
          <p:nvPr>
            <p:custDataLst>
              <p:tags r:id="rId16"/>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21" name="Line 19"/>
          <p:cNvSpPr>
            <a:spLocks noChangeShapeType="1"/>
          </p:cNvSpPr>
          <p:nvPr>
            <p:custDataLst>
              <p:tags r:id="rId17"/>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22" name="Line 19"/>
          <p:cNvSpPr>
            <a:spLocks noChangeShapeType="1"/>
          </p:cNvSpPr>
          <p:nvPr>
            <p:custDataLst>
              <p:tags r:id="rId18"/>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23" name="Line 19"/>
          <p:cNvSpPr>
            <a:spLocks noChangeShapeType="1"/>
          </p:cNvSpPr>
          <p:nvPr>
            <p:custDataLst>
              <p:tags r:id="rId19"/>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25" name="Rectangle 4"/>
          <p:cNvSpPr>
            <a:spLocks noChangeArrowheads="1"/>
          </p:cNvSpPr>
          <p:nvPr>
            <p:custDataLst>
              <p:tags r:id="rId20"/>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29" name="Line 19"/>
          <p:cNvSpPr>
            <a:spLocks noChangeShapeType="1"/>
          </p:cNvSpPr>
          <p:nvPr>
            <p:custDataLst>
              <p:tags r:id="rId2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30" name="Line 19"/>
          <p:cNvSpPr>
            <a:spLocks noChangeShapeType="1"/>
          </p:cNvSpPr>
          <p:nvPr>
            <p:custDataLst>
              <p:tags r:id="rId2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31" name="Line 19"/>
          <p:cNvSpPr>
            <a:spLocks noChangeShapeType="1"/>
          </p:cNvSpPr>
          <p:nvPr>
            <p:custDataLst>
              <p:tags r:id="rId2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33" name="Rectangle 4"/>
          <p:cNvSpPr>
            <a:spLocks noChangeArrowheads="1"/>
          </p:cNvSpPr>
          <p:nvPr>
            <p:custDataLst>
              <p:tags r:id="rId2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37" name="Line 19"/>
          <p:cNvSpPr>
            <a:spLocks noChangeShapeType="1"/>
          </p:cNvSpPr>
          <p:nvPr>
            <p:custDataLst>
              <p:tags r:id="rId25"/>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38" name="Line 19"/>
          <p:cNvSpPr>
            <a:spLocks noChangeShapeType="1"/>
          </p:cNvSpPr>
          <p:nvPr>
            <p:custDataLst>
              <p:tags r:id="rId26"/>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39" name="Line 19"/>
          <p:cNvSpPr>
            <a:spLocks noChangeShapeType="1"/>
          </p:cNvSpPr>
          <p:nvPr>
            <p:custDataLst>
              <p:tags r:id="rId27"/>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41" name="Rectangle 4"/>
          <p:cNvSpPr>
            <a:spLocks noChangeArrowheads="1"/>
          </p:cNvSpPr>
          <p:nvPr>
            <p:custDataLst>
              <p:tags r:id="rId28"/>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45" name="Line 19"/>
          <p:cNvSpPr>
            <a:spLocks noChangeShapeType="1"/>
          </p:cNvSpPr>
          <p:nvPr>
            <p:custDataLst>
              <p:tags r:id="rId29"/>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46" name="Line 19"/>
          <p:cNvSpPr>
            <a:spLocks noChangeShapeType="1"/>
          </p:cNvSpPr>
          <p:nvPr>
            <p:custDataLst>
              <p:tags r:id="rId30"/>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47" name="Line 19"/>
          <p:cNvSpPr>
            <a:spLocks noChangeShapeType="1"/>
          </p:cNvSpPr>
          <p:nvPr>
            <p:custDataLst>
              <p:tags r:id="rId31"/>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49" name="Rectangle 4"/>
          <p:cNvSpPr>
            <a:spLocks noChangeArrowheads="1"/>
          </p:cNvSpPr>
          <p:nvPr>
            <p:custDataLst>
              <p:tags r:id="rId32"/>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53" name="Line 19"/>
          <p:cNvSpPr>
            <a:spLocks noChangeShapeType="1"/>
          </p:cNvSpPr>
          <p:nvPr>
            <p:custDataLst>
              <p:tags r:id="rId33"/>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54" name="Line 19"/>
          <p:cNvSpPr>
            <a:spLocks noChangeShapeType="1"/>
          </p:cNvSpPr>
          <p:nvPr>
            <p:custDataLst>
              <p:tags r:id="rId34"/>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55" name="Line 19"/>
          <p:cNvSpPr>
            <a:spLocks noChangeShapeType="1"/>
          </p:cNvSpPr>
          <p:nvPr>
            <p:custDataLst>
              <p:tags r:id="rId35"/>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cxnSp>
        <p:nvCxnSpPr>
          <p:cNvPr id="10" name="Straight Connector 9"/>
          <p:cNvCxnSpPr/>
          <p:nvPr/>
        </p:nvCxnSpPr>
        <p:spPr>
          <a:xfrm flipH="1">
            <a:off x="8806533" y="1302332"/>
            <a:ext cx="32669" cy="511260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5" name="Text Box 108"/>
          <p:cNvSpPr txBox="1">
            <a:spLocks noChangeArrowheads="1"/>
          </p:cNvSpPr>
          <p:nvPr>
            <p:custDataLst>
              <p:tags r:id="rId36"/>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err="1" smtClean="0">
                <a:solidFill>
                  <a:srgbClr val="FFFFFF"/>
                </a:solidFill>
              </a:rPr>
              <a:t>D</a:t>
            </a:r>
            <a:r>
              <a:rPr lang="en-US" sz="2400" baseline="-25000" dirty="0" err="1" smtClean="0">
                <a:solidFill>
                  <a:srgbClr val="FFFFFF"/>
                </a:solidFill>
              </a:rPr>
              <a:t>out</a:t>
            </a:r>
            <a:r>
              <a:rPr lang="en-US" sz="2400" dirty="0" smtClean="0">
                <a:solidFill>
                  <a:srgbClr val="FFFFFF"/>
                </a:solidFill>
              </a:rPr>
              <a:t>[1]</a:t>
            </a:r>
            <a:endParaRPr lang="en-US" sz="2400" baseline="-25000" dirty="0">
              <a:solidFill>
                <a:srgbClr val="FFFFFF"/>
              </a:solidFill>
            </a:endParaRPr>
          </a:p>
        </p:txBody>
      </p:sp>
      <p:sp>
        <p:nvSpPr>
          <p:cNvPr id="186" name="Text Box 108"/>
          <p:cNvSpPr txBox="1">
            <a:spLocks noChangeArrowheads="1"/>
          </p:cNvSpPr>
          <p:nvPr>
            <p:custDataLst>
              <p:tags r:id="rId37"/>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err="1" smtClean="0">
                <a:solidFill>
                  <a:srgbClr val="FFFFFF"/>
                </a:solidFill>
              </a:rPr>
              <a:t>D</a:t>
            </a:r>
            <a:r>
              <a:rPr lang="en-US" sz="2400" baseline="-25000" dirty="0" err="1" smtClean="0">
                <a:solidFill>
                  <a:srgbClr val="FFFFFF"/>
                </a:solidFill>
              </a:rPr>
              <a:t>out</a:t>
            </a:r>
            <a:r>
              <a:rPr lang="en-US" sz="2400" dirty="0" smtClean="0">
                <a:solidFill>
                  <a:srgbClr val="FFFFFF"/>
                </a:solidFill>
              </a:rPr>
              <a:t>[2]</a:t>
            </a:r>
            <a:endParaRPr lang="en-US" sz="2400" baseline="-25000" dirty="0">
              <a:solidFill>
                <a:srgbClr val="FFFFFF"/>
              </a:solidFill>
            </a:endParaRPr>
          </a:p>
        </p:txBody>
      </p:sp>
      <p:sp>
        <p:nvSpPr>
          <p:cNvPr id="187" name="Text Box 108"/>
          <p:cNvSpPr txBox="1">
            <a:spLocks noChangeArrowheads="1"/>
          </p:cNvSpPr>
          <p:nvPr>
            <p:custDataLst>
              <p:tags r:id="rId38"/>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D</a:t>
            </a:r>
            <a:r>
              <a:rPr lang="en-US" sz="2400" baseline="-25000" dirty="0" smtClean="0">
                <a:solidFill>
                  <a:srgbClr val="FFFFFF"/>
                </a:solidFill>
              </a:rPr>
              <a:t>in</a:t>
            </a:r>
            <a:r>
              <a:rPr lang="en-US" sz="2400" dirty="0" smtClean="0">
                <a:solidFill>
                  <a:srgbClr val="FFFFFF"/>
                </a:solidFill>
              </a:rPr>
              <a:t>[1]</a:t>
            </a:r>
            <a:endParaRPr lang="en-US" sz="2400" baseline="-25000" dirty="0">
              <a:solidFill>
                <a:srgbClr val="FFFFFF"/>
              </a:solidFill>
            </a:endParaRPr>
          </a:p>
        </p:txBody>
      </p:sp>
      <p:sp>
        <p:nvSpPr>
          <p:cNvPr id="188" name="Text Box 108"/>
          <p:cNvSpPr txBox="1">
            <a:spLocks noChangeArrowheads="1"/>
          </p:cNvSpPr>
          <p:nvPr>
            <p:custDataLst>
              <p:tags r:id="rId39"/>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D</a:t>
            </a:r>
            <a:r>
              <a:rPr lang="en-US" sz="2400" baseline="-25000" dirty="0" smtClean="0">
                <a:solidFill>
                  <a:srgbClr val="FFFFFF"/>
                </a:solidFill>
              </a:rPr>
              <a:t>in</a:t>
            </a:r>
            <a:r>
              <a:rPr lang="en-US" sz="2400" dirty="0" smtClean="0">
                <a:solidFill>
                  <a:srgbClr val="FFFFFF"/>
                </a:solidFill>
              </a:rPr>
              <a:t>[2]</a:t>
            </a:r>
            <a:endParaRPr lang="en-US" sz="2400" baseline="-25000" dirty="0">
              <a:solidFill>
                <a:srgbClr val="FFFFFF"/>
              </a:solidFill>
            </a:endParaRPr>
          </a:p>
        </p:txBody>
      </p:sp>
      <p:sp>
        <p:nvSpPr>
          <p:cNvPr id="173" name="TextBox 172"/>
          <p:cNvSpPr txBox="1"/>
          <p:nvPr/>
        </p:nvSpPr>
        <p:spPr>
          <a:xfrm>
            <a:off x="6403154" y="1553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0" name="TextBox 209"/>
          <p:cNvSpPr txBox="1"/>
          <p:nvPr/>
        </p:nvSpPr>
        <p:spPr>
          <a:xfrm>
            <a:off x="7829010" y="1511384"/>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1" name="TextBox 210"/>
          <p:cNvSpPr txBox="1"/>
          <p:nvPr/>
        </p:nvSpPr>
        <p:spPr>
          <a:xfrm>
            <a:off x="6444333" y="2696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2" name="TextBox 211"/>
          <p:cNvSpPr txBox="1"/>
          <p:nvPr/>
        </p:nvSpPr>
        <p:spPr>
          <a:xfrm>
            <a:off x="7829010" y="2696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3" name="TextBox 212"/>
          <p:cNvSpPr txBox="1"/>
          <p:nvPr/>
        </p:nvSpPr>
        <p:spPr>
          <a:xfrm>
            <a:off x="6444333" y="3839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4" name="TextBox 213"/>
          <p:cNvSpPr txBox="1"/>
          <p:nvPr/>
        </p:nvSpPr>
        <p:spPr>
          <a:xfrm>
            <a:off x="7829010" y="3839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5" name="TextBox 214"/>
          <p:cNvSpPr txBox="1"/>
          <p:nvPr/>
        </p:nvSpPr>
        <p:spPr>
          <a:xfrm>
            <a:off x="6444333" y="4982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6" name="TextBox 215"/>
          <p:cNvSpPr txBox="1"/>
          <p:nvPr/>
        </p:nvSpPr>
        <p:spPr>
          <a:xfrm>
            <a:off x="7829010" y="49066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pPr defTabSz="914400"/>
            <a:r>
              <a:rPr lang="en-US" sz="2000" dirty="0">
                <a:solidFill>
                  <a:srgbClr val="FFFFFF"/>
                </a:solidFill>
              </a:rPr>
              <a:t>0</a:t>
            </a:r>
            <a:endParaRPr lang="en-US" sz="2000" dirty="0" smtClean="0">
              <a:solidFill>
                <a:srgbClr val="FFFFFF"/>
              </a:solidFill>
            </a:endParaRPr>
          </a:p>
        </p:txBody>
      </p:sp>
      <p:sp>
        <p:nvSpPr>
          <p:cNvPr id="140" name="TextBox 139"/>
          <p:cNvSpPr txBox="1"/>
          <p:nvPr/>
        </p:nvSpPr>
        <p:spPr>
          <a:xfrm>
            <a:off x="4920333" y="2876490"/>
            <a:ext cx="314510" cy="400110"/>
          </a:xfrm>
          <a:prstGeom prst="rect">
            <a:avLst/>
          </a:prstGeom>
          <a:noFill/>
        </p:spPr>
        <p:txBody>
          <a:bodyPr wrap="none" rtlCol="0">
            <a:spAutoFit/>
          </a:bodyPr>
          <a:lstStyle/>
          <a:p>
            <a:pPr defTabSz="914400"/>
            <a:r>
              <a:rPr lang="en-US" sz="2000" dirty="0" smtClean="0">
                <a:solidFill>
                  <a:srgbClr val="FFFFFF"/>
                </a:solidFill>
              </a:rPr>
              <a:t>1</a:t>
            </a:r>
          </a:p>
        </p:txBody>
      </p:sp>
      <p:sp>
        <p:nvSpPr>
          <p:cNvPr id="144" name="TextBox 143"/>
          <p:cNvSpPr txBox="1"/>
          <p:nvPr/>
        </p:nvSpPr>
        <p:spPr>
          <a:xfrm>
            <a:off x="4920333" y="4038600"/>
            <a:ext cx="314510" cy="400110"/>
          </a:xfrm>
          <a:prstGeom prst="rect">
            <a:avLst/>
          </a:prstGeom>
          <a:noFill/>
        </p:spPr>
        <p:txBody>
          <a:bodyPr wrap="none" rtlCol="0">
            <a:spAutoFit/>
          </a:bodyPr>
          <a:lstStyle/>
          <a:p>
            <a:pPr defTabSz="914400"/>
            <a:r>
              <a:rPr lang="en-US" sz="2000" dirty="0" smtClean="0">
                <a:solidFill>
                  <a:srgbClr val="FFFFFF"/>
                </a:solidFill>
              </a:rPr>
              <a:t>2</a:t>
            </a:r>
          </a:p>
        </p:txBody>
      </p:sp>
      <p:sp>
        <p:nvSpPr>
          <p:cNvPr id="148" name="TextBox 147"/>
          <p:cNvSpPr txBox="1"/>
          <p:nvPr/>
        </p:nvSpPr>
        <p:spPr>
          <a:xfrm>
            <a:off x="4920333" y="5162490"/>
            <a:ext cx="314510" cy="400110"/>
          </a:xfrm>
          <a:prstGeom prst="rect">
            <a:avLst/>
          </a:prstGeom>
          <a:noFill/>
        </p:spPr>
        <p:txBody>
          <a:bodyPr wrap="none" rtlCol="0">
            <a:spAutoFit/>
          </a:bodyPr>
          <a:lstStyle/>
          <a:p>
            <a:pPr defTabSz="914400"/>
            <a:r>
              <a:rPr lang="en-US" sz="2000" dirty="0" smtClean="0">
                <a:solidFill>
                  <a:srgbClr val="FFFFFF"/>
                </a:solidFill>
              </a:rPr>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40"/>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Write Enable</a:t>
            </a:r>
            <a:endParaRPr lang="en-US" sz="2400" baseline="-25000" dirty="0">
              <a:solidFill>
                <a:srgbClr val="FFFFFF"/>
              </a:solidFill>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41"/>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Output Enable</a:t>
            </a:r>
            <a:endParaRPr lang="en-US" sz="2400" baseline="-25000" dirty="0">
              <a:solidFill>
                <a:srgbClr val="FFFFFF"/>
              </a:solidFill>
            </a:endParaRPr>
          </a:p>
        </p:txBody>
      </p:sp>
      <p:sp>
        <p:nvSpPr>
          <p:cNvPr id="198" name="AutoShape 5"/>
          <p:cNvSpPr>
            <a:spLocks noChangeArrowheads="1"/>
          </p:cNvSpPr>
          <p:nvPr/>
        </p:nvSpPr>
        <p:spPr bwMode="auto">
          <a:xfrm>
            <a:off x="5962650" y="1802921"/>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sp>
        <p:nvSpPr>
          <p:cNvPr id="200" name="AutoShape 5"/>
          <p:cNvSpPr>
            <a:spLocks noChangeArrowheads="1"/>
          </p:cNvSpPr>
          <p:nvPr/>
        </p:nvSpPr>
        <p:spPr bwMode="auto">
          <a:xfrm>
            <a:off x="5939333" y="4105982"/>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309935"/>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89" name="TextBox 288"/>
          <p:cNvSpPr txBox="1"/>
          <p:nvPr/>
        </p:nvSpPr>
        <p:spPr>
          <a:xfrm>
            <a:off x="186131" y="888321"/>
            <a:ext cx="3818353" cy="2677656"/>
          </a:xfrm>
          <a:prstGeom prst="rect">
            <a:avLst/>
          </a:prstGeom>
          <a:noFill/>
        </p:spPr>
        <p:txBody>
          <a:bodyPr wrap="none" rtlCol="0">
            <a:spAutoFit/>
          </a:bodyPr>
          <a:lstStyle/>
          <a:p>
            <a:pPr defTabSz="914400"/>
            <a:r>
              <a:rPr lang="en-US" sz="2800" dirty="0" smtClean="0">
                <a:solidFill>
                  <a:srgbClr val="00B0F0">
                    <a:lumMod val="60000"/>
                    <a:lumOff val="40000"/>
                  </a:srgbClr>
                </a:solidFill>
              </a:rPr>
              <a:t>E.g. How do we design </a:t>
            </a:r>
          </a:p>
          <a:p>
            <a:pPr defTabSz="914400"/>
            <a:r>
              <a:rPr lang="en-US" sz="2800" dirty="0">
                <a:solidFill>
                  <a:srgbClr val="00B0F0">
                    <a:lumMod val="60000"/>
                    <a:lumOff val="40000"/>
                  </a:srgbClr>
                </a:solidFill>
              </a:rPr>
              <a:t>a 4 x 2 Memory Module?</a:t>
            </a:r>
          </a:p>
          <a:p>
            <a:pPr defTabSz="914400"/>
            <a:endParaRPr lang="en-US" sz="2800" dirty="0">
              <a:solidFill>
                <a:srgbClr val="FFFF00"/>
              </a:solidFill>
            </a:endParaRPr>
          </a:p>
          <a:p>
            <a:pPr defTabSz="914400"/>
            <a:r>
              <a:rPr lang="en-US" sz="2800" dirty="0">
                <a:solidFill>
                  <a:srgbClr val="FFFFFF"/>
                </a:solidFill>
              </a:rPr>
              <a:t>(i.e. 4 word lines that are</a:t>
            </a:r>
          </a:p>
          <a:p>
            <a:pPr defTabSz="914400"/>
            <a:r>
              <a:rPr lang="en-US" sz="2800" dirty="0">
                <a:solidFill>
                  <a:srgbClr val="FFFFFF"/>
                </a:solidFill>
              </a:rPr>
              <a:t> each 2 bits wide)?</a:t>
            </a:r>
          </a:p>
          <a:p>
            <a:pPr defTabSz="914400"/>
            <a:endParaRPr lang="en-US" sz="2800" dirty="0">
              <a:solidFill>
                <a:srgbClr val="FFFF00"/>
              </a:solidFill>
            </a:endParaRPr>
          </a:p>
        </p:txBody>
      </p:sp>
      <p:cxnSp>
        <p:nvCxnSpPr>
          <p:cNvPr id="170" name="Straight Connector 169"/>
          <p:cNvCxnSpPr/>
          <p:nvPr/>
        </p:nvCxnSpPr>
        <p:spPr>
          <a:xfrm flipH="1">
            <a:off x="5791200" y="4165920"/>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5798057" y="3024073"/>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5791200" y="1838426"/>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59478" y="4121174"/>
            <a:ext cx="1965923" cy="584775"/>
          </a:xfrm>
          <a:prstGeom prst="rect">
            <a:avLst/>
          </a:prstGeom>
          <a:noFill/>
        </p:spPr>
        <p:txBody>
          <a:bodyPr wrap="none" rtlCol="0">
            <a:spAutoFit/>
          </a:bodyPr>
          <a:lstStyle/>
          <a:p>
            <a:pPr defTabSz="914400"/>
            <a:r>
              <a:rPr lang="en-US" sz="3200" dirty="0" smtClean="0">
                <a:solidFill>
                  <a:srgbClr val="FFC000"/>
                </a:solidFill>
              </a:rPr>
              <a:t>Word lines</a:t>
            </a:r>
            <a:endParaRPr lang="en-US" sz="3200" dirty="0">
              <a:solidFill>
                <a:srgbClr val="FFC000"/>
              </a:solidFill>
            </a:endParaRPr>
          </a:p>
        </p:txBody>
      </p:sp>
      <p:cxnSp>
        <p:nvCxnSpPr>
          <p:cNvPr id="119" name="Straight Connector 118"/>
          <p:cNvCxnSpPr>
            <a:stCxn id="118" idx="3"/>
          </p:cNvCxnSpPr>
          <p:nvPr/>
        </p:nvCxnSpPr>
        <p:spPr>
          <a:xfrm flipV="1">
            <a:off x="2625401" y="2031521"/>
            <a:ext cx="2780532" cy="2382041"/>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8" idx="3"/>
          </p:cNvCxnSpPr>
          <p:nvPr/>
        </p:nvCxnSpPr>
        <p:spPr>
          <a:xfrm flipV="1">
            <a:off x="2625401" y="3103145"/>
            <a:ext cx="2780532" cy="131041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8" idx="3"/>
          </p:cNvCxnSpPr>
          <p:nvPr/>
        </p:nvCxnSpPr>
        <p:spPr>
          <a:xfrm flipV="1">
            <a:off x="2625401" y="4254585"/>
            <a:ext cx="2831610" cy="1589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8" idx="3"/>
          </p:cNvCxnSpPr>
          <p:nvPr/>
        </p:nvCxnSpPr>
        <p:spPr>
          <a:xfrm>
            <a:off x="2625401" y="4413562"/>
            <a:ext cx="2887878" cy="97807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AD0A56F-BD0F-4BDF-9912-D1E89E9626C0}" type="slidenum">
              <a:rPr lang="en-US" smtClean="0">
                <a:solidFill>
                  <a:srgbClr val="FFFFFF">
                    <a:tint val="75000"/>
                  </a:srgbClr>
                </a:solidFill>
              </a:rPr>
              <a:pPr/>
              <a:t>38</a:t>
            </a:fld>
            <a:endParaRPr lang="en-US">
              <a:solidFill>
                <a:srgbClr val="FFFFFF">
                  <a:tint val="75000"/>
                </a:srgbClr>
              </a:solidFill>
            </a:endParaRPr>
          </a:p>
        </p:txBody>
      </p:sp>
      <p:sp>
        <p:nvSpPr>
          <p:cNvPr id="128" name="Text Box 5"/>
          <p:cNvSpPr txBox="1">
            <a:spLocks noChangeArrowheads="1"/>
          </p:cNvSpPr>
          <p:nvPr>
            <p:custDataLst>
              <p:tags r:id="rId42"/>
            </p:custDataLst>
          </p:nvPr>
        </p:nvSpPr>
        <p:spPr bwMode="auto">
          <a:xfrm>
            <a:off x="6500965" y="115630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2" name="Text Box 6"/>
          <p:cNvSpPr txBox="1">
            <a:spLocks noChangeArrowheads="1"/>
          </p:cNvSpPr>
          <p:nvPr>
            <p:custDataLst>
              <p:tags r:id="rId43"/>
            </p:custDataLst>
          </p:nvPr>
        </p:nvSpPr>
        <p:spPr bwMode="auto">
          <a:xfrm>
            <a:off x="6873147" y="115630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4" name="Text Box 5"/>
          <p:cNvSpPr txBox="1">
            <a:spLocks noChangeArrowheads="1"/>
          </p:cNvSpPr>
          <p:nvPr>
            <p:custDataLst>
              <p:tags r:id="rId44"/>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45"/>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2" name="Text Box 5"/>
          <p:cNvSpPr txBox="1">
            <a:spLocks noChangeArrowheads="1"/>
          </p:cNvSpPr>
          <p:nvPr>
            <p:custDataLst>
              <p:tags r:id="rId46"/>
            </p:custDataLst>
          </p:nvPr>
        </p:nvSpPr>
        <p:spPr bwMode="auto">
          <a:xfrm>
            <a:off x="6515158" y="2299307"/>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7"/>
            </p:custDataLst>
          </p:nvPr>
        </p:nvSpPr>
        <p:spPr bwMode="auto">
          <a:xfrm>
            <a:off x="6887340" y="2299499"/>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0" name="Text Box 5"/>
          <p:cNvSpPr txBox="1">
            <a:spLocks noChangeArrowheads="1"/>
          </p:cNvSpPr>
          <p:nvPr>
            <p:custDataLst>
              <p:tags r:id="rId48"/>
            </p:custDataLst>
          </p:nvPr>
        </p:nvSpPr>
        <p:spPr bwMode="auto">
          <a:xfrm>
            <a:off x="7941014" y="227338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9"/>
            </p:custDataLst>
          </p:nvPr>
        </p:nvSpPr>
        <p:spPr bwMode="auto">
          <a:xfrm>
            <a:off x="8313196" y="227338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2" name="Text Box 5"/>
          <p:cNvSpPr txBox="1">
            <a:spLocks noChangeArrowheads="1"/>
          </p:cNvSpPr>
          <p:nvPr>
            <p:custDataLst>
              <p:tags r:id="rId50"/>
            </p:custDataLst>
          </p:nvPr>
        </p:nvSpPr>
        <p:spPr bwMode="auto">
          <a:xfrm>
            <a:off x="6515158" y="344249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3" name="Text Box 6"/>
          <p:cNvSpPr txBox="1">
            <a:spLocks noChangeArrowheads="1"/>
          </p:cNvSpPr>
          <p:nvPr>
            <p:custDataLst>
              <p:tags r:id="rId51"/>
            </p:custDataLst>
          </p:nvPr>
        </p:nvSpPr>
        <p:spPr bwMode="auto">
          <a:xfrm>
            <a:off x="6887340" y="344249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4" name="Text Box 5"/>
          <p:cNvSpPr txBox="1">
            <a:spLocks noChangeArrowheads="1"/>
          </p:cNvSpPr>
          <p:nvPr>
            <p:custDataLst>
              <p:tags r:id="rId52"/>
            </p:custDataLst>
          </p:nvPr>
        </p:nvSpPr>
        <p:spPr bwMode="auto">
          <a:xfrm>
            <a:off x="7941014" y="341638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5" name="Text Box 6"/>
          <p:cNvSpPr txBox="1">
            <a:spLocks noChangeArrowheads="1"/>
          </p:cNvSpPr>
          <p:nvPr>
            <p:custDataLst>
              <p:tags r:id="rId53"/>
            </p:custDataLst>
          </p:nvPr>
        </p:nvSpPr>
        <p:spPr bwMode="auto">
          <a:xfrm>
            <a:off x="8313196" y="341638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6" name="Text Box 5"/>
          <p:cNvSpPr txBox="1">
            <a:spLocks noChangeArrowheads="1"/>
          </p:cNvSpPr>
          <p:nvPr>
            <p:custDataLst>
              <p:tags r:id="rId54"/>
            </p:custDataLst>
          </p:nvPr>
        </p:nvSpPr>
        <p:spPr bwMode="auto">
          <a:xfrm>
            <a:off x="6515158" y="456381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7" name="Text Box 6"/>
          <p:cNvSpPr txBox="1">
            <a:spLocks noChangeArrowheads="1"/>
          </p:cNvSpPr>
          <p:nvPr>
            <p:custDataLst>
              <p:tags r:id="rId55"/>
            </p:custDataLst>
          </p:nvPr>
        </p:nvSpPr>
        <p:spPr bwMode="auto">
          <a:xfrm>
            <a:off x="6887340" y="456381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8" name="Text Box 5"/>
          <p:cNvSpPr txBox="1">
            <a:spLocks noChangeArrowheads="1"/>
          </p:cNvSpPr>
          <p:nvPr>
            <p:custDataLst>
              <p:tags r:id="rId56"/>
            </p:custDataLst>
          </p:nvPr>
        </p:nvSpPr>
        <p:spPr bwMode="auto">
          <a:xfrm>
            <a:off x="7941014" y="453770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9" name="Text Box 6"/>
          <p:cNvSpPr txBox="1">
            <a:spLocks noChangeArrowheads="1"/>
          </p:cNvSpPr>
          <p:nvPr>
            <p:custDataLst>
              <p:tags r:id="rId57"/>
            </p:custDataLst>
          </p:nvPr>
        </p:nvSpPr>
        <p:spPr bwMode="auto">
          <a:xfrm>
            <a:off x="8313196" y="453770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74" name="Isosceles Triangle 173"/>
          <p:cNvSpPr/>
          <p:nvPr/>
        </p:nvSpPr>
        <p:spPr>
          <a:xfrm rot="5400000">
            <a:off x="6531329" y="1500403"/>
            <a:ext cx="130810"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rot="5400000">
            <a:off x="6533386" y="2641537"/>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5400000">
            <a:off x="7981185" y="2641533"/>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5400000">
            <a:off x="6533386" y="3784535"/>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rot="5400000">
            <a:off x="7981185" y="3784533"/>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rot="5400000">
            <a:off x="6533386" y="4901830"/>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Isosceles Triangle 190"/>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192"/>
          <p:cNvSpPr/>
          <p:nvPr/>
        </p:nvSpPr>
        <p:spPr>
          <a:xfrm rot="5400000">
            <a:off x="7981185" y="4901829"/>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8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Memory</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63" name="TextBox 62"/>
          <p:cNvSpPr txBox="1"/>
          <p:nvPr/>
        </p:nvSpPr>
        <p:spPr>
          <a:xfrm>
            <a:off x="4268140" y="2286000"/>
            <a:ext cx="956993" cy="646331"/>
          </a:xfrm>
          <a:prstGeom prst="rect">
            <a:avLst/>
          </a:prstGeom>
          <a:noFill/>
        </p:spPr>
        <p:txBody>
          <a:bodyPr wrap="none" rtlCol="0">
            <a:spAutoFit/>
          </a:bodyPr>
          <a:lstStyle/>
          <a:p>
            <a:pPr defTabSz="914400"/>
            <a:r>
              <a:rPr lang="en-US" dirty="0" smtClean="0">
                <a:solidFill>
                  <a:srgbClr val="FFFFFF"/>
                </a:solidFill>
              </a:rPr>
              <a:t>2-to-4</a:t>
            </a:r>
          </a:p>
          <a:p>
            <a:pPr defTabSz="914400"/>
            <a:r>
              <a:rPr lang="en-US" dirty="0" smtClean="0">
                <a:solidFill>
                  <a:srgbClr val="FFFFFF"/>
                </a:solidFill>
              </a:rPr>
              <a:t>decoder</a:t>
            </a:r>
            <a:endParaRPr lang="en-US" dirty="0">
              <a:solidFill>
                <a:srgbClr val="FFFFFF"/>
              </a:solidFill>
            </a:endParaRPr>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49959" y="2273384"/>
            <a:ext cx="13716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a:solidFill>
                  <a:srgbClr val="FFFFFF"/>
                </a:solidFill>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Address</a:t>
            </a:r>
            <a:endParaRPr lang="en-US" sz="2400" baseline="-25000" dirty="0">
              <a:solidFill>
                <a:srgbClr val="FFFFFF"/>
              </a:solidFill>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dirty="0">
              <a:solidFill>
                <a:srgbClr val="FFFFFF"/>
              </a:solidFill>
            </a:endParaRPr>
          </a:p>
        </p:txBody>
      </p:sp>
      <p:sp>
        <p:nvSpPr>
          <p:cNvPr id="89" name="Line 19"/>
          <p:cNvSpPr>
            <a:spLocks noChangeShapeType="1"/>
          </p:cNvSpPr>
          <p:nvPr>
            <p:custDataLst>
              <p:tags r:id="rId5"/>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90" name="Line 19"/>
          <p:cNvSpPr>
            <a:spLocks noChangeShapeType="1"/>
          </p:cNvSpPr>
          <p:nvPr>
            <p:custDataLst>
              <p:tags r:id="rId6"/>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91" name="Line 19"/>
          <p:cNvSpPr>
            <a:spLocks noChangeShapeType="1"/>
          </p:cNvSpPr>
          <p:nvPr>
            <p:custDataLst>
              <p:tags r:id="rId7"/>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01" name="Rectangle 4"/>
          <p:cNvSpPr>
            <a:spLocks noChangeArrowheads="1"/>
          </p:cNvSpPr>
          <p:nvPr>
            <p:custDataLst>
              <p:tags r:id="rId8"/>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05" name="Line 19"/>
          <p:cNvSpPr>
            <a:spLocks noChangeShapeType="1"/>
          </p:cNvSpPr>
          <p:nvPr>
            <p:custDataLst>
              <p:tags r:id="rId9"/>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06" name="Line 19"/>
          <p:cNvSpPr>
            <a:spLocks noChangeShapeType="1"/>
          </p:cNvSpPr>
          <p:nvPr>
            <p:custDataLst>
              <p:tags r:id="rId10"/>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07" name="Line 19"/>
          <p:cNvSpPr>
            <a:spLocks noChangeShapeType="1"/>
          </p:cNvSpPr>
          <p:nvPr>
            <p:custDataLst>
              <p:tags r:id="rId11"/>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09" name="Rectangle 4"/>
          <p:cNvSpPr>
            <a:spLocks noChangeArrowheads="1"/>
          </p:cNvSpPr>
          <p:nvPr>
            <p:custDataLst>
              <p:tags r:id="rId12"/>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13" name="Line 19"/>
          <p:cNvSpPr>
            <a:spLocks noChangeShapeType="1"/>
          </p:cNvSpPr>
          <p:nvPr>
            <p:custDataLst>
              <p:tags r:id="rId13"/>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14" name="Line 19"/>
          <p:cNvSpPr>
            <a:spLocks noChangeShapeType="1"/>
          </p:cNvSpPr>
          <p:nvPr>
            <p:custDataLst>
              <p:tags r:id="rId14"/>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15" name="Line 19"/>
          <p:cNvSpPr>
            <a:spLocks noChangeShapeType="1"/>
          </p:cNvSpPr>
          <p:nvPr>
            <p:custDataLst>
              <p:tags r:id="rId15"/>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17" name="Rectangle 4"/>
          <p:cNvSpPr>
            <a:spLocks noChangeArrowheads="1"/>
          </p:cNvSpPr>
          <p:nvPr>
            <p:custDataLst>
              <p:tags r:id="rId16"/>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21" name="Line 19"/>
          <p:cNvSpPr>
            <a:spLocks noChangeShapeType="1"/>
          </p:cNvSpPr>
          <p:nvPr>
            <p:custDataLst>
              <p:tags r:id="rId17"/>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22" name="Line 19"/>
          <p:cNvSpPr>
            <a:spLocks noChangeShapeType="1"/>
          </p:cNvSpPr>
          <p:nvPr>
            <p:custDataLst>
              <p:tags r:id="rId18"/>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23" name="Line 19"/>
          <p:cNvSpPr>
            <a:spLocks noChangeShapeType="1"/>
          </p:cNvSpPr>
          <p:nvPr>
            <p:custDataLst>
              <p:tags r:id="rId19"/>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25" name="Rectangle 4"/>
          <p:cNvSpPr>
            <a:spLocks noChangeArrowheads="1"/>
          </p:cNvSpPr>
          <p:nvPr>
            <p:custDataLst>
              <p:tags r:id="rId20"/>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29" name="Line 19"/>
          <p:cNvSpPr>
            <a:spLocks noChangeShapeType="1"/>
          </p:cNvSpPr>
          <p:nvPr>
            <p:custDataLst>
              <p:tags r:id="rId2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30" name="Line 19"/>
          <p:cNvSpPr>
            <a:spLocks noChangeShapeType="1"/>
          </p:cNvSpPr>
          <p:nvPr>
            <p:custDataLst>
              <p:tags r:id="rId2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31" name="Line 19"/>
          <p:cNvSpPr>
            <a:spLocks noChangeShapeType="1"/>
          </p:cNvSpPr>
          <p:nvPr>
            <p:custDataLst>
              <p:tags r:id="rId2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33" name="Rectangle 4"/>
          <p:cNvSpPr>
            <a:spLocks noChangeArrowheads="1"/>
          </p:cNvSpPr>
          <p:nvPr>
            <p:custDataLst>
              <p:tags r:id="rId2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37" name="Line 19"/>
          <p:cNvSpPr>
            <a:spLocks noChangeShapeType="1"/>
          </p:cNvSpPr>
          <p:nvPr>
            <p:custDataLst>
              <p:tags r:id="rId25"/>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38" name="Line 19"/>
          <p:cNvSpPr>
            <a:spLocks noChangeShapeType="1"/>
          </p:cNvSpPr>
          <p:nvPr>
            <p:custDataLst>
              <p:tags r:id="rId26"/>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39" name="Line 19"/>
          <p:cNvSpPr>
            <a:spLocks noChangeShapeType="1"/>
          </p:cNvSpPr>
          <p:nvPr>
            <p:custDataLst>
              <p:tags r:id="rId27"/>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41" name="Rectangle 4"/>
          <p:cNvSpPr>
            <a:spLocks noChangeArrowheads="1"/>
          </p:cNvSpPr>
          <p:nvPr>
            <p:custDataLst>
              <p:tags r:id="rId28"/>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45" name="Line 19"/>
          <p:cNvSpPr>
            <a:spLocks noChangeShapeType="1"/>
          </p:cNvSpPr>
          <p:nvPr>
            <p:custDataLst>
              <p:tags r:id="rId29"/>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46" name="Line 19"/>
          <p:cNvSpPr>
            <a:spLocks noChangeShapeType="1"/>
          </p:cNvSpPr>
          <p:nvPr>
            <p:custDataLst>
              <p:tags r:id="rId30"/>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47" name="Line 19"/>
          <p:cNvSpPr>
            <a:spLocks noChangeShapeType="1"/>
          </p:cNvSpPr>
          <p:nvPr>
            <p:custDataLst>
              <p:tags r:id="rId31"/>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49" name="Rectangle 4"/>
          <p:cNvSpPr>
            <a:spLocks noChangeArrowheads="1"/>
          </p:cNvSpPr>
          <p:nvPr>
            <p:custDataLst>
              <p:tags r:id="rId32"/>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53" name="Line 19"/>
          <p:cNvSpPr>
            <a:spLocks noChangeShapeType="1"/>
          </p:cNvSpPr>
          <p:nvPr>
            <p:custDataLst>
              <p:tags r:id="rId33"/>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54" name="Line 19"/>
          <p:cNvSpPr>
            <a:spLocks noChangeShapeType="1"/>
          </p:cNvSpPr>
          <p:nvPr>
            <p:custDataLst>
              <p:tags r:id="rId34"/>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55" name="Line 19"/>
          <p:cNvSpPr>
            <a:spLocks noChangeShapeType="1"/>
          </p:cNvSpPr>
          <p:nvPr>
            <p:custDataLst>
              <p:tags r:id="rId35"/>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cxnSp>
        <p:nvCxnSpPr>
          <p:cNvPr id="10" name="Straight Connector 9"/>
          <p:cNvCxnSpPr/>
          <p:nvPr/>
        </p:nvCxnSpPr>
        <p:spPr>
          <a:xfrm flipH="1">
            <a:off x="8806533" y="1302332"/>
            <a:ext cx="32669" cy="5112606"/>
          </a:xfrm>
          <a:prstGeom prst="line">
            <a:avLst/>
          </a:prstGeom>
          <a:ln w="5715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5715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5" name="Text Box 108"/>
          <p:cNvSpPr txBox="1">
            <a:spLocks noChangeArrowheads="1"/>
          </p:cNvSpPr>
          <p:nvPr>
            <p:custDataLst>
              <p:tags r:id="rId36"/>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err="1" smtClean="0">
                <a:solidFill>
                  <a:srgbClr val="FFFFFF"/>
                </a:solidFill>
              </a:rPr>
              <a:t>D</a:t>
            </a:r>
            <a:r>
              <a:rPr lang="en-US" sz="2400" baseline="-25000" dirty="0" err="1" smtClean="0">
                <a:solidFill>
                  <a:srgbClr val="FFFFFF"/>
                </a:solidFill>
              </a:rPr>
              <a:t>out</a:t>
            </a:r>
            <a:r>
              <a:rPr lang="en-US" sz="2400" dirty="0" smtClean="0">
                <a:solidFill>
                  <a:srgbClr val="FFFFFF"/>
                </a:solidFill>
              </a:rPr>
              <a:t>[1]</a:t>
            </a:r>
            <a:endParaRPr lang="en-US" sz="2400" baseline="-25000" dirty="0">
              <a:solidFill>
                <a:srgbClr val="FFFFFF"/>
              </a:solidFill>
            </a:endParaRPr>
          </a:p>
        </p:txBody>
      </p:sp>
      <p:sp>
        <p:nvSpPr>
          <p:cNvPr id="186" name="Text Box 108"/>
          <p:cNvSpPr txBox="1">
            <a:spLocks noChangeArrowheads="1"/>
          </p:cNvSpPr>
          <p:nvPr>
            <p:custDataLst>
              <p:tags r:id="rId37"/>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err="1" smtClean="0">
                <a:solidFill>
                  <a:srgbClr val="FFFFFF"/>
                </a:solidFill>
              </a:rPr>
              <a:t>D</a:t>
            </a:r>
            <a:r>
              <a:rPr lang="en-US" sz="2400" baseline="-25000" dirty="0" err="1" smtClean="0">
                <a:solidFill>
                  <a:srgbClr val="FFFFFF"/>
                </a:solidFill>
              </a:rPr>
              <a:t>out</a:t>
            </a:r>
            <a:r>
              <a:rPr lang="en-US" sz="2400" dirty="0" smtClean="0">
                <a:solidFill>
                  <a:srgbClr val="FFFFFF"/>
                </a:solidFill>
              </a:rPr>
              <a:t>[2]</a:t>
            </a:r>
            <a:endParaRPr lang="en-US" sz="2400" baseline="-25000" dirty="0">
              <a:solidFill>
                <a:srgbClr val="FFFFFF"/>
              </a:solidFill>
            </a:endParaRPr>
          </a:p>
        </p:txBody>
      </p:sp>
      <p:sp>
        <p:nvSpPr>
          <p:cNvPr id="187" name="Text Box 108"/>
          <p:cNvSpPr txBox="1">
            <a:spLocks noChangeArrowheads="1"/>
          </p:cNvSpPr>
          <p:nvPr>
            <p:custDataLst>
              <p:tags r:id="rId38"/>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D</a:t>
            </a:r>
            <a:r>
              <a:rPr lang="en-US" sz="2400" baseline="-25000" dirty="0" smtClean="0">
                <a:solidFill>
                  <a:srgbClr val="FFFFFF"/>
                </a:solidFill>
              </a:rPr>
              <a:t>in</a:t>
            </a:r>
            <a:r>
              <a:rPr lang="en-US" sz="2400" dirty="0" smtClean="0">
                <a:solidFill>
                  <a:srgbClr val="FFFFFF"/>
                </a:solidFill>
              </a:rPr>
              <a:t>[1]</a:t>
            </a:r>
            <a:endParaRPr lang="en-US" sz="2400" baseline="-25000" dirty="0">
              <a:solidFill>
                <a:srgbClr val="FFFFFF"/>
              </a:solidFill>
            </a:endParaRPr>
          </a:p>
        </p:txBody>
      </p:sp>
      <p:sp>
        <p:nvSpPr>
          <p:cNvPr id="188" name="Text Box 108"/>
          <p:cNvSpPr txBox="1">
            <a:spLocks noChangeArrowheads="1"/>
          </p:cNvSpPr>
          <p:nvPr>
            <p:custDataLst>
              <p:tags r:id="rId39"/>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D</a:t>
            </a:r>
            <a:r>
              <a:rPr lang="en-US" sz="2400" baseline="-25000" dirty="0" smtClean="0">
                <a:solidFill>
                  <a:srgbClr val="FFFFFF"/>
                </a:solidFill>
              </a:rPr>
              <a:t>in</a:t>
            </a:r>
            <a:r>
              <a:rPr lang="en-US" sz="2400" dirty="0" smtClean="0">
                <a:solidFill>
                  <a:srgbClr val="FFFFFF"/>
                </a:solidFill>
              </a:rPr>
              <a:t>[2]</a:t>
            </a:r>
            <a:endParaRPr lang="en-US" sz="2400" baseline="-25000" dirty="0">
              <a:solidFill>
                <a:srgbClr val="FFFFFF"/>
              </a:solidFill>
            </a:endParaRPr>
          </a:p>
        </p:txBody>
      </p:sp>
      <p:sp>
        <p:nvSpPr>
          <p:cNvPr id="173" name="TextBox 172"/>
          <p:cNvSpPr txBox="1"/>
          <p:nvPr/>
        </p:nvSpPr>
        <p:spPr>
          <a:xfrm>
            <a:off x="6403154" y="1553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0" name="TextBox 209"/>
          <p:cNvSpPr txBox="1"/>
          <p:nvPr/>
        </p:nvSpPr>
        <p:spPr>
          <a:xfrm>
            <a:off x="7829010" y="1511384"/>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1" name="TextBox 210"/>
          <p:cNvSpPr txBox="1"/>
          <p:nvPr/>
        </p:nvSpPr>
        <p:spPr>
          <a:xfrm>
            <a:off x="6444333" y="2696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2" name="TextBox 211"/>
          <p:cNvSpPr txBox="1"/>
          <p:nvPr/>
        </p:nvSpPr>
        <p:spPr>
          <a:xfrm>
            <a:off x="7829010" y="2696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3" name="TextBox 212"/>
          <p:cNvSpPr txBox="1"/>
          <p:nvPr/>
        </p:nvSpPr>
        <p:spPr>
          <a:xfrm>
            <a:off x="6444333" y="3839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4" name="TextBox 213"/>
          <p:cNvSpPr txBox="1"/>
          <p:nvPr/>
        </p:nvSpPr>
        <p:spPr>
          <a:xfrm>
            <a:off x="7829010" y="3839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5" name="TextBox 214"/>
          <p:cNvSpPr txBox="1"/>
          <p:nvPr/>
        </p:nvSpPr>
        <p:spPr>
          <a:xfrm>
            <a:off x="6444333" y="4982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6" name="TextBox 215"/>
          <p:cNvSpPr txBox="1"/>
          <p:nvPr/>
        </p:nvSpPr>
        <p:spPr>
          <a:xfrm>
            <a:off x="7829010" y="49066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pPr defTabSz="914400"/>
            <a:r>
              <a:rPr lang="en-US" sz="2000" dirty="0">
                <a:solidFill>
                  <a:srgbClr val="FFFFFF"/>
                </a:solidFill>
              </a:rPr>
              <a:t>0</a:t>
            </a:r>
            <a:endParaRPr lang="en-US" sz="2000" dirty="0" smtClean="0">
              <a:solidFill>
                <a:srgbClr val="FFFFFF"/>
              </a:solidFill>
            </a:endParaRPr>
          </a:p>
        </p:txBody>
      </p:sp>
      <p:sp>
        <p:nvSpPr>
          <p:cNvPr id="140" name="TextBox 139"/>
          <p:cNvSpPr txBox="1"/>
          <p:nvPr/>
        </p:nvSpPr>
        <p:spPr>
          <a:xfrm>
            <a:off x="4920333" y="2876490"/>
            <a:ext cx="314510" cy="400110"/>
          </a:xfrm>
          <a:prstGeom prst="rect">
            <a:avLst/>
          </a:prstGeom>
          <a:noFill/>
        </p:spPr>
        <p:txBody>
          <a:bodyPr wrap="none" rtlCol="0">
            <a:spAutoFit/>
          </a:bodyPr>
          <a:lstStyle/>
          <a:p>
            <a:pPr defTabSz="914400"/>
            <a:r>
              <a:rPr lang="en-US" sz="2000" dirty="0" smtClean="0">
                <a:solidFill>
                  <a:srgbClr val="FFFFFF"/>
                </a:solidFill>
              </a:rPr>
              <a:t>1</a:t>
            </a:r>
          </a:p>
        </p:txBody>
      </p:sp>
      <p:sp>
        <p:nvSpPr>
          <p:cNvPr id="144" name="TextBox 143"/>
          <p:cNvSpPr txBox="1"/>
          <p:nvPr/>
        </p:nvSpPr>
        <p:spPr>
          <a:xfrm>
            <a:off x="4920333" y="4038600"/>
            <a:ext cx="314510" cy="400110"/>
          </a:xfrm>
          <a:prstGeom prst="rect">
            <a:avLst/>
          </a:prstGeom>
          <a:noFill/>
        </p:spPr>
        <p:txBody>
          <a:bodyPr wrap="none" rtlCol="0">
            <a:spAutoFit/>
          </a:bodyPr>
          <a:lstStyle/>
          <a:p>
            <a:pPr defTabSz="914400"/>
            <a:r>
              <a:rPr lang="en-US" sz="2000" dirty="0" smtClean="0">
                <a:solidFill>
                  <a:srgbClr val="FFFFFF"/>
                </a:solidFill>
              </a:rPr>
              <a:t>2</a:t>
            </a:r>
          </a:p>
        </p:txBody>
      </p:sp>
      <p:sp>
        <p:nvSpPr>
          <p:cNvPr id="148" name="TextBox 147"/>
          <p:cNvSpPr txBox="1"/>
          <p:nvPr/>
        </p:nvSpPr>
        <p:spPr>
          <a:xfrm>
            <a:off x="4920333" y="5162490"/>
            <a:ext cx="314510" cy="400110"/>
          </a:xfrm>
          <a:prstGeom prst="rect">
            <a:avLst/>
          </a:prstGeom>
          <a:noFill/>
        </p:spPr>
        <p:txBody>
          <a:bodyPr wrap="none" rtlCol="0">
            <a:spAutoFit/>
          </a:bodyPr>
          <a:lstStyle/>
          <a:p>
            <a:pPr defTabSz="914400"/>
            <a:r>
              <a:rPr lang="en-US" sz="2000" dirty="0" smtClean="0">
                <a:solidFill>
                  <a:srgbClr val="FFFFFF"/>
                </a:solidFill>
              </a:rPr>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40"/>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Write Enable</a:t>
            </a:r>
            <a:endParaRPr lang="en-US" sz="2400" baseline="-25000" dirty="0">
              <a:solidFill>
                <a:srgbClr val="FFFFFF"/>
              </a:solidFill>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41"/>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Output Enable</a:t>
            </a:r>
            <a:endParaRPr lang="en-US" sz="2400" baseline="-25000" dirty="0">
              <a:solidFill>
                <a:srgbClr val="FFFFFF"/>
              </a:solidFill>
            </a:endParaRPr>
          </a:p>
        </p:txBody>
      </p:sp>
      <p:sp>
        <p:nvSpPr>
          <p:cNvPr id="198" name="AutoShape 5"/>
          <p:cNvSpPr>
            <a:spLocks noChangeArrowheads="1"/>
          </p:cNvSpPr>
          <p:nvPr/>
        </p:nvSpPr>
        <p:spPr bwMode="auto">
          <a:xfrm>
            <a:off x="5962650" y="1802921"/>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sp>
        <p:nvSpPr>
          <p:cNvPr id="200" name="AutoShape 5"/>
          <p:cNvSpPr>
            <a:spLocks noChangeArrowheads="1"/>
          </p:cNvSpPr>
          <p:nvPr/>
        </p:nvSpPr>
        <p:spPr bwMode="auto">
          <a:xfrm>
            <a:off x="5939333" y="4105982"/>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309935"/>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89" name="TextBox 288"/>
          <p:cNvSpPr txBox="1"/>
          <p:nvPr/>
        </p:nvSpPr>
        <p:spPr>
          <a:xfrm>
            <a:off x="186131" y="888321"/>
            <a:ext cx="3818353" cy="2677656"/>
          </a:xfrm>
          <a:prstGeom prst="rect">
            <a:avLst/>
          </a:prstGeom>
          <a:noFill/>
        </p:spPr>
        <p:txBody>
          <a:bodyPr wrap="none" rtlCol="0">
            <a:spAutoFit/>
          </a:bodyPr>
          <a:lstStyle/>
          <a:p>
            <a:pPr defTabSz="914400"/>
            <a:r>
              <a:rPr lang="en-US" sz="2800" dirty="0" smtClean="0">
                <a:solidFill>
                  <a:srgbClr val="00B0F0">
                    <a:lumMod val="60000"/>
                    <a:lumOff val="40000"/>
                  </a:srgbClr>
                </a:solidFill>
              </a:rPr>
              <a:t>E.g. How do we design </a:t>
            </a:r>
          </a:p>
          <a:p>
            <a:pPr defTabSz="914400"/>
            <a:r>
              <a:rPr lang="en-US" sz="2800" dirty="0">
                <a:solidFill>
                  <a:srgbClr val="00B0F0">
                    <a:lumMod val="60000"/>
                    <a:lumOff val="40000"/>
                  </a:srgbClr>
                </a:solidFill>
              </a:rPr>
              <a:t>a 4 x 2 Memory Module?</a:t>
            </a:r>
          </a:p>
          <a:p>
            <a:pPr defTabSz="914400"/>
            <a:endParaRPr lang="en-US" sz="2800" dirty="0">
              <a:solidFill>
                <a:srgbClr val="FFFF00"/>
              </a:solidFill>
            </a:endParaRPr>
          </a:p>
          <a:p>
            <a:pPr defTabSz="914400"/>
            <a:r>
              <a:rPr lang="en-US" sz="2800" dirty="0">
                <a:solidFill>
                  <a:srgbClr val="FFFFFF"/>
                </a:solidFill>
              </a:rPr>
              <a:t>(i.e. 4 word lines that are</a:t>
            </a:r>
          </a:p>
          <a:p>
            <a:pPr defTabSz="914400"/>
            <a:r>
              <a:rPr lang="en-US" sz="2800" dirty="0">
                <a:solidFill>
                  <a:srgbClr val="FFFFFF"/>
                </a:solidFill>
              </a:rPr>
              <a:t> each 2 bits wide)?</a:t>
            </a:r>
          </a:p>
          <a:p>
            <a:pPr defTabSz="914400"/>
            <a:endParaRPr lang="en-US" sz="2800" dirty="0">
              <a:solidFill>
                <a:srgbClr val="FFFF00"/>
              </a:solidFill>
            </a:endParaRPr>
          </a:p>
        </p:txBody>
      </p:sp>
      <p:cxnSp>
        <p:nvCxnSpPr>
          <p:cNvPr id="170" name="Straight Connector 169"/>
          <p:cNvCxnSpPr/>
          <p:nvPr/>
        </p:nvCxnSpPr>
        <p:spPr>
          <a:xfrm flipH="1">
            <a:off x="5791200" y="4165920"/>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5798057" y="3024073"/>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5791200" y="1838426"/>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59478" y="4121174"/>
            <a:ext cx="1502334" cy="584775"/>
          </a:xfrm>
          <a:prstGeom prst="rect">
            <a:avLst/>
          </a:prstGeom>
          <a:noFill/>
        </p:spPr>
        <p:txBody>
          <a:bodyPr wrap="none" rtlCol="0">
            <a:spAutoFit/>
          </a:bodyPr>
          <a:lstStyle/>
          <a:p>
            <a:pPr defTabSz="914400"/>
            <a:r>
              <a:rPr lang="en-US" sz="3200" dirty="0" smtClean="0">
                <a:solidFill>
                  <a:srgbClr val="FF40FF"/>
                </a:solidFill>
              </a:rPr>
              <a:t>Bit lines</a:t>
            </a:r>
            <a:endParaRPr lang="en-US" sz="3200" dirty="0">
              <a:solidFill>
                <a:srgbClr val="FF40FF"/>
              </a:solidFill>
            </a:endParaRPr>
          </a:p>
        </p:txBody>
      </p:sp>
      <p:cxnSp>
        <p:nvCxnSpPr>
          <p:cNvPr id="119" name="Straight Connector 118"/>
          <p:cNvCxnSpPr>
            <a:stCxn id="118" idx="3"/>
          </p:cNvCxnSpPr>
          <p:nvPr/>
        </p:nvCxnSpPr>
        <p:spPr>
          <a:xfrm flipV="1">
            <a:off x="2161812" y="2851258"/>
            <a:ext cx="5235272" cy="1562304"/>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8" idx="3"/>
          </p:cNvCxnSpPr>
          <p:nvPr/>
        </p:nvCxnSpPr>
        <p:spPr>
          <a:xfrm flipV="1">
            <a:off x="2161812" y="4358430"/>
            <a:ext cx="6609701" cy="55132"/>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AD0A56F-BD0F-4BDF-9912-D1E89E9626C0}" type="slidenum">
              <a:rPr lang="en-US" smtClean="0">
                <a:solidFill>
                  <a:srgbClr val="FFFFFF">
                    <a:tint val="75000"/>
                  </a:srgbClr>
                </a:solidFill>
              </a:rPr>
              <a:pPr/>
              <a:t>39</a:t>
            </a:fld>
            <a:endParaRPr lang="en-US">
              <a:solidFill>
                <a:srgbClr val="FFFFFF">
                  <a:tint val="75000"/>
                </a:srgbClr>
              </a:solidFill>
            </a:endParaRPr>
          </a:p>
        </p:txBody>
      </p:sp>
      <p:sp>
        <p:nvSpPr>
          <p:cNvPr id="126" name="Text Box 5"/>
          <p:cNvSpPr txBox="1">
            <a:spLocks noChangeArrowheads="1"/>
          </p:cNvSpPr>
          <p:nvPr>
            <p:custDataLst>
              <p:tags r:id="rId42"/>
            </p:custDataLst>
          </p:nvPr>
        </p:nvSpPr>
        <p:spPr bwMode="auto">
          <a:xfrm>
            <a:off x="6500965" y="115630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43"/>
            </p:custDataLst>
          </p:nvPr>
        </p:nvSpPr>
        <p:spPr bwMode="auto">
          <a:xfrm>
            <a:off x="6873147" y="115630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8" name="Text Box 5"/>
          <p:cNvSpPr txBox="1">
            <a:spLocks noChangeArrowheads="1"/>
          </p:cNvSpPr>
          <p:nvPr>
            <p:custDataLst>
              <p:tags r:id="rId44"/>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2" name="Text Box 6"/>
          <p:cNvSpPr txBox="1">
            <a:spLocks noChangeArrowheads="1"/>
          </p:cNvSpPr>
          <p:nvPr>
            <p:custDataLst>
              <p:tags r:id="rId45"/>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4" name="Text Box 5"/>
          <p:cNvSpPr txBox="1">
            <a:spLocks noChangeArrowheads="1"/>
          </p:cNvSpPr>
          <p:nvPr>
            <p:custDataLst>
              <p:tags r:id="rId46"/>
            </p:custDataLst>
          </p:nvPr>
        </p:nvSpPr>
        <p:spPr bwMode="auto">
          <a:xfrm>
            <a:off x="6515158" y="2299307"/>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47"/>
            </p:custDataLst>
          </p:nvPr>
        </p:nvSpPr>
        <p:spPr bwMode="auto">
          <a:xfrm>
            <a:off x="6887340" y="2299499"/>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2" name="Text Box 5"/>
          <p:cNvSpPr txBox="1">
            <a:spLocks noChangeArrowheads="1"/>
          </p:cNvSpPr>
          <p:nvPr>
            <p:custDataLst>
              <p:tags r:id="rId48"/>
            </p:custDataLst>
          </p:nvPr>
        </p:nvSpPr>
        <p:spPr bwMode="auto">
          <a:xfrm>
            <a:off x="7941014" y="227338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9"/>
            </p:custDataLst>
          </p:nvPr>
        </p:nvSpPr>
        <p:spPr bwMode="auto">
          <a:xfrm>
            <a:off x="8313196" y="227338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0" name="Text Box 5"/>
          <p:cNvSpPr txBox="1">
            <a:spLocks noChangeArrowheads="1"/>
          </p:cNvSpPr>
          <p:nvPr>
            <p:custDataLst>
              <p:tags r:id="rId50"/>
            </p:custDataLst>
          </p:nvPr>
        </p:nvSpPr>
        <p:spPr bwMode="auto">
          <a:xfrm>
            <a:off x="6515158" y="344249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51"/>
            </p:custDataLst>
          </p:nvPr>
        </p:nvSpPr>
        <p:spPr bwMode="auto">
          <a:xfrm>
            <a:off x="6887340" y="344249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2" name="Text Box 5"/>
          <p:cNvSpPr txBox="1">
            <a:spLocks noChangeArrowheads="1"/>
          </p:cNvSpPr>
          <p:nvPr>
            <p:custDataLst>
              <p:tags r:id="rId52"/>
            </p:custDataLst>
          </p:nvPr>
        </p:nvSpPr>
        <p:spPr bwMode="auto">
          <a:xfrm>
            <a:off x="7941014" y="341638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3" name="Text Box 6"/>
          <p:cNvSpPr txBox="1">
            <a:spLocks noChangeArrowheads="1"/>
          </p:cNvSpPr>
          <p:nvPr>
            <p:custDataLst>
              <p:tags r:id="rId53"/>
            </p:custDataLst>
          </p:nvPr>
        </p:nvSpPr>
        <p:spPr bwMode="auto">
          <a:xfrm>
            <a:off x="8313196" y="341638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4" name="Text Box 5"/>
          <p:cNvSpPr txBox="1">
            <a:spLocks noChangeArrowheads="1"/>
          </p:cNvSpPr>
          <p:nvPr>
            <p:custDataLst>
              <p:tags r:id="rId54"/>
            </p:custDataLst>
          </p:nvPr>
        </p:nvSpPr>
        <p:spPr bwMode="auto">
          <a:xfrm>
            <a:off x="6515158" y="456381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5" name="Text Box 6"/>
          <p:cNvSpPr txBox="1">
            <a:spLocks noChangeArrowheads="1"/>
          </p:cNvSpPr>
          <p:nvPr>
            <p:custDataLst>
              <p:tags r:id="rId55"/>
            </p:custDataLst>
          </p:nvPr>
        </p:nvSpPr>
        <p:spPr bwMode="auto">
          <a:xfrm>
            <a:off x="6887340" y="456381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6" name="Text Box 5"/>
          <p:cNvSpPr txBox="1">
            <a:spLocks noChangeArrowheads="1"/>
          </p:cNvSpPr>
          <p:nvPr>
            <p:custDataLst>
              <p:tags r:id="rId56"/>
            </p:custDataLst>
          </p:nvPr>
        </p:nvSpPr>
        <p:spPr bwMode="auto">
          <a:xfrm>
            <a:off x="7941014" y="453770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7" name="Text Box 6"/>
          <p:cNvSpPr txBox="1">
            <a:spLocks noChangeArrowheads="1"/>
          </p:cNvSpPr>
          <p:nvPr>
            <p:custDataLst>
              <p:tags r:id="rId57"/>
            </p:custDataLst>
          </p:nvPr>
        </p:nvSpPr>
        <p:spPr bwMode="auto">
          <a:xfrm>
            <a:off x="8313196" y="453770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8" name="Isosceles Triangle 167"/>
          <p:cNvSpPr/>
          <p:nvPr/>
        </p:nvSpPr>
        <p:spPr>
          <a:xfrm rot="5400000">
            <a:off x="6531329" y="1500403"/>
            <a:ext cx="130810"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6533386" y="2641537"/>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Isosceles Triangle 173"/>
          <p:cNvSpPr/>
          <p:nvPr/>
        </p:nvSpPr>
        <p:spPr>
          <a:xfrm rot="5400000">
            <a:off x="7981185" y="2641533"/>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rot="5400000">
            <a:off x="6533386" y="3784535"/>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5400000">
            <a:off x="7981185" y="3784533"/>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5400000">
            <a:off x="6533386" y="4901830"/>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83"/>
          <p:cNvSpPr/>
          <p:nvPr/>
        </p:nvSpPr>
        <p:spPr>
          <a:xfrm rot="5400000">
            <a:off x="7981185" y="4901829"/>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80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for today</a:t>
            </a:r>
            <a:endParaRPr lang="en-US" dirty="0"/>
          </a:p>
        </p:txBody>
      </p:sp>
      <p:sp>
        <p:nvSpPr>
          <p:cNvPr id="3" name="Content Placeholder 2"/>
          <p:cNvSpPr>
            <a:spLocks noGrp="1"/>
          </p:cNvSpPr>
          <p:nvPr>
            <p:ph idx="1"/>
          </p:nvPr>
        </p:nvSpPr>
        <p:spPr>
          <a:xfrm>
            <a:off x="152400" y="685800"/>
            <a:ext cx="9144000" cy="5638800"/>
          </a:xfrm>
        </p:spPr>
        <p:txBody>
          <a:bodyPr/>
          <a:lstStyle/>
          <a:p>
            <a:r>
              <a:rPr lang="en-US" dirty="0" smtClean="0"/>
              <a:t>How do we store results from ALU computations?</a:t>
            </a:r>
          </a:p>
          <a:p>
            <a:endParaRPr lang="en-US" sz="1200" dirty="0" smtClean="0"/>
          </a:p>
        </p:txBody>
      </p:sp>
    </p:spTree>
    <p:extLst>
      <p:ext uri="{BB962C8B-B14F-4D97-AF65-F5344CB8AC3E}">
        <p14:creationId xmlns:p14="http://schemas.microsoft.com/office/powerpoint/2010/main" val="1817320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iClicker</a:t>
            </a:r>
            <a:r>
              <a:rPr lang="en-US" dirty="0" smtClean="0"/>
              <a:t> Question</a:t>
            </a:r>
            <a:endParaRPr lang="en-US" dirty="0"/>
          </a:p>
        </p:txBody>
      </p:sp>
      <p:sp>
        <p:nvSpPr>
          <p:cNvPr id="4" name="Content Placeholder 3"/>
          <p:cNvSpPr>
            <a:spLocks noGrp="1"/>
          </p:cNvSpPr>
          <p:nvPr>
            <p:ph idx="1"/>
          </p:nvPr>
        </p:nvSpPr>
        <p:spPr/>
        <p:txBody>
          <a:bodyPr>
            <a:normAutofit/>
          </a:bodyPr>
          <a:lstStyle/>
          <a:p>
            <a:r>
              <a:rPr lang="en-US" dirty="0" smtClean="0"/>
              <a:t>What’s your familiarity with memory (SRAM, DRAM)?</a:t>
            </a:r>
            <a:endParaRPr lang="en-US" dirty="0" smtClean="0">
              <a:sym typeface="Wingdings"/>
            </a:endParaRPr>
          </a:p>
          <a:p>
            <a:endParaRPr lang="en-US" dirty="0">
              <a:sym typeface="Wingdings"/>
            </a:endParaRPr>
          </a:p>
          <a:p>
            <a:pPr marL="514350" indent="-514350">
              <a:buFont typeface="+mj-lt"/>
              <a:buAutoNum type="alphaUcPeriod"/>
            </a:pPr>
            <a:r>
              <a:rPr lang="en-US" dirty="0" smtClean="0"/>
              <a:t>I’ve never heard of any of this.</a:t>
            </a:r>
          </a:p>
          <a:p>
            <a:pPr marL="514350" indent="-514350">
              <a:buFont typeface="+mj-lt"/>
              <a:buAutoNum type="alphaUcPeriod" startAt="2"/>
            </a:pPr>
            <a:r>
              <a:rPr lang="en-US" dirty="0" smtClean="0"/>
              <a:t>I’ve heard the words SRAM and DRAM, but I have no idea what they are.</a:t>
            </a:r>
          </a:p>
          <a:p>
            <a:pPr marL="514350" indent="-514350">
              <a:buFont typeface="+mj-lt"/>
              <a:buAutoNum type="alphaUcPeriod" startAt="3"/>
            </a:pPr>
            <a:r>
              <a:rPr lang="en-US" dirty="0" smtClean="0"/>
              <a:t>I know that DRAM means main memory.</a:t>
            </a:r>
          </a:p>
          <a:p>
            <a:pPr marL="514350" indent="-514350">
              <a:buFont typeface="+mj-lt"/>
              <a:buAutoNum type="alphaUcPeriod" startAt="3"/>
            </a:pPr>
            <a:r>
              <a:rPr lang="en-US" dirty="0" smtClean="0"/>
              <a:t>I know the difference between SRAM and DRAM and where they are used in a computer system.</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solidFill>
                  <a:srgbClr val="FFFFFF">
                    <a:tint val="75000"/>
                  </a:srgbClr>
                </a:solidFill>
              </a:rPr>
              <a:pPr/>
              <a:t>40</a:t>
            </a:fld>
            <a:endParaRPr lang="en-US">
              <a:solidFill>
                <a:srgbClr val="FFFFFF">
                  <a:tint val="75000"/>
                </a:srgbClr>
              </a:solidFill>
            </a:endParaRPr>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6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fontScale="90000"/>
          </a:bodyPr>
          <a:lstStyle/>
          <a:p>
            <a:r>
              <a:rPr lang="en-US" dirty="0" smtClean="0"/>
              <a:t>SRAM Cell</a:t>
            </a:r>
            <a:endParaRPr lang="en-US" dirty="0"/>
          </a:p>
        </p:txBody>
      </p:sp>
      <p:sp>
        <p:nvSpPr>
          <p:cNvPr id="4" name="Content Placeholder 3"/>
          <p:cNvSpPr>
            <a:spLocks noGrp="1"/>
          </p:cNvSpPr>
          <p:nvPr>
            <p:ph idx="1"/>
            <p:custDataLst>
              <p:tags r:id="rId2"/>
            </p:custDataLst>
          </p:nvPr>
        </p:nvSpPr>
        <p:spPr>
          <a:xfrm>
            <a:off x="228600" y="533400"/>
            <a:ext cx="8686800" cy="609600"/>
          </a:xfrm>
        </p:spPr>
        <p:txBody>
          <a:bodyPr/>
          <a:lstStyle/>
          <a:p>
            <a:r>
              <a:rPr lang="en-US" dirty="0" smtClean="0"/>
              <a:t>Typical SRAM Cell</a:t>
            </a:r>
            <a:endParaRPr lang="en-US" dirty="0"/>
          </a:p>
        </p:txBody>
      </p:sp>
      <p:sp>
        <p:nvSpPr>
          <p:cNvPr id="5" name="Isosceles Triangle 4"/>
          <p:cNvSpPr/>
          <p:nvPr>
            <p:custDataLst>
              <p:tags r:id="rId3"/>
            </p:custDataLst>
          </p:nvPr>
        </p:nvSpPr>
        <p:spPr>
          <a:xfrm rot="5400000">
            <a:off x="3829050" y="20002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4"/>
            </p:custDataLst>
          </p:nvPr>
        </p:nvCxnSpPr>
        <p:spPr>
          <a:xfrm rot="10800000">
            <a:off x="33909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a:xfrm rot="10800000">
            <a:off x="44958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6"/>
            </p:custDataLst>
          </p:nvPr>
        </p:nvSpPr>
        <p:spPr>
          <a:xfrm>
            <a:off x="4343400" y="21717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7"/>
            </p:custDataLst>
          </p:nvPr>
        </p:nvGrpSpPr>
        <p:grpSpPr>
          <a:xfrm flipH="1">
            <a:off x="3411244" y="3007312"/>
            <a:ext cx="1562100" cy="533400"/>
            <a:chOff x="3238500" y="3162300"/>
            <a:chExt cx="1562100" cy="533400"/>
          </a:xfrm>
        </p:grpSpPr>
        <p:sp>
          <p:nvSpPr>
            <p:cNvPr id="9" name="Isosceles Triangle 8"/>
            <p:cNvSpPr/>
            <p:nvPr>
              <p:custDataLst>
                <p:tags r:id="rId34"/>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35"/>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36"/>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37"/>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8"/>
            </p:custDataLst>
          </p:nvPr>
        </p:nvCxnSpPr>
        <p:spPr>
          <a:xfrm rot="5400000">
            <a:off x="442847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9"/>
            </p:custDataLst>
          </p:nvPr>
        </p:nvCxnSpPr>
        <p:spPr>
          <a:xfrm rot="5400000">
            <a:off x="287266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743200"/>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1"/>
            </p:custDataLst>
          </p:nvPr>
        </p:nvCxnSpPr>
        <p:spPr>
          <a:xfrm>
            <a:off x="2945166" y="2739498"/>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2"/>
            </p:custDataLst>
          </p:nvPr>
        </p:nvCxnSpPr>
        <p:spPr>
          <a:xfrm rot="5400000" flipH="1" flipV="1">
            <a:off x="5334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3"/>
            </p:custDataLst>
          </p:nvPr>
        </p:nvCxnSpPr>
        <p:spPr>
          <a:xfrm>
            <a:off x="5410200"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4"/>
            </p:custDataLst>
          </p:nvPr>
        </p:nvCxnSpPr>
        <p:spPr>
          <a:xfrm rot="5400000">
            <a:off x="5715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5791200"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6"/>
            </p:custDataLst>
          </p:nvPr>
        </p:nvCxnSpPr>
        <p:spPr>
          <a:xfrm>
            <a:off x="5410200"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rot="5400000" flipH="1" flipV="1">
            <a:off x="5255212"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8"/>
            </p:custDataLst>
          </p:nvPr>
        </p:nvCxnSpPr>
        <p:spPr>
          <a:xfrm rot="5400000" flipH="1" flipV="1">
            <a:off x="2496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a:xfrm>
            <a:off x="2573044"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0"/>
            </p:custDataLst>
          </p:nvPr>
        </p:nvCxnSpPr>
        <p:spPr>
          <a:xfrm rot="5400000">
            <a:off x="2877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1"/>
            </p:custDataLst>
          </p:nvPr>
        </p:nvCxnSpPr>
        <p:spPr>
          <a:xfrm>
            <a:off x="2192044" y="2743200"/>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2"/>
            </p:custDataLst>
          </p:nvPr>
        </p:nvCxnSpPr>
        <p:spPr>
          <a:xfrm>
            <a:off x="2573044"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3"/>
            </p:custDataLst>
          </p:nvPr>
        </p:nvCxnSpPr>
        <p:spPr>
          <a:xfrm rot="5400000" flipH="1" flipV="1">
            <a:off x="2418056"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4"/>
            </p:custDataLst>
          </p:nvPr>
        </p:nvCxnSpPr>
        <p:spPr>
          <a:xfrm>
            <a:off x="2286000" y="1828800"/>
            <a:ext cx="3810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5"/>
            </p:custDataLst>
          </p:nvPr>
        </p:nvCxnSpPr>
        <p:spPr>
          <a:xfrm rot="5400000">
            <a:off x="4991100" y="2400300"/>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6"/>
            </p:custDataLst>
          </p:nvPr>
        </p:nvCxnSpPr>
        <p:spPr>
          <a:xfrm rot="16200000" flipH="1">
            <a:off x="1057922" y="2353322"/>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7"/>
            </p:custDataLst>
          </p:nvPr>
        </p:nvCxnSpPr>
        <p:spPr>
          <a:xfrm>
            <a:off x="6248400"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8"/>
            </p:custDataLst>
          </p:nvPr>
        </p:nvCxnSpPr>
        <p:spPr>
          <a:xfrm>
            <a:off x="582966" y="1828800"/>
            <a:ext cx="1524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29"/>
            </p:custDataLst>
          </p:nvPr>
        </p:nvSpPr>
        <p:spPr>
          <a:xfrm>
            <a:off x="6019800" y="3505200"/>
            <a:ext cx="457200" cy="523220"/>
          </a:xfrm>
          <a:prstGeom prst="rect">
            <a:avLst/>
          </a:prstGeom>
          <a:noFill/>
        </p:spPr>
        <p:txBody>
          <a:bodyPr wrap="square" rtlCol="0">
            <a:spAutoFit/>
          </a:bodyPr>
          <a:lstStyle/>
          <a:p>
            <a:r>
              <a:rPr lang="en-US" sz="2800" dirty="0" smtClean="0">
                <a:solidFill>
                  <a:schemeClr val="bg1"/>
                </a:solidFill>
              </a:rPr>
              <a:t>B</a:t>
            </a:r>
          </a:p>
        </p:txBody>
      </p:sp>
      <mc:AlternateContent xmlns:mc="http://schemas.openxmlformats.org/markup-compatibility/2006" xmlns:a14="http://schemas.microsoft.com/office/drawing/2010/main">
        <mc:Choice Requires="a14">
          <p:sp>
            <p:nvSpPr>
              <p:cNvPr id="62" name="TextBox 61"/>
              <p:cNvSpPr txBox="1"/>
              <p:nvPr>
                <p:custDataLst>
                  <p:tags r:id="rId30"/>
                </p:custDataLst>
              </p:nvPr>
            </p:nvSpPr>
            <p:spPr>
              <a:xfrm>
                <a:off x="2057400" y="3505200"/>
                <a:ext cx="45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panose="02040503050406030204" pitchFamily="18" charset="0"/>
                            </a:rPr>
                          </m:ctrlPr>
                        </m:accPr>
                        <m:e>
                          <m:r>
                            <m:rPr>
                              <m:sty m:val="p"/>
                            </m:rPr>
                            <a:rPr lang="en-US" sz="2800" b="0" i="0" smtClean="0">
                              <a:solidFill>
                                <a:schemeClr val="bg1"/>
                              </a:solidFill>
                              <a:latin typeface="Cambria Math"/>
                            </a:rPr>
                            <m:t>B</m:t>
                          </m:r>
                        </m:e>
                      </m:acc>
                    </m:oMath>
                  </m:oMathPara>
                </a14:m>
                <a:endParaRPr lang="en-US" sz="2800" dirty="0" smtClean="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custDataLst>
                  <p:tags r:id="rId40"/>
                </p:custDataLst>
              </p:nvPr>
            </p:nvSpPr>
            <p:spPr>
              <a:xfrm>
                <a:off x="2057400" y="3505200"/>
                <a:ext cx="457200" cy="523220"/>
              </a:xfrm>
              <a:prstGeom prst="rect">
                <a:avLst/>
              </a:prstGeom>
              <a:blipFill rotWithShape="1">
                <a:blip r:embed="rId41"/>
                <a:stretch>
                  <a:fillRect/>
                </a:stretch>
              </a:blipFill>
            </p:spPr>
            <p:txBody>
              <a:bodyPr/>
              <a:lstStyle/>
              <a:p>
                <a:r>
                  <a:rPr lang="en-US">
                    <a:noFill/>
                  </a:rPr>
                  <a:t> </a:t>
                </a:r>
              </a:p>
            </p:txBody>
          </p:sp>
        </mc:Fallback>
      </mc:AlternateContent>
      <p:sp>
        <p:nvSpPr>
          <p:cNvPr id="65" name="TextBox 64"/>
          <p:cNvSpPr txBox="1"/>
          <p:nvPr>
            <p:custDataLst>
              <p:tags r:id="rId31"/>
            </p:custDataLst>
          </p:nvPr>
        </p:nvSpPr>
        <p:spPr>
          <a:xfrm>
            <a:off x="6858000" y="1381780"/>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2"/>
            </p:custDataLst>
          </p:nvPr>
        </p:nvSpPr>
        <p:spPr>
          <a:xfrm>
            <a:off x="56328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sp>
        <p:nvSpPr>
          <p:cNvPr id="67" name="TextBox 66"/>
          <p:cNvSpPr txBox="1"/>
          <p:nvPr>
            <p:custDataLst>
              <p:tags r:id="rId33"/>
            </p:custDataLst>
          </p:nvPr>
        </p:nvSpPr>
        <p:spPr>
          <a:xfrm>
            <a:off x="228600" y="3810000"/>
            <a:ext cx="8763000" cy="461665"/>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p:txBody>
      </p:sp>
      <p:sp>
        <p:nvSpPr>
          <p:cNvPr id="2" name="Oval 1"/>
          <p:cNvSpPr/>
          <p:nvPr/>
        </p:nvSpPr>
        <p:spPr>
          <a:xfrm>
            <a:off x="2286001" y="2247900"/>
            <a:ext cx="887766" cy="9499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132034" y="2249745"/>
            <a:ext cx="887766" cy="9499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93507" y="649545"/>
            <a:ext cx="1864293" cy="830997"/>
          </a:xfrm>
          <a:prstGeom prst="rect">
            <a:avLst/>
          </a:prstGeom>
          <a:noFill/>
        </p:spPr>
        <p:txBody>
          <a:bodyPr wrap="none" rtlCol="0">
            <a:spAutoFit/>
          </a:bodyPr>
          <a:lstStyle/>
          <a:p>
            <a:r>
              <a:rPr lang="en-US" sz="2400" dirty="0" smtClean="0">
                <a:solidFill>
                  <a:srgbClr val="FFFF00"/>
                </a:solidFill>
              </a:rPr>
              <a:t>Pass-Through</a:t>
            </a:r>
          </a:p>
          <a:p>
            <a:r>
              <a:rPr lang="en-US" sz="2400" dirty="0" smtClean="0">
                <a:solidFill>
                  <a:srgbClr val="FFFF00"/>
                </a:solidFill>
              </a:rPr>
              <a:t>Transistors</a:t>
            </a:r>
            <a:endParaRPr lang="en-US" sz="2400" dirty="0">
              <a:solidFill>
                <a:srgbClr val="FFFF00"/>
              </a:solidFill>
            </a:endParaRPr>
          </a:p>
        </p:txBody>
      </p:sp>
      <p:sp>
        <p:nvSpPr>
          <p:cNvPr id="24" name="Oval 23"/>
          <p:cNvSpPr/>
          <p:nvPr/>
        </p:nvSpPr>
        <p:spPr>
          <a:xfrm>
            <a:off x="3173766" y="649545"/>
            <a:ext cx="2236434" cy="95065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 idx="7"/>
            <a:endCxn id="24" idx="3"/>
          </p:cNvCxnSpPr>
          <p:nvPr/>
        </p:nvCxnSpPr>
        <p:spPr>
          <a:xfrm flipV="1">
            <a:off x="3043757" y="1460980"/>
            <a:ext cx="457527" cy="92603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5" idx="1"/>
            <a:endCxn id="24" idx="5"/>
          </p:cNvCxnSpPr>
          <p:nvPr/>
        </p:nvCxnSpPr>
        <p:spPr>
          <a:xfrm flipH="1" flipV="1">
            <a:off x="5082682" y="1460980"/>
            <a:ext cx="179362" cy="92787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8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animBg="1"/>
      <p:bldP spid="14" grpId="0"/>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custDataLst>
              <p:tags r:id="rId1"/>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5">
                    <a:lumMod val="60000"/>
                    <a:lumOff val="40000"/>
                  </a:schemeClr>
                </a:solidFill>
              </a:rPr>
              <a:t>Disabled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0)</a:t>
            </a:r>
          </a:p>
        </p:txBody>
      </p:sp>
      <p:sp>
        <p:nvSpPr>
          <p:cNvPr id="3" name="Title 2"/>
          <p:cNvSpPr>
            <a:spLocks noGrp="1"/>
          </p:cNvSpPr>
          <p:nvPr>
            <p:ph type="title"/>
            <p:custDataLst>
              <p:tags r:id="rId2"/>
            </p:custDataLst>
          </p:nvPr>
        </p:nvSpPr>
        <p:spPr/>
        <p:txBody>
          <a:bodyPr>
            <a:normAutofit fontScale="90000"/>
          </a:bodyPr>
          <a:lstStyle/>
          <a:p>
            <a:r>
              <a:rPr lang="en-US" dirty="0" smtClean="0"/>
              <a:t>SRAM Cell</a:t>
            </a:r>
            <a:endParaRPr lang="en-US" dirty="0"/>
          </a:p>
        </p:txBody>
      </p:sp>
      <p:sp>
        <p:nvSpPr>
          <p:cNvPr id="4" name="Content Placeholder 3"/>
          <p:cNvSpPr>
            <a:spLocks noGrp="1"/>
          </p:cNvSpPr>
          <p:nvPr>
            <p:ph idx="1"/>
            <p:custDataLst>
              <p:tags r:id="rId3"/>
            </p:custDataLst>
          </p:nvPr>
        </p:nvSpPr>
        <p:spPr>
          <a:xfrm>
            <a:off x="228600" y="533400"/>
            <a:ext cx="8686800" cy="609600"/>
          </a:xfrm>
        </p:spPr>
        <p:txBody>
          <a:bodyPr/>
          <a:lstStyle/>
          <a:p>
            <a:r>
              <a:rPr lang="en-US" dirty="0" smtClean="0"/>
              <a:t>Typical SRAM Cell</a:t>
            </a:r>
            <a:endParaRPr lang="en-US" dirty="0"/>
          </a:p>
        </p:txBody>
      </p:sp>
      <p:sp>
        <p:nvSpPr>
          <p:cNvPr id="5" name="Isosceles Triangle 4"/>
          <p:cNvSpPr/>
          <p:nvPr>
            <p:custDataLst>
              <p:tags r:id="rId4"/>
            </p:custDataLst>
          </p:nvPr>
        </p:nvSpPr>
        <p:spPr>
          <a:xfrm rot="5400000">
            <a:off x="3829050" y="20002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5"/>
            </p:custDataLst>
          </p:nvPr>
        </p:nvCxnSpPr>
        <p:spPr>
          <a:xfrm rot="10800000">
            <a:off x="33909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a:xfrm rot="10800000">
            <a:off x="44958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7"/>
            </p:custDataLst>
          </p:nvPr>
        </p:nvSpPr>
        <p:spPr>
          <a:xfrm>
            <a:off x="4343400" y="21717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8"/>
            </p:custDataLst>
          </p:nvPr>
        </p:nvGrpSpPr>
        <p:grpSpPr>
          <a:xfrm flipH="1">
            <a:off x="3411244" y="3007312"/>
            <a:ext cx="1562100" cy="533400"/>
            <a:chOff x="3238500" y="3162300"/>
            <a:chExt cx="1562100" cy="533400"/>
          </a:xfrm>
        </p:grpSpPr>
        <p:sp>
          <p:nvSpPr>
            <p:cNvPr id="9" name="Isosceles Triangle 8"/>
            <p:cNvSpPr/>
            <p:nvPr>
              <p:custDataLst>
                <p:tags r:id="rId47"/>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48"/>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49"/>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50"/>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9"/>
            </p:custDataLst>
          </p:nvPr>
        </p:nvCxnSpPr>
        <p:spPr>
          <a:xfrm rot="5400000">
            <a:off x="442847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a:off x="287266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a:xfrm rot="10800000">
            <a:off x="4953000" y="2743200"/>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a:off x="2945166" y="2739498"/>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3"/>
            </p:custDataLst>
          </p:nvPr>
        </p:nvCxnSpPr>
        <p:spPr>
          <a:xfrm rot="5400000" flipH="1" flipV="1">
            <a:off x="5334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4"/>
            </p:custDataLst>
          </p:nvPr>
        </p:nvCxnSpPr>
        <p:spPr>
          <a:xfrm>
            <a:off x="5410200"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5"/>
            </p:custDataLst>
          </p:nvPr>
        </p:nvCxnSpPr>
        <p:spPr>
          <a:xfrm rot="5400000">
            <a:off x="5715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6"/>
            </p:custDataLst>
          </p:nvPr>
        </p:nvCxnSpPr>
        <p:spPr>
          <a:xfrm>
            <a:off x="5791200"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7"/>
            </p:custDataLst>
          </p:nvPr>
        </p:nvCxnSpPr>
        <p:spPr>
          <a:xfrm>
            <a:off x="5410200"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8"/>
            </p:custDataLst>
          </p:nvPr>
        </p:nvCxnSpPr>
        <p:spPr>
          <a:xfrm rot="5400000" flipH="1" flipV="1">
            <a:off x="5255212"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9"/>
            </p:custDataLst>
          </p:nvPr>
        </p:nvCxnSpPr>
        <p:spPr>
          <a:xfrm rot="5400000" flipH="1" flipV="1">
            <a:off x="2496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0"/>
            </p:custDataLst>
          </p:nvPr>
        </p:nvCxnSpPr>
        <p:spPr>
          <a:xfrm>
            <a:off x="2573044"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1"/>
            </p:custDataLst>
          </p:nvPr>
        </p:nvCxnSpPr>
        <p:spPr>
          <a:xfrm rot="5400000">
            <a:off x="2877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2"/>
            </p:custDataLst>
          </p:nvPr>
        </p:nvCxnSpPr>
        <p:spPr>
          <a:xfrm>
            <a:off x="2192044" y="2743200"/>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3"/>
            </p:custDataLst>
          </p:nvPr>
        </p:nvCxnSpPr>
        <p:spPr>
          <a:xfrm>
            <a:off x="2573044"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4"/>
            </p:custDataLst>
          </p:nvPr>
        </p:nvCxnSpPr>
        <p:spPr>
          <a:xfrm rot="5400000" flipH="1" flipV="1">
            <a:off x="2418056"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5"/>
            </p:custDataLst>
          </p:nvPr>
        </p:nvCxnSpPr>
        <p:spPr>
          <a:xfrm>
            <a:off x="2286000" y="1828800"/>
            <a:ext cx="3810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6"/>
            </p:custDataLst>
          </p:nvPr>
        </p:nvCxnSpPr>
        <p:spPr>
          <a:xfrm rot="5400000">
            <a:off x="4991100" y="2400300"/>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7"/>
            </p:custDataLst>
          </p:nvPr>
        </p:nvCxnSpPr>
        <p:spPr>
          <a:xfrm rot="16200000" flipH="1">
            <a:off x="1057922" y="2353322"/>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8"/>
            </p:custDataLst>
          </p:nvPr>
        </p:nvCxnSpPr>
        <p:spPr>
          <a:xfrm>
            <a:off x="6248400"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9"/>
            </p:custDataLst>
          </p:nvPr>
        </p:nvCxnSpPr>
        <p:spPr>
          <a:xfrm>
            <a:off x="582966" y="1828800"/>
            <a:ext cx="1524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30"/>
            </p:custDataLst>
          </p:nvPr>
        </p:nvSpPr>
        <p:spPr>
          <a:xfrm>
            <a:off x="6019800" y="3505200"/>
            <a:ext cx="457200" cy="523220"/>
          </a:xfrm>
          <a:prstGeom prst="rect">
            <a:avLst/>
          </a:prstGeom>
          <a:noFill/>
        </p:spPr>
        <p:txBody>
          <a:bodyPr wrap="square" rtlCol="0">
            <a:spAutoFit/>
          </a:bodyPr>
          <a:lstStyle/>
          <a:p>
            <a:r>
              <a:rPr lang="en-US" sz="2800" dirty="0" smtClean="0">
                <a:solidFill>
                  <a:schemeClr val="bg1"/>
                </a:solidFill>
              </a:rPr>
              <a:t>B</a:t>
            </a:r>
          </a:p>
        </p:txBody>
      </p:sp>
      <mc:AlternateContent xmlns:mc="http://schemas.openxmlformats.org/markup-compatibility/2006" xmlns:a14="http://schemas.microsoft.com/office/drawing/2010/main">
        <mc:Choice Requires="a14">
          <p:sp>
            <p:nvSpPr>
              <p:cNvPr id="62" name="TextBox 61"/>
              <p:cNvSpPr txBox="1"/>
              <p:nvPr>
                <p:custDataLst>
                  <p:tags r:id="rId31"/>
                </p:custDataLst>
              </p:nvPr>
            </p:nvSpPr>
            <p:spPr>
              <a:xfrm>
                <a:off x="2057400" y="3505200"/>
                <a:ext cx="45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panose="02040503050406030204" pitchFamily="18" charset="0"/>
                            </a:rPr>
                          </m:ctrlPr>
                        </m:accPr>
                        <m:e>
                          <m:r>
                            <m:rPr>
                              <m:sty m:val="p"/>
                            </m:rPr>
                            <a:rPr lang="en-US" sz="2800" b="0" i="0" smtClean="0">
                              <a:solidFill>
                                <a:schemeClr val="bg1"/>
                              </a:solidFill>
                              <a:latin typeface="Cambria Math"/>
                            </a:rPr>
                            <m:t>B</m:t>
                          </m:r>
                        </m:e>
                      </m:acc>
                    </m:oMath>
                  </m:oMathPara>
                </a14:m>
                <a:endParaRPr lang="en-US" sz="2800" dirty="0" smtClean="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custDataLst>
                  <p:tags r:id="rId53"/>
                </p:custDataLst>
              </p:nvPr>
            </p:nvSpPr>
            <p:spPr>
              <a:xfrm>
                <a:off x="2057400" y="3505200"/>
                <a:ext cx="457200" cy="523220"/>
              </a:xfrm>
              <a:prstGeom prst="rect">
                <a:avLst/>
              </a:prstGeom>
              <a:blipFill rotWithShape="1">
                <a:blip r:embed="rId54"/>
                <a:stretch>
                  <a:fillRect/>
                </a:stretch>
              </a:blipFill>
            </p:spPr>
            <p:txBody>
              <a:bodyPr/>
              <a:lstStyle/>
              <a:p>
                <a:r>
                  <a:rPr lang="en-US">
                    <a:noFill/>
                  </a:rPr>
                  <a:t> </a:t>
                </a:r>
              </a:p>
            </p:txBody>
          </p:sp>
        </mc:Fallback>
      </mc:AlternateContent>
      <p:sp>
        <p:nvSpPr>
          <p:cNvPr id="65" name="TextBox 64"/>
          <p:cNvSpPr txBox="1"/>
          <p:nvPr>
            <p:custDataLst>
              <p:tags r:id="rId32"/>
            </p:custDataLst>
          </p:nvPr>
        </p:nvSpPr>
        <p:spPr>
          <a:xfrm>
            <a:off x="6858000" y="1381780"/>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mc:AlternateContent xmlns:mc="http://schemas.openxmlformats.org/markup-compatibility/2006" xmlns:a14="http://schemas.microsoft.com/office/drawing/2010/main">
        <mc:Choice Requires="a14">
          <p:sp>
            <p:nvSpPr>
              <p:cNvPr id="67" name="TextBox 66"/>
              <p:cNvSpPr txBox="1"/>
              <p:nvPr>
                <p:custDataLst>
                  <p:tags r:id="rId34"/>
                </p:custDataLst>
              </p:nvPr>
            </p:nvSpPr>
            <p:spPr>
              <a:xfrm>
                <a:off x="228600" y="3810000"/>
                <a:ext cx="8763000" cy="1938992"/>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a:p>
                <a:pPr marL="230188" indent="-230188">
                  <a:buClr>
                    <a:schemeClr val="accent1"/>
                  </a:buClr>
                </a:pPr>
                <a:r>
                  <a:rPr lang="en-US" sz="2400" dirty="0" smtClean="0">
                    <a:solidFill>
                      <a:schemeClr val="accent5">
                        <a:lumMod val="60000"/>
                        <a:lumOff val="40000"/>
                      </a:schemeClr>
                    </a:solidFill>
                  </a:rPr>
                  <a:t>Read:</a:t>
                </a:r>
              </a:p>
              <a:p>
                <a:pPr marL="230188" indent="-230188">
                  <a:buClr>
                    <a:schemeClr val="accent5">
                      <a:lumMod val="60000"/>
                      <a:lumOff val="40000"/>
                    </a:schemeClr>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panose="02040503050406030204" pitchFamily="18" charset="0"/>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cell pulls B or </a:t>
                </a:r>
                <a14:m>
                  <m:oMath xmlns:m="http://schemas.openxmlformats.org/officeDocument/2006/math">
                    <m:acc>
                      <m:accPr>
                        <m:chr m:val="̅"/>
                        <m:ctrlPr>
                          <a:rPr lang="en-US" sz="2400" i="1">
                            <a:solidFill>
                              <a:schemeClr val="bg1"/>
                            </a:solidFill>
                            <a:latin typeface="Cambria Math" panose="02040503050406030204" pitchFamily="18" charset="0"/>
                          </a:rPr>
                        </m:ctrlPr>
                      </m:accPr>
                      <m:e>
                        <m:r>
                          <m:rPr>
                            <m:sty m:val="p"/>
                          </m:rPr>
                          <a:rPr lang="en-US" sz="2400">
                            <a:solidFill>
                              <a:schemeClr val="bg1"/>
                            </a:solidFill>
                            <a:latin typeface="Cambria Math"/>
                          </a:rPr>
                          <m:t>B</m:t>
                        </m:r>
                      </m:e>
                    </m:acc>
                  </m:oMath>
                </a14:m>
                <a:r>
                  <a:rPr lang="en-US" sz="2400" dirty="0" smtClean="0">
                    <a:solidFill>
                      <a:schemeClr val="bg1"/>
                    </a:solidFill>
                  </a:rPr>
                  <a:t> low, sense amp detects voltage difference</a:t>
                </a:r>
              </a:p>
            </p:txBody>
          </p:sp>
        </mc:Choice>
        <mc:Fallback xmlns="">
          <p:sp>
            <p:nvSpPr>
              <p:cNvPr id="67" name="TextBox 66"/>
              <p:cNvSpPr txBox="1">
                <a:spLocks noRot="1" noChangeAspect="1" noMove="1" noResize="1" noEditPoints="1" noAdjustHandles="1" noChangeArrowheads="1" noChangeShapeType="1" noTextEdit="1"/>
              </p:cNvSpPr>
              <p:nvPr>
                <p:custDataLst>
                  <p:tags r:id="rId55"/>
                </p:custDataLst>
              </p:nvPr>
            </p:nvSpPr>
            <p:spPr>
              <a:xfrm>
                <a:off x="228600" y="3810000"/>
                <a:ext cx="8763000" cy="1938992"/>
              </a:xfrm>
              <a:prstGeom prst="rect">
                <a:avLst/>
              </a:prstGeom>
              <a:blipFill rotWithShape="1">
                <a:blip r:embed="rId56"/>
                <a:stretch>
                  <a:fillRect l="-1113" t="-2516" b="-6289"/>
                </a:stretch>
              </a:blipFill>
            </p:spPr>
            <p:txBody>
              <a:bodyPr/>
              <a:lstStyle/>
              <a:p>
                <a:r>
                  <a:rPr lang="en-US">
                    <a:noFill/>
                  </a:rPr>
                  <a:t> </a:t>
                </a:r>
              </a:p>
            </p:txBody>
          </p:sp>
        </mc:Fallback>
      </mc:AlternateContent>
      <p:sp>
        <p:nvSpPr>
          <p:cNvPr id="46" name="TextBox 45"/>
          <p:cNvSpPr txBox="1"/>
          <p:nvPr>
            <p:custDataLst>
              <p:tags r:id="rId35"/>
            </p:custDataLst>
          </p:nvPr>
        </p:nvSpPr>
        <p:spPr>
          <a:xfrm>
            <a:off x="3124200" y="1828800"/>
            <a:ext cx="457200" cy="523220"/>
          </a:xfrm>
          <a:prstGeom prst="rect">
            <a:avLst/>
          </a:prstGeom>
          <a:noFill/>
        </p:spPr>
        <p:txBody>
          <a:bodyPr wrap="square" rtlCol="0">
            <a:spAutoFit/>
          </a:bodyPr>
          <a:lstStyle/>
          <a:p>
            <a:r>
              <a:rPr lang="en-US" sz="2800" dirty="0" smtClean="0">
                <a:solidFill>
                  <a:schemeClr val="accent5">
                    <a:lumMod val="60000"/>
                    <a:lumOff val="40000"/>
                  </a:schemeClr>
                </a:solidFill>
              </a:rPr>
              <a:t>1</a:t>
            </a:r>
          </a:p>
        </p:txBody>
      </p:sp>
      <p:sp>
        <p:nvSpPr>
          <p:cNvPr id="48" name="TextBox 47"/>
          <p:cNvSpPr txBox="1"/>
          <p:nvPr>
            <p:custDataLst>
              <p:tags r:id="rId36"/>
            </p:custDataLst>
          </p:nvPr>
        </p:nvSpPr>
        <p:spPr>
          <a:xfrm>
            <a:off x="4495800" y="1828800"/>
            <a:ext cx="457200" cy="523220"/>
          </a:xfrm>
          <a:prstGeom prst="rect">
            <a:avLst/>
          </a:prstGeom>
          <a:noFill/>
        </p:spPr>
        <p:txBody>
          <a:bodyPr wrap="square" rtlCol="0">
            <a:spAutoFit/>
          </a:bodyPr>
          <a:lstStyle/>
          <a:p>
            <a:r>
              <a:rPr lang="en-US" sz="2800" dirty="0">
                <a:solidFill>
                  <a:schemeClr val="accent5">
                    <a:lumMod val="60000"/>
                    <a:lumOff val="40000"/>
                  </a:schemeClr>
                </a:solidFill>
              </a:rPr>
              <a:t>0</a:t>
            </a:r>
            <a:endParaRPr lang="en-US" sz="2800" dirty="0" smtClean="0">
              <a:solidFill>
                <a:schemeClr val="accent5">
                  <a:lumMod val="60000"/>
                  <a:lumOff val="40000"/>
                </a:schemeClr>
              </a:solidFill>
            </a:endParaRPr>
          </a:p>
        </p:txBody>
      </p:sp>
      <p:sp>
        <p:nvSpPr>
          <p:cNvPr id="49" name="TextBox 48"/>
          <p:cNvSpPr txBox="1"/>
          <p:nvPr>
            <p:custDataLst>
              <p:tags r:id="rId37"/>
            </p:custDataLst>
          </p:nvPr>
        </p:nvSpPr>
        <p:spPr>
          <a:xfrm>
            <a:off x="5334000" y="2747665"/>
            <a:ext cx="685800" cy="461665"/>
          </a:xfrm>
          <a:prstGeom prst="rect">
            <a:avLst/>
          </a:prstGeom>
          <a:noFill/>
        </p:spPr>
        <p:txBody>
          <a:bodyPr wrap="square" rtlCol="0">
            <a:spAutoFit/>
          </a:bodyPr>
          <a:lstStyle/>
          <a:p>
            <a:r>
              <a:rPr lang="en-US" sz="2400" dirty="0" smtClean="0">
                <a:solidFill>
                  <a:schemeClr val="accent5">
                    <a:lumMod val="60000"/>
                    <a:lumOff val="40000"/>
                  </a:schemeClr>
                </a:solidFill>
              </a:rPr>
              <a:t>on</a:t>
            </a:r>
          </a:p>
        </p:txBody>
      </p:sp>
      <p:sp>
        <p:nvSpPr>
          <p:cNvPr id="51" name="TextBox 50"/>
          <p:cNvSpPr txBox="1"/>
          <p:nvPr>
            <p:custDataLst>
              <p:tags r:id="rId38"/>
            </p:custDataLst>
          </p:nvPr>
        </p:nvSpPr>
        <p:spPr>
          <a:xfrm>
            <a:off x="2590800" y="2743200"/>
            <a:ext cx="685800" cy="461665"/>
          </a:xfrm>
          <a:prstGeom prst="rect">
            <a:avLst/>
          </a:prstGeom>
          <a:noFill/>
        </p:spPr>
        <p:txBody>
          <a:bodyPr wrap="square" rtlCol="0">
            <a:spAutoFit/>
          </a:bodyPr>
          <a:lstStyle/>
          <a:p>
            <a:r>
              <a:rPr lang="en-US" sz="2400" dirty="0" smtClean="0">
                <a:solidFill>
                  <a:schemeClr val="accent5">
                    <a:lumMod val="60000"/>
                    <a:lumOff val="40000"/>
                  </a:schemeClr>
                </a:solidFill>
              </a:rPr>
              <a:t>on</a:t>
            </a:r>
          </a:p>
        </p:txBody>
      </p:sp>
      <p:sp>
        <p:nvSpPr>
          <p:cNvPr id="52" name="TextBox 51"/>
          <p:cNvSpPr txBox="1"/>
          <p:nvPr>
            <p:custDataLst>
              <p:tags r:id="rId39"/>
            </p:custDataLst>
          </p:nvPr>
        </p:nvSpPr>
        <p:spPr>
          <a:xfrm>
            <a:off x="2514600" y="1290935"/>
            <a:ext cx="3180056" cy="461665"/>
          </a:xfrm>
          <a:prstGeom prst="rect">
            <a:avLst/>
          </a:prstGeom>
          <a:solidFill>
            <a:schemeClr val="bg2"/>
          </a:solidFill>
        </p:spPr>
        <p:txBody>
          <a:bodyPr wrap="square" rtlCol="0">
            <a:spAutoFit/>
          </a:bodyPr>
          <a:lstStyle/>
          <a:p>
            <a:r>
              <a:rPr lang="en-US" sz="2400" dirty="0" smtClean="0">
                <a:solidFill>
                  <a:schemeClr val="accent5">
                    <a:lumMod val="60000"/>
                    <a:lumOff val="40000"/>
                  </a:schemeClr>
                </a:solidFill>
              </a:rPr>
              <a:t>2) Enable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1)</a:t>
            </a:r>
          </a:p>
        </p:txBody>
      </p:sp>
      <p:sp>
        <p:nvSpPr>
          <p:cNvPr id="54" name="TextBox 53"/>
          <p:cNvSpPr txBox="1"/>
          <p:nvPr>
            <p:custDataLst>
              <p:tags r:id="rId40"/>
            </p:custDataLst>
          </p:nvPr>
        </p:nvSpPr>
        <p:spPr>
          <a:xfrm>
            <a:off x="6208873" y="2209800"/>
            <a:ext cx="2875256" cy="707886"/>
          </a:xfrm>
          <a:prstGeom prst="rect">
            <a:avLst/>
          </a:prstGeom>
          <a:noFill/>
        </p:spPr>
        <p:txBody>
          <a:bodyPr wrap="square" rtlCol="0">
            <a:spAutoFit/>
          </a:bodyPr>
          <a:lstStyle/>
          <a:p>
            <a:pPr marL="457200" indent="-457200">
              <a:buAutoNum type="arabicParenR"/>
            </a:pPr>
            <a:r>
              <a:rPr lang="en-US" sz="2000" dirty="0" smtClean="0">
                <a:solidFill>
                  <a:schemeClr val="accent5">
                    <a:lumMod val="60000"/>
                    <a:lumOff val="40000"/>
                  </a:schemeClr>
                </a:solidFill>
              </a:rPr>
              <a:t>Pre-charge</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B = </a:t>
            </a:r>
            <a:r>
              <a:rPr lang="en-US" sz="2000" dirty="0" err="1" smtClean="0">
                <a:solidFill>
                  <a:schemeClr val="accent5">
                    <a:lumMod val="60000"/>
                    <a:lumOff val="40000"/>
                  </a:schemeClr>
                </a:solidFill>
              </a:rPr>
              <a:t>V</a:t>
            </a:r>
            <a:r>
              <a:rPr lang="en-US" sz="2000" baseline="-25000" dirty="0" err="1" smtClean="0">
                <a:solidFill>
                  <a:schemeClr val="accent5">
                    <a:lumMod val="60000"/>
                    <a:lumOff val="40000"/>
                  </a:schemeClr>
                </a:solidFill>
              </a:rPr>
              <a:t>supply</a:t>
            </a:r>
            <a:r>
              <a:rPr lang="en-US" sz="2000" dirty="0" smtClean="0">
                <a:solidFill>
                  <a:schemeClr val="accent5">
                    <a:lumMod val="60000"/>
                    <a:lumOff val="40000"/>
                  </a:schemeClr>
                </a:solidFill>
              </a:rPr>
              <a:t>/2</a:t>
            </a:r>
          </a:p>
        </p:txBody>
      </p:sp>
      <p:cxnSp>
        <p:nvCxnSpPr>
          <p:cNvPr id="55" name="Straight Connector 54"/>
          <p:cNvCxnSpPr/>
          <p:nvPr/>
        </p:nvCxnSpPr>
        <p:spPr>
          <a:xfrm>
            <a:off x="5458280"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86400"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cxnSp>
        <p:nvCxnSpPr>
          <p:cNvPr id="58" name="Straight Connector 57"/>
          <p:cNvCxnSpPr/>
          <p:nvPr>
            <p:custDataLst>
              <p:tags r:id="rId41"/>
            </p:custDataLst>
          </p:nvPr>
        </p:nvCxnSpPr>
        <p:spPr>
          <a:xfrm rot="5400000" flipH="1" flipV="1">
            <a:off x="2500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42"/>
            </p:custDataLst>
          </p:nvPr>
        </p:nvCxnSpPr>
        <p:spPr>
          <a:xfrm>
            <a:off x="257639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3"/>
            </p:custDataLst>
          </p:nvPr>
        </p:nvCxnSpPr>
        <p:spPr>
          <a:xfrm rot="5400000">
            <a:off x="2881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24475"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652595"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514600"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69" name="TextBox 68"/>
          <p:cNvSpPr txBox="1"/>
          <p:nvPr>
            <p:custDataLst>
              <p:tags r:id="rId44"/>
            </p:custDataLst>
          </p:nvPr>
        </p:nvSpPr>
        <p:spPr>
          <a:xfrm>
            <a:off x="6172200" y="2782534"/>
            <a:ext cx="2875256" cy="707886"/>
          </a:xfrm>
          <a:prstGeom prst="rect">
            <a:avLst/>
          </a:prstGeom>
          <a:noFill/>
        </p:spPr>
        <p:txBody>
          <a:bodyPr wrap="square" rtlCol="0">
            <a:spAutoFit/>
          </a:bodyPr>
          <a:lstStyle/>
          <a:p>
            <a:r>
              <a:rPr lang="en-US" sz="2000" dirty="0">
                <a:solidFill>
                  <a:schemeClr val="accent5">
                    <a:lumMod val="60000"/>
                    <a:lumOff val="40000"/>
                  </a:schemeClr>
                </a:solidFill>
              </a:rPr>
              <a:t>3</a:t>
            </a:r>
            <a:r>
              <a:rPr lang="en-US" sz="2000" dirty="0" smtClean="0">
                <a:solidFill>
                  <a:schemeClr val="accent5">
                    <a:lumMod val="60000"/>
                    <a:lumOff val="40000"/>
                  </a:schemeClr>
                </a:solidFill>
              </a:rPr>
              <a:t>) Cell pulls B low</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B = 0</a:t>
            </a:r>
          </a:p>
        </p:txBody>
      </p:sp>
      <mc:AlternateContent xmlns:mc="http://schemas.openxmlformats.org/markup-compatibility/2006" xmlns:a14="http://schemas.microsoft.com/office/drawing/2010/main">
        <mc:Choice Requires="a14">
          <p:sp>
            <p:nvSpPr>
              <p:cNvPr id="70" name="TextBox 69"/>
              <p:cNvSpPr txBox="1"/>
              <p:nvPr>
                <p:custDataLst>
                  <p:tags r:id="rId45"/>
                </p:custDataLst>
              </p:nvPr>
            </p:nvSpPr>
            <p:spPr>
              <a:xfrm>
                <a:off x="76200" y="2133600"/>
                <a:ext cx="2030766" cy="735138"/>
              </a:xfrm>
              <a:prstGeom prst="rect">
                <a:avLst/>
              </a:prstGeom>
              <a:noFill/>
            </p:spPr>
            <p:txBody>
              <a:bodyPr wrap="square" rtlCol="0">
                <a:spAutoFit/>
              </a:bodyPr>
              <a:lstStyle/>
              <a:p>
                <a:pPr marL="457200" indent="-457200">
                  <a:buAutoNum type="arabicParenR"/>
                </a:pPr>
                <a:r>
                  <a:rPr lang="en-US" sz="2000" dirty="0" smtClean="0">
                    <a:solidFill>
                      <a:schemeClr val="accent5">
                        <a:lumMod val="60000"/>
                        <a:lumOff val="40000"/>
                      </a:schemeClr>
                    </a:solidFill>
                  </a:rPr>
                  <a:t>Pre-charge </a:t>
                </a:r>
              </a:p>
              <a:p>
                <a:r>
                  <a:rPr lang="en-US" sz="2000" dirty="0" smtClean="0">
                    <a:solidFill>
                      <a:schemeClr val="accent5">
                        <a:lumMod val="60000"/>
                        <a:lumOff val="40000"/>
                      </a:schemeClr>
                    </a:solidFill>
                  </a:rPr>
                  <a:t>        </a:t>
                </a:r>
                <a14:m>
                  <m:oMath xmlns:m="http://schemas.openxmlformats.org/officeDocument/2006/math">
                    <m:acc>
                      <m:accPr>
                        <m:chr m:val="̅"/>
                        <m:ctrlPr>
                          <a:rPr lang="en-US" sz="2000" i="1" smtClean="0">
                            <a:solidFill>
                              <a:schemeClr val="accent5">
                                <a:lumMod val="60000"/>
                                <a:lumOff val="40000"/>
                              </a:schemeClr>
                            </a:solidFill>
                            <a:latin typeface="Cambria Math" panose="02040503050406030204" pitchFamily="18" charset="0"/>
                          </a:rPr>
                        </m:ctrlPr>
                      </m:accPr>
                      <m:e>
                        <m:r>
                          <m:rPr>
                            <m:sty m:val="p"/>
                          </m:rPr>
                          <a:rPr lang="en-US" sz="2000" b="0" i="0" smtClean="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 </a:t>
                </a:r>
                <a:r>
                  <a:rPr lang="en-US" sz="2000" dirty="0" err="1" smtClean="0">
                    <a:solidFill>
                      <a:schemeClr val="accent5">
                        <a:lumMod val="60000"/>
                        <a:lumOff val="40000"/>
                      </a:schemeClr>
                    </a:solidFill>
                  </a:rPr>
                  <a:t>V</a:t>
                </a:r>
                <a:r>
                  <a:rPr lang="en-US" sz="2000" baseline="-25000" dirty="0" err="1" smtClean="0">
                    <a:solidFill>
                      <a:schemeClr val="accent5">
                        <a:lumMod val="60000"/>
                        <a:lumOff val="40000"/>
                      </a:schemeClr>
                    </a:solidFill>
                  </a:rPr>
                  <a:t>supply</a:t>
                </a:r>
                <a:r>
                  <a:rPr lang="en-US" sz="2000" dirty="0" smtClean="0">
                    <a:solidFill>
                      <a:schemeClr val="accent5">
                        <a:lumMod val="60000"/>
                        <a:lumOff val="40000"/>
                      </a:schemeClr>
                    </a:solidFill>
                  </a:rPr>
                  <a:t>/2</a:t>
                </a:r>
              </a:p>
            </p:txBody>
          </p:sp>
        </mc:Choice>
        <mc:Fallback xmlns="">
          <p:sp>
            <p:nvSpPr>
              <p:cNvPr id="70" name="TextBox 69"/>
              <p:cNvSpPr txBox="1">
                <a:spLocks noRot="1" noChangeAspect="1" noMove="1" noResize="1" noEditPoints="1" noAdjustHandles="1" noChangeArrowheads="1" noChangeShapeType="1" noTextEdit="1"/>
              </p:cNvSpPr>
              <p:nvPr>
                <p:custDataLst>
                  <p:tags r:id="rId57"/>
                </p:custDataLst>
              </p:nvPr>
            </p:nvSpPr>
            <p:spPr>
              <a:xfrm>
                <a:off x="76200" y="2133600"/>
                <a:ext cx="2030766" cy="735138"/>
              </a:xfrm>
              <a:prstGeom prst="rect">
                <a:avLst/>
              </a:prstGeom>
              <a:blipFill rotWithShape="1">
                <a:blip r:embed="rId58"/>
                <a:stretch>
                  <a:fillRect l="-3303" t="-4959" b="-9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custDataLst>
                  <p:tags r:id="rId46"/>
                </p:custDataLst>
              </p:nvPr>
            </p:nvSpPr>
            <p:spPr>
              <a:xfrm>
                <a:off x="76200" y="2819400"/>
                <a:ext cx="2306344" cy="707886"/>
              </a:xfrm>
              <a:prstGeom prst="rect">
                <a:avLst/>
              </a:prstGeom>
              <a:noFill/>
            </p:spPr>
            <p:txBody>
              <a:bodyPr wrap="square" rtlCol="0">
                <a:spAutoFit/>
              </a:bodyPr>
              <a:lstStyle/>
              <a:p>
                <a:r>
                  <a:rPr lang="en-US" sz="2000" dirty="0" smtClean="0">
                    <a:solidFill>
                      <a:schemeClr val="accent5">
                        <a:lumMod val="60000"/>
                        <a:lumOff val="40000"/>
                      </a:schemeClr>
                    </a:solidFill>
                  </a:rPr>
                  <a:t>3) Cell pulls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high</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 1</a:t>
                </a:r>
              </a:p>
            </p:txBody>
          </p:sp>
        </mc:Choice>
        <mc:Fallback xmlns="">
          <p:sp>
            <p:nvSpPr>
              <p:cNvPr id="71" name="TextBox 70"/>
              <p:cNvSpPr txBox="1">
                <a:spLocks noRot="1" noChangeAspect="1" noMove="1" noResize="1" noEditPoints="1" noAdjustHandles="1" noChangeArrowheads="1" noChangeShapeType="1" noTextEdit="1"/>
              </p:cNvSpPr>
              <p:nvPr>
                <p:custDataLst>
                  <p:tags r:id="rId59"/>
                </p:custDataLst>
              </p:nvPr>
            </p:nvSpPr>
            <p:spPr>
              <a:xfrm>
                <a:off x="76200" y="2819400"/>
                <a:ext cx="2306344" cy="707886"/>
              </a:xfrm>
              <a:prstGeom prst="rect">
                <a:avLst/>
              </a:prstGeom>
              <a:blipFill rotWithShape="1">
                <a:blip r:embed="rId60"/>
                <a:stretch>
                  <a:fillRect l="-2910" t="-4310" b="-13793"/>
                </a:stretch>
              </a:blipFill>
            </p:spPr>
            <p:txBody>
              <a:bodyPr/>
              <a:lstStyle/>
              <a:p>
                <a:r>
                  <a:rPr lang="en-US">
                    <a:noFill/>
                  </a:rPr>
                  <a:t> </a:t>
                </a:r>
              </a:p>
            </p:txBody>
          </p:sp>
        </mc:Fallback>
      </mc:AlternateContent>
    </p:spTree>
    <p:extLst>
      <p:ext uri="{BB962C8B-B14F-4D97-AF65-F5344CB8AC3E}">
        <p14:creationId xmlns:p14="http://schemas.microsoft.com/office/powerpoint/2010/main" val="114067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xEl>
                                              <p:pRg st="3" end="3"/>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49" grpId="0"/>
      <p:bldP spid="51" grpId="0"/>
      <p:bldP spid="52" grpId="0" animBg="1"/>
      <p:bldP spid="54" grpId="0"/>
      <p:bldP spid="54" grpId="1"/>
      <p:bldP spid="57" grpId="0" animBg="1"/>
      <p:bldP spid="68" grpId="0" animBg="1"/>
      <p:bldP spid="69" grpId="0"/>
      <p:bldP spid="70" grpId="0"/>
      <p:bldP spid="70" grpId="1"/>
      <p:bldP spid="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custDataLst>
              <p:tags r:id="rId1"/>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5">
                    <a:lumMod val="60000"/>
                    <a:lumOff val="40000"/>
                  </a:schemeClr>
                </a:solidFill>
              </a:rPr>
              <a:t>Disabled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0)</a:t>
            </a:r>
          </a:p>
        </p:txBody>
      </p:sp>
      <p:sp>
        <p:nvSpPr>
          <p:cNvPr id="3" name="Title 2"/>
          <p:cNvSpPr>
            <a:spLocks noGrp="1"/>
          </p:cNvSpPr>
          <p:nvPr>
            <p:ph type="title"/>
            <p:custDataLst>
              <p:tags r:id="rId2"/>
            </p:custDataLst>
          </p:nvPr>
        </p:nvSpPr>
        <p:spPr/>
        <p:txBody>
          <a:bodyPr>
            <a:normAutofit fontScale="90000"/>
          </a:bodyPr>
          <a:lstStyle/>
          <a:p>
            <a:r>
              <a:rPr lang="en-US" dirty="0" smtClean="0"/>
              <a:t>SRAM Cell</a:t>
            </a:r>
            <a:endParaRPr lang="en-US" dirty="0"/>
          </a:p>
        </p:txBody>
      </p:sp>
      <p:sp>
        <p:nvSpPr>
          <p:cNvPr id="4" name="Content Placeholder 3"/>
          <p:cNvSpPr>
            <a:spLocks noGrp="1"/>
          </p:cNvSpPr>
          <p:nvPr>
            <p:ph idx="1"/>
            <p:custDataLst>
              <p:tags r:id="rId3"/>
            </p:custDataLst>
          </p:nvPr>
        </p:nvSpPr>
        <p:spPr>
          <a:xfrm>
            <a:off x="228600" y="533400"/>
            <a:ext cx="8686800" cy="609600"/>
          </a:xfrm>
        </p:spPr>
        <p:txBody>
          <a:bodyPr/>
          <a:lstStyle/>
          <a:p>
            <a:r>
              <a:rPr lang="en-US" dirty="0" smtClean="0"/>
              <a:t>Typical SRAM Cell</a:t>
            </a:r>
            <a:endParaRPr lang="en-US" dirty="0"/>
          </a:p>
        </p:txBody>
      </p:sp>
      <p:sp>
        <p:nvSpPr>
          <p:cNvPr id="5" name="Isosceles Triangle 4"/>
          <p:cNvSpPr/>
          <p:nvPr>
            <p:custDataLst>
              <p:tags r:id="rId4"/>
            </p:custDataLst>
          </p:nvPr>
        </p:nvSpPr>
        <p:spPr>
          <a:xfrm rot="5400000">
            <a:off x="3829050" y="20002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5"/>
            </p:custDataLst>
          </p:nvPr>
        </p:nvCxnSpPr>
        <p:spPr>
          <a:xfrm rot="10800000">
            <a:off x="33909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a:xfrm rot="10800000">
            <a:off x="44958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7"/>
            </p:custDataLst>
          </p:nvPr>
        </p:nvSpPr>
        <p:spPr>
          <a:xfrm>
            <a:off x="4343400" y="21717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8"/>
            </p:custDataLst>
          </p:nvPr>
        </p:nvGrpSpPr>
        <p:grpSpPr>
          <a:xfrm flipH="1">
            <a:off x="3411244" y="3007312"/>
            <a:ext cx="1562100" cy="533400"/>
            <a:chOff x="3238500" y="3162300"/>
            <a:chExt cx="1562100" cy="533400"/>
          </a:xfrm>
        </p:grpSpPr>
        <p:sp>
          <p:nvSpPr>
            <p:cNvPr id="9" name="Isosceles Triangle 8"/>
            <p:cNvSpPr/>
            <p:nvPr>
              <p:custDataLst>
                <p:tags r:id="rId49"/>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50"/>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1"/>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52"/>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9"/>
            </p:custDataLst>
          </p:nvPr>
        </p:nvCxnSpPr>
        <p:spPr>
          <a:xfrm rot="5400000">
            <a:off x="442847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a:off x="287266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a:xfrm rot="10800000">
            <a:off x="4953000" y="2743200"/>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a:off x="2945166" y="2739498"/>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3"/>
            </p:custDataLst>
          </p:nvPr>
        </p:nvCxnSpPr>
        <p:spPr>
          <a:xfrm rot="5400000" flipH="1" flipV="1">
            <a:off x="5334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4"/>
            </p:custDataLst>
          </p:nvPr>
        </p:nvCxnSpPr>
        <p:spPr>
          <a:xfrm>
            <a:off x="5410200"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5"/>
            </p:custDataLst>
          </p:nvPr>
        </p:nvCxnSpPr>
        <p:spPr>
          <a:xfrm rot="5400000">
            <a:off x="5715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6"/>
            </p:custDataLst>
          </p:nvPr>
        </p:nvCxnSpPr>
        <p:spPr>
          <a:xfrm>
            <a:off x="5791200"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7"/>
            </p:custDataLst>
          </p:nvPr>
        </p:nvCxnSpPr>
        <p:spPr>
          <a:xfrm>
            <a:off x="5410200"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8"/>
            </p:custDataLst>
          </p:nvPr>
        </p:nvCxnSpPr>
        <p:spPr>
          <a:xfrm rot="5400000" flipH="1" flipV="1">
            <a:off x="5255212"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9"/>
            </p:custDataLst>
          </p:nvPr>
        </p:nvCxnSpPr>
        <p:spPr>
          <a:xfrm rot="5400000" flipH="1" flipV="1">
            <a:off x="2496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0"/>
            </p:custDataLst>
          </p:nvPr>
        </p:nvCxnSpPr>
        <p:spPr>
          <a:xfrm>
            <a:off x="2573044"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1"/>
            </p:custDataLst>
          </p:nvPr>
        </p:nvCxnSpPr>
        <p:spPr>
          <a:xfrm rot="5400000">
            <a:off x="2877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2"/>
            </p:custDataLst>
          </p:nvPr>
        </p:nvCxnSpPr>
        <p:spPr>
          <a:xfrm>
            <a:off x="2192044" y="2743200"/>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3"/>
            </p:custDataLst>
          </p:nvPr>
        </p:nvCxnSpPr>
        <p:spPr>
          <a:xfrm>
            <a:off x="2573044"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4"/>
            </p:custDataLst>
          </p:nvPr>
        </p:nvCxnSpPr>
        <p:spPr>
          <a:xfrm rot="5400000" flipH="1" flipV="1">
            <a:off x="2418056"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5"/>
            </p:custDataLst>
          </p:nvPr>
        </p:nvCxnSpPr>
        <p:spPr>
          <a:xfrm>
            <a:off x="2286000" y="1828800"/>
            <a:ext cx="3810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6"/>
            </p:custDataLst>
          </p:nvPr>
        </p:nvCxnSpPr>
        <p:spPr>
          <a:xfrm rot="5400000">
            <a:off x="4991100" y="2400300"/>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7"/>
            </p:custDataLst>
          </p:nvPr>
        </p:nvCxnSpPr>
        <p:spPr>
          <a:xfrm rot="16200000" flipH="1">
            <a:off x="1057922" y="2353322"/>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8"/>
            </p:custDataLst>
          </p:nvPr>
        </p:nvCxnSpPr>
        <p:spPr>
          <a:xfrm>
            <a:off x="6248400"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9"/>
            </p:custDataLst>
          </p:nvPr>
        </p:nvCxnSpPr>
        <p:spPr>
          <a:xfrm>
            <a:off x="582966" y="1828800"/>
            <a:ext cx="1524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30"/>
            </p:custDataLst>
          </p:nvPr>
        </p:nvSpPr>
        <p:spPr>
          <a:xfrm>
            <a:off x="6019800" y="3505200"/>
            <a:ext cx="457200" cy="523220"/>
          </a:xfrm>
          <a:prstGeom prst="rect">
            <a:avLst/>
          </a:prstGeom>
          <a:noFill/>
        </p:spPr>
        <p:txBody>
          <a:bodyPr wrap="square" rtlCol="0">
            <a:spAutoFit/>
          </a:bodyPr>
          <a:lstStyle/>
          <a:p>
            <a:r>
              <a:rPr lang="en-US" sz="2800" dirty="0" smtClean="0">
                <a:solidFill>
                  <a:schemeClr val="bg1"/>
                </a:solidFill>
              </a:rPr>
              <a:t>B</a:t>
            </a:r>
          </a:p>
        </p:txBody>
      </p:sp>
      <mc:AlternateContent xmlns:mc="http://schemas.openxmlformats.org/markup-compatibility/2006" xmlns:a14="http://schemas.microsoft.com/office/drawing/2010/main">
        <mc:Choice Requires="a14">
          <p:sp>
            <p:nvSpPr>
              <p:cNvPr id="62" name="TextBox 61"/>
              <p:cNvSpPr txBox="1"/>
              <p:nvPr>
                <p:custDataLst>
                  <p:tags r:id="rId31"/>
                </p:custDataLst>
              </p:nvPr>
            </p:nvSpPr>
            <p:spPr>
              <a:xfrm>
                <a:off x="2057400" y="3505200"/>
                <a:ext cx="45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panose="02040503050406030204" pitchFamily="18" charset="0"/>
                            </a:rPr>
                          </m:ctrlPr>
                        </m:accPr>
                        <m:e>
                          <m:r>
                            <m:rPr>
                              <m:sty m:val="p"/>
                            </m:rPr>
                            <a:rPr lang="en-US" sz="2800" b="0" i="0" smtClean="0">
                              <a:solidFill>
                                <a:schemeClr val="bg1"/>
                              </a:solidFill>
                              <a:latin typeface="Cambria Math"/>
                            </a:rPr>
                            <m:t>B</m:t>
                          </m:r>
                        </m:e>
                      </m:acc>
                    </m:oMath>
                  </m:oMathPara>
                </a14:m>
                <a:endParaRPr lang="en-US" sz="2800" dirty="0" smtClean="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custDataLst>
                  <p:tags r:id="rId55"/>
                </p:custDataLst>
              </p:nvPr>
            </p:nvSpPr>
            <p:spPr>
              <a:xfrm>
                <a:off x="2057400" y="3505200"/>
                <a:ext cx="457200" cy="523220"/>
              </a:xfrm>
              <a:prstGeom prst="rect">
                <a:avLst/>
              </a:prstGeom>
              <a:blipFill rotWithShape="1">
                <a:blip r:embed="rId56"/>
                <a:stretch>
                  <a:fillRect/>
                </a:stretch>
              </a:blipFill>
            </p:spPr>
            <p:txBody>
              <a:bodyPr/>
              <a:lstStyle/>
              <a:p>
                <a:r>
                  <a:rPr lang="en-US">
                    <a:noFill/>
                  </a:rPr>
                  <a:t> </a:t>
                </a:r>
              </a:p>
            </p:txBody>
          </p:sp>
        </mc:Fallback>
      </mc:AlternateContent>
      <p:sp>
        <p:nvSpPr>
          <p:cNvPr id="65" name="TextBox 64"/>
          <p:cNvSpPr txBox="1"/>
          <p:nvPr>
            <p:custDataLst>
              <p:tags r:id="rId32"/>
            </p:custDataLst>
          </p:nvPr>
        </p:nvSpPr>
        <p:spPr>
          <a:xfrm>
            <a:off x="6858000" y="1381780"/>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mc:AlternateContent xmlns:mc="http://schemas.openxmlformats.org/markup-compatibility/2006" xmlns:a14="http://schemas.microsoft.com/office/drawing/2010/main">
        <mc:Choice Requires="a14">
          <p:sp>
            <p:nvSpPr>
              <p:cNvPr id="67" name="TextBox 66"/>
              <p:cNvSpPr txBox="1"/>
              <p:nvPr>
                <p:custDataLst>
                  <p:tags r:id="rId34"/>
                </p:custDataLst>
              </p:nvPr>
            </p:nvSpPr>
            <p:spPr>
              <a:xfrm>
                <a:off x="228600" y="3810000"/>
                <a:ext cx="8763000" cy="3046988"/>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a:p>
                <a:pPr marL="230188" indent="-230188">
                  <a:buClr>
                    <a:schemeClr val="accent1"/>
                  </a:buClr>
                </a:pPr>
                <a:r>
                  <a:rPr lang="en-US" sz="2400" dirty="0" smtClean="0">
                    <a:solidFill>
                      <a:schemeClr val="accent5">
                        <a:lumMod val="60000"/>
                        <a:lumOff val="40000"/>
                      </a:schemeClr>
                    </a:solidFill>
                  </a:rPr>
                  <a:t>Read:</a:t>
                </a:r>
              </a:p>
              <a:p>
                <a:pPr marL="230188" indent="-230188">
                  <a:buClr>
                    <a:schemeClr val="accent5">
                      <a:lumMod val="60000"/>
                      <a:lumOff val="40000"/>
                    </a:schemeClr>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panose="02040503050406030204" pitchFamily="18" charset="0"/>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cell pulls B or </a:t>
                </a:r>
                <a14:m>
                  <m:oMath xmlns:m="http://schemas.openxmlformats.org/officeDocument/2006/math">
                    <m:acc>
                      <m:accPr>
                        <m:chr m:val="̅"/>
                        <m:ctrlPr>
                          <a:rPr lang="en-US" sz="2400" i="1">
                            <a:solidFill>
                              <a:schemeClr val="bg1"/>
                            </a:solidFill>
                            <a:latin typeface="Cambria Math" panose="02040503050406030204" pitchFamily="18" charset="0"/>
                          </a:rPr>
                        </m:ctrlPr>
                      </m:accPr>
                      <m:e>
                        <m:r>
                          <m:rPr>
                            <m:sty m:val="p"/>
                          </m:rPr>
                          <a:rPr lang="en-US" sz="2400">
                            <a:solidFill>
                              <a:schemeClr val="bg1"/>
                            </a:solidFill>
                            <a:latin typeface="Cambria Math"/>
                          </a:rPr>
                          <m:t>B</m:t>
                        </m:r>
                      </m:e>
                    </m:acc>
                  </m:oMath>
                </a14:m>
                <a:r>
                  <a:rPr lang="en-US" sz="2400" dirty="0" smtClean="0">
                    <a:solidFill>
                      <a:schemeClr val="bg1"/>
                    </a:solidFill>
                  </a:rPr>
                  <a:t> low, sense amp detects voltage difference</a:t>
                </a:r>
              </a:p>
              <a:p>
                <a:pPr marL="230188" indent="-230188">
                  <a:buClr>
                    <a:schemeClr val="accent1"/>
                  </a:buClr>
                </a:pPr>
                <a:r>
                  <a:rPr lang="en-US" sz="2400" dirty="0" smtClean="0">
                    <a:solidFill>
                      <a:schemeClr val="accent5">
                        <a:lumMod val="60000"/>
                        <a:lumOff val="40000"/>
                      </a:schemeClr>
                    </a:solidFill>
                  </a:rPr>
                  <a:t>Write:</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drive B and </a:t>
                </a:r>
                <a14:m>
                  <m:oMath xmlns:m="http://schemas.openxmlformats.org/officeDocument/2006/math">
                    <m:acc>
                      <m:accPr>
                        <m:chr m:val="̅"/>
                        <m:ctrlPr>
                          <a:rPr lang="en-US" sz="2400" i="1">
                            <a:solidFill>
                              <a:schemeClr val="bg1"/>
                            </a:solidFill>
                            <a:latin typeface="Cambria Math" panose="02040503050406030204" pitchFamily="18" charset="0"/>
                          </a:rPr>
                        </m:ctrlPr>
                      </m:accPr>
                      <m:e>
                        <m:r>
                          <m:rPr>
                            <m:sty m:val="p"/>
                          </m:rPr>
                          <a:rPr lang="en-US" sz="2400">
                            <a:solidFill>
                              <a:schemeClr val="bg1"/>
                            </a:solidFill>
                            <a:latin typeface="Cambria Math"/>
                          </a:rPr>
                          <m:t>B</m:t>
                        </m:r>
                      </m:e>
                    </m:acc>
                  </m:oMath>
                </a14:m>
                <a:r>
                  <a:rPr lang="en-US" sz="2400" dirty="0" smtClean="0">
                    <a:solidFill>
                      <a:schemeClr val="bg1"/>
                    </a:solidFill>
                  </a:rPr>
                  <a:t> to flip cell</a:t>
                </a:r>
              </a:p>
            </p:txBody>
          </p:sp>
        </mc:Choice>
        <mc:Fallback xmlns="">
          <p:sp>
            <p:nvSpPr>
              <p:cNvPr id="67" name="TextBox 66"/>
              <p:cNvSpPr txBox="1">
                <a:spLocks noRot="1" noChangeAspect="1" noMove="1" noResize="1" noEditPoints="1" noAdjustHandles="1" noChangeArrowheads="1" noChangeShapeType="1" noTextEdit="1"/>
              </p:cNvSpPr>
              <p:nvPr>
                <p:custDataLst>
                  <p:tags r:id="rId57"/>
                </p:custDataLst>
              </p:nvPr>
            </p:nvSpPr>
            <p:spPr>
              <a:xfrm>
                <a:off x="228600" y="3810000"/>
                <a:ext cx="8763000" cy="3046988"/>
              </a:xfrm>
              <a:prstGeom prst="rect">
                <a:avLst/>
              </a:prstGeom>
              <a:blipFill rotWithShape="1">
                <a:blip r:embed="rId58"/>
                <a:stretch>
                  <a:fillRect l="-1113" t="-1600" b="-3600"/>
                </a:stretch>
              </a:blipFill>
            </p:spPr>
            <p:txBody>
              <a:bodyPr/>
              <a:lstStyle/>
              <a:p>
                <a:r>
                  <a:rPr lang="en-US">
                    <a:noFill/>
                  </a:rPr>
                  <a:t> </a:t>
                </a:r>
              </a:p>
            </p:txBody>
          </p:sp>
        </mc:Fallback>
      </mc:AlternateContent>
      <p:sp>
        <p:nvSpPr>
          <p:cNvPr id="46" name="TextBox 45"/>
          <p:cNvSpPr txBox="1"/>
          <p:nvPr>
            <p:custDataLst>
              <p:tags r:id="rId35"/>
            </p:custDataLst>
          </p:nvPr>
        </p:nvSpPr>
        <p:spPr>
          <a:xfrm>
            <a:off x="3124200" y="1828800"/>
            <a:ext cx="457200" cy="523220"/>
          </a:xfrm>
          <a:prstGeom prst="rect">
            <a:avLst/>
          </a:prstGeom>
          <a:noFill/>
        </p:spPr>
        <p:txBody>
          <a:bodyPr wrap="square" rtlCol="0">
            <a:spAutoFit/>
          </a:bodyPr>
          <a:lstStyle/>
          <a:p>
            <a:r>
              <a:rPr lang="en-US" sz="2800" dirty="0" smtClean="0">
                <a:solidFill>
                  <a:schemeClr val="accent5">
                    <a:lumMod val="60000"/>
                    <a:lumOff val="40000"/>
                  </a:schemeClr>
                </a:solidFill>
              </a:rPr>
              <a:t>1</a:t>
            </a:r>
          </a:p>
        </p:txBody>
      </p:sp>
      <p:sp>
        <p:nvSpPr>
          <p:cNvPr id="48" name="TextBox 47"/>
          <p:cNvSpPr txBox="1"/>
          <p:nvPr>
            <p:custDataLst>
              <p:tags r:id="rId36"/>
            </p:custDataLst>
          </p:nvPr>
        </p:nvSpPr>
        <p:spPr>
          <a:xfrm>
            <a:off x="4495800" y="1828800"/>
            <a:ext cx="457200" cy="523220"/>
          </a:xfrm>
          <a:prstGeom prst="rect">
            <a:avLst/>
          </a:prstGeom>
          <a:noFill/>
        </p:spPr>
        <p:txBody>
          <a:bodyPr wrap="square" rtlCol="0">
            <a:spAutoFit/>
          </a:bodyPr>
          <a:lstStyle/>
          <a:p>
            <a:r>
              <a:rPr lang="en-US" sz="2800" dirty="0">
                <a:solidFill>
                  <a:schemeClr val="accent5">
                    <a:lumMod val="60000"/>
                    <a:lumOff val="40000"/>
                  </a:schemeClr>
                </a:solidFill>
              </a:rPr>
              <a:t>0</a:t>
            </a:r>
            <a:endParaRPr lang="en-US" sz="2800" dirty="0" smtClean="0">
              <a:solidFill>
                <a:schemeClr val="accent5">
                  <a:lumMod val="60000"/>
                  <a:lumOff val="40000"/>
                </a:schemeClr>
              </a:solidFill>
            </a:endParaRPr>
          </a:p>
        </p:txBody>
      </p:sp>
      <p:sp>
        <p:nvSpPr>
          <p:cNvPr id="49" name="TextBox 48"/>
          <p:cNvSpPr txBox="1"/>
          <p:nvPr>
            <p:custDataLst>
              <p:tags r:id="rId37"/>
            </p:custDataLst>
          </p:nvPr>
        </p:nvSpPr>
        <p:spPr>
          <a:xfrm>
            <a:off x="5334000" y="2747665"/>
            <a:ext cx="685800" cy="461665"/>
          </a:xfrm>
          <a:prstGeom prst="rect">
            <a:avLst/>
          </a:prstGeom>
          <a:noFill/>
        </p:spPr>
        <p:txBody>
          <a:bodyPr wrap="square" rtlCol="0">
            <a:spAutoFit/>
          </a:bodyPr>
          <a:lstStyle/>
          <a:p>
            <a:r>
              <a:rPr lang="en-US" sz="2400" dirty="0" smtClean="0">
                <a:solidFill>
                  <a:schemeClr val="accent5">
                    <a:lumMod val="60000"/>
                    <a:lumOff val="40000"/>
                  </a:schemeClr>
                </a:solidFill>
              </a:rPr>
              <a:t>on</a:t>
            </a:r>
          </a:p>
        </p:txBody>
      </p:sp>
      <p:sp>
        <p:nvSpPr>
          <p:cNvPr id="51" name="TextBox 50"/>
          <p:cNvSpPr txBox="1"/>
          <p:nvPr>
            <p:custDataLst>
              <p:tags r:id="rId38"/>
            </p:custDataLst>
          </p:nvPr>
        </p:nvSpPr>
        <p:spPr>
          <a:xfrm>
            <a:off x="2590800" y="2743200"/>
            <a:ext cx="685800" cy="461665"/>
          </a:xfrm>
          <a:prstGeom prst="rect">
            <a:avLst/>
          </a:prstGeom>
          <a:noFill/>
        </p:spPr>
        <p:txBody>
          <a:bodyPr wrap="square" rtlCol="0">
            <a:spAutoFit/>
          </a:bodyPr>
          <a:lstStyle/>
          <a:p>
            <a:r>
              <a:rPr lang="en-US" sz="2400" dirty="0" smtClean="0">
                <a:solidFill>
                  <a:schemeClr val="accent5">
                    <a:lumMod val="60000"/>
                    <a:lumOff val="40000"/>
                  </a:schemeClr>
                </a:solidFill>
              </a:rPr>
              <a:t>on</a:t>
            </a:r>
          </a:p>
        </p:txBody>
      </p:sp>
      <p:sp>
        <p:nvSpPr>
          <p:cNvPr id="52" name="TextBox 51"/>
          <p:cNvSpPr txBox="1"/>
          <p:nvPr>
            <p:custDataLst>
              <p:tags r:id="rId39"/>
            </p:custDataLst>
          </p:nvPr>
        </p:nvSpPr>
        <p:spPr>
          <a:xfrm>
            <a:off x="2514600" y="1143000"/>
            <a:ext cx="3180056" cy="461665"/>
          </a:xfrm>
          <a:prstGeom prst="rect">
            <a:avLst/>
          </a:prstGeom>
          <a:solidFill>
            <a:schemeClr val="bg2"/>
          </a:solidFill>
        </p:spPr>
        <p:txBody>
          <a:bodyPr wrap="square" rtlCol="0">
            <a:spAutoFit/>
          </a:bodyPr>
          <a:lstStyle/>
          <a:p>
            <a:r>
              <a:rPr lang="en-US" sz="2400" dirty="0">
                <a:solidFill>
                  <a:schemeClr val="accent5">
                    <a:lumMod val="60000"/>
                    <a:lumOff val="40000"/>
                  </a:schemeClr>
                </a:solidFill>
              </a:rPr>
              <a:t>1</a:t>
            </a:r>
            <a:r>
              <a:rPr lang="en-US" sz="2400" dirty="0" smtClean="0">
                <a:solidFill>
                  <a:schemeClr val="accent5">
                    <a:lumMod val="60000"/>
                    <a:lumOff val="40000"/>
                  </a:schemeClr>
                </a:solidFill>
              </a:rPr>
              <a:t>) Enable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1)</a:t>
            </a:r>
          </a:p>
        </p:txBody>
      </p:sp>
      <p:cxnSp>
        <p:nvCxnSpPr>
          <p:cNvPr id="55" name="Straight Connector 54"/>
          <p:cNvCxnSpPr/>
          <p:nvPr/>
        </p:nvCxnSpPr>
        <p:spPr>
          <a:xfrm>
            <a:off x="5458280"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86400"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cxnSp>
        <p:nvCxnSpPr>
          <p:cNvPr id="58" name="Straight Connector 57"/>
          <p:cNvCxnSpPr/>
          <p:nvPr>
            <p:custDataLst>
              <p:tags r:id="rId40"/>
            </p:custDataLst>
          </p:nvPr>
        </p:nvCxnSpPr>
        <p:spPr>
          <a:xfrm rot="5400000" flipH="1" flipV="1">
            <a:off x="2500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41"/>
            </p:custDataLst>
          </p:nvPr>
        </p:nvCxnSpPr>
        <p:spPr>
          <a:xfrm>
            <a:off x="257639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2"/>
            </p:custDataLst>
          </p:nvPr>
        </p:nvCxnSpPr>
        <p:spPr>
          <a:xfrm rot="5400000">
            <a:off x="2881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24475"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652595"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514600"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69" name="TextBox 68"/>
          <p:cNvSpPr txBox="1"/>
          <p:nvPr>
            <p:custDataLst>
              <p:tags r:id="rId43"/>
            </p:custDataLst>
          </p:nvPr>
        </p:nvSpPr>
        <p:spPr>
          <a:xfrm>
            <a:off x="6172200" y="2782534"/>
            <a:ext cx="2875256" cy="707886"/>
          </a:xfrm>
          <a:prstGeom prst="rect">
            <a:avLst/>
          </a:prstGeom>
          <a:noFill/>
        </p:spPr>
        <p:txBody>
          <a:bodyPr wrap="square" rtlCol="0">
            <a:spAutoFit/>
          </a:bodyPr>
          <a:lstStyle/>
          <a:p>
            <a:r>
              <a:rPr lang="en-US" sz="2000" dirty="0" smtClean="0">
                <a:solidFill>
                  <a:schemeClr val="accent5">
                    <a:lumMod val="60000"/>
                    <a:lumOff val="40000"/>
                  </a:schemeClr>
                </a:solidFill>
              </a:rPr>
              <a:t>2) Drive B high</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B = 1</a:t>
            </a:r>
          </a:p>
        </p:txBody>
      </p:sp>
      <mc:AlternateContent xmlns:mc="http://schemas.openxmlformats.org/markup-compatibility/2006" xmlns:a14="http://schemas.microsoft.com/office/drawing/2010/main">
        <mc:Choice Requires="a14">
          <p:sp>
            <p:nvSpPr>
              <p:cNvPr id="71" name="TextBox 70"/>
              <p:cNvSpPr txBox="1"/>
              <p:nvPr>
                <p:custDataLst>
                  <p:tags r:id="rId44"/>
                </p:custDataLst>
              </p:nvPr>
            </p:nvSpPr>
            <p:spPr>
              <a:xfrm>
                <a:off x="76200" y="2819400"/>
                <a:ext cx="2306344" cy="707886"/>
              </a:xfrm>
              <a:prstGeom prst="rect">
                <a:avLst/>
              </a:prstGeom>
              <a:noFill/>
            </p:spPr>
            <p:txBody>
              <a:bodyPr wrap="square" rtlCol="0">
                <a:spAutoFit/>
              </a:bodyPr>
              <a:lstStyle/>
              <a:p>
                <a:r>
                  <a:rPr lang="en-US" sz="2000" dirty="0" smtClean="0">
                    <a:solidFill>
                      <a:schemeClr val="accent5">
                        <a:lumMod val="60000"/>
                        <a:lumOff val="40000"/>
                      </a:schemeClr>
                    </a:solidFill>
                  </a:rPr>
                  <a:t>2) Drive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low</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 0</a:t>
                </a:r>
              </a:p>
            </p:txBody>
          </p:sp>
        </mc:Choice>
        <mc:Fallback xmlns="">
          <p:sp>
            <p:nvSpPr>
              <p:cNvPr id="71" name="TextBox 70"/>
              <p:cNvSpPr txBox="1">
                <a:spLocks noRot="1" noChangeAspect="1" noMove="1" noResize="1" noEditPoints="1" noAdjustHandles="1" noChangeArrowheads="1" noChangeShapeType="1" noTextEdit="1"/>
              </p:cNvSpPr>
              <p:nvPr>
                <p:custDataLst>
                  <p:tags r:id="rId59"/>
                </p:custDataLst>
              </p:nvPr>
            </p:nvSpPr>
            <p:spPr>
              <a:xfrm>
                <a:off x="76200" y="2819400"/>
                <a:ext cx="2306344" cy="707886"/>
              </a:xfrm>
              <a:prstGeom prst="rect">
                <a:avLst/>
              </a:prstGeom>
              <a:blipFill rotWithShape="1">
                <a:blip r:embed="rId60"/>
                <a:stretch>
                  <a:fillRect l="-2910" t="-4310" b="-13793"/>
                </a:stretch>
              </a:blipFill>
            </p:spPr>
            <p:txBody>
              <a:bodyPr/>
              <a:lstStyle/>
              <a:p>
                <a:r>
                  <a:rPr lang="en-US">
                    <a:noFill/>
                  </a:rPr>
                  <a:t> </a:t>
                </a:r>
              </a:p>
            </p:txBody>
          </p:sp>
        </mc:Fallback>
      </mc:AlternateContent>
      <p:sp>
        <p:nvSpPr>
          <p:cNvPr id="73" name="TextBox 72"/>
          <p:cNvSpPr txBox="1"/>
          <p:nvPr>
            <p:custDataLst>
              <p:tags r:id="rId45"/>
            </p:custDataLst>
          </p:nvPr>
        </p:nvSpPr>
        <p:spPr>
          <a:xfrm>
            <a:off x="5001080" y="1828800"/>
            <a:ext cx="409120" cy="523220"/>
          </a:xfrm>
          <a:prstGeom prst="rect">
            <a:avLst/>
          </a:prstGeom>
          <a:noFill/>
        </p:spPr>
        <p:txBody>
          <a:bodyPr wrap="square" rtlCol="0">
            <a:spAutoFit/>
          </a:bodyPr>
          <a:lstStyle/>
          <a:p>
            <a:r>
              <a:rPr lang="en-US" sz="2800" dirty="0" smtClean="0">
                <a:solidFill>
                  <a:schemeClr val="accent5">
                    <a:lumMod val="60000"/>
                    <a:lumOff val="40000"/>
                  </a:schemeClr>
                </a:solidFill>
              </a:rPr>
              <a:t>1</a:t>
            </a:r>
          </a:p>
        </p:txBody>
      </p:sp>
      <p:sp>
        <p:nvSpPr>
          <p:cNvPr id="74" name="TextBox 73"/>
          <p:cNvSpPr txBox="1"/>
          <p:nvPr>
            <p:custDataLst>
              <p:tags r:id="rId46"/>
            </p:custDataLst>
          </p:nvPr>
        </p:nvSpPr>
        <p:spPr>
          <a:xfrm>
            <a:off x="3505200" y="1828800"/>
            <a:ext cx="381000" cy="523220"/>
          </a:xfrm>
          <a:prstGeom prst="rect">
            <a:avLst/>
          </a:prstGeom>
          <a:noFill/>
        </p:spPr>
        <p:txBody>
          <a:bodyPr wrap="square" rtlCol="0">
            <a:spAutoFit/>
          </a:bodyPr>
          <a:lstStyle/>
          <a:p>
            <a:r>
              <a:rPr lang="en-US" sz="2800" dirty="0" smtClean="0">
                <a:solidFill>
                  <a:schemeClr val="accent5">
                    <a:lumMod val="60000"/>
                    <a:lumOff val="40000"/>
                  </a:schemeClr>
                </a:solidFill>
              </a:rPr>
              <a:t>0</a:t>
            </a:r>
          </a:p>
        </p:txBody>
      </p:sp>
      <p:sp>
        <p:nvSpPr>
          <p:cNvPr id="75" name="TextBox 74"/>
          <p:cNvSpPr txBox="1"/>
          <p:nvPr>
            <p:custDataLst>
              <p:tags r:id="rId47"/>
            </p:custDataLst>
          </p:nvPr>
        </p:nvSpPr>
        <p:spPr>
          <a:xfrm>
            <a:off x="3200400" y="1828800"/>
            <a:ext cx="485320" cy="523220"/>
          </a:xfrm>
          <a:prstGeom prst="rect">
            <a:avLst/>
          </a:prstGeom>
          <a:noFill/>
        </p:spPr>
        <p:txBody>
          <a:bodyPr wrap="square" rtlCol="0">
            <a:spAutoFit/>
          </a:bodyPr>
          <a:lstStyle/>
          <a:p>
            <a:r>
              <a:rPr lang="en-US" sz="2800" dirty="0" smtClean="0">
                <a:solidFill>
                  <a:schemeClr val="accent5">
                    <a:lumMod val="60000"/>
                    <a:lumOff val="40000"/>
                  </a:schemeClr>
                </a:solidFill>
              </a:rPr>
              <a:t>→</a:t>
            </a:r>
          </a:p>
        </p:txBody>
      </p:sp>
      <p:sp>
        <p:nvSpPr>
          <p:cNvPr id="76" name="TextBox 75"/>
          <p:cNvSpPr txBox="1"/>
          <p:nvPr>
            <p:custDataLst>
              <p:tags r:id="rId48"/>
            </p:custDataLst>
          </p:nvPr>
        </p:nvSpPr>
        <p:spPr>
          <a:xfrm>
            <a:off x="4696280" y="1828800"/>
            <a:ext cx="433160" cy="523220"/>
          </a:xfrm>
          <a:prstGeom prst="rect">
            <a:avLst/>
          </a:prstGeom>
          <a:noFill/>
        </p:spPr>
        <p:txBody>
          <a:bodyPr wrap="square" rtlCol="0">
            <a:spAutoFit/>
          </a:bodyPr>
          <a:lstStyle/>
          <a:p>
            <a:r>
              <a:rPr lang="en-US" sz="2800" dirty="0" smtClean="0">
                <a:solidFill>
                  <a:schemeClr val="accent5">
                    <a:lumMod val="60000"/>
                    <a:lumOff val="40000"/>
                  </a:schemeClr>
                </a:solidFill>
              </a:rPr>
              <a:t>→</a:t>
            </a:r>
          </a:p>
        </p:txBody>
      </p:sp>
    </p:spTree>
    <p:extLst>
      <p:ext uri="{BB962C8B-B14F-4D97-AF65-F5344CB8AC3E}">
        <p14:creationId xmlns:p14="http://schemas.microsoft.com/office/powerpoint/2010/main" val="9233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7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6"/>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46" grpId="0"/>
      <p:bldP spid="48" grpId="0"/>
      <p:bldP spid="49" grpId="0"/>
      <p:bldP spid="51" grpId="0"/>
      <p:bldP spid="52" grpId="0" animBg="1"/>
      <p:bldP spid="57" grpId="0" animBg="1"/>
      <p:bldP spid="68" grpId="0" animBg="1"/>
      <p:bldP spid="69" grpId="0"/>
      <p:bldP spid="71" grpId="0"/>
      <p:bldP spid="73" grpId="0"/>
      <p:bldP spid="74" grpId="0"/>
      <p:bldP spid="75" grpId="0"/>
      <p:bldP spid="75" grpId="1"/>
      <p:bldP spid="76" grpId="0"/>
      <p:bldP spid="76"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defTabSz="914400"/>
            <a:endParaRPr lang="en-US">
              <a:solidFill>
                <a:srgbClr val="FFFFFF"/>
              </a:solidFill>
            </a:endParaRPr>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63" name="TextBox 62"/>
          <p:cNvSpPr txBox="1"/>
          <p:nvPr/>
        </p:nvSpPr>
        <p:spPr>
          <a:xfrm>
            <a:off x="4268140" y="2286000"/>
            <a:ext cx="956993" cy="646331"/>
          </a:xfrm>
          <a:prstGeom prst="rect">
            <a:avLst/>
          </a:prstGeom>
          <a:noFill/>
        </p:spPr>
        <p:txBody>
          <a:bodyPr wrap="none" rtlCol="0">
            <a:spAutoFit/>
          </a:bodyPr>
          <a:lstStyle/>
          <a:p>
            <a:pPr defTabSz="914400"/>
            <a:r>
              <a:rPr lang="en-US" dirty="0" smtClean="0">
                <a:solidFill>
                  <a:srgbClr val="FFFFFF"/>
                </a:solidFill>
              </a:rPr>
              <a:t>2-to-4</a:t>
            </a:r>
          </a:p>
          <a:p>
            <a:pPr defTabSz="914400"/>
            <a:r>
              <a:rPr lang="en-US" dirty="0" smtClean="0">
                <a:solidFill>
                  <a:srgbClr val="FFFFFF"/>
                </a:solidFill>
              </a:rPr>
              <a:t>decoder</a:t>
            </a:r>
            <a:endParaRPr lang="en-US" dirty="0">
              <a:solidFill>
                <a:srgbClr val="FFFFFF"/>
              </a:solidFill>
            </a:endParaRPr>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49959" y="2273384"/>
            <a:ext cx="13716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a:solidFill>
                  <a:srgbClr val="FFFFFF"/>
                </a:solidFill>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Address</a:t>
            </a:r>
            <a:endParaRPr lang="en-US" sz="2400" baseline="-25000" dirty="0">
              <a:solidFill>
                <a:srgbClr val="FFFFFF"/>
              </a:solidFill>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dirty="0">
              <a:solidFill>
                <a:srgbClr val="FFFFFF"/>
              </a:solidFill>
            </a:endParaRPr>
          </a:p>
        </p:txBody>
      </p:sp>
      <p:sp>
        <p:nvSpPr>
          <p:cNvPr id="89" name="Line 19"/>
          <p:cNvSpPr>
            <a:spLocks noChangeShapeType="1"/>
          </p:cNvSpPr>
          <p:nvPr>
            <p:custDataLst>
              <p:tags r:id="rId5"/>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90" name="Line 19"/>
          <p:cNvSpPr>
            <a:spLocks noChangeShapeType="1"/>
          </p:cNvSpPr>
          <p:nvPr>
            <p:custDataLst>
              <p:tags r:id="rId6"/>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91" name="Line 19"/>
          <p:cNvSpPr>
            <a:spLocks noChangeShapeType="1"/>
          </p:cNvSpPr>
          <p:nvPr>
            <p:custDataLst>
              <p:tags r:id="rId7"/>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01" name="Rectangle 4"/>
          <p:cNvSpPr>
            <a:spLocks noChangeArrowheads="1"/>
          </p:cNvSpPr>
          <p:nvPr>
            <p:custDataLst>
              <p:tags r:id="rId8"/>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05" name="Line 19"/>
          <p:cNvSpPr>
            <a:spLocks noChangeShapeType="1"/>
          </p:cNvSpPr>
          <p:nvPr>
            <p:custDataLst>
              <p:tags r:id="rId9"/>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06" name="Line 19"/>
          <p:cNvSpPr>
            <a:spLocks noChangeShapeType="1"/>
          </p:cNvSpPr>
          <p:nvPr>
            <p:custDataLst>
              <p:tags r:id="rId10"/>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07" name="Line 19"/>
          <p:cNvSpPr>
            <a:spLocks noChangeShapeType="1"/>
          </p:cNvSpPr>
          <p:nvPr>
            <p:custDataLst>
              <p:tags r:id="rId11"/>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09" name="Rectangle 4"/>
          <p:cNvSpPr>
            <a:spLocks noChangeArrowheads="1"/>
          </p:cNvSpPr>
          <p:nvPr>
            <p:custDataLst>
              <p:tags r:id="rId12"/>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13" name="Line 19"/>
          <p:cNvSpPr>
            <a:spLocks noChangeShapeType="1"/>
          </p:cNvSpPr>
          <p:nvPr>
            <p:custDataLst>
              <p:tags r:id="rId13"/>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14" name="Line 19"/>
          <p:cNvSpPr>
            <a:spLocks noChangeShapeType="1"/>
          </p:cNvSpPr>
          <p:nvPr>
            <p:custDataLst>
              <p:tags r:id="rId14"/>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15" name="Line 19"/>
          <p:cNvSpPr>
            <a:spLocks noChangeShapeType="1"/>
          </p:cNvSpPr>
          <p:nvPr>
            <p:custDataLst>
              <p:tags r:id="rId15"/>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17" name="Rectangle 4"/>
          <p:cNvSpPr>
            <a:spLocks noChangeArrowheads="1"/>
          </p:cNvSpPr>
          <p:nvPr>
            <p:custDataLst>
              <p:tags r:id="rId16"/>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21" name="Line 19"/>
          <p:cNvSpPr>
            <a:spLocks noChangeShapeType="1"/>
          </p:cNvSpPr>
          <p:nvPr>
            <p:custDataLst>
              <p:tags r:id="rId17"/>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22" name="Line 19"/>
          <p:cNvSpPr>
            <a:spLocks noChangeShapeType="1"/>
          </p:cNvSpPr>
          <p:nvPr>
            <p:custDataLst>
              <p:tags r:id="rId18"/>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23" name="Line 19"/>
          <p:cNvSpPr>
            <a:spLocks noChangeShapeType="1"/>
          </p:cNvSpPr>
          <p:nvPr>
            <p:custDataLst>
              <p:tags r:id="rId19"/>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25" name="Rectangle 4"/>
          <p:cNvSpPr>
            <a:spLocks noChangeArrowheads="1"/>
          </p:cNvSpPr>
          <p:nvPr>
            <p:custDataLst>
              <p:tags r:id="rId20"/>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29" name="Line 19"/>
          <p:cNvSpPr>
            <a:spLocks noChangeShapeType="1"/>
          </p:cNvSpPr>
          <p:nvPr>
            <p:custDataLst>
              <p:tags r:id="rId2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30" name="Line 19"/>
          <p:cNvSpPr>
            <a:spLocks noChangeShapeType="1"/>
          </p:cNvSpPr>
          <p:nvPr>
            <p:custDataLst>
              <p:tags r:id="rId2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31" name="Line 19"/>
          <p:cNvSpPr>
            <a:spLocks noChangeShapeType="1"/>
          </p:cNvSpPr>
          <p:nvPr>
            <p:custDataLst>
              <p:tags r:id="rId2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33" name="Rectangle 4"/>
          <p:cNvSpPr>
            <a:spLocks noChangeArrowheads="1"/>
          </p:cNvSpPr>
          <p:nvPr>
            <p:custDataLst>
              <p:tags r:id="rId2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37" name="Line 19"/>
          <p:cNvSpPr>
            <a:spLocks noChangeShapeType="1"/>
          </p:cNvSpPr>
          <p:nvPr>
            <p:custDataLst>
              <p:tags r:id="rId25"/>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pPr defTabSz="914400"/>
            <a:endParaRPr lang="en-US">
              <a:solidFill>
                <a:srgbClr val="FFFFFF"/>
              </a:solidFill>
            </a:endParaRPr>
          </a:p>
        </p:txBody>
      </p:sp>
      <p:sp>
        <p:nvSpPr>
          <p:cNvPr id="138" name="Line 19"/>
          <p:cNvSpPr>
            <a:spLocks noChangeShapeType="1"/>
          </p:cNvSpPr>
          <p:nvPr>
            <p:custDataLst>
              <p:tags r:id="rId26"/>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39" name="Line 19"/>
          <p:cNvSpPr>
            <a:spLocks noChangeShapeType="1"/>
          </p:cNvSpPr>
          <p:nvPr>
            <p:custDataLst>
              <p:tags r:id="rId27"/>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41" name="Rectangle 4"/>
          <p:cNvSpPr>
            <a:spLocks noChangeArrowheads="1"/>
          </p:cNvSpPr>
          <p:nvPr>
            <p:custDataLst>
              <p:tags r:id="rId28"/>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45" name="Line 19"/>
          <p:cNvSpPr>
            <a:spLocks noChangeShapeType="1"/>
          </p:cNvSpPr>
          <p:nvPr>
            <p:custDataLst>
              <p:tags r:id="rId29"/>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46" name="Line 19"/>
          <p:cNvSpPr>
            <a:spLocks noChangeShapeType="1"/>
          </p:cNvSpPr>
          <p:nvPr>
            <p:custDataLst>
              <p:tags r:id="rId30"/>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47" name="Line 19"/>
          <p:cNvSpPr>
            <a:spLocks noChangeShapeType="1"/>
          </p:cNvSpPr>
          <p:nvPr>
            <p:custDataLst>
              <p:tags r:id="rId31"/>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sp>
        <p:nvSpPr>
          <p:cNvPr id="149" name="Rectangle 4"/>
          <p:cNvSpPr>
            <a:spLocks noChangeArrowheads="1"/>
          </p:cNvSpPr>
          <p:nvPr>
            <p:custDataLst>
              <p:tags r:id="rId32"/>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pPr defTabSz="914400"/>
            <a:endParaRPr lang="en-US">
              <a:solidFill>
                <a:srgbClr val="FFFFFF"/>
              </a:solidFill>
            </a:endParaRPr>
          </a:p>
        </p:txBody>
      </p:sp>
      <p:sp>
        <p:nvSpPr>
          <p:cNvPr id="153" name="Line 19"/>
          <p:cNvSpPr>
            <a:spLocks noChangeShapeType="1"/>
          </p:cNvSpPr>
          <p:nvPr>
            <p:custDataLst>
              <p:tags r:id="rId33"/>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54" name="Line 19"/>
          <p:cNvSpPr>
            <a:spLocks noChangeShapeType="1"/>
          </p:cNvSpPr>
          <p:nvPr>
            <p:custDataLst>
              <p:tags r:id="rId34"/>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pPr defTabSz="914400"/>
            <a:endParaRPr lang="en-US">
              <a:solidFill>
                <a:srgbClr val="FFFFFF"/>
              </a:solidFill>
            </a:endParaRPr>
          </a:p>
        </p:txBody>
      </p:sp>
      <p:sp>
        <p:nvSpPr>
          <p:cNvPr id="155" name="Line 19"/>
          <p:cNvSpPr>
            <a:spLocks noChangeShapeType="1"/>
          </p:cNvSpPr>
          <p:nvPr>
            <p:custDataLst>
              <p:tags r:id="rId35"/>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pPr defTabSz="914400"/>
            <a:endParaRPr lang="en-US">
              <a:solidFill>
                <a:srgbClr val="FFFFFF"/>
              </a:solidFill>
            </a:endParaRPr>
          </a:p>
        </p:txBody>
      </p:sp>
      <p:cxnSp>
        <p:nvCxnSpPr>
          <p:cNvPr id="10" name="Straight Connector 9"/>
          <p:cNvCxnSpPr/>
          <p:nvPr/>
        </p:nvCxnSpPr>
        <p:spPr>
          <a:xfrm flipH="1">
            <a:off x="8806533" y="1302332"/>
            <a:ext cx="32669" cy="5112606"/>
          </a:xfrm>
          <a:prstGeom prst="line">
            <a:avLst/>
          </a:prstGeom>
          <a:ln w="28575">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8575">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5" name="Text Box 108"/>
          <p:cNvSpPr txBox="1">
            <a:spLocks noChangeArrowheads="1"/>
          </p:cNvSpPr>
          <p:nvPr>
            <p:custDataLst>
              <p:tags r:id="rId36"/>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err="1" smtClean="0">
                <a:solidFill>
                  <a:srgbClr val="FFFFFF"/>
                </a:solidFill>
              </a:rPr>
              <a:t>D</a:t>
            </a:r>
            <a:r>
              <a:rPr lang="en-US" sz="2400" baseline="-25000" dirty="0" err="1" smtClean="0">
                <a:solidFill>
                  <a:srgbClr val="FFFFFF"/>
                </a:solidFill>
              </a:rPr>
              <a:t>out</a:t>
            </a:r>
            <a:r>
              <a:rPr lang="en-US" sz="2400" dirty="0" smtClean="0">
                <a:solidFill>
                  <a:srgbClr val="FFFFFF"/>
                </a:solidFill>
              </a:rPr>
              <a:t>[1]</a:t>
            </a:r>
            <a:endParaRPr lang="en-US" sz="2400" baseline="-25000" dirty="0">
              <a:solidFill>
                <a:srgbClr val="FFFFFF"/>
              </a:solidFill>
            </a:endParaRPr>
          </a:p>
        </p:txBody>
      </p:sp>
      <p:sp>
        <p:nvSpPr>
          <p:cNvPr id="186" name="Text Box 108"/>
          <p:cNvSpPr txBox="1">
            <a:spLocks noChangeArrowheads="1"/>
          </p:cNvSpPr>
          <p:nvPr>
            <p:custDataLst>
              <p:tags r:id="rId37"/>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err="1" smtClean="0">
                <a:solidFill>
                  <a:srgbClr val="FFFFFF"/>
                </a:solidFill>
              </a:rPr>
              <a:t>D</a:t>
            </a:r>
            <a:r>
              <a:rPr lang="en-US" sz="2400" baseline="-25000" dirty="0" err="1" smtClean="0">
                <a:solidFill>
                  <a:srgbClr val="FFFFFF"/>
                </a:solidFill>
              </a:rPr>
              <a:t>out</a:t>
            </a:r>
            <a:r>
              <a:rPr lang="en-US" sz="2400" dirty="0" smtClean="0">
                <a:solidFill>
                  <a:srgbClr val="FFFFFF"/>
                </a:solidFill>
              </a:rPr>
              <a:t>[2]</a:t>
            </a:r>
            <a:endParaRPr lang="en-US" sz="2400" baseline="-25000" dirty="0">
              <a:solidFill>
                <a:srgbClr val="FFFFFF"/>
              </a:solidFill>
            </a:endParaRPr>
          </a:p>
        </p:txBody>
      </p:sp>
      <p:sp>
        <p:nvSpPr>
          <p:cNvPr id="187" name="Text Box 108"/>
          <p:cNvSpPr txBox="1">
            <a:spLocks noChangeArrowheads="1"/>
          </p:cNvSpPr>
          <p:nvPr>
            <p:custDataLst>
              <p:tags r:id="rId38"/>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D</a:t>
            </a:r>
            <a:r>
              <a:rPr lang="en-US" sz="2400" baseline="-25000" dirty="0" smtClean="0">
                <a:solidFill>
                  <a:srgbClr val="FFFFFF"/>
                </a:solidFill>
              </a:rPr>
              <a:t>in</a:t>
            </a:r>
            <a:r>
              <a:rPr lang="en-US" sz="2400" dirty="0" smtClean="0">
                <a:solidFill>
                  <a:srgbClr val="FFFFFF"/>
                </a:solidFill>
              </a:rPr>
              <a:t>[1]</a:t>
            </a:r>
            <a:endParaRPr lang="en-US" sz="2400" baseline="-25000" dirty="0">
              <a:solidFill>
                <a:srgbClr val="FFFFFF"/>
              </a:solidFill>
            </a:endParaRPr>
          </a:p>
        </p:txBody>
      </p:sp>
      <p:sp>
        <p:nvSpPr>
          <p:cNvPr id="188" name="Text Box 108"/>
          <p:cNvSpPr txBox="1">
            <a:spLocks noChangeArrowheads="1"/>
          </p:cNvSpPr>
          <p:nvPr>
            <p:custDataLst>
              <p:tags r:id="rId39"/>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D</a:t>
            </a:r>
            <a:r>
              <a:rPr lang="en-US" sz="2400" baseline="-25000" dirty="0" smtClean="0">
                <a:solidFill>
                  <a:srgbClr val="FFFFFF"/>
                </a:solidFill>
              </a:rPr>
              <a:t>in</a:t>
            </a:r>
            <a:r>
              <a:rPr lang="en-US" sz="2400" dirty="0" smtClean="0">
                <a:solidFill>
                  <a:srgbClr val="FFFFFF"/>
                </a:solidFill>
              </a:rPr>
              <a:t>[2]</a:t>
            </a:r>
            <a:endParaRPr lang="en-US" sz="2400" baseline="-25000" dirty="0">
              <a:solidFill>
                <a:srgbClr val="FFFFFF"/>
              </a:solidFill>
            </a:endParaRPr>
          </a:p>
        </p:txBody>
      </p:sp>
      <p:sp>
        <p:nvSpPr>
          <p:cNvPr id="173" name="TextBox 172"/>
          <p:cNvSpPr txBox="1"/>
          <p:nvPr/>
        </p:nvSpPr>
        <p:spPr>
          <a:xfrm>
            <a:off x="6403154" y="1553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0" name="TextBox 209"/>
          <p:cNvSpPr txBox="1"/>
          <p:nvPr/>
        </p:nvSpPr>
        <p:spPr>
          <a:xfrm>
            <a:off x="7829010" y="1511384"/>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1" name="TextBox 210"/>
          <p:cNvSpPr txBox="1"/>
          <p:nvPr/>
        </p:nvSpPr>
        <p:spPr>
          <a:xfrm>
            <a:off x="6444333" y="2696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2" name="TextBox 211"/>
          <p:cNvSpPr txBox="1"/>
          <p:nvPr/>
        </p:nvSpPr>
        <p:spPr>
          <a:xfrm>
            <a:off x="7829010" y="2696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3" name="TextBox 212"/>
          <p:cNvSpPr txBox="1"/>
          <p:nvPr/>
        </p:nvSpPr>
        <p:spPr>
          <a:xfrm>
            <a:off x="6444333" y="3839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4" name="TextBox 213"/>
          <p:cNvSpPr txBox="1"/>
          <p:nvPr/>
        </p:nvSpPr>
        <p:spPr>
          <a:xfrm>
            <a:off x="7829010" y="3839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5" name="TextBox 214"/>
          <p:cNvSpPr txBox="1"/>
          <p:nvPr/>
        </p:nvSpPr>
        <p:spPr>
          <a:xfrm>
            <a:off x="6444333" y="49828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sp>
        <p:nvSpPr>
          <p:cNvPr id="216" name="TextBox 215"/>
          <p:cNvSpPr txBox="1"/>
          <p:nvPr/>
        </p:nvSpPr>
        <p:spPr>
          <a:xfrm>
            <a:off x="7829010" y="4906630"/>
            <a:ext cx="748923" cy="338554"/>
          </a:xfrm>
          <a:prstGeom prst="rect">
            <a:avLst/>
          </a:prstGeom>
          <a:noFill/>
        </p:spPr>
        <p:txBody>
          <a:bodyPr wrap="none" rtlCol="0">
            <a:spAutoFit/>
          </a:bodyPr>
          <a:lstStyle/>
          <a:p>
            <a:pPr defTabSz="914400"/>
            <a:r>
              <a:rPr lang="en-US" sz="1600" dirty="0" smtClean="0">
                <a:solidFill>
                  <a:srgbClr val="FFFFFF"/>
                </a:solidFill>
              </a:rPr>
              <a:t>enable</a:t>
            </a:r>
            <a:endParaRPr lang="en-US" sz="1600" dirty="0">
              <a:solidFill>
                <a:srgbClr val="FFFFFF"/>
              </a:solidFill>
            </a:endParaRPr>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pPr defTabSz="914400"/>
            <a:r>
              <a:rPr lang="en-US" sz="2000" dirty="0">
                <a:solidFill>
                  <a:srgbClr val="FFFFFF"/>
                </a:solidFill>
              </a:rPr>
              <a:t>0</a:t>
            </a:r>
            <a:endParaRPr lang="en-US" sz="2000" dirty="0" smtClean="0">
              <a:solidFill>
                <a:srgbClr val="FFFFFF"/>
              </a:solidFill>
            </a:endParaRPr>
          </a:p>
        </p:txBody>
      </p:sp>
      <p:sp>
        <p:nvSpPr>
          <p:cNvPr id="140" name="TextBox 139"/>
          <p:cNvSpPr txBox="1"/>
          <p:nvPr/>
        </p:nvSpPr>
        <p:spPr>
          <a:xfrm>
            <a:off x="4920333" y="2876490"/>
            <a:ext cx="314510" cy="400110"/>
          </a:xfrm>
          <a:prstGeom prst="rect">
            <a:avLst/>
          </a:prstGeom>
          <a:noFill/>
        </p:spPr>
        <p:txBody>
          <a:bodyPr wrap="none" rtlCol="0">
            <a:spAutoFit/>
          </a:bodyPr>
          <a:lstStyle/>
          <a:p>
            <a:pPr defTabSz="914400"/>
            <a:r>
              <a:rPr lang="en-US" sz="2000" dirty="0" smtClean="0">
                <a:solidFill>
                  <a:srgbClr val="FFFFFF"/>
                </a:solidFill>
              </a:rPr>
              <a:t>1</a:t>
            </a:r>
          </a:p>
        </p:txBody>
      </p:sp>
      <p:sp>
        <p:nvSpPr>
          <p:cNvPr id="144" name="TextBox 143"/>
          <p:cNvSpPr txBox="1"/>
          <p:nvPr/>
        </p:nvSpPr>
        <p:spPr>
          <a:xfrm>
            <a:off x="4920333" y="4038600"/>
            <a:ext cx="314510" cy="400110"/>
          </a:xfrm>
          <a:prstGeom prst="rect">
            <a:avLst/>
          </a:prstGeom>
          <a:noFill/>
        </p:spPr>
        <p:txBody>
          <a:bodyPr wrap="none" rtlCol="0">
            <a:spAutoFit/>
          </a:bodyPr>
          <a:lstStyle/>
          <a:p>
            <a:pPr defTabSz="914400"/>
            <a:r>
              <a:rPr lang="en-US" sz="2000" dirty="0" smtClean="0">
                <a:solidFill>
                  <a:srgbClr val="FFFFFF"/>
                </a:solidFill>
              </a:rPr>
              <a:t>2</a:t>
            </a:r>
          </a:p>
        </p:txBody>
      </p:sp>
      <p:sp>
        <p:nvSpPr>
          <p:cNvPr id="148" name="TextBox 147"/>
          <p:cNvSpPr txBox="1"/>
          <p:nvPr/>
        </p:nvSpPr>
        <p:spPr>
          <a:xfrm>
            <a:off x="4920333" y="5162490"/>
            <a:ext cx="314510" cy="400110"/>
          </a:xfrm>
          <a:prstGeom prst="rect">
            <a:avLst/>
          </a:prstGeom>
          <a:noFill/>
        </p:spPr>
        <p:txBody>
          <a:bodyPr wrap="none" rtlCol="0">
            <a:spAutoFit/>
          </a:bodyPr>
          <a:lstStyle/>
          <a:p>
            <a:pPr defTabSz="914400"/>
            <a:r>
              <a:rPr lang="en-US" sz="2000" dirty="0" smtClean="0">
                <a:solidFill>
                  <a:srgbClr val="FFFFFF"/>
                </a:solidFill>
              </a:rPr>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40"/>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Write Enable</a:t>
            </a:r>
            <a:endParaRPr lang="en-US" sz="2400" baseline="-25000" dirty="0">
              <a:solidFill>
                <a:srgbClr val="FFFFFF"/>
              </a:solidFill>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41"/>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rgbClr val="FFFFFF"/>
                </a:solidFill>
              </a:rPr>
              <a:t>Output Enable</a:t>
            </a:r>
            <a:endParaRPr lang="en-US" sz="2400" baseline="-25000" dirty="0">
              <a:solidFill>
                <a:srgbClr val="FFFFFF"/>
              </a:solidFill>
            </a:endParaRPr>
          </a:p>
        </p:txBody>
      </p:sp>
      <p:sp>
        <p:nvSpPr>
          <p:cNvPr id="198" name="AutoShape 5"/>
          <p:cNvSpPr>
            <a:spLocks noChangeArrowheads="1"/>
          </p:cNvSpPr>
          <p:nvPr/>
        </p:nvSpPr>
        <p:spPr bwMode="auto">
          <a:xfrm>
            <a:off x="5962650" y="1802921"/>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sp>
        <p:nvSpPr>
          <p:cNvPr id="200" name="AutoShape 5"/>
          <p:cNvSpPr>
            <a:spLocks noChangeArrowheads="1"/>
          </p:cNvSpPr>
          <p:nvPr/>
        </p:nvSpPr>
        <p:spPr bwMode="auto">
          <a:xfrm>
            <a:off x="5939333" y="4105982"/>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pPr defTabSz="914400"/>
            <a:endParaRPr lang="en-US">
              <a:solidFill>
                <a:srgbClr val="FFFFFF"/>
              </a:solidFill>
            </a:endParaRPr>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309935"/>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89" name="TextBox 288"/>
          <p:cNvSpPr txBox="1"/>
          <p:nvPr/>
        </p:nvSpPr>
        <p:spPr>
          <a:xfrm>
            <a:off x="186131" y="888321"/>
            <a:ext cx="3818353" cy="2677656"/>
          </a:xfrm>
          <a:prstGeom prst="rect">
            <a:avLst/>
          </a:prstGeom>
          <a:noFill/>
        </p:spPr>
        <p:txBody>
          <a:bodyPr wrap="none" rtlCol="0">
            <a:spAutoFit/>
          </a:bodyPr>
          <a:lstStyle/>
          <a:p>
            <a:pPr defTabSz="914400"/>
            <a:r>
              <a:rPr lang="en-US" sz="2800" dirty="0" smtClean="0">
                <a:solidFill>
                  <a:srgbClr val="00B0F0">
                    <a:lumMod val="60000"/>
                    <a:lumOff val="40000"/>
                  </a:srgbClr>
                </a:solidFill>
              </a:rPr>
              <a:t>E.g. How do we design </a:t>
            </a:r>
          </a:p>
          <a:p>
            <a:pPr defTabSz="914400"/>
            <a:r>
              <a:rPr lang="en-US" sz="2800" dirty="0">
                <a:solidFill>
                  <a:srgbClr val="00B0F0">
                    <a:lumMod val="60000"/>
                    <a:lumOff val="40000"/>
                  </a:srgbClr>
                </a:solidFill>
              </a:rPr>
              <a:t>a 4 x 2 </a:t>
            </a:r>
            <a:r>
              <a:rPr lang="en-US" sz="2800" dirty="0" smtClean="0">
                <a:solidFill>
                  <a:srgbClr val="00B0F0">
                    <a:lumMod val="60000"/>
                    <a:lumOff val="40000"/>
                  </a:srgbClr>
                </a:solidFill>
              </a:rPr>
              <a:t>SRAM </a:t>
            </a:r>
            <a:r>
              <a:rPr lang="en-US" sz="2800" dirty="0">
                <a:solidFill>
                  <a:srgbClr val="00B0F0">
                    <a:lumMod val="60000"/>
                    <a:lumOff val="40000"/>
                  </a:srgbClr>
                </a:solidFill>
              </a:rPr>
              <a:t>Module?</a:t>
            </a:r>
          </a:p>
          <a:p>
            <a:pPr defTabSz="914400"/>
            <a:endParaRPr lang="en-US" sz="2800" dirty="0">
              <a:solidFill>
                <a:srgbClr val="FFFF00"/>
              </a:solidFill>
            </a:endParaRPr>
          </a:p>
          <a:p>
            <a:pPr defTabSz="914400"/>
            <a:r>
              <a:rPr lang="en-US" sz="2800" dirty="0">
                <a:solidFill>
                  <a:srgbClr val="FFFFFF"/>
                </a:solidFill>
              </a:rPr>
              <a:t>(i.e. 4 word lines that are</a:t>
            </a:r>
          </a:p>
          <a:p>
            <a:pPr defTabSz="914400"/>
            <a:r>
              <a:rPr lang="en-US" sz="2800" dirty="0">
                <a:solidFill>
                  <a:srgbClr val="FFFFFF"/>
                </a:solidFill>
              </a:rPr>
              <a:t> each 2 bits wide)?</a:t>
            </a:r>
          </a:p>
          <a:p>
            <a:pPr defTabSz="914400"/>
            <a:endParaRPr lang="en-US" sz="2800" dirty="0">
              <a:solidFill>
                <a:srgbClr val="FFFF00"/>
              </a:solidFill>
            </a:endParaRPr>
          </a:p>
        </p:txBody>
      </p:sp>
      <p:cxnSp>
        <p:nvCxnSpPr>
          <p:cNvPr id="170" name="Straight Connector 169"/>
          <p:cNvCxnSpPr/>
          <p:nvPr/>
        </p:nvCxnSpPr>
        <p:spPr>
          <a:xfrm flipH="1">
            <a:off x="5791200" y="4165920"/>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5798057" y="3024073"/>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5791200" y="1838426"/>
            <a:ext cx="164592"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59478" y="4121174"/>
            <a:ext cx="1965923" cy="584775"/>
          </a:xfrm>
          <a:prstGeom prst="rect">
            <a:avLst/>
          </a:prstGeom>
          <a:noFill/>
        </p:spPr>
        <p:txBody>
          <a:bodyPr wrap="none" rtlCol="0">
            <a:spAutoFit/>
          </a:bodyPr>
          <a:lstStyle/>
          <a:p>
            <a:pPr defTabSz="914400"/>
            <a:r>
              <a:rPr lang="en-US" sz="3200" dirty="0" smtClean="0">
                <a:solidFill>
                  <a:srgbClr val="FFC000"/>
                </a:solidFill>
              </a:rPr>
              <a:t>Word lines</a:t>
            </a:r>
            <a:endParaRPr lang="en-US" sz="3200" dirty="0">
              <a:solidFill>
                <a:srgbClr val="FFC000"/>
              </a:solidFill>
            </a:endParaRPr>
          </a:p>
        </p:txBody>
      </p:sp>
      <p:cxnSp>
        <p:nvCxnSpPr>
          <p:cNvPr id="119" name="Straight Connector 118"/>
          <p:cNvCxnSpPr>
            <a:stCxn id="118" idx="3"/>
          </p:cNvCxnSpPr>
          <p:nvPr/>
        </p:nvCxnSpPr>
        <p:spPr>
          <a:xfrm flipV="1">
            <a:off x="2625401" y="2031521"/>
            <a:ext cx="2780532" cy="2382041"/>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8" idx="3"/>
          </p:cNvCxnSpPr>
          <p:nvPr/>
        </p:nvCxnSpPr>
        <p:spPr>
          <a:xfrm flipV="1">
            <a:off x="2625401" y="3103145"/>
            <a:ext cx="2780532" cy="131041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8" idx="3"/>
          </p:cNvCxnSpPr>
          <p:nvPr/>
        </p:nvCxnSpPr>
        <p:spPr>
          <a:xfrm flipV="1">
            <a:off x="2625401" y="4254585"/>
            <a:ext cx="2831610" cy="1589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8" idx="3"/>
          </p:cNvCxnSpPr>
          <p:nvPr/>
        </p:nvCxnSpPr>
        <p:spPr>
          <a:xfrm>
            <a:off x="2625401" y="4413562"/>
            <a:ext cx="2887878" cy="97807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AD0A56F-BD0F-4BDF-9912-D1E89E9626C0}" type="slidenum">
              <a:rPr lang="en-US" smtClean="0">
                <a:solidFill>
                  <a:srgbClr val="FFFFFF">
                    <a:tint val="75000"/>
                  </a:srgbClr>
                </a:solidFill>
              </a:rPr>
              <a:pPr/>
              <a:t>44</a:t>
            </a:fld>
            <a:endParaRPr lang="en-US">
              <a:solidFill>
                <a:srgbClr val="FFFFFF">
                  <a:tint val="75000"/>
                </a:srgbClr>
              </a:solidFill>
            </a:endParaRPr>
          </a:p>
        </p:txBody>
      </p:sp>
      <p:sp>
        <p:nvSpPr>
          <p:cNvPr id="128" name="Text Box 5"/>
          <p:cNvSpPr txBox="1">
            <a:spLocks noChangeArrowheads="1"/>
          </p:cNvSpPr>
          <p:nvPr>
            <p:custDataLst>
              <p:tags r:id="rId42"/>
            </p:custDataLst>
          </p:nvPr>
        </p:nvSpPr>
        <p:spPr bwMode="auto">
          <a:xfrm>
            <a:off x="6500965" y="115630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2" name="Text Box 6"/>
          <p:cNvSpPr txBox="1">
            <a:spLocks noChangeArrowheads="1"/>
          </p:cNvSpPr>
          <p:nvPr>
            <p:custDataLst>
              <p:tags r:id="rId43"/>
            </p:custDataLst>
          </p:nvPr>
        </p:nvSpPr>
        <p:spPr bwMode="auto">
          <a:xfrm>
            <a:off x="6873147" y="115630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4" name="Text Box 5"/>
          <p:cNvSpPr txBox="1">
            <a:spLocks noChangeArrowheads="1"/>
          </p:cNvSpPr>
          <p:nvPr>
            <p:custDataLst>
              <p:tags r:id="rId44"/>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45"/>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2" name="Text Box 5"/>
          <p:cNvSpPr txBox="1">
            <a:spLocks noChangeArrowheads="1"/>
          </p:cNvSpPr>
          <p:nvPr>
            <p:custDataLst>
              <p:tags r:id="rId46"/>
            </p:custDataLst>
          </p:nvPr>
        </p:nvSpPr>
        <p:spPr bwMode="auto">
          <a:xfrm>
            <a:off x="6515158" y="2299307"/>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7"/>
            </p:custDataLst>
          </p:nvPr>
        </p:nvSpPr>
        <p:spPr bwMode="auto">
          <a:xfrm>
            <a:off x="6887340" y="2299499"/>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0" name="Text Box 5"/>
          <p:cNvSpPr txBox="1">
            <a:spLocks noChangeArrowheads="1"/>
          </p:cNvSpPr>
          <p:nvPr>
            <p:custDataLst>
              <p:tags r:id="rId48"/>
            </p:custDataLst>
          </p:nvPr>
        </p:nvSpPr>
        <p:spPr bwMode="auto">
          <a:xfrm>
            <a:off x="7941014" y="227338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9"/>
            </p:custDataLst>
          </p:nvPr>
        </p:nvSpPr>
        <p:spPr bwMode="auto">
          <a:xfrm>
            <a:off x="8313196" y="227338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2" name="Text Box 5"/>
          <p:cNvSpPr txBox="1">
            <a:spLocks noChangeArrowheads="1"/>
          </p:cNvSpPr>
          <p:nvPr>
            <p:custDataLst>
              <p:tags r:id="rId50"/>
            </p:custDataLst>
          </p:nvPr>
        </p:nvSpPr>
        <p:spPr bwMode="auto">
          <a:xfrm>
            <a:off x="6515158" y="344249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3" name="Text Box 6"/>
          <p:cNvSpPr txBox="1">
            <a:spLocks noChangeArrowheads="1"/>
          </p:cNvSpPr>
          <p:nvPr>
            <p:custDataLst>
              <p:tags r:id="rId51"/>
            </p:custDataLst>
          </p:nvPr>
        </p:nvSpPr>
        <p:spPr bwMode="auto">
          <a:xfrm>
            <a:off x="6887340" y="344249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4" name="Text Box 5"/>
          <p:cNvSpPr txBox="1">
            <a:spLocks noChangeArrowheads="1"/>
          </p:cNvSpPr>
          <p:nvPr>
            <p:custDataLst>
              <p:tags r:id="rId52"/>
            </p:custDataLst>
          </p:nvPr>
        </p:nvSpPr>
        <p:spPr bwMode="auto">
          <a:xfrm>
            <a:off x="7941014" y="341638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5" name="Text Box 6"/>
          <p:cNvSpPr txBox="1">
            <a:spLocks noChangeArrowheads="1"/>
          </p:cNvSpPr>
          <p:nvPr>
            <p:custDataLst>
              <p:tags r:id="rId53"/>
            </p:custDataLst>
          </p:nvPr>
        </p:nvSpPr>
        <p:spPr bwMode="auto">
          <a:xfrm>
            <a:off x="8313196" y="341638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6" name="Text Box 5"/>
          <p:cNvSpPr txBox="1">
            <a:spLocks noChangeArrowheads="1"/>
          </p:cNvSpPr>
          <p:nvPr>
            <p:custDataLst>
              <p:tags r:id="rId54"/>
            </p:custDataLst>
          </p:nvPr>
        </p:nvSpPr>
        <p:spPr bwMode="auto">
          <a:xfrm>
            <a:off x="6515158" y="4563818"/>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7" name="Text Box 6"/>
          <p:cNvSpPr txBox="1">
            <a:spLocks noChangeArrowheads="1"/>
          </p:cNvSpPr>
          <p:nvPr>
            <p:custDataLst>
              <p:tags r:id="rId55"/>
            </p:custDataLst>
          </p:nvPr>
        </p:nvSpPr>
        <p:spPr bwMode="auto">
          <a:xfrm>
            <a:off x="6887340" y="4563818"/>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68" name="Text Box 5"/>
          <p:cNvSpPr txBox="1">
            <a:spLocks noChangeArrowheads="1"/>
          </p:cNvSpPr>
          <p:nvPr>
            <p:custDataLst>
              <p:tags r:id="rId56"/>
            </p:custDataLst>
          </p:nvPr>
        </p:nvSpPr>
        <p:spPr bwMode="auto">
          <a:xfrm>
            <a:off x="7941014" y="453770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69" name="Text Box 6"/>
          <p:cNvSpPr txBox="1">
            <a:spLocks noChangeArrowheads="1"/>
          </p:cNvSpPr>
          <p:nvPr>
            <p:custDataLst>
              <p:tags r:id="rId57"/>
            </p:custDataLst>
          </p:nvPr>
        </p:nvSpPr>
        <p:spPr bwMode="auto">
          <a:xfrm>
            <a:off x="8313196" y="453770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74" name="Isosceles Triangle 173"/>
          <p:cNvSpPr/>
          <p:nvPr/>
        </p:nvSpPr>
        <p:spPr>
          <a:xfrm rot="5400000">
            <a:off x="6531329" y="1500403"/>
            <a:ext cx="130810"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rot="5400000">
            <a:off x="6533386" y="2641537"/>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5400000">
            <a:off x="7981185" y="2641533"/>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5400000">
            <a:off x="6533386" y="3784535"/>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rot="5400000">
            <a:off x="7981185" y="3784533"/>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rot="5400000">
            <a:off x="6533386" y="4901830"/>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Isosceles Triangle 190"/>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192"/>
          <p:cNvSpPr/>
          <p:nvPr/>
        </p:nvSpPr>
        <p:spPr>
          <a:xfrm rot="5400000">
            <a:off x="7981185" y="4901829"/>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90340" y="-139345"/>
            <a:ext cx="1540248" cy="584775"/>
          </a:xfrm>
          <a:prstGeom prst="rect">
            <a:avLst/>
          </a:prstGeom>
          <a:noFill/>
        </p:spPr>
        <p:txBody>
          <a:bodyPr wrap="square" rtlCol="0">
            <a:spAutoFit/>
          </a:bodyPr>
          <a:lstStyle/>
          <a:p>
            <a:r>
              <a:rPr lang="en-US" sz="3200" dirty="0" smtClean="0">
                <a:solidFill>
                  <a:srgbClr val="CC0099"/>
                </a:solidFill>
              </a:rPr>
              <a:t>Bit Line</a:t>
            </a:r>
            <a:endParaRPr lang="en-US" sz="3200" dirty="0">
              <a:solidFill>
                <a:srgbClr val="CC0099"/>
              </a:solidFill>
            </a:endParaRPr>
          </a:p>
        </p:txBody>
      </p:sp>
      <p:cxnSp>
        <p:nvCxnSpPr>
          <p:cNvPr id="7" name="Straight Arrow Connector 6"/>
          <p:cNvCxnSpPr>
            <a:stCxn id="3" idx="2"/>
            <a:endCxn id="91" idx="1"/>
          </p:cNvCxnSpPr>
          <p:nvPr/>
        </p:nvCxnSpPr>
        <p:spPr>
          <a:xfrm>
            <a:off x="7060464" y="445430"/>
            <a:ext cx="306020" cy="883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7" idx="1"/>
          </p:cNvCxnSpPr>
          <p:nvPr/>
        </p:nvCxnSpPr>
        <p:spPr>
          <a:xfrm>
            <a:off x="7060464" y="445430"/>
            <a:ext cx="1778736" cy="856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1200" y="1880088"/>
            <a:ext cx="4252" cy="40635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65640" y="3359395"/>
            <a:ext cx="1827744" cy="523220"/>
          </a:xfrm>
          <a:prstGeom prst="rect">
            <a:avLst/>
          </a:prstGeom>
          <a:noFill/>
        </p:spPr>
        <p:txBody>
          <a:bodyPr wrap="none" rtlCol="0">
            <a:spAutoFit/>
          </a:bodyPr>
          <a:lstStyle/>
          <a:p>
            <a:r>
              <a:rPr lang="en-US" sz="2800" dirty="0" smtClean="0">
                <a:solidFill>
                  <a:schemeClr val="bg1"/>
                </a:solidFill>
              </a:rPr>
              <a:t>4 x 2 SRAM</a:t>
            </a:r>
          </a:p>
        </p:txBody>
      </p:sp>
      <p:sp>
        <p:nvSpPr>
          <p:cNvPr id="170" name="TextBox 169"/>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4 x 2 SRAM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2098986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74" name="Text Box 108"/>
          <p:cNvSpPr txBox="1">
            <a:spLocks noChangeArrowheads="1"/>
          </p:cNvSpPr>
          <p:nvPr>
            <p:custDataLst>
              <p:tags r:id="rId2"/>
            </p:custDataLst>
          </p:nvPr>
        </p:nvSpPr>
        <p:spPr bwMode="auto">
          <a:xfrm>
            <a:off x="3503654" y="3174747"/>
            <a:ext cx="49565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22</a:t>
            </a:r>
            <a:endParaRPr lang="en-US" sz="2400" dirty="0">
              <a:solidFill>
                <a:srgbClr val="FFFFFF"/>
              </a:solidFill>
              <a:latin typeface="Calibri"/>
            </a:endParaRP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185" name="Text Box 108"/>
          <p:cNvSpPr txBox="1">
            <a:spLocks noChangeArrowheads="1"/>
          </p:cNvSpPr>
          <p:nvPr>
            <p:custDataLst>
              <p:tags r:id="rId4"/>
            </p:custDataLst>
          </p:nvPr>
        </p:nvSpPr>
        <p:spPr bwMode="auto">
          <a:xfrm>
            <a:off x="5791200" y="6096000"/>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87" name="Text Box 108"/>
          <p:cNvSpPr txBox="1">
            <a:spLocks noChangeArrowheads="1"/>
          </p:cNvSpPr>
          <p:nvPr>
            <p:custDataLst>
              <p:tags r:id="rId5"/>
            </p:custDataLst>
          </p:nvPr>
        </p:nvSpPr>
        <p:spPr bwMode="auto">
          <a:xfrm>
            <a:off x="5873091" y="457200"/>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cxnSp>
        <p:nvCxnSpPr>
          <p:cNvPr id="4" name="Straight Connector 3"/>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70" name="Rectangle 169"/>
          <p:cNvSpPr/>
          <p:nvPr/>
        </p:nvSpPr>
        <p:spPr>
          <a:xfrm>
            <a:off x="4051857" y="1066800"/>
            <a:ext cx="4939743" cy="50229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5665640" y="3359395"/>
            <a:ext cx="2135521" cy="523220"/>
          </a:xfrm>
          <a:prstGeom prst="rect">
            <a:avLst/>
          </a:prstGeom>
          <a:noFill/>
        </p:spPr>
        <p:txBody>
          <a:bodyPr wrap="none" rtlCol="0">
            <a:spAutoFit/>
          </a:bodyPr>
          <a:lstStyle/>
          <a:p>
            <a:r>
              <a:rPr lang="en-US" sz="2800" dirty="0" smtClean="0">
                <a:solidFill>
                  <a:schemeClr val="bg1"/>
                </a:solidFill>
              </a:rPr>
              <a:t>4M x </a:t>
            </a:r>
            <a:r>
              <a:rPr lang="en-US" sz="2800" dirty="0">
                <a:solidFill>
                  <a:schemeClr val="bg1"/>
                </a:solidFill>
              </a:rPr>
              <a:t>8</a:t>
            </a:r>
            <a:r>
              <a:rPr lang="en-US" sz="2800" dirty="0" smtClean="0">
                <a:solidFill>
                  <a:schemeClr val="bg1"/>
                </a:solidFill>
              </a:rPr>
              <a:t> SRAM</a:t>
            </a:r>
          </a:p>
        </p:txBody>
      </p:sp>
      <p:cxnSp>
        <p:nvCxnSpPr>
          <p:cNvPr id="6" name="Straight Connector 5"/>
          <p:cNvCxnSpPr>
            <a:stCxn id="170" idx="0"/>
          </p:cNvCxnSpPr>
          <p:nvPr/>
        </p:nvCxnSpPr>
        <p:spPr>
          <a:xfrm flipH="1" flipV="1">
            <a:off x="6521728" y="704672"/>
            <a:ext cx="1" cy="362128"/>
          </a:xfrm>
          <a:prstGeom prst="line">
            <a:avLst/>
          </a:prstGeom>
          <a:ln w="25400">
            <a:solidFill>
              <a:schemeClr val="bg1"/>
            </a:solidFill>
            <a:head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2271" y="733336"/>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2" name="Text Box 108"/>
          <p:cNvSpPr txBox="1">
            <a:spLocks noChangeArrowheads="1"/>
          </p:cNvSpPr>
          <p:nvPr>
            <p:custDataLst>
              <p:tags r:id="rId8"/>
            </p:custDataLst>
          </p:nvPr>
        </p:nvSpPr>
        <p:spPr bwMode="auto">
          <a:xfrm>
            <a:off x="6594042" y="57185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cxnSp>
        <p:nvCxnSpPr>
          <p:cNvPr id="174" name="Straight Connector 173"/>
          <p:cNvCxnSpPr/>
          <p:nvPr/>
        </p:nvCxnSpPr>
        <p:spPr>
          <a:xfrm flipH="1" flipV="1">
            <a:off x="6520182" y="6076416"/>
            <a:ext cx="1" cy="362128"/>
          </a:xfrm>
          <a:prstGeom prst="line">
            <a:avLst/>
          </a:prstGeom>
          <a:ln w="25400">
            <a:solidFill>
              <a:schemeClr val="bg1"/>
            </a:solidFill>
            <a:headEnd type="arrow"/>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430725" y="61050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Text Box 108"/>
          <p:cNvSpPr txBox="1">
            <a:spLocks noChangeArrowheads="1"/>
          </p:cNvSpPr>
          <p:nvPr>
            <p:custDataLst>
              <p:tags r:id="rId9"/>
            </p:custDataLst>
          </p:nvPr>
        </p:nvSpPr>
        <p:spPr bwMode="auto">
          <a:xfrm>
            <a:off x="6592496" y="5943600"/>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179" name="TextBox 178"/>
          <p:cNvSpPr txBox="1"/>
          <p:nvPr/>
        </p:nvSpPr>
        <p:spPr>
          <a:xfrm>
            <a:off x="186131" y="888321"/>
            <a:ext cx="3788217"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a:t>
            </a:r>
            <a:r>
              <a:rPr lang="en-US" sz="2800" b="1" i="1" dirty="0" smtClean="0">
                <a:solidFill>
                  <a:schemeClr val="accent5">
                    <a:lumMod val="60000"/>
                    <a:lumOff val="40000"/>
                  </a:schemeClr>
                </a:solidFill>
              </a:rPr>
              <a:t>4M x 8</a:t>
            </a:r>
            <a:r>
              <a:rPr lang="en-US" sz="2800" dirty="0" smtClean="0">
                <a:solidFill>
                  <a:schemeClr val="accent5">
                    <a:lumMod val="60000"/>
                    <a:lumOff val="40000"/>
                  </a:schemeClr>
                </a:solidFill>
              </a:rPr>
              <a:t> SRAM Module?</a:t>
            </a:r>
          </a:p>
          <a:p>
            <a:endParaRPr lang="en-US" sz="2800" dirty="0">
              <a:solidFill>
                <a:schemeClr val="accent1"/>
              </a:solidFill>
            </a:endParaRPr>
          </a:p>
          <a:p>
            <a:r>
              <a:rPr lang="en-US" sz="2800" dirty="0"/>
              <a:t>(i.e. </a:t>
            </a:r>
            <a:r>
              <a:rPr lang="en-US" sz="2800" dirty="0" smtClean="0"/>
              <a:t>4M </a:t>
            </a:r>
            <a:r>
              <a:rPr lang="en-US" sz="2800" dirty="0"/>
              <a:t>word lines that </a:t>
            </a:r>
            <a:endParaRPr lang="en-US" sz="2800" dirty="0" smtClean="0"/>
          </a:p>
          <a:p>
            <a:r>
              <a:rPr lang="en-US" sz="2800" dirty="0" smtClean="0"/>
              <a:t>are each 8 </a:t>
            </a:r>
            <a:r>
              <a:rPr lang="en-US" sz="2800" dirty="0"/>
              <a:t>bits wide)?</a:t>
            </a:r>
          </a:p>
          <a:p>
            <a:endParaRPr lang="en-US" sz="2800" dirty="0">
              <a:solidFill>
                <a:schemeClr val="accent1"/>
              </a:solidFill>
            </a:endParaRPr>
          </a:p>
        </p:txBody>
      </p:sp>
      <p:sp>
        <p:nvSpPr>
          <p:cNvPr id="180" name="Text Box 108"/>
          <p:cNvSpPr txBox="1">
            <a:spLocks noChangeArrowheads="1"/>
          </p:cNvSpPr>
          <p:nvPr>
            <p:custDataLst>
              <p:tags r:id="rId10"/>
            </p:custDataLst>
          </p:nvPr>
        </p:nvSpPr>
        <p:spPr bwMode="auto">
          <a:xfrm>
            <a:off x="2173841" y="5029200"/>
            <a:ext cx="156324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Chip Select</a:t>
            </a:r>
            <a:endParaRPr lang="en-US" sz="2400" baseline="-25000" dirty="0">
              <a:solidFill>
                <a:srgbClr val="FFFFFF"/>
              </a:solidFill>
              <a:latin typeface="Calibri"/>
            </a:endParaRPr>
          </a:p>
        </p:txBody>
      </p:sp>
      <p:cxnSp>
        <p:nvCxnSpPr>
          <p:cNvPr id="23" name="Straight Connector 22"/>
          <p:cNvCxnSpPr/>
          <p:nvPr/>
        </p:nvCxnSpPr>
        <p:spPr>
          <a:xfrm flipH="1">
            <a:off x="3827679" y="5276672"/>
            <a:ext cx="17825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3699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74" name="Text Box 108"/>
          <p:cNvSpPr txBox="1">
            <a:spLocks noChangeArrowheads="1"/>
          </p:cNvSpPr>
          <p:nvPr>
            <p:custDataLst>
              <p:tags r:id="rId2"/>
            </p:custDataLst>
          </p:nvPr>
        </p:nvSpPr>
        <p:spPr bwMode="auto">
          <a:xfrm>
            <a:off x="1790350" y="3174747"/>
            <a:ext cx="49565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12</a:t>
            </a:r>
            <a:endParaRPr lang="en-US" sz="2400" dirty="0">
              <a:solidFill>
                <a:srgbClr val="FFFFFF"/>
              </a:solidFill>
              <a:latin typeface="Calibri"/>
            </a:endParaRPr>
          </a:p>
        </p:txBody>
      </p:sp>
      <p:sp>
        <p:nvSpPr>
          <p:cNvPr id="75" name="Text Box 108"/>
          <p:cNvSpPr txBox="1">
            <a:spLocks noChangeArrowheads="1"/>
          </p:cNvSpPr>
          <p:nvPr>
            <p:custDataLst>
              <p:tags r:id="rId3"/>
            </p:custDataLst>
          </p:nvPr>
        </p:nvSpPr>
        <p:spPr bwMode="auto">
          <a:xfrm>
            <a:off x="-15629" y="3403296"/>
            <a:ext cx="199682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[21-10]</a:t>
            </a:r>
            <a:endParaRPr lang="en-US" sz="2000" baseline="-25000" dirty="0">
              <a:solidFill>
                <a:srgbClr val="FFFFFF"/>
              </a:solidFill>
              <a:latin typeface="Calibri"/>
            </a:endParaRPr>
          </a:p>
        </p:txBody>
      </p:sp>
      <p:cxnSp>
        <p:nvCxnSpPr>
          <p:cNvPr id="4" name="Straight Connector 3"/>
          <p:cNvCxnSpPr/>
          <p:nvPr/>
        </p:nvCxnSpPr>
        <p:spPr>
          <a:xfrm flipV="1">
            <a:off x="1905000"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61975"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8994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8100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7" name="Rectangle 46"/>
          <p:cNvSpPr/>
          <p:nvPr/>
        </p:nvSpPr>
        <p:spPr>
          <a:xfrm>
            <a:off x="45429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4535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9" name="Rectangle 48"/>
          <p:cNvSpPr/>
          <p:nvPr/>
        </p:nvSpPr>
        <p:spPr>
          <a:xfrm>
            <a:off x="51454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0559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1" name="Rectangle 50"/>
          <p:cNvSpPr/>
          <p:nvPr/>
        </p:nvSpPr>
        <p:spPr>
          <a:xfrm>
            <a:off x="57889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6994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3" name="Rectangle 52"/>
          <p:cNvSpPr/>
          <p:nvPr/>
        </p:nvSpPr>
        <p:spPr>
          <a:xfrm>
            <a:off x="64140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246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5" name="Rectangle 54"/>
          <p:cNvSpPr/>
          <p:nvPr/>
        </p:nvSpPr>
        <p:spPr>
          <a:xfrm>
            <a:off x="70575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9681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7" name="Rectangle 56"/>
          <p:cNvSpPr/>
          <p:nvPr/>
        </p:nvSpPr>
        <p:spPr>
          <a:xfrm>
            <a:off x="76600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705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9" name="Rectangle 58"/>
          <p:cNvSpPr/>
          <p:nvPr/>
        </p:nvSpPr>
        <p:spPr>
          <a:xfrm>
            <a:off x="83035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2140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61" name="Rectangle 60"/>
          <p:cNvSpPr/>
          <p:nvPr/>
        </p:nvSpPr>
        <p:spPr>
          <a:xfrm>
            <a:off x="2493933" y="2514600"/>
            <a:ext cx="901460" cy="18269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438400" y="2590800"/>
            <a:ext cx="956993" cy="923330"/>
          </a:xfrm>
          <a:prstGeom prst="rect">
            <a:avLst/>
          </a:prstGeom>
          <a:noFill/>
        </p:spPr>
        <p:txBody>
          <a:bodyPr wrap="none" rtlCol="0">
            <a:spAutoFit/>
          </a:bodyPr>
          <a:lstStyle/>
          <a:p>
            <a:r>
              <a:rPr lang="en-US" dirty="0" smtClean="0">
                <a:solidFill>
                  <a:schemeClr val="bg1"/>
                </a:solidFill>
              </a:rPr>
              <a:t>12 x </a:t>
            </a:r>
          </a:p>
          <a:p>
            <a:r>
              <a:rPr lang="en-US" dirty="0">
                <a:solidFill>
                  <a:schemeClr val="bg1"/>
                </a:solidFill>
              </a:rPr>
              <a:t> </a:t>
            </a:r>
            <a:r>
              <a:rPr lang="en-US" dirty="0" smtClean="0">
                <a:solidFill>
                  <a:schemeClr val="bg1"/>
                </a:solidFill>
              </a:rPr>
              <a:t>4096</a:t>
            </a:r>
            <a:endParaRPr lang="en-US" dirty="0">
              <a:solidFill>
                <a:schemeClr val="bg1"/>
              </a:solidFill>
            </a:endParaRPr>
          </a:p>
          <a:p>
            <a:r>
              <a:rPr lang="en-US" dirty="0" smtClean="0">
                <a:solidFill>
                  <a:schemeClr val="bg1"/>
                </a:solidFill>
              </a:rPr>
              <a:t>decoder</a:t>
            </a:r>
          </a:p>
        </p:txBody>
      </p:sp>
      <p:sp>
        <p:nvSpPr>
          <p:cNvPr id="12" name="TextBox 11"/>
          <p:cNvSpPr txBox="1"/>
          <p:nvPr/>
        </p:nvSpPr>
        <p:spPr>
          <a:xfrm>
            <a:off x="3895363" y="4932029"/>
            <a:ext cx="589192" cy="369332"/>
          </a:xfrm>
          <a:prstGeom prst="rect">
            <a:avLst/>
          </a:prstGeom>
          <a:noFill/>
        </p:spPr>
        <p:txBody>
          <a:bodyPr wrap="none" rtlCol="0">
            <a:spAutoFit/>
          </a:bodyPr>
          <a:lstStyle/>
          <a:p>
            <a:r>
              <a:rPr lang="en-US" dirty="0" smtClean="0"/>
              <a:t>mux</a:t>
            </a:r>
            <a:endParaRPr lang="en-US" dirty="0"/>
          </a:p>
        </p:txBody>
      </p:sp>
      <p:sp>
        <p:nvSpPr>
          <p:cNvPr id="11" name="Trapezoid 10"/>
          <p:cNvSpPr/>
          <p:nvPr/>
        </p:nvSpPr>
        <p:spPr>
          <a:xfrm flipV="1">
            <a:off x="3886200"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39" idx="2"/>
            <a:endCxn id="12" idx="0"/>
          </p:cNvCxnSpPr>
          <p:nvPr/>
        </p:nvCxnSpPr>
        <p:spPr>
          <a:xfrm flipH="1">
            <a:off x="4189959"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381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Text Box 108"/>
          <p:cNvSpPr txBox="1">
            <a:spLocks noChangeArrowheads="1"/>
          </p:cNvSpPr>
          <p:nvPr>
            <p:custDataLst>
              <p:tags r:id="rId4"/>
            </p:custDataLst>
          </p:nvPr>
        </p:nvSpPr>
        <p:spPr bwMode="auto">
          <a:xfrm>
            <a:off x="41910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94" name="TextBox 93"/>
          <p:cNvSpPr txBox="1"/>
          <p:nvPr/>
        </p:nvSpPr>
        <p:spPr>
          <a:xfrm>
            <a:off x="4513116" y="4932029"/>
            <a:ext cx="589192" cy="369332"/>
          </a:xfrm>
          <a:prstGeom prst="rect">
            <a:avLst/>
          </a:prstGeom>
          <a:noFill/>
        </p:spPr>
        <p:txBody>
          <a:bodyPr wrap="none" rtlCol="0">
            <a:spAutoFit/>
          </a:bodyPr>
          <a:lstStyle/>
          <a:p>
            <a:r>
              <a:rPr lang="en-US" dirty="0" smtClean="0"/>
              <a:t>mux</a:t>
            </a:r>
            <a:endParaRPr lang="en-US" dirty="0"/>
          </a:p>
        </p:txBody>
      </p:sp>
      <p:sp>
        <p:nvSpPr>
          <p:cNvPr id="93" name="Trapezoid 92"/>
          <p:cNvSpPr/>
          <p:nvPr/>
        </p:nvSpPr>
        <p:spPr>
          <a:xfrm flipV="1">
            <a:off x="45039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Connector 94"/>
          <p:cNvCxnSpPr>
            <a:endCxn id="93" idx="2"/>
          </p:cNvCxnSpPr>
          <p:nvPr/>
        </p:nvCxnSpPr>
        <p:spPr>
          <a:xfrm flipH="1">
            <a:off x="4825716"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5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Text Box 108"/>
          <p:cNvSpPr txBox="1">
            <a:spLocks noChangeArrowheads="1"/>
          </p:cNvSpPr>
          <p:nvPr>
            <p:custDataLst>
              <p:tags r:id="rId5"/>
            </p:custDataLst>
          </p:nvPr>
        </p:nvSpPr>
        <p:spPr bwMode="auto">
          <a:xfrm>
            <a:off x="480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00" name="TextBox 99"/>
          <p:cNvSpPr txBox="1"/>
          <p:nvPr/>
        </p:nvSpPr>
        <p:spPr>
          <a:xfrm>
            <a:off x="5114563" y="4932029"/>
            <a:ext cx="589192" cy="369332"/>
          </a:xfrm>
          <a:prstGeom prst="rect">
            <a:avLst/>
          </a:prstGeom>
          <a:noFill/>
        </p:spPr>
        <p:txBody>
          <a:bodyPr wrap="none" rtlCol="0">
            <a:spAutoFit/>
          </a:bodyPr>
          <a:lstStyle/>
          <a:p>
            <a:r>
              <a:rPr lang="en-US" dirty="0" smtClean="0"/>
              <a:t>mux</a:t>
            </a:r>
            <a:endParaRPr lang="en-US" dirty="0"/>
          </a:p>
        </p:txBody>
      </p:sp>
      <p:sp>
        <p:nvSpPr>
          <p:cNvPr id="99" name="Trapezoid 98"/>
          <p:cNvSpPr/>
          <p:nvPr/>
        </p:nvSpPr>
        <p:spPr>
          <a:xfrm flipV="1">
            <a:off x="5105400"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p:cNvCxnSpPr>
            <a:endCxn id="99" idx="2"/>
          </p:cNvCxnSpPr>
          <p:nvPr/>
        </p:nvCxnSpPr>
        <p:spPr>
          <a:xfrm flipH="1">
            <a:off x="54271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3573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 Box 108"/>
          <p:cNvSpPr txBox="1">
            <a:spLocks noChangeArrowheads="1"/>
          </p:cNvSpPr>
          <p:nvPr>
            <p:custDataLst>
              <p:tags r:id="rId6"/>
            </p:custDataLst>
          </p:nvPr>
        </p:nvSpPr>
        <p:spPr bwMode="auto">
          <a:xfrm>
            <a:off x="54102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06" name="TextBox 105"/>
          <p:cNvSpPr txBox="1"/>
          <p:nvPr/>
        </p:nvSpPr>
        <p:spPr>
          <a:xfrm>
            <a:off x="5808516" y="4932029"/>
            <a:ext cx="589192" cy="369332"/>
          </a:xfrm>
          <a:prstGeom prst="rect">
            <a:avLst/>
          </a:prstGeom>
          <a:noFill/>
        </p:spPr>
        <p:txBody>
          <a:bodyPr wrap="none" rtlCol="0">
            <a:spAutoFit/>
          </a:bodyPr>
          <a:lstStyle/>
          <a:p>
            <a:r>
              <a:rPr lang="en-US" dirty="0" smtClean="0"/>
              <a:t>mux</a:t>
            </a:r>
            <a:endParaRPr lang="en-US" dirty="0"/>
          </a:p>
        </p:txBody>
      </p:sp>
      <p:sp>
        <p:nvSpPr>
          <p:cNvPr id="105" name="Trapezoid 104"/>
          <p:cNvSpPr/>
          <p:nvPr/>
        </p:nvSpPr>
        <p:spPr>
          <a:xfrm flipV="1">
            <a:off x="57993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p:cNvCxnSpPr>
            <a:endCxn id="106" idx="0"/>
          </p:cNvCxnSpPr>
          <p:nvPr/>
        </p:nvCxnSpPr>
        <p:spPr>
          <a:xfrm flipH="1">
            <a:off x="61031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0512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 Box 108"/>
          <p:cNvSpPr txBox="1">
            <a:spLocks noChangeArrowheads="1"/>
          </p:cNvSpPr>
          <p:nvPr>
            <p:custDataLst>
              <p:tags r:id="rId7"/>
            </p:custDataLst>
          </p:nvPr>
        </p:nvSpPr>
        <p:spPr bwMode="auto">
          <a:xfrm>
            <a:off x="61041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12" name="TextBox 111"/>
          <p:cNvSpPr txBox="1"/>
          <p:nvPr/>
        </p:nvSpPr>
        <p:spPr>
          <a:xfrm>
            <a:off x="6409963" y="4932029"/>
            <a:ext cx="589192" cy="369332"/>
          </a:xfrm>
          <a:prstGeom prst="rect">
            <a:avLst/>
          </a:prstGeom>
          <a:noFill/>
        </p:spPr>
        <p:txBody>
          <a:bodyPr wrap="none" rtlCol="0">
            <a:spAutoFit/>
          </a:bodyPr>
          <a:lstStyle/>
          <a:p>
            <a:r>
              <a:rPr lang="en-US" dirty="0" smtClean="0"/>
              <a:t>mux</a:t>
            </a:r>
            <a:endParaRPr lang="en-US" dirty="0"/>
          </a:p>
        </p:txBody>
      </p:sp>
      <p:sp>
        <p:nvSpPr>
          <p:cNvPr id="111" name="Trapezoid 110"/>
          <p:cNvSpPr/>
          <p:nvPr/>
        </p:nvSpPr>
        <p:spPr>
          <a:xfrm flipV="1">
            <a:off x="6400800"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3" name="Straight Connector 112"/>
          <p:cNvCxnSpPr>
            <a:endCxn id="111" idx="2"/>
          </p:cNvCxnSpPr>
          <p:nvPr/>
        </p:nvCxnSpPr>
        <p:spPr>
          <a:xfrm flipH="1">
            <a:off x="67225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6527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027716" y="4932029"/>
            <a:ext cx="589192" cy="369332"/>
          </a:xfrm>
          <a:prstGeom prst="rect">
            <a:avLst/>
          </a:prstGeom>
          <a:noFill/>
        </p:spPr>
        <p:txBody>
          <a:bodyPr wrap="none" rtlCol="0">
            <a:spAutoFit/>
          </a:bodyPr>
          <a:lstStyle/>
          <a:p>
            <a:r>
              <a:rPr lang="en-US" dirty="0" smtClean="0"/>
              <a:t>mux</a:t>
            </a:r>
            <a:endParaRPr lang="en-US" dirty="0"/>
          </a:p>
        </p:txBody>
      </p:sp>
      <p:sp>
        <p:nvSpPr>
          <p:cNvPr id="115" name="Text Box 108"/>
          <p:cNvSpPr txBox="1">
            <a:spLocks noChangeArrowheads="1"/>
          </p:cNvSpPr>
          <p:nvPr>
            <p:custDataLst>
              <p:tags r:id="rId8"/>
            </p:custDataLst>
          </p:nvPr>
        </p:nvSpPr>
        <p:spPr bwMode="auto">
          <a:xfrm>
            <a:off x="67056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17" name="Trapezoid 116"/>
          <p:cNvSpPr/>
          <p:nvPr/>
        </p:nvSpPr>
        <p:spPr>
          <a:xfrm flipV="1">
            <a:off x="70185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9" name="Straight Connector 118"/>
          <p:cNvCxnSpPr>
            <a:endCxn id="118" idx="0"/>
          </p:cNvCxnSpPr>
          <p:nvPr/>
        </p:nvCxnSpPr>
        <p:spPr>
          <a:xfrm flipH="1">
            <a:off x="73223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2704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ext Box 108"/>
          <p:cNvSpPr txBox="1">
            <a:spLocks noChangeArrowheads="1"/>
          </p:cNvSpPr>
          <p:nvPr>
            <p:custDataLst>
              <p:tags r:id="rId9"/>
            </p:custDataLst>
          </p:nvPr>
        </p:nvSpPr>
        <p:spPr bwMode="auto">
          <a:xfrm>
            <a:off x="73233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24" name="TextBox 123"/>
          <p:cNvSpPr txBox="1"/>
          <p:nvPr/>
        </p:nvSpPr>
        <p:spPr>
          <a:xfrm>
            <a:off x="7637316" y="4932029"/>
            <a:ext cx="589192" cy="369332"/>
          </a:xfrm>
          <a:prstGeom prst="rect">
            <a:avLst/>
          </a:prstGeom>
          <a:noFill/>
        </p:spPr>
        <p:txBody>
          <a:bodyPr wrap="none" rtlCol="0">
            <a:spAutoFit/>
          </a:bodyPr>
          <a:lstStyle/>
          <a:p>
            <a:r>
              <a:rPr lang="en-US" dirty="0" smtClean="0"/>
              <a:t>mux</a:t>
            </a:r>
            <a:endParaRPr lang="en-US" dirty="0"/>
          </a:p>
        </p:txBody>
      </p:sp>
      <p:sp>
        <p:nvSpPr>
          <p:cNvPr id="123" name="Trapezoid 122"/>
          <p:cNvSpPr/>
          <p:nvPr/>
        </p:nvSpPr>
        <p:spPr>
          <a:xfrm flipV="1">
            <a:off x="76281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5" name="Straight Connector 124"/>
          <p:cNvCxnSpPr>
            <a:endCxn id="124" idx="0"/>
          </p:cNvCxnSpPr>
          <p:nvPr/>
        </p:nvCxnSpPr>
        <p:spPr>
          <a:xfrm flipH="1">
            <a:off x="79319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8800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Box 108"/>
          <p:cNvSpPr txBox="1">
            <a:spLocks noChangeArrowheads="1"/>
          </p:cNvSpPr>
          <p:nvPr>
            <p:custDataLst>
              <p:tags r:id="rId10"/>
            </p:custDataLst>
          </p:nvPr>
        </p:nvSpPr>
        <p:spPr bwMode="auto">
          <a:xfrm>
            <a:off x="79329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29" name="Trapezoid 128"/>
          <p:cNvSpPr/>
          <p:nvPr/>
        </p:nvSpPr>
        <p:spPr>
          <a:xfrm flipV="1">
            <a:off x="83139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p:cNvSpPr txBox="1"/>
          <p:nvPr/>
        </p:nvSpPr>
        <p:spPr>
          <a:xfrm>
            <a:off x="8323116" y="4932029"/>
            <a:ext cx="589192" cy="369332"/>
          </a:xfrm>
          <a:prstGeom prst="rect">
            <a:avLst/>
          </a:prstGeom>
          <a:noFill/>
        </p:spPr>
        <p:txBody>
          <a:bodyPr wrap="none" rtlCol="0">
            <a:spAutoFit/>
          </a:bodyPr>
          <a:lstStyle/>
          <a:p>
            <a:r>
              <a:rPr lang="en-US" dirty="0" smtClean="0"/>
              <a:t>mux</a:t>
            </a:r>
            <a:endParaRPr lang="en-US" dirty="0"/>
          </a:p>
        </p:txBody>
      </p:sp>
      <p:cxnSp>
        <p:nvCxnSpPr>
          <p:cNvPr id="131" name="Straight Connector 130"/>
          <p:cNvCxnSpPr>
            <a:endCxn id="130" idx="0"/>
          </p:cNvCxnSpPr>
          <p:nvPr/>
        </p:nvCxnSpPr>
        <p:spPr>
          <a:xfrm flipH="1">
            <a:off x="86177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6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11"/>
            </p:custDataLst>
          </p:nvPr>
        </p:nvSpPr>
        <p:spPr bwMode="auto">
          <a:xfrm>
            <a:off x="861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34" name="Text Box 108"/>
          <p:cNvSpPr txBox="1">
            <a:spLocks noChangeArrowheads="1"/>
          </p:cNvSpPr>
          <p:nvPr>
            <p:custDataLst>
              <p:tags r:id="rId12"/>
            </p:custDataLst>
          </p:nvPr>
        </p:nvSpPr>
        <p:spPr bwMode="auto">
          <a:xfrm>
            <a:off x="3815919" y="5529961"/>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[7]</a:t>
            </a:r>
            <a:endParaRPr lang="en-US" baseline="-25000" dirty="0">
              <a:solidFill>
                <a:srgbClr val="FFFFFF"/>
              </a:solidFill>
              <a:latin typeface="Calibri"/>
            </a:endParaRPr>
          </a:p>
        </p:txBody>
      </p:sp>
      <p:cxnSp>
        <p:nvCxnSpPr>
          <p:cNvPr id="135" name="Straight Connector 134"/>
          <p:cNvCxnSpPr/>
          <p:nvPr/>
        </p:nvCxnSpPr>
        <p:spPr>
          <a:xfrm>
            <a:off x="4214592" y="5301361"/>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114800" y="5301361"/>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Text Box 108"/>
          <p:cNvSpPr txBox="1">
            <a:spLocks noChangeArrowheads="1"/>
          </p:cNvSpPr>
          <p:nvPr>
            <p:custDataLst>
              <p:tags r:id="rId13"/>
            </p:custDataLst>
          </p:nvPr>
        </p:nvSpPr>
        <p:spPr bwMode="auto">
          <a:xfrm>
            <a:off x="4191000" y="522823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38" name="Text Box 108"/>
          <p:cNvSpPr txBox="1">
            <a:spLocks noChangeArrowheads="1"/>
          </p:cNvSpPr>
          <p:nvPr>
            <p:custDataLst>
              <p:tags r:id="rId14"/>
            </p:custDataLst>
          </p:nvPr>
        </p:nvSpPr>
        <p:spPr bwMode="auto">
          <a:xfrm>
            <a:off x="4425519" y="5529961"/>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[6]</a:t>
            </a:r>
            <a:endParaRPr lang="en-US" baseline="-25000" dirty="0">
              <a:solidFill>
                <a:srgbClr val="FFFFFF"/>
              </a:solidFill>
              <a:latin typeface="Calibri"/>
            </a:endParaRPr>
          </a:p>
        </p:txBody>
      </p:sp>
      <p:cxnSp>
        <p:nvCxnSpPr>
          <p:cNvPr id="139" name="Straight Connector 138"/>
          <p:cNvCxnSpPr/>
          <p:nvPr/>
        </p:nvCxnSpPr>
        <p:spPr>
          <a:xfrm>
            <a:off x="4824192"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724400"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Text Box 108"/>
          <p:cNvSpPr txBox="1">
            <a:spLocks noChangeArrowheads="1"/>
          </p:cNvSpPr>
          <p:nvPr>
            <p:custDataLst>
              <p:tags r:id="rId15"/>
            </p:custDataLst>
          </p:nvPr>
        </p:nvSpPr>
        <p:spPr bwMode="auto">
          <a:xfrm>
            <a:off x="4800600" y="5273423"/>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42" name="Text Box 108"/>
          <p:cNvSpPr txBox="1">
            <a:spLocks noChangeArrowheads="1"/>
          </p:cNvSpPr>
          <p:nvPr>
            <p:custDataLst>
              <p:tags r:id="rId16"/>
            </p:custDataLst>
          </p:nvPr>
        </p:nvSpPr>
        <p:spPr bwMode="auto">
          <a:xfrm>
            <a:off x="5068783" y="5526885"/>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[5]</a:t>
            </a:r>
            <a:endParaRPr lang="en-US" baseline="-25000" dirty="0">
              <a:solidFill>
                <a:srgbClr val="FFFFFF"/>
              </a:solidFill>
              <a:latin typeface="Calibri"/>
            </a:endParaRPr>
          </a:p>
        </p:txBody>
      </p:sp>
      <p:cxnSp>
        <p:nvCxnSpPr>
          <p:cNvPr id="143" name="Straight Connector 142"/>
          <p:cNvCxnSpPr/>
          <p:nvPr/>
        </p:nvCxnSpPr>
        <p:spPr>
          <a:xfrm>
            <a:off x="5467456"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367664"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Text Box 108"/>
          <p:cNvSpPr txBox="1">
            <a:spLocks noChangeArrowheads="1"/>
          </p:cNvSpPr>
          <p:nvPr>
            <p:custDataLst>
              <p:tags r:id="rId17"/>
            </p:custDataLst>
          </p:nvPr>
        </p:nvSpPr>
        <p:spPr bwMode="auto">
          <a:xfrm>
            <a:off x="5443864" y="5225161"/>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46" name="Text Box 108"/>
          <p:cNvSpPr txBox="1">
            <a:spLocks noChangeArrowheads="1"/>
          </p:cNvSpPr>
          <p:nvPr>
            <p:custDataLst>
              <p:tags r:id="rId18"/>
            </p:custDataLst>
          </p:nvPr>
        </p:nvSpPr>
        <p:spPr bwMode="auto">
          <a:xfrm>
            <a:off x="5678383" y="5526885"/>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[4]</a:t>
            </a:r>
            <a:endParaRPr lang="en-US" baseline="-25000" dirty="0">
              <a:solidFill>
                <a:srgbClr val="FFFFFF"/>
              </a:solidFill>
              <a:latin typeface="Calibri"/>
            </a:endParaRPr>
          </a:p>
        </p:txBody>
      </p:sp>
      <p:cxnSp>
        <p:nvCxnSpPr>
          <p:cNvPr id="147" name="Straight Connector 146"/>
          <p:cNvCxnSpPr/>
          <p:nvPr/>
        </p:nvCxnSpPr>
        <p:spPr>
          <a:xfrm>
            <a:off x="6077056" y="5295209"/>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977264" y="5295209"/>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Text Box 108"/>
          <p:cNvSpPr txBox="1">
            <a:spLocks noChangeArrowheads="1"/>
          </p:cNvSpPr>
          <p:nvPr>
            <p:custDataLst>
              <p:tags r:id="rId19"/>
            </p:custDataLst>
          </p:nvPr>
        </p:nvSpPr>
        <p:spPr bwMode="auto">
          <a:xfrm>
            <a:off x="6053464" y="527034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50" name="Text Box 108"/>
          <p:cNvSpPr txBox="1">
            <a:spLocks noChangeArrowheads="1"/>
          </p:cNvSpPr>
          <p:nvPr>
            <p:custDataLst>
              <p:tags r:id="rId20"/>
            </p:custDataLst>
          </p:nvPr>
        </p:nvSpPr>
        <p:spPr bwMode="auto">
          <a:xfrm>
            <a:off x="6330519" y="5529961"/>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[3]</a:t>
            </a:r>
            <a:endParaRPr lang="en-US" baseline="-25000" dirty="0">
              <a:solidFill>
                <a:srgbClr val="FFFFFF"/>
              </a:solidFill>
              <a:latin typeface="Calibri"/>
            </a:endParaRPr>
          </a:p>
        </p:txBody>
      </p:sp>
      <p:cxnSp>
        <p:nvCxnSpPr>
          <p:cNvPr id="151" name="Straight Connector 150"/>
          <p:cNvCxnSpPr/>
          <p:nvPr/>
        </p:nvCxnSpPr>
        <p:spPr>
          <a:xfrm>
            <a:off x="6729192" y="5301361"/>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629400" y="5301361"/>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4" name="Text Box 108"/>
          <p:cNvSpPr txBox="1">
            <a:spLocks noChangeArrowheads="1"/>
          </p:cNvSpPr>
          <p:nvPr>
            <p:custDataLst>
              <p:tags r:id="rId21"/>
            </p:custDataLst>
          </p:nvPr>
        </p:nvSpPr>
        <p:spPr bwMode="auto">
          <a:xfrm>
            <a:off x="6705600" y="522823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55" name="Text Box 108"/>
          <p:cNvSpPr txBox="1">
            <a:spLocks noChangeArrowheads="1"/>
          </p:cNvSpPr>
          <p:nvPr>
            <p:custDataLst>
              <p:tags r:id="rId22"/>
            </p:custDataLst>
          </p:nvPr>
        </p:nvSpPr>
        <p:spPr bwMode="auto">
          <a:xfrm>
            <a:off x="6940119" y="5529961"/>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a:t>
            </a:r>
            <a:r>
              <a:rPr lang="en-US" dirty="0">
                <a:solidFill>
                  <a:srgbClr val="FFFFFF"/>
                </a:solidFill>
                <a:latin typeface="Calibri"/>
              </a:rPr>
              <a:t>2</a:t>
            </a:r>
            <a:r>
              <a:rPr lang="en-US" dirty="0" smtClean="0">
                <a:solidFill>
                  <a:srgbClr val="FFFFFF"/>
                </a:solidFill>
                <a:latin typeface="Calibri"/>
              </a:rPr>
              <a:t>]</a:t>
            </a:r>
            <a:endParaRPr lang="en-US" baseline="-25000" dirty="0">
              <a:solidFill>
                <a:srgbClr val="FFFFFF"/>
              </a:solidFill>
              <a:latin typeface="Calibri"/>
            </a:endParaRPr>
          </a:p>
        </p:txBody>
      </p:sp>
      <p:cxnSp>
        <p:nvCxnSpPr>
          <p:cNvPr id="156" name="Straight Connector 155"/>
          <p:cNvCxnSpPr/>
          <p:nvPr/>
        </p:nvCxnSpPr>
        <p:spPr>
          <a:xfrm>
            <a:off x="7338792"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239000"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Text Box 108"/>
          <p:cNvSpPr txBox="1">
            <a:spLocks noChangeArrowheads="1"/>
          </p:cNvSpPr>
          <p:nvPr>
            <p:custDataLst>
              <p:tags r:id="rId23"/>
            </p:custDataLst>
          </p:nvPr>
        </p:nvSpPr>
        <p:spPr bwMode="auto">
          <a:xfrm>
            <a:off x="7315200" y="5273423"/>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59" name="Text Box 108"/>
          <p:cNvSpPr txBox="1">
            <a:spLocks noChangeArrowheads="1"/>
          </p:cNvSpPr>
          <p:nvPr>
            <p:custDataLst>
              <p:tags r:id="rId24"/>
            </p:custDataLst>
          </p:nvPr>
        </p:nvSpPr>
        <p:spPr bwMode="auto">
          <a:xfrm>
            <a:off x="7583383" y="5526885"/>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[1]</a:t>
            </a:r>
            <a:endParaRPr lang="en-US" baseline="-25000" dirty="0">
              <a:solidFill>
                <a:srgbClr val="FFFFFF"/>
              </a:solidFill>
              <a:latin typeface="Calibri"/>
            </a:endParaRPr>
          </a:p>
        </p:txBody>
      </p:sp>
      <p:cxnSp>
        <p:nvCxnSpPr>
          <p:cNvPr id="160" name="Straight Connector 159"/>
          <p:cNvCxnSpPr/>
          <p:nvPr/>
        </p:nvCxnSpPr>
        <p:spPr>
          <a:xfrm>
            <a:off x="7982056"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882264"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 Box 108"/>
          <p:cNvSpPr txBox="1">
            <a:spLocks noChangeArrowheads="1"/>
          </p:cNvSpPr>
          <p:nvPr>
            <p:custDataLst>
              <p:tags r:id="rId25"/>
            </p:custDataLst>
          </p:nvPr>
        </p:nvSpPr>
        <p:spPr bwMode="auto">
          <a:xfrm>
            <a:off x="7958464" y="5225161"/>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63" name="Text Box 108"/>
          <p:cNvSpPr txBox="1">
            <a:spLocks noChangeArrowheads="1"/>
          </p:cNvSpPr>
          <p:nvPr>
            <p:custDataLst>
              <p:tags r:id="rId26"/>
            </p:custDataLst>
          </p:nvPr>
        </p:nvSpPr>
        <p:spPr bwMode="auto">
          <a:xfrm>
            <a:off x="8192983" y="5526885"/>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[0]</a:t>
            </a:r>
            <a:endParaRPr lang="en-US" baseline="-25000" dirty="0">
              <a:solidFill>
                <a:srgbClr val="FFFFFF"/>
              </a:solidFill>
              <a:latin typeface="Calibri"/>
            </a:endParaRPr>
          </a:p>
        </p:txBody>
      </p:sp>
      <p:cxnSp>
        <p:nvCxnSpPr>
          <p:cNvPr id="164" name="Straight Connector 163"/>
          <p:cNvCxnSpPr/>
          <p:nvPr/>
        </p:nvCxnSpPr>
        <p:spPr>
          <a:xfrm>
            <a:off x="8591656" y="5295209"/>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491864" y="5295209"/>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6" name="Text Box 108"/>
          <p:cNvSpPr txBox="1">
            <a:spLocks noChangeArrowheads="1"/>
          </p:cNvSpPr>
          <p:nvPr>
            <p:custDataLst>
              <p:tags r:id="rId27"/>
            </p:custDataLst>
          </p:nvPr>
        </p:nvSpPr>
        <p:spPr bwMode="auto">
          <a:xfrm>
            <a:off x="8568064" y="527034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75" name="Text Box 108"/>
          <p:cNvSpPr txBox="1">
            <a:spLocks noChangeArrowheads="1"/>
          </p:cNvSpPr>
          <p:nvPr>
            <p:custDataLst>
              <p:tags r:id="rId28"/>
            </p:custDataLst>
          </p:nvPr>
        </p:nvSpPr>
        <p:spPr bwMode="auto">
          <a:xfrm>
            <a:off x="129842" y="4508416"/>
            <a:ext cx="1737143"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[9-0]</a:t>
            </a:r>
            <a:endParaRPr lang="en-US" sz="2000" baseline="-25000" dirty="0">
              <a:solidFill>
                <a:srgbClr val="FFFFFF"/>
              </a:solidFill>
              <a:latin typeface="Calibri"/>
            </a:endParaRPr>
          </a:p>
        </p:txBody>
      </p:sp>
      <p:cxnSp>
        <p:nvCxnSpPr>
          <p:cNvPr id="177" name="Straight Connector 176"/>
          <p:cNvCxnSpPr/>
          <p:nvPr/>
        </p:nvCxnSpPr>
        <p:spPr>
          <a:xfrm>
            <a:off x="1920629" y="4807145"/>
            <a:ext cx="6393324" cy="0"/>
          </a:xfrm>
          <a:prstGeom prst="line">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862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06017" name="Straight Connector 2006016"/>
          <p:cNvCxnSpPr/>
          <p:nvPr/>
        </p:nvCxnSpPr>
        <p:spPr>
          <a:xfrm>
            <a:off x="38862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4958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4958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1054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1054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7912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7912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4008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4008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0104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0104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6200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6200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8305800" y="4800600"/>
            <a:ext cx="0" cy="381000"/>
          </a:xfrm>
          <a:prstGeom prst="line">
            <a:avLst/>
          </a:prstGeom>
          <a:ln w="381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3058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4" name="Text Box 108"/>
          <p:cNvSpPr txBox="1">
            <a:spLocks noChangeArrowheads="1"/>
          </p:cNvSpPr>
          <p:nvPr>
            <p:custDataLst>
              <p:tags r:id="rId29"/>
            </p:custDataLst>
          </p:nvPr>
        </p:nvSpPr>
        <p:spPr bwMode="auto">
          <a:xfrm>
            <a:off x="1752600" y="4337077"/>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10</a:t>
            </a:r>
            <a:endParaRPr lang="en-US" sz="2400" dirty="0">
              <a:solidFill>
                <a:srgbClr val="FFFFFF"/>
              </a:solidFill>
              <a:latin typeface="Calibri"/>
            </a:endParaRPr>
          </a:p>
        </p:txBody>
      </p:sp>
      <p:cxnSp>
        <p:nvCxnSpPr>
          <p:cNvPr id="205" name="Straight Connector 204"/>
          <p:cNvCxnSpPr/>
          <p:nvPr/>
        </p:nvCxnSpPr>
        <p:spPr>
          <a:xfrm>
            <a:off x="2076625" y="474373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5" name="Straight Connector 2006024"/>
          <p:cNvCxnSpPr/>
          <p:nvPr/>
        </p:nvCxnSpPr>
        <p:spPr>
          <a:xfrm>
            <a:off x="3395393" y="3790670"/>
            <a:ext cx="460560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7" name="Straight Connector 2006026"/>
          <p:cNvCxnSpPr/>
          <p:nvPr/>
        </p:nvCxnSpPr>
        <p:spPr>
          <a:xfrm>
            <a:off x="8003193" y="3790670"/>
            <a:ext cx="0" cy="133410"/>
          </a:xfrm>
          <a:prstGeom prst="line">
            <a:avLst/>
          </a:prstGeom>
          <a:ln w="254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3914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705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096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4102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800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191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06029" name="Straight Arrow Connector 2006028"/>
          <p:cNvCxnSpPr/>
          <p:nvPr/>
        </p:nvCxnSpPr>
        <p:spPr>
          <a:xfrm>
            <a:off x="7983184" y="392408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3914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6721906"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6096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54102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8006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4191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677609"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3657600" y="394341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665640" y="1915180"/>
            <a:ext cx="2135521" cy="523220"/>
          </a:xfrm>
          <a:prstGeom prst="rect">
            <a:avLst/>
          </a:prstGeom>
          <a:noFill/>
        </p:spPr>
        <p:txBody>
          <a:bodyPr wrap="none" rtlCol="0">
            <a:spAutoFit/>
          </a:bodyPr>
          <a:lstStyle/>
          <a:p>
            <a:r>
              <a:rPr lang="en-US" sz="2800" dirty="0" smtClean="0">
                <a:solidFill>
                  <a:schemeClr val="bg1"/>
                </a:solidFill>
              </a:rPr>
              <a:t>4M x </a:t>
            </a:r>
            <a:r>
              <a:rPr lang="en-US" sz="2800" dirty="0">
                <a:solidFill>
                  <a:schemeClr val="bg1"/>
                </a:solidFill>
              </a:rPr>
              <a:t>8</a:t>
            </a:r>
            <a:r>
              <a:rPr lang="en-US" sz="2800" dirty="0" smtClean="0">
                <a:solidFill>
                  <a:schemeClr val="bg1"/>
                </a:solidFill>
              </a:rPr>
              <a:t> SRAM</a:t>
            </a:r>
          </a:p>
        </p:txBody>
      </p:sp>
      <p:sp>
        <p:nvSpPr>
          <p:cNvPr id="229" name="TextBox 228"/>
          <p:cNvSpPr txBox="1"/>
          <p:nvPr/>
        </p:nvSpPr>
        <p:spPr>
          <a:xfrm>
            <a:off x="186131" y="888321"/>
            <a:ext cx="3788217" cy="1384995"/>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a:t>
            </a:r>
            <a:r>
              <a:rPr lang="en-US" sz="2800" b="1" i="1" dirty="0" smtClean="0">
                <a:solidFill>
                  <a:schemeClr val="accent5">
                    <a:lumMod val="60000"/>
                    <a:lumOff val="40000"/>
                  </a:schemeClr>
                </a:solidFill>
              </a:rPr>
              <a:t>4M x 8</a:t>
            </a:r>
            <a:r>
              <a:rPr lang="en-US" sz="2800" dirty="0" smtClean="0">
                <a:solidFill>
                  <a:schemeClr val="accent5">
                    <a:lumMod val="60000"/>
                    <a:lumOff val="40000"/>
                  </a:schemeClr>
                </a:solidFill>
              </a:rPr>
              <a:t> SRAM Module?</a:t>
            </a:r>
          </a:p>
          <a:p>
            <a:endParaRPr lang="en-US" sz="2800" dirty="0">
              <a:solidFill>
                <a:schemeClr val="accent1"/>
              </a:solidFill>
            </a:endParaRPr>
          </a:p>
        </p:txBody>
      </p:sp>
    </p:spTree>
    <p:extLst>
      <p:ext uri="{BB962C8B-B14F-4D97-AF65-F5344CB8AC3E}">
        <p14:creationId xmlns:p14="http://schemas.microsoft.com/office/powerpoint/2010/main" val="317095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060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060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060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
                                  </p:stCondLst>
                                  <p:childTnLst>
                                    <p:set>
                                      <p:cBhvr>
                                        <p:cTn id="46" dur="1" fill="hold">
                                          <p:stCondLst>
                                            <p:cond delay="0"/>
                                          </p:stCondLst>
                                        </p:cTn>
                                        <p:tgtEl>
                                          <p:spTgt spid="1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1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1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1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1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1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1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1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219"/>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2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2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2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2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2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2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22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2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27"/>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7"/>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25"/>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0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0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0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1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1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1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17"/>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2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2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3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3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3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38"/>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39"/>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4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4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42"/>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43"/>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44"/>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45"/>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46"/>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47"/>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4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49"/>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50"/>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51"/>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5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54"/>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55"/>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56"/>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57"/>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58"/>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60"/>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61"/>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62"/>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89"/>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2006017"/>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89"/>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191"/>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92"/>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93"/>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94"/>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95"/>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96"/>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97"/>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98"/>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99"/>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200"/>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201"/>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39" grpId="0" animBg="1"/>
      <p:bldP spid="40" grpId="0"/>
      <p:bldP spid="47" grpId="0" animBg="1"/>
      <p:bldP spid="48" grpId="0"/>
      <p:bldP spid="49" grpId="0" animBg="1"/>
      <p:bldP spid="50" grpId="0"/>
      <p:bldP spid="51" grpId="0" animBg="1"/>
      <p:bldP spid="52" grpId="0"/>
      <p:bldP spid="53" grpId="0" animBg="1"/>
      <p:bldP spid="54" grpId="0"/>
      <p:bldP spid="55" grpId="0" animBg="1"/>
      <p:bldP spid="56" grpId="0"/>
      <p:bldP spid="57" grpId="0" animBg="1"/>
      <p:bldP spid="58" grpId="0"/>
      <p:bldP spid="59" grpId="0" animBg="1"/>
      <p:bldP spid="60" grpId="0"/>
      <p:bldP spid="61" grpId="0" animBg="1"/>
      <p:bldP spid="62" grpId="0"/>
      <p:bldP spid="12" grpId="0"/>
      <p:bldP spid="11" grpId="0" animBg="1"/>
      <p:bldP spid="91" grpId="0"/>
      <p:bldP spid="94" grpId="0"/>
      <p:bldP spid="93" grpId="0" animBg="1"/>
      <p:bldP spid="97" grpId="0"/>
      <p:bldP spid="100" grpId="0"/>
      <p:bldP spid="99" grpId="0" animBg="1"/>
      <p:bldP spid="103" grpId="0"/>
      <p:bldP spid="106" grpId="0"/>
      <p:bldP spid="105" grpId="0" animBg="1"/>
      <p:bldP spid="109" grpId="0"/>
      <p:bldP spid="112" grpId="0"/>
      <p:bldP spid="111" grpId="0" animBg="1"/>
      <p:bldP spid="118" grpId="0"/>
      <p:bldP spid="115" grpId="0"/>
      <p:bldP spid="117" grpId="0" animBg="1"/>
      <p:bldP spid="121" grpId="0"/>
      <p:bldP spid="124" grpId="0"/>
      <p:bldP spid="123" grpId="0" animBg="1"/>
      <p:bldP spid="127" grpId="0"/>
      <p:bldP spid="129" grpId="0" animBg="1"/>
      <p:bldP spid="130" grpId="0"/>
      <p:bldP spid="133" grpId="0"/>
      <p:bldP spid="134" grpId="0"/>
      <p:bldP spid="137" grpId="0"/>
      <p:bldP spid="138" grpId="0"/>
      <p:bldP spid="141" grpId="0"/>
      <p:bldP spid="142" grpId="0"/>
      <p:bldP spid="145" grpId="0"/>
      <p:bldP spid="146" grpId="0"/>
      <p:bldP spid="149" grpId="0"/>
      <p:bldP spid="150" grpId="0"/>
      <p:bldP spid="154" grpId="0"/>
      <p:bldP spid="155" grpId="0"/>
      <p:bldP spid="158" grpId="0"/>
      <p:bldP spid="159" grpId="0"/>
      <p:bldP spid="162" grpId="0"/>
      <p:bldP spid="163" grpId="0"/>
      <p:bldP spid="166" grpId="0"/>
      <p:bldP spid="175" grpId="0"/>
      <p:bldP spid="20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74" name="Text Box 108"/>
          <p:cNvSpPr txBox="1">
            <a:spLocks noChangeArrowheads="1"/>
          </p:cNvSpPr>
          <p:nvPr>
            <p:custDataLst>
              <p:tags r:id="rId2"/>
            </p:custDataLst>
          </p:nvPr>
        </p:nvSpPr>
        <p:spPr bwMode="auto">
          <a:xfrm>
            <a:off x="1790350" y="3174747"/>
            <a:ext cx="49565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12</a:t>
            </a:r>
            <a:endParaRPr lang="en-US" sz="2400" dirty="0">
              <a:solidFill>
                <a:srgbClr val="FFFFFF"/>
              </a:solidFill>
              <a:latin typeface="Calibri"/>
            </a:endParaRPr>
          </a:p>
        </p:txBody>
      </p:sp>
      <p:sp>
        <p:nvSpPr>
          <p:cNvPr id="75" name="Text Box 108"/>
          <p:cNvSpPr txBox="1">
            <a:spLocks noChangeArrowheads="1"/>
          </p:cNvSpPr>
          <p:nvPr>
            <p:custDataLst>
              <p:tags r:id="rId3"/>
            </p:custDataLst>
          </p:nvPr>
        </p:nvSpPr>
        <p:spPr bwMode="auto">
          <a:xfrm>
            <a:off x="-15629" y="3403296"/>
            <a:ext cx="199682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[21-10]</a:t>
            </a:r>
            <a:endParaRPr lang="en-US" sz="2000" baseline="-25000" dirty="0">
              <a:solidFill>
                <a:srgbClr val="FFFFFF"/>
              </a:solidFill>
              <a:latin typeface="Calibri"/>
            </a:endParaRPr>
          </a:p>
        </p:txBody>
      </p:sp>
      <p:cxnSp>
        <p:nvCxnSpPr>
          <p:cNvPr id="4" name="Straight Connector 3"/>
          <p:cNvCxnSpPr/>
          <p:nvPr/>
        </p:nvCxnSpPr>
        <p:spPr>
          <a:xfrm flipV="1">
            <a:off x="1905000"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61975"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8994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8100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7" name="Rectangle 46"/>
          <p:cNvSpPr/>
          <p:nvPr/>
        </p:nvSpPr>
        <p:spPr>
          <a:xfrm>
            <a:off x="45429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4535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9" name="Rectangle 48"/>
          <p:cNvSpPr/>
          <p:nvPr/>
        </p:nvSpPr>
        <p:spPr>
          <a:xfrm>
            <a:off x="51454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0559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1" name="Rectangle 50"/>
          <p:cNvSpPr/>
          <p:nvPr/>
        </p:nvSpPr>
        <p:spPr>
          <a:xfrm>
            <a:off x="57889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6994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3" name="Rectangle 52"/>
          <p:cNvSpPr/>
          <p:nvPr/>
        </p:nvSpPr>
        <p:spPr>
          <a:xfrm>
            <a:off x="64140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246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5" name="Rectangle 54"/>
          <p:cNvSpPr/>
          <p:nvPr/>
        </p:nvSpPr>
        <p:spPr>
          <a:xfrm>
            <a:off x="70575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9681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7" name="Rectangle 56"/>
          <p:cNvSpPr/>
          <p:nvPr/>
        </p:nvSpPr>
        <p:spPr>
          <a:xfrm>
            <a:off x="76600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705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9" name="Rectangle 58"/>
          <p:cNvSpPr/>
          <p:nvPr/>
        </p:nvSpPr>
        <p:spPr>
          <a:xfrm>
            <a:off x="83035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2140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61" name="Rectangle 60"/>
          <p:cNvSpPr/>
          <p:nvPr/>
        </p:nvSpPr>
        <p:spPr>
          <a:xfrm>
            <a:off x="2493933" y="2514600"/>
            <a:ext cx="901460" cy="18269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438400" y="2590800"/>
            <a:ext cx="956993" cy="646331"/>
          </a:xfrm>
          <a:prstGeom prst="rect">
            <a:avLst/>
          </a:prstGeom>
          <a:noFill/>
        </p:spPr>
        <p:txBody>
          <a:bodyPr wrap="none" rtlCol="0">
            <a:spAutoFit/>
          </a:bodyPr>
          <a:lstStyle/>
          <a:p>
            <a:r>
              <a:rPr lang="en-US" dirty="0" smtClean="0">
                <a:solidFill>
                  <a:schemeClr val="bg1"/>
                </a:solidFill>
              </a:rPr>
              <a:t>Row </a:t>
            </a:r>
          </a:p>
          <a:p>
            <a:r>
              <a:rPr lang="en-US" dirty="0" smtClean="0">
                <a:solidFill>
                  <a:schemeClr val="bg1"/>
                </a:solidFill>
              </a:rPr>
              <a:t>decoder</a:t>
            </a:r>
          </a:p>
        </p:txBody>
      </p:sp>
      <p:cxnSp>
        <p:nvCxnSpPr>
          <p:cNvPr id="17" name="Straight Connector 16"/>
          <p:cNvCxnSpPr>
            <a:stCxn id="39" idx="2"/>
          </p:cNvCxnSpPr>
          <p:nvPr/>
        </p:nvCxnSpPr>
        <p:spPr>
          <a:xfrm flipH="1">
            <a:off x="4189959"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381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Text Box 108"/>
          <p:cNvSpPr txBox="1">
            <a:spLocks noChangeArrowheads="1"/>
          </p:cNvSpPr>
          <p:nvPr>
            <p:custDataLst>
              <p:tags r:id="rId4"/>
            </p:custDataLst>
          </p:nvPr>
        </p:nvSpPr>
        <p:spPr bwMode="auto">
          <a:xfrm>
            <a:off x="41910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95" name="Straight Connector 94"/>
          <p:cNvCxnSpPr/>
          <p:nvPr/>
        </p:nvCxnSpPr>
        <p:spPr>
          <a:xfrm flipH="1">
            <a:off x="4825716"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5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Text Box 108"/>
          <p:cNvSpPr txBox="1">
            <a:spLocks noChangeArrowheads="1"/>
          </p:cNvSpPr>
          <p:nvPr>
            <p:custDataLst>
              <p:tags r:id="rId5"/>
            </p:custDataLst>
          </p:nvPr>
        </p:nvSpPr>
        <p:spPr bwMode="auto">
          <a:xfrm>
            <a:off x="480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01" name="Straight Connector 100"/>
          <p:cNvCxnSpPr/>
          <p:nvPr/>
        </p:nvCxnSpPr>
        <p:spPr>
          <a:xfrm flipH="1">
            <a:off x="54271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3573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 Box 108"/>
          <p:cNvSpPr txBox="1">
            <a:spLocks noChangeArrowheads="1"/>
          </p:cNvSpPr>
          <p:nvPr>
            <p:custDataLst>
              <p:tags r:id="rId6"/>
            </p:custDataLst>
          </p:nvPr>
        </p:nvSpPr>
        <p:spPr bwMode="auto">
          <a:xfrm>
            <a:off x="54102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07" name="Straight Connector 106"/>
          <p:cNvCxnSpPr/>
          <p:nvPr/>
        </p:nvCxnSpPr>
        <p:spPr>
          <a:xfrm flipH="1">
            <a:off x="61031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0512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 Box 108"/>
          <p:cNvSpPr txBox="1">
            <a:spLocks noChangeArrowheads="1"/>
          </p:cNvSpPr>
          <p:nvPr>
            <p:custDataLst>
              <p:tags r:id="rId7"/>
            </p:custDataLst>
          </p:nvPr>
        </p:nvSpPr>
        <p:spPr bwMode="auto">
          <a:xfrm>
            <a:off x="61041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13" name="Straight Connector 112"/>
          <p:cNvCxnSpPr/>
          <p:nvPr/>
        </p:nvCxnSpPr>
        <p:spPr>
          <a:xfrm flipH="1">
            <a:off x="67225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6527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Text Box 108"/>
          <p:cNvSpPr txBox="1">
            <a:spLocks noChangeArrowheads="1"/>
          </p:cNvSpPr>
          <p:nvPr>
            <p:custDataLst>
              <p:tags r:id="rId8"/>
            </p:custDataLst>
          </p:nvPr>
        </p:nvSpPr>
        <p:spPr bwMode="auto">
          <a:xfrm>
            <a:off x="67056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19" name="Straight Connector 118"/>
          <p:cNvCxnSpPr/>
          <p:nvPr/>
        </p:nvCxnSpPr>
        <p:spPr>
          <a:xfrm flipH="1">
            <a:off x="73223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2704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ext Box 108"/>
          <p:cNvSpPr txBox="1">
            <a:spLocks noChangeArrowheads="1"/>
          </p:cNvSpPr>
          <p:nvPr>
            <p:custDataLst>
              <p:tags r:id="rId9"/>
            </p:custDataLst>
          </p:nvPr>
        </p:nvSpPr>
        <p:spPr bwMode="auto">
          <a:xfrm>
            <a:off x="73233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25" name="Straight Connector 124"/>
          <p:cNvCxnSpPr/>
          <p:nvPr/>
        </p:nvCxnSpPr>
        <p:spPr>
          <a:xfrm flipH="1">
            <a:off x="79319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8800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Box 108"/>
          <p:cNvSpPr txBox="1">
            <a:spLocks noChangeArrowheads="1"/>
          </p:cNvSpPr>
          <p:nvPr>
            <p:custDataLst>
              <p:tags r:id="rId10"/>
            </p:custDataLst>
          </p:nvPr>
        </p:nvSpPr>
        <p:spPr bwMode="auto">
          <a:xfrm>
            <a:off x="79329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31" name="Straight Connector 130"/>
          <p:cNvCxnSpPr/>
          <p:nvPr/>
        </p:nvCxnSpPr>
        <p:spPr>
          <a:xfrm flipH="1">
            <a:off x="86177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6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11"/>
            </p:custDataLst>
          </p:nvPr>
        </p:nvSpPr>
        <p:spPr bwMode="auto">
          <a:xfrm>
            <a:off x="861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75" name="Text Box 108"/>
          <p:cNvSpPr txBox="1">
            <a:spLocks noChangeArrowheads="1"/>
          </p:cNvSpPr>
          <p:nvPr>
            <p:custDataLst>
              <p:tags r:id="rId12"/>
            </p:custDataLst>
          </p:nvPr>
        </p:nvSpPr>
        <p:spPr bwMode="auto">
          <a:xfrm>
            <a:off x="129842" y="4508416"/>
            <a:ext cx="1737143"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[9-0]</a:t>
            </a:r>
            <a:endParaRPr lang="en-US" sz="2000" baseline="-25000" dirty="0">
              <a:solidFill>
                <a:srgbClr val="FFFFFF"/>
              </a:solidFill>
              <a:latin typeface="Calibri"/>
            </a:endParaRPr>
          </a:p>
        </p:txBody>
      </p:sp>
      <p:cxnSp>
        <p:nvCxnSpPr>
          <p:cNvPr id="177" name="Straight Connector 176"/>
          <p:cNvCxnSpPr/>
          <p:nvPr/>
        </p:nvCxnSpPr>
        <p:spPr>
          <a:xfrm>
            <a:off x="1920629" y="4807145"/>
            <a:ext cx="1604580" cy="0"/>
          </a:xfrm>
          <a:prstGeom prst="line">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04" name="Text Box 108"/>
          <p:cNvSpPr txBox="1">
            <a:spLocks noChangeArrowheads="1"/>
          </p:cNvSpPr>
          <p:nvPr>
            <p:custDataLst>
              <p:tags r:id="rId13"/>
            </p:custDataLst>
          </p:nvPr>
        </p:nvSpPr>
        <p:spPr bwMode="auto">
          <a:xfrm>
            <a:off x="1752600" y="4337077"/>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10</a:t>
            </a:r>
            <a:endParaRPr lang="en-US" sz="2400" dirty="0">
              <a:solidFill>
                <a:srgbClr val="FFFFFF"/>
              </a:solidFill>
              <a:latin typeface="Calibri"/>
            </a:endParaRPr>
          </a:p>
        </p:txBody>
      </p:sp>
      <p:cxnSp>
        <p:nvCxnSpPr>
          <p:cNvPr id="205" name="Straight Connector 204"/>
          <p:cNvCxnSpPr/>
          <p:nvPr/>
        </p:nvCxnSpPr>
        <p:spPr>
          <a:xfrm>
            <a:off x="2076625" y="474373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5" name="Straight Connector 2006024"/>
          <p:cNvCxnSpPr/>
          <p:nvPr/>
        </p:nvCxnSpPr>
        <p:spPr>
          <a:xfrm>
            <a:off x="3395393" y="3790670"/>
            <a:ext cx="460560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7" name="Straight Connector 2006026"/>
          <p:cNvCxnSpPr/>
          <p:nvPr/>
        </p:nvCxnSpPr>
        <p:spPr>
          <a:xfrm>
            <a:off x="8003193" y="3790670"/>
            <a:ext cx="0" cy="133410"/>
          </a:xfrm>
          <a:prstGeom prst="line">
            <a:avLst/>
          </a:prstGeom>
          <a:ln w="254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3914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705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096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4102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800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191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06029" name="Straight Arrow Connector 2006028"/>
          <p:cNvCxnSpPr/>
          <p:nvPr/>
        </p:nvCxnSpPr>
        <p:spPr>
          <a:xfrm>
            <a:off x="7983184" y="392408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3914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6721906"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6096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54102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8006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4191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677609"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3657600" y="394341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665640" y="1915180"/>
            <a:ext cx="2135521" cy="523220"/>
          </a:xfrm>
          <a:prstGeom prst="rect">
            <a:avLst/>
          </a:prstGeom>
          <a:noFill/>
        </p:spPr>
        <p:txBody>
          <a:bodyPr wrap="none" rtlCol="0">
            <a:spAutoFit/>
          </a:bodyPr>
          <a:lstStyle/>
          <a:p>
            <a:r>
              <a:rPr lang="en-US" sz="2800" dirty="0" smtClean="0">
                <a:solidFill>
                  <a:schemeClr val="bg1"/>
                </a:solidFill>
              </a:rPr>
              <a:t>4M x </a:t>
            </a:r>
            <a:r>
              <a:rPr lang="en-US" sz="2800" dirty="0">
                <a:solidFill>
                  <a:schemeClr val="bg1"/>
                </a:solidFill>
              </a:rPr>
              <a:t>8</a:t>
            </a:r>
            <a:r>
              <a:rPr lang="en-US" sz="2800" dirty="0" smtClean="0">
                <a:solidFill>
                  <a:schemeClr val="bg1"/>
                </a:solidFill>
              </a:rPr>
              <a:t> SRAM</a:t>
            </a:r>
          </a:p>
        </p:txBody>
      </p:sp>
      <p:sp>
        <p:nvSpPr>
          <p:cNvPr id="167" name="Rectangle 166"/>
          <p:cNvSpPr/>
          <p:nvPr>
            <p:custDataLst>
              <p:tags r:id="rId14"/>
            </p:custDataLst>
          </p:nvPr>
        </p:nvSpPr>
        <p:spPr>
          <a:xfrm>
            <a:off x="3810000" y="4876800"/>
            <a:ext cx="4953000" cy="685800"/>
          </a:xfrm>
          <a:prstGeom prst="rec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column selector, sense amp, and I/O circuits</a:t>
            </a:r>
            <a:endParaRPr lang="en-US" sz="2000" dirty="0"/>
          </a:p>
        </p:txBody>
      </p:sp>
      <p:cxnSp>
        <p:nvCxnSpPr>
          <p:cNvPr id="168" name="Straight Connector 167"/>
          <p:cNvCxnSpPr/>
          <p:nvPr/>
        </p:nvCxnSpPr>
        <p:spPr>
          <a:xfrm>
            <a:off x="3525209" y="4819590"/>
            <a:ext cx="0" cy="133410"/>
          </a:xfrm>
          <a:prstGeom prst="line">
            <a:avLst/>
          </a:prstGeom>
          <a:ln w="254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3505200" y="49530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0" name="TextBox 169"/>
          <p:cNvSpPr txBox="1"/>
          <p:nvPr>
            <p:custDataLst>
              <p:tags r:id="rId15"/>
            </p:custDataLst>
          </p:nvPr>
        </p:nvSpPr>
        <p:spPr>
          <a:xfrm>
            <a:off x="4495800" y="6106180"/>
            <a:ext cx="3200400" cy="523220"/>
          </a:xfrm>
          <a:prstGeom prst="rect">
            <a:avLst/>
          </a:prstGeom>
          <a:noFill/>
        </p:spPr>
        <p:txBody>
          <a:bodyPr wrap="square" rtlCol="0">
            <a:spAutoFit/>
          </a:bodyPr>
          <a:lstStyle/>
          <a:p>
            <a:pPr algn="ctr"/>
            <a:r>
              <a:rPr lang="en-US" sz="2800" dirty="0" smtClean="0">
                <a:solidFill>
                  <a:schemeClr val="bg1"/>
                </a:solidFill>
              </a:rPr>
              <a:t>Shared Data Bus</a:t>
            </a:r>
          </a:p>
        </p:txBody>
      </p:sp>
      <p:cxnSp>
        <p:nvCxnSpPr>
          <p:cNvPr id="171" name="Straight Arrow Connector 170"/>
          <p:cNvCxnSpPr/>
          <p:nvPr>
            <p:custDataLst>
              <p:tags r:id="rId16"/>
            </p:custDataLst>
          </p:nvPr>
        </p:nvCxnSpPr>
        <p:spPr>
          <a:xfrm flipV="1">
            <a:off x="6096000" y="5562600"/>
            <a:ext cx="795" cy="6858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1915180"/>
            <a:ext cx="6858000" cy="38760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981200" y="5334000"/>
            <a:ext cx="3048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1981200" y="5638800"/>
            <a:ext cx="3048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3" name="Text Box 108"/>
          <p:cNvSpPr txBox="1">
            <a:spLocks noChangeArrowheads="1"/>
          </p:cNvSpPr>
          <p:nvPr>
            <p:custDataLst>
              <p:tags r:id="rId17"/>
            </p:custDataLst>
          </p:nvPr>
        </p:nvSpPr>
        <p:spPr bwMode="auto">
          <a:xfrm>
            <a:off x="-76200" y="5029200"/>
            <a:ext cx="212269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Chip Select (CS)</a:t>
            </a:r>
            <a:endParaRPr lang="en-US" sz="2000" baseline="-25000" dirty="0">
              <a:solidFill>
                <a:srgbClr val="FFFFFF"/>
              </a:solidFill>
              <a:latin typeface="Calibri"/>
            </a:endParaRPr>
          </a:p>
        </p:txBody>
      </p:sp>
      <p:sp>
        <p:nvSpPr>
          <p:cNvPr id="174" name="Text Box 108"/>
          <p:cNvSpPr txBox="1">
            <a:spLocks noChangeArrowheads="1"/>
          </p:cNvSpPr>
          <p:nvPr>
            <p:custDataLst>
              <p:tags r:id="rId18"/>
            </p:custDataLst>
          </p:nvPr>
        </p:nvSpPr>
        <p:spPr bwMode="auto">
          <a:xfrm>
            <a:off x="231630" y="5372456"/>
            <a:ext cx="165943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R/W Enable</a:t>
            </a:r>
            <a:endParaRPr lang="en-US" sz="2000" baseline="-25000" dirty="0">
              <a:solidFill>
                <a:srgbClr val="FFFFFF"/>
              </a:solidFill>
              <a:latin typeface="Calibri"/>
            </a:endParaRPr>
          </a:p>
        </p:txBody>
      </p:sp>
      <p:cxnSp>
        <p:nvCxnSpPr>
          <p:cNvPr id="176" name="Straight Connector 175"/>
          <p:cNvCxnSpPr/>
          <p:nvPr/>
        </p:nvCxnSpPr>
        <p:spPr>
          <a:xfrm>
            <a:off x="6019800" y="586740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Text Box 108"/>
          <p:cNvSpPr txBox="1">
            <a:spLocks noChangeArrowheads="1"/>
          </p:cNvSpPr>
          <p:nvPr>
            <p:custDataLst>
              <p:tags r:id="rId19"/>
            </p:custDataLst>
          </p:nvPr>
        </p:nvSpPr>
        <p:spPr bwMode="auto">
          <a:xfrm>
            <a:off x="6096000" y="5715000"/>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179" name="TextBox 178"/>
          <p:cNvSpPr txBox="1"/>
          <p:nvPr/>
        </p:nvSpPr>
        <p:spPr>
          <a:xfrm>
            <a:off x="186131" y="888321"/>
            <a:ext cx="3788217" cy="1384995"/>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a:t>
            </a:r>
            <a:r>
              <a:rPr lang="en-US" sz="2800" b="1" i="1" dirty="0" smtClean="0">
                <a:solidFill>
                  <a:schemeClr val="accent5">
                    <a:lumMod val="60000"/>
                    <a:lumOff val="40000"/>
                  </a:schemeClr>
                </a:solidFill>
              </a:rPr>
              <a:t>4M x 8</a:t>
            </a:r>
            <a:r>
              <a:rPr lang="en-US" sz="2800" dirty="0" smtClean="0">
                <a:solidFill>
                  <a:schemeClr val="accent5">
                    <a:lumMod val="60000"/>
                    <a:lumOff val="40000"/>
                  </a:schemeClr>
                </a:solidFill>
              </a:rPr>
              <a:t> SRAM Module?</a:t>
            </a:r>
          </a:p>
          <a:p>
            <a:endParaRPr lang="en-US" sz="2800" dirty="0">
              <a:solidFill>
                <a:schemeClr val="accent1"/>
              </a:solidFill>
            </a:endParaRPr>
          </a:p>
        </p:txBody>
      </p:sp>
    </p:spTree>
    <p:extLst>
      <p:ext uri="{BB962C8B-B14F-4D97-AF65-F5344CB8AC3E}">
        <p14:creationId xmlns:p14="http://schemas.microsoft.com/office/powerpoint/2010/main" val="217292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6" grpId="0" animBg="1"/>
      <p:bldP spid="173" grpId="0"/>
      <p:bldP spid="174" grpId="0"/>
      <p:bldP spid="1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custDataLst>
              <p:tags r:id="rId1"/>
            </p:custDataLst>
          </p:nvPr>
        </p:nvSpPr>
        <p:spPr>
          <a:xfrm>
            <a:off x="9144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2"/>
            </p:custDataLst>
          </p:nvPr>
        </p:nvSpPr>
        <p:spPr/>
        <p:txBody>
          <a:bodyPr>
            <a:normAutofit fontScale="90000"/>
          </a:bodyPr>
          <a:lstStyle/>
          <a:p>
            <a:r>
              <a:rPr lang="en-US" dirty="0" smtClean="0"/>
              <a:t>SRAM Modules and Arrays</a:t>
            </a:r>
            <a:endParaRPr lang="en-US" dirty="0"/>
          </a:p>
        </p:txBody>
      </p:sp>
      <p:sp>
        <p:nvSpPr>
          <p:cNvPr id="57" name="Rectangle 56"/>
          <p:cNvSpPr/>
          <p:nvPr>
            <p:custDataLst>
              <p:tags r:id="rId3"/>
            </p:custDataLst>
          </p:nvPr>
        </p:nvSpPr>
        <p:spPr>
          <a:xfrm>
            <a:off x="6096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custDataLst>
              <p:tags r:id="rId4"/>
            </p:custDataLst>
          </p:nvPr>
        </p:nvSpPr>
        <p:spPr>
          <a:xfrm>
            <a:off x="46482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5"/>
            </p:custDataLst>
          </p:nvPr>
        </p:nvSpPr>
        <p:spPr>
          <a:xfrm>
            <a:off x="48006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custDataLst>
              <p:tags r:id="rId6"/>
            </p:custDataLst>
          </p:nvPr>
        </p:nvSpPr>
        <p:spPr>
          <a:xfrm>
            <a:off x="49530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7"/>
            </p:custDataLst>
          </p:nvPr>
        </p:nvSpPr>
        <p:spPr>
          <a:xfrm>
            <a:off x="6400800" y="990600"/>
            <a:ext cx="675185" cy="461665"/>
          </a:xfrm>
          <a:prstGeom prst="rect">
            <a:avLst/>
          </a:prstGeom>
          <a:noFill/>
        </p:spPr>
        <p:txBody>
          <a:bodyPr wrap="none" rtlCol="0">
            <a:spAutoFit/>
          </a:bodyPr>
          <a:lstStyle/>
          <a:p>
            <a:r>
              <a:rPr lang="en-US" sz="2400" dirty="0" smtClean="0">
                <a:solidFill>
                  <a:schemeClr val="bg1"/>
                </a:solidFill>
              </a:rPr>
              <a:t>A</a:t>
            </a:r>
            <a:r>
              <a:rPr lang="en-US" sz="2000" baseline="-25000" dirty="0" smtClean="0">
                <a:solidFill>
                  <a:schemeClr val="bg1"/>
                </a:solidFill>
              </a:rPr>
              <a:t>21-0</a:t>
            </a:r>
            <a:endParaRPr lang="en-US" sz="2400" baseline="-25000" dirty="0" smtClean="0">
              <a:solidFill>
                <a:schemeClr val="bg1"/>
              </a:solidFill>
            </a:endParaRPr>
          </a:p>
        </p:txBody>
      </p:sp>
      <p:sp>
        <p:nvSpPr>
          <p:cNvPr id="138" name="Rectangle 137"/>
          <p:cNvSpPr/>
          <p:nvPr>
            <p:custDataLst>
              <p:tags r:id="rId8"/>
            </p:custDataLst>
          </p:nvPr>
        </p:nvSpPr>
        <p:spPr>
          <a:xfrm>
            <a:off x="457200" y="685800"/>
            <a:ext cx="6629400" cy="21336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custDataLst>
              <p:tags r:id="rId9"/>
            </p:custDataLst>
          </p:nvPr>
        </p:nvCxnSpPr>
        <p:spPr>
          <a:xfrm rot="5400000">
            <a:off x="12954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0"/>
            </p:custDataLst>
          </p:nvPr>
        </p:nvCxnSpPr>
        <p:spPr>
          <a:xfrm rot="16200000" flipH="1">
            <a:off x="13716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1"/>
            </p:custDataLst>
          </p:nvPr>
        </p:nvCxnSpPr>
        <p:spPr>
          <a:xfrm>
            <a:off x="1524000" y="2362200"/>
            <a:ext cx="55626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12"/>
            </p:custDataLst>
          </p:nvPr>
        </p:nvCxnSpPr>
        <p:spPr>
          <a:xfrm rot="5400000">
            <a:off x="25908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13"/>
            </p:custDataLst>
          </p:nvPr>
        </p:nvCxnSpPr>
        <p:spPr>
          <a:xfrm rot="16200000" flipH="1">
            <a:off x="26670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14"/>
            </p:custDataLst>
          </p:nvPr>
        </p:nvCxnSpPr>
        <p:spPr>
          <a:xfrm rot="5400000">
            <a:off x="40386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15"/>
            </p:custDataLst>
          </p:nvPr>
        </p:nvCxnSpPr>
        <p:spPr>
          <a:xfrm rot="16200000" flipH="1">
            <a:off x="41148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16"/>
            </p:custDataLst>
          </p:nvPr>
        </p:nvCxnSpPr>
        <p:spPr>
          <a:xfrm rot="5400000">
            <a:off x="57912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17"/>
            </p:custDataLst>
          </p:nvPr>
        </p:nvCxnSpPr>
        <p:spPr>
          <a:xfrm rot="16200000" flipH="1">
            <a:off x="58674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custDataLst>
              <p:tags r:id="rId18"/>
            </p:custDataLst>
          </p:nvPr>
        </p:nvSpPr>
        <p:spPr>
          <a:xfrm>
            <a:off x="457200" y="30480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2</a:t>
            </a:r>
            <a:endParaRPr lang="en-US" sz="3200" dirty="0"/>
          </a:p>
        </p:txBody>
      </p:sp>
      <p:sp>
        <p:nvSpPr>
          <p:cNvPr id="161" name="Rectangle 160"/>
          <p:cNvSpPr/>
          <p:nvPr>
            <p:custDataLst>
              <p:tags r:id="rId19"/>
            </p:custDataLst>
          </p:nvPr>
        </p:nvSpPr>
        <p:spPr>
          <a:xfrm>
            <a:off x="457200" y="41148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3</a:t>
            </a:r>
            <a:endParaRPr lang="en-US" sz="3200" dirty="0"/>
          </a:p>
        </p:txBody>
      </p:sp>
      <p:sp>
        <p:nvSpPr>
          <p:cNvPr id="162" name="Rectangle 161"/>
          <p:cNvSpPr/>
          <p:nvPr>
            <p:custDataLst>
              <p:tags r:id="rId20"/>
            </p:custDataLst>
          </p:nvPr>
        </p:nvSpPr>
        <p:spPr>
          <a:xfrm>
            <a:off x="457200" y="51816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4</a:t>
            </a:r>
            <a:endParaRPr lang="en-US" sz="3200" dirty="0"/>
          </a:p>
        </p:txBody>
      </p:sp>
      <p:sp>
        <p:nvSpPr>
          <p:cNvPr id="90" name="Rectangle 89"/>
          <p:cNvSpPr/>
          <p:nvPr>
            <p:custDataLst>
              <p:tags r:id="rId21"/>
            </p:custDataLst>
          </p:nvPr>
        </p:nvSpPr>
        <p:spPr>
          <a:xfrm>
            <a:off x="9144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22"/>
            </p:custDataLst>
          </p:nvPr>
        </p:nvSpPr>
        <p:spPr>
          <a:xfrm>
            <a:off x="6858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custDataLst>
              <p:tags r:id="rId23"/>
            </p:custDataLst>
          </p:nvPr>
        </p:nvSpPr>
        <p:spPr>
          <a:xfrm>
            <a:off x="9144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77" name="Rectangle 76"/>
          <p:cNvSpPr/>
          <p:nvPr>
            <p:custDataLst>
              <p:tags r:id="rId24"/>
            </p:custDataLst>
          </p:nvPr>
        </p:nvSpPr>
        <p:spPr>
          <a:xfrm>
            <a:off x="22860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custDataLst>
              <p:tags r:id="rId25"/>
            </p:custDataLst>
          </p:nvPr>
        </p:nvSpPr>
        <p:spPr>
          <a:xfrm>
            <a:off x="19812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custDataLst>
              <p:tags r:id="rId26"/>
            </p:custDataLst>
          </p:nvPr>
        </p:nvSpPr>
        <p:spPr>
          <a:xfrm>
            <a:off x="22860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custDataLst>
              <p:tags r:id="rId27"/>
            </p:custDataLst>
          </p:nvPr>
        </p:nvSpPr>
        <p:spPr>
          <a:xfrm>
            <a:off x="20574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custDataLst>
              <p:tags r:id="rId28"/>
            </p:custDataLst>
          </p:nvPr>
        </p:nvSpPr>
        <p:spPr>
          <a:xfrm>
            <a:off x="22860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16" name="Rectangle 115"/>
          <p:cNvSpPr/>
          <p:nvPr>
            <p:custDataLst>
              <p:tags r:id="rId29"/>
            </p:custDataLst>
          </p:nvPr>
        </p:nvSpPr>
        <p:spPr>
          <a:xfrm>
            <a:off x="36576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custDataLst>
              <p:tags r:id="rId30"/>
            </p:custDataLst>
          </p:nvPr>
        </p:nvSpPr>
        <p:spPr>
          <a:xfrm>
            <a:off x="33528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custDataLst>
              <p:tags r:id="rId31"/>
            </p:custDataLst>
          </p:nvPr>
        </p:nvSpPr>
        <p:spPr>
          <a:xfrm>
            <a:off x="36576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custDataLst>
              <p:tags r:id="rId32"/>
            </p:custDataLst>
          </p:nvPr>
        </p:nvSpPr>
        <p:spPr>
          <a:xfrm>
            <a:off x="34290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custDataLst>
              <p:tags r:id="rId33"/>
            </p:custDataLst>
          </p:nvPr>
        </p:nvSpPr>
        <p:spPr>
          <a:xfrm>
            <a:off x="36576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25" name="Rectangle 124"/>
          <p:cNvSpPr/>
          <p:nvPr>
            <p:custDataLst>
              <p:tags r:id="rId34"/>
            </p:custDataLst>
          </p:nvPr>
        </p:nvSpPr>
        <p:spPr>
          <a:xfrm>
            <a:off x="54102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custDataLst>
              <p:tags r:id="rId35"/>
            </p:custDataLst>
          </p:nvPr>
        </p:nvSpPr>
        <p:spPr>
          <a:xfrm>
            <a:off x="51054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custDataLst>
              <p:tags r:id="rId36"/>
            </p:custDataLst>
          </p:nvPr>
        </p:nvSpPr>
        <p:spPr>
          <a:xfrm>
            <a:off x="54102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custDataLst>
              <p:tags r:id="rId37"/>
            </p:custDataLst>
          </p:nvPr>
        </p:nvSpPr>
        <p:spPr>
          <a:xfrm>
            <a:off x="51816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custDataLst>
              <p:tags r:id="rId38"/>
            </p:custDataLst>
          </p:nvPr>
        </p:nvSpPr>
        <p:spPr>
          <a:xfrm>
            <a:off x="54102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89" name="TextBox 188"/>
          <p:cNvSpPr txBox="1"/>
          <p:nvPr>
            <p:custDataLst>
              <p:tags r:id="rId39"/>
            </p:custDataLst>
          </p:nvPr>
        </p:nvSpPr>
        <p:spPr>
          <a:xfrm>
            <a:off x="6435460" y="762000"/>
            <a:ext cx="651140" cy="400110"/>
          </a:xfrm>
          <a:prstGeom prst="rect">
            <a:avLst/>
          </a:prstGeom>
          <a:noFill/>
        </p:spPr>
        <p:txBody>
          <a:bodyPr wrap="none" rtlCol="0">
            <a:spAutoFit/>
          </a:bodyPr>
          <a:lstStyle/>
          <a:p>
            <a:r>
              <a:rPr lang="en-US" sz="2000" dirty="0" smtClean="0">
                <a:solidFill>
                  <a:schemeClr val="bg1"/>
                </a:solidFill>
              </a:rPr>
              <a:t>R/W</a:t>
            </a:r>
          </a:p>
        </p:txBody>
      </p:sp>
      <p:cxnSp>
        <p:nvCxnSpPr>
          <p:cNvPr id="198" name="Straight Arrow Connector 197"/>
          <p:cNvCxnSpPr/>
          <p:nvPr>
            <p:custDataLst>
              <p:tags r:id="rId40"/>
            </p:custDataLst>
          </p:nvPr>
        </p:nvCxnSpPr>
        <p:spPr>
          <a:xfrm>
            <a:off x="7924800" y="1293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2" name="TextBox 201"/>
          <p:cNvSpPr txBox="1"/>
          <p:nvPr>
            <p:custDataLst>
              <p:tags r:id="rId41"/>
            </p:custDataLst>
          </p:nvPr>
        </p:nvSpPr>
        <p:spPr>
          <a:xfrm>
            <a:off x="1127108" y="2343090"/>
            <a:ext cx="712054" cy="461665"/>
          </a:xfrm>
          <a:prstGeom prst="rect">
            <a:avLst/>
          </a:prstGeom>
          <a:noFill/>
        </p:spPr>
        <p:txBody>
          <a:bodyPr wrap="none" rtlCol="0">
            <a:spAutoFit/>
          </a:bodyPr>
          <a:lstStyle/>
          <a:p>
            <a:r>
              <a:rPr lang="en-US" sz="2400" dirty="0" err="1" smtClean="0">
                <a:solidFill>
                  <a:schemeClr val="bg1"/>
                </a:solidFill>
              </a:rPr>
              <a:t>msb</a:t>
            </a:r>
            <a:endParaRPr lang="en-US" sz="2400" dirty="0" smtClean="0">
              <a:solidFill>
                <a:schemeClr val="bg1"/>
              </a:solidFill>
            </a:endParaRPr>
          </a:p>
        </p:txBody>
      </p:sp>
      <p:sp>
        <p:nvSpPr>
          <p:cNvPr id="203" name="TextBox 202"/>
          <p:cNvSpPr txBox="1"/>
          <p:nvPr>
            <p:custDataLst>
              <p:tags r:id="rId42"/>
            </p:custDataLst>
          </p:nvPr>
        </p:nvSpPr>
        <p:spPr>
          <a:xfrm>
            <a:off x="5715000" y="2362200"/>
            <a:ext cx="537327" cy="461665"/>
          </a:xfrm>
          <a:prstGeom prst="rect">
            <a:avLst/>
          </a:prstGeom>
          <a:noFill/>
        </p:spPr>
        <p:txBody>
          <a:bodyPr wrap="none" rtlCol="0">
            <a:spAutoFit/>
          </a:bodyPr>
          <a:lstStyle/>
          <a:p>
            <a:r>
              <a:rPr lang="en-US" sz="2400" dirty="0" err="1" smtClean="0">
                <a:solidFill>
                  <a:schemeClr val="bg1"/>
                </a:solidFill>
              </a:rPr>
              <a:t>lsb</a:t>
            </a:r>
            <a:endParaRPr lang="en-US" sz="2400" dirty="0" smtClean="0">
              <a:solidFill>
                <a:schemeClr val="bg1"/>
              </a:solidFill>
            </a:endParaRPr>
          </a:p>
        </p:txBody>
      </p:sp>
      <p:cxnSp>
        <p:nvCxnSpPr>
          <p:cNvPr id="211" name="Straight Connector 210"/>
          <p:cNvCxnSpPr/>
          <p:nvPr>
            <p:custDataLst>
              <p:tags r:id="rId43"/>
            </p:custDataLst>
          </p:nvPr>
        </p:nvCxnSpPr>
        <p:spPr>
          <a:xfrm rot="5400000">
            <a:off x="5638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custDataLst>
              <p:tags r:id="rId44"/>
            </p:custDataLst>
          </p:nvPr>
        </p:nvCxnSpPr>
        <p:spPr>
          <a:xfrm rot="5400000">
            <a:off x="6019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custDataLst>
              <p:tags r:id="rId45"/>
            </p:custDataLst>
          </p:nvPr>
        </p:nvCxnSpPr>
        <p:spPr>
          <a:xfrm rot="5400000">
            <a:off x="5257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custDataLst>
              <p:tags r:id="rId46"/>
            </p:custDataLst>
          </p:nvPr>
        </p:nvCxnSpPr>
        <p:spPr>
          <a:xfrm rot="5400000">
            <a:off x="8838406" y="236220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custDataLst>
              <p:tags r:id="rId47"/>
            </p:custDataLst>
          </p:nvPr>
        </p:nvCxnSpPr>
        <p:spPr>
          <a:xfrm>
            <a:off x="7086600" y="1295400"/>
            <a:ext cx="838200" cy="1588"/>
          </a:xfrm>
          <a:prstGeom prst="straightConnector1">
            <a:avLst/>
          </a:prstGeom>
          <a:ln w="28575" cap="sq">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custDataLst>
              <p:tags r:id="rId48"/>
            </p:custDataLst>
          </p:nvPr>
        </p:nvCxnSpPr>
        <p:spPr>
          <a:xfrm rot="5400000">
            <a:off x="8838406" y="47990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custDataLst>
              <p:tags r:id="rId49"/>
            </p:custDataLst>
          </p:nvPr>
        </p:nvCxnSpPr>
        <p:spPr>
          <a:xfrm rot="5400000">
            <a:off x="8838406" y="371469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custDataLst>
              <p:tags r:id="rId50"/>
            </p:custDataLst>
          </p:nvPr>
        </p:nvCxnSpPr>
        <p:spPr>
          <a:xfrm rot="5400000">
            <a:off x="8838406" y="58658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custDataLst>
              <p:tags r:id="rId51"/>
            </p:custDataLst>
          </p:nvPr>
        </p:nvCxnSpPr>
        <p:spPr>
          <a:xfrm>
            <a:off x="7924800" y="58674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custDataLst>
              <p:tags r:id="rId52"/>
            </p:custDataLst>
          </p:nvPr>
        </p:nvCxnSpPr>
        <p:spPr>
          <a:xfrm>
            <a:off x="7924800" y="48006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custDataLst>
              <p:tags r:id="rId53"/>
            </p:custDataLst>
          </p:nvPr>
        </p:nvCxnSpPr>
        <p:spPr>
          <a:xfrm>
            <a:off x="7924800" y="37338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custDataLst>
              <p:tags r:id="rId54"/>
            </p:custDataLst>
          </p:nvPr>
        </p:nvCxnSpPr>
        <p:spPr>
          <a:xfrm>
            <a:off x="7924800" y="23622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custDataLst>
              <p:tags r:id="rId55"/>
            </p:custDataLst>
          </p:nvPr>
        </p:nvCxnSpPr>
        <p:spPr>
          <a:xfrm>
            <a:off x="7086600" y="236220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custDataLst>
              <p:tags r:id="rId56"/>
            </p:custDataLst>
          </p:nvPr>
        </p:nvCxnSpPr>
        <p:spPr>
          <a:xfrm>
            <a:off x="7086600" y="47990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custDataLst>
              <p:tags r:id="rId57"/>
            </p:custDataLst>
          </p:nvPr>
        </p:nvCxnSpPr>
        <p:spPr>
          <a:xfrm>
            <a:off x="7086600" y="371469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custDataLst>
              <p:tags r:id="rId58"/>
            </p:custDataLst>
          </p:nvPr>
        </p:nvCxnSpPr>
        <p:spPr>
          <a:xfrm>
            <a:off x="7086600" y="58658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custDataLst>
              <p:tags r:id="rId59"/>
            </p:custDataLst>
          </p:nvPr>
        </p:nvCxnSpPr>
        <p:spPr>
          <a:xfrm>
            <a:off x="7620000" y="9906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custDataLst>
              <p:tags r:id="rId60"/>
            </p:custDataLst>
          </p:nvPr>
        </p:nvCxnSpPr>
        <p:spPr>
          <a:xfrm>
            <a:off x="7086600" y="990600"/>
            <a:ext cx="1371600" cy="1588"/>
          </a:xfrm>
          <a:prstGeom prst="straightConnector1">
            <a:avLst/>
          </a:prstGeom>
          <a:ln w="28575">
            <a:solidFill>
              <a:schemeClr val="bg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352" name="TextBox 351"/>
          <p:cNvSpPr txBox="1"/>
          <p:nvPr>
            <p:custDataLst>
              <p:tags r:id="rId61"/>
            </p:custDataLst>
          </p:nvPr>
        </p:nvSpPr>
        <p:spPr>
          <a:xfrm>
            <a:off x="6629400" y="40941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53" name="Straight Arrow Connector 352"/>
          <p:cNvCxnSpPr/>
          <p:nvPr>
            <p:custDataLst>
              <p:tags r:id="rId62"/>
            </p:custDataLst>
          </p:nvPr>
        </p:nvCxnSpPr>
        <p:spPr>
          <a:xfrm>
            <a:off x="7086600" y="43418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4" name="Flowchart: Delay 353"/>
          <p:cNvSpPr/>
          <p:nvPr>
            <p:custDataLst>
              <p:tags r:id="rId63"/>
            </p:custDataLst>
          </p:nvPr>
        </p:nvSpPr>
        <p:spPr>
          <a:xfrm rot="10800000">
            <a:off x="7315200" y="40561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Arrow Connector 354"/>
          <p:cNvCxnSpPr/>
          <p:nvPr>
            <p:custDataLst>
              <p:tags r:id="rId64"/>
            </p:custDataLst>
          </p:nvPr>
        </p:nvCxnSpPr>
        <p:spPr>
          <a:xfrm>
            <a:off x="7924800" y="41323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custDataLst>
              <p:tags r:id="rId65"/>
            </p:custDataLst>
          </p:nvPr>
        </p:nvCxnSpPr>
        <p:spPr>
          <a:xfrm>
            <a:off x="7924800" y="43593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custDataLst>
              <p:tags r:id="rId66"/>
            </p:custDataLst>
          </p:nvPr>
        </p:nvCxnSpPr>
        <p:spPr>
          <a:xfrm>
            <a:off x="7924800" y="45879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8" name="Flowchart: Connector 357"/>
          <p:cNvSpPr/>
          <p:nvPr>
            <p:custDataLst>
              <p:tags r:id="rId67"/>
            </p:custDataLst>
          </p:nvPr>
        </p:nvSpPr>
        <p:spPr>
          <a:xfrm>
            <a:off x="7620000" y="4056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Connector 358"/>
          <p:cNvSpPr/>
          <p:nvPr>
            <p:custDataLst>
              <p:tags r:id="rId68"/>
            </p:custDataLst>
          </p:nvPr>
        </p:nvSpPr>
        <p:spPr>
          <a:xfrm>
            <a:off x="7620000" y="45133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Connector 359"/>
          <p:cNvCxnSpPr/>
          <p:nvPr>
            <p:custDataLst>
              <p:tags r:id="rId69"/>
            </p:custDataLst>
          </p:nvPr>
        </p:nvCxnSpPr>
        <p:spPr>
          <a:xfrm>
            <a:off x="7772400" y="413232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a:stCxn id="354" idx="1"/>
          </p:cNvCxnSpPr>
          <p:nvPr>
            <p:custDataLst>
              <p:tags r:id="rId70"/>
            </p:custDataLst>
          </p:nvPr>
        </p:nvCxnSpPr>
        <p:spPr>
          <a:xfrm flipV="1">
            <a:off x="7620000" y="43593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custDataLst>
              <p:tags r:id="rId71"/>
            </p:custDataLst>
          </p:nvPr>
        </p:nvCxnSpPr>
        <p:spPr>
          <a:xfrm>
            <a:off x="7772400" y="45879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3" name="TextBox 362"/>
          <p:cNvSpPr txBox="1"/>
          <p:nvPr>
            <p:custDataLst>
              <p:tags r:id="rId72"/>
            </p:custDataLst>
          </p:nvPr>
        </p:nvSpPr>
        <p:spPr>
          <a:xfrm>
            <a:off x="6629400" y="300978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64" name="Straight Arrow Connector 363"/>
          <p:cNvCxnSpPr/>
          <p:nvPr>
            <p:custDataLst>
              <p:tags r:id="rId73"/>
            </p:custDataLst>
          </p:nvPr>
        </p:nvCxnSpPr>
        <p:spPr>
          <a:xfrm>
            <a:off x="7086600" y="3257490"/>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5" name="Flowchart: Delay 364"/>
          <p:cNvSpPr/>
          <p:nvPr>
            <p:custDataLst>
              <p:tags r:id="rId74"/>
            </p:custDataLst>
          </p:nvPr>
        </p:nvSpPr>
        <p:spPr>
          <a:xfrm rot="10800000">
            <a:off x="7315200" y="29718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Arrow Connector 365"/>
          <p:cNvCxnSpPr/>
          <p:nvPr>
            <p:custDataLst>
              <p:tags r:id="rId75"/>
            </p:custDataLst>
          </p:nvPr>
        </p:nvCxnSpPr>
        <p:spPr>
          <a:xfrm>
            <a:off x="7924800" y="30480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custDataLst>
              <p:tags r:id="rId76"/>
            </p:custDataLst>
          </p:nvPr>
        </p:nvCxnSpPr>
        <p:spPr>
          <a:xfrm>
            <a:off x="7924800" y="32750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custDataLst>
              <p:tags r:id="rId77"/>
            </p:custDataLst>
          </p:nvPr>
        </p:nvCxnSpPr>
        <p:spPr>
          <a:xfrm>
            <a:off x="7924800" y="35036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9" name="Flowchart: Connector 368"/>
          <p:cNvSpPr/>
          <p:nvPr>
            <p:custDataLst>
              <p:tags r:id="rId78"/>
            </p:custDataLst>
          </p:nvPr>
        </p:nvSpPr>
        <p:spPr>
          <a:xfrm>
            <a:off x="7620000" y="32004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Connector 369"/>
          <p:cNvSpPr/>
          <p:nvPr>
            <p:custDataLst>
              <p:tags r:id="rId79"/>
            </p:custDataLst>
          </p:nvPr>
        </p:nvSpPr>
        <p:spPr>
          <a:xfrm>
            <a:off x="7620000" y="3429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p:nvPr>
            <p:custDataLst>
              <p:tags r:id="rId80"/>
            </p:custDataLst>
          </p:nvPr>
        </p:nvCxnSpPr>
        <p:spPr>
          <a:xfrm>
            <a:off x="7620000" y="30480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custDataLst>
              <p:tags r:id="rId81"/>
            </p:custDataLst>
          </p:nvPr>
        </p:nvCxnSpPr>
        <p:spPr>
          <a:xfrm>
            <a:off x="7772400" y="32750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custDataLst>
              <p:tags r:id="rId82"/>
            </p:custDataLst>
          </p:nvPr>
        </p:nvCxnSpPr>
        <p:spPr>
          <a:xfrm>
            <a:off x="7772400" y="35036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4" name="TextBox 373"/>
          <p:cNvSpPr txBox="1"/>
          <p:nvPr>
            <p:custDataLst>
              <p:tags r:id="rId83"/>
            </p:custDataLst>
          </p:nvPr>
        </p:nvSpPr>
        <p:spPr>
          <a:xfrm>
            <a:off x="6629400" y="51609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75" name="Straight Arrow Connector 374"/>
          <p:cNvCxnSpPr/>
          <p:nvPr>
            <p:custDataLst>
              <p:tags r:id="rId84"/>
            </p:custDataLst>
          </p:nvPr>
        </p:nvCxnSpPr>
        <p:spPr>
          <a:xfrm>
            <a:off x="7086600" y="54086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6" name="Flowchart: Delay 375"/>
          <p:cNvSpPr/>
          <p:nvPr>
            <p:custDataLst>
              <p:tags r:id="rId85"/>
            </p:custDataLst>
          </p:nvPr>
        </p:nvSpPr>
        <p:spPr>
          <a:xfrm rot="10800000">
            <a:off x="7315200" y="51229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Arrow Connector 376"/>
          <p:cNvCxnSpPr/>
          <p:nvPr>
            <p:custDataLst>
              <p:tags r:id="rId86"/>
            </p:custDataLst>
          </p:nvPr>
        </p:nvCxnSpPr>
        <p:spPr>
          <a:xfrm>
            <a:off x="7924800" y="51991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custDataLst>
              <p:tags r:id="rId87"/>
            </p:custDataLst>
          </p:nvPr>
        </p:nvCxnSpPr>
        <p:spPr>
          <a:xfrm>
            <a:off x="7924800" y="54261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custDataLst>
              <p:tags r:id="rId88"/>
            </p:custDataLst>
          </p:nvPr>
        </p:nvCxnSpPr>
        <p:spPr>
          <a:xfrm>
            <a:off x="7924800" y="56547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0" name="Flowchart: Connector 379"/>
          <p:cNvSpPr/>
          <p:nvPr>
            <p:custDataLst>
              <p:tags r:id="rId89"/>
            </p:custDataLst>
          </p:nvPr>
        </p:nvSpPr>
        <p:spPr>
          <a:xfrm>
            <a:off x="7620000" y="5580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p:cNvCxnSpPr/>
          <p:nvPr>
            <p:custDataLst>
              <p:tags r:id="rId90"/>
            </p:custDataLst>
          </p:nvPr>
        </p:nvCxnSpPr>
        <p:spPr>
          <a:xfrm>
            <a:off x="7620000" y="5181600"/>
            <a:ext cx="304800" cy="17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a:stCxn id="376" idx="1"/>
          </p:cNvCxnSpPr>
          <p:nvPr>
            <p:custDataLst>
              <p:tags r:id="rId91"/>
            </p:custDataLst>
          </p:nvPr>
        </p:nvCxnSpPr>
        <p:spPr>
          <a:xfrm flipV="1">
            <a:off x="7620000" y="54261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custDataLst>
              <p:tags r:id="rId92"/>
            </p:custDataLst>
          </p:nvPr>
        </p:nvCxnSpPr>
        <p:spPr>
          <a:xfrm>
            <a:off x="7772400" y="56547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4" name="TextBox 383"/>
          <p:cNvSpPr txBox="1"/>
          <p:nvPr>
            <p:custDataLst>
              <p:tags r:id="rId93"/>
            </p:custDataLst>
          </p:nvPr>
        </p:nvSpPr>
        <p:spPr>
          <a:xfrm>
            <a:off x="6629400" y="158109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85" name="Straight Arrow Connector 384"/>
          <p:cNvCxnSpPr/>
          <p:nvPr>
            <p:custDataLst>
              <p:tags r:id="rId94"/>
            </p:custDataLst>
          </p:nvPr>
        </p:nvCxnSpPr>
        <p:spPr>
          <a:xfrm>
            <a:off x="7086600" y="18272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6" name="Flowchart: Delay 385"/>
          <p:cNvSpPr/>
          <p:nvPr>
            <p:custDataLst>
              <p:tags r:id="rId95"/>
            </p:custDataLst>
          </p:nvPr>
        </p:nvSpPr>
        <p:spPr>
          <a:xfrm rot="10800000">
            <a:off x="7315200" y="15240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Arrow Connector 386"/>
          <p:cNvCxnSpPr/>
          <p:nvPr>
            <p:custDataLst>
              <p:tags r:id="rId96"/>
            </p:custDataLst>
          </p:nvPr>
        </p:nvCxnSpPr>
        <p:spPr>
          <a:xfrm>
            <a:off x="7924800" y="16002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custDataLst>
              <p:tags r:id="rId97"/>
            </p:custDataLst>
          </p:nvPr>
        </p:nvCxnSpPr>
        <p:spPr>
          <a:xfrm>
            <a:off x="7924800" y="18272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custDataLst>
              <p:tags r:id="rId98"/>
            </p:custDataLst>
          </p:nvPr>
        </p:nvCxnSpPr>
        <p:spPr>
          <a:xfrm>
            <a:off x="7924800" y="2055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0" name="Flowchart: Connector 389"/>
          <p:cNvSpPr/>
          <p:nvPr>
            <p:custDataLst>
              <p:tags r:id="rId99"/>
            </p:custDataLst>
          </p:nvPr>
        </p:nvSpPr>
        <p:spPr>
          <a:xfrm>
            <a:off x="7620000" y="1524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Connector 390"/>
          <p:cNvSpPr/>
          <p:nvPr>
            <p:custDataLst>
              <p:tags r:id="rId100"/>
            </p:custDataLst>
          </p:nvPr>
        </p:nvSpPr>
        <p:spPr>
          <a:xfrm>
            <a:off x="7620000" y="17526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Connector 391"/>
          <p:cNvSpPr/>
          <p:nvPr>
            <p:custDataLst>
              <p:tags r:id="rId101"/>
            </p:custDataLst>
          </p:nvPr>
        </p:nvSpPr>
        <p:spPr>
          <a:xfrm>
            <a:off x="7620000" y="19812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3" name="Straight Connector 392"/>
          <p:cNvCxnSpPr/>
          <p:nvPr>
            <p:custDataLst>
              <p:tags r:id="rId102"/>
            </p:custDataLst>
          </p:nvPr>
        </p:nvCxnSpPr>
        <p:spPr>
          <a:xfrm>
            <a:off x="7772400" y="1600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custDataLst>
              <p:tags r:id="rId103"/>
            </p:custDataLst>
          </p:nvPr>
        </p:nvCxnSpPr>
        <p:spPr>
          <a:xfrm>
            <a:off x="7772400" y="18272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custDataLst>
              <p:tags r:id="rId104"/>
            </p:custDataLst>
          </p:nvPr>
        </p:nvCxnSpPr>
        <p:spPr>
          <a:xfrm>
            <a:off x="7772400" y="20558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84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9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2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5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5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5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6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6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6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6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36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6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7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7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7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7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8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6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84"/>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86"/>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8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38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38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9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39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9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61" grpId="0" animBg="1"/>
      <p:bldP spid="62" grpId="0" animBg="1"/>
      <p:bldP spid="63" grpId="0" animBg="1"/>
      <p:bldP spid="64" grpId="0"/>
      <p:bldP spid="138" grpId="0" animBg="1"/>
      <p:bldP spid="160" grpId="0" animBg="1"/>
      <p:bldP spid="161" grpId="0" animBg="1"/>
      <p:bldP spid="162" grpId="0" animBg="1"/>
      <p:bldP spid="90" grpId="0" animBg="1"/>
      <p:bldP spid="74" grpId="0" animBg="1"/>
      <p:bldP spid="76" grpId="0"/>
      <p:bldP spid="77" grpId="0" animBg="1"/>
      <p:bldP spid="79" grpId="0" animBg="1"/>
      <p:bldP spid="92" grpId="0" animBg="1"/>
      <p:bldP spid="94" grpId="0" animBg="1"/>
      <p:bldP spid="106" grpId="0"/>
      <p:bldP spid="125" grpId="0" animBg="1"/>
      <p:bldP spid="126" grpId="0" animBg="1"/>
      <p:bldP spid="127" grpId="0" animBg="1"/>
      <p:bldP spid="128" grpId="0" animBg="1"/>
      <p:bldP spid="131" grpId="0"/>
      <p:bldP spid="189" grpId="0"/>
      <p:bldP spid="202" grpId="0"/>
      <p:bldP spid="203" grpId="0"/>
      <p:bldP spid="352" grpId="0"/>
      <p:bldP spid="354" grpId="0" animBg="1"/>
      <p:bldP spid="358" grpId="0" animBg="1"/>
      <p:bldP spid="359" grpId="0" animBg="1"/>
      <p:bldP spid="363" grpId="0"/>
      <p:bldP spid="365" grpId="0" animBg="1"/>
      <p:bldP spid="369" grpId="0" animBg="1"/>
      <p:bldP spid="370" grpId="0" animBg="1"/>
      <p:bldP spid="374" grpId="0"/>
      <p:bldP spid="376" grpId="0" animBg="1"/>
      <p:bldP spid="380" grpId="0" animBg="1"/>
      <p:bldP spid="384" grpId="0"/>
      <p:bldP spid="386" grpId="0" animBg="1"/>
      <p:bldP spid="390" grpId="0" animBg="1"/>
      <p:bldP spid="391" grpId="0" animBg="1"/>
      <p:bldP spid="3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30142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7" name="Rectangle 3"/>
          <p:cNvSpPr>
            <a:spLocks noGrp="1" noChangeArrowheads="1"/>
          </p:cNvSpPr>
          <p:nvPr>
            <p:ph idx="1"/>
            <p:custDataLst>
              <p:tags r:id="rId1"/>
            </p:custDataLst>
          </p:nvPr>
        </p:nvSpPr>
        <p:spPr/>
        <p:txBody>
          <a:bodyPr/>
          <a:lstStyle/>
          <a:p>
            <a:r>
              <a:rPr lang="en-US" dirty="0" smtClean="0">
                <a:solidFill>
                  <a:schemeClr val="accent5">
                    <a:lumMod val="60000"/>
                    <a:lumOff val="40000"/>
                  </a:schemeClr>
                </a:solidFill>
              </a:rPr>
              <a:t>SRAM</a:t>
            </a:r>
          </a:p>
          <a:p>
            <a:pPr>
              <a:buClr>
                <a:schemeClr val="accent5">
                  <a:lumMod val="60000"/>
                  <a:lumOff val="40000"/>
                </a:schemeClr>
              </a:buClr>
              <a:buFont typeface="Arial" pitchFamily="34" charset="0"/>
              <a:buChar char="•"/>
            </a:pPr>
            <a:r>
              <a:rPr lang="en-US" dirty="0" smtClean="0"/>
              <a:t>A </a:t>
            </a:r>
            <a:r>
              <a:rPr lang="en-US" dirty="0"/>
              <a:t>few </a:t>
            </a:r>
            <a:r>
              <a:rPr lang="en-US" dirty="0" smtClean="0"/>
              <a:t>transistors (~6) per cell</a:t>
            </a:r>
            <a:endParaRPr lang="en-US" dirty="0"/>
          </a:p>
          <a:p>
            <a:pPr>
              <a:buClr>
                <a:schemeClr val="accent5">
                  <a:lumMod val="60000"/>
                  <a:lumOff val="40000"/>
                </a:schemeClr>
              </a:buClr>
              <a:buFont typeface="Arial" pitchFamily="34" charset="0"/>
              <a:buChar char="•"/>
            </a:pPr>
            <a:r>
              <a:rPr lang="en-US" dirty="0"/>
              <a:t>Used for </a:t>
            </a:r>
            <a:r>
              <a:rPr lang="en-US" dirty="0" smtClean="0"/>
              <a:t>working memory</a:t>
            </a:r>
            <a:r>
              <a:rPr lang="en-US" dirty="0"/>
              <a:t> </a:t>
            </a:r>
            <a:r>
              <a:rPr lang="en-US" dirty="0" smtClean="0"/>
              <a:t>(caches)</a:t>
            </a:r>
          </a:p>
          <a:p>
            <a:pPr>
              <a:buClr>
                <a:schemeClr val="accent5">
                  <a:lumMod val="60000"/>
                  <a:lumOff val="40000"/>
                </a:schemeClr>
              </a:buClr>
              <a:buFont typeface="Arial" pitchFamily="34" charset="0"/>
              <a:buChar char="•"/>
            </a:pPr>
            <a:endParaRPr lang="en-US" dirty="0"/>
          </a:p>
          <a:p>
            <a:pPr>
              <a:buClr>
                <a:schemeClr val="accent5">
                  <a:lumMod val="60000"/>
                  <a:lumOff val="40000"/>
                </a:schemeClr>
              </a:buClr>
              <a:buFont typeface="Arial" pitchFamily="34" charset="0"/>
              <a:buChar char="•"/>
            </a:pPr>
            <a:r>
              <a:rPr lang="en-US" dirty="0" smtClean="0"/>
              <a:t>But for even higher density…</a:t>
            </a:r>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SRAM Summary</a:t>
            </a:r>
            <a:endParaRPr lang="en-US" dirty="0"/>
          </a:p>
        </p:txBody>
      </p:sp>
    </p:spTree>
    <p:extLst>
      <p:ext uri="{BB962C8B-B14F-4D97-AF65-F5344CB8AC3E}">
        <p14:creationId xmlns:p14="http://schemas.microsoft.com/office/powerpoint/2010/main" val="12225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5">
                    <a:lumMod val="60000"/>
                    <a:lumOff val="40000"/>
                  </a:schemeClr>
                </a:solidFill>
              </a:rPr>
              <a:t>Dynamic-RAM (DRAM)</a:t>
            </a:r>
            <a:endParaRPr lang="en-US" dirty="0">
              <a:solidFill>
                <a:schemeClr val="accent5">
                  <a:lumMod val="60000"/>
                  <a:lumOff val="40000"/>
                </a:schemeClr>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6" name="TextBox 25"/>
          <p:cNvSpPr txBox="1"/>
          <p:nvPr>
            <p:custDataLst>
              <p:tags r:id="rId24"/>
            </p:custDataLst>
          </p:nvPr>
        </p:nvSpPr>
        <p:spPr>
          <a:xfrm>
            <a:off x="228600" y="4191000"/>
            <a:ext cx="8763000" cy="461665"/>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a:t>
            </a:r>
            <a:r>
              <a:rPr lang="en-US" sz="2400" dirty="0">
                <a:solidFill>
                  <a:schemeClr val="bg1"/>
                </a:solidFill>
              </a:rPr>
              <a:t>1</a:t>
            </a:r>
            <a:r>
              <a:rPr lang="en-US" sz="2400" dirty="0" smtClean="0">
                <a:solidFill>
                  <a:schemeClr val="bg1"/>
                </a:solidFill>
              </a:rPr>
              <a:t> transistors</a:t>
            </a:r>
          </a:p>
        </p:txBody>
      </p:sp>
    </p:spTree>
    <p:extLst>
      <p:ext uri="{BB962C8B-B14F-4D97-AF65-F5344CB8AC3E}">
        <p14:creationId xmlns:p14="http://schemas.microsoft.com/office/powerpoint/2010/main" val="7730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03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5">
                    <a:lumMod val="60000"/>
                    <a:lumOff val="40000"/>
                  </a:schemeClr>
                </a:solidFill>
              </a:rPr>
              <a:t>Dynamic-RAM (DRAM)</a:t>
            </a:r>
            <a:endParaRPr lang="en-US" dirty="0">
              <a:solidFill>
                <a:schemeClr val="accent5">
                  <a:lumMod val="60000"/>
                  <a:lumOff val="40000"/>
                </a:schemeClr>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5" name="Oval 24"/>
          <p:cNvSpPr/>
          <p:nvPr/>
        </p:nvSpPr>
        <p:spPr>
          <a:xfrm>
            <a:off x="5234868" y="2209800"/>
            <a:ext cx="887766" cy="9499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231707" y="609600"/>
            <a:ext cx="1864293" cy="830997"/>
          </a:xfrm>
          <a:prstGeom prst="rect">
            <a:avLst/>
          </a:prstGeom>
          <a:noFill/>
        </p:spPr>
        <p:txBody>
          <a:bodyPr wrap="none" rtlCol="0">
            <a:spAutoFit/>
          </a:bodyPr>
          <a:lstStyle/>
          <a:p>
            <a:r>
              <a:rPr lang="en-US" sz="2400" dirty="0" smtClean="0">
                <a:solidFill>
                  <a:srgbClr val="FFFF00"/>
                </a:solidFill>
              </a:rPr>
              <a:t>Pass-Through</a:t>
            </a:r>
          </a:p>
          <a:p>
            <a:r>
              <a:rPr lang="en-US" sz="2400" dirty="0" smtClean="0">
                <a:solidFill>
                  <a:srgbClr val="FFFF00"/>
                </a:solidFill>
              </a:rPr>
              <a:t>Transistors</a:t>
            </a:r>
            <a:endParaRPr lang="en-US" sz="2400" dirty="0">
              <a:solidFill>
                <a:srgbClr val="FFFF00"/>
              </a:solidFill>
            </a:endParaRPr>
          </a:p>
        </p:txBody>
      </p:sp>
      <p:sp>
        <p:nvSpPr>
          <p:cNvPr id="27" name="Oval 26"/>
          <p:cNvSpPr/>
          <p:nvPr/>
        </p:nvSpPr>
        <p:spPr>
          <a:xfrm>
            <a:off x="4011966" y="609600"/>
            <a:ext cx="2236434" cy="95065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5" idx="0"/>
            <a:endCxn id="27" idx="5"/>
          </p:cNvCxnSpPr>
          <p:nvPr/>
        </p:nvCxnSpPr>
        <p:spPr>
          <a:xfrm flipV="1">
            <a:off x="5678751" y="1421035"/>
            <a:ext cx="242131" cy="78876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24"/>
            </p:custDataLst>
          </p:nvPr>
        </p:nvSpPr>
        <p:spPr>
          <a:xfrm>
            <a:off x="228600" y="4191000"/>
            <a:ext cx="8763000" cy="461665"/>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a:t>
            </a:r>
            <a:r>
              <a:rPr lang="en-US" sz="2400" dirty="0">
                <a:solidFill>
                  <a:schemeClr val="bg1"/>
                </a:solidFill>
              </a:rPr>
              <a:t>1</a:t>
            </a:r>
            <a:r>
              <a:rPr lang="en-US" sz="2400" dirty="0" smtClean="0">
                <a:solidFill>
                  <a:schemeClr val="bg1"/>
                </a:solidFill>
              </a:rPr>
              <a:t> transistors</a:t>
            </a:r>
          </a:p>
        </p:txBody>
      </p:sp>
    </p:spTree>
    <p:extLst>
      <p:ext uri="{BB962C8B-B14F-4D97-AF65-F5344CB8AC3E}">
        <p14:creationId xmlns:p14="http://schemas.microsoft.com/office/powerpoint/2010/main" val="16757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334000" y="2895600"/>
            <a:ext cx="508473" cy="461665"/>
          </a:xfrm>
          <a:prstGeom prst="rect">
            <a:avLst/>
          </a:prstGeom>
          <a:noFill/>
        </p:spPr>
        <p:txBody>
          <a:bodyPr wrap="none" rtlCol="0">
            <a:spAutoFit/>
          </a:bodyPr>
          <a:lstStyle/>
          <a:p>
            <a:r>
              <a:rPr lang="en-US" sz="2400" dirty="0" smtClean="0">
                <a:solidFill>
                  <a:schemeClr val="accent5">
                    <a:lumMod val="60000"/>
                    <a:lumOff val="40000"/>
                  </a:schemeClr>
                </a:solidFill>
              </a:rPr>
              <a:t>on</a:t>
            </a:r>
            <a:endParaRPr lang="en-US" sz="2400" dirty="0">
              <a:solidFill>
                <a:schemeClr val="accent5">
                  <a:lumMod val="60000"/>
                  <a:lumOff val="40000"/>
                </a:schemeClr>
              </a:solidFill>
            </a:endParaRPr>
          </a:p>
        </p:txBody>
      </p:sp>
      <p:sp>
        <p:nvSpPr>
          <p:cNvPr id="5" name="Title 4"/>
          <p:cNvSpPr>
            <a:spLocks noGrp="1"/>
          </p:cNvSpPr>
          <p:nvPr>
            <p:ph type="title"/>
            <p:custDataLst>
              <p:tags r:id="rId1"/>
            </p:custDataLst>
          </p:nvPr>
        </p:nvSpPr>
        <p:spPr/>
        <p:txBody>
          <a:bodyPr>
            <a:normAutofit fontScale="90000"/>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5">
                    <a:lumMod val="60000"/>
                    <a:lumOff val="40000"/>
                  </a:schemeClr>
                </a:solidFill>
              </a:rPr>
              <a:t>Dynamic-RAM (DRAM)</a:t>
            </a:r>
            <a:endParaRPr lang="en-US" dirty="0">
              <a:solidFill>
                <a:schemeClr val="accent5">
                  <a:lumMod val="60000"/>
                  <a:lumOff val="40000"/>
                </a:schemeClr>
              </a:solidFill>
            </a:endParaRPr>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0"/>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1"/>
            </p:custDataLst>
          </p:nvPr>
        </p:nvCxnSpPr>
        <p:spPr>
          <a:xfrm>
            <a:off x="6300035"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2"/>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3"/>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4"/>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5"/>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8"/>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19"/>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0"/>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1"/>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5" name="TextBox 24"/>
          <p:cNvSpPr txBox="1"/>
          <p:nvPr>
            <p:custDataLst>
              <p:tags r:id="rId22"/>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5">
                    <a:lumMod val="60000"/>
                    <a:lumOff val="40000"/>
                  </a:schemeClr>
                </a:solidFill>
              </a:rPr>
              <a:t>Disabled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0)</a:t>
            </a:r>
          </a:p>
        </p:txBody>
      </p:sp>
      <mc:AlternateContent xmlns:mc="http://schemas.openxmlformats.org/markup-compatibility/2006" xmlns:a14="http://schemas.microsoft.com/office/drawing/2010/main">
        <mc:Choice Requires="a14">
          <p:sp>
            <p:nvSpPr>
              <p:cNvPr id="26" name="TextBox 25"/>
              <p:cNvSpPr txBox="1"/>
              <p:nvPr>
                <p:custDataLst>
                  <p:tags r:id="rId23"/>
                </p:custDataLst>
              </p:nvPr>
            </p:nvSpPr>
            <p:spPr>
              <a:xfrm>
                <a:off x="228600" y="4191000"/>
                <a:ext cx="8763000" cy="1938992"/>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a:t>
                </a:r>
                <a:r>
                  <a:rPr lang="en-US" sz="2400" dirty="0">
                    <a:solidFill>
                      <a:schemeClr val="bg1"/>
                    </a:solidFill>
                  </a:rPr>
                  <a:t>1</a:t>
                </a:r>
                <a:r>
                  <a:rPr lang="en-US" sz="2400" dirty="0" smtClean="0">
                    <a:solidFill>
                      <a:schemeClr val="bg1"/>
                    </a:solidFill>
                  </a:rPr>
                  <a:t> transistors</a:t>
                </a:r>
              </a:p>
              <a:p>
                <a:pPr marL="230188" indent="-230188">
                  <a:buClr>
                    <a:schemeClr val="accent1"/>
                  </a:buClr>
                </a:pPr>
                <a:r>
                  <a:rPr lang="en-US" sz="2400" dirty="0" smtClean="0">
                    <a:solidFill>
                      <a:schemeClr val="accent5">
                        <a:lumMod val="60000"/>
                        <a:lumOff val="40000"/>
                      </a:schemeClr>
                    </a:solidFill>
                  </a:rPr>
                  <a:t>Read:</a:t>
                </a:r>
              </a:p>
              <a:p>
                <a:pPr marL="230188" indent="-230188">
                  <a:buClr>
                    <a:schemeClr val="accent5">
                      <a:lumMod val="60000"/>
                      <a:lumOff val="40000"/>
                    </a:schemeClr>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panose="02040503050406030204" pitchFamily="18" charset="0"/>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cell pulls B low, sense amp detects voltage difference</a:t>
                </a:r>
              </a:p>
            </p:txBody>
          </p:sp>
        </mc:Choice>
        <mc:Fallback xmlns="">
          <p:sp>
            <p:nvSpPr>
              <p:cNvPr id="26" name="TextBox 25"/>
              <p:cNvSpPr txBox="1">
                <a:spLocks noRot="1" noChangeAspect="1" noMove="1" noResize="1" noEditPoints="1" noAdjustHandles="1" noChangeArrowheads="1" noChangeShapeType="1" noTextEdit="1"/>
              </p:cNvSpPr>
              <p:nvPr>
                <p:custDataLst>
                  <p:tags r:id="rId32"/>
                </p:custDataLst>
              </p:nvPr>
            </p:nvSpPr>
            <p:spPr>
              <a:xfrm>
                <a:off x="228600" y="4191000"/>
                <a:ext cx="8763000" cy="1938992"/>
              </a:xfrm>
              <a:prstGeom prst="rect">
                <a:avLst/>
              </a:prstGeom>
              <a:blipFill rotWithShape="1">
                <a:blip r:embed="rId33"/>
                <a:stretch>
                  <a:fillRect l="-1113" t="-2516" b="-5975"/>
                </a:stretch>
              </a:blipFill>
            </p:spPr>
            <p:txBody>
              <a:bodyPr/>
              <a:lstStyle/>
              <a:p>
                <a:r>
                  <a:rPr lang="en-US">
                    <a:noFill/>
                  </a:rPr>
                  <a:t> </a:t>
                </a:r>
              </a:p>
            </p:txBody>
          </p:sp>
        </mc:Fallback>
      </mc:AlternateContent>
      <p:sp>
        <p:nvSpPr>
          <p:cNvPr id="27" name="TextBox 26"/>
          <p:cNvSpPr txBox="1"/>
          <p:nvPr>
            <p:custDataLst>
              <p:tags r:id="rId24"/>
            </p:custDataLst>
          </p:nvPr>
        </p:nvSpPr>
        <p:spPr>
          <a:xfrm>
            <a:off x="4572000" y="2143780"/>
            <a:ext cx="457200" cy="523220"/>
          </a:xfrm>
          <a:prstGeom prst="rect">
            <a:avLst/>
          </a:prstGeom>
          <a:noFill/>
        </p:spPr>
        <p:txBody>
          <a:bodyPr wrap="square" rtlCol="0">
            <a:spAutoFit/>
          </a:bodyPr>
          <a:lstStyle/>
          <a:p>
            <a:r>
              <a:rPr lang="en-US" sz="2800" dirty="0">
                <a:solidFill>
                  <a:schemeClr val="accent5">
                    <a:lumMod val="60000"/>
                    <a:lumOff val="40000"/>
                  </a:schemeClr>
                </a:solidFill>
              </a:rPr>
              <a:t>0</a:t>
            </a:r>
            <a:endParaRPr lang="en-US" sz="2800" dirty="0" smtClean="0">
              <a:solidFill>
                <a:schemeClr val="accent5">
                  <a:lumMod val="60000"/>
                  <a:lumOff val="40000"/>
                </a:schemeClr>
              </a:solidFill>
            </a:endParaRPr>
          </a:p>
        </p:txBody>
      </p:sp>
      <p:sp>
        <p:nvSpPr>
          <p:cNvPr id="28" name="TextBox 27"/>
          <p:cNvSpPr txBox="1"/>
          <p:nvPr>
            <p:custDataLst>
              <p:tags r:id="rId25"/>
            </p:custDataLst>
          </p:nvPr>
        </p:nvSpPr>
        <p:spPr>
          <a:xfrm>
            <a:off x="2514600" y="1367135"/>
            <a:ext cx="3180056" cy="461665"/>
          </a:xfrm>
          <a:prstGeom prst="rect">
            <a:avLst/>
          </a:prstGeom>
          <a:solidFill>
            <a:schemeClr val="bg2"/>
          </a:solidFill>
        </p:spPr>
        <p:txBody>
          <a:bodyPr wrap="square" rtlCol="0">
            <a:spAutoFit/>
          </a:bodyPr>
          <a:lstStyle/>
          <a:p>
            <a:r>
              <a:rPr lang="en-US" sz="2400" dirty="0" smtClean="0">
                <a:solidFill>
                  <a:schemeClr val="accent5">
                    <a:lumMod val="60000"/>
                    <a:lumOff val="40000"/>
                  </a:schemeClr>
                </a:solidFill>
              </a:rPr>
              <a:t>2) Enable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1)</a:t>
            </a:r>
          </a:p>
        </p:txBody>
      </p:sp>
      <p:sp>
        <p:nvSpPr>
          <p:cNvPr id="29" name="TextBox 28"/>
          <p:cNvSpPr txBox="1"/>
          <p:nvPr>
            <p:custDataLst>
              <p:tags r:id="rId26"/>
            </p:custDataLst>
          </p:nvPr>
        </p:nvSpPr>
        <p:spPr>
          <a:xfrm>
            <a:off x="6208873" y="2209800"/>
            <a:ext cx="2875256" cy="707886"/>
          </a:xfrm>
          <a:prstGeom prst="rect">
            <a:avLst/>
          </a:prstGeom>
          <a:noFill/>
        </p:spPr>
        <p:txBody>
          <a:bodyPr wrap="square" rtlCol="0">
            <a:spAutoFit/>
          </a:bodyPr>
          <a:lstStyle/>
          <a:p>
            <a:pPr marL="457200" indent="-457200">
              <a:buAutoNum type="arabicParenR"/>
            </a:pPr>
            <a:r>
              <a:rPr lang="en-US" sz="2000" dirty="0" smtClean="0">
                <a:solidFill>
                  <a:schemeClr val="accent5">
                    <a:lumMod val="60000"/>
                    <a:lumOff val="40000"/>
                  </a:schemeClr>
                </a:solidFill>
              </a:rPr>
              <a:t>Pre-charge</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B = </a:t>
            </a:r>
            <a:r>
              <a:rPr lang="en-US" sz="2000" dirty="0" err="1" smtClean="0">
                <a:solidFill>
                  <a:schemeClr val="accent5">
                    <a:lumMod val="60000"/>
                    <a:lumOff val="40000"/>
                  </a:schemeClr>
                </a:solidFill>
              </a:rPr>
              <a:t>V</a:t>
            </a:r>
            <a:r>
              <a:rPr lang="en-US" sz="2000" baseline="-25000" dirty="0" err="1" smtClean="0">
                <a:solidFill>
                  <a:schemeClr val="accent5">
                    <a:lumMod val="60000"/>
                    <a:lumOff val="40000"/>
                  </a:schemeClr>
                </a:solidFill>
              </a:rPr>
              <a:t>supply</a:t>
            </a:r>
            <a:r>
              <a:rPr lang="en-US" sz="2000" dirty="0" smtClean="0">
                <a:solidFill>
                  <a:schemeClr val="accent5">
                    <a:lumMod val="60000"/>
                    <a:lumOff val="40000"/>
                  </a:schemeClr>
                </a:solidFill>
              </a:rPr>
              <a:t>/2</a:t>
            </a:r>
          </a:p>
        </p:txBody>
      </p:sp>
      <p:cxnSp>
        <p:nvCxnSpPr>
          <p:cNvPr id="30" name="Straight Connector 29"/>
          <p:cNvCxnSpPr/>
          <p:nvPr/>
        </p:nvCxnSpPr>
        <p:spPr>
          <a:xfrm>
            <a:off x="5458280"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486400"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36" name="TextBox 35"/>
          <p:cNvSpPr txBox="1"/>
          <p:nvPr>
            <p:custDataLst>
              <p:tags r:id="rId27"/>
            </p:custDataLst>
          </p:nvPr>
        </p:nvSpPr>
        <p:spPr>
          <a:xfrm>
            <a:off x="6172200" y="2782534"/>
            <a:ext cx="2875256" cy="707886"/>
          </a:xfrm>
          <a:prstGeom prst="rect">
            <a:avLst/>
          </a:prstGeom>
          <a:noFill/>
        </p:spPr>
        <p:txBody>
          <a:bodyPr wrap="square" rtlCol="0">
            <a:spAutoFit/>
          </a:bodyPr>
          <a:lstStyle/>
          <a:p>
            <a:r>
              <a:rPr lang="en-US" sz="2000" dirty="0">
                <a:solidFill>
                  <a:schemeClr val="accent5">
                    <a:lumMod val="60000"/>
                    <a:lumOff val="40000"/>
                  </a:schemeClr>
                </a:solidFill>
              </a:rPr>
              <a:t>3</a:t>
            </a:r>
            <a:r>
              <a:rPr lang="en-US" sz="2000" dirty="0" smtClean="0">
                <a:solidFill>
                  <a:schemeClr val="accent5">
                    <a:lumMod val="60000"/>
                    <a:lumOff val="40000"/>
                  </a:schemeClr>
                </a:solidFill>
              </a:rPr>
              <a:t>) Cell pulls B low</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B = 0</a:t>
            </a:r>
          </a:p>
        </p:txBody>
      </p:sp>
      <p:cxnSp>
        <p:nvCxnSpPr>
          <p:cNvPr id="31" name="Straight Connector 30"/>
          <p:cNvCxnSpPr/>
          <p:nvPr>
            <p:custDataLst>
              <p:tags r:id="rId28"/>
            </p:custDataLst>
          </p:nvPr>
        </p:nvCxnSpPr>
        <p:spPr>
          <a:xfrm>
            <a:off x="990600" y="1828800"/>
            <a:ext cx="515703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29"/>
            </p:custDataLst>
          </p:nvPr>
        </p:nvCxnSpPr>
        <p:spPr>
          <a:xfrm rot="5400000" flipH="1" flipV="1">
            <a:off x="5306847"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97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P spid="28" grpId="0" animBg="1"/>
      <p:bldP spid="29" grpId="0"/>
      <p:bldP spid="29" grpId="1"/>
      <p:bldP spid="35" grpId="0" animBg="1"/>
      <p:bldP spid="3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5" name="Rectangle 3"/>
          <p:cNvSpPr>
            <a:spLocks noGrp="1" noChangeArrowheads="1"/>
          </p:cNvSpPr>
          <p:nvPr>
            <p:ph idx="1"/>
            <p:custDataLst>
              <p:tags r:id="rId1"/>
            </p:custDataLst>
          </p:nvPr>
        </p:nvSpPr>
        <p:spPr>
          <a:xfrm>
            <a:off x="228600" y="990600"/>
            <a:ext cx="8686800" cy="5791200"/>
          </a:xfrm>
        </p:spPr>
        <p:txBody>
          <a:bodyPr/>
          <a:lstStyle/>
          <a:p>
            <a:pPr>
              <a:lnSpc>
                <a:spcPct val="82000"/>
              </a:lnSpc>
            </a:pPr>
            <a:r>
              <a:rPr lang="en-US" dirty="0" smtClean="0">
                <a:solidFill>
                  <a:schemeClr val="accent5">
                    <a:lumMod val="60000"/>
                    <a:lumOff val="40000"/>
                  </a:schemeClr>
                </a:solidFill>
              </a:rPr>
              <a:t>Dynamic-RAM (DRAM)</a:t>
            </a:r>
          </a:p>
          <a:p>
            <a:endParaRPr lang="en-US" dirty="0"/>
          </a:p>
        </p:txBody>
      </p:sp>
      <p:sp>
        <p:nvSpPr>
          <p:cNvPr id="43" name="TextBox 42"/>
          <p:cNvSpPr txBox="1"/>
          <p:nvPr/>
        </p:nvSpPr>
        <p:spPr>
          <a:xfrm>
            <a:off x="5334000" y="2895600"/>
            <a:ext cx="508473" cy="461665"/>
          </a:xfrm>
          <a:prstGeom prst="rect">
            <a:avLst/>
          </a:prstGeom>
          <a:noFill/>
        </p:spPr>
        <p:txBody>
          <a:bodyPr wrap="none" rtlCol="0">
            <a:spAutoFit/>
          </a:bodyPr>
          <a:lstStyle/>
          <a:p>
            <a:r>
              <a:rPr lang="en-US" sz="2400" dirty="0" smtClean="0">
                <a:solidFill>
                  <a:schemeClr val="accent5">
                    <a:lumMod val="60000"/>
                    <a:lumOff val="40000"/>
                  </a:schemeClr>
                </a:solidFill>
              </a:rPr>
              <a:t>on</a:t>
            </a:r>
            <a:endParaRPr lang="en-US" sz="2400" dirty="0">
              <a:solidFill>
                <a:schemeClr val="accent5">
                  <a:lumMod val="60000"/>
                  <a:lumOff val="40000"/>
                </a:schemeClr>
              </a:solidFill>
            </a:endParaRPr>
          </a:p>
        </p:txBody>
      </p:sp>
      <p:sp>
        <p:nvSpPr>
          <p:cNvPr id="5" name="Title 4"/>
          <p:cNvSpPr>
            <a:spLocks noGrp="1"/>
          </p:cNvSpPr>
          <p:nvPr>
            <p:ph type="title"/>
            <p:custDataLst>
              <p:tags r:id="rId2"/>
            </p:custDataLst>
          </p:nvPr>
        </p:nvSpPr>
        <p:spPr/>
        <p:txBody>
          <a:bodyPr>
            <a:normAutofit fontScale="90000"/>
          </a:bodyPr>
          <a:lstStyle/>
          <a:p>
            <a:r>
              <a:rPr lang="en-US" dirty="0" smtClean="0"/>
              <a:t>Dynamic RAM: DRAM</a:t>
            </a:r>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0"/>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1"/>
            </p:custDataLst>
          </p:nvPr>
        </p:nvCxnSpPr>
        <p:spPr>
          <a:xfrm>
            <a:off x="6300035"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2"/>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3"/>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4"/>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5"/>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8"/>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19"/>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0"/>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1"/>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7" name="TextBox 26"/>
          <p:cNvSpPr txBox="1"/>
          <p:nvPr>
            <p:custDataLst>
              <p:tags r:id="rId22"/>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5">
                    <a:lumMod val="60000"/>
                    <a:lumOff val="40000"/>
                  </a:schemeClr>
                </a:solidFill>
              </a:rPr>
              <a:t>Disabled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0)</a:t>
            </a:r>
          </a:p>
        </p:txBody>
      </p:sp>
      <mc:AlternateContent xmlns:mc="http://schemas.openxmlformats.org/markup-compatibility/2006" xmlns:a14="http://schemas.microsoft.com/office/drawing/2010/main">
        <mc:Choice Requires="a14">
          <p:sp>
            <p:nvSpPr>
              <p:cNvPr id="28" name="TextBox 27"/>
              <p:cNvSpPr txBox="1"/>
              <p:nvPr>
                <p:custDataLst>
                  <p:tags r:id="rId23"/>
                </p:custDataLst>
              </p:nvPr>
            </p:nvSpPr>
            <p:spPr>
              <a:xfrm>
                <a:off x="228600" y="3887212"/>
                <a:ext cx="8763000" cy="3046988"/>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a:p>
                <a:pPr marL="230188" indent="-230188">
                  <a:buClr>
                    <a:schemeClr val="accent1"/>
                  </a:buClr>
                </a:pPr>
                <a:r>
                  <a:rPr lang="en-US" sz="2400" dirty="0" smtClean="0">
                    <a:solidFill>
                      <a:schemeClr val="accent5">
                        <a:lumMod val="60000"/>
                        <a:lumOff val="40000"/>
                      </a:schemeClr>
                    </a:solidFill>
                  </a:rPr>
                  <a:t>Read:</a:t>
                </a:r>
              </a:p>
              <a:p>
                <a:pPr marL="230188" indent="-230188">
                  <a:buClr>
                    <a:schemeClr val="accent5">
                      <a:lumMod val="60000"/>
                      <a:lumOff val="40000"/>
                    </a:schemeClr>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panose="02040503050406030204" pitchFamily="18" charset="0"/>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cell pulls B or </a:t>
                </a:r>
                <a14:m>
                  <m:oMath xmlns:m="http://schemas.openxmlformats.org/officeDocument/2006/math">
                    <m:acc>
                      <m:accPr>
                        <m:chr m:val="̅"/>
                        <m:ctrlPr>
                          <a:rPr lang="en-US" sz="2400" i="1">
                            <a:solidFill>
                              <a:schemeClr val="bg1"/>
                            </a:solidFill>
                            <a:latin typeface="Cambria Math" panose="02040503050406030204" pitchFamily="18" charset="0"/>
                          </a:rPr>
                        </m:ctrlPr>
                      </m:accPr>
                      <m:e>
                        <m:r>
                          <m:rPr>
                            <m:sty m:val="p"/>
                          </m:rPr>
                          <a:rPr lang="en-US" sz="2400">
                            <a:solidFill>
                              <a:schemeClr val="bg1"/>
                            </a:solidFill>
                            <a:latin typeface="Cambria Math"/>
                          </a:rPr>
                          <m:t>B</m:t>
                        </m:r>
                      </m:e>
                    </m:acc>
                  </m:oMath>
                </a14:m>
                <a:r>
                  <a:rPr lang="en-US" sz="2400" dirty="0" smtClean="0">
                    <a:solidFill>
                      <a:schemeClr val="bg1"/>
                    </a:solidFill>
                  </a:rPr>
                  <a:t> low, sense amp detects voltage difference</a:t>
                </a:r>
              </a:p>
              <a:p>
                <a:pPr marL="230188" indent="-230188">
                  <a:buClr>
                    <a:schemeClr val="accent1"/>
                  </a:buClr>
                </a:pPr>
                <a:r>
                  <a:rPr lang="en-US" sz="2400" dirty="0" smtClean="0">
                    <a:solidFill>
                      <a:schemeClr val="accent5">
                        <a:lumMod val="60000"/>
                        <a:lumOff val="40000"/>
                      </a:schemeClr>
                    </a:solidFill>
                  </a:rPr>
                  <a:t>Write:</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drive B charges capacitor</a:t>
                </a:r>
              </a:p>
            </p:txBody>
          </p:sp>
        </mc:Choice>
        <mc:Fallback xmlns="">
          <p:sp>
            <p:nvSpPr>
              <p:cNvPr id="28" name="TextBox 27"/>
              <p:cNvSpPr txBox="1">
                <a:spLocks noRot="1" noChangeAspect="1" noMove="1" noResize="1" noEditPoints="1" noAdjustHandles="1" noChangeArrowheads="1" noChangeShapeType="1" noTextEdit="1"/>
              </p:cNvSpPr>
              <p:nvPr>
                <p:custDataLst>
                  <p:tags r:id="rId33"/>
                </p:custDataLst>
              </p:nvPr>
            </p:nvSpPr>
            <p:spPr>
              <a:xfrm>
                <a:off x="228600" y="3887212"/>
                <a:ext cx="8763000" cy="3046988"/>
              </a:xfrm>
              <a:prstGeom prst="rect">
                <a:avLst/>
              </a:prstGeom>
              <a:blipFill rotWithShape="1">
                <a:blip r:embed="rId34"/>
                <a:stretch>
                  <a:fillRect l="-1113" t="-1600" b="-3600"/>
                </a:stretch>
              </a:blipFill>
            </p:spPr>
            <p:txBody>
              <a:bodyPr/>
              <a:lstStyle/>
              <a:p>
                <a:r>
                  <a:rPr lang="en-US">
                    <a:noFill/>
                  </a:rPr>
                  <a:t> </a:t>
                </a:r>
              </a:p>
            </p:txBody>
          </p:sp>
        </mc:Fallback>
      </mc:AlternateContent>
      <p:sp>
        <p:nvSpPr>
          <p:cNvPr id="29" name="TextBox 28"/>
          <p:cNvSpPr txBox="1"/>
          <p:nvPr>
            <p:custDataLst>
              <p:tags r:id="rId24"/>
            </p:custDataLst>
          </p:nvPr>
        </p:nvSpPr>
        <p:spPr>
          <a:xfrm>
            <a:off x="4495800" y="2143780"/>
            <a:ext cx="457200" cy="523220"/>
          </a:xfrm>
          <a:prstGeom prst="rect">
            <a:avLst/>
          </a:prstGeom>
          <a:noFill/>
        </p:spPr>
        <p:txBody>
          <a:bodyPr wrap="square" rtlCol="0">
            <a:spAutoFit/>
          </a:bodyPr>
          <a:lstStyle/>
          <a:p>
            <a:r>
              <a:rPr lang="en-US" sz="2800" dirty="0">
                <a:solidFill>
                  <a:schemeClr val="accent5">
                    <a:lumMod val="60000"/>
                    <a:lumOff val="40000"/>
                  </a:schemeClr>
                </a:solidFill>
              </a:rPr>
              <a:t>0</a:t>
            </a:r>
            <a:endParaRPr lang="en-US" sz="2800" dirty="0" smtClean="0">
              <a:solidFill>
                <a:schemeClr val="accent5">
                  <a:lumMod val="60000"/>
                  <a:lumOff val="40000"/>
                </a:schemeClr>
              </a:solidFill>
            </a:endParaRPr>
          </a:p>
        </p:txBody>
      </p:sp>
      <p:sp>
        <p:nvSpPr>
          <p:cNvPr id="30" name="TextBox 29"/>
          <p:cNvSpPr txBox="1"/>
          <p:nvPr>
            <p:custDataLst>
              <p:tags r:id="rId25"/>
            </p:custDataLst>
          </p:nvPr>
        </p:nvSpPr>
        <p:spPr>
          <a:xfrm>
            <a:off x="2514600" y="1367135"/>
            <a:ext cx="3180056" cy="461665"/>
          </a:xfrm>
          <a:prstGeom prst="rect">
            <a:avLst/>
          </a:prstGeom>
          <a:solidFill>
            <a:schemeClr val="bg2"/>
          </a:solidFill>
        </p:spPr>
        <p:txBody>
          <a:bodyPr wrap="square" rtlCol="0">
            <a:spAutoFit/>
          </a:bodyPr>
          <a:lstStyle/>
          <a:p>
            <a:r>
              <a:rPr lang="en-US" sz="2400" dirty="0">
                <a:solidFill>
                  <a:schemeClr val="accent5">
                    <a:lumMod val="60000"/>
                    <a:lumOff val="40000"/>
                  </a:schemeClr>
                </a:solidFill>
              </a:rPr>
              <a:t>1</a:t>
            </a:r>
            <a:r>
              <a:rPr lang="en-US" sz="2400" dirty="0" smtClean="0">
                <a:solidFill>
                  <a:schemeClr val="accent5">
                    <a:lumMod val="60000"/>
                    <a:lumOff val="40000"/>
                  </a:schemeClr>
                </a:solidFill>
              </a:rPr>
              <a:t>) Enable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1)</a:t>
            </a:r>
          </a:p>
        </p:txBody>
      </p:sp>
      <p:cxnSp>
        <p:nvCxnSpPr>
          <p:cNvPr id="33" name="Straight Connector 32"/>
          <p:cNvCxnSpPr/>
          <p:nvPr/>
        </p:nvCxnSpPr>
        <p:spPr>
          <a:xfrm>
            <a:off x="5458280"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486400"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38" name="TextBox 37"/>
          <p:cNvSpPr txBox="1"/>
          <p:nvPr>
            <p:custDataLst>
              <p:tags r:id="rId26"/>
            </p:custDataLst>
          </p:nvPr>
        </p:nvSpPr>
        <p:spPr>
          <a:xfrm>
            <a:off x="6172200" y="2782534"/>
            <a:ext cx="2875256" cy="1015663"/>
          </a:xfrm>
          <a:prstGeom prst="rect">
            <a:avLst/>
          </a:prstGeom>
          <a:noFill/>
        </p:spPr>
        <p:txBody>
          <a:bodyPr wrap="square" rtlCol="0">
            <a:spAutoFit/>
          </a:bodyPr>
          <a:lstStyle/>
          <a:p>
            <a:r>
              <a:rPr lang="en-US" sz="2000" dirty="0" smtClean="0">
                <a:solidFill>
                  <a:schemeClr val="accent5">
                    <a:lumMod val="60000"/>
                    <a:lumOff val="40000"/>
                  </a:schemeClr>
                </a:solidFill>
              </a:rPr>
              <a:t>2) Drive B high</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B = 1</a:t>
            </a:r>
          </a:p>
          <a:p>
            <a:r>
              <a:rPr lang="en-US" sz="2000" dirty="0" smtClean="0">
                <a:solidFill>
                  <a:schemeClr val="accent5">
                    <a:lumMod val="60000"/>
                    <a:lumOff val="40000"/>
                  </a:schemeClr>
                </a:solidFill>
              </a:rPr>
              <a:t>         Charges capacitor</a:t>
            </a:r>
          </a:p>
        </p:txBody>
      </p:sp>
      <p:sp>
        <p:nvSpPr>
          <p:cNvPr id="41" name="TextBox 40"/>
          <p:cNvSpPr txBox="1"/>
          <p:nvPr>
            <p:custDataLst>
              <p:tags r:id="rId27"/>
            </p:custDataLst>
          </p:nvPr>
        </p:nvSpPr>
        <p:spPr>
          <a:xfrm>
            <a:off x="5001080" y="2143780"/>
            <a:ext cx="409120" cy="523220"/>
          </a:xfrm>
          <a:prstGeom prst="rect">
            <a:avLst/>
          </a:prstGeom>
          <a:noFill/>
        </p:spPr>
        <p:txBody>
          <a:bodyPr wrap="square" rtlCol="0">
            <a:spAutoFit/>
          </a:bodyPr>
          <a:lstStyle/>
          <a:p>
            <a:r>
              <a:rPr lang="en-US" sz="2800" dirty="0" smtClean="0">
                <a:solidFill>
                  <a:schemeClr val="accent5">
                    <a:lumMod val="60000"/>
                    <a:lumOff val="40000"/>
                  </a:schemeClr>
                </a:solidFill>
              </a:rPr>
              <a:t>1</a:t>
            </a:r>
          </a:p>
        </p:txBody>
      </p:sp>
      <p:sp>
        <p:nvSpPr>
          <p:cNvPr id="42" name="TextBox 41"/>
          <p:cNvSpPr txBox="1"/>
          <p:nvPr>
            <p:custDataLst>
              <p:tags r:id="rId28"/>
            </p:custDataLst>
          </p:nvPr>
        </p:nvSpPr>
        <p:spPr>
          <a:xfrm>
            <a:off x="4696280" y="2143780"/>
            <a:ext cx="433160" cy="523220"/>
          </a:xfrm>
          <a:prstGeom prst="rect">
            <a:avLst/>
          </a:prstGeom>
          <a:noFill/>
        </p:spPr>
        <p:txBody>
          <a:bodyPr wrap="square" rtlCol="0">
            <a:spAutoFit/>
          </a:bodyPr>
          <a:lstStyle/>
          <a:p>
            <a:r>
              <a:rPr lang="en-US" sz="2800" dirty="0" smtClean="0">
                <a:solidFill>
                  <a:schemeClr val="accent5">
                    <a:lumMod val="60000"/>
                    <a:lumOff val="40000"/>
                  </a:schemeClr>
                </a:solidFill>
              </a:rPr>
              <a:t>→</a:t>
            </a:r>
          </a:p>
        </p:txBody>
      </p:sp>
      <p:cxnSp>
        <p:nvCxnSpPr>
          <p:cNvPr id="31" name="Straight Connector 30"/>
          <p:cNvCxnSpPr/>
          <p:nvPr>
            <p:custDataLst>
              <p:tags r:id="rId29"/>
            </p:custDataLst>
          </p:nvPr>
        </p:nvCxnSpPr>
        <p:spPr>
          <a:xfrm>
            <a:off x="990600" y="1828800"/>
            <a:ext cx="515703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30"/>
            </p:custDataLst>
          </p:nvPr>
        </p:nvCxnSpPr>
        <p:spPr>
          <a:xfrm rot="5400000" flipH="1" flipV="1">
            <a:off x="5306847"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46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7" grpId="0"/>
      <p:bldP spid="29" grpId="0"/>
      <p:bldP spid="30" grpId="0" animBg="1"/>
      <p:bldP spid="36" grpId="0" animBg="1"/>
      <p:bldP spid="38" grpId="0"/>
      <p:bldP spid="41" grpId="0"/>
      <p:bldP spid="42" grpId="0"/>
      <p:bldP spid="42"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3" name="Rectangle 3"/>
          <p:cNvSpPr>
            <a:spLocks noGrp="1" noChangeArrowheads="1"/>
          </p:cNvSpPr>
          <p:nvPr>
            <p:ph idx="1"/>
            <p:custDataLst>
              <p:tags r:id="rId1"/>
            </p:custDataLst>
          </p:nvPr>
        </p:nvSpPr>
        <p:spPr/>
        <p:txBody>
          <a:bodyPr/>
          <a:lstStyle/>
          <a:p>
            <a:pPr>
              <a:lnSpc>
                <a:spcPct val="90000"/>
              </a:lnSpc>
            </a:pPr>
            <a:r>
              <a:rPr lang="en-US" dirty="0"/>
              <a:t>Single transistor vs. many gates</a:t>
            </a:r>
          </a:p>
          <a:p>
            <a:pPr lvl="1">
              <a:lnSpc>
                <a:spcPct val="90000"/>
              </a:lnSpc>
            </a:pPr>
            <a:r>
              <a:rPr lang="en-US" dirty="0" smtClean="0"/>
              <a:t>Denser, cheaper ($30/1GB vs. $30/2MB)</a:t>
            </a:r>
          </a:p>
          <a:p>
            <a:pPr lvl="1">
              <a:lnSpc>
                <a:spcPct val="90000"/>
              </a:lnSpc>
            </a:pPr>
            <a:r>
              <a:rPr lang="en-US" dirty="0" smtClean="0"/>
              <a:t>But more complicated, and has analog sensing</a:t>
            </a:r>
            <a:endParaRPr lang="en-US" dirty="0"/>
          </a:p>
          <a:p>
            <a:pPr lvl="1">
              <a:lnSpc>
                <a:spcPct val="90000"/>
              </a:lnSpc>
            </a:pPr>
            <a:endParaRPr lang="en-US" dirty="0"/>
          </a:p>
          <a:p>
            <a:pPr>
              <a:lnSpc>
                <a:spcPct val="90000"/>
              </a:lnSpc>
            </a:pPr>
            <a:r>
              <a:rPr lang="en-US" dirty="0" smtClean="0"/>
              <a:t>Also needs </a:t>
            </a:r>
            <a:r>
              <a:rPr lang="en-US" dirty="0"/>
              <a:t>refresh</a:t>
            </a:r>
          </a:p>
          <a:p>
            <a:pPr lvl="1">
              <a:lnSpc>
                <a:spcPct val="90000"/>
              </a:lnSpc>
            </a:pPr>
            <a:r>
              <a:rPr lang="en-US" dirty="0" smtClean="0"/>
              <a:t>Read </a:t>
            </a:r>
            <a:r>
              <a:rPr lang="en-US" dirty="0"/>
              <a:t>and write </a:t>
            </a:r>
            <a:r>
              <a:rPr lang="en-US" dirty="0" smtClean="0"/>
              <a:t>back…</a:t>
            </a:r>
            <a:endParaRPr lang="en-US" dirty="0"/>
          </a:p>
          <a:p>
            <a:pPr lvl="1">
              <a:lnSpc>
                <a:spcPct val="90000"/>
              </a:lnSpc>
            </a:pPr>
            <a:r>
              <a:rPr lang="en-US" dirty="0" smtClean="0"/>
              <a:t>…every </a:t>
            </a:r>
            <a:r>
              <a:rPr lang="en-US" dirty="0"/>
              <a:t>few </a:t>
            </a:r>
            <a:r>
              <a:rPr lang="en-US" dirty="0" smtClean="0"/>
              <a:t>milliseconds</a:t>
            </a:r>
            <a:endParaRPr lang="en-US" dirty="0"/>
          </a:p>
          <a:p>
            <a:pPr lvl="1">
              <a:lnSpc>
                <a:spcPct val="90000"/>
              </a:lnSpc>
            </a:pPr>
            <a:r>
              <a:rPr lang="en-US" dirty="0" smtClean="0"/>
              <a:t>Organized </a:t>
            </a:r>
            <a:r>
              <a:rPr lang="en-US" dirty="0"/>
              <a:t>in 2D grid, so can do rows at a time</a:t>
            </a:r>
          </a:p>
          <a:p>
            <a:pPr lvl="1">
              <a:lnSpc>
                <a:spcPct val="90000"/>
              </a:lnSpc>
            </a:pPr>
            <a:r>
              <a:rPr lang="en-US" dirty="0" smtClean="0"/>
              <a:t>Chip can do refresh internally</a:t>
            </a:r>
            <a:endParaRPr lang="en-US" dirty="0"/>
          </a:p>
          <a:p>
            <a:pPr>
              <a:lnSpc>
                <a:spcPct val="90000"/>
              </a:lnSpc>
            </a:pPr>
            <a:endParaRPr lang="en-US" dirty="0" smtClean="0"/>
          </a:p>
          <a:p>
            <a:pPr>
              <a:lnSpc>
                <a:spcPct val="90000"/>
              </a:lnSpc>
            </a:pPr>
            <a:r>
              <a:rPr lang="en-US" dirty="0" smtClean="0"/>
              <a:t>Hence… slower and energy inefficient</a:t>
            </a:r>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DRAM vs. SRAM</a:t>
            </a:r>
            <a:endParaRPr lang="en-US" dirty="0"/>
          </a:p>
        </p:txBody>
      </p:sp>
    </p:spTree>
    <p:extLst>
      <p:ext uri="{BB962C8B-B14F-4D97-AF65-F5344CB8AC3E}">
        <p14:creationId xmlns:p14="http://schemas.microsoft.com/office/powerpoint/2010/main" val="24670942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a:t>Memory</a:t>
            </a:r>
          </a:p>
        </p:txBody>
      </p:sp>
      <p:sp>
        <p:nvSpPr>
          <p:cNvPr id="2003971" name="Rectangle 3"/>
          <p:cNvSpPr>
            <a:spLocks noGrp="1" noChangeArrowheads="1"/>
          </p:cNvSpPr>
          <p:nvPr>
            <p:ph idx="1"/>
            <p:custDataLst>
              <p:tags r:id="rId2"/>
            </p:custDataLst>
          </p:nvPr>
        </p:nvSpPr>
        <p:spPr/>
        <p:txBody>
          <a:bodyPr>
            <a:noAutofit/>
          </a:bodyPr>
          <a:lstStyle/>
          <a:p>
            <a:pPr>
              <a:lnSpc>
                <a:spcPct val="82000"/>
              </a:lnSpc>
            </a:pPr>
            <a:r>
              <a:rPr lang="en-US" sz="2800" dirty="0" smtClean="0">
                <a:solidFill>
                  <a:schemeClr val="accent5">
                    <a:lumMod val="60000"/>
                    <a:lumOff val="40000"/>
                  </a:schemeClr>
                </a:solidFill>
              </a:rPr>
              <a:t>Register File </a:t>
            </a:r>
            <a:r>
              <a:rPr lang="en-US" sz="2800" dirty="0" smtClean="0"/>
              <a:t>tradeoffs</a:t>
            </a:r>
          </a:p>
          <a:p>
            <a:pPr lvl="1">
              <a:lnSpc>
                <a:spcPct val="82000"/>
              </a:lnSpc>
              <a:buNone/>
            </a:pPr>
            <a:r>
              <a:rPr lang="en-US" sz="2400" dirty="0" smtClean="0">
                <a:solidFill>
                  <a:schemeClr val="accent5">
                    <a:lumMod val="60000"/>
                    <a:lumOff val="40000"/>
                  </a:schemeClr>
                </a:solidFill>
              </a:rPr>
              <a:t>+</a:t>
            </a:r>
            <a:r>
              <a:rPr lang="en-US" sz="2400" dirty="0" smtClean="0"/>
              <a:t>	Very fast (a few gate delays for both read and write)</a:t>
            </a:r>
          </a:p>
          <a:p>
            <a:pPr lvl="1">
              <a:lnSpc>
                <a:spcPct val="82000"/>
              </a:lnSpc>
              <a:buNone/>
            </a:pPr>
            <a:r>
              <a:rPr lang="en-US" sz="2400" dirty="0" smtClean="0">
                <a:solidFill>
                  <a:schemeClr val="accent5">
                    <a:lumMod val="60000"/>
                    <a:lumOff val="40000"/>
                  </a:schemeClr>
                </a:solidFill>
              </a:rPr>
              <a:t>+</a:t>
            </a:r>
            <a:r>
              <a:rPr lang="en-US" sz="2400" dirty="0" smtClean="0"/>
              <a:t>	Adding extra ports is straightforward</a:t>
            </a:r>
          </a:p>
          <a:p>
            <a:pPr lvl="1">
              <a:lnSpc>
                <a:spcPct val="82000"/>
              </a:lnSpc>
              <a:buNone/>
            </a:pPr>
            <a:r>
              <a:rPr lang="en-US" sz="2400" dirty="0" smtClean="0">
                <a:solidFill>
                  <a:schemeClr val="accent5">
                    <a:lumMod val="60000"/>
                    <a:lumOff val="40000"/>
                  </a:schemeClr>
                </a:solidFill>
              </a:rPr>
              <a:t>–</a:t>
            </a:r>
            <a:r>
              <a:rPr lang="en-US" sz="2400" dirty="0" smtClean="0"/>
              <a:t> 	Expensive, doesn’t scale</a:t>
            </a:r>
          </a:p>
          <a:p>
            <a:pPr lvl="1">
              <a:lnSpc>
                <a:spcPct val="82000"/>
              </a:lnSpc>
              <a:buNone/>
            </a:pPr>
            <a:r>
              <a:rPr lang="en-US" sz="2400" dirty="0" smtClean="0">
                <a:solidFill>
                  <a:schemeClr val="accent5">
                    <a:lumMod val="60000"/>
                    <a:lumOff val="40000"/>
                  </a:schemeClr>
                </a:solidFill>
              </a:rPr>
              <a:t>–</a:t>
            </a:r>
            <a:r>
              <a:rPr lang="en-US" sz="2400" dirty="0" smtClean="0"/>
              <a:t> 	Volatile</a:t>
            </a:r>
          </a:p>
          <a:p>
            <a:pPr>
              <a:lnSpc>
                <a:spcPct val="82000"/>
              </a:lnSpc>
            </a:pPr>
            <a:endParaRPr lang="en-US" sz="2800" dirty="0" smtClean="0"/>
          </a:p>
          <a:p>
            <a:pPr>
              <a:lnSpc>
                <a:spcPct val="82000"/>
              </a:lnSpc>
            </a:pPr>
            <a:r>
              <a:rPr lang="en-US" sz="2800" dirty="0" smtClean="0">
                <a:solidFill>
                  <a:schemeClr val="accent5">
                    <a:lumMod val="60000"/>
                    <a:lumOff val="40000"/>
                  </a:schemeClr>
                </a:solidFill>
              </a:rPr>
              <a:t>Volatile Memory </a:t>
            </a:r>
            <a:r>
              <a:rPr lang="en-US" sz="2800" dirty="0" smtClean="0"/>
              <a:t>alternatives: SRAM, DRAM, …</a:t>
            </a:r>
          </a:p>
          <a:p>
            <a:pPr lvl="1">
              <a:lnSpc>
                <a:spcPct val="82000"/>
              </a:lnSpc>
              <a:buNone/>
            </a:pPr>
            <a:r>
              <a:rPr lang="en-US" sz="2400" dirty="0" smtClean="0">
                <a:solidFill>
                  <a:schemeClr val="accent5">
                    <a:lumMod val="60000"/>
                    <a:lumOff val="40000"/>
                  </a:schemeClr>
                </a:solidFill>
              </a:rPr>
              <a:t>–</a:t>
            </a:r>
            <a:r>
              <a:rPr lang="en-US" sz="2400" dirty="0" smtClean="0"/>
              <a:t> 	Slower</a:t>
            </a:r>
          </a:p>
          <a:p>
            <a:pPr lvl="1">
              <a:lnSpc>
                <a:spcPct val="82000"/>
              </a:lnSpc>
              <a:buNone/>
            </a:pPr>
            <a:r>
              <a:rPr lang="en-US" sz="2400" dirty="0" smtClean="0">
                <a:solidFill>
                  <a:schemeClr val="accent5">
                    <a:lumMod val="60000"/>
                    <a:lumOff val="40000"/>
                  </a:schemeClr>
                </a:solidFill>
              </a:rPr>
              <a:t>+</a:t>
            </a:r>
            <a:r>
              <a:rPr lang="en-US" sz="2400" dirty="0" smtClean="0"/>
              <a:t>	Cheaper, and scales well</a:t>
            </a:r>
          </a:p>
          <a:p>
            <a:pPr lvl="1">
              <a:lnSpc>
                <a:spcPct val="82000"/>
              </a:lnSpc>
              <a:buNone/>
            </a:pPr>
            <a:r>
              <a:rPr lang="en-US" sz="2400" dirty="0" smtClean="0">
                <a:solidFill>
                  <a:schemeClr val="accent5">
                    <a:lumMod val="60000"/>
                    <a:lumOff val="40000"/>
                  </a:schemeClr>
                </a:solidFill>
              </a:rPr>
              <a:t>–</a:t>
            </a:r>
            <a:r>
              <a:rPr lang="en-US" sz="2400" dirty="0" smtClean="0"/>
              <a:t> 	Volatile</a:t>
            </a:r>
          </a:p>
          <a:p>
            <a:pPr>
              <a:lnSpc>
                <a:spcPct val="82000"/>
              </a:lnSpc>
            </a:pPr>
            <a:endParaRPr lang="en-US" sz="2800" dirty="0" smtClean="0"/>
          </a:p>
          <a:p>
            <a:pPr marL="342900" lvl="1" indent="-342900">
              <a:lnSpc>
                <a:spcPct val="82000"/>
              </a:lnSpc>
              <a:buClrTx/>
              <a:buSzPct val="80000"/>
              <a:buNone/>
            </a:pPr>
            <a:r>
              <a:rPr lang="en-US" sz="2800" dirty="0" smtClean="0">
                <a:solidFill>
                  <a:schemeClr val="accent5">
                    <a:lumMod val="60000"/>
                    <a:lumOff val="40000"/>
                  </a:schemeClr>
                </a:solidFill>
              </a:rPr>
              <a:t>Non-Volatile Memory (NV-RAM): </a:t>
            </a:r>
            <a:r>
              <a:rPr lang="en-US" sz="2400" dirty="0" smtClean="0"/>
              <a:t>Flash, EEPROM, …</a:t>
            </a:r>
          </a:p>
          <a:p>
            <a:pPr lvl="1">
              <a:lnSpc>
                <a:spcPct val="82000"/>
              </a:lnSpc>
              <a:buNone/>
            </a:pPr>
            <a:r>
              <a:rPr lang="en-US" sz="2400" dirty="0" smtClean="0">
                <a:solidFill>
                  <a:schemeClr val="accent5">
                    <a:lumMod val="60000"/>
                    <a:lumOff val="40000"/>
                  </a:schemeClr>
                </a:solidFill>
              </a:rPr>
              <a:t>+</a:t>
            </a:r>
            <a:r>
              <a:rPr lang="en-US" sz="2400" dirty="0" smtClean="0"/>
              <a:t>	Scales well</a:t>
            </a:r>
            <a:endParaRPr lang="en-US" sz="2400" dirty="0"/>
          </a:p>
          <a:p>
            <a:pPr lvl="1">
              <a:lnSpc>
                <a:spcPct val="82000"/>
              </a:lnSpc>
              <a:buNone/>
            </a:pPr>
            <a:r>
              <a:rPr lang="en-US" sz="2400" dirty="0" smtClean="0">
                <a:solidFill>
                  <a:schemeClr val="accent5">
                    <a:lumMod val="60000"/>
                    <a:lumOff val="40000"/>
                  </a:schemeClr>
                </a:solidFill>
              </a:rPr>
              <a:t>–</a:t>
            </a:r>
            <a:r>
              <a:rPr lang="en-US" sz="2400" dirty="0" smtClean="0"/>
              <a:t> 	Limited </a:t>
            </a:r>
            <a:r>
              <a:rPr lang="en-US" sz="2400" dirty="0"/>
              <a:t>lifetime; </a:t>
            </a:r>
            <a:r>
              <a:rPr lang="en-US" sz="2400" dirty="0" smtClean="0"/>
              <a:t>degrades after </a:t>
            </a:r>
            <a:r>
              <a:rPr lang="en-US" sz="2400" dirty="0"/>
              <a:t>100000 to 1M </a:t>
            </a:r>
            <a:r>
              <a:rPr lang="en-US" sz="2400" dirty="0" smtClean="0"/>
              <a:t>writes</a:t>
            </a:r>
            <a:endParaRPr lang="en-US" sz="2400" dirty="0"/>
          </a:p>
        </p:txBody>
      </p:sp>
    </p:spTree>
    <p:extLst>
      <p:ext uri="{BB962C8B-B14F-4D97-AF65-F5344CB8AC3E}">
        <p14:creationId xmlns:p14="http://schemas.microsoft.com/office/powerpoint/2010/main" val="32580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3971">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3971">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title"/>
            <p:custDataLst>
              <p:tags r:id="rId1"/>
            </p:custDataLst>
          </p:nvPr>
        </p:nvSpPr>
        <p:spPr/>
        <p:txBody>
          <a:bodyPr>
            <a:normAutofit fontScale="90000"/>
          </a:bodyPr>
          <a:lstStyle/>
          <a:p>
            <a:r>
              <a:rPr lang="en-US"/>
              <a:t>Summary</a:t>
            </a:r>
          </a:p>
        </p:txBody>
      </p:sp>
      <p:sp>
        <p:nvSpPr>
          <p:cNvPr id="2026499" name="Rectangle 3"/>
          <p:cNvSpPr>
            <a:spLocks noGrp="1" noChangeArrowheads="1"/>
          </p:cNvSpPr>
          <p:nvPr>
            <p:ph idx="1"/>
            <p:custDataLst>
              <p:tags r:id="rId2"/>
            </p:custDataLst>
          </p:nvPr>
        </p:nvSpPr>
        <p:spPr/>
        <p:txBody>
          <a:bodyPr>
            <a:normAutofit lnSpcReduction="10000"/>
          </a:bodyPr>
          <a:lstStyle/>
          <a:p>
            <a:r>
              <a:rPr lang="en-US" dirty="0"/>
              <a:t>We now have enough building blocks to build machines that can perform non-trivial computational tasks</a:t>
            </a:r>
          </a:p>
          <a:p>
            <a:endParaRPr lang="en-US" dirty="0" smtClean="0"/>
          </a:p>
          <a:p>
            <a:r>
              <a:rPr lang="en-US" dirty="0" smtClean="0"/>
              <a:t>Register File: Tens of words of working memory</a:t>
            </a:r>
            <a:endParaRPr lang="en-US" dirty="0"/>
          </a:p>
          <a:p>
            <a:r>
              <a:rPr lang="en-US" dirty="0"/>
              <a:t>SRAM: </a:t>
            </a:r>
            <a:r>
              <a:rPr lang="en-US" dirty="0" smtClean="0"/>
              <a:t>Millions of words of working memory</a:t>
            </a:r>
            <a:endParaRPr lang="en-US" dirty="0"/>
          </a:p>
          <a:p>
            <a:r>
              <a:rPr lang="en-US" dirty="0"/>
              <a:t>DRAM: </a:t>
            </a:r>
            <a:r>
              <a:rPr lang="en-US" dirty="0" smtClean="0"/>
              <a:t>Billions of words of working memory</a:t>
            </a:r>
          </a:p>
          <a:p>
            <a:r>
              <a:rPr lang="en-US" dirty="0" smtClean="0"/>
              <a:t>NVRAM: long term storage </a:t>
            </a:r>
            <a:br>
              <a:rPr lang="en-US" dirty="0" smtClean="0"/>
            </a:br>
            <a:r>
              <a:rPr lang="en-US" dirty="0" smtClean="0"/>
              <a:t>	(</a:t>
            </a:r>
            <a:r>
              <a:rPr lang="en-US" dirty="0" err="1" smtClean="0"/>
              <a:t>usb</a:t>
            </a:r>
            <a:r>
              <a:rPr lang="en-US" dirty="0" smtClean="0"/>
              <a:t> fob, solid state disks, BIOS, …)</a:t>
            </a:r>
          </a:p>
          <a:p>
            <a:endParaRPr lang="en-US" dirty="0"/>
          </a:p>
          <a:p>
            <a:r>
              <a:rPr lang="en-US" dirty="0" smtClean="0">
                <a:solidFill>
                  <a:schemeClr val="accent5">
                    <a:lumMod val="60000"/>
                    <a:lumOff val="40000"/>
                  </a:schemeClr>
                </a:solidFill>
              </a:rPr>
              <a:t>Next time we will build a simple processor!</a:t>
            </a:r>
          </a:p>
          <a:p>
            <a:endParaRPr lang="en-US" dirty="0"/>
          </a:p>
        </p:txBody>
      </p:sp>
    </p:spTree>
    <p:extLst>
      <p:ext uri="{BB962C8B-B14F-4D97-AF65-F5344CB8AC3E}">
        <p14:creationId xmlns:p14="http://schemas.microsoft.com/office/powerpoint/2010/main" val="1330437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3" name="Oval 2"/>
          <p:cNvSpPr/>
          <p:nvPr/>
        </p:nvSpPr>
        <p:spPr>
          <a:xfrm>
            <a:off x="2057400" y="1295400"/>
            <a:ext cx="2380440" cy="2254537"/>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8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for today</a:t>
            </a:r>
            <a:endParaRPr lang="en-US" dirty="0"/>
          </a:p>
        </p:txBody>
      </p:sp>
      <p:sp>
        <p:nvSpPr>
          <p:cNvPr id="3" name="Content Placeholder 2"/>
          <p:cNvSpPr>
            <a:spLocks noGrp="1"/>
          </p:cNvSpPr>
          <p:nvPr>
            <p:ph idx="1"/>
          </p:nvPr>
        </p:nvSpPr>
        <p:spPr>
          <a:xfrm>
            <a:off x="152400" y="685800"/>
            <a:ext cx="9144000" cy="5638800"/>
          </a:xfrm>
        </p:spPr>
        <p:txBody>
          <a:bodyPr/>
          <a:lstStyle/>
          <a:p>
            <a:r>
              <a:rPr lang="en-US" dirty="0" smtClean="0"/>
              <a:t>How do we store results from ALU computations?</a:t>
            </a:r>
          </a:p>
          <a:p>
            <a:endParaRPr lang="en-US" sz="1200" dirty="0" smtClean="0"/>
          </a:p>
          <a:p>
            <a:r>
              <a:rPr lang="en-US" dirty="0" smtClean="0"/>
              <a:t>How do we use stored results in subsequent operations?</a:t>
            </a:r>
          </a:p>
          <a:p>
            <a:r>
              <a:rPr lang="en-US" dirty="0"/>
              <a:t>	</a:t>
            </a:r>
            <a:endParaRPr lang="en-US" dirty="0" smtClean="0"/>
          </a:p>
          <a:p>
            <a:r>
              <a:rPr lang="en-US" dirty="0"/>
              <a:t>	</a:t>
            </a:r>
            <a:r>
              <a:rPr lang="en-US" dirty="0" smtClean="0">
                <a:solidFill>
                  <a:schemeClr val="accent5">
                    <a:lumMod val="60000"/>
                    <a:lumOff val="40000"/>
                  </a:schemeClr>
                </a:solidFill>
              </a:rPr>
              <a:t>Register File</a:t>
            </a:r>
          </a:p>
          <a:p>
            <a:endParaRPr lang="en-US" dirty="0">
              <a:solidFill>
                <a:schemeClr val="accent1"/>
              </a:solidFill>
            </a:endParaRPr>
          </a:p>
          <a:p>
            <a:r>
              <a:rPr lang="en-US" dirty="0" smtClean="0"/>
              <a:t>How does a Register File work? How do we design it?</a:t>
            </a:r>
            <a:endParaRPr lang="en-US" dirty="0"/>
          </a:p>
        </p:txBody>
      </p:sp>
    </p:spTree>
    <p:extLst>
      <p:ext uri="{BB962C8B-B14F-4D97-AF65-F5344CB8AC3E}">
        <p14:creationId xmlns:p14="http://schemas.microsoft.com/office/powerpoint/2010/main" val="398266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lumMod val="60000"/>
                    <a:lumOff val="40000"/>
                  </a:schemeClr>
                </a:solidFill>
              </a:rPr>
              <a:t>Dual-Read-Port</a:t>
            </a:r>
            <a:br>
              <a:rPr lang="en-US" sz="2800" dirty="0" smtClean="0">
                <a:solidFill>
                  <a:schemeClr val="accent5">
                    <a:lumMod val="60000"/>
                    <a:lumOff val="40000"/>
                  </a:schemeClr>
                </a:solidFill>
              </a:rPr>
            </a:br>
            <a:r>
              <a:rPr lang="en-US" sz="2800" dirty="0" smtClean="0">
                <a:solidFill>
                  <a:schemeClr val="accent5">
                    <a:lumMod val="60000"/>
                    <a:lumOff val="40000"/>
                  </a:schemeClr>
                </a:solidFill>
              </a:rPr>
              <a:t>Single-Write-Port</a:t>
            </a:r>
          </a:p>
          <a:p>
            <a:pPr algn="ctr"/>
            <a:r>
              <a:rPr lang="en-US" sz="2800" dirty="0" smtClean="0">
                <a:solidFill>
                  <a:schemeClr val="accent5">
                    <a:lumMod val="60000"/>
                    <a:lumOff val="40000"/>
                  </a:schemeClr>
                </a:solidFill>
              </a:rPr>
              <a:t>32 x 32 </a:t>
            </a:r>
            <a:br>
              <a:rPr lang="en-US" sz="2800" dirty="0" smtClean="0">
                <a:solidFill>
                  <a:schemeClr val="accent5">
                    <a:lumMod val="60000"/>
                    <a:lumOff val="40000"/>
                  </a:schemeClr>
                </a:solidFill>
              </a:rPr>
            </a:br>
            <a:r>
              <a:rPr lang="en-US" sz="2800" b="1" i="1" dirty="0" smtClean="0">
                <a:solidFill>
                  <a:schemeClr val="accent5">
                    <a:lumMod val="60000"/>
                    <a:lumOff val="40000"/>
                  </a:schemeClr>
                </a:solidFill>
              </a:rPr>
              <a:t>Register File</a:t>
            </a:r>
            <a:endParaRPr lang="en-US" sz="2800" b="1" i="1" dirty="0">
              <a:solidFill>
                <a:schemeClr val="accent5">
                  <a:lumMod val="60000"/>
                  <a:lumOff val="40000"/>
                </a:schemeClr>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3566286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custDataLst>
              <p:tags r:id="rId1"/>
            </p:custDataLst>
          </p:nvPr>
        </p:nvSpPr>
        <p:spPr/>
        <p:txBody>
          <a:bodyPr>
            <a:noAutofit/>
          </a:bodyPr>
          <a:lstStyle/>
          <a:p>
            <a:r>
              <a:rPr lang="en-US" dirty="0" smtClean="0"/>
              <a:t>Register File</a:t>
            </a:r>
            <a:endParaRPr lang="en-US" dirty="0"/>
          </a:p>
        </p:txBody>
      </p:sp>
      <p:sp>
        <p:nvSpPr>
          <p:cNvPr id="1588227" name="Rectangle 3"/>
          <p:cNvSpPr>
            <a:spLocks noGrp="1" noChangeArrowheads="1"/>
          </p:cNvSpPr>
          <p:nvPr>
            <p:ph idx="1"/>
            <p:custDataLst>
              <p:tags r:id="rId2"/>
            </p:custDataLst>
          </p:nvPr>
        </p:nvSpPr>
        <p:spPr>
          <a:xfrm>
            <a:off x="3810000" y="628650"/>
            <a:ext cx="5105400" cy="3352800"/>
          </a:xfrm>
        </p:spPr>
        <p:txBody>
          <a:bodyPr>
            <a:noAutofit/>
          </a:bodyPr>
          <a:lstStyle/>
          <a:p>
            <a:r>
              <a:rPr lang="en-US" dirty="0" smtClean="0">
                <a:solidFill>
                  <a:schemeClr val="accent1"/>
                </a:solidFill>
              </a:rPr>
              <a:t>Recall: 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1588228"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88231" name="Line 7"/>
          <p:cNvSpPr>
            <a:spLocks noChangeShapeType="1"/>
          </p:cNvSpPr>
          <p:nvPr>
            <p:custDataLst>
              <p:tags r:id="rId4"/>
            </p:custDataLst>
          </p:nvPr>
        </p:nvSpPr>
        <p:spPr bwMode="auto">
          <a:xfrm flipH="1" flipV="1">
            <a:off x="912812" y="1058868"/>
            <a:ext cx="695325" cy="4762"/>
          </a:xfrm>
          <a:prstGeom prst="line">
            <a:avLst/>
          </a:prstGeom>
          <a:noFill/>
          <a:ln w="28575">
            <a:solidFill>
              <a:srgbClr val="FFFFFF"/>
            </a:solidFill>
            <a:round/>
            <a:headEnd/>
            <a:tailEnd/>
          </a:ln>
          <a:effectLst/>
        </p:spPr>
        <p:txBody>
          <a:bodyPr anchor="ctr">
            <a:noAutofit/>
          </a:bodyPr>
          <a:lstStyle/>
          <a:p>
            <a:endParaRPr lang="en-US"/>
          </a:p>
        </p:txBody>
      </p:sp>
      <p:sp>
        <p:nvSpPr>
          <p:cNvPr id="1588232" name="Line 8"/>
          <p:cNvSpPr>
            <a:spLocks noChangeShapeType="1"/>
          </p:cNvSpPr>
          <p:nvPr>
            <p:custDataLst>
              <p:tags r:id="rId5"/>
            </p:custDataLst>
          </p:nvPr>
        </p:nvSpPr>
        <p:spPr bwMode="auto">
          <a:xfrm flipH="1">
            <a:off x="1106487" y="1374780"/>
            <a:ext cx="501650" cy="4763"/>
          </a:xfrm>
          <a:prstGeom prst="line">
            <a:avLst/>
          </a:prstGeom>
          <a:noFill/>
          <a:ln w="28575">
            <a:solidFill>
              <a:srgbClr val="FFFFFF"/>
            </a:solidFill>
            <a:round/>
            <a:headEnd/>
            <a:tailEnd/>
          </a:ln>
          <a:effectLst/>
        </p:spPr>
        <p:txBody>
          <a:bodyPr anchor="ctr">
            <a:noAutofit/>
          </a:bodyPr>
          <a:lstStyle/>
          <a:p>
            <a:endParaRPr lang="en-US"/>
          </a:p>
        </p:txBody>
      </p:sp>
      <p:sp>
        <p:nvSpPr>
          <p:cNvPr id="1588234" name="Line 10"/>
          <p:cNvSpPr>
            <a:spLocks noChangeShapeType="1"/>
          </p:cNvSpPr>
          <p:nvPr>
            <p:custDataLst>
              <p:tags r:id="rId6"/>
            </p:custDataLst>
          </p:nvPr>
        </p:nvSpPr>
        <p:spPr bwMode="auto">
          <a:xfrm flipH="1">
            <a:off x="2020887" y="106363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0" name="Line 16"/>
          <p:cNvSpPr>
            <a:spLocks noChangeShapeType="1"/>
          </p:cNvSpPr>
          <p:nvPr>
            <p:custDataLst>
              <p:tags r:id="rId7"/>
            </p:custDataLst>
          </p:nvPr>
        </p:nvSpPr>
        <p:spPr bwMode="auto">
          <a:xfrm flipH="1">
            <a:off x="2249487" y="138685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588242" name="Line 18"/>
          <p:cNvSpPr>
            <a:spLocks noChangeShapeType="1"/>
          </p:cNvSpPr>
          <p:nvPr>
            <p:custDataLst>
              <p:tags r:id="rId8"/>
            </p:custDataLst>
          </p:nvPr>
        </p:nvSpPr>
        <p:spPr bwMode="auto">
          <a:xfrm flipH="1">
            <a:off x="2935287" y="106363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588245"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588246"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7"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9"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588250"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588254" name="Line 30"/>
          <p:cNvSpPr>
            <a:spLocks noChangeShapeType="1"/>
          </p:cNvSpPr>
          <p:nvPr>
            <p:custDataLst>
              <p:tags r:id="rId14"/>
            </p:custDataLst>
          </p:nvPr>
        </p:nvSpPr>
        <p:spPr bwMode="auto">
          <a:xfrm flipH="1" flipV="1">
            <a:off x="877887" y="2197105"/>
            <a:ext cx="730250" cy="9525"/>
          </a:xfrm>
          <a:prstGeom prst="line">
            <a:avLst/>
          </a:prstGeom>
          <a:noFill/>
          <a:ln w="28575">
            <a:solidFill>
              <a:srgbClr val="FFFFFF"/>
            </a:solidFill>
            <a:round/>
            <a:headEnd/>
            <a:tailEnd type="none"/>
          </a:ln>
          <a:effectLst/>
        </p:spPr>
        <p:txBody>
          <a:bodyPr anchor="ctr">
            <a:noAutofit/>
          </a:bodyPr>
          <a:lstStyle/>
          <a:p>
            <a:endParaRPr lang="en-US"/>
          </a:p>
        </p:txBody>
      </p:sp>
      <p:sp>
        <p:nvSpPr>
          <p:cNvPr id="1588255" name="Line 31"/>
          <p:cNvSpPr>
            <a:spLocks noChangeShapeType="1"/>
          </p:cNvSpPr>
          <p:nvPr>
            <p:custDataLst>
              <p:tags r:id="rId15"/>
            </p:custDataLst>
          </p:nvPr>
        </p:nvSpPr>
        <p:spPr bwMode="auto">
          <a:xfrm flipH="1" flipV="1">
            <a:off x="1106487" y="2555880"/>
            <a:ext cx="501650" cy="9525"/>
          </a:xfrm>
          <a:prstGeom prst="line">
            <a:avLst/>
          </a:prstGeom>
          <a:noFill/>
          <a:ln w="28575">
            <a:solidFill>
              <a:srgbClr val="FFFFFF"/>
            </a:solidFill>
            <a:round/>
            <a:headEnd/>
            <a:tailEnd type="oval"/>
          </a:ln>
          <a:effectLst/>
        </p:spPr>
        <p:txBody>
          <a:bodyPr anchor="ctr">
            <a:noAutofit/>
          </a:bodyPr>
          <a:lstStyle/>
          <a:p>
            <a:endParaRPr lang="en-US"/>
          </a:p>
        </p:txBody>
      </p:sp>
      <p:sp>
        <p:nvSpPr>
          <p:cNvPr id="1588277" name="Line 53"/>
          <p:cNvSpPr>
            <a:spLocks noChangeShapeType="1"/>
          </p:cNvSpPr>
          <p:nvPr>
            <p:custDataLst>
              <p:tags r:id="rId16"/>
            </p:custDataLst>
          </p:nvPr>
        </p:nvSpPr>
        <p:spPr bwMode="auto">
          <a:xfrm flipH="1" flipV="1">
            <a:off x="865187" y="3403595"/>
            <a:ext cx="746125" cy="7938"/>
          </a:xfrm>
          <a:prstGeom prst="line">
            <a:avLst/>
          </a:prstGeom>
          <a:noFill/>
          <a:ln w="28575">
            <a:solidFill>
              <a:srgbClr val="FFFFFF"/>
            </a:solidFill>
            <a:round/>
            <a:headEnd/>
            <a:tailEnd/>
          </a:ln>
          <a:effectLst/>
        </p:spPr>
        <p:txBody>
          <a:bodyPr anchor="ctr">
            <a:noAutofit/>
          </a:bodyPr>
          <a:lstStyle/>
          <a:p>
            <a:endParaRPr lang="en-US"/>
          </a:p>
        </p:txBody>
      </p:sp>
      <p:sp>
        <p:nvSpPr>
          <p:cNvPr id="1588278" name="Line 54"/>
          <p:cNvSpPr>
            <a:spLocks noChangeShapeType="1"/>
          </p:cNvSpPr>
          <p:nvPr>
            <p:custDataLst>
              <p:tags r:id="rId17"/>
            </p:custDataLst>
          </p:nvPr>
        </p:nvSpPr>
        <p:spPr bwMode="auto">
          <a:xfrm flipH="1">
            <a:off x="1101725" y="3754438"/>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1588300" name="Line 76"/>
          <p:cNvSpPr>
            <a:spLocks noChangeShapeType="1"/>
          </p:cNvSpPr>
          <p:nvPr>
            <p:custDataLst>
              <p:tags r:id="rId18"/>
            </p:custDataLst>
          </p:nvPr>
        </p:nvSpPr>
        <p:spPr bwMode="auto">
          <a:xfrm flipH="1" flipV="1">
            <a:off x="895350" y="4578345"/>
            <a:ext cx="715962" cy="9525"/>
          </a:xfrm>
          <a:prstGeom prst="line">
            <a:avLst/>
          </a:prstGeom>
          <a:noFill/>
          <a:ln w="28575">
            <a:solidFill>
              <a:srgbClr val="FFFFFF"/>
            </a:solidFill>
            <a:round/>
            <a:headEnd/>
            <a:tailEnd/>
          </a:ln>
          <a:effectLst/>
        </p:spPr>
        <p:txBody>
          <a:bodyPr anchor="ctr">
            <a:noAutofit/>
          </a:bodyPr>
          <a:lstStyle/>
          <a:p>
            <a:endParaRPr lang="en-US"/>
          </a:p>
        </p:txBody>
      </p:sp>
      <p:sp>
        <p:nvSpPr>
          <p:cNvPr id="1588320" name="Line 96"/>
          <p:cNvSpPr>
            <a:spLocks noChangeShapeType="1"/>
          </p:cNvSpPr>
          <p:nvPr>
            <p:custDataLst>
              <p:tags r:id="rId19"/>
            </p:custDataLst>
          </p:nvPr>
        </p:nvSpPr>
        <p:spPr bwMode="auto">
          <a:xfrm flipV="1">
            <a:off x="1106487" y="1390648"/>
            <a:ext cx="0" cy="4114802"/>
          </a:xfrm>
          <a:prstGeom prst="line">
            <a:avLst/>
          </a:prstGeom>
          <a:noFill/>
          <a:ln w="28575" cap="sq">
            <a:solidFill>
              <a:srgbClr val="FFFFFF"/>
            </a:solidFill>
            <a:round/>
            <a:headEnd type="none" w="med" len="med"/>
            <a:tailEnd type="none" w="med" len="med"/>
          </a:ln>
          <a:effectLst/>
        </p:spPr>
        <p:txBody>
          <a:bodyPr wrap="none" anchor="ctr">
            <a:noAutofit/>
          </a:bodyPr>
          <a:lstStyle/>
          <a:p>
            <a:endParaRPr lang="en-US"/>
          </a:p>
        </p:txBody>
      </p:sp>
      <p:sp>
        <p:nvSpPr>
          <p:cNvPr id="1588321" name="Text Box 97"/>
          <p:cNvSpPr txBox="1">
            <a:spLocks noChangeArrowheads="1"/>
          </p:cNvSpPr>
          <p:nvPr>
            <p:custDataLst>
              <p:tags r:id="rId20"/>
            </p:custDataLst>
          </p:nvPr>
        </p:nvSpPr>
        <p:spPr bwMode="auto">
          <a:xfrm>
            <a:off x="685800" y="540970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
        <p:nvSpPr>
          <p:cNvPr id="1588322" name="Text Box 98"/>
          <p:cNvSpPr txBox="1">
            <a:spLocks noChangeArrowheads="1"/>
          </p:cNvSpPr>
          <p:nvPr>
            <p:custDataLst>
              <p:tags r:id="rId21"/>
            </p:custDataLst>
          </p:nvPr>
        </p:nvSpPr>
        <p:spPr bwMode="auto">
          <a:xfrm>
            <a:off x="344487" y="704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D0</a:t>
            </a:r>
          </a:p>
        </p:txBody>
      </p:sp>
      <p:sp>
        <p:nvSpPr>
          <p:cNvPr id="1588323" name="Text Box 99"/>
          <p:cNvSpPr txBox="1">
            <a:spLocks noChangeArrowheads="1"/>
          </p:cNvSpPr>
          <p:nvPr>
            <p:custDataLst>
              <p:tags r:id="rId22"/>
            </p:custDataLst>
          </p:nvPr>
        </p:nvSpPr>
        <p:spPr bwMode="auto">
          <a:xfrm>
            <a:off x="344487" y="417512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D3</a:t>
            </a:r>
          </a:p>
        </p:txBody>
      </p:sp>
      <p:sp>
        <p:nvSpPr>
          <p:cNvPr id="1588324" name="Text Box 100"/>
          <p:cNvSpPr txBox="1">
            <a:spLocks noChangeArrowheads="1"/>
          </p:cNvSpPr>
          <p:nvPr>
            <p:custDataLst>
              <p:tags r:id="rId23"/>
            </p:custDataLst>
          </p:nvPr>
        </p:nvSpPr>
        <p:spPr bwMode="auto">
          <a:xfrm>
            <a:off x="344487" y="1847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D1</a:t>
            </a:r>
          </a:p>
        </p:txBody>
      </p:sp>
      <p:sp>
        <p:nvSpPr>
          <p:cNvPr id="1588325" name="Text Box 101"/>
          <p:cNvSpPr txBox="1">
            <a:spLocks noChangeArrowheads="1"/>
          </p:cNvSpPr>
          <p:nvPr>
            <p:custDataLst>
              <p:tags r:id="rId24"/>
            </p:custDataLst>
          </p:nvPr>
        </p:nvSpPr>
        <p:spPr bwMode="auto">
          <a:xfrm>
            <a:off x="344487" y="30670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D2</a:t>
            </a:r>
          </a:p>
        </p:txBody>
      </p:sp>
      <p:sp>
        <p:nvSpPr>
          <p:cNvPr id="1588326"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1588327" name="Line 103"/>
          <p:cNvSpPr>
            <a:spLocks noChangeShapeType="1"/>
          </p:cNvSpPr>
          <p:nvPr>
            <p:custDataLst>
              <p:tags r:id="rId26"/>
            </p:custDataLst>
          </p:nvPr>
        </p:nvSpPr>
        <p:spPr bwMode="auto">
          <a:xfrm>
            <a:off x="4419600" y="5029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8" name="Line 104"/>
          <p:cNvSpPr>
            <a:spLocks noChangeShapeType="1"/>
          </p:cNvSpPr>
          <p:nvPr>
            <p:custDataLst>
              <p:tags r:id="rId27"/>
            </p:custDataLst>
          </p:nvPr>
        </p:nvSpPr>
        <p:spPr bwMode="auto">
          <a:xfrm>
            <a:off x="6324600" y="5046663"/>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9" name="Line 105"/>
          <p:cNvSpPr>
            <a:spLocks noChangeShapeType="1"/>
          </p:cNvSpPr>
          <p:nvPr>
            <p:custDataLst>
              <p:tags r:id="rId28"/>
            </p:custDataLst>
          </p:nvPr>
        </p:nvSpPr>
        <p:spPr bwMode="auto">
          <a:xfrm flipH="1">
            <a:off x="4800600" y="4953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0" name="Line 106"/>
          <p:cNvSpPr>
            <a:spLocks noChangeShapeType="1"/>
          </p:cNvSpPr>
          <p:nvPr>
            <p:custDataLst>
              <p:tags r:id="rId29"/>
            </p:custDataLst>
          </p:nvPr>
        </p:nvSpPr>
        <p:spPr bwMode="auto">
          <a:xfrm flipH="1">
            <a:off x="6629400" y="4970463"/>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1" name="Text Box 107"/>
          <p:cNvSpPr txBox="1">
            <a:spLocks noChangeArrowheads="1"/>
          </p:cNvSpPr>
          <p:nvPr>
            <p:custDataLst>
              <p:tags r:id="rId30"/>
            </p:custDataLst>
          </p:nvPr>
        </p:nvSpPr>
        <p:spPr bwMode="auto">
          <a:xfrm>
            <a:off x="4465290" y="4945063"/>
            <a:ext cx="367409"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4</a:t>
            </a:r>
          </a:p>
        </p:txBody>
      </p:sp>
      <p:sp>
        <p:nvSpPr>
          <p:cNvPr id="1588332" name="Text Box 108"/>
          <p:cNvSpPr txBox="1">
            <a:spLocks noChangeArrowheads="1"/>
          </p:cNvSpPr>
          <p:nvPr>
            <p:custDataLst>
              <p:tags r:id="rId31"/>
            </p:custDataLst>
          </p:nvPr>
        </p:nvSpPr>
        <p:spPr bwMode="auto">
          <a:xfrm>
            <a:off x="6497290" y="4970463"/>
            <a:ext cx="367409"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4</a:t>
            </a:r>
          </a:p>
        </p:txBody>
      </p:sp>
      <p:sp>
        <p:nvSpPr>
          <p:cNvPr id="1588333"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1"/>
            </a:solidFill>
            <a:round/>
            <a:headEnd/>
            <a:tailEnd/>
          </a:ln>
          <a:effectLst/>
        </p:spPr>
        <p:txBody>
          <a:bodyPr wrap="none" anchor="ctr">
            <a:noAutofit/>
          </a:bodyPr>
          <a:lstStyle/>
          <a:p>
            <a:endParaRPr lang="en-US" dirty="0"/>
          </a:p>
        </p:txBody>
      </p:sp>
      <p:sp>
        <p:nvSpPr>
          <p:cNvPr id="1588334"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1"/>
            </a:solidFill>
            <a:round/>
            <a:headEnd/>
            <a:tailEnd/>
          </a:ln>
          <a:effectLst/>
        </p:spPr>
        <p:txBody>
          <a:bodyPr anchor="ctr">
            <a:noAutofit/>
          </a:bodyPr>
          <a:lstStyle/>
          <a:p>
            <a:endParaRPr lang="en-US"/>
          </a:p>
        </p:txBody>
      </p:sp>
      <p:sp>
        <p:nvSpPr>
          <p:cNvPr id="1588335" name="Line 111"/>
          <p:cNvSpPr>
            <a:spLocks noChangeShapeType="1"/>
          </p:cNvSpPr>
          <p:nvPr>
            <p:custDataLst>
              <p:tags r:id="rId34"/>
            </p:custDataLst>
          </p:nvPr>
        </p:nvSpPr>
        <p:spPr bwMode="auto">
          <a:xfrm>
            <a:off x="5791200" y="5943600"/>
            <a:ext cx="0" cy="2286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7" name="Text Box 113"/>
          <p:cNvSpPr txBox="1">
            <a:spLocks noChangeArrowheads="1"/>
          </p:cNvSpPr>
          <p:nvPr>
            <p:custDataLst>
              <p:tags r:id="rId35"/>
            </p:custDataLst>
          </p:nvPr>
        </p:nvSpPr>
        <p:spPr bwMode="auto">
          <a:xfrm>
            <a:off x="5315673" y="4495800"/>
            <a:ext cx="966931" cy="123482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4-bit</a:t>
            </a:r>
          </a:p>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reg</a:t>
            </a:r>
            <a:endParaRPr lang="en-US" sz="3200" dirty="0">
              <a:solidFill>
                <a:srgbClr val="FFFFFF"/>
              </a:solidFill>
              <a:latin typeface="Calibri"/>
            </a:endParaRPr>
          </a:p>
        </p:txBody>
      </p:sp>
      <p:sp>
        <p:nvSpPr>
          <p:cNvPr id="13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3"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4" name="Line 10"/>
          <p:cNvSpPr>
            <a:spLocks noChangeShapeType="1"/>
          </p:cNvSpPr>
          <p:nvPr>
            <p:custDataLst>
              <p:tags r:id="rId38"/>
            </p:custDataLst>
          </p:nvPr>
        </p:nvSpPr>
        <p:spPr bwMode="auto">
          <a:xfrm flipH="1">
            <a:off x="2024062" y="226378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5" name="Line 16"/>
          <p:cNvSpPr>
            <a:spLocks noChangeShapeType="1"/>
          </p:cNvSpPr>
          <p:nvPr>
            <p:custDataLst>
              <p:tags r:id="rId39"/>
            </p:custDataLst>
          </p:nvPr>
        </p:nvSpPr>
        <p:spPr bwMode="auto">
          <a:xfrm flipH="1">
            <a:off x="2252662" y="258700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96" name="Line 18"/>
          <p:cNvSpPr>
            <a:spLocks noChangeShapeType="1"/>
          </p:cNvSpPr>
          <p:nvPr>
            <p:custDataLst>
              <p:tags r:id="rId40"/>
            </p:custDataLst>
          </p:nvPr>
        </p:nvSpPr>
        <p:spPr bwMode="auto">
          <a:xfrm flipH="1">
            <a:off x="2938462" y="226378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97"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98"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9"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0"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01"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02"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3"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4" name="Line 10"/>
          <p:cNvSpPr>
            <a:spLocks noChangeShapeType="1"/>
          </p:cNvSpPr>
          <p:nvPr>
            <p:custDataLst>
              <p:tags r:id="rId48"/>
            </p:custDataLst>
          </p:nvPr>
        </p:nvSpPr>
        <p:spPr bwMode="auto">
          <a:xfrm flipH="1">
            <a:off x="2024062" y="344805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5" name="Line 16"/>
          <p:cNvSpPr>
            <a:spLocks noChangeShapeType="1"/>
          </p:cNvSpPr>
          <p:nvPr>
            <p:custDataLst>
              <p:tags r:id="rId49"/>
            </p:custDataLst>
          </p:nvPr>
        </p:nvSpPr>
        <p:spPr bwMode="auto">
          <a:xfrm flipH="1">
            <a:off x="2252662" y="377127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06" name="Line 18"/>
          <p:cNvSpPr>
            <a:spLocks noChangeShapeType="1"/>
          </p:cNvSpPr>
          <p:nvPr>
            <p:custDataLst>
              <p:tags r:id="rId50"/>
            </p:custDataLst>
          </p:nvPr>
        </p:nvSpPr>
        <p:spPr bwMode="auto">
          <a:xfrm flipH="1">
            <a:off x="2938462" y="344805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08"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9"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0"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11"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12"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3"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4" name="Line 10"/>
          <p:cNvSpPr>
            <a:spLocks noChangeShapeType="1"/>
          </p:cNvSpPr>
          <p:nvPr>
            <p:custDataLst>
              <p:tags r:id="rId58"/>
            </p:custDataLst>
          </p:nvPr>
        </p:nvSpPr>
        <p:spPr bwMode="auto">
          <a:xfrm flipH="1">
            <a:off x="2024062" y="4622795"/>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5" name="Line 16"/>
          <p:cNvSpPr>
            <a:spLocks noChangeShapeType="1"/>
          </p:cNvSpPr>
          <p:nvPr>
            <p:custDataLst>
              <p:tags r:id="rId59"/>
            </p:custDataLst>
          </p:nvPr>
        </p:nvSpPr>
        <p:spPr bwMode="auto">
          <a:xfrm flipH="1">
            <a:off x="2252662" y="4946022"/>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16" name="Line 18"/>
          <p:cNvSpPr>
            <a:spLocks noChangeShapeType="1"/>
          </p:cNvSpPr>
          <p:nvPr>
            <p:custDataLst>
              <p:tags r:id="rId60"/>
            </p:custDataLst>
          </p:nvPr>
        </p:nvSpPr>
        <p:spPr bwMode="auto">
          <a:xfrm flipH="1">
            <a:off x="2938462" y="4622795"/>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18"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9"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20"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21"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22"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69" name="Line 54"/>
          <p:cNvSpPr>
            <a:spLocks noChangeShapeType="1"/>
          </p:cNvSpPr>
          <p:nvPr>
            <p:custDataLst>
              <p:tags r:id="rId66"/>
            </p:custDataLst>
          </p:nvPr>
        </p:nvSpPr>
        <p:spPr bwMode="auto">
          <a:xfrm flipH="1">
            <a:off x="1100138" y="4937120"/>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70"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71" name="Text Box 97"/>
          <p:cNvSpPr txBox="1">
            <a:spLocks noChangeArrowheads="1"/>
          </p:cNvSpPr>
          <p:nvPr>
            <p:custDataLst>
              <p:tags r:id="rId68"/>
            </p:custDataLst>
          </p:nvPr>
        </p:nvSpPr>
        <p:spPr bwMode="auto">
          <a:xfrm>
            <a:off x="5433942" y="607645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Tree>
    <p:extLst>
      <p:ext uri="{BB962C8B-B14F-4D97-AF65-F5344CB8AC3E}">
        <p14:creationId xmlns:p14="http://schemas.microsoft.com/office/powerpoint/2010/main" val="309933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83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83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83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8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8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8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8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8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83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83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83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326" grpId="0" animBg="1"/>
      <p:bldP spid="1588327" grpId="0" animBg="1"/>
      <p:bldP spid="1588328" grpId="0" animBg="1"/>
      <p:bldP spid="1588329" grpId="0" animBg="1"/>
      <p:bldP spid="1588330" grpId="0" animBg="1"/>
      <p:bldP spid="1588331" grpId="0"/>
      <p:bldP spid="1588332" grpId="0"/>
      <p:bldP spid="1588333" grpId="0" animBg="1"/>
      <p:bldP spid="1588334" grpId="0" animBg="1"/>
      <p:bldP spid="1588335" grpId="0" animBg="1"/>
      <p:bldP spid="1588337" grpId="0"/>
      <p:bldP spid="71"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8783</TotalTime>
  <Words>4437</Words>
  <Application>Microsoft Office PowerPoint</Application>
  <PresentationFormat>On-screen Show (4:3)</PresentationFormat>
  <Paragraphs>1491</Paragraphs>
  <Slides>57</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Arial Unicode MS</vt:lpstr>
      <vt:lpstr>Calibri</vt:lpstr>
      <vt:lpstr>Cambria Math</vt:lpstr>
      <vt:lpstr>Consolas</vt:lpstr>
      <vt:lpstr>Tahoma</vt:lpstr>
      <vt:lpstr>Times New Roman</vt:lpstr>
      <vt:lpstr>Wingdings</vt:lpstr>
      <vt:lpstr>Office Theme</vt:lpstr>
      <vt:lpstr>Memory</vt:lpstr>
      <vt:lpstr>Goals for today</vt:lpstr>
      <vt:lpstr>Last time: How do we store one bit</vt:lpstr>
      <vt:lpstr>Goal for today</vt:lpstr>
      <vt:lpstr>Big Picture:  Building a Processor</vt:lpstr>
      <vt:lpstr>Big Picture:  Building a Processor</vt:lpstr>
      <vt:lpstr>Goal for today</vt:lpstr>
      <vt:lpstr>Register File</vt:lpstr>
      <vt:lpstr>Register File</vt:lpstr>
      <vt:lpstr>Register File</vt:lpstr>
      <vt:lpstr>Register File</vt:lpstr>
      <vt:lpstr>Aside: 3-to-8 decoder truth table &amp; circuit </vt:lpstr>
      <vt:lpstr>Aside: 3-to-8 decoder truth table &amp; circuit </vt:lpstr>
      <vt:lpstr>Register File</vt:lpstr>
      <vt:lpstr>Register File</vt:lpstr>
      <vt:lpstr>Register File</vt:lpstr>
      <vt:lpstr>Register File</vt:lpstr>
      <vt:lpstr>Tradeoffs</vt:lpstr>
      <vt:lpstr>Takeway</vt:lpstr>
      <vt:lpstr>Goals for today</vt:lpstr>
      <vt:lpstr>Next Goal</vt:lpstr>
      <vt:lpstr>Building Large Memories</vt:lpstr>
      <vt:lpstr>Tri-State Devices</vt:lpstr>
      <vt:lpstr>Tri-State Devices</vt:lpstr>
      <vt:lpstr>Tri-State Devices</vt:lpstr>
      <vt:lpstr>Tri-State Devices</vt:lpstr>
      <vt:lpstr>Tri-State Devices</vt:lpstr>
      <vt:lpstr>Tri-State Devices</vt:lpstr>
      <vt:lpstr>Shared Bus</vt:lpstr>
      <vt:lpstr>Takeway</vt:lpstr>
      <vt:lpstr>Goals for today</vt:lpstr>
      <vt:lpstr>Next Goal</vt:lpstr>
      <vt:lpstr>Memory</vt:lpstr>
      <vt:lpstr>Memory</vt:lpstr>
      <vt:lpstr>Memory</vt:lpstr>
      <vt:lpstr>Memory</vt:lpstr>
      <vt:lpstr>Memory</vt:lpstr>
      <vt:lpstr>Memory</vt:lpstr>
      <vt:lpstr>Memory</vt:lpstr>
      <vt:lpstr>iClicker Question</vt:lpstr>
      <vt:lpstr>SRAM Cell</vt:lpstr>
      <vt:lpstr>SRAM Cell</vt:lpstr>
      <vt:lpstr>SRAM Cell</vt:lpstr>
      <vt:lpstr>SRAM</vt:lpstr>
      <vt:lpstr>SRAM</vt:lpstr>
      <vt:lpstr>SRAM</vt:lpstr>
      <vt:lpstr>SRAM</vt:lpstr>
      <vt:lpstr>SRAM</vt:lpstr>
      <vt:lpstr>SRAM Modules and Arrays</vt:lpstr>
      <vt:lpstr>SRAM Summary</vt:lpstr>
      <vt:lpstr>Dynamic RAM: DRAM</vt:lpstr>
      <vt:lpstr>Dynamic RAM: DRAM</vt:lpstr>
      <vt:lpstr>Dynamic RAM: DRAM</vt:lpstr>
      <vt:lpstr>Dynamic RAM: DRAM</vt:lpstr>
      <vt:lpstr>DRAM vs. SRAM</vt:lpstr>
      <vt:lpstr>Memory</vt:lpstr>
      <vt:lpstr>Summary</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209</cp:revision>
  <cp:lastPrinted>2015-02-05T15:59:38Z</cp:lastPrinted>
  <dcterms:created xsi:type="dcterms:W3CDTF">2012-11-28T14:27:55Z</dcterms:created>
  <dcterms:modified xsi:type="dcterms:W3CDTF">2018-02-08T20:38:57Z</dcterms:modified>
</cp:coreProperties>
</file>