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7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8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9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notesSlides/notesSlide10.xml" ContentType="application/vnd.openxmlformats-officedocument.presentationml.notesSlide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notesSlides/notesSlide11.xml" ContentType="application/vnd.openxmlformats-officedocument.presentationml.notesSlide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notesSlides/notesSlide12.xml" ContentType="application/vnd.openxmlformats-officedocument.presentationml.notesSlide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notesSlides/notesSlide13.xml" ContentType="application/vnd.openxmlformats-officedocument.presentationml.notesSlide+xml"/>
  <Override PartName="/ppt/tags/tag239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notesSlides/notesSlide16.xml" ContentType="application/vnd.openxmlformats-officedocument.presentationml.notesSlide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notesSlides/notesSlide17.xml" ContentType="application/vnd.openxmlformats-officedocument.presentationml.notesSlide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notesSlides/notesSlide18.xml" ContentType="application/vnd.openxmlformats-officedocument.presentationml.notesSlide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notesSlides/notesSlide19.xml" ContentType="application/vnd.openxmlformats-officedocument.presentationml.notesSlide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notesSlides/notesSlide20.xml" ContentType="application/vnd.openxmlformats-officedocument.presentationml.notesSlide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notesSlides/notesSlide21.xml" ContentType="application/vnd.openxmlformats-officedocument.presentationml.notesSlide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notesSlides/notesSlide22.xml" ContentType="application/vnd.openxmlformats-officedocument.presentationml.notesSlide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notesSlides/notesSlide23.xml" ContentType="application/vnd.openxmlformats-officedocument.presentationml.notesSlide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notesSlides/notesSlide24.xml" ContentType="application/vnd.openxmlformats-officedocument.presentationml.notesSlide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92" r:id="rId2"/>
    <p:sldId id="370" r:id="rId3"/>
    <p:sldId id="313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55" r:id="rId16"/>
    <p:sldId id="371" r:id="rId17"/>
    <p:sldId id="327" r:id="rId18"/>
    <p:sldId id="395" r:id="rId19"/>
    <p:sldId id="396" r:id="rId20"/>
    <p:sldId id="397" r:id="rId21"/>
    <p:sldId id="377" r:id="rId22"/>
    <p:sldId id="378" r:id="rId23"/>
    <p:sldId id="379" r:id="rId24"/>
    <p:sldId id="380" r:id="rId25"/>
    <p:sldId id="382" r:id="rId26"/>
    <p:sldId id="384" r:id="rId27"/>
    <p:sldId id="387" r:id="rId28"/>
    <p:sldId id="388" r:id="rId29"/>
    <p:sldId id="389" r:id="rId30"/>
    <p:sldId id="390" r:id="rId31"/>
    <p:sldId id="391" r:id="rId32"/>
    <p:sldId id="398" r:id="rId33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77786" autoAdjust="0"/>
  </p:normalViewPr>
  <p:slideViewPr>
    <p:cSldViewPr>
      <p:cViewPr varScale="1">
        <p:scale>
          <a:sx n="63" d="100"/>
          <a:sy n="63" d="100"/>
        </p:scale>
        <p:origin x="39" y="41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5670E512-9F9E-4156-953E-8350C511CBA9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7B35C3C1-9691-443C-BBCF-BED84F38E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04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5C3C1-9691-443C-BBCF-BED84F38E7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77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8500"/>
            <a:ext cx="4591050" cy="34432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0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982" y="4378337"/>
            <a:ext cx="5084241" cy="41497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175" tIns="46587" rIns="93175" bIns="4658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01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8500"/>
            <a:ext cx="4591050" cy="34432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0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982" y="4378337"/>
            <a:ext cx="5084241" cy="41497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175" tIns="46587" rIns="93175" bIns="4658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4066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8500"/>
            <a:ext cx="4591050" cy="34432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7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982" y="4378337"/>
            <a:ext cx="5084241" cy="41497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175" tIns="46587" rIns="93175" bIns="46587"/>
          <a:lstStyle/>
          <a:p>
            <a:r>
              <a:rPr lang="en-US" dirty="0" smtClean="0"/>
              <a:t>Also</a:t>
            </a:r>
            <a:r>
              <a:rPr lang="en-US" baseline="0" dirty="0" smtClean="0"/>
              <a:t> show a mealy machine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312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8500"/>
            <a:ext cx="4591050" cy="34432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7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982" y="4378337"/>
            <a:ext cx="5084241" cy="41497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175" tIns="46587" rIns="93175" bIns="4658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376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as a clicker question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14CF-AF73-443C-9A7B-A7C4BEC62E3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309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this a mealy</a:t>
            </a:r>
            <a:r>
              <a:rPr lang="en-US" baseline="0" dirty="0" smtClean="0"/>
              <a:t> or </a:t>
            </a:r>
            <a:r>
              <a:rPr lang="en-US" baseline="0" dirty="0" err="1" smtClean="0"/>
              <a:t>moore</a:t>
            </a:r>
            <a:r>
              <a:rPr lang="en-US" baseline="0" dirty="0" smtClean="0"/>
              <a:t> machine, maybe clicker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14CF-AF73-443C-9A7B-A7C4BEC62E3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12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this a mealy</a:t>
            </a:r>
            <a:r>
              <a:rPr lang="en-US" baseline="0" dirty="0" smtClean="0"/>
              <a:t> or </a:t>
            </a:r>
            <a:r>
              <a:rPr lang="en-US" baseline="0" dirty="0" err="1" smtClean="0"/>
              <a:t>moore</a:t>
            </a:r>
            <a:r>
              <a:rPr lang="en-US" baseline="0" dirty="0" smtClean="0"/>
              <a:t> machine, maybe clicker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14CF-AF73-443C-9A7B-A7C4BEC62E3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0870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many states, another clicker question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14CF-AF73-443C-9A7B-A7C4BEC62E3F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968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5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4" y="4560902"/>
            <a:ext cx="5360276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34" tIns="47768" rIns="95534" bIns="4776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17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5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4" y="4560902"/>
            <a:ext cx="5360276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34" tIns="47768" rIns="95534" bIns="4776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80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42" name="Text Box 2"/>
          <p:cNvSpPr txBox="1">
            <a:spLocks noChangeArrowheads="1"/>
          </p:cNvSpPr>
          <p:nvPr/>
        </p:nvSpPr>
        <p:spPr bwMode="auto">
          <a:xfrm>
            <a:off x="1162519" y="693721"/>
            <a:ext cx="4607593" cy="345599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708" tIns="45355" rIns="90708" bIns="45355" anchor="ctr"/>
          <a:lstStyle/>
          <a:p>
            <a:endParaRPr lang="en-US"/>
          </a:p>
        </p:txBody>
      </p:sp>
      <p:sp>
        <p:nvSpPr>
          <p:cNvPr id="1597443" name="Text Box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4980" y="4379913"/>
            <a:ext cx="5082669" cy="414656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lIns="91253" tIns="45626" rIns="91253" bIns="45626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6731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5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4" y="4560902"/>
            <a:ext cx="5360276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34" tIns="47768" rIns="95534" bIns="4776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344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1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4" y="4560902"/>
            <a:ext cx="5360276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34" tIns="47768" rIns="95534" bIns="4776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07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1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4" y="4560902"/>
            <a:ext cx="5360276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34" tIns="47768" rIns="95534" bIns="47768"/>
          <a:lstStyle/>
          <a:p>
            <a:r>
              <a:rPr lang="en-US" dirty="0" smtClean="0"/>
              <a:t>Write down and compare S</a:t>
            </a:r>
            <a:r>
              <a:rPr lang="en-US" baseline="-25000" dirty="0" smtClean="0"/>
              <a:t>2</a:t>
            </a:r>
            <a:r>
              <a:rPr lang="en-US" dirty="0" smtClean="0"/>
              <a:t>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7769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1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4" y="4560902"/>
            <a:ext cx="5360276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34" tIns="47768" rIns="95534" bIns="4776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4012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1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4" y="4560902"/>
            <a:ext cx="5360276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34" tIns="47768" rIns="95534" bIns="4776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907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7237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5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5"/>
            <a:ext cx="5025259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4" tIns="45197" rIns="90394" bIns="4519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053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93738"/>
            <a:ext cx="4608513" cy="3455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99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980" y="4379913"/>
            <a:ext cx="5081095" cy="414341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253" tIns="45626" rIns="91253" bIns="4562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49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93738"/>
            <a:ext cx="4608513" cy="3455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99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980" y="4379913"/>
            <a:ext cx="5081095" cy="414341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253" tIns="45626" rIns="91253" bIns="4562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111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8500"/>
            <a:ext cx="4591050" cy="34432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65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982" y="4378337"/>
            <a:ext cx="5084241" cy="41497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175" tIns="46587" rIns="93175" bIns="4658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51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8500"/>
            <a:ext cx="4591050" cy="34432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0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982" y="4378337"/>
            <a:ext cx="5084241" cy="41497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175" tIns="46587" rIns="93175" bIns="46587"/>
          <a:lstStyle/>
          <a:p>
            <a:r>
              <a:rPr lang="en-US" dirty="0" smtClean="0"/>
              <a:t>Put</a:t>
            </a:r>
            <a:r>
              <a:rPr lang="en-US" baseline="0" dirty="0" smtClean="0"/>
              <a:t> sequential logic term on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507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8500"/>
            <a:ext cx="4591050" cy="34432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7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982" y="4378337"/>
            <a:ext cx="5084241" cy="41497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175" tIns="46587" rIns="93175" bIns="4658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50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8500"/>
            <a:ext cx="4591050" cy="34432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7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982" y="4378337"/>
            <a:ext cx="5084241" cy="41497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175" tIns="46587" rIns="93175" bIns="46587"/>
          <a:lstStyle/>
          <a:p>
            <a:r>
              <a:rPr lang="en-US" dirty="0" smtClean="0"/>
              <a:t>Say left of slash is input and right is output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616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8500"/>
            <a:ext cx="4591050" cy="34432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7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982" y="4378337"/>
            <a:ext cx="5084241" cy="41497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175" tIns="46587" rIns="93175" bIns="4658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75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2057400"/>
          </a:xfrm>
        </p:spPr>
        <p:txBody>
          <a:bodyPr>
            <a:noAutofit/>
          </a:bodyPr>
          <a:lstStyle>
            <a:lvl1pPr marL="0" indent="0" algn="ctr">
              <a:buNone/>
              <a:defRPr sz="28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CS 3410, Spring 2015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63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20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48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66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38200"/>
            <a:ext cx="86868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1F04E-0558-49D7-83D7-0EA3FDD97FD3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857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ln>
            <a:solidFill>
              <a:schemeClr val="accent5">
                <a:lumMod val="60000"/>
                <a:lumOff val="40000"/>
              </a:schemeClr>
            </a:solidFill>
          </a:ln>
          <a:solidFill>
            <a:schemeClr val="accent5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Calibri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103.xml"/><Relationship Id="rId18" Type="http://schemas.openxmlformats.org/officeDocument/2006/relationships/tags" Target="../tags/tag108.xml"/><Relationship Id="rId26" Type="http://schemas.openxmlformats.org/officeDocument/2006/relationships/tags" Target="../tags/tag116.xml"/><Relationship Id="rId21" Type="http://schemas.openxmlformats.org/officeDocument/2006/relationships/tags" Target="../tags/tag111.xml"/><Relationship Id="rId34" Type="http://schemas.openxmlformats.org/officeDocument/2006/relationships/tags" Target="../tags/tag124.xml"/><Relationship Id="rId7" Type="http://schemas.openxmlformats.org/officeDocument/2006/relationships/tags" Target="../tags/tag97.xml"/><Relationship Id="rId12" Type="http://schemas.openxmlformats.org/officeDocument/2006/relationships/tags" Target="../tags/tag102.xml"/><Relationship Id="rId17" Type="http://schemas.openxmlformats.org/officeDocument/2006/relationships/tags" Target="../tags/tag107.xml"/><Relationship Id="rId25" Type="http://schemas.openxmlformats.org/officeDocument/2006/relationships/tags" Target="../tags/tag115.xml"/><Relationship Id="rId33" Type="http://schemas.openxmlformats.org/officeDocument/2006/relationships/tags" Target="../tags/tag123.xml"/><Relationship Id="rId38" Type="http://schemas.openxmlformats.org/officeDocument/2006/relationships/notesSlide" Target="../notesSlides/notesSlide9.xml"/><Relationship Id="rId2" Type="http://schemas.openxmlformats.org/officeDocument/2006/relationships/tags" Target="../tags/tag92.xml"/><Relationship Id="rId16" Type="http://schemas.openxmlformats.org/officeDocument/2006/relationships/tags" Target="../tags/tag106.xml"/><Relationship Id="rId20" Type="http://schemas.openxmlformats.org/officeDocument/2006/relationships/tags" Target="../tags/tag110.xml"/><Relationship Id="rId29" Type="http://schemas.openxmlformats.org/officeDocument/2006/relationships/tags" Target="../tags/tag119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tags" Target="../tags/tag101.xml"/><Relationship Id="rId24" Type="http://schemas.openxmlformats.org/officeDocument/2006/relationships/tags" Target="../tags/tag114.xml"/><Relationship Id="rId32" Type="http://schemas.openxmlformats.org/officeDocument/2006/relationships/tags" Target="../tags/tag122.xml"/><Relationship Id="rId37" Type="http://schemas.openxmlformats.org/officeDocument/2006/relationships/slideLayout" Target="../slideLayouts/slideLayout4.xml"/><Relationship Id="rId5" Type="http://schemas.openxmlformats.org/officeDocument/2006/relationships/tags" Target="../tags/tag95.xml"/><Relationship Id="rId15" Type="http://schemas.openxmlformats.org/officeDocument/2006/relationships/tags" Target="../tags/tag105.xml"/><Relationship Id="rId23" Type="http://schemas.openxmlformats.org/officeDocument/2006/relationships/tags" Target="../tags/tag113.xml"/><Relationship Id="rId28" Type="http://schemas.openxmlformats.org/officeDocument/2006/relationships/tags" Target="../tags/tag118.xml"/><Relationship Id="rId36" Type="http://schemas.openxmlformats.org/officeDocument/2006/relationships/tags" Target="../tags/tag126.xml"/><Relationship Id="rId10" Type="http://schemas.openxmlformats.org/officeDocument/2006/relationships/tags" Target="../tags/tag100.xml"/><Relationship Id="rId19" Type="http://schemas.openxmlformats.org/officeDocument/2006/relationships/tags" Target="../tags/tag109.xml"/><Relationship Id="rId31" Type="http://schemas.openxmlformats.org/officeDocument/2006/relationships/tags" Target="../tags/tag121.xml"/><Relationship Id="rId4" Type="http://schemas.openxmlformats.org/officeDocument/2006/relationships/tags" Target="../tags/tag94.xml"/><Relationship Id="rId9" Type="http://schemas.openxmlformats.org/officeDocument/2006/relationships/tags" Target="../tags/tag99.xml"/><Relationship Id="rId14" Type="http://schemas.openxmlformats.org/officeDocument/2006/relationships/tags" Target="../tags/tag104.xml"/><Relationship Id="rId22" Type="http://schemas.openxmlformats.org/officeDocument/2006/relationships/tags" Target="../tags/tag112.xml"/><Relationship Id="rId27" Type="http://schemas.openxmlformats.org/officeDocument/2006/relationships/tags" Target="../tags/tag117.xml"/><Relationship Id="rId30" Type="http://schemas.openxmlformats.org/officeDocument/2006/relationships/tags" Target="../tags/tag120.xml"/><Relationship Id="rId35" Type="http://schemas.openxmlformats.org/officeDocument/2006/relationships/tags" Target="../tags/tag125.xml"/><Relationship Id="rId8" Type="http://schemas.openxmlformats.org/officeDocument/2006/relationships/tags" Target="../tags/tag98.xml"/><Relationship Id="rId3" Type="http://schemas.openxmlformats.org/officeDocument/2006/relationships/tags" Target="../tags/tag9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13" Type="http://schemas.openxmlformats.org/officeDocument/2006/relationships/tags" Target="../tags/tag139.xml"/><Relationship Id="rId18" Type="http://schemas.openxmlformats.org/officeDocument/2006/relationships/tags" Target="../tags/tag144.xml"/><Relationship Id="rId3" Type="http://schemas.openxmlformats.org/officeDocument/2006/relationships/tags" Target="../tags/tag129.xml"/><Relationship Id="rId7" Type="http://schemas.openxmlformats.org/officeDocument/2006/relationships/tags" Target="../tags/tag133.xml"/><Relationship Id="rId12" Type="http://schemas.openxmlformats.org/officeDocument/2006/relationships/tags" Target="../tags/tag138.xml"/><Relationship Id="rId17" Type="http://schemas.openxmlformats.org/officeDocument/2006/relationships/tags" Target="../tags/tag143.xml"/><Relationship Id="rId2" Type="http://schemas.openxmlformats.org/officeDocument/2006/relationships/tags" Target="../tags/tag128.xml"/><Relationship Id="rId16" Type="http://schemas.openxmlformats.org/officeDocument/2006/relationships/tags" Target="../tags/tag142.xml"/><Relationship Id="rId20" Type="http://schemas.openxmlformats.org/officeDocument/2006/relationships/notesSlide" Target="../notesSlides/notesSlide10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tags" Target="../tags/tag137.xml"/><Relationship Id="rId5" Type="http://schemas.openxmlformats.org/officeDocument/2006/relationships/tags" Target="../tags/tag131.xml"/><Relationship Id="rId15" Type="http://schemas.openxmlformats.org/officeDocument/2006/relationships/tags" Target="../tags/tag141.xml"/><Relationship Id="rId10" Type="http://schemas.openxmlformats.org/officeDocument/2006/relationships/tags" Target="../tags/tag136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130.xml"/><Relationship Id="rId9" Type="http://schemas.openxmlformats.org/officeDocument/2006/relationships/tags" Target="../tags/tag135.xml"/><Relationship Id="rId14" Type="http://schemas.openxmlformats.org/officeDocument/2006/relationships/tags" Target="../tags/tag14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52.xml"/><Relationship Id="rId13" Type="http://schemas.openxmlformats.org/officeDocument/2006/relationships/tags" Target="../tags/tag157.xml"/><Relationship Id="rId18" Type="http://schemas.openxmlformats.org/officeDocument/2006/relationships/tags" Target="../tags/tag162.xml"/><Relationship Id="rId3" Type="http://schemas.openxmlformats.org/officeDocument/2006/relationships/tags" Target="../tags/tag147.xml"/><Relationship Id="rId21" Type="http://schemas.openxmlformats.org/officeDocument/2006/relationships/tags" Target="../tags/tag165.xml"/><Relationship Id="rId7" Type="http://schemas.openxmlformats.org/officeDocument/2006/relationships/tags" Target="../tags/tag151.xml"/><Relationship Id="rId12" Type="http://schemas.openxmlformats.org/officeDocument/2006/relationships/tags" Target="../tags/tag156.xml"/><Relationship Id="rId17" Type="http://schemas.openxmlformats.org/officeDocument/2006/relationships/tags" Target="../tags/tag161.xml"/><Relationship Id="rId2" Type="http://schemas.openxmlformats.org/officeDocument/2006/relationships/tags" Target="../tags/tag146.xml"/><Relationship Id="rId16" Type="http://schemas.openxmlformats.org/officeDocument/2006/relationships/tags" Target="../tags/tag160.xml"/><Relationship Id="rId20" Type="http://schemas.openxmlformats.org/officeDocument/2006/relationships/tags" Target="../tags/tag164.xml"/><Relationship Id="rId1" Type="http://schemas.openxmlformats.org/officeDocument/2006/relationships/tags" Target="../tags/tag145.xml"/><Relationship Id="rId6" Type="http://schemas.openxmlformats.org/officeDocument/2006/relationships/tags" Target="../tags/tag150.xml"/><Relationship Id="rId11" Type="http://schemas.openxmlformats.org/officeDocument/2006/relationships/tags" Target="../tags/tag155.xml"/><Relationship Id="rId24" Type="http://schemas.openxmlformats.org/officeDocument/2006/relationships/notesSlide" Target="../notesSlides/notesSlide11.xml"/><Relationship Id="rId5" Type="http://schemas.openxmlformats.org/officeDocument/2006/relationships/tags" Target="../tags/tag149.xml"/><Relationship Id="rId15" Type="http://schemas.openxmlformats.org/officeDocument/2006/relationships/tags" Target="../tags/tag159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154.xml"/><Relationship Id="rId19" Type="http://schemas.openxmlformats.org/officeDocument/2006/relationships/tags" Target="../tags/tag163.xml"/><Relationship Id="rId4" Type="http://schemas.openxmlformats.org/officeDocument/2006/relationships/tags" Target="../tags/tag148.xml"/><Relationship Id="rId9" Type="http://schemas.openxmlformats.org/officeDocument/2006/relationships/tags" Target="../tags/tag153.xml"/><Relationship Id="rId14" Type="http://schemas.openxmlformats.org/officeDocument/2006/relationships/tags" Target="../tags/tag158.xml"/><Relationship Id="rId22" Type="http://schemas.openxmlformats.org/officeDocument/2006/relationships/tags" Target="../tags/tag166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179.xml"/><Relationship Id="rId18" Type="http://schemas.openxmlformats.org/officeDocument/2006/relationships/tags" Target="../tags/tag184.xml"/><Relationship Id="rId26" Type="http://schemas.openxmlformats.org/officeDocument/2006/relationships/tags" Target="../tags/tag192.xml"/><Relationship Id="rId21" Type="http://schemas.openxmlformats.org/officeDocument/2006/relationships/tags" Target="../tags/tag187.xml"/><Relationship Id="rId34" Type="http://schemas.openxmlformats.org/officeDocument/2006/relationships/tags" Target="../tags/tag200.xml"/><Relationship Id="rId7" Type="http://schemas.openxmlformats.org/officeDocument/2006/relationships/tags" Target="../tags/tag173.xml"/><Relationship Id="rId12" Type="http://schemas.openxmlformats.org/officeDocument/2006/relationships/tags" Target="../tags/tag178.xml"/><Relationship Id="rId17" Type="http://schemas.openxmlformats.org/officeDocument/2006/relationships/tags" Target="../tags/tag183.xml"/><Relationship Id="rId25" Type="http://schemas.openxmlformats.org/officeDocument/2006/relationships/tags" Target="../tags/tag191.xml"/><Relationship Id="rId33" Type="http://schemas.openxmlformats.org/officeDocument/2006/relationships/tags" Target="../tags/tag199.xml"/><Relationship Id="rId38" Type="http://schemas.openxmlformats.org/officeDocument/2006/relationships/notesSlide" Target="../notesSlides/notesSlide12.xml"/><Relationship Id="rId2" Type="http://schemas.openxmlformats.org/officeDocument/2006/relationships/tags" Target="../tags/tag168.xml"/><Relationship Id="rId16" Type="http://schemas.openxmlformats.org/officeDocument/2006/relationships/tags" Target="../tags/tag182.xml"/><Relationship Id="rId20" Type="http://schemas.openxmlformats.org/officeDocument/2006/relationships/tags" Target="../tags/tag186.xml"/><Relationship Id="rId29" Type="http://schemas.openxmlformats.org/officeDocument/2006/relationships/tags" Target="../tags/tag195.xml"/><Relationship Id="rId1" Type="http://schemas.openxmlformats.org/officeDocument/2006/relationships/tags" Target="../tags/tag167.xml"/><Relationship Id="rId6" Type="http://schemas.openxmlformats.org/officeDocument/2006/relationships/tags" Target="../tags/tag172.xml"/><Relationship Id="rId11" Type="http://schemas.openxmlformats.org/officeDocument/2006/relationships/tags" Target="../tags/tag177.xml"/><Relationship Id="rId24" Type="http://schemas.openxmlformats.org/officeDocument/2006/relationships/tags" Target="../tags/tag190.xml"/><Relationship Id="rId32" Type="http://schemas.openxmlformats.org/officeDocument/2006/relationships/tags" Target="../tags/tag198.xml"/><Relationship Id="rId37" Type="http://schemas.openxmlformats.org/officeDocument/2006/relationships/slideLayout" Target="../slideLayouts/slideLayout4.xml"/><Relationship Id="rId5" Type="http://schemas.openxmlformats.org/officeDocument/2006/relationships/tags" Target="../tags/tag171.xml"/><Relationship Id="rId15" Type="http://schemas.openxmlformats.org/officeDocument/2006/relationships/tags" Target="../tags/tag181.xml"/><Relationship Id="rId23" Type="http://schemas.openxmlformats.org/officeDocument/2006/relationships/tags" Target="../tags/tag189.xml"/><Relationship Id="rId28" Type="http://schemas.openxmlformats.org/officeDocument/2006/relationships/tags" Target="../tags/tag194.xml"/><Relationship Id="rId36" Type="http://schemas.openxmlformats.org/officeDocument/2006/relationships/tags" Target="../tags/tag202.xml"/><Relationship Id="rId10" Type="http://schemas.openxmlformats.org/officeDocument/2006/relationships/tags" Target="../tags/tag176.xml"/><Relationship Id="rId19" Type="http://schemas.openxmlformats.org/officeDocument/2006/relationships/tags" Target="../tags/tag185.xml"/><Relationship Id="rId31" Type="http://schemas.openxmlformats.org/officeDocument/2006/relationships/tags" Target="../tags/tag197.xml"/><Relationship Id="rId4" Type="http://schemas.openxmlformats.org/officeDocument/2006/relationships/tags" Target="../tags/tag170.xml"/><Relationship Id="rId9" Type="http://schemas.openxmlformats.org/officeDocument/2006/relationships/tags" Target="../tags/tag175.xml"/><Relationship Id="rId14" Type="http://schemas.openxmlformats.org/officeDocument/2006/relationships/tags" Target="../tags/tag180.xml"/><Relationship Id="rId22" Type="http://schemas.openxmlformats.org/officeDocument/2006/relationships/tags" Target="../tags/tag188.xml"/><Relationship Id="rId27" Type="http://schemas.openxmlformats.org/officeDocument/2006/relationships/tags" Target="../tags/tag193.xml"/><Relationship Id="rId30" Type="http://schemas.openxmlformats.org/officeDocument/2006/relationships/tags" Target="../tags/tag196.xml"/><Relationship Id="rId35" Type="http://schemas.openxmlformats.org/officeDocument/2006/relationships/tags" Target="../tags/tag201.xml"/><Relationship Id="rId8" Type="http://schemas.openxmlformats.org/officeDocument/2006/relationships/tags" Target="../tags/tag174.xml"/><Relationship Id="rId3" Type="http://schemas.openxmlformats.org/officeDocument/2006/relationships/tags" Target="../tags/tag169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215.xml"/><Relationship Id="rId18" Type="http://schemas.openxmlformats.org/officeDocument/2006/relationships/tags" Target="../tags/tag220.xml"/><Relationship Id="rId26" Type="http://schemas.openxmlformats.org/officeDocument/2006/relationships/tags" Target="../tags/tag228.xml"/><Relationship Id="rId21" Type="http://schemas.openxmlformats.org/officeDocument/2006/relationships/tags" Target="../tags/tag223.xml"/><Relationship Id="rId34" Type="http://schemas.openxmlformats.org/officeDocument/2006/relationships/tags" Target="../tags/tag236.xml"/><Relationship Id="rId7" Type="http://schemas.openxmlformats.org/officeDocument/2006/relationships/tags" Target="../tags/tag209.xml"/><Relationship Id="rId12" Type="http://schemas.openxmlformats.org/officeDocument/2006/relationships/tags" Target="../tags/tag214.xml"/><Relationship Id="rId17" Type="http://schemas.openxmlformats.org/officeDocument/2006/relationships/tags" Target="../tags/tag219.xml"/><Relationship Id="rId25" Type="http://schemas.openxmlformats.org/officeDocument/2006/relationships/tags" Target="../tags/tag227.xml"/><Relationship Id="rId33" Type="http://schemas.openxmlformats.org/officeDocument/2006/relationships/tags" Target="../tags/tag235.xml"/><Relationship Id="rId38" Type="http://schemas.openxmlformats.org/officeDocument/2006/relationships/notesSlide" Target="../notesSlides/notesSlide13.xml"/><Relationship Id="rId2" Type="http://schemas.openxmlformats.org/officeDocument/2006/relationships/tags" Target="../tags/tag204.xml"/><Relationship Id="rId16" Type="http://schemas.openxmlformats.org/officeDocument/2006/relationships/tags" Target="../tags/tag218.xml"/><Relationship Id="rId20" Type="http://schemas.openxmlformats.org/officeDocument/2006/relationships/tags" Target="../tags/tag222.xml"/><Relationship Id="rId29" Type="http://schemas.openxmlformats.org/officeDocument/2006/relationships/tags" Target="../tags/tag231.xml"/><Relationship Id="rId1" Type="http://schemas.openxmlformats.org/officeDocument/2006/relationships/tags" Target="../tags/tag203.xml"/><Relationship Id="rId6" Type="http://schemas.openxmlformats.org/officeDocument/2006/relationships/tags" Target="../tags/tag208.xml"/><Relationship Id="rId11" Type="http://schemas.openxmlformats.org/officeDocument/2006/relationships/tags" Target="../tags/tag213.xml"/><Relationship Id="rId24" Type="http://schemas.openxmlformats.org/officeDocument/2006/relationships/tags" Target="../tags/tag226.xml"/><Relationship Id="rId32" Type="http://schemas.openxmlformats.org/officeDocument/2006/relationships/tags" Target="../tags/tag234.xml"/><Relationship Id="rId37" Type="http://schemas.openxmlformats.org/officeDocument/2006/relationships/slideLayout" Target="../slideLayouts/slideLayout4.xml"/><Relationship Id="rId5" Type="http://schemas.openxmlformats.org/officeDocument/2006/relationships/tags" Target="../tags/tag207.xml"/><Relationship Id="rId15" Type="http://schemas.openxmlformats.org/officeDocument/2006/relationships/tags" Target="../tags/tag217.xml"/><Relationship Id="rId23" Type="http://schemas.openxmlformats.org/officeDocument/2006/relationships/tags" Target="../tags/tag225.xml"/><Relationship Id="rId28" Type="http://schemas.openxmlformats.org/officeDocument/2006/relationships/tags" Target="../tags/tag230.xml"/><Relationship Id="rId36" Type="http://schemas.openxmlformats.org/officeDocument/2006/relationships/tags" Target="../tags/tag238.xml"/><Relationship Id="rId10" Type="http://schemas.openxmlformats.org/officeDocument/2006/relationships/tags" Target="../tags/tag212.xml"/><Relationship Id="rId19" Type="http://schemas.openxmlformats.org/officeDocument/2006/relationships/tags" Target="../tags/tag221.xml"/><Relationship Id="rId31" Type="http://schemas.openxmlformats.org/officeDocument/2006/relationships/tags" Target="../tags/tag233.xml"/><Relationship Id="rId4" Type="http://schemas.openxmlformats.org/officeDocument/2006/relationships/tags" Target="../tags/tag206.xml"/><Relationship Id="rId9" Type="http://schemas.openxmlformats.org/officeDocument/2006/relationships/tags" Target="../tags/tag211.xml"/><Relationship Id="rId14" Type="http://schemas.openxmlformats.org/officeDocument/2006/relationships/tags" Target="../tags/tag216.xml"/><Relationship Id="rId22" Type="http://schemas.openxmlformats.org/officeDocument/2006/relationships/tags" Target="../tags/tag224.xml"/><Relationship Id="rId27" Type="http://schemas.openxmlformats.org/officeDocument/2006/relationships/tags" Target="../tags/tag229.xml"/><Relationship Id="rId30" Type="http://schemas.openxmlformats.org/officeDocument/2006/relationships/tags" Target="../tags/tag232.xml"/><Relationship Id="rId35" Type="http://schemas.openxmlformats.org/officeDocument/2006/relationships/tags" Target="../tags/tag237.xml"/><Relationship Id="rId8" Type="http://schemas.openxmlformats.org/officeDocument/2006/relationships/tags" Target="../tags/tag210.xml"/><Relationship Id="rId3" Type="http://schemas.openxmlformats.org/officeDocument/2006/relationships/tags" Target="../tags/tag20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47.xml"/><Relationship Id="rId13" Type="http://schemas.openxmlformats.org/officeDocument/2006/relationships/tags" Target="../tags/tag252.xml"/><Relationship Id="rId18" Type="http://schemas.openxmlformats.org/officeDocument/2006/relationships/tags" Target="../tags/tag257.xml"/><Relationship Id="rId3" Type="http://schemas.openxmlformats.org/officeDocument/2006/relationships/tags" Target="../tags/tag242.xml"/><Relationship Id="rId7" Type="http://schemas.openxmlformats.org/officeDocument/2006/relationships/tags" Target="../tags/tag246.xml"/><Relationship Id="rId12" Type="http://schemas.openxmlformats.org/officeDocument/2006/relationships/tags" Target="../tags/tag251.xml"/><Relationship Id="rId17" Type="http://schemas.openxmlformats.org/officeDocument/2006/relationships/tags" Target="../tags/tag256.xml"/><Relationship Id="rId2" Type="http://schemas.openxmlformats.org/officeDocument/2006/relationships/tags" Target="../tags/tag241.xml"/><Relationship Id="rId16" Type="http://schemas.openxmlformats.org/officeDocument/2006/relationships/tags" Target="../tags/tag255.xml"/><Relationship Id="rId20" Type="http://schemas.openxmlformats.org/officeDocument/2006/relationships/notesSlide" Target="../notesSlides/notesSlide16.xml"/><Relationship Id="rId1" Type="http://schemas.openxmlformats.org/officeDocument/2006/relationships/tags" Target="../tags/tag240.xml"/><Relationship Id="rId6" Type="http://schemas.openxmlformats.org/officeDocument/2006/relationships/tags" Target="../tags/tag245.xml"/><Relationship Id="rId11" Type="http://schemas.openxmlformats.org/officeDocument/2006/relationships/tags" Target="../tags/tag250.xml"/><Relationship Id="rId5" Type="http://schemas.openxmlformats.org/officeDocument/2006/relationships/tags" Target="../tags/tag244.xml"/><Relationship Id="rId15" Type="http://schemas.openxmlformats.org/officeDocument/2006/relationships/tags" Target="../tags/tag254.xml"/><Relationship Id="rId10" Type="http://schemas.openxmlformats.org/officeDocument/2006/relationships/tags" Target="../tags/tag249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243.xml"/><Relationship Id="rId9" Type="http://schemas.openxmlformats.org/officeDocument/2006/relationships/tags" Target="../tags/tag248.xml"/><Relationship Id="rId14" Type="http://schemas.openxmlformats.org/officeDocument/2006/relationships/tags" Target="../tags/tag25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65.xml"/><Relationship Id="rId13" Type="http://schemas.openxmlformats.org/officeDocument/2006/relationships/tags" Target="../tags/tag270.xml"/><Relationship Id="rId18" Type="http://schemas.openxmlformats.org/officeDocument/2006/relationships/tags" Target="../tags/tag275.xml"/><Relationship Id="rId3" Type="http://schemas.openxmlformats.org/officeDocument/2006/relationships/tags" Target="../tags/tag260.xml"/><Relationship Id="rId7" Type="http://schemas.openxmlformats.org/officeDocument/2006/relationships/tags" Target="../tags/tag264.xml"/><Relationship Id="rId12" Type="http://schemas.openxmlformats.org/officeDocument/2006/relationships/tags" Target="../tags/tag269.xml"/><Relationship Id="rId17" Type="http://schemas.openxmlformats.org/officeDocument/2006/relationships/tags" Target="../tags/tag274.xml"/><Relationship Id="rId2" Type="http://schemas.openxmlformats.org/officeDocument/2006/relationships/tags" Target="../tags/tag259.xml"/><Relationship Id="rId16" Type="http://schemas.openxmlformats.org/officeDocument/2006/relationships/tags" Target="../tags/tag273.xml"/><Relationship Id="rId1" Type="http://schemas.openxmlformats.org/officeDocument/2006/relationships/tags" Target="../tags/tag258.xml"/><Relationship Id="rId6" Type="http://schemas.openxmlformats.org/officeDocument/2006/relationships/tags" Target="../tags/tag263.xml"/><Relationship Id="rId11" Type="http://schemas.openxmlformats.org/officeDocument/2006/relationships/tags" Target="../tags/tag268.xml"/><Relationship Id="rId5" Type="http://schemas.openxmlformats.org/officeDocument/2006/relationships/tags" Target="../tags/tag262.xml"/><Relationship Id="rId15" Type="http://schemas.openxmlformats.org/officeDocument/2006/relationships/tags" Target="../tags/tag272.xml"/><Relationship Id="rId10" Type="http://schemas.openxmlformats.org/officeDocument/2006/relationships/tags" Target="../tags/tag267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261.xml"/><Relationship Id="rId9" Type="http://schemas.openxmlformats.org/officeDocument/2006/relationships/tags" Target="../tags/tag266.xml"/><Relationship Id="rId14" Type="http://schemas.openxmlformats.org/officeDocument/2006/relationships/tags" Target="../tags/tag27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83.xml"/><Relationship Id="rId13" Type="http://schemas.openxmlformats.org/officeDocument/2006/relationships/tags" Target="../tags/tag288.xml"/><Relationship Id="rId18" Type="http://schemas.openxmlformats.org/officeDocument/2006/relationships/tags" Target="../tags/tag293.xml"/><Relationship Id="rId3" Type="http://schemas.openxmlformats.org/officeDocument/2006/relationships/tags" Target="../tags/tag278.xml"/><Relationship Id="rId7" Type="http://schemas.openxmlformats.org/officeDocument/2006/relationships/tags" Target="../tags/tag282.xml"/><Relationship Id="rId12" Type="http://schemas.openxmlformats.org/officeDocument/2006/relationships/tags" Target="../tags/tag287.xml"/><Relationship Id="rId17" Type="http://schemas.openxmlformats.org/officeDocument/2006/relationships/tags" Target="../tags/tag292.xml"/><Relationship Id="rId2" Type="http://schemas.openxmlformats.org/officeDocument/2006/relationships/tags" Target="../tags/tag277.xml"/><Relationship Id="rId16" Type="http://schemas.openxmlformats.org/officeDocument/2006/relationships/tags" Target="../tags/tag291.xml"/><Relationship Id="rId1" Type="http://schemas.openxmlformats.org/officeDocument/2006/relationships/tags" Target="../tags/tag276.xml"/><Relationship Id="rId6" Type="http://schemas.openxmlformats.org/officeDocument/2006/relationships/tags" Target="../tags/tag281.xml"/><Relationship Id="rId11" Type="http://schemas.openxmlformats.org/officeDocument/2006/relationships/tags" Target="../tags/tag286.xml"/><Relationship Id="rId5" Type="http://schemas.openxmlformats.org/officeDocument/2006/relationships/tags" Target="../tags/tag280.xml"/><Relationship Id="rId15" Type="http://schemas.openxmlformats.org/officeDocument/2006/relationships/tags" Target="../tags/tag290.xml"/><Relationship Id="rId10" Type="http://schemas.openxmlformats.org/officeDocument/2006/relationships/tags" Target="../tags/tag285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279.xml"/><Relationship Id="rId9" Type="http://schemas.openxmlformats.org/officeDocument/2006/relationships/tags" Target="../tags/tag284.xml"/><Relationship Id="rId14" Type="http://schemas.openxmlformats.org/officeDocument/2006/relationships/tags" Target="../tags/tag28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96.xml"/><Relationship Id="rId2" Type="http://schemas.openxmlformats.org/officeDocument/2006/relationships/tags" Target="../tags/tag295.xml"/><Relationship Id="rId1" Type="http://schemas.openxmlformats.org/officeDocument/2006/relationships/tags" Target="../tags/tag294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04.xml"/><Relationship Id="rId13" Type="http://schemas.openxmlformats.org/officeDocument/2006/relationships/tags" Target="../tags/tag309.xml"/><Relationship Id="rId3" Type="http://schemas.openxmlformats.org/officeDocument/2006/relationships/tags" Target="../tags/tag299.xml"/><Relationship Id="rId7" Type="http://schemas.openxmlformats.org/officeDocument/2006/relationships/tags" Target="../tags/tag303.xml"/><Relationship Id="rId12" Type="http://schemas.openxmlformats.org/officeDocument/2006/relationships/tags" Target="../tags/tag308.xml"/><Relationship Id="rId2" Type="http://schemas.openxmlformats.org/officeDocument/2006/relationships/tags" Target="../tags/tag298.xml"/><Relationship Id="rId16" Type="http://schemas.openxmlformats.org/officeDocument/2006/relationships/image" Target="../media/image1.png"/><Relationship Id="rId1" Type="http://schemas.openxmlformats.org/officeDocument/2006/relationships/tags" Target="../tags/tag297.xml"/><Relationship Id="rId6" Type="http://schemas.openxmlformats.org/officeDocument/2006/relationships/tags" Target="../tags/tag302.xml"/><Relationship Id="rId11" Type="http://schemas.openxmlformats.org/officeDocument/2006/relationships/tags" Target="../tags/tag307.xml"/><Relationship Id="rId5" Type="http://schemas.openxmlformats.org/officeDocument/2006/relationships/tags" Target="../tags/tag301.xml"/><Relationship Id="rId15" Type="http://schemas.openxmlformats.org/officeDocument/2006/relationships/notesSlide" Target="../notesSlides/notesSlide17.xml"/><Relationship Id="rId10" Type="http://schemas.openxmlformats.org/officeDocument/2006/relationships/tags" Target="../tags/tag306.xml"/><Relationship Id="rId4" Type="http://schemas.openxmlformats.org/officeDocument/2006/relationships/tags" Target="../tags/tag300.xml"/><Relationship Id="rId9" Type="http://schemas.openxmlformats.org/officeDocument/2006/relationships/tags" Target="../tags/tag305.xml"/><Relationship Id="rId1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17.xml"/><Relationship Id="rId13" Type="http://schemas.openxmlformats.org/officeDocument/2006/relationships/tags" Target="../tags/tag322.xml"/><Relationship Id="rId18" Type="http://schemas.openxmlformats.org/officeDocument/2006/relationships/image" Target="../media/image1.png"/><Relationship Id="rId3" Type="http://schemas.openxmlformats.org/officeDocument/2006/relationships/tags" Target="../tags/tag312.xml"/><Relationship Id="rId7" Type="http://schemas.openxmlformats.org/officeDocument/2006/relationships/tags" Target="../tags/tag316.xml"/><Relationship Id="rId12" Type="http://schemas.openxmlformats.org/officeDocument/2006/relationships/tags" Target="../tags/tag321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311.xml"/><Relationship Id="rId16" Type="http://schemas.openxmlformats.org/officeDocument/2006/relationships/tags" Target="../tags/tag325.xml"/><Relationship Id="rId1" Type="http://schemas.openxmlformats.org/officeDocument/2006/relationships/tags" Target="../tags/tag310.xml"/><Relationship Id="rId6" Type="http://schemas.openxmlformats.org/officeDocument/2006/relationships/tags" Target="../tags/tag315.xml"/><Relationship Id="rId11" Type="http://schemas.openxmlformats.org/officeDocument/2006/relationships/tags" Target="../tags/tag320.xml"/><Relationship Id="rId5" Type="http://schemas.openxmlformats.org/officeDocument/2006/relationships/tags" Target="../tags/tag314.xml"/><Relationship Id="rId15" Type="http://schemas.openxmlformats.org/officeDocument/2006/relationships/tags" Target="../tags/tag324.xml"/><Relationship Id="rId10" Type="http://schemas.openxmlformats.org/officeDocument/2006/relationships/tags" Target="../tags/tag319.xml"/><Relationship Id="rId4" Type="http://schemas.openxmlformats.org/officeDocument/2006/relationships/tags" Target="../tags/tag313.xml"/><Relationship Id="rId9" Type="http://schemas.openxmlformats.org/officeDocument/2006/relationships/tags" Target="../tags/tag318.xml"/><Relationship Id="rId14" Type="http://schemas.openxmlformats.org/officeDocument/2006/relationships/tags" Target="../tags/tag32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33.xml"/><Relationship Id="rId3" Type="http://schemas.openxmlformats.org/officeDocument/2006/relationships/tags" Target="../tags/tag328.xml"/><Relationship Id="rId7" Type="http://schemas.openxmlformats.org/officeDocument/2006/relationships/tags" Target="../tags/tag332.xml"/><Relationship Id="rId12" Type="http://schemas.openxmlformats.org/officeDocument/2006/relationships/notesSlide" Target="../notesSlides/notesSlide18.xml"/><Relationship Id="rId2" Type="http://schemas.openxmlformats.org/officeDocument/2006/relationships/tags" Target="../tags/tag327.xml"/><Relationship Id="rId1" Type="http://schemas.openxmlformats.org/officeDocument/2006/relationships/tags" Target="../tags/tag326.xml"/><Relationship Id="rId6" Type="http://schemas.openxmlformats.org/officeDocument/2006/relationships/tags" Target="../tags/tag331.xml"/><Relationship Id="rId11" Type="http://schemas.openxmlformats.org/officeDocument/2006/relationships/slideLayout" Target="../slideLayouts/slideLayout4.xml"/><Relationship Id="rId5" Type="http://schemas.openxmlformats.org/officeDocument/2006/relationships/tags" Target="../tags/tag330.xml"/><Relationship Id="rId10" Type="http://schemas.openxmlformats.org/officeDocument/2006/relationships/tags" Target="../tags/tag335.xml"/><Relationship Id="rId4" Type="http://schemas.openxmlformats.org/officeDocument/2006/relationships/tags" Target="../tags/tag329.xml"/><Relationship Id="rId9" Type="http://schemas.openxmlformats.org/officeDocument/2006/relationships/tags" Target="../tags/tag33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43.xml"/><Relationship Id="rId13" Type="http://schemas.openxmlformats.org/officeDocument/2006/relationships/notesSlide" Target="../notesSlides/notesSlide19.xml"/><Relationship Id="rId3" Type="http://schemas.openxmlformats.org/officeDocument/2006/relationships/tags" Target="../tags/tag338.xml"/><Relationship Id="rId7" Type="http://schemas.openxmlformats.org/officeDocument/2006/relationships/tags" Target="../tags/tag342.xml"/><Relationship Id="rId12" Type="http://schemas.openxmlformats.org/officeDocument/2006/relationships/slideLayout" Target="../slideLayouts/slideLayout4.xml"/><Relationship Id="rId2" Type="http://schemas.openxmlformats.org/officeDocument/2006/relationships/tags" Target="../tags/tag337.xml"/><Relationship Id="rId1" Type="http://schemas.openxmlformats.org/officeDocument/2006/relationships/tags" Target="../tags/tag336.xml"/><Relationship Id="rId6" Type="http://schemas.openxmlformats.org/officeDocument/2006/relationships/tags" Target="../tags/tag341.xml"/><Relationship Id="rId11" Type="http://schemas.openxmlformats.org/officeDocument/2006/relationships/tags" Target="../tags/tag346.xml"/><Relationship Id="rId5" Type="http://schemas.openxmlformats.org/officeDocument/2006/relationships/tags" Target="../tags/tag340.xml"/><Relationship Id="rId10" Type="http://schemas.openxmlformats.org/officeDocument/2006/relationships/tags" Target="../tags/tag345.xml"/><Relationship Id="rId4" Type="http://schemas.openxmlformats.org/officeDocument/2006/relationships/tags" Target="../tags/tag339.xml"/><Relationship Id="rId9" Type="http://schemas.openxmlformats.org/officeDocument/2006/relationships/tags" Target="../tags/tag34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54.xml"/><Relationship Id="rId13" Type="http://schemas.openxmlformats.org/officeDocument/2006/relationships/tags" Target="../tags/tag359.xml"/><Relationship Id="rId18" Type="http://schemas.openxmlformats.org/officeDocument/2006/relationships/tags" Target="../tags/tag364.xml"/><Relationship Id="rId3" Type="http://schemas.openxmlformats.org/officeDocument/2006/relationships/tags" Target="../tags/tag349.xml"/><Relationship Id="rId21" Type="http://schemas.openxmlformats.org/officeDocument/2006/relationships/tags" Target="../tags/tag367.xml"/><Relationship Id="rId7" Type="http://schemas.openxmlformats.org/officeDocument/2006/relationships/tags" Target="../tags/tag353.xml"/><Relationship Id="rId12" Type="http://schemas.openxmlformats.org/officeDocument/2006/relationships/tags" Target="../tags/tag358.xml"/><Relationship Id="rId17" Type="http://schemas.openxmlformats.org/officeDocument/2006/relationships/tags" Target="../tags/tag363.xml"/><Relationship Id="rId25" Type="http://schemas.openxmlformats.org/officeDocument/2006/relationships/image" Target="../media/image2.emf"/><Relationship Id="rId2" Type="http://schemas.openxmlformats.org/officeDocument/2006/relationships/tags" Target="../tags/tag348.xml"/><Relationship Id="rId16" Type="http://schemas.openxmlformats.org/officeDocument/2006/relationships/tags" Target="../tags/tag362.xml"/><Relationship Id="rId20" Type="http://schemas.openxmlformats.org/officeDocument/2006/relationships/tags" Target="../tags/tag366.xml"/><Relationship Id="rId1" Type="http://schemas.openxmlformats.org/officeDocument/2006/relationships/tags" Target="../tags/tag347.xml"/><Relationship Id="rId6" Type="http://schemas.openxmlformats.org/officeDocument/2006/relationships/tags" Target="../tags/tag352.xml"/><Relationship Id="rId11" Type="http://schemas.openxmlformats.org/officeDocument/2006/relationships/tags" Target="../tags/tag357.xml"/><Relationship Id="rId24" Type="http://schemas.openxmlformats.org/officeDocument/2006/relationships/notesSlide" Target="../notesSlides/notesSlide20.xml"/><Relationship Id="rId5" Type="http://schemas.openxmlformats.org/officeDocument/2006/relationships/tags" Target="../tags/tag351.xml"/><Relationship Id="rId15" Type="http://schemas.openxmlformats.org/officeDocument/2006/relationships/tags" Target="../tags/tag361.xml"/><Relationship Id="rId23" Type="http://schemas.openxmlformats.org/officeDocument/2006/relationships/slideLayout" Target="../slideLayouts/slideLayout4.xml"/><Relationship Id="rId10" Type="http://schemas.openxmlformats.org/officeDocument/2006/relationships/tags" Target="../tags/tag356.xml"/><Relationship Id="rId19" Type="http://schemas.openxmlformats.org/officeDocument/2006/relationships/tags" Target="../tags/tag365.xml"/><Relationship Id="rId4" Type="http://schemas.openxmlformats.org/officeDocument/2006/relationships/tags" Target="../tags/tag350.xml"/><Relationship Id="rId9" Type="http://schemas.openxmlformats.org/officeDocument/2006/relationships/tags" Target="../tags/tag355.xml"/><Relationship Id="rId14" Type="http://schemas.openxmlformats.org/officeDocument/2006/relationships/tags" Target="../tags/tag360.xml"/><Relationship Id="rId22" Type="http://schemas.openxmlformats.org/officeDocument/2006/relationships/tags" Target="../tags/tag368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381.xml"/><Relationship Id="rId18" Type="http://schemas.openxmlformats.org/officeDocument/2006/relationships/tags" Target="../tags/tag386.xml"/><Relationship Id="rId26" Type="http://schemas.openxmlformats.org/officeDocument/2006/relationships/tags" Target="../tags/tag394.xml"/><Relationship Id="rId39" Type="http://schemas.openxmlformats.org/officeDocument/2006/relationships/tags" Target="../tags/tag407.xml"/><Relationship Id="rId21" Type="http://schemas.openxmlformats.org/officeDocument/2006/relationships/tags" Target="../tags/tag389.xml"/><Relationship Id="rId34" Type="http://schemas.openxmlformats.org/officeDocument/2006/relationships/tags" Target="../tags/tag402.xml"/><Relationship Id="rId42" Type="http://schemas.openxmlformats.org/officeDocument/2006/relationships/image" Target="../media/image1.png"/><Relationship Id="rId7" Type="http://schemas.openxmlformats.org/officeDocument/2006/relationships/tags" Target="../tags/tag375.xml"/><Relationship Id="rId2" Type="http://schemas.openxmlformats.org/officeDocument/2006/relationships/tags" Target="../tags/tag370.xml"/><Relationship Id="rId16" Type="http://schemas.openxmlformats.org/officeDocument/2006/relationships/tags" Target="../tags/tag384.xml"/><Relationship Id="rId20" Type="http://schemas.openxmlformats.org/officeDocument/2006/relationships/tags" Target="../tags/tag388.xml"/><Relationship Id="rId29" Type="http://schemas.openxmlformats.org/officeDocument/2006/relationships/tags" Target="../tags/tag397.xml"/><Relationship Id="rId41" Type="http://schemas.openxmlformats.org/officeDocument/2006/relationships/notesSlide" Target="../notesSlides/notesSlide21.xml"/><Relationship Id="rId1" Type="http://schemas.openxmlformats.org/officeDocument/2006/relationships/tags" Target="../tags/tag369.xml"/><Relationship Id="rId6" Type="http://schemas.openxmlformats.org/officeDocument/2006/relationships/tags" Target="../tags/tag374.xml"/><Relationship Id="rId11" Type="http://schemas.openxmlformats.org/officeDocument/2006/relationships/tags" Target="../tags/tag379.xml"/><Relationship Id="rId24" Type="http://schemas.openxmlformats.org/officeDocument/2006/relationships/tags" Target="../tags/tag392.xml"/><Relationship Id="rId32" Type="http://schemas.openxmlformats.org/officeDocument/2006/relationships/tags" Target="../tags/tag400.xml"/><Relationship Id="rId37" Type="http://schemas.openxmlformats.org/officeDocument/2006/relationships/tags" Target="../tags/tag405.xml"/><Relationship Id="rId40" Type="http://schemas.openxmlformats.org/officeDocument/2006/relationships/slideLayout" Target="../slideLayouts/slideLayout4.xml"/><Relationship Id="rId5" Type="http://schemas.openxmlformats.org/officeDocument/2006/relationships/tags" Target="../tags/tag373.xml"/><Relationship Id="rId15" Type="http://schemas.openxmlformats.org/officeDocument/2006/relationships/tags" Target="../tags/tag383.xml"/><Relationship Id="rId23" Type="http://schemas.openxmlformats.org/officeDocument/2006/relationships/tags" Target="../tags/tag391.xml"/><Relationship Id="rId28" Type="http://schemas.openxmlformats.org/officeDocument/2006/relationships/tags" Target="../tags/tag396.xml"/><Relationship Id="rId36" Type="http://schemas.openxmlformats.org/officeDocument/2006/relationships/tags" Target="../tags/tag404.xml"/><Relationship Id="rId10" Type="http://schemas.openxmlformats.org/officeDocument/2006/relationships/tags" Target="../tags/tag378.xml"/><Relationship Id="rId19" Type="http://schemas.openxmlformats.org/officeDocument/2006/relationships/tags" Target="../tags/tag387.xml"/><Relationship Id="rId31" Type="http://schemas.openxmlformats.org/officeDocument/2006/relationships/tags" Target="../tags/tag399.xml"/><Relationship Id="rId4" Type="http://schemas.openxmlformats.org/officeDocument/2006/relationships/tags" Target="../tags/tag372.xml"/><Relationship Id="rId9" Type="http://schemas.openxmlformats.org/officeDocument/2006/relationships/tags" Target="../tags/tag377.xml"/><Relationship Id="rId14" Type="http://schemas.openxmlformats.org/officeDocument/2006/relationships/tags" Target="../tags/tag382.xml"/><Relationship Id="rId22" Type="http://schemas.openxmlformats.org/officeDocument/2006/relationships/tags" Target="../tags/tag390.xml"/><Relationship Id="rId27" Type="http://schemas.openxmlformats.org/officeDocument/2006/relationships/tags" Target="../tags/tag395.xml"/><Relationship Id="rId30" Type="http://schemas.openxmlformats.org/officeDocument/2006/relationships/tags" Target="../tags/tag398.xml"/><Relationship Id="rId35" Type="http://schemas.openxmlformats.org/officeDocument/2006/relationships/tags" Target="../tags/tag403.xml"/><Relationship Id="rId8" Type="http://schemas.openxmlformats.org/officeDocument/2006/relationships/tags" Target="../tags/tag376.xml"/><Relationship Id="rId3" Type="http://schemas.openxmlformats.org/officeDocument/2006/relationships/tags" Target="../tags/tag371.xml"/><Relationship Id="rId12" Type="http://schemas.openxmlformats.org/officeDocument/2006/relationships/tags" Target="../tags/tag380.xml"/><Relationship Id="rId17" Type="http://schemas.openxmlformats.org/officeDocument/2006/relationships/tags" Target="../tags/tag385.xml"/><Relationship Id="rId25" Type="http://schemas.openxmlformats.org/officeDocument/2006/relationships/tags" Target="../tags/tag393.xml"/><Relationship Id="rId33" Type="http://schemas.openxmlformats.org/officeDocument/2006/relationships/tags" Target="../tags/tag401.xml"/><Relationship Id="rId38" Type="http://schemas.openxmlformats.org/officeDocument/2006/relationships/tags" Target="../tags/tag406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420.xml"/><Relationship Id="rId18" Type="http://schemas.openxmlformats.org/officeDocument/2006/relationships/tags" Target="../tags/tag425.xml"/><Relationship Id="rId26" Type="http://schemas.openxmlformats.org/officeDocument/2006/relationships/tags" Target="../tags/tag433.xml"/><Relationship Id="rId39" Type="http://schemas.openxmlformats.org/officeDocument/2006/relationships/tags" Target="../tags/tag446.xml"/><Relationship Id="rId21" Type="http://schemas.openxmlformats.org/officeDocument/2006/relationships/tags" Target="../tags/tag428.xml"/><Relationship Id="rId34" Type="http://schemas.openxmlformats.org/officeDocument/2006/relationships/tags" Target="../tags/tag441.xml"/><Relationship Id="rId42" Type="http://schemas.openxmlformats.org/officeDocument/2006/relationships/image" Target="../media/image1.png"/><Relationship Id="rId7" Type="http://schemas.openxmlformats.org/officeDocument/2006/relationships/tags" Target="../tags/tag414.xml"/><Relationship Id="rId2" Type="http://schemas.openxmlformats.org/officeDocument/2006/relationships/tags" Target="../tags/tag409.xml"/><Relationship Id="rId16" Type="http://schemas.openxmlformats.org/officeDocument/2006/relationships/tags" Target="../tags/tag423.xml"/><Relationship Id="rId20" Type="http://schemas.openxmlformats.org/officeDocument/2006/relationships/tags" Target="../tags/tag427.xml"/><Relationship Id="rId29" Type="http://schemas.openxmlformats.org/officeDocument/2006/relationships/tags" Target="../tags/tag436.xml"/><Relationship Id="rId41" Type="http://schemas.openxmlformats.org/officeDocument/2006/relationships/notesSlide" Target="../notesSlides/notesSlide22.xml"/><Relationship Id="rId1" Type="http://schemas.openxmlformats.org/officeDocument/2006/relationships/tags" Target="../tags/tag408.xml"/><Relationship Id="rId6" Type="http://schemas.openxmlformats.org/officeDocument/2006/relationships/tags" Target="../tags/tag413.xml"/><Relationship Id="rId11" Type="http://schemas.openxmlformats.org/officeDocument/2006/relationships/tags" Target="../tags/tag418.xml"/><Relationship Id="rId24" Type="http://schemas.openxmlformats.org/officeDocument/2006/relationships/tags" Target="../tags/tag431.xml"/><Relationship Id="rId32" Type="http://schemas.openxmlformats.org/officeDocument/2006/relationships/tags" Target="../tags/tag439.xml"/><Relationship Id="rId37" Type="http://schemas.openxmlformats.org/officeDocument/2006/relationships/tags" Target="../tags/tag444.xml"/><Relationship Id="rId40" Type="http://schemas.openxmlformats.org/officeDocument/2006/relationships/slideLayout" Target="../slideLayouts/slideLayout4.xml"/><Relationship Id="rId5" Type="http://schemas.openxmlformats.org/officeDocument/2006/relationships/tags" Target="../tags/tag412.xml"/><Relationship Id="rId15" Type="http://schemas.openxmlformats.org/officeDocument/2006/relationships/tags" Target="../tags/tag422.xml"/><Relationship Id="rId23" Type="http://schemas.openxmlformats.org/officeDocument/2006/relationships/tags" Target="../tags/tag430.xml"/><Relationship Id="rId28" Type="http://schemas.openxmlformats.org/officeDocument/2006/relationships/tags" Target="../tags/tag435.xml"/><Relationship Id="rId36" Type="http://schemas.openxmlformats.org/officeDocument/2006/relationships/tags" Target="../tags/tag443.xml"/><Relationship Id="rId10" Type="http://schemas.openxmlformats.org/officeDocument/2006/relationships/tags" Target="../tags/tag417.xml"/><Relationship Id="rId19" Type="http://schemas.openxmlformats.org/officeDocument/2006/relationships/tags" Target="../tags/tag426.xml"/><Relationship Id="rId31" Type="http://schemas.openxmlformats.org/officeDocument/2006/relationships/tags" Target="../tags/tag438.xml"/><Relationship Id="rId4" Type="http://schemas.openxmlformats.org/officeDocument/2006/relationships/tags" Target="../tags/tag411.xml"/><Relationship Id="rId9" Type="http://schemas.openxmlformats.org/officeDocument/2006/relationships/tags" Target="../tags/tag416.xml"/><Relationship Id="rId14" Type="http://schemas.openxmlformats.org/officeDocument/2006/relationships/tags" Target="../tags/tag421.xml"/><Relationship Id="rId22" Type="http://schemas.openxmlformats.org/officeDocument/2006/relationships/tags" Target="../tags/tag429.xml"/><Relationship Id="rId27" Type="http://schemas.openxmlformats.org/officeDocument/2006/relationships/tags" Target="../tags/tag434.xml"/><Relationship Id="rId30" Type="http://schemas.openxmlformats.org/officeDocument/2006/relationships/tags" Target="../tags/tag437.xml"/><Relationship Id="rId35" Type="http://schemas.openxmlformats.org/officeDocument/2006/relationships/tags" Target="../tags/tag442.xml"/><Relationship Id="rId8" Type="http://schemas.openxmlformats.org/officeDocument/2006/relationships/tags" Target="../tags/tag415.xml"/><Relationship Id="rId3" Type="http://schemas.openxmlformats.org/officeDocument/2006/relationships/tags" Target="../tags/tag410.xml"/><Relationship Id="rId12" Type="http://schemas.openxmlformats.org/officeDocument/2006/relationships/tags" Target="../tags/tag419.xml"/><Relationship Id="rId17" Type="http://schemas.openxmlformats.org/officeDocument/2006/relationships/tags" Target="../tags/tag424.xml"/><Relationship Id="rId25" Type="http://schemas.openxmlformats.org/officeDocument/2006/relationships/tags" Target="../tags/tag432.xml"/><Relationship Id="rId33" Type="http://schemas.openxmlformats.org/officeDocument/2006/relationships/tags" Target="../tags/tag440.xml"/><Relationship Id="rId38" Type="http://schemas.openxmlformats.org/officeDocument/2006/relationships/tags" Target="../tags/tag445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459.xml"/><Relationship Id="rId18" Type="http://schemas.openxmlformats.org/officeDocument/2006/relationships/tags" Target="../tags/tag464.xml"/><Relationship Id="rId26" Type="http://schemas.openxmlformats.org/officeDocument/2006/relationships/tags" Target="../tags/tag472.xml"/><Relationship Id="rId39" Type="http://schemas.openxmlformats.org/officeDocument/2006/relationships/notesSlide" Target="../notesSlides/notesSlide23.xml"/><Relationship Id="rId21" Type="http://schemas.openxmlformats.org/officeDocument/2006/relationships/tags" Target="../tags/tag467.xml"/><Relationship Id="rId34" Type="http://schemas.openxmlformats.org/officeDocument/2006/relationships/tags" Target="../tags/tag480.xml"/><Relationship Id="rId7" Type="http://schemas.openxmlformats.org/officeDocument/2006/relationships/tags" Target="../tags/tag453.xml"/><Relationship Id="rId12" Type="http://schemas.openxmlformats.org/officeDocument/2006/relationships/tags" Target="../tags/tag458.xml"/><Relationship Id="rId17" Type="http://schemas.openxmlformats.org/officeDocument/2006/relationships/tags" Target="../tags/tag463.xml"/><Relationship Id="rId25" Type="http://schemas.openxmlformats.org/officeDocument/2006/relationships/tags" Target="../tags/tag471.xml"/><Relationship Id="rId33" Type="http://schemas.openxmlformats.org/officeDocument/2006/relationships/tags" Target="../tags/tag479.xml"/><Relationship Id="rId38" Type="http://schemas.openxmlformats.org/officeDocument/2006/relationships/slideLayout" Target="../slideLayouts/slideLayout4.xml"/><Relationship Id="rId2" Type="http://schemas.openxmlformats.org/officeDocument/2006/relationships/tags" Target="../tags/tag448.xml"/><Relationship Id="rId16" Type="http://schemas.openxmlformats.org/officeDocument/2006/relationships/tags" Target="../tags/tag462.xml"/><Relationship Id="rId20" Type="http://schemas.openxmlformats.org/officeDocument/2006/relationships/tags" Target="../tags/tag466.xml"/><Relationship Id="rId29" Type="http://schemas.openxmlformats.org/officeDocument/2006/relationships/tags" Target="../tags/tag475.xml"/><Relationship Id="rId1" Type="http://schemas.openxmlformats.org/officeDocument/2006/relationships/tags" Target="../tags/tag447.xml"/><Relationship Id="rId6" Type="http://schemas.openxmlformats.org/officeDocument/2006/relationships/tags" Target="../tags/tag452.xml"/><Relationship Id="rId11" Type="http://schemas.openxmlformats.org/officeDocument/2006/relationships/tags" Target="../tags/tag457.xml"/><Relationship Id="rId24" Type="http://schemas.openxmlformats.org/officeDocument/2006/relationships/tags" Target="../tags/tag470.xml"/><Relationship Id="rId32" Type="http://schemas.openxmlformats.org/officeDocument/2006/relationships/tags" Target="../tags/tag478.xml"/><Relationship Id="rId37" Type="http://schemas.openxmlformats.org/officeDocument/2006/relationships/tags" Target="../tags/tag483.xml"/><Relationship Id="rId40" Type="http://schemas.openxmlformats.org/officeDocument/2006/relationships/image" Target="../media/image1.png"/><Relationship Id="rId5" Type="http://schemas.openxmlformats.org/officeDocument/2006/relationships/tags" Target="../tags/tag451.xml"/><Relationship Id="rId15" Type="http://schemas.openxmlformats.org/officeDocument/2006/relationships/tags" Target="../tags/tag461.xml"/><Relationship Id="rId23" Type="http://schemas.openxmlformats.org/officeDocument/2006/relationships/tags" Target="../tags/tag469.xml"/><Relationship Id="rId28" Type="http://schemas.openxmlformats.org/officeDocument/2006/relationships/tags" Target="../tags/tag474.xml"/><Relationship Id="rId36" Type="http://schemas.openxmlformats.org/officeDocument/2006/relationships/tags" Target="../tags/tag482.xml"/><Relationship Id="rId10" Type="http://schemas.openxmlformats.org/officeDocument/2006/relationships/tags" Target="../tags/tag456.xml"/><Relationship Id="rId19" Type="http://schemas.openxmlformats.org/officeDocument/2006/relationships/tags" Target="../tags/tag465.xml"/><Relationship Id="rId31" Type="http://schemas.openxmlformats.org/officeDocument/2006/relationships/tags" Target="../tags/tag477.xml"/><Relationship Id="rId4" Type="http://schemas.openxmlformats.org/officeDocument/2006/relationships/tags" Target="../tags/tag450.xml"/><Relationship Id="rId9" Type="http://schemas.openxmlformats.org/officeDocument/2006/relationships/tags" Target="../tags/tag455.xml"/><Relationship Id="rId14" Type="http://schemas.openxmlformats.org/officeDocument/2006/relationships/tags" Target="../tags/tag460.xml"/><Relationship Id="rId22" Type="http://schemas.openxmlformats.org/officeDocument/2006/relationships/tags" Target="../tags/tag468.xml"/><Relationship Id="rId27" Type="http://schemas.openxmlformats.org/officeDocument/2006/relationships/tags" Target="../tags/tag473.xml"/><Relationship Id="rId30" Type="http://schemas.openxmlformats.org/officeDocument/2006/relationships/tags" Target="../tags/tag476.xml"/><Relationship Id="rId35" Type="http://schemas.openxmlformats.org/officeDocument/2006/relationships/tags" Target="../tags/tag481.xml"/><Relationship Id="rId8" Type="http://schemas.openxmlformats.org/officeDocument/2006/relationships/tags" Target="../tags/tag454.xml"/><Relationship Id="rId3" Type="http://schemas.openxmlformats.org/officeDocument/2006/relationships/tags" Target="../tags/tag44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91.xml"/><Relationship Id="rId13" Type="http://schemas.openxmlformats.org/officeDocument/2006/relationships/tags" Target="../tags/tag496.xml"/><Relationship Id="rId18" Type="http://schemas.openxmlformats.org/officeDocument/2006/relationships/tags" Target="../tags/tag501.xml"/><Relationship Id="rId3" Type="http://schemas.openxmlformats.org/officeDocument/2006/relationships/tags" Target="../tags/tag486.xml"/><Relationship Id="rId21" Type="http://schemas.openxmlformats.org/officeDocument/2006/relationships/tags" Target="../tags/tag504.xml"/><Relationship Id="rId7" Type="http://schemas.openxmlformats.org/officeDocument/2006/relationships/tags" Target="../tags/tag490.xml"/><Relationship Id="rId12" Type="http://schemas.openxmlformats.org/officeDocument/2006/relationships/tags" Target="../tags/tag495.xml"/><Relationship Id="rId17" Type="http://schemas.openxmlformats.org/officeDocument/2006/relationships/tags" Target="../tags/tag500.xml"/><Relationship Id="rId2" Type="http://schemas.openxmlformats.org/officeDocument/2006/relationships/tags" Target="../tags/tag485.xml"/><Relationship Id="rId16" Type="http://schemas.openxmlformats.org/officeDocument/2006/relationships/tags" Target="../tags/tag499.xml"/><Relationship Id="rId20" Type="http://schemas.openxmlformats.org/officeDocument/2006/relationships/tags" Target="../tags/tag503.xml"/><Relationship Id="rId1" Type="http://schemas.openxmlformats.org/officeDocument/2006/relationships/tags" Target="../tags/tag484.xml"/><Relationship Id="rId6" Type="http://schemas.openxmlformats.org/officeDocument/2006/relationships/tags" Target="../tags/tag489.xml"/><Relationship Id="rId11" Type="http://schemas.openxmlformats.org/officeDocument/2006/relationships/tags" Target="../tags/tag494.xml"/><Relationship Id="rId24" Type="http://schemas.openxmlformats.org/officeDocument/2006/relationships/notesSlide" Target="../notesSlides/notesSlide24.xml"/><Relationship Id="rId5" Type="http://schemas.openxmlformats.org/officeDocument/2006/relationships/tags" Target="../tags/tag488.xml"/><Relationship Id="rId15" Type="http://schemas.openxmlformats.org/officeDocument/2006/relationships/tags" Target="../tags/tag498.xml"/><Relationship Id="rId23" Type="http://schemas.openxmlformats.org/officeDocument/2006/relationships/slideLayout" Target="../slideLayouts/slideLayout4.xml"/><Relationship Id="rId10" Type="http://schemas.openxmlformats.org/officeDocument/2006/relationships/tags" Target="../tags/tag493.xml"/><Relationship Id="rId19" Type="http://schemas.openxmlformats.org/officeDocument/2006/relationships/tags" Target="../tags/tag502.xml"/><Relationship Id="rId4" Type="http://schemas.openxmlformats.org/officeDocument/2006/relationships/tags" Target="../tags/tag487.xml"/><Relationship Id="rId9" Type="http://schemas.openxmlformats.org/officeDocument/2006/relationships/tags" Target="../tags/tag492.xml"/><Relationship Id="rId14" Type="http://schemas.openxmlformats.org/officeDocument/2006/relationships/tags" Target="../tags/tag497.xml"/><Relationship Id="rId22" Type="http://schemas.openxmlformats.org/officeDocument/2006/relationships/tags" Target="../tags/tag50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7.xml"/><Relationship Id="rId1" Type="http://schemas.openxmlformats.org/officeDocument/2006/relationships/tags" Target="../tags/tag506.xml"/><Relationship Id="rId4" Type="http://schemas.openxmlformats.org/officeDocument/2006/relationships/notesSlide" Target="../notesSlides/notesSlide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notesSlide" Target="../notesSlides/notesSlide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31.xml"/><Relationship Id="rId18" Type="http://schemas.openxmlformats.org/officeDocument/2006/relationships/tags" Target="../tags/tag36.xml"/><Relationship Id="rId26" Type="http://schemas.openxmlformats.org/officeDocument/2006/relationships/tags" Target="../tags/tag44.xml"/><Relationship Id="rId21" Type="http://schemas.openxmlformats.org/officeDocument/2006/relationships/tags" Target="../tags/tag39.xml"/><Relationship Id="rId34" Type="http://schemas.openxmlformats.org/officeDocument/2006/relationships/tags" Target="../tags/tag52.xml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17" Type="http://schemas.openxmlformats.org/officeDocument/2006/relationships/tags" Target="../tags/tag35.xml"/><Relationship Id="rId25" Type="http://schemas.openxmlformats.org/officeDocument/2006/relationships/tags" Target="../tags/tag43.xml"/><Relationship Id="rId33" Type="http://schemas.openxmlformats.org/officeDocument/2006/relationships/tags" Target="../tags/tag51.xml"/><Relationship Id="rId38" Type="http://schemas.openxmlformats.org/officeDocument/2006/relationships/notesSlide" Target="../notesSlides/notesSlide7.xml"/><Relationship Id="rId2" Type="http://schemas.openxmlformats.org/officeDocument/2006/relationships/tags" Target="../tags/tag20.xml"/><Relationship Id="rId16" Type="http://schemas.openxmlformats.org/officeDocument/2006/relationships/tags" Target="../tags/tag34.xml"/><Relationship Id="rId20" Type="http://schemas.openxmlformats.org/officeDocument/2006/relationships/tags" Target="../tags/tag38.xml"/><Relationship Id="rId29" Type="http://schemas.openxmlformats.org/officeDocument/2006/relationships/tags" Target="../tags/tag47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24" Type="http://schemas.openxmlformats.org/officeDocument/2006/relationships/tags" Target="../tags/tag42.xml"/><Relationship Id="rId32" Type="http://schemas.openxmlformats.org/officeDocument/2006/relationships/tags" Target="../tags/tag50.xml"/><Relationship Id="rId37" Type="http://schemas.openxmlformats.org/officeDocument/2006/relationships/slideLayout" Target="../slideLayouts/slideLayout4.xml"/><Relationship Id="rId5" Type="http://schemas.openxmlformats.org/officeDocument/2006/relationships/tags" Target="../tags/tag23.xml"/><Relationship Id="rId15" Type="http://schemas.openxmlformats.org/officeDocument/2006/relationships/tags" Target="../tags/tag33.xml"/><Relationship Id="rId23" Type="http://schemas.openxmlformats.org/officeDocument/2006/relationships/tags" Target="../tags/tag41.xml"/><Relationship Id="rId28" Type="http://schemas.openxmlformats.org/officeDocument/2006/relationships/tags" Target="../tags/tag46.xml"/><Relationship Id="rId36" Type="http://schemas.openxmlformats.org/officeDocument/2006/relationships/tags" Target="../tags/tag54.xml"/><Relationship Id="rId10" Type="http://schemas.openxmlformats.org/officeDocument/2006/relationships/tags" Target="../tags/tag28.xml"/><Relationship Id="rId19" Type="http://schemas.openxmlformats.org/officeDocument/2006/relationships/tags" Target="../tags/tag37.xml"/><Relationship Id="rId31" Type="http://schemas.openxmlformats.org/officeDocument/2006/relationships/tags" Target="../tags/tag49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tags" Target="../tags/tag32.xml"/><Relationship Id="rId22" Type="http://schemas.openxmlformats.org/officeDocument/2006/relationships/tags" Target="../tags/tag40.xml"/><Relationship Id="rId27" Type="http://schemas.openxmlformats.org/officeDocument/2006/relationships/tags" Target="../tags/tag45.xml"/><Relationship Id="rId30" Type="http://schemas.openxmlformats.org/officeDocument/2006/relationships/tags" Target="../tags/tag48.xml"/><Relationship Id="rId35" Type="http://schemas.openxmlformats.org/officeDocument/2006/relationships/tags" Target="../tags/tag53.xml"/><Relationship Id="rId8" Type="http://schemas.openxmlformats.org/officeDocument/2006/relationships/tags" Target="../tags/tag26.xml"/><Relationship Id="rId3" Type="http://schemas.openxmlformats.org/officeDocument/2006/relationships/tags" Target="../tags/tag21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67.xml"/><Relationship Id="rId18" Type="http://schemas.openxmlformats.org/officeDocument/2006/relationships/tags" Target="../tags/tag72.xml"/><Relationship Id="rId26" Type="http://schemas.openxmlformats.org/officeDocument/2006/relationships/tags" Target="../tags/tag80.xml"/><Relationship Id="rId21" Type="http://schemas.openxmlformats.org/officeDocument/2006/relationships/tags" Target="../tags/tag75.xml"/><Relationship Id="rId34" Type="http://schemas.openxmlformats.org/officeDocument/2006/relationships/tags" Target="../tags/tag88.xml"/><Relationship Id="rId7" Type="http://schemas.openxmlformats.org/officeDocument/2006/relationships/tags" Target="../tags/tag61.xml"/><Relationship Id="rId12" Type="http://schemas.openxmlformats.org/officeDocument/2006/relationships/tags" Target="../tags/tag66.xml"/><Relationship Id="rId17" Type="http://schemas.openxmlformats.org/officeDocument/2006/relationships/tags" Target="../tags/tag71.xml"/><Relationship Id="rId25" Type="http://schemas.openxmlformats.org/officeDocument/2006/relationships/tags" Target="../tags/tag79.xml"/><Relationship Id="rId33" Type="http://schemas.openxmlformats.org/officeDocument/2006/relationships/tags" Target="../tags/tag87.xml"/><Relationship Id="rId38" Type="http://schemas.openxmlformats.org/officeDocument/2006/relationships/notesSlide" Target="../notesSlides/notesSlide8.xml"/><Relationship Id="rId2" Type="http://schemas.openxmlformats.org/officeDocument/2006/relationships/tags" Target="../tags/tag56.xml"/><Relationship Id="rId16" Type="http://schemas.openxmlformats.org/officeDocument/2006/relationships/tags" Target="../tags/tag70.xml"/><Relationship Id="rId20" Type="http://schemas.openxmlformats.org/officeDocument/2006/relationships/tags" Target="../tags/tag74.xml"/><Relationship Id="rId29" Type="http://schemas.openxmlformats.org/officeDocument/2006/relationships/tags" Target="../tags/tag83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24" Type="http://schemas.openxmlformats.org/officeDocument/2006/relationships/tags" Target="../tags/tag78.xml"/><Relationship Id="rId32" Type="http://schemas.openxmlformats.org/officeDocument/2006/relationships/tags" Target="../tags/tag86.xml"/><Relationship Id="rId37" Type="http://schemas.openxmlformats.org/officeDocument/2006/relationships/slideLayout" Target="../slideLayouts/slideLayout4.xml"/><Relationship Id="rId5" Type="http://schemas.openxmlformats.org/officeDocument/2006/relationships/tags" Target="../tags/tag59.xml"/><Relationship Id="rId15" Type="http://schemas.openxmlformats.org/officeDocument/2006/relationships/tags" Target="../tags/tag69.xml"/><Relationship Id="rId23" Type="http://schemas.openxmlformats.org/officeDocument/2006/relationships/tags" Target="../tags/tag77.xml"/><Relationship Id="rId28" Type="http://schemas.openxmlformats.org/officeDocument/2006/relationships/tags" Target="../tags/tag82.xml"/><Relationship Id="rId36" Type="http://schemas.openxmlformats.org/officeDocument/2006/relationships/tags" Target="../tags/tag90.xml"/><Relationship Id="rId10" Type="http://schemas.openxmlformats.org/officeDocument/2006/relationships/tags" Target="../tags/tag64.xml"/><Relationship Id="rId19" Type="http://schemas.openxmlformats.org/officeDocument/2006/relationships/tags" Target="../tags/tag73.xml"/><Relationship Id="rId31" Type="http://schemas.openxmlformats.org/officeDocument/2006/relationships/tags" Target="../tags/tag85.xml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tags" Target="../tags/tag68.xml"/><Relationship Id="rId22" Type="http://schemas.openxmlformats.org/officeDocument/2006/relationships/tags" Target="../tags/tag76.xml"/><Relationship Id="rId27" Type="http://schemas.openxmlformats.org/officeDocument/2006/relationships/tags" Target="../tags/tag81.xml"/><Relationship Id="rId30" Type="http://schemas.openxmlformats.org/officeDocument/2006/relationships/tags" Target="../tags/tag84.xml"/><Relationship Id="rId35" Type="http://schemas.openxmlformats.org/officeDocument/2006/relationships/tags" Target="../tags/tag89.xml"/><Relationship Id="rId8" Type="http://schemas.openxmlformats.org/officeDocument/2006/relationships/tags" Target="../tags/tag62.xml"/><Relationship Id="rId3" Type="http://schemas.openxmlformats.org/officeDocument/2006/relationships/tags" Target="../tags/tag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Finite State Machines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5738" y="2990166"/>
            <a:ext cx="7391400" cy="2057400"/>
          </a:xfrm>
        </p:spPr>
        <p:txBody>
          <a:bodyPr/>
          <a:lstStyle/>
          <a:p>
            <a:r>
              <a:rPr lang="en-US" b="1" smtClean="0"/>
              <a:t>Hakim Weatherspoon</a:t>
            </a:r>
            <a:endParaRPr lang="en-US" b="1" dirty="0" smtClean="0"/>
          </a:p>
          <a:p>
            <a:r>
              <a:rPr lang="en-US" b="1" dirty="0" smtClean="0"/>
              <a:t>CS 3410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5800" y="5181600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00"/>
              </a:spcBef>
              <a:buClr>
                <a:srgbClr val="6F89F7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chemeClr val="accent1"/>
                </a:solidFill>
                <a:latin typeface="Tahoma" charset="0"/>
              </a:rPr>
              <a:t>The slides are the product of many rounds of teaching CS </a:t>
            </a:r>
            <a:r>
              <a:rPr lang="en-US" dirty="0" smtClean="0">
                <a:solidFill>
                  <a:schemeClr val="accent1"/>
                </a:solidFill>
                <a:latin typeface="Tahoma" charset="0"/>
              </a:rPr>
              <a:t>3410 </a:t>
            </a:r>
            <a:r>
              <a:rPr lang="en-US" dirty="0">
                <a:solidFill>
                  <a:schemeClr val="accent1"/>
                </a:solidFill>
                <a:latin typeface="Tahoma" charset="0"/>
              </a:rPr>
              <a:t>by Professors </a:t>
            </a:r>
            <a:r>
              <a:rPr lang="en-US" dirty="0" smtClean="0">
                <a:solidFill>
                  <a:schemeClr val="accent1"/>
                </a:solidFill>
                <a:latin typeface="Tahoma" charset="0"/>
              </a:rPr>
              <a:t>Weatherspoon, </a:t>
            </a:r>
            <a:r>
              <a:rPr lang="en-US" dirty="0" err="1" smtClean="0">
                <a:solidFill>
                  <a:schemeClr val="accent1"/>
                </a:solidFill>
                <a:latin typeface="Tahoma" charset="0"/>
              </a:rPr>
              <a:t>Bala</a:t>
            </a:r>
            <a:r>
              <a:rPr lang="en-US" dirty="0" smtClean="0">
                <a:solidFill>
                  <a:schemeClr val="accent1"/>
                </a:solidFill>
                <a:latin typeface="Tahoma" charset="0"/>
              </a:rPr>
              <a:t>, </a:t>
            </a:r>
            <a:r>
              <a:rPr lang="en-US" dirty="0" err="1" smtClean="0">
                <a:solidFill>
                  <a:schemeClr val="accent1"/>
                </a:solidFill>
                <a:latin typeface="Tahoma" charset="0"/>
              </a:rPr>
              <a:t>Bracy</a:t>
            </a:r>
            <a:r>
              <a:rPr lang="en-US" dirty="0">
                <a:solidFill>
                  <a:schemeClr val="accent1"/>
                </a:solidFill>
                <a:latin typeface="Tahoma" charset="0"/>
              </a:rPr>
              <a:t>, </a:t>
            </a:r>
            <a:r>
              <a:rPr lang="en-US" dirty="0" smtClean="0">
                <a:solidFill>
                  <a:schemeClr val="accent1"/>
                </a:solidFill>
                <a:latin typeface="Tahoma" charset="0"/>
              </a:rPr>
              <a:t>and </a:t>
            </a:r>
            <a:r>
              <a:rPr lang="en-US" dirty="0" err="1" smtClean="0">
                <a:solidFill>
                  <a:schemeClr val="accent1"/>
                </a:solidFill>
                <a:latin typeface="Tahoma" charset="0"/>
              </a:rPr>
              <a:t>Sirer</a:t>
            </a:r>
            <a:r>
              <a:rPr lang="en-US" dirty="0" smtClean="0">
                <a:solidFill>
                  <a:schemeClr val="accent1"/>
                </a:solidFill>
                <a:latin typeface="Tahoma" charset="0"/>
              </a:rPr>
              <a:t>.</a:t>
            </a:r>
            <a:endParaRPr lang="en-US" dirty="0">
              <a:solidFill>
                <a:schemeClr val="accent1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2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noFill/>
          <a:ln/>
        </p:spPr>
        <p:txBody>
          <a:bodyPr anchor="ctr">
            <a:noAutofit/>
          </a:bodyPr>
          <a:lstStyle/>
          <a:p>
            <a:r>
              <a:rPr lang="en-US" dirty="0" smtClean="0"/>
              <a:t>FSM Example</a:t>
            </a:r>
            <a:endParaRPr lang="en-US" dirty="0"/>
          </a:p>
        </p:txBody>
      </p:sp>
      <p:sp>
        <p:nvSpPr>
          <p:cNvPr id="167629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2577405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FFFF"/>
                </a:solidFill>
              </a:rPr>
              <a:t>Legend</a:t>
            </a:r>
          </a:p>
        </p:txBody>
      </p:sp>
      <p:sp>
        <p:nvSpPr>
          <p:cNvPr id="1676294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9900" y="1739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6295" name="Arc 7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62000" y="1434405"/>
            <a:ext cx="685800" cy="3048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65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6296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4452" y="1917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S</a:t>
            </a:r>
            <a:r>
              <a:rPr lang="en-US" sz="2400" b="1" baseline="-25000" dirty="0" smtClean="0">
                <a:solidFill>
                  <a:srgbClr val="FFC000"/>
                </a:solidFill>
              </a:rPr>
              <a:t>1</a:t>
            </a:r>
            <a:r>
              <a:rPr lang="en-US" sz="2400" b="1" dirty="0" smtClean="0">
                <a:solidFill>
                  <a:srgbClr val="FFC000"/>
                </a:solidFill>
              </a:rPr>
              <a:t>S</a:t>
            </a:r>
            <a:r>
              <a:rPr lang="en-US" sz="2400" b="1" baseline="-25000" dirty="0" smtClean="0">
                <a:solidFill>
                  <a:srgbClr val="FFC000"/>
                </a:solidFill>
              </a:rPr>
              <a:t>0</a:t>
            </a:r>
            <a:endParaRPr lang="en-US" sz="2400" b="1" baseline="-25000" dirty="0">
              <a:solidFill>
                <a:srgbClr val="FFC000"/>
              </a:solidFill>
            </a:endParaRPr>
          </a:p>
        </p:txBody>
      </p:sp>
      <p:sp>
        <p:nvSpPr>
          <p:cNvPr id="1676297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8600" y="977205"/>
            <a:ext cx="2178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</a:t>
            </a:r>
            <a:r>
              <a:rPr lang="en-US" sz="2400" b="1" baseline="-25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</a:t>
            </a: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</a:t>
            </a:r>
            <a:r>
              <a:rPr lang="en-US" sz="2400" b="1" baseline="-25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</a:t>
            </a:r>
            <a:r>
              <a:rPr lang="en-US" sz="2400" b="1" baseline="-25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2</a:t>
            </a: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…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</a:t>
            </a:r>
            <a:r>
              <a:rPr lang="en-US" sz="2400" b="1" baseline="-25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</a:t>
            </a:r>
            <a:r>
              <a:rPr lang="en-US" sz="2400" b="1" baseline="-25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</a:t>
            </a:r>
            <a:r>
              <a:rPr lang="en-US" sz="2400" b="1" baseline="-25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2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…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9" name="Oval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47800" y="1739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460978" y="1926109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S</a:t>
            </a:r>
            <a:r>
              <a:rPr lang="en-US" sz="2400" b="1" baseline="-25000" dirty="0" smtClean="0">
                <a:solidFill>
                  <a:srgbClr val="FFC000"/>
                </a:solidFill>
              </a:rPr>
              <a:t>1</a:t>
            </a:r>
            <a:r>
              <a:rPr lang="en-US" sz="2400" b="1" dirty="0" smtClean="0">
                <a:solidFill>
                  <a:srgbClr val="FFC000"/>
                </a:solidFill>
              </a:rPr>
              <a:t>S</a:t>
            </a:r>
            <a:r>
              <a:rPr lang="en-US" sz="2400" b="1" baseline="-25000" dirty="0" smtClean="0">
                <a:solidFill>
                  <a:srgbClr val="FFC000"/>
                </a:solidFill>
              </a:rPr>
              <a:t>0</a:t>
            </a:r>
          </a:p>
        </p:txBody>
      </p:sp>
      <p:sp>
        <p:nvSpPr>
          <p:cNvPr id="31" name="Oval 30"/>
          <p:cNvSpPr/>
          <p:nvPr>
            <p:custDataLst>
              <p:tags r:id="rId9"/>
            </p:custDataLst>
          </p:nvPr>
        </p:nvSpPr>
        <p:spPr>
          <a:xfrm>
            <a:off x="1386212" y="1670197"/>
            <a:ext cx="810888" cy="831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>
            <p:custDataLst>
              <p:tags r:id="rId10"/>
            </p:custDataLst>
          </p:nvPr>
        </p:nvSpPr>
        <p:spPr>
          <a:xfrm>
            <a:off x="228600" y="977205"/>
            <a:ext cx="2133600" cy="2057400"/>
          </a:xfrm>
          <a:prstGeom prst="rect">
            <a:avLst/>
          </a:prstGeom>
          <a:noFill/>
          <a:ln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386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51778" y="1545109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00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36" name="Oval 35"/>
          <p:cNvSpPr/>
          <p:nvPr>
            <p:custDataLst>
              <p:tags r:id="rId13"/>
            </p:custDataLst>
          </p:nvPr>
        </p:nvSpPr>
        <p:spPr>
          <a:xfrm>
            <a:off x="3977012" y="1289197"/>
            <a:ext cx="810888" cy="831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2484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252952" y="1536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01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39" name="Oval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8600" y="3263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043152" y="3441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10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41" name="Oval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248400" y="3263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252952" y="3441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11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44" name="Arc 43"/>
          <p:cNvSpPr/>
          <p:nvPr>
            <p:custDataLst>
              <p:tags r:id="rId20"/>
            </p:custDataLst>
          </p:nvPr>
        </p:nvSpPr>
        <p:spPr>
          <a:xfrm>
            <a:off x="4419600" y="1053405"/>
            <a:ext cx="1981200" cy="685800"/>
          </a:xfrm>
          <a:prstGeom prst="arc">
            <a:avLst>
              <a:gd name="adj1" fmla="val 11298641"/>
              <a:gd name="adj2" fmla="val 2138763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105400" y="531117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6" name="Rectangle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124200" y="901005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7" name="Arc 46"/>
          <p:cNvSpPr/>
          <p:nvPr>
            <p:custDataLst>
              <p:tags r:id="rId23"/>
            </p:custDataLst>
          </p:nvPr>
        </p:nvSpPr>
        <p:spPr>
          <a:xfrm>
            <a:off x="3200400" y="1358205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086600" y="759717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9" name="Arc 48"/>
          <p:cNvSpPr/>
          <p:nvPr>
            <p:custDataLst>
              <p:tags r:id="rId25"/>
            </p:custDataLst>
          </p:nvPr>
        </p:nvSpPr>
        <p:spPr>
          <a:xfrm>
            <a:off x="6781800" y="1282005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9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181600" y="4101405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9" name="Rectangle 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048000" y="2806005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0" name="Arc 59"/>
          <p:cNvSpPr/>
          <p:nvPr>
            <p:custDataLst>
              <p:tags r:id="rId28"/>
            </p:custDataLst>
          </p:nvPr>
        </p:nvSpPr>
        <p:spPr>
          <a:xfrm>
            <a:off x="3200400" y="3263205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9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086600" y="3872805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2" name="Arc 61"/>
          <p:cNvSpPr/>
          <p:nvPr>
            <p:custDataLst>
              <p:tags r:id="rId30"/>
            </p:custDataLst>
          </p:nvPr>
        </p:nvSpPr>
        <p:spPr>
          <a:xfrm>
            <a:off x="6781800" y="3187005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9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400800" y="2425005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5" name="Freeform 64"/>
          <p:cNvSpPr/>
          <p:nvPr>
            <p:custDataLst>
              <p:tags r:id="rId32"/>
            </p:custDataLst>
          </p:nvPr>
        </p:nvSpPr>
        <p:spPr>
          <a:xfrm rot="16200000" flipH="1">
            <a:off x="4401002" y="1535035"/>
            <a:ext cx="1948028" cy="1594368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143000 w 1948028"/>
              <a:gd name="connsiteY1" fmla="*/ 533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447800 w 1948028"/>
              <a:gd name="connsiteY1" fmla="*/ 609600 h 1529832"/>
              <a:gd name="connsiteX2" fmla="*/ 1948028 w 1948028"/>
              <a:gd name="connsiteY2" fmla="*/ 5832 h 1529832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600200 w 1948028"/>
              <a:gd name="connsiteY1" fmla="*/ 762000 h 1600200"/>
              <a:gd name="connsiteX2" fmla="*/ 1948028 w 1948028"/>
              <a:gd name="connsiteY2" fmla="*/ 5832 h 1600200"/>
              <a:gd name="connsiteX0" fmla="*/ 0 w 1948028"/>
              <a:gd name="connsiteY0" fmla="*/ 1371436 h 1594368"/>
              <a:gd name="connsiteX1" fmla="*/ 1029591 w 1948028"/>
              <a:gd name="connsiteY1" fmla="*/ 810568 h 1594368"/>
              <a:gd name="connsiteX2" fmla="*/ 1695625 w 1948028"/>
              <a:gd name="connsiteY2" fmla="*/ 763163 h 1594368"/>
              <a:gd name="connsiteX3" fmla="*/ 1605128 w 1948028"/>
              <a:gd name="connsiteY3" fmla="*/ 1524000 h 1594368"/>
              <a:gd name="connsiteX4" fmla="*/ 0 w 1948028"/>
              <a:gd name="connsiteY4" fmla="*/ 1371436 h 1594368"/>
              <a:gd name="connsiteX0" fmla="*/ 381000 w 1948028"/>
              <a:gd name="connsiteY0" fmla="*/ 1594368 h 1594368"/>
              <a:gd name="connsiteX1" fmla="*/ 1600200 w 1948028"/>
              <a:gd name="connsiteY1" fmla="*/ 756168 h 1594368"/>
              <a:gd name="connsiteX2" fmla="*/ 1948028 w 1948028"/>
              <a:gd name="connsiteY2" fmla="*/ 0 h 159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94368" stroke="0" extrusionOk="0">
                <a:moveTo>
                  <a:pt x="0" y="1371436"/>
                </a:moveTo>
                <a:cubicBezTo>
                  <a:pt x="112869" y="1114540"/>
                  <a:pt x="501782" y="902681"/>
                  <a:pt x="1029591" y="810568"/>
                </a:cubicBezTo>
                <a:cubicBezTo>
                  <a:pt x="1242143" y="773474"/>
                  <a:pt x="1468950" y="757331"/>
                  <a:pt x="1695625" y="763163"/>
                </a:cubicBezTo>
                <a:lnTo>
                  <a:pt x="1605128" y="1524000"/>
                </a:lnTo>
                <a:lnTo>
                  <a:pt x="0" y="1371436"/>
                </a:lnTo>
                <a:close/>
              </a:path>
              <a:path w="1948028" h="1594368" fill="none">
                <a:moveTo>
                  <a:pt x="381000" y="1594368"/>
                </a:moveTo>
                <a:cubicBezTo>
                  <a:pt x="653458" y="851517"/>
                  <a:pt x="1236293" y="1104198"/>
                  <a:pt x="1600200" y="756168"/>
                </a:cubicBezTo>
                <a:cubicBezTo>
                  <a:pt x="1835756" y="593991"/>
                  <a:pt x="1836372" y="458557"/>
                  <a:pt x="1948028" y="0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724400" y="2501205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3" name="Arc 42"/>
          <p:cNvSpPr/>
          <p:nvPr>
            <p:custDataLst>
              <p:tags r:id="rId34"/>
            </p:custDataLst>
          </p:nvPr>
        </p:nvSpPr>
        <p:spPr>
          <a:xfrm flipV="1">
            <a:off x="4495800" y="3415605"/>
            <a:ext cx="1981200" cy="685800"/>
          </a:xfrm>
          <a:prstGeom prst="arc">
            <a:avLst>
              <a:gd name="adj1" fmla="val 11298641"/>
              <a:gd name="adj2" fmla="val 21080623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>
            <p:custDataLst>
              <p:tags r:id="rId35"/>
            </p:custDataLst>
          </p:nvPr>
        </p:nvSpPr>
        <p:spPr>
          <a:xfrm flipH="1">
            <a:off x="4800600" y="1885773"/>
            <a:ext cx="1871828" cy="1529832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29832" stroke="0" extrusionOk="0">
                <a:moveTo>
                  <a:pt x="0" y="1377268"/>
                </a:moveTo>
                <a:cubicBezTo>
                  <a:pt x="112869" y="1120372"/>
                  <a:pt x="501782" y="908513"/>
                  <a:pt x="1029591" y="816400"/>
                </a:cubicBezTo>
                <a:cubicBezTo>
                  <a:pt x="1242143" y="779306"/>
                  <a:pt x="1468950" y="763163"/>
                  <a:pt x="1695625" y="768995"/>
                </a:cubicBezTo>
                <a:lnTo>
                  <a:pt x="1605128" y="1529832"/>
                </a:lnTo>
                <a:lnTo>
                  <a:pt x="0" y="1377268"/>
                </a:lnTo>
                <a:close/>
              </a:path>
              <a:path w="1948028" h="1529832" fill="none">
                <a:moveTo>
                  <a:pt x="0" y="1377268"/>
                </a:moveTo>
                <a:cubicBezTo>
                  <a:pt x="112869" y="1120372"/>
                  <a:pt x="364921" y="734862"/>
                  <a:pt x="728828" y="386832"/>
                </a:cubicBezTo>
                <a:cubicBezTo>
                  <a:pt x="964384" y="224655"/>
                  <a:pt x="1721353" y="0"/>
                  <a:pt x="1948028" y="5832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>
            <p:custDataLst>
              <p:tags r:id="rId36"/>
            </p:custDataLst>
          </p:nvPr>
        </p:nvSpPr>
        <p:spPr>
          <a:xfrm>
            <a:off x="228600" y="4101405"/>
            <a:ext cx="535024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Input: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</a:t>
            </a:r>
            <a:r>
              <a:rPr lang="en-US" sz="2800" dirty="0" smtClean="0"/>
              <a:t>=up or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2800" dirty="0" smtClean="0"/>
              <a:t>=down</a:t>
            </a:r>
          </a:p>
          <a:p>
            <a:r>
              <a:rPr lang="en-US" sz="2800" dirty="0" smtClean="0"/>
              <a:t>Output: 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  <a:r>
              <a:rPr lang="en-US" sz="2800" dirty="0" smtClean="0"/>
              <a:t>=on or 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r>
              <a:rPr lang="en-US" sz="2800" dirty="0" smtClean="0"/>
              <a:t>=off</a:t>
            </a:r>
          </a:p>
          <a:p>
            <a:r>
              <a:rPr lang="en-US" sz="2800" dirty="0" smtClean="0"/>
              <a:t>States: </a:t>
            </a:r>
            <a:r>
              <a:rPr lang="en-US" sz="2800" b="1" dirty="0" smtClean="0">
                <a:solidFill>
                  <a:schemeClr val="accent6"/>
                </a:solidFill>
              </a:rPr>
              <a:t>00</a:t>
            </a:r>
            <a:r>
              <a:rPr lang="en-US" sz="2800" dirty="0" smtClean="0"/>
              <a:t>=A, </a:t>
            </a:r>
            <a:r>
              <a:rPr lang="en-US" sz="2800" b="1" dirty="0" smtClean="0">
                <a:solidFill>
                  <a:schemeClr val="accent6"/>
                </a:solidFill>
              </a:rPr>
              <a:t>01</a:t>
            </a:r>
            <a:r>
              <a:rPr lang="en-US" sz="2800" dirty="0" smtClean="0"/>
              <a:t>=B, </a:t>
            </a:r>
            <a:r>
              <a:rPr lang="en-US" sz="2800" b="1" dirty="0" smtClean="0">
                <a:solidFill>
                  <a:schemeClr val="accent6"/>
                </a:solidFill>
              </a:rPr>
              <a:t>10</a:t>
            </a:r>
            <a:r>
              <a:rPr lang="en-US" sz="2800" dirty="0" smtClean="0"/>
              <a:t>=C, or </a:t>
            </a:r>
            <a:r>
              <a:rPr lang="en-US" sz="2800" b="1" dirty="0" smtClean="0">
                <a:solidFill>
                  <a:schemeClr val="accent6"/>
                </a:solidFill>
              </a:rPr>
              <a:t>11</a:t>
            </a:r>
            <a:r>
              <a:rPr lang="en-US" sz="2800" dirty="0" smtClean="0"/>
              <a:t>=D</a:t>
            </a:r>
          </a:p>
        </p:txBody>
      </p:sp>
    </p:spTree>
    <p:extLst>
      <p:ext uri="{BB962C8B-B14F-4D97-AF65-F5344CB8AC3E}">
        <p14:creationId xmlns:p14="http://schemas.microsoft.com/office/powerpoint/2010/main" val="254033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28600" y="762000"/>
            <a:ext cx="8686800" cy="556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General Case: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Mealy Machine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Outputs and next state depend on both</a:t>
            </a:r>
            <a:br>
              <a:rPr lang="en-US" dirty="0" smtClean="0"/>
            </a:br>
            <a:r>
              <a:rPr lang="en-US" dirty="0" smtClean="0"/>
              <a:t>current state and input</a:t>
            </a:r>
            <a:endParaRPr lang="en-US" dirty="0"/>
          </a:p>
        </p:txBody>
      </p:sp>
      <p:sp>
        <p:nvSpPr>
          <p:cNvPr id="165990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noFill/>
          <a:ln/>
        </p:spPr>
        <p:txBody>
          <a:bodyPr anchor="ctr">
            <a:normAutofit fontScale="90000"/>
          </a:bodyPr>
          <a:lstStyle/>
          <a:p>
            <a:r>
              <a:rPr lang="en-US" dirty="0" smtClean="0"/>
              <a:t>Mealy Machine</a:t>
            </a:r>
            <a:endParaRPr lang="en-US" dirty="0"/>
          </a:p>
        </p:txBody>
      </p:sp>
      <p:sp>
        <p:nvSpPr>
          <p:cNvPr id="1659908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6699250" y="2667000"/>
            <a:ext cx="0" cy="144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09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038600" y="2971800"/>
            <a:ext cx="692150" cy="510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10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1219200" y="4114800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11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1219200" y="2286000"/>
            <a:ext cx="0" cy="1822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12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819400" y="22860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16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775450" y="2715812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Next State </a:t>
            </a:r>
          </a:p>
        </p:txBody>
      </p:sp>
      <p:sp>
        <p:nvSpPr>
          <p:cNvPr id="1659917" name="Rectangle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667000" y="1371600"/>
            <a:ext cx="1752600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/>
              <a:t>Current State</a:t>
            </a:r>
            <a:endParaRPr lang="en-US" sz="2800" b="1" dirty="0"/>
          </a:p>
        </p:txBody>
      </p:sp>
      <p:sp>
        <p:nvSpPr>
          <p:cNvPr id="1659918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124200" y="2667000"/>
            <a:ext cx="1143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Input</a:t>
            </a:r>
          </a:p>
        </p:txBody>
      </p:sp>
      <p:sp>
        <p:nvSpPr>
          <p:cNvPr id="1659923" name="Line 1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1219200" y="2286000"/>
            <a:ext cx="527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24" name="Line 2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6019800" y="2667000"/>
            <a:ext cx="679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6019800" y="19050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400800" y="1671293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/>
              <a:t>Output</a:t>
            </a:r>
            <a:endParaRPr lang="en-US" sz="2800" b="1" dirty="0"/>
          </a:p>
        </p:txBody>
      </p:sp>
      <p:sp>
        <p:nvSpPr>
          <p:cNvPr id="20" name="Rectangle 19"/>
          <p:cNvSpPr/>
          <p:nvPr>
            <p:custDataLst>
              <p:tags r:id="rId15"/>
            </p:custDataLst>
          </p:nvPr>
        </p:nvSpPr>
        <p:spPr>
          <a:xfrm>
            <a:off x="1752600" y="1447800"/>
            <a:ext cx="1066800" cy="1676400"/>
          </a:xfrm>
          <a:prstGeom prst="rect">
            <a:avLst/>
          </a:prstGeom>
          <a:noFill/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Registers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>
            <p:custDataLst>
              <p:tags r:id="rId16"/>
            </p:custDataLst>
          </p:nvPr>
        </p:nvSpPr>
        <p:spPr>
          <a:xfrm>
            <a:off x="4572000" y="1371600"/>
            <a:ext cx="1524000" cy="18288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Comb.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Logic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/>
          <p:nvPr>
            <p:custDataLst>
              <p:tags r:id="rId17"/>
            </p:custDataLst>
          </p:nvPr>
        </p:nvCxnSpPr>
        <p:spPr>
          <a:xfrm rot="5400000" flipH="1" flipV="1">
            <a:off x="2476500" y="3009899"/>
            <a:ext cx="152400" cy="7620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8"/>
            </p:custDataLst>
          </p:nvPr>
        </p:nvCxnSpPr>
        <p:spPr>
          <a:xfrm rot="16200000" flipV="1">
            <a:off x="2552700" y="3009900"/>
            <a:ext cx="152400" cy="7620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74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9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noFill/>
          <a:ln/>
        </p:spPr>
        <p:txBody>
          <a:bodyPr anchor="ctr">
            <a:normAutofit fontScale="90000"/>
          </a:bodyPr>
          <a:lstStyle/>
          <a:p>
            <a:r>
              <a:rPr lang="en-US" dirty="0" smtClean="0"/>
              <a:t>Moore Machine</a:t>
            </a:r>
            <a:endParaRPr lang="en-US" dirty="0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762000"/>
            <a:ext cx="8686800" cy="5715000"/>
          </a:xfrm>
        </p:spPr>
        <p:txBody>
          <a:bodyPr/>
          <a:lstStyle/>
          <a:p>
            <a:r>
              <a:rPr lang="en-US" dirty="0" smtClean="0"/>
              <a:t>Special Case: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Moore Machine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Outputs depend only on current state</a:t>
            </a:r>
            <a:endParaRPr lang="en-US" dirty="0"/>
          </a:p>
        </p:txBody>
      </p:sp>
      <p:sp>
        <p:nvSpPr>
          <p:cNvPr id="23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6699250" y="2667000"/>
            <a:ext cx="0" cy="144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038600" y="2971801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1219200" y="4114800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1219200" y="2286000"/>
            <a:ext cx="0" cy="1822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819400" y="2286000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775450" y="2715812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Next </a:t>
            </a:r>
            <a:r>
              <a:rPr lang="en-US" sz="2800" b="1" dirty="0" smtClean="0"/>
              <a:t>State</a:t>
            </a:r>
            <a:endParaRPr lang="en-US" sz="2800" b="1" dirty="0"/>
          </a:p>
        </p:txBody>
      </p:sp>
      <p:sp>
        <p:nvSpPr>
          <p:cNvPr id="46" name="Rectangle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667000" y="1371600"/>
            <a:ext cx="1752600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/>
              <a:t>Current State</a:t>
            </a:r>
            <a:endParaRPr lang="en-US" sz="2800" b="1" dirty="0"/>
          </a:p>
        </p:txBody>
      </p:sp>
      <p:sp>
        <p:nvSpPr>
          <p:cNvPr id="47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124200" y="2667000"/>
            <a:ext cx="1143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Input</a:t>
            </a:r>
          </a:p>
        </p:txBody>
      </p:sp>
      <p:sp>
        <p:nvSpPr>
          <p:cNvPr id="48" name="Line 1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1219200" y="2286000"/>
            <a:ext cx="527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2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6096000" y="2667000"/>
            <a:ext cx="603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6096000" y="19050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400800" y="1671293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/>
              <a:t>Output</a:t>
            </a:r>
            <a:endParaRPr lang="en-US" sz="2800" b="1" dirty="0"/>
          </a:p>
        </p:txBody>
      </p:sp>
      <p:sp>
        <p:nvSpPr>
          <p:cNvPr id="52" name="Rectangle 51"/>
          <p:cNvSpPr/>
          <p:nvPr>
            <p:custDataLst>
              <p:tags r:id="rId15"/>
            </p:custDataLst>
          </p:nvPr>
        </p:nvSpPr>
        <p:spPr>
          <a:xfrm>
            <a:off x="1752600" y="1447800"/>
            <a:ext cx="1066800" cy="1676400"/>
          </a:xfrm>
          <a:prstGeom prst="rect">
            <a:avLst/>
          </a:prstGeom>
          <a:noFill/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Registers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3" name="Oval 52"/>
          <p:cNvSpPr/>
          <p:nvPr>
            <p:custDataLst>
              <p:tags r:id="rId16"/>
            </p:custDataLst>
          </p:nvPr>
        </p:nvSpPr>
        <p:spPr>
          <a:xfrm>
            <a:off x="4572000" y="1371600"/>
            <a:ext cx="1524000" cy="8382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Comb.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Logic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4" name="Oval 53"/>
          <p:cNvSpPr/>
          <p:nvPr>
            <p:custDataLst>
              <p:tags r:id="rId17"/>
            </p:custDataLst>
          </p:nvPr>
        </p:nvSpPr>
        <p:spPr>
          <a:xfrm>
            <a:off x="4572000" y="2362200"/>
            <a:ext cx="1524000" cy="8382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Comb.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Logic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5" name="Line 8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4267200" y="26670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8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267200" y="17526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8" name="Straight Connector 57"/>
          <p:cNvCxnSpPr>
            <a:stCxn id="56" idx="0"/>
          </p:cNvCxnSpPr>
          <p:nvPr>
            <p:custDataLst>
              <p:tags r:id="rId20"/>
            </p:custDataLst>
          </p:nvPr>
        </p:nvCxnSpPr>
        <p:spPr>
          <a:xfrm rot="5400000">
            <a:off x="3810000" y="2209800"/>
            <a:ext cx="91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21"/>
            </p:custDataLst>
          </p:nvPr>
        </p:nvCxnSpPr>
        <p:spPr>
          <a:xfrm rot="5400000" flipH="1" flipV="1">
            <a:off x="2476500" y="3009899"/>
            <a:ext cx="152400" cy="7620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>
            <p:custDataLst>
              <p:tags r:id="rId22"/>
            </p:custDataLst>
          </p:nvPr>
        </p:nvCxnSpPr>
        <p:spPr>
          <a:xfrm rot="16200000" flipV="1">
            <a:off x="2552700" y="3009900"/>
            <a:ext cx="152400" cy="7620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25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noFill/>
          <a:ln/>
        </p:spPr>
        <p:txBody>
          <a:bodyPr anchor="ctr">
            <a:noAutofit/>
          </a:bodyPr>
          <a:lstStyle/>
          <a:p>
            <a:r>
              <a:rPr lang="en-US" dirty="0" smtClean="0"/>
              <a:t>Moore Machine FSM Example</a:t>
            </a:r>
            <a:endParaRPr lang="en-US" dirty="0"/>
          </a:p>
        </p:txBody>
      </p:sp>
      <p:sp>
        <p:nvSpPr>
          <p:cNvPr id="167629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2577405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FFFF"/>
                </a:solidFill>
              </a:rPr>
              <a:t>Legend</a:t>
            </a:r>
          </a:p>
        </p:txBody>
      </p:sp>
      <p:sp>
        <p:nvSpPr>
          <p:cNvPr id="1676294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9900" y="1739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6295" name="Arc 7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62000" y="1434405"/>
            <a:ext cx="685800" cy="3048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65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6296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4452" y="1917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rgbClr val="FFC000"/>
                </a:solidFill>
              </a:rPr>
              <a:t>state</a:t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out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676297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92150" y="977205"/>
            <a:ext cx="984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input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9" name="Oval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47800" y="1739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460978" y="1926109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err="1" smtClean="0">
                <a:solidFill>
                  <a:srgbClr val="FFC000"/>
                </a:solidFill>
              </a:rPr>
              <a:t>start</a:t>
            </a:r>
            <a:r>
              <a:rPr lang="en-US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out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1" name="Oval 30"/>
          <p:cNvSpPr/>
          <p:nvPr>
            <p:custDataLst>
              <p:tags r:id="rId9"/>
            </p:custDataLst>
          </p:nvPr>
        </p:nvSpPr>
        <p:spPr>
          <a:xfrm>
            <a:off x="1386212" y="1670197"/>
            <a:ext cx="810888" cy="831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>
            <p:custDataLst>
              <p:tags r:id="rId10"/>
            </p:custDataLst>
          </p:nvPr>
        </p:nvSpPr>
        <p:spPr>
          <a:xfrm>
            <a:off x="228600" y="977205"/>
            <a:ext cx="2133600" cy="2057400"/>
          </a:xfrm>
          <a:prstGeom prst="rect">
            <a:avLst/>
          </a:prstGeom>
          <a:noFill/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386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51778" y="1545109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A</a:t>
            </a:r>
            <a:r>
              <a:rPr 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36" name="Oval 35"/>
          <p:cNvSpPr/>
          <p:nvPr>
            <p:custDataLst>
              <p:tags r:id="rId13"/>
            </p:custDataLst>
          </p:nvPr>
        </p:nvSpPr>
        <p:spPr>
          <a:xfrm>
            <a:off x="3977012" y="1289197"/>
            <a:ext cx="810888" cy="831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2484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252952" y="1536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B</a:t>
            </a:r>
            <a:br>
              <a:rPr lang="en-US" sz="3200" b="1" dirty="0" smtClean="0">
                <a:solidFill>
                  <a:srgbClr val="FFC000"/>
                </a:solidFill>
              </a:rPr>
            </a:b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on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39" name="Oval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8600" y="3263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043152" y="3441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C</a:t>
            </a:r>
            <a:r>
              <a:rPr 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41" name="Oval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248400" y="3263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252952" y="3441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D</a:t>
            </a:r>
            <a:r>
              <a:rPr 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44" name="Arc 43"/>
          <p:cNvSpPr/>
          <p:nvPr>
            <p:custDataLst>
              <p:tags r:id="rId20"/>
            </p:custDataLst>
          </p:nvPr>
        </p:nvSpPr>
        <p:spPr>
          <a:xfrm>
            <a:off x="4419600" y="1053405"/>
            <a:ext cx="1981200" cy="685800"/>
          </a:xfrm>
          <a:prstGeom prst="arc">
            <a:avLst>
              <a:gd name="adj1" fmla="val 11298641"/>
              <a:gd name="adj2" fmla="val 2138763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800600" y="596205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6" name="Rectangle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124200" y="977205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7" name="Arc 46"/>
          <p:cNvSpPr/>
          <p:nvPr>
            <p:custDataLst>
              <p:tags r:id="rId23"/>
            </p:custDataLst>
          </p:nvPr>
        </p:nvSpPr>
        <p:spPr>
          <a:xfrm>
            <a:off x="3200400" y="1358205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162800" y="901005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9" name="Arc 48"/>
          <p:cNvSpPr/>
          <p:nvPr>
            <p:custDataLst>
              <p:tags r:id="rId25"/>
            </p:custDataLst>
          </p:nvPr>
        </p:nvSpPr>
        <p:spPr>
          <a:xfrm>
            <a:off x="6781800" y="1282005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>
            <p:custDataLst>
              <p:tags r:id="rId26"/>
            </p:custDataLst>
          </p:nvPr>
        </p:nvSpPr>
        <p:spPr>
          <a:xfrm flipV="1">
            <a:off x="4495800" y="3415605"/>
            <a:ext cx="1981200" cy="685800"/>
          </a:xfrm>
          <a:prstGeom prst="arc">
            <a:avLst>
              <a:gd name="adj1" fmla="val 11298641"/>
              <a:gd name="adj2" fmla="val 21080623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029200" y="4025205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9" name="Rectangle 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048000" y="2882205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0" name="Arc 59"/>
          <p:cNvSpPr/>
          <p:nvPr>
            <p:custDataLst>
              <p:tags r:id="rId29"/>
            </p:custDataLst>
          </p:nvPr>
        </p:nvSpPr>
        <p:spPr>
          <a:xfrm>
            <a:off x="3200400" y="3263205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315200" y="3796605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2" name="Arc 61"/>
          <p:cNvSpPr/>
          <p:nvPr>
            <p:custDataLst>
              <p:tags r:id="rId31"/>
            </p:custDataLst>
          </p:nvPr>
        </p:nvSpPr>
        <p:spPr>
          <a:xfrm>
            <a:off x="6781800" y="3187005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>
            <p:custDataLst>
              <p:tags r:id="rId32"/>
            </p:custDataLst>
          </p:nvPr>
        </p:nvSpPr>
        <p:spPr>
          <a:xfrm flipH="1">
            <a:off x="4800600" y="1885773"/>
            <a:ext cx="1871828" cy="1529832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29832" stroke="0" extrusionOk="0">
                <a:moveTo>
                  <a:pt x="0" y="1377268"/>
                </a:moveTo>
                <a:cubicBezTo>
                  <a:pt x="112869" y="1120372"/>
                  <a:pt x="501782" y="908513"/>
                  <a:pt x="1029591" y="816400"/>
                </a:cubicBezTo>
                <a:cubicBezTo>
                  <a:pt x="1242143" y="779306"/>
                  <a:pt x="1468950" y="763163"/>
                  <a:pt x="1695625" y="768995"/>
                </a:cubicBezTo>
                <a:lnTo>
                  <a:pt x="1605128" y="1529832"/>
                </a:lnTo>
                <a:lnTo>
                  <a:pt x="0" y="1377268"/>
                </a:lnTo>
                <a:close/>
              </a:path>
              <a:path w="1948028" h="1529832" fill="none">
                <a:moveTo>
                  <a:pt x="0" y="1377268"/>
                </a:moveTo>
                <a:cubicBezTo>
                  <a:pt x="112869" y="1120372"/>
                  <a:pt x="364921" y="734862"/>
                  <a:pt x="728828" y="386832"/>
                </a:cubicBezTo>
                <a:cubicBezTo>
                  <a:pt x="964384" y="224655"/>
                  <a:pt x="1721353" y="0"/>
                  <a:pt x="1948028" y="5832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324600" y="2425005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5" name="Freeform 64"/>
          <p:cNvSpPr/>
          <p:nvPr>
            <p:custDataLst>
              <p:tags r:id="rId34"/>
            </p:custDataLst>
          </p:nvPr>
        </p:nvSpPr>
        <p:spPr>
          <a:xfrm rot="16200000" flipH="1">
            <a:off x="4401002" y="1535035"/>
            <a:ext cx="1948028" cy="1594368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143000 w 1948028"/>
              <a:gd name="connsiteY1" fmla="*/ 533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447800 w 1948028"/>
              <a:gd name="connsiteY1" fmla="*/ 609600 h 1529832"/>
              <a:gd name="connsiteX2" fmla="*/ 1948028 w 1948028"/>
              <a:gd name="connsiteY2" fmla="*/ 5832 h 1529832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600200 w 1948028"/>
              <a:gd name="connsiteY1" fmla="*/ 762000 h 1600200"/>
              <a:gd name="connsiteX2" fmla="*/ 1948028 w 1948028"/>
              <a:gd name="connsiteY2" fmla="*/ 5832 h 1600200"/>
              <a:gd name="connsiteX0" fmla="*/ 0 w 1948028"/>
              <a:gd name="connsiteY0" fmla="*/ 1371436 h 1594368"/>
              <a:gd name="connsiteX1" fmla="*/ 1029591 w 1948028"/>
              <a:gd name="connsiteY1" fmla="*/ 810568 h 1594368"/>
              <a:gd name="connsiteX2" fmla="*/ 1695625 w 1948028"/>
              <a:gd name="connsiteY2" fmla="*/ 763163 h 1594368"/>
              <a:gd name="connsiteX3" fmla="*/ 1605128 w 1948028"/>
              <a:gd name="connsiteY3" fmla="*/ 1524000 h 1594368"/>
              <a:gd name="connsiteX4" fmla="*/ 0 w 1948028"/>
              <a:gd name="connsiteY4" fmla="*/ 1371436 h 1594368"/>
              <a:gd name="connsiteX0" fmla="*/ 381000 w 1948028"/>
              <a:gd name="connsiteY0" fmla="*/ 1594368 h 1594368"/>
              <a:gd name="connsiteX1" fmla="*/ 1600200 w 1948028"/>
              <a:gd name="connsiteY1" fmla="*/ 756168 h 1594368"/>
              <a:gd name="connsiteX2" fmla="*/ 1948028 w 1948028"/>
              <a:gd name="connsiteY2" fmla="*/ 0 h 159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94368" stroke="0" extrusionOk="0">
                <a:moveTo>
                  <a:pt x="0" y="1371436"/>
                </a:moveTo>
                <a:cubicBezTo>
                  <a:pt x="112869" y="1114540"/>
                  <a:pt x="501782" y="902681"/>
                  <a:pt x="1029591" y="810568"/>
                </a:cubicBezTo>
                <a:cubicBezTo>
                  <a:pt x="1242143" y="773474"/>
                  <a:pt x="1468950" y="757331"/>
                  <a:pt x="1695625" y="763163"/>
                </a:cubicBezTo>
                <a:lnTo>
                  <a:pt x="1605128" y="1524000"/>
                </a:lnTo>
                <a:lnTo>
                  <a:pt x="0" y="1371436"/>
                </a:lnTo>
                <a:close/>
              </a:path>
              <a:path w="1948028" h="1594368" fill="none">
                <a:moveTo>
                  <a:pt x="381000" y="1594368"/>
                </a:moveTo>
                <a:cubicBezTo>
                  <a:pt x="653458" y="851517"/>
                  <a:pt x="1236293" y="1104198"/>
                  <a:pt x="1600200" y="756168"/>
                </a:cubicBezTo>
                <a:cubicBezTo>
                  <a:pt x="1835756" y="593991"/>
                  <a:pt x="1836372" y="458557"/>
                  <a:pt x="1948028" y="0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876800" y="2501205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3" name="TextBox 42"/>
          <p:cNvSpPr txBox="1"/>
          <p:nvPr>
            <p:custDataLst>
              <p:tags r:id="rId36"/>
            </p:custDataLst>
          </p:nvPr>
        </p:nvSpPr>
        <p:spPr>
          <a:xfrm>
            <a:off x="228600" y="4101405"/>
            <a:ext cx="30221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Input: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800" dirty="0" smtClean="0"/>
              <a:t> or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endParaRPr lang="en-US" sz="2800" b="1" dirty="0" smtClean="0"/>
          </a:p>
          <a:p>
            <a:r>
              <a:rPr lang="en-US" sz="2800" dirty="0" smtClean="0"/>
              <a:t>Output: 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on</a:t>
            </a:r>
            <a:r>
              <a:rPr lang="en-US" sz="2800" dirty="0" smtClean="0"/>
              <a:t> or 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800" b="1" dirty="0" smtClean="0"/>
          </a:p>
          <a:p>
            <a:r>
              <a:rPr lang="en-US" sz="2800" dirty="0" smtClean="0"/>
              <a:t>States: </a:t>
            </a:r>
            <a:r>
              <a:rPr lang="en-US" sz="2800" b="1" dirty="0" smtClean="0">
                <a:solidFill>
                  <a:schemeClr val="accent6"/>
                </a:solidFill>
              </a:rPr>
              <a:t>A</a:t>
            </a:r>
            <a:r>
              <a:rPr lang="en-US" sz="2800" dirty="0" smtClean="0"/>
              <a:t>, </a:t>
            </a:r>
            <a:r>
              <a:rPr lang="en-US" sz="2800" b="1" dirty="0" smtClean="0">
                <a:solidFill>
                  <a:schemeClr val="accent6"/>
                </a:solidFill>
              </a:rPr>
              <a:t>B</a:t>
            </a:r>
            <a:r>
              <a:rPr lang="en-US" sz="2800" dirty="0" smtClean="0"/>
              <a:t>, </a:t>
            </a:r>
            <a:r>
              <a:rPr lang="en-US" sz="2800" b="1" dirty="0" smtClean="0">
                <a:solidFill>
                  <a:schemeClr val="accent6"/>
                </a:solidFill>
              </a:rPr>
              <a:t>C</a:t>
            </a:r>
            <a:r>
              <a:rPr lang="en-US" sz="2800" dirty="0" smtClean="0"/>
              <a:t>, or </a:t>
            </a:r>
            <a:r>
              <a:rPr lang="en-US" sz="2800" b="1" dirty="0" smtClean="0">
                <a:solidFill>
                  <a:schemeClr val="accent6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44922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noFill/>
          <a:ln/>
        </p:spPr>
        <p:txBody>
          <a:bodyPr anchor="ctr">
            <a:noAutofit/>
          </a:bodyPr>
          <a:lstStyle/>
          <a:p>
            <a:r>
              <a:rPr lang="en-US" dirty="0" smtClean="0"/>
              <a:t>Mealy Machine FSM Example</a:t>
            </a:r>
            <a:endParaRPr lang="en-US" dirty="0"/>
          </a:p>
        </p:txBody>
      </p:sp>
      <p:sp>
        <p:nvSpPr>
          <p:cNvPr id="167629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258664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FFFF"/>
                </a:solidFill>
              </a:rPr>
              <a:t>Legend</a:t>
            </a:r>
          </a:p>
        </p:txBody>
      </p:sp>
      <p:sp>
        <p:nvSpPr>
          <p:cNvPr id="1676294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9900" y="1748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6295" name="Arc 7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62000" y="1443640"/>
            <a:ext cx="685800" cy="3048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65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6296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4452" y="1926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>
                <a:solidFill>
                  <a:srgbClr val="FFC000"/>
                </a:solidFill>
              </a:rPr>
              <a:t>state</a:t>
            </a:r>
          </a:p>
        </p:txBody>
      </p:sp>
      <p:sp>
        <p:nvSpPr>
          <p:cNvPr id="1676297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7350" y="986440"/>
            <a:ext cx="2019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input</a:t>
            </a:r>
            <a:r>
              <a:rPr lang="en-US" sz="2400" b="1" dirty="0"/>
              <a:t>/</a:t>
            </a:r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output</a:t>
            </a:r>
          </a:p>
        </p:txBody>
      </p:sp>
      <p:sp>
        <p:nvSpPr>
          <p:cNvPr id="29" name="Oval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47800" y="1748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460978" y="1935344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rgbClr val="FFC000"/>
                </a:solidFill>
              </a:rPr>
              <a:t>start</a:t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smtClean="0">
                <a:solidFill>
                  <a:srgbClr val="FFC000"/>
                </a:solidFill>
              </a:rPr>
              <a:t>state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1" name="Oval 30"/>
          <p:cNvSpPr/>
          <p:nvPr>
            <p:custDataLst>
              <p:tags r:id="rId9"/>
            </p:custDataLst>
          </p:nvPr>
        </p:nvSpPr>
        <p:spPr>
          <a:xfrm>
            <a:off x="1386212" y="1679432"/>
            <a:ext cx="810888" cy="831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>
            <p:custDataLst>
              <p:tags r:id="rId10"/>
            </p:custDataLst>
          </p:nvPr>
        </p:nvSpPr>
        <p:spPr>
          <a:xfrm>
            <a:off x="228600" y="986440"/>
            <a:ext cx="2133600" cy="2057400"/>
          </a:xfrm>
          <a:prstGeom prst="rect">
            <a:avLst/>
          </a:prstGeom>
          <a:noFill/>
          <a:ln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38600" y="1367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51778" y="1554344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A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36" name="Oval 35"/>
          <p:cNvSpPr/>
          <p:nvPr>
            <p:custDataLst>
              <p:tags r:id="rId13"/>
            </p:custDataLst>
          </p:nvPr>
        </p:nvSpPr>
        <p:spPr>
          <a:xfrm>
            <a:off x="3977012" y="1298432"/>
            <a:ext cx="810888" cy="831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248400" y="1367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252952" y="1545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B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39" name="Oval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8600" y="3272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043152" y="3450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C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41" name="Oval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248400" y="3272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252952" y="3450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D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44" name="Arc 43"/>
          <p:cNvSpPr/>
          <p:nvPr>
            <p:custDataLst>
              <p:tags r:id="rId20"/>
            </p:custDataLst>
          </p:nvPr>
        </p:nvSpPr>
        <p:spPr>
          <a:xfrm>
            <a:off x="4419600" y="1062640"/>
            <a:ext cx="1981200" cy="685800"/>
          </a:xfrm>
          <a:prstGeom prst="arc">
            <a:avLst>
              <a:gd name="adj1" fmla="val 11298641"/>
              <a:gd name="adj2" fmla="val 2138763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800600" y="60544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on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6" name="Rectangle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667000" y="98644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7" name="Arc 46"/>
          <p:cNvSpPr/>
          <p:nvPr>
            <p:custDataLst>
              <p:tags r:id="rId23"/>
            </p:custDataLst>
          </p:nvPr>
        </p:nvSpPr>
        <p:spPr>
          <a:xfrm>
            <a:off x="3200400" y="1367440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162800" y="91024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on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9" name="Arc 48"/>
          <p:cNvSpPr/>
          <p:nvPr>
            <p:custDataLst>
              <p:tags r:id="rId25"/>
            </p:custDataLst>
          </p:nvPr>
        </p:nvSpPr>
        <p:spPr>
          <a:xfrm>
            <a:off x="6781800" y="1291240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>
            <p:custDataLst>
              <p:tags r:id="rId26"/>
            </p:custDataLst>
          </p:nvPr>
        </p:nvSpPr>
        <p:spPr>
          <a:xfrm flipV="1">
            <a:off x="4495800" y="3424840"/>
            <a:ext cx="1981200" cy="685800"/>
          </a:xfrm>
          <a:prstGeom prst="arc">
            <a:avLst>
              <a:gd name="adj1" fmla="val 11298641"/>
              <a:gd name="adj2" fmla="val 21080623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724400" y="411064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down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9" name="Rectangle 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590800" y="289144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0" name="Arc 59"/>
          <p:cNvSpPr/>
          <p:nvPr>
            <p:custDataLst>
              <p:tags r:id="rId29"/>
            </p:custDataLst>
          </p:nvPr>
        </p:nvSpPr>
        <p:spPr>
          <a:xfrm>
            <a:off x="3200400" y="3272440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315200" y="388204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2" name="Arc 61"/>
          <p:cNvSpPr/>
          <p:nvPr>
            <p:custDataLst>
              <p:tags r:id="rId31"/>
            </p:custDataLst>
          </p:nvPr>
        </p:nvSpPr>
        <p:spPr>
          <a:xfrm>
            <a:off x="6781800" y="3196240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>
            <p:custDataLst>
              <p:tags r:id="rId32"/>
            </p:custDataLst>
          </p:nvPr>
        </p:nvSpPr>
        <p:spPr>
          <a:xfrm flipH="1">
            <a:off x="4800600" y="1895008"/>
            <a:ext cx="1871828" cy="1529832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29832" stroke="0" extrusionOk="0">
                <a:moveTo>
                  <a:pt x="0" y="1377268"/>
                </a:moveTo>
                <a:cubicBezTo>
                  <a:pt x="112869" y="1120372"/>
                  <a:pt x="501782" y="908513"/>
                  <a:pt x="1029591" y="816400"/>
                </a:cubicBezTo>
                <a:cubicBezTo>
                  <a:pt x="1242143" y="779306"/>
                  <a:pt x="1468950" y="763163"/>
                  <a:pt x="1695625" y="768995"/>
                </a:cubicBezTo>
                <a:lnTo>
                  <a:pt x="1605128" y="1529832"/>
                </a:lnTo>
                <a:lnTo>
                  <a:pt x="0" y="1377268"/>
                </a:lnTo>
                <a:close/>
              </a:path>
              <a:path w="1948028" h="1529832" fill="none">
                <a:moveTo>
                  <a:pt x="0" y="1377268"/>
                </a:moveTo>
                <a:cubicBezTo>
                  <a:pt x="112869" y="1120372"/>
                  <a:pt x="364921" y="734862"/>
                  <a:pt x="728828" y="386832"/>
                </a:cubicBezTo>
                <a:cubicBezTo>
                  <a:pt x="964384" y="224655"/>
                  <a:pt x="1721353" y="0"/>
                  <a:pt x="1948028" y="5832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324600" y="243424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5" name="Freeform 64"/>
          <p:cNvSpPr/>
          <p:nvPr>
            <p:custDataLst>
              <p:tags r:id="rId34"/>
            </p:custDataLst>
          </p:nvPr>
        </p:nvSpPr>
        <p:spPr>
          <a:xfrm rot="16200000" flipH="1">
            <a:off x="4401002" y="1544270"/>
            <a:ext cx="1948028" cy="1594368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143000 w 1948028"/>
              <a:gd name="connsiteY1" fmla="*/ 533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447800 w 1948028"/>
              <a:gd name="connsiteY1" fmla="*/ 609600 h 1529832"/>
              <a:gd name="connsiteX2" fmla="*/ 1948028 w 1948028"/>
              <a:gd name="connsiteY2" fmla="*/ 5832 h 1529832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600200 w 1948028"/>
              <a:gd name="connsiteY1" fmla="*/ 762000 h 1600200"/>
              <a:gd name="connsiteX2" fmla="*/ 1948028 w 1948028"/>
              <a:gd name="connsiteY2" fmla="*/ 5832 h 1600200"/>
              <a:gd name="connsiteX0" fmla="*/ 0 w 1948028"/>
              <a:gd name="connsiteY0" fmla="*/ 1371436 h 1594368"/>
              <a:gd name="connsiteX1" fmla="*/ 1029591 w 1948028"/>
              <a:gd name="connsiteY1" fmla="*/ 810568 h 1594368"/>
              <a:gd name="connsiteX2" fmla="*/ 1695625 w 1948028"/>
              <a:gd name="connsiteY2" fmla="*/ 763163 h 1594368"/>
              <a:gd name="connsiteX3" fmla="*/ 1605128 w 1948028"/>
              <a:gd name="connsiteY3" fmla="*/ 1524000 h 1594368"/>
              <a:gd name="connsiteX4" fmla="*/ 0 w 1948028"/>
              <a:gd name="connsiteY4" fmla="*/ 1371436 h 1594368"/>
              <a:gd name="connsiteX0" fmla="*/ 381000 w 1948028"/>
              <a:gd name="connsiteY0" fmla="*/ 1594368 h 1594368"/>
              <a:gd name="connsiteX1" fmla="*/ 1600200 w 1948028"/>
              <a:gd name="connsiteY1" fmla="*/ 756168 h 1594368"/>
              <a:gd name="connsiteX2" fmla="*/ 1948028 w 1948028"/>
              <a:gd name="connsiteY2" fmla="*/ 0 h 159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94368" stroke="0" extrusionOk="0">
                <a:moveTo>
                  <a:pt x="0" y="1371436"/>
                </a:moveTo>
                <a:cubicBezTo>
                  <a:pt x="112869" y="1114540"/>
                  <a:pt x="501782" y="902681"/>
                  <a:pt x="1029591" y="810568"/>
                </a:cubicBezTo>
                <a:cubicBezTo>
                  <a:pt x="1242143" y="773474"/>
                  <a:pt x="1468950" y="757331"/>
                  <a:pt x="1695625" y="763163"/>
                </a:cubicBezTo>
                <a:lnTo>
                  <a:pt x="1605128" y="1524000"/>
                </a:lnTo>
                <a:lnTo>
                  <a:pt x="0" y="1371436"/>
                </a:lnTo>
                <a:close/>
              </a:path>
              <a:path w="1948028" h="1594368" fill="none">
                <a:moveTo>
                  <a:pt x="381000" y="1594368"/>
                </a:moveTo>
                <a:cubicBezTo>
                  <a:pt x="653458" y="851517"/>
                  <a:pt x="1236293" y="1104198"/>
                  <a:pt x="1600200" y="756168"/>
                </a:cubicBezTo>
                <a:cubicBezTo>
                  <a:pt x="1835756" y="593991"/>
                  <a:pt x="1836372" y="458557"/>
                  <a:pt x="1948028" y="0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419600" y="251044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3" name="TextBox 42"/>
          <p:cNvSpPr txBox="1"/>
          <p:nvPr>
            <p:custDataLst>
              <p:tags r:id="rId36"/>
            </p:custDataLst>
          </p:nvPr>
        </p:nvSpPr>
        <p:spPr>
          <a:xfrm>
            <a:off x="228600" y="4110640"/>
            <a:ext cx="30221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Input: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800" dirty="0" smtClean="0"/>
              <a:t> or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</a:p>
          <a:p>
            <a:r>
              <a:rPr lang="en-US" sz="2800" dirty="0" smtClean="0"/>
              <a:t>Output: 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on</a:t>
            </a:r>
            <a:r>
              <a:rPr lang="en-US" sz="2800" dirty="0" smtClean="0"/>
              <a:t> or 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</a:p>
          <a:p>
            <a:r>
              <a:rPr lang="en-US" sz="2800" dirty="0" smtClean="0"/>
              <a:t>States: </a:t>
            </a:r>
            <a:r>
              <a:rPr lang="en-US" sz="2800" b="1" dirty="0" smtClean="0">
                <a:solidFill>
                  <a:schemeClr val="accent6"/>
                </a:solidFill>
              </a:rPr>
              <a:t>A</a:t>
            </a:r>
            <a:r>
              <a:rPr lang="en-US" sz="2800" dirty="0" smtClean="0"/>
              <a:t>, </a:t>
            </a:r>
            <a:r>
              <a:rPr lang="en-US" sz="2800" b="1" dirty="0" smtClean="0">
                <a:solidFill>
                  <a:schemeClr val="accent6"/>
                </a:solidFill>
              </a:rPr>
              <a:t>B</a:t>
            </a:r>
            <a:r>
              <a:rPr lang="en-US" sz="2800" dirty="0" smtClean="0"/>
              <a:t>, </a:t>
            </a:r>
            <a:r>
              <a:rPr lang="en-US" sz="2800" b="1" dirty="0" smtClean="0">
                <a:solidFill>
                  <a:schemeClr val="accent6"/>
                </a:solidFill>
              </a:rPr>
              <a:t>C</a:t>
            </a:r>
            <a:r>
              <a:rPr lang="en-US" sz="2800" dirty="0" smtClean="0"/>
              <a:t>, or </a:t>
            </a:r>
            <a:r>
              <a:rPr lang="en-US" sz="2800" b="1" dirty="0" smtClean="0">
                <a:solidFill>
                  <a:schemeClr val="accent6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74932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-381000" y="0"/>
            <a:ext cx="9829800" cy="533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Activity#2: Create a Logic Circuit for a Serial </a:t>
            </a:r>
            <a:r>
              <a:rPr lang="en-US" sz="3600" dirty="0"/>
              <a:t>Adder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two </a:t>
            </a:r>
            <a:r>
              <a:rPr lang="en-US" dirty="0" smtClean="0"/>
              <a:t>infinite input </a:t>
            </a:r>
            <a:r>
              <a:rPr lang="en-US" dirty="0"/>
              <a:t>bit streams</a:t>
            </a:r>
          </a:p>
          <a:p>
            <a:pPr lvl="1"/>
            <a:r>
              <a:rPr lang="en-US" dirty="0"/>
              <a:t>streams are sent with least-significant-bit (</a:t>
            </a:r>
            <a:r>
              <a:rPr lang="en-US" dirty="0" err="1"/>
              <a:t>lsb</a:t>
            </a:r>
            <a:r>
              <a:rPr lang="en-US" dirty="0"/>
              <a:t>) </a:t>
            </a:r>
            <a:r>
              <a:rPr lang="en-US" dirty="0" smtClean="0"/>
              <a:t>first</a:t>
            </a:r>
          </a:p>
          <a:p>
            <a:pPr lvl="1"/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How many states are needed to represent FSM?</a:t>
            </a:r>
          </a:p>
          <a:p>
            <a:pPr lvl="1"/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Draw and Fill in FSM diagram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657600" y="3048000"/>
            <a:ext cx="1447800" cy="1447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143000" y="2971800"/>
            <a:ext cx="14285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/>
              <a:t> …</a:t>
            </a:r>
            <a:r>
              <a:rPr lang="en-US" sz="2800" dirty="0"/>
              <a:t>10110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222375" y="3876020"/>
            <a:ext cx="13468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…01111</a:t>
            </a: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2514600" y="32766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2514600" y="425702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5181600" y="379982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5797550" y="3495020"/>
            <a:ext cx="13468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…00101</a:t>
            </a:r>
          </a:p>
        </p:txBody>
      </p:sp>
      <p:sp>
        <p:nvSpPr>
          <p:cNvPr id="18" name="Rectangle 17"/>
          <p:cNvSpPr/>
          <p:nvPr>
            <p:custDataLst>
              <p:tags r:id="rId1"/>
            </p:custDataLst>
          </p:nvPr>
        </p:nvSpPr>
        <p:spPr>
          <a:xfrm>
            <a:off x="457200" y="4382631"/>
            <a:ext cx="8534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Strategy</a:t>
            </a:r>
            <a:r>
              <a:rPr lang="en-US" sz="2800" dirty="0" smtClean="0"/>
              <a:t>:</a:t>
            </a:r>
          </a:p>
          <a:p>
            <a:pPr marL="233363" indent="-233363"/>
            <a:r>
              <a:rPr lang="en-US" sz="2800" dirty="0" smtClean="0"/>
              <a:t>(1) Draw a state diagram (e.g. Mealy Machine)</a:t>
            </a:r>
          </a:p>
          <a:p>
            <a:pPr marL="233363" indent="-233363"/>
            <a:r>
              <a:rPr lang="en-US" sz="2800" dirty="0" smtClean="0"/>
              <a:t>(2) Write output and next-state tables</a:t>
            </a:r>
          </a:p>
          <a:p>
            <a:pPr marL="233363" indent="-233363"/>
            <a:r>
              <a:rPr lang="en-US" sz="2800" dirty="0" smtClean="0"/>
              <a:t>(3) Encode states, inputs, and outputs as bits</a:t>
            </a:r>
          </a:p>
          <a:p>
            <a:pPr marL="233363" indent="-233363"/>
            <a:r>
              <a:rPr lang="en-US" sz="2800" dirty="0" smtClean="0"/>
              <a:t>(4) Determine logic equations for next state and outputs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6201638" y="2905780"/>
            <a:ext cx="2000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Sum: output</a:t>
            </a:r>
            <a:endParaRPr lang="en-US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16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FSM: State Diagram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4724400"/>
            <a:ext cx="9372600" cy="2286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2000"/>
              </a:lnSpc>
            </a:pPr>
            <a:r>
              <a:rPr lang="en-US" sz="3000" u="sng" dirty="0">
                <a:solidFill>
                  <a:schemeClr val="accent1"/>
                </a:solidFill>
              </a:rPr>
              <a:t>    </a:t>
            </a:r>
            <a:r>
              <a:rPr lang="en-US" sz="3000" u="sng" dirty="0" smtClean="0">
                <a:solidFill>
                  <a:schemeClr val="accent1"/>
                </a:solidFill>
              </a:rPr>
              <a:t>  </a:t>
            </a:r>
            <a:r>
              <a:rPr lang="en-US" sz="3000" dirty="0" smtClean="0">
                <a:solidFill>
                  <a:schemeClr val="accent1"/>
                </a:solidFill>
              </a:rPr>
              <a:t> </a:t>
            </a:r>
            <a:r>
              <a:rPr lang="en-US" sz="3000" dirty="0">
                <a:solidFill>
                  <a:schemeClr val="accent1"/>
                </a:solidFill>
              </a:rPr>
              <a:t>states</a:t>
            </a:r>
            <a:r>
              <a:rPr lang="en-US" sz="3000" dirty="0" smtClean="0"/>
              <a:t>:</a:t>
            </a:r>
          </a:p>
          <a:p>
            <a:pPr>
              <a:lnSpc>
                <a:spcPct val="92000"/>
              </a:lnSpc>
            </a:pPr>
            <a:r>
              <a:rPr lang="en-US" sz="3000" dirty="0" smtClean="0">
                <a:solidFill>
                  <a:schemeClr val="accent1"/>
                </a:solidFill>
              </a:rPr>
              <a:t>Inputs</a:t>
            </a:r>
            <a:r>
              <a:rPr lang="en-US" sz="3000" dirty="0" smtClean="0"/>
              <a:t>: </a:t>
            </a:r>
            <a:r>
              <a:rPr lang="en-US" sz="3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???</a:t>
            </a:r>
            <a:r>
              <a:rPr lang="en-US" sz="3000" dirty="0" smtClean="0"/>
              <a:t> and </a:t>
            </a:r>
            <a:r>
              <a:rPr lang="en-US" sz="3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???</a:t>
            </a:r>
          </a:p>
          <a:p>
            <a:pPr>
              <a:lnSpc>
                <a:spcPct val="92000"/>
              </a:lnSpc>
            </a:pPr>
            <a:r>
              <a:rPr lang="en-US" sz="3000" dirty="0" smtClean="0">
                <a:solidFill>
                  <a:schemeClr val="accent1"/>
                </a:solidFill>
              </a:rPr>
              <a:t>Output</a:t>
            </a:r>
            <a:r>
              <a:rPr lang="en-US" sz="3000" dirty="0"/>
              <a:t>: </a:t>
            </a:r>
            <a:r>
              <a:rPr lang="en-US" sz="3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???</a:t>
            </a:r>
          </a:p>
          <a:p>
            <a:pPr lvl="1">
              <a:lnSpc>
                <a:spcPct val="92000"/>
              </a:lnSpc>
            </a:pPr>
            <a:endParaRPr lang="en-US" sz="2600" dirty="0" smtClean="0"/>
          </a:p>
          <a:p>
            <a:pPr lvl="1">
              <a:lnSpc>
                <a:spcPct val="92000"/>
              </a:lnSpc>
            </a:pPr>
            <a:endParaRPr lang="en-US" sz="2600" dirty="0" smtClean="0"/>
          </a:p>
          <a:p>
            <a:pPr lvl="1">
              <a:lnSpc>
                <a:spcPct val="92000"/>
              </a:lnSpc>
              <a:buClr>
                <a:schemeClr val="bg2"/>
              </a:buClr>
            </a:pPr>
            <a:r>
              <a:rPr lang="en-US" sz="2600" dirty="0" smtClean="0">
                <a:solidFill>
                  <a:schemeClr val="bg2"/>
                </a:solidFill>
              </a:rPr>
              <a:t>.</a:t>
            </a:r>
            <a:endParaRPr lang="en-US" sz="2600" dirty="0">
              <a:solidFill>
                <a:schemeClr val="bg2"/>
              </a:solidFill>
            </a:endParaRP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3657600" y="3048000"/>
            <a:ext cx="1447800" cy="1447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1243956" y="2971800"/>
            <a:ext cx="13468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…10110</a:t>
            </a:r>
          </a:p>
        </p:txBody>
      </p: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1222375" y="3876020"/>
            <a:ext cx="13468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…01111</a:t>
            </a:r>
          </a:p>
        </p:txBody>
      </p:sp>
      <p:sp>
        <p:nvSpPr>
          <p:cNvPr id="46" name="Line 7"/>
          <p:cNvSpPr>
            <a:spLocks noChangeShapeType="1"/>
          </p:cNvSpPr>
          <p:nvPr/>
        </p:nvSpPr>
        <p:spPr bwMode="auto">
          <a:xfrm>
            <a:off x="2514600" y="32766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" name="Line 8"/>
          <p:cNvSpPr>
            <a:spLocks noChangeShapeType="1"/>
          </p:cNvSpPr>
          <p:nvPr/>
        </p:nvSpPr>
        <p:spPr bwMode="auto">
          <a:xfrm>
            <a:off x="2514600" y="425702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" name="Line 9"/>
          <p:cNvSpPr>
            <a:spLocks noChangeShapeType="1"/>
          </p:cNvSpPr>
          <p:nvPr/>
        </p:nvSpPr>
        <p:spPr bwMode="auto">
          <a:xfrm>
            <a:off x="5181600" y="379982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5797550" y="3495020"/>
            <a:ext cx="13468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…00101</a:t>
            </a:r>
          </a:p>
        </p:txBody>
      </p:sp>
    </p:spTree>
    <p:extLst>
      <p:ext uri="{BB962C8B-B14F-4D97-AF65-F5344CB8AC3E}">
        <p14:creationId xmlns:p14="http://schemas.microsoft.com/office/powerpoint/2010/main" val="120029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FSM: State Diagram</a:t>
            </a:r>
          </a:p>
        </p:txBody>
      </p:sp>
      <p:sp>
        <p:nvSpPr>
          <p:cNvPr id="23" name="Oval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386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051778" y="1545109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S0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25" name="Oval 24"/>
          <p:cNvSpPr/>
          <p:nvPr>
            <p:custDataLst>
              <p:tags r:id="rId3"/>
            </p:custDataLst>
          </p:nvPr>
        </p:nvSpPr>
        <p:spPr>
          <a:xfrm>
            <a:off x="3977012" y="1289197"/>
            <a:ext cx="810888" cy="831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484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52952" y="1536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S1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28" name="Arc 27"/>
          <p:cNvSpPr/>
          <p:nvPr>
            <p:custDataLst>
              <p:tags r:id="rId6"/>
            </p:custDataLst>
          </p:nvPr>
        </p:nvSpPr>
        <p:spPr>
          <a:xfrm flipH="1">
            <a:off x="4572000" y="1053405"/>
            <a:ext cx="1981200" cy="685800"/>
          </a:xfrm>
          <a:prstGeom prst="arc">
            <a:avLst>
              <a:gd name="adj1" fmla="val 11298641"/>
              <a:gd name="adj2" fmla="val 21387635"/>
            </a:avLst>
          </a:prstGeom>
          <a:ln w="38100">
            <a:solidFill>
              <a:schemeClr val="accent1"/>
            </a:solidFill>
            <a:prstDash val="solid"/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86025" y="1340426"/>
            <a:ext cx="933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__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_</a:t>
            </a:r>
          </a:p>
        </p:txBody>
      </p:sp>
      <p:sp>
        <p:nvSpPr>
          <p:cNvPr id="30" name="Arc 29"/>
          <p:cNvSpPr/>
          <p:nvPr>
            <p:custDataLst>
              <p:tags r:id="rId8"/>
            </p:custDataLst>
          </p:nvPr>
        </p:nvSpPr>
        <p:spPr>
          <a:xfrm>
            <a:off x="3352800" y="1358205"/>
            <a:ext cx="7620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67600" y="12954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__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_</a:t>
            </a:r>
          </a:p>
        </p:txBody>
      </p:sp>
      <p:sp>
        <p:nvSpPr>
          <p:cNvPr id="32" name="Arc 31"/>
          <p:cNvSpPr/>
          <p:nvPr>
            <p:custDataLst>
              <p:tags r:id="rId10"/>
            </p:custDataLst>
          </p:nvPr>
        </p:nvSpPr>
        <p:spPr>
          <a:xfrm>
            <a:off x="6858000" y="1282005"/>
            <a:ext cx="6858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>
            <p:custDataLst>
              <p:tags r:id="rId11"/>
            </p:custDataLst>
          </p:nvPr>
        </p:nvSpPr>
        <p:spPr>
          <a:xfrm rot="5400000">
            <a:off x="6327427" y="1898302"/>
            <a:ext cx="699195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858000" y="2373312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__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_</a:t>
            </a:r>
          </a:p>
        </p:txBody>
      </p:sp>
      <p:sp>
        <p:nvSpPr>
          <p:cNvPr id="35" name="Rectangl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05400" y="6096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__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_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4787900" y="1701105"/>
            <a:ext cx="1460500" cy="35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689600" y="23622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__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_</a:t>
            </a:r>
          </a:p>
        </p:txBody>
      </p:sp>
      <p:sp>
        <p:nvSpPr>
          <p:cNvPr id="39" name="Rectangle 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390900" y="2373312"/>
            <a:ext cx="102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__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_</a:t>
            </a:r>
          </a:p>
        </p:txBody>
      </p:sp>
      <p:sp>
        <p:nvSpPr>
          <p:cNvPr id="40" name="Rectangle 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181600" y="16002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__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_</a:t>
            </a:r>
          </a:p>
        </p:txBody>
      </p:sp>
      <p:sp>
        <p:nvSpPr>
          <p:cNvPr id="41" name="Rectangle 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457700" y="2362200"/>
            <a:ext cx="102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__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_</a:t>
            </a:r>
          </a:p>
        </p:txBody>
      </p:sp>
      <p:sp>
        <p:nvSpPr>
          <p:cNvPr id="42" name="Arc 41"/>
          <p:cNvSpPr/>
          <p:nvPr>
            <p:custDataLst>
              <p:tags r:id="rId18"/>
            </p:custDataLst>
          </p:nvPr>
        </p:nvSpPr>
        <p:spPr>
          <a:xfrm rot="16200000">
            <a:off x="4076700" y="1943100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3657600" y="3048000"/>
            <a:ext cx="1447800" cy="1447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1143000" y="2971800"/>
            <a:ext cx="14285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/>
              <a:t> …</a:t>
            </a:r>
            <a:r>
              <a:rPr lang="en-US" sz="2800" dirty="0"/>
              <a:t>10110</a:t>
            </a:r>
          </a:p>
        </p:txBody>
      </p: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1222375" y="3876020"/>
            <a:ext cx="13468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…01111</a:t>
            </a:r>
          </a:p>
        </p:txBody>
      </p:sp>
      <p:sp>
        <p:nvSpPr>
          <p:cNvPr id="46" name="Line 7"/>
          <p:cNvSpPr>
            <a:spLocks noChangeShapeType="1"/>
          </p:cNvSpPr>
          <p:nvPr/>
        </p:nvSpPr>
        <p:spPr bwMode="auto">
          <a:xfrm>
            <a:off x="2514600" y="32766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" name="Line 8"/>
          <p:cNvSpPr>
            <a:spLocks noChangeShapeType="1"/>
          </p:cNvSpPr>
          <p:nvPr/>
        </p:nvSpPr>
        <p:spPr bwMode="auto">
          <a:xfrm>
            <a:off x="2514600" y="425702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" name="Line 9"/>
          <p:cNvSpPr>
            <a:spLocks noChangeShapeType="1"/>
          </p:cNvSpPr>
          <p:nvPr/>
        </p:nvSpPr>
        <p:spPr bwMode="auto">
          <a:xfrm>
            <a:off x="5181600" y="379982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5797550" y="3495020"/>
            <a:ext cx="13468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…00101</a:t>
            </a:r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>
          <a:xfrm>
            <a:off x="76200" y="4724400"/>
            <a:ext cx="93726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2000"/>
              </a:lnSpc>
            </a:pPr>
            <a:r>
              <a:rPr lang="en-US" sz="3000" u="sng" smtClean="0">
                <a:solidFill>
                  <a:schemeClr val="accent1"/>
                </a:solidFill>
              </a:rPr>
              <a:t>      </a:t>
            </a:r>
            <a:r>
              <a:rPr lang="en-US" sz="3000" smtClean="0">
                <a:solidFill>
                  <a:schemeClr val="accent1"/>
                </a:solidFill>
              </a:rPr>
              <a:t> states</a:t>
            </a:r>
            <a:r>
              <a:rPr lang="en-US" sz="3000" smtClean="0"/>
              <a:t>:</a:t>
            </a:r>
          </a:p>
          <a:p>
            <a:pPr>
              <a:lnSpc>
                <a:spcPct val="92000"/>
              </a:lnSpc>
            </a:pPr>
            <a:r>
              <a:rPr lang="en-US" sz="3000" smtClean="0">
                <a:solidFill>
                  <a:schemeClr val="accent1"/>
                </a:solidFill>
              </a:rPr>
              <a:t>Inputs</a:t>
            </a:r>
            <a:r>
              <a:rPr lang="en-US" sz="3000" smtClean="0"/>
              <a:t>: </a:t>
            </a:r>
            <a:r>
              <a:rPr lang="en-US" sz="300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???</a:t>
            </a:r>
            <a:r>
              <a:rPr lang="en-US" sz="3000" smtClean="0"/>
              <a:t> and </a:t>
            </a:r>
            <a:r>
              <a:rPr lang="en-US" sz="300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???</a:t>
            </a:r>
          </a:p>
          <a:p>
            <a:pPr>
              <a:lnSpc>
                <a:spcPct val="92000"/>
              </a:lnSpc>
            </a:pPr>
            <a:r>
              <a:rPr lang="en-US" sz="3000" smtClean="0">
                <a:solidFill>
                  <a:schemeClr val="accent1"/>
                </a:solidFill>
              </a:rPr>
              <a:t>Output</a:t>
            </a:r>
            <a:r>
              <a:rPr lang="en-US" sz="3000" smtClean="0"/>
              <a:t>: </a:t>
            </a:r>
            <a:r>
              <a:rPr lang="en-US" sz="300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???</a:t>
            </a:r>
          </a:p>
          <a:p>
            <a:pPr lvl="1">
              <a:lnSpc>
                <a:spcPct val="92000"/>
              </a:lnSpc>
            </a:pPr>
            <a:endParaRPr lang="en-US" sz="2600" smtClean="0"/>
          </a:p>
          <a:p>
            <a:pPr lvl="1">
              <a:lnSpc>
                <a:spcPct val="92000"/>
              </a:lnSpc>
            </a:pPr>
            <a:endParaRPr lang="en-US" sz="2600" smtClean="0"/>
          </a:p>
          <a:p>
            <a:pPr lvl="1">
              <a:lnSpc>
                <a:spcPct val="92000"/>
              </a:lnSpc>
              <a:buClr>
                <a:schemeClr val="bg2"/>
              </a:buClr>
            </a:pPr>
            <a:r>
              <a:rPr lang="en-US" sz="2600" smtClean="0">
                <a:solidFill>
                  <a:schemeClr val="bg2"/>
                </a:solidFill>
              </a:rPr>
              <a:t>.</a:t>
            </a:r>
            <a:endParaRPr lang="en-US" sz="2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98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 animBg="1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  <p:bldP spid="33" grpId="0" animBg="1"/>
      <p:bldP spid="34" grpId="0"/>
      <p:bldP spid="35" grpId="0"/>
      <p:bldP spid="38" grpId="0"/>
      <p:bldP spid="39" grpId="0"/>
      <p:bldP spid="40" grpId="0"/>
      <p:bldP spid="41" grpId="0"/>
      <p:bldP spid="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FSM: State Diagram</a:t>
            </a:r>
          </a:p>
        </p:txBody>
      </p:sp>
      <p:graphicFrame>
        <p:nvGraphicFramePr>
          <p:cNvPr id="6" name="Group 67"/>
          <p:cNvGraphicFramePr>
            <a:graphicFrameLocks noGrp="1"/>
          </p:cNvGraphicFramePr>
          <p:nvPr>
            <p:extLst/>
          </p:nvPr>
        </p:nvGraphicFramePr>
        <p:xfrm>
          <a:off x="209551" y="3002280"/>
          <a:ext cx="3448049" cy="3931920"/>
        </p:xfrm>
        <a:graphic>
          <a:graphicData uri="http://schemas.openxmlformats.org/drawingml/2006/table">
            <a:tbl>
              <a:tblPr/>
              <a:tblGrid>
                <a:gridCol w="428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92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0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04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ahoma" pitchFamily="34" charset="0"/>
                        </a:rPr>
                        <a:t>??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ahoma" pitchFamily="34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ahoma" pitchFamily="34" charset="0"/>
                        </a:rPr>
                        <a:t>Current state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ahoma" pitchFamily="34" charset="0"/>
                        </a:rPr>
                        <a:t>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ahoma" pitchFamily="34" charset="0"/>
                        </a:rPr>
                        <a:t>Next state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7" name="Rectangle 3"/>
          <p:cNvSpPr txBox="1">
            <a:spLocks noChangeArrowheads="1"/>
          </p:cNvSpPr>
          <p:nvPr/>
        </p:nvSpPr>
        <p:spPr>
          <a:xfrm>
            <a:off x="3733800" y="3581400"/>
            <a:ext cx="5181600" cy="2284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smtClean="0"/>
              <a:t>(2) Write down all input and state combinations</a:t>
            </a:r>
            <a:endParaRPr lang="en-US" sz="3000" dirty="0"/>
          </a:p>
        </p:txBody>
      </p:sp>
      <p:sp>
        <p:nvSpPr>
          <p:cNvPr id="28" name="Oval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386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051778" y="1545109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S0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30" name="Oval 29"/>
          <p:cNvSpPr/>
          <p:nvPr>
            <p:custDataLst>
              <p:tags r:id="rId3"/>
            </p:custDataLst>
          </p:nvPr>
        </p:nvSpPr>
        <p:spPr>
          <a:xfrm>
            <a:off x="3977012" y="1289197"/>
            <a:ext cx="810888" cy="831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484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52952" y="1536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S1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33" name="Arc 32"/>
          <p:cNvSpPr/>
          <p:nvPr>
            <p:custDataLst>
              <p:tags r:id="rId6"/>
            </p:custDataLst>
          </p:nvPr>
        </p:nvSpPr>
        <p:spPr>
          <a:xfrm flipH="1">
            <a:off x="4572000" y="1053405"/>
            <a:ext cx="1981200" cy="685800"/>
          </a:xfrm>
          <a:prstGeom prst="arc">
            <a:avLst>
              <a:gd name="adj1" fmla="val 11298641"/>
              <a:gd name="adj2" fmla="val 21387635"/>
            </a:avLst>
          </a:prstGeom>
          <a:ln w="38100">
            <a:solidFill>
              <a:schemeClr val="accent1"/>
            </a:solidFill>
            <a:prstDash val="solid"/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86025" y="1340426"/>
            <a:ext cx="933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__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_</a:t>
            </a:r>
          </a:p>
        </p:txBody>
      </p:sp>
      <p:sp>
        <p:nvSpPr>
          <p:cNvPr id="35" name="Arc 34"/>
          <p:cNvSpPr/>
          <p:nvPr>
            <p:custDataLst>
              <p:tags r:id="rId8"/>
            </p:custDataLst>
          </p:nvPr>
        </p:nvSpPr>
        <p:spPr>
          <a:xfrm>
            <a:off x="3352800" y="1358205"/>
            <a:ext cx="7620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67600" y="12954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__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_</a:t>
            </a:r>
          </a:p>
        </p:txBody>
      </p:sp>
      <p:sp>
        <p:nvSpPr>
          <p:cNvPr id="37" name="Arc 36"/>
          <p:cNvSpPr/>
          <p:nvPr>
            <p:custDataLst>
              <p:tags r:id="rId10"/>
            </p:custDataLst>
          </p:nvPr>
        </p:nvSpPr>
        <p:spPr>
          <a:xfrm>
            <a:off x="6858000" y="1282005"/>
            <a:ext cx="6858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c 37"/>
          <p:cNvSpPr/>
          <p:nvPr>
            <p:custDataLst>
              <p:tags r:id="rId11"/>
            </p:custDataLst>
          </p:nvPr>
        </p:nvSpPr>
        <p:spPr>
          <a:xfrm rot="5400000">
            <a:off x="6327427" y="1898302"/>
            <a:ext cx="699195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858000" y="2373312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__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_</a:t>
            </a:r>
          </a:p>
        </p:txBody>
      </p:sp>
      <p:sp>
        <p:nvSpPr>
          <p:cNvPr id="40" name="Rectangl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05400" y="6096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__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_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4787900" y="1701105"/>
            <a:ext cx="1460500" cy="35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689600" y="23622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__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_</a:t>
            </a:r>
          </a:p>
        </p:txBody>
      </p:sp>
      <p:sp>
        <p:nvSpPr>
          <p:cNvPr id="43" name="Rectangle 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390900" y="2373312"/>
            <a:ext cx="102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__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_</a:t>
            </a:r>
          </a:p>
        </p:txBody>
      </p:sp>
      <p:sp>
        <p:nvSpPr>
          <p:cNvPr id="44" name="Rectangle 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181600" y="16002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__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_</a:t>
            </a:r>
          </a:p>
        </p:txBody>
      </p:sp>
      <p:sp>
        <p:nvSpPr>
          <p:cNvPr id="45" name="Rectangle 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457700" y="2362200"/>
            <a:ext cx="102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__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_</a:t>
            </a:r>
          </a:p>
        </p:txBody>
      </p:sp>
      <p:sp>
        <p:nvSpPr>
          <p:cNvPr id="46" name="Arc 45"/>
          <p:cNvSpPr/>
          <p:nvPr>
            <p:custDataLst>
              <p:tags r:id="rId18"/>
            </p:custDataLst>
          </p:nvPr>
        </p:nvSpPr>
        <p:spPr>
          <a:xfrm rot="16200000">
            <a:off x="4076700" y="1943100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2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 animBg="1"/>
      <p:bldP spid="31" grpId="0" animBg="1"/>
      <p:bldP spid="32" grpId="0"/>
      <p:bldP spid="33" grpId="0" animBg="1"/>
      <p:bldP spid="34" grpId="0"/>
      <p:bldP spid="35" grpId="0" animBg="1"/>
      <p:bldP spid="36" grpId="0"/>
      <p:bldP spid="37" grpId="0" animBg="1"/>
      <p:bldP spid="38" grpId="0" animBg="1"/>
      <p:bldP spid="39" grpId="0"/>
      <p:bldP spid="40" grpId="0"/>
      <p:bldP spid="42" grpId="0"/>
      <p:bldP spid="43" grpId="0"/>
      <p:bldP spid="44" grpId="0"/>
      <p:bldP spid="45" grpId="0"/>
      <p:bldP spid="4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FSM: State Diagram</a:t>
            </a:r>
          </a:p>
        </p:txBody>
      </p:sp>
      <p:graphicFrame>
        <p:nvGraphicFramePr>
          <p:cNvPr id="6" name="Group 67"/>
          <p:cNvGraphicFramePr>
            <a:graphicFrameLocks noGrp="1"/>
          </p:cNvGraphicFramePr>
          <p:nvPr>
            <p:extLst/>
          </p:nvPr>
        </p:nvGraphicFramePr>
        <p:xfrm>
          <a:off x="209551" y="3002280"/>
          <a:ext cx="3448049" cy="3931920"/>
        </p:xfrm>
        <a:graphic>
          <a:graphicData uri="http://schemas.openxmlformats.org/drawingml/2006/table">
            <a:tbl>
              <a:tblPr/>
              <a:tblGrid>
                <a:gridCol w="428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92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0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04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ahoma" pitchFamily="34" charset="0"/>
                        </a:rPr>
                        <a:t>??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ahoma" pitchFamily="34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ahoma" pitchFamily="34" charset="0"/>
                        </a:rPr>
                        <a:t>Current state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ahoma" pitchFamily="34" charset="0"/>
                        </a:rPr>
                        <a:t>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ahoma" pitchFamily="34" charset="0"/>
                        </a:rPr>
                        <a:t>Next state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7" name="Rectangle 3"/>
          <p:cNvSpPr txBox="1">
            <a:spLocks noChangeArrowheads="1"/>
          </p:cNvSpPr>
          <p:nvPr/>
        </p:nvSpPr>
        <p:spPr>
          <a:xfrm>
            <a:off x="3733800" y="3581400"/>
            <a:ext cx="5181600" cy="2284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(3) Encode states, inputs, and outputs as bits</a:t>
            </a:r>
            <a:endParaRPr lang="en-US" sz="3000" dirty="0"/>
          </a:p>
        </p:txBody>
      </p:sp>
      <p:sp>
        <p:nvSpPr>
          <p:cNvPr id="28" name="Oval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386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051778" y="1545109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S0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30" name="Oval 29"/>
          <p:cNvSpPr/>
          <p:nvPr>
            <p:custDataLst>
              <p:tags r:id="rId3"/>
            </p:custDataLst>
          </p:nvPr>
        </p:nvSpPr>
        <p:spPr>
          <a:xfrm>
            <a:off x="3977012" y="1289197"/>
            <a:ext cx="810888" cy="831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484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52952" y="1536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S1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33" name="Arc 32"/>
          <p:cNvSpPr/>
          <p:nvPr>
            <p:custDataLst>
              <p:tags r:id="rId6"/>
            </p:custDataLst>
          </p:nvPr>
        </p:nvSpPr>
        <p:spPr>
          <a:xfrm flipH="1">
            <a:off x="4572000" y="1053405"/>
            <a:ext cx="1981200" cy="685800"/>
          </a:xfrm>
          <a:prstGeom prst="arc">
            <a:avLst>
              <a:gd name="adj1" fmla="val 11298641"/>
              <a:gd name="adj2" fmla="val 21387635"/>
            </a:avLst>
          </a:prstGeom>
          <a:ln w="38100">
            <a:solidFill>
              <a:schemeClr val="accent1"/>
            </a:solidFill>
            <a:prstDash val="solid"/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86025" y="1340426"/>
            <a:ext cx="933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__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_</a:t>
            </a:r>
          </a:p>
        </p:txBody>
      </p:sp>
      <p:sp>
        <p:nvSpPr>
          <p:cNvPr id="35" name="Arc 34"/>
          <p:cNvSpPr/>
          <p:nvPr>
            <p:custDataLst>
              <p:tags r:id="rId8"/>
            </p:custDataLst>
          </p:nvPr>
        </p:nvSpPr>
        <p:spPr>
          <a:xfrm>
            <a:off x="3352800" y="1358205"/>
            <a:ext cx="7620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67600" y="12954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__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_</a:t>
            </a:r>
          </a:p>
        </p:txBody>
      </p:sp>
      <p:sp>
        <p:nvSpPr>
          <p:cNvPr id="37" name="Arc 36"/>
          <p:cNvSpPr/>
          <p:nvPr>
            <p:custDataLst>
              <p:tags r:id="rId10"/>
            </p:custDataLst>
          </p:nvPr>
        </p:nvSpPr>
        <p:spPr>
          <a:xfrm>
            <a:off x="6858000" y="1282005"/>
            <a:ext cx="6858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c 37"/>
          <p:cNvSpPr/>
          <p:nvPr>
            <p:custDataLst>
              <p:tags r:id="rId11"/>
            </p:custDataLst>
          </p:nvPr>
        </p:nvSpPr>
        <p:spPr>
          <a:xfrm rot="5400000">
            <a:off x="6327427" y="1898302"/>
            <a:ext cx="699195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858000" y="2373312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__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_</a:t>
            </a:r>
          </a:p>
        </p:txBody>
      </p:sp>
      <p:sp>
        <p:nvSpPr>
          <p:cNvPr id="40" name="Rectangl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05400" y="6096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__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_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4787900" y="1701105"/>
            <a:ext cx="1460500" cy="35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689600" y="23622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__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_</a:t>
            </a:r>
          </a:p>
        </p:txBody>
      </p:sp>
      <p:sp>
        <p:nvSpPr>
          <p:cNvPr id="43" name="Rectangle 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390900" y="2373312"/>
            <a:ext cx="102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__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_</a:t>
            </a:r>
          </a:p>
        </p:txBody>
      </p:sp>
      <p:sp>
        <p:nvSpPr>
          <p:cNvPr id="44" name="Rectangle 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181600" y="16002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__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_</a:t>
            </a:r>
          </a:p>
        </p:txBody>
      </p:sp>
      <p:sp>
        <p:nvSpPr>
          <p:cNvPr id="45" name="Rectangle 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457700" y="2362200"/>
            <a:ext cx="102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__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_</a:t>
            </a:r>
          </a:p>
        </p:txBody>
      </p:sp>
      <p:sp>
        <p:nvSpPr>
          <p:cNvPr id="46" name="Arc 45"/>
          <p:cNvSpPr/>
          <p:nvPr>
            <p:custDataLst>
              <p:tags r:id="rId18"/>
            </p:custDataLst>
          </p:nvPr>
        </p:nvSpPr>
        <p:spPr>
          <a:xfrm rot="16200000">
            <a:off x="4076700" y="1943100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2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 animBg="1"/>
      <p:bldP spid="31" grpId="0" animBg="1"/>
      <p:bldP spid="32" grpId="0"/>
      <p:bldP spid="33" grpId="0" animBg="1"/>
      <p:bldP spid="34" grpId="0"/>
      <p:bldP spid="35" grpId="0" animBg="1"/>
      <p:bldP spid="36" grpId="0"/>
      <p:bldP spid="37" grpId="0" animBg="1"/>
      <p:bldP spid="38" grpId="0" animBg="1"/>
      <p:bldP spid="39" grpId="0"/>
      <p:bldP spid="40" grpId="0"/>
      <p:bldP spid="42" grpId="0"/>
      <p:bldP spid="43" grpId="0"/>
      <p:bldP spid="44" grpId="0"/>
      <p:bldP spid="45" grpId="0"/>
      <p:bldP spid="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915400" cy="6172200"/>
          </a:xfrm>
        </p:spPr>
        <p:txBody>
          <a:bodyPr>
            <a:normAutofit/>
          </a:bodyPr>
          <a:lstStyle/>
          <a:p>
            <a:r>
              <a:rPr lang="en-US" dirty="0" smtClean="0"/>
              <a:t>Finite </a:t>
            </a:r>
            <a:r>
              <a:rPr lang="en-US" dirty="0" smtClean="0"/>
              <a:t>State Machines (FSM)</a:t>
            </a:r>
          </a:p>
          <a:p>
            <a:pPr lvl="1"/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How do we design logic circuits with state?</a:t>
            </a:r>
          </a:p>
          <a:p>
            <a:pPr lvl="1"/>
            <a:r>
              <a:rPr lang="en-US" dirty="0" smtClean="0"/>
              <a:t>Types of FSMs: Mealy and Moore Machines</a:t>
            </a:r>
          </a:p>
          <a:p>
            <a:pPr lvl="1"/>
            <a:r>
              <a:rPr lang="en-US" dirty="0" smtClean="0"/>
              <a:t>Examples: Serial Adder and a Digital Door Lock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90600" y="1219200"/>
            <a:ext cx="6553200" cy="609600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6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FSM: State Diagram</a:t>
            </a:r>
          </a:p>
        </p:txBody>
      </p:sp>
      <p:graphicFrame>
        <p:nvGraphicFramePr>
          <p:cNvPr id="6" name="Group 67"/>
          <p:cNvGraphicFramePr>
            <a:graphicFrameLocks noGrp="1"/>
          </p:cNvGraphicFramePr>
          <p:nvPr>
            <p:extLst/>
          </p:nvPr>
        </p:nvGraphicFramePr>
        <p:xfrm>
          <a:off x="209551" y="3002280"/>
          <a:ext cx="3448049" cy="3931920"/>
        </p:xfrm>
        <a:graphic>
          <a:graphicData uri="http://schemas.openxmlformats.org/drawingml/2006/table">
            <a:tbl>
              <a:tblPr/>
              <a:tblGrid>
                <a:gridCol w="428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92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0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04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ahoma" pitchFamily="34" charset="0"/>
                        </a:rPr>
                        <a:t>??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ahoma" pitchFamily="34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ahoma" pitchFamily="34" charset="0"/>
                        </a:rPr>
                        <a:t>Current state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ahoma" pitchFamily="34" charset="0"/>
                        </a:rPr>
                        <a:t>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ahoma" pitchFamily="34" charset="0"/>
                        </a:rPr>
                        <a:t>Next state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7" name="Rectangle 3"/>
          <p:cNvSpPr txBox="1">
            <a:spLocks noChangeArrowheads="1"/>
          </p:cNvSpPr>
          <p:nvPr/>
        </p:nvSpPr>
        <p:spPr>
          <a:xfrm>
            <a:off x="3733800" y="3581400"/>
            <a:ext cx="5181600" cy="2284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(4) Determine logic equations for next state and outputs</a:t>
            </a:r>
          </a:p>
        </p:txBody>
      </p:sp>
    </p:spTree>
    <p:extLst>
      <p:ext uri="{BB962C8B-B14F-4D97-AF65-F5344CB8AC3E}">
        <p14:creationId xmlns:p14="http://schemas.microsoft.com/office/powerpoint/2010/main" val="68333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Digital Door Lock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438400" y="762000"/>
            <a:ext cx="6477000" cy="3657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Digital Door Lock</a:t>
            </a:r>
          </a:p>
          <a:p>
            <a:r>
              <a:rPr lang="en-US" dirty="0" smtClean="0"/>
              <a:t>Inputs: </a:t>
            </a:r>
          </a:p>
          <a:p>
            <a:pPr lvl="1"/>
            <a:r>
              <a:rPr lang="en-US" dirty="0" err="1" smtClean="0"/>
              <a:t>keycodes</a:t>
            </a:r>
            <a:r>
              <a:rPr lang="en-US" dirty="0" smtClean="0"/>
              <a:t> from keypad</a:t>
            </a:r>
          </a:p>
          <a:p>
            <a:pPr lvl="1"/>
            <a:r>
              <a:rPr lang="en-US" dirty="0" smtClean="0"/>
              <a:t>clock</a:t>
            </a:r>
          </a:p>
          <a:p>
            <a:r>
              <a:rPr lang="en-US" dirty="0" smtClean="0"/>
              <a:t>Outputs: </a:t>
            </a:r>
          </a:p>
          <a:p>
            <a:pPr lvl="1"/>
            <a:r>
              <a:rPr lang="en-US" dirty="0" smtClean="0"/>
              <a:t>“unlock” signal</a:t>
            </a:r>
          </a:p>
          <a:p>
            <a:pPr lvl="1"/>
            <a:r>
              <a:rPr lang="en-US" dirty="0" smtClean="0"/>
              <a:t>display how many keys pressed so far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914400"/>
            <a:ext cx="1867441" cy="21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7503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Door Lock: Inputs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971800" y="609600"/>
            <a:ext cx="5943600" cy="2971800"/>
          </a:xfrm>
        </p:spPr>
        <p:txBody>
          <a:bodyPr/>
          <a:lstStyle/>
          <a:p>
            <a:r>
              <a:rPr lang="en-US" dirty="0" smtClean="0"/>
              <a:t>Assumptions:</a:t>
            </a:r>
          </a:p>
          <a:p>
            <a:pPr lvl="1"/>
            <a:r>
              <a:rPr lang="en-US" dirty="0" smtClean="0"/>
              <a:t>signals are synchronized to clock</a:t>
            </a:r>
          </a:p>
          <a:p>
            <a:pPr lvl="1"/>
            <a:r>
              <a:rPr lang="en-US" dirty="0" smtClean="0"/>
              <a:t>Password is B-A-B</a:t>
            </a:r>
          </a:p>
        </p:txBody>
      </p:sp>
      <p:cxnSp>
        <p:nvCxnSpPr>
          <p:cNvPr id="7" name="Straight Connector 6"/>
          <p:cNvCxnSpPr/>
          <p:nvPr>
            <p:custDataLst>
              <p:tags r:id="rId3"/>
            </p:custDataLst>
          </p:nvPr>
        </p:nvCxnSpPr>
        <p:spPr>
          <a:xfrm rot="5400000">
            <a:off x="152400" y="3657600"/>
            <a:ext cx="91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>
            <p:custDataLst>
              <p:tags r:id="rId4"/>
            </p:custDataLst>
          </p:nvPr>
        </p:nvCxnSpPr>
        <p:spPr>
          <a:xfrm>
            <a:off x="609600" y="4114800"/>
            <a:ext cx="2057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>
            <p:custDataLst>
              <p:tags r:id="rId5"/>
            </p:custDataLst>
          </p:nvPr>
        </p:nvCxnSpPr>
        <p:spPr>
          <a:xfrm rot="5400000">
            <a:off x="495300" y="3390900"/>
            <a:ext cx="838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>
            <p:custDataLst>
              <p:tags r:id="rId6"/>
            </p:custDataLst>
          </p:nvPr>
        </p:nvCxnSpPr>
        <p:spPr>
          <a:xfrm>
            <a:off x="914400" y="3810000"/>
            <a:ext cx="1752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>
            <p:custDataLst>
              <p:tags r:id="rId7"/>
            </p:custDataLst>
          </p:nvPr>
        </p:nvCxnSpPr>
        <p:spPr>
          <a:xfrm rot="5400000">
            <a:off x="800100" y="3086100"/>
            <a:ext cx="838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>
            <p:custDataLst>
              <p:tags r:id="rId8"/>
            </p:custDataLst>
          </p:nvPr>
        </p:nvCxnSpPr>
        <p:spPr>
          <a:xfrm>
            <a:off x="1219200" y="3505200"/>
            <a:ext cx="1447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5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6" cstate="print"/>
          <a:srcRect l="12241" t="-1" r="46954" b="46067"/>
          <a:stretch>
            <a:fillRect/>
          </a:stretch>
        </p:blipFill>
        <p:spPr bwMode="auto">
          <a:xfrm>
            <a:off x="381000" y="1600200"/>
            <a:ext cx="1066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>
            <p:custDataLst>
              <p:tags r:id="rId10"/>
            </p:custDataLst>
          </p:nvPr>
        </p:nvSpPr>
        <p:spPr>
          <a:xfrm>
            <a:off x="2667000" y="3124200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</a:rPr>
              <a:t>K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>
            <p:custDataLst>
              <p:tags r:id="rId11"/>
            </p:custDataLst>
          </p:nvPr>
        </p:nvSpPr>
        <p:spPr>
          <a:xfrm>
            <a:off x="2667000" y="3505200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</a:rPr>
              <a:t>A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>
            <p:custDataLst>
              <p:tags r:id="rId12"/>
            </p:custDataLst>
          </p:nvPr>
        </p:nvSpPr>
        <p:spPr>
          <a:xfrm>
            <a:off x="2667000" y="3886200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</a:rPr>
              <a:t>B</a:t>
            </a:r>
            <a:endParaRPr lang="en-US" sz="3200" dirty="0">
              <a:solidFill>
                <a:prstClr val="white"/>
              </a:solidFill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custDataLst>
              <p:tags r:id="rId13"/>
            </p:custDataLst>
            <p:extLst/>
          </p:nvPr>
        </p:nvGraphicFramePr>
        <p:xfrm>
          <a:off x="4800600" y="2667000"/>
          <a:ext cx="31242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6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Meaning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Ø 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no key)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‘A’ pressed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‘B’ pressed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533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Door Lock: Outputs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971800" y="609600"/>
            <a:ext cx="5867400" cy="2819400"/>
          </a:xfrm>
        </p:spPr>
        <p:txBody>
          <a:bodyPr/>
          <a:lstStyle/>
          <a:p>
            <a:r>
              <a:rPr lang="en-US" dirty="0" smtClean="0"/>
              <a:t>Assumptions:</a:t>
            </a:r>
          </a:p>
          <a:p>
            <a:pPr lvl="1"/>
            <a:r>
              <a:rPr lang="en-US" dirty="0" smtClean="0"/>
              <a:t>High pulse on U unlocks door</a:t>
            </a:r>
          </a:p>
        </p:txBody>
      </p:sp>
      <p:cxnSp>
        <p:nvCxnSpPr>
          <p:cNvPr id="7" name="Straight Connector 6"/>
          <p:cNvCxnSpPr/>
          <p:nvPr>
            <p:custDataLst>
              <p:tags r:id="rId3"/>
            </p:custDataLst>
          </p:nvPr>
        </p:nvCxnSpPr>
        <p:spPr>
          <a:xfrm rot="5400000" flipH="1" flipV="1">
            <a:off x="3086100" y="2933700"/>
            <a:ext cx="990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>
            <p:custDataLst>
              <p:tags r:id="rId4"/>
            </p:custDataLst>
          </p:nvPr>
        </p:nvCxnSpPr>
        <p:spPr>
          <a:xfrm rot="10800000">
            <a:off x="3124200" y="2438400"/>
            <a:ext cx="457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>
            <p:custDataLst>
              <p:tags r:id="rId5"/>
            </p:custDataLst>
          </p:nvPr>
        </p:nvCxnSpPr>
        <p:spPr>
          <a:xfrm rot="16200000">
            <a:off x="2628900" y="3238500"/>
            <a:ext cx="838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>
            <p:custDataLst>
              <p:tags r:id="rId6"/>
            </p:custDataLst>
          </p:nvPr>
        </p:nvCxnSpPr>
        <p:spPr>
          <a:xfrm rot="10800000">
            <a:off x="1905000" y="2819400"/>
            <a:ext cx="1143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5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 cstate="print"/>
          <a:srcRect l="5440" t="47941" r="-653" b="4118"/>
          <a:stretch>
            <a:fillRect/>
          </a:stretch>
        </p:blipFill>
        <p:spPr bwMode="auto">
          <a:xfrm>
            <a:off x="2819400" y="3429000"/>
            <a:ext cx="2133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>
            <p:custDataLst>
              <p:tags r:id="rId8"/>
            </p:custDataLst>
          </p:nvPr>
        </p:nvSpPr>
        <p:spPr>
          <a:xfrm>
            <a:off x="1524000" y="2590800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</a:rPr>
              <a:t>U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>
            <p:custDataLst>
              <p:tags r:id="rId9"/>
            </p:custDataLst>
          </p:nvPr>
        </p:nvSpPr>
        <p:spPr>
          <a:xfrm>
            <a:off x="381000" y="2133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white"/>
                </a:solidFill>
              </a:rPr>
              <a:t>D</a:t>
            </a:r>
            <a:r>
              <a:rPr lang="en-US" sz="2800" baseline="-25000" dirty="0" smtClean="0">
                <a:solidFill>
                  <a:prstClr val="white"/>
                </a:solidFill>
              </a:rPr>
              <a:t>3</a:t>
            </a:r>
            <a:r>
              <a:rPr lang="en-US" sz="2800" dirty="0" smtClean="0">
                <a:solidFill>
                  <a:prstClr val="white"/>
                </a:solidFill>
              </a:rPr>
              <a:t>D</a:t>
            </a:r>
            <a:r>
              <a:rPr lang="en-US" sz="2800" baseline="-25000" dirty="0" smtClean="0">
                <a:solidFill>
                  <a:prstClr val="white"/>
                </a:solidFill>
              </a:rPr>
              <a:t>2</a:t>
            </a:r>
            <a:r>
              <a:rPr lang="en-US" sz="2800" dirty="0" smtClean="0">
                <a:solidFill>
                  <a:prstClr val="white"/>
                </a:solidFill>
              </a:rPr>
              <a:t>D</a:t>
            </a:r>
            <a:r>
              <a:rPr lang="en-US" sz="2800" baseline="-25000" dirty="0" smtClean="0">
                <a:solidFill>
                  <a:prstClr val="white"/>
                </a:solidFill>
              </a:rPr>
              <a:t>1</a:t>
            </a:r>
            <a:r>
              <a:rPr lang="en-US" sz="2800" dirty="0" smtClean="0">
                <a:solidFill>
                  <a:prstClr val="white"/>
                </a:solidFill>
              </a:rPr>
              <a:t>D</a:t>
            </a:r>
            <a:r>
              <a:rPr lang="en-US" sz="2800" baseline="-25000" dirty="0" smtClean="0">
                <a:solidFill>
                  <a:prstClr val="white"/>
                </a:solidFill>
              </a:rPr>
              <a:t>0</a:t>
            </a:r>
            <a:endParaRPr lang="en-US" sz="2800" baseline="-25000" dirty="0">
              <a:solidFill>
                <a:prstClr val="white"/>
              </a:solidFill>
            </a:endParaRPr>
          </a:p>
        </p:txBody>
      </p:sp>
      <p:cxnSp>
        <p:nvCxnSpPr>
          <p:cNvPr id="29" name="Straight Connector 28"/>
          <p:cNvCxnSpPr/>
          <p:nvPr>
            <p:custDataLst>
              <p:tags r:id="rId10"/>
            </p:custDataLst>
          </p:nvPr>
        </p:nvCxnSpPr>
        <p:spPr>
          <a:xfrm rot="5400000">
            <a:off x="2136342" y="2400300"/>
            <a:ext cx="1524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>
            <p:custDataLst>
              <p:tags r:id="rId11"/>
            </p:custDataLst>
          </p:nvPr>
        </p:nvSpPr>
        <p:spPr>
          <a:xfrm>
            <a:off x="2022042" y="19812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34" name="Rectangle 33"/>
          <p:cNvSpPr/>
          <p:nvPr>
            <p:custDataLst>
              <p:tags r:id="rId12"/>
            </p:custDataLst>
          </p:nvPr>
        </p:nvSpPr>
        <p:spPr>
          <a:xfrm>
            <a:off x="2438400" y="1905000"/>
            <a:ext cx="685800" cy="685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LED</a:t>
            </a:r>
            <a:br>
              <a:rPr lang="en-US" sz="2400" dirty="0" smtClean="0">
                <a:solidFill>
                  <a:prstClr val="white"/>
                </a:solidFill>
              </a:rPr>
            </a:br>
            <a:r>
              <a:rPr lang="en-US" sz="2400" dirty="0" err="1" smtClean="0">
                <a:solidFill>
                  <a:prstClr val="white"/>
                </a:solidFill>
              </a:rPr>
              <a:t>dec</a:t>
            </a:r>
            <a:endParaRPr lang="en-US" sz="2400" dirty="0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>
            <p:custDataLst>
              <p:tags r:id="rId13"/>
            </p:custDataLst>
          </p:nvPr>
        </p:nvCxnSpPr>
        <p:spPr>
          <a:xfrm rot="10800000">
            <a:off x="1905000" y="2438400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>
            <p:custDataLst>
              <p:tags r:id="rId14"/>
            </p:custDataLst>
          </p:nvPr>
        </p:nvCxnSpPr>
        <p:spPr>
          <a:xfrm rot="5400000">
            <a:off x="3279342" y="2400300"/>
            <a:ext cx="1524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>
            <p:custDataLst>
              <p:tags r:id="rId15"/>
            </p:custDataLst>
          </p:nvPr>
        </p:nvSpPr>
        <p:spPr>
          <a:xfrm>
            <a:off x="3165042" y="19812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white"/>
                </a:solidFill>
              </a:rPr>
              <a:t>8</a:t>
            </a:r>
          </a:p>
        </p:txBody>
      </p:sp>
      <p:sp>
        <p:nvSpPr>
          <p:cNvPr id="17" name="Rectangle 16"/>
          <p:cNvSpPr/>
          <p:nvPr>
            <p:custDataLst>
              <p:tags r:id="rId16"/>
            </p:custDataLst>
          </p:nvPr>
        </p:nvSpPr>
        <p:spPr>
          <a:xfrm>
            <a:off x="457200" y="4382631"/>
            <a:ext cx="8534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Strategy</a:t>
            </a:r>
            <a:r>
              <a:rPr lang="en-US" sz="2800" dirty="0" smtClean="0">
                <a:solidFill>
                  <a:prstClr val="white"/>
                </a:solidFill>
              </a:rPr>
              <a:t>:</a:t>
            </a:r>
          </a:p>
          <a:p>
            <a:pPr marL="233363" indent="-233363"/>
            <a:r>
              <a:rPr lang="en-US" sz="2800" dirty="0" smtClean="0">
                <a:solidFill>
                  <a:prstClr val="white"/>
                </a:solidFill>
              </a:rPr>
              <a:t>(1) Draw a state diagram (e.g. Moore Machine)</a:t>
            </a:r>
          </a:p>
          <a:p>
            <a:pPr marL="233363" indent="-233363"/>
            <a:r>
              <a:rPr lang="en-US" sz="2800" dirty="0" smtClean="0">
                <a:solidFill>
                  <a:prstClr val="white"/>
                </a:solidFill>
              </a:rPr>
              <a:t>(2) Write output and next-state tables</a:t>
            </a:r>
          </a:p>
          <a:p>
            <a:pPr marL="233363" indent="-233363"/>
            <a:r>
              <a:rPr lang="en-US" sz="2800" dirty="0" smtClean="0">
                <a:solidFill>
                  <a:prstClr val="white"/>
                </a:solidFill>
              </a:rPr>
              <a:t>(3) Encode states, inputs, and outputs as bits</a:t>
            </a:r>
          </a:p>
          <a:p>
            <a:pPr marL="233363" indent="-233363"/>
            <a:r>
              <a:rPr lang="en-US" sz="2800" dirty="0" smtClean="0">
                <a:solidFill>
                  <a:prstClr val="white"/>
                </a:solidFill>
              </a:rPr>
              <a:t>(4) Determine logic equations for next state and outputs</a:t>
            </a:r>
            <a:endParaRPr lang="en-US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26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6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Door Lock: Simplified State Diagram</a:t>
            </a:r>
            <a:endParaRPr lang="en-US" dirty="0"/>
          </a:p>
        </p:txBody>
      </p:sp>
      <p:sp>
        <p:nvSpPr>
          <p:cNvPr id="33" name="Oval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3182096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>
            <p:custDataLst>
              <p:tags r:id="rId3"/>
            </p:custDataLst>
          </p:nvPr>
        </p:nvSpPr>
        <p:spPr>
          <a:xfrm>
            <a:off x="685800" y="3113088"/>
            <a:ext cx="977900" cy="9834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362200" y="1295400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381500" y="1295400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Oval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438900" y="1295400"/>
            <a:ext cx="9144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Oval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362200" y="4637088"/>
            <a:ext cx="838200" cy="849312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Oval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038600" y="4637088"/>
            <a:ext cx="914400" cy="849312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Oval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324600" y="4637088"/>
            <a:ext cx="914400" cy="849312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>
            <p:custDataLst>
              <p:tags r:id="rId10"/>
            </p:custDataLst>
          </p:nvPr>
        </p:nvSpPr>
        <p:spPr>
          <a:xfrm>
            <a:off x="457200" y="610618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prstClr val="white"/>
                </a:solidFill>
              </a:rPr>
              <a:t>(1) Draw a state diagram (e.g. Moore Machine)</a:t>
            </a:r>
          </a:p>
        </p:txBody>
      </p:sp>
    </p:spTree>
    <p:extLst>
      <p:ext uri="{BB962C8B-B14F-4D97-AF65-F5344CB8AC3E}">
        <p14:creationId xmlns:p14="http://schemas.microsoft.com/office/powerpoint/2010/main" val="251292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38" grpId="0" animBg="1"/>
      <p:bldP spid="56" grpId="0" animBg="1"/>
      <p:bldP spid="58" grpId="0" animBg="1"/>
      <p:bldP spid="60" grpId="0" animBg="1"/>
      <p:bldP spid="62" grpId="0" animBg="1"/>
      <p:bldP spid="5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6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Door Lock: Simplified State Diagram</a:t>
            </a:r>
            <a:endParaRPr lang="en-US" dirty="0"/>
          </a:p>
        </p:txBody>
      </p:sp>
      <p:sp>
        <p:nvSpPr>
          <p:cNvPr id="64" name="Oval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3182096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Oval 65"/>
          <p:cNvSpPr/>
          <p:nvPr>
            <p:custDataLst>
              <p:tags r:id="rId3"/>
            </p:custDataLst>
          </p:nvPr>
        </p:nvSpPr>
        <p:spPr>
          <a:xfrm>
            <a:off x="685800" y="3113088"/>
            <a:ext cx="977900" cy="9834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362200" y="1295400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9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381500" y="1295400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1" name="Oval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438900" y="1295400"/>
            <a:ext cx="9144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3" name="Oval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362200" y="4637088"/>
            <a:ext cx="838200" cy="849312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2" name="Oval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038600" y="4637088"/>
            <a:ext cx="914400" cy="849312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0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781800" y="2198688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70C0">
                    <a:lumMod val="40000"/>
                    <a:lumOff val="60000"/>
                  </a:srgbClr>
                </a:solidFill>
              </a:rPr>
              <a:t>any</a:t>
            </a:r>
            <a:endParaRPr lang="en-US" sz="2800" b="1" dirty="0">
              <a:solidFill>
                <a:srgbClr val="0070C0">
                  <a:lumMod val="40000"/>
                  <a:lumOff val="60000"/>
                </a:srgbClr>
              </a:solidFill>
            </a:endParaRPr>
          </a:p>
        </p:txBody>
      </p:sp>
      <p:graphicFrame>
        <p:nvGraphicFramePr>
          <p:cNvPr id="56" name="Table 55"/>
          <p:cNvGraphicFramePr>
            <a:graphicFrameLocks noGrp="1"/>
          </p:cNvGraphicFramePr>
          <p:nvPr>
            <p:custDataLst>
              <p:tags r:id="rId10"/>
            </p:custDataLst>
            <p:extLst/>
          </p:nvPr>
        </p:nvGraphicFramePr>
        <p:xfrm>
          <a:off x="5486400" y="2362200"/>
          <a:ext cx="2971801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1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1"/>
                          </a:solidFill>
                        </a:rPr>
                        <a:t>Cur.</a:t>
                      </a:r>
                      <a:r>
                        <a:rPr lang="en-US" sz="2800" b="1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chemeClr val="accent1"/>
                          </a:solidFill>
                        </a:rPr>
                        <a:t>State</a:t>
                      </a:r>
                      <a:endParaRPr lang="en-US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1"/>
                          </a:solidFill>
                        </a:rPr>
                        <a:t>Output</a:t>
                      </a:r>
                      <a:endParaRPr lang="en-US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7" name="Rectangle 56"/>
          <p:cNvSpPr/>
          <p:nvPr>
            <p:custDataLst>
              <p:tags r:id="rId11"/>
            </p:custDataLst>
          </p:nvPr>
        </p:nvSpPr>
        <p:spPr>
          <a:xfrm>
            <a:off x="457200" y="610618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prstClr val="white"/>
                </a:solidFill>
              </a:rPr>
              <a:t>(</a:t>
            </a:r>
            <a:r>
              <a:rPr lang="en-US" sz="2800" dirty="0">
                <a:solidFill>
                  <a:prstClr val="white"/>
                </a:solidFill>
              </a:rPr>
              <a:t>2) Write output and next-state </a:t>
            </a:r>
            <a:r>
              <a:rPr lang="en-US" sz="2800" dirty="0" smtClean="0">
                <a:solidFill>
                  <a:prstClr val="white"/>
                </a:solidFill>
              </a:rPr>
              <a:t>tables </a:t>
            </a:r>
          </a:p>
        </p:txBody>
      </p:sp>
    </p:spTree>
    <p:extLst>
      <p:ext uri="{BB962C8B-B14F-4D97-AF65-F5344CB8AC3E}">
        <p14:creationId xmlns:p14="http://schemas.microsoft.com/office/powerpoint/2010/main" val="396433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6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Door Lock: Simplified State Diagram</a:t>
            </a:r>
            <a:endParaRPr lang="en-US" dirty="0"/>
          </a:p>
        </p:txBody>
      </p:sp>
      <p:sp>
        <p:nvSpPr>
          <p:cNvPr id="65" name="Oval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3193208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Oval 70"/>
          <p:cNvSpPr/>
          <p:nvPr>
            <p:custDataLst>
              <p:tags r:id="rId3"/>
            </p:custDataLst>
          </p:nvPr>
        </p:nvSpPr>
        <p:spPr>
          <a:xfrm>
            <a:off x="685800" y="3124200"/>
            <a:ext cx="977900" cy="98340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2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362200" y="1306512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0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381500" y="1306512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1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457700" y="1458912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G2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82" name="Oval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438900" y="1306512"/>
            <a:ext cx="9144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3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553200" y="1382712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G3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84" name="Oval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362200" y="4648200"/>
            <a:ext cx="838200" cy="849312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8" name="Oval 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038600" y="4648200"/>
            <a:ext cx="914400" cy="849312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9" name="Rectangle 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529348" y="1661634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>
                    <a:lumMod val="20000"/>
                    <a:lumOff val="80000"/>
                  </a:srgbClr>
                </a:solidFill>
              </a:rPr>
              <a:t>”2”</a:t>
            </a:r>
            <a:endParaRPr lang="en-US" sz="2400" b="1" dirty="0">
              <a:solidFill>
                <a:srgbClr val="FF0000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11" name="Rectangle 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435304" y="1594959"/>
            <a:ext cx="956096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>
                    <a:lumMod val="20000"/>
                    <a:lumOff val="80000"/>
                  </a:srgbClr>
                </a:solidFill>
              </a:rPr>
              <a:t>”3”, U</a:t>
            </a:r>
            <a:endParaRPr lang="en-US" sz="2400" b="1" dirty="0">
              <a:solidFill>
                <a:srgbClr val="FF0000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27" name="Rectangl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876800" y="5573712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70C0">
                    <a:lumMod val="40000"/>
                    <a:lumOff val="60000"/>
                  </a:srgbClr>
                </a:solidFill>
              </a:rPr>
              <a:t>Ø</a:t>
            </a:r>
            <a:endParaRPr lang="en-US" sz="2800" b="1" dirty="0">
              <a:solidFill>
                <a:srgbClr val="0070C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35" name="Rectangle 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410200" y="1306512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70C0">
                    <a:lumMod val="40000"/>
                    <a:lumOff val="60000"/>
                  </a:srgbClr>
                </a:solidFill>
              </a:rPr>
              <a:t>“B”</a:t>
            </a:r>
            <a:endParaRPr lang="en-US" sz="2800" b="1" dirty="0">
              <a:solidFill>
                <a:srgbClr val="0070C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41" name="Rectangle 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781800" y="22098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70C0">
                    <a:lumMod val="40000"/>
                    <a:lumOff val="60000"/>
                  </a:srgbClr>
                </a:solidFill>
              </a:rPr>
              <a:t>any</a:t>
            </a:r>
            <a:endParaRPr lang="en-US" sz="2800" b="1" dirty="0">
              <a:solidFill>
                <a:srgbClr val="0070C0">
                  <a:lumMod val="40000"/>
                  <a:lumOff val="60000"/>
                </a:srgbClr>
              </a:solidFill>
            </a:endParaRPr>
          </a:p>
        </p:txBody>
      </p:sp>
      <p:cxnSp>
        <p:nvCxnSpPr>
          <p:cNvPr id="143" name="Straight Arrow Connector 142"/>
          <p:cNvCxnSpPr/>
          <p:nvPr>
            <p:custDataLst>
              <p:tags r:id="rId16"/>
            </p:custDataLst>
          </p:nvPr>
        </p:nvCxnSpPr>
        <p:spPr>
          <a:xfrm>
            <a:off x="5257800" y="1765300"/>
            <a:ext cx="11811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Rectangle 145"/>
          <p:cNvSpPr/>
          <p:nvPr>
            <p:custDataLst>
              <p:tags r:id="rId17"/>
            </p:custDataLst>
          </p:nvPr>
        </p:nvSpPr>
        <p:spPr>
          <a:xfrm>
            <a:off x="4466225" y="2133600"/>
            <a:ext cx="791575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70C0">
                    <a:lumMod val="40000"/>
                    <a:lumOff val="60000"/>
                  </a:srgbClr>
                </a:solidFill>
              </a:rPr>
              <a:t>else</a:t>
            </a:r>
            <a:endParaRPr lang="en-US" sz="2800" b="1" dirty="0">
              <a:solidFill>
                <a:srgbClr val="0070C0">
                  <a:lumMod val="40000"/>
                  <a:lumOff val="60000"/>
                </a:srgbClr>
              </a:solidFill>
            </a:endParaRPr>
          </a:p>
        </p:txBody>
      </p:sp>
      <p:pic>
        <p:nvPicPr>
          <p:cNvPr id="14338" name="CP3 Ink 60091fe1-19c4-49b8-ad89-d5ddcfb8d610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644" y="990600"/>
            <a:ext cx="3813751" cy="5346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4" name="Table 63"/>
          <p:cNvGraphicFramePr>
            <a:graphicFrameLocks noGrp="1"/>
          </p:cNvGraphicFramePr>
          <p:nvPr>
            <p:custDataLst>
              <p:tags r:id="rId19"/>
            </p:custDataLst>
            <p:extLst/>
          </p:nvPr>
        </p:nvGraphicFramePr>
        <p:xfrm>
          <a:off x="4648200" y="685800"/>
          <a:ext cx="41148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Cur. State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accent1"/>
                          </a:solidFill>
                        </a:rPr>
                        <a:t>Input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accent1"/>
                          </a:solidFill>
                        </a:rPr>
                        <a:t>Next State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149" name="Table 148"/>
          <p:cNvGraphicFramePr>
            <a:graphicFrameLocks noGrp="1"/>
          </p:cNvGraphicFramePr>
          <p:nvPr>
            <p:custDataLst>
              <p:tags r:id="rId20"/>
            </p:custDataLst>
            <p:extLst/>
          </p:nvPr>
        </p:nvGraphicFramePr>
        <p:xfrm>
          <a:off x="4648200" y="685800"/>
          <a:ext cx="41148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Cur. State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Input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Next State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5" name="Rectangle 54"/>
          <p:cNvSpPr/>
          <p:nvPr>
            <p:custDataLst>
              <p:tags r:id="rId21"/>
            </p:custDataLst>
          </p:nvPr>
        </p:nvSpPr>
        <p:spPr>
          <a:xfrm>
            <a:off x="457200" y="610618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prstClr val="white"/>
                </a:solidFill>
              </a:rPr>
              <a:t>(</a:t>
            </a:r>
            <a:r>
              <a:rPr lang="en-US" sz="2800" dirty="0">
                <a:solidFill>
                  <a:prstClr val="white"/>
                </a:solidFill>
              </a:rPr>
              <a:t>2) Write output and next-state </a:t>
            </a:r>
            <a:r>
              <a:rPr lang="en-US" sz="2800" dirty="0" smtClean="0">
                <a:solidFill>
                  <a:prstClr val="white"/>
                </a:solidFill>
              </a:rPr>
              <a:t>tables </a:t>
            </a:r>
          </a:p>
        </p:txBody>
      </p:sp>
      <p:sp>
        <p:nvSpPr>
          <p:cNvPr id="56" name="Oval 55"/>
          <p:cNvSpPr/>
          <p:nvPr>
            <p:custDataLst>
              <p:tags r:id="rId22"/>
            </p:custDataLst>
          </p:nvPr>
        </p:nvSpPr>
        <p:spPr>
          <a:xfrm>
            <a:off x="685800" y="3113088"/>
            <a:ext cx="977900" cy="9834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75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7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Door Lock: Implementation</a:t>
            </a:r>
            <a:endParaRPr lang="en-US" dirty="0"/>
          </a:p>
        </p:txBody>
      </p:sp>
      <p:cxnSp>
        <p:nvCxnSpPr>
          <p:cNvPr id="46" name="Straight Connector 45"/>
          <p:cNvCxnSpPr/>
          <p:nvPr>
            <p:custDataLst>
              <p:tags r:id="rId2"/>
            </p:custDataLst>
          </p:nvPr>
        </p:nvCxnSpPr>
        <p:spPr>
          <a:xfrm rot="10800000">
            <a:off x="6172200" y="1258431"/>
            <a:ext cx="304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>
            <p:custDataLst>
              <p:tags r:id="rId3"/>
            </p:custDataLst>
          </p:nvPr>
        </p:nvCxnSpPr>
        <p:spPr>
          <a:xfrm rot="10800000">
            <a:off x="5181600" y="1791831"/>
            <a:ext cx="1371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2" cstate="print"/>
          <a:srcRect l="5440" t="47941" r="-653" b="4118"/>
          <a:stretch>
            <a:fillRect/>
          </a:stretch>
        </p:blipFill>
        <p:spPr bwMode="auto">
          <a:xfrm>
            <a:off x="6400800" y="1106031"/>
            <a:ext cx="2133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2" name="Straight Connector 51"/>
          <p:cNvCxnSpPr/>
          <p:nvPr>
            <p:custDataLst>
              <p:tags r:id="rId5"/>
            </p:custDataLst>
          </p:nvPr>
        </p:nvCxnSpPr>
        <p:spPr>
          <a:xfrm rot="5400000">
            <a:off x="5412942" y="1220331"/>
            <a:ext cx="1524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>
            <p:custDataLst>
              <p:tags r:id="rId6"/>
            </p:custDataLst>
          </p:nvPr>
        </p:nvSpPr>
        <p:spPr>
          <a:xfrm>
            <a:off x="5298642" y="801231"/>
            <a:ext cx="34015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54" name="Rectangle 53"/>
          <p:cNvSpPr/>
          <p:nvPr>
            <p:custDataLst>
              <p:tags r:id="rId7"/>
            </p:custDataLst>
          </p:nvPr>
        </p:nvSpPr>
        <p:spPr>
          <a:xfrm rot="16200000">
            <a:off x="5715000" y="1106031"/>
            <a:ext cx="609600" cy="304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prstClr val="white"/>
                </a:solidFill>
              </a:rPr>
              <a:t>dec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55" name="Straight Connector 54"/>
          <p:cNvCxnSpPr>
            <a:stCxn id="54" idx="0"/>
          </p:cNvCxnSpPr>
          <p:nvPr>
            <p:custDataLst>
              <p:tags r:id="rId8"/>
            </p:custDataLst>
          </p:nvPr>
        </p:nvCxnSpPr>
        <p:spPr>
          <a:xfrm rot="10800000">
            <a:off x="5181600" y="1258431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>
            <p:custDataLst>
              <p:tags r:id="rId9"/>
            </p:custDataLst>
          </p:nvPr>
        </p:nvSpPr>
        <p:spPr>
          <a:xfrm>
            <a:off x="1600200" y="1330166"/>
            <a:ext cx="762000" cy="76200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3bit</a:t>
            </a:r>
            <a:br>
              <a:rPr lang="en-US" dirty="0" smtClean="0">
                <a:solidFill>
                  <a:prstClr val="white"/>
                </a:solidFill>
              </a:rPr>
            </a:br>
            <a:r>
              <a:rPr lang="en-US" dirty="0" err="1" smtClean="0">
                <a:solidFill>
                  <a:prstClr val="white"/>
                </a:solidFill>
              </a:rPr>
              <a:t>Reg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1" name="Straight Connector 60"/>
          <p:cNvCxnSpPr/>
          <p:nvPr>
            <p:custDataLst>
              <p:tags r:id="rId10"/>
            </p:custDataLst>
          </p:nvPr>
        </p:nvCxnSpPr>
        <p:spPr>
          <a:xfrm rot="5400000" flipH="1" flipV="1">
            <a:off x="1866900" y="1977866"/>
            <a:ext cx="152400" cy="7620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>
            <p:custDataLst>
              <p:tags r:id="rId11"/>
            </p:custDataLst>
          </p:nvPr>
        </p:nvCxnSpPr>
        <p:spPr>
          <a:xfrm rot="16200000" flipV="1">
            <a:off x="1943100" y="1977866"/>
            <a:ext cx="152400" cy="7620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58" idx="2"/>
          </p:cNvCxnSpPr>
          <p:nvPr>
            <p:custDataLst>
              <p:tags r:id="rId12"/>
            </p:custDataLst>
          </p:nvPr>
        </p:nvCxnSpPr>
        <p:spPr>
          <a:xfrm rot="5400000">
            <a:off x="1866900" y="2206466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58" idx="1"/>
          </p:cNvCxnSpPr>
          <p:nvPr>
            <p:custDataLst>
              <p:tags r:id="rId13"/>
            </p:custDataLst>
          </p:nvPr>
        </p:nvCxnSpPr>
        <p:spPr>
          <a:xfrm rot="10800000">
            <a:off x="1295400" y="1711166"/>
            <a:ext cx="304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>
            <p:custDataLst>
              <p:tags r:id="rId14"/>
            </p:custDataLst>
          </p:nvPr>
        </p:nvCxnSpPr>
        <p:spPr>
          <a:xfrm rot="5400000" flipH="1" flipV="1">
            <a:off x="-114300" y="3125331"/>
            <a:ext cx="2819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>
            <p:custDataLst>
              <p:tags r:id="rId15"/>
            </p:custDataLst>
          </p:nvPr>
        </p:nvSpPr>
        <p:spPr>
          <a:xfrm>
            <a:off x="1752600" y="2244566"/>
            <a:ext cx="52450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prstClr val="white"/>
                </a:solidFill>
              </a:rPr>
              <a:t>clk</a:t>
            </a:r>
            <a:endParaRPr lang="en-US" sz="2400" dirty="0" smtClean="0">
              <a:solidFill>
                <a:prstClr val="white"/>
              </a:solidFill>
            </a:endParaRPr>
          </a:p>
        </p:txBody>
      </p:sp>
      <p:cxnSp>
        <p:nvCxnSpPr>
          <p:cNvPr id="73" name="Straight Connector 72"/>
          <p:cNvCxnSpPr/>
          <p:nvPr>
            <p:custDataLst>
              <p:tags r:id="rId16"/>
            </p:custDataLst>
          </p:nvPr>
        </p:nvCxnSpPr>
        <p:spPr>
          <a:xfrm rot="10800000">
            <a:off x="1295400" y="4535029"/>
            <a:ext cx="457200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>
            <p:custDataLst>
              <p:tags r:id="rId17"/>
            </p:custDataLst>
          </p:nvPr>
        </p:nvCxnSpPr>
        <p:spPr>
          <a:xfrm rot="10800000">
            <a:off x="5486401" y="3544431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>
            <p:custDataLst>
              <p:tags r:id="rId18"/>
            </p:custDataLst>
          </p:nvPr>
        </p:nvCxnSpPr>
        <p:spPr>
          <a:xfrm rot="5400000" flipH="1" flipV="1">
            <a:off x="5372100" y="4039731"/>
            <a:ext cx="990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>
            <p:custDataLst>
              <p:tags r:id="rId19"/>
            </p:custDataLst>
          </p:nvPr>
        </p:nvSpPr>
        <p:spPr>
          <a:xfrm>
            <a:off x="3200400" y="725031"/>
            <a:ext cx="2057400" cy="1524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4" name="TextBox 63"/>
          <p:cNvSpPr txBox="1"/>
          <p:nvPr>
            <p:custDataLst>
              <p:tags r:id="rId20"/>
            </p:custDataLst>
          </p:nvPr>
        </p:nvSpPr>
        <p:spPr>
          <a:xfrm>
            <a:off x="4648200" y="1563231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white"/>
                </a:solidFill>
              </a:rPr>
              <a:t>U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67" name="TextBox 66"/>
          <p:cNvSpPr txBox="1"/>
          <p:nvPr>
            <p:custDataLst>
              <p:tags r:id="rId21"/>
            </p:custDataLst>
          </p:nvPr>
        </p:nvSpPr>
        <p:spPr>
          <a:xfrm>
            <a:off x="4495800" y="1029831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white"/>
                </a:solidFill>
              </a:rPr>
              <a:t>D</a:t>
            </a:r>
            <a:r>
              <a:rPr lang="en-US" sz="2800" baseline="-25000" dirty="0" smtClean="0">
                <a:solidFill>
                  <a:prstClr val="white"/>
                </a:solidFill>
              </a:rPr>
              <a:t>3-0</a:t>
            </a:r>
            <a:endParaRPr lang="en-US" sz="2800" baseline="-25000" dirty="0">
              <a:solidFill>
                <a:prstClr val="white"/>
              </a:solidFill>
            </a:endParaRPr>
          </a:p>
        </p:txBody>
      </p:sp>
      <p:sp>
        <p:nvSpPr>
          <p:cNvPr id="68" name="TextBox 67"/>
          <p:cNvSpPr txBox="1"/>
          <p:nvPr>
            <p:custDataLst>
              <p:tags r:id="rId22"/>
            </p:custDataLst>
          </p:nvPr>
        </p:nvSpPr>
        <p:spPr>
          <a:xfrm>
            <a:off x="3276600" y="1258431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white"/>
                </a:solidFill>
              </a:rPr>
              <a:t>S</a:t>
            </a:r>
            <a:r>
              <a:rPr lang="en-US" sz="2800" baseline="-25000" dirty="0" smtClean="0">
                <a:solidFill>
                  <a:prstClr val="white"/>
                </a:solidFill>
              </a:rPr>
              <a:t>2-0</a:t>
            </a:r>
            <a:endParaRPr lang="en-US" sz="2800" baseline="-25000" dirty="0">
              <a:solidFill>
                <a:prstClr val="white"/>
              </a:solidFill>
            </a:endParaRPr>
          </a:p>
        </p:txBody>
      </p:sp>
      <p:sp>
        <p:nvSpPr>
          <p:cNvPr id="70" name="Line 5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2362200" y="3315831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Line 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2362200" y="1715631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oval" w="med" len="med"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4" name="Line 8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895600" y="2858631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9" name="Line 8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895600" y="1487031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2" name="Straight Connector 81"/>
          <p:cNvCxnSpPr>
            <a:stCxn id="79" idx="0"/>
          </p:cNvCxnSpPr>
          <p:nvPr>
            <p:custDataLst>
              <p:tags r:id="rId27"/>
            </p:custDataLst>
          </p:nvPr>
        </p:nvCxnSpPr>
        <p:spPr>
          <a:xfrm rot="5400000">
            <a:off x="2209800" y="2172831"/>
            <a:ext cx="1371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>
            <p:custDataLst>
              <p:tags r:id="rId28"/>
            </p:custDataLst>
          </p:nvPr>
        </p:nvSpPr>
        <p:spPr>
          <a:xfrm>
            <a:off x="3124200" y="2477631"/>
            <a:ext cx="2362200" cy="1905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TextBox 86"/>
          <p:cNvSpPr txBox="1"/>
          <p:nvPr>
            <p:custDataLst>
              <p:tags r:id="rId29"/>
            </p:custDataLst>
          </p:nvPr>
        </p:nvSpPr>
        <p:spPr>
          <a:xfrm>
            <a:off x="4724400" y="3163432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white"/>
                </a:solidFill>
              </a:rPr>
              <a:t>S’</a:t>
            </a:r>
            <a:r>
              <a:rPr lang="en-US" sz="2800" baseline="-25000" dirty="0" smtClean="0">
                <a:solidFill>
                  <a:prstClr val="white"/>
                </a:solidFill>
              </a:rPr>
              <a:t>2-0</a:t>
            </a:r>
            <a:endParaRPr lang="en-US" sz="2800" baseline="-25000" dirty="0">
              <a:solidFill>
                <a:prstClr val="white"/>
              </a:solidFill>
            </a:endParaRPr>
          </a:p>
        </p:txBody>
      </p:sp>
      <p:sp>
        <p:nvSpPr>
          <p:cNvPr id="88" name="TextBox 87"/>
          <p:cNvSpPr txBox="1"/>
          <p:nvPr>
            <p:custDataLst>
              <p:tags r:id="rId30"/>
            </p:custDataLst>
          </p:nvPr>
        </p:nvSpPr>
        <p:spPr>
          <a:xfrm>
            <a:off x="3352800" y="2706231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white"/>
                </a:solidFill>
              </a:rPr>
              <a:t>S</a:t>
            </a:r>
            <a:r>
              <a:rPr lang="en-US" sz="2800" baseline="-25000" dirty="0" smtClean="0">
                <a:solidFill>
                  <a:prstClr val="white"/>
                </a:solidFill>
              </a:rPr>
              <a:t>2-0</a:t>
            </a:r>
            <a:endParaRPr lang="en-US" sz="2800" baseline="-25000" dirty="0">
              <a:solidFill>
                <a:prstClr val="white"/>
              </a:solidFill>
            </a:endParaRPr>
          </a:p>
        </p:txBody>
      </p:sp>
      <p:sp>
        <p:nvSpPr>
          <p:cNvPr id="90" name="TextBox 89"/>
          <p:cNvSpPr txBox="1"/>
          <p:nvPr>
            <p:custDataLst>
              <p:tags r:id="rId31"/>
            </p:custDataLst>
          </p:nvPr>
        </p:nvSpPr>
        <p:spPr>
          <a:xfrm>
            <a:off x="3124200" y="3163431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</a:rPr>
              <a:t>K</a:t>
            </a:r>
          </a:p>
        </p:txBody>
      </p:sp>
      <p:sp>
        <p:nvSpPr>
          <p:cNvPr id="91" name="TextBox 90"/>
          <p:cNvSpPr txBox="1"/>
          <p:nvPr>
            <p:custDataLst>
              <p:tags r:id="rId32"/>
            </p:custDataLst>
          </p:nvPr>
        </p:nvSpPr>
        <p:spPr>
          <a:xfrm>
            <a:off x="3276600" y="3544431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</a:rPr>
              <a:t>A</a:t>
            </a:r>
          </a:p>
        </p:txBody>
      </p:sp>
      <p:sp>
        <p:nvSpPr>
          <p:cNvPr id="92" name="TextBox 91"/>
          <p:cNvSpPr txBox="1"/>
          <p:nvPr>
            <p:custDataLst>
              <p:tags r:id="rId33"/>
            </p:custDataLst>
          </p:nvPr>
        </p:nvSpPr>
        <p:spPr>
          <a:xfrm>
            <a:off x="3581400" y="3849231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</a:rPr>
              <a:t>B</a:t>
            </a:r>
          </a:p>
        </p:txBody>
      </p:sp>
      <p:sp>
        <p:nvSpPr>
          <p:cNvPr id="93" name="Line 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2438400" y="3696831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4" name="Line 5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2362200" y="4077831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100" name="Picture 5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42" cstate="print"/>
          <a:srcRect l="12241" t="-1" r="46954" b="46067"/>
          <a:stretch>
            <a:fillRect/>
          </a:stretch>
        </p:blipFill>
        <p:spPr bwMode="auto">
          <a:xfrm>
            <a:off x="1600200" y="2858631"/>
            <a:ext cx="914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2" name="Table 41"/>
          <p:cNvGraphicFramePr>
            <a:graphicFrameLocks noGrp="1"/>
          </p:cNvGraphicFramePr>
          <p:nvPr>
            <p:custDataLst>
              <p:tags r:id="rId37"/>
            </p:custDataLst>
            <p:extLst>
              <p:ext uri="{D42A27DB-BD31-4B8C-83A1-F6EECF244321}">
                <p14:modId xmlns:p14="http://schemas.microsoft.com/office/powerpoint/2010/main" val="2450998276"/>
              </p:ext>
            </p:extLst>
          </p:nvPr>
        </p:nvGraphicFramePr>
        <p:xfrm>
          <a:off x="7193757" y="3195320"/>
          <a:ext cx="18288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D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3</a:t>
                      </a:r>
                      <a:endParaRPr lang="en-US" sz="2000" b="1" baseline="-250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D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2</a:t>
                      </a:r>
                      <a:endParaRPr lang="en-US" sz="2000" b="1" baseline="-250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D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sz="2000" b="1" baseline="-250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D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sz="2000" b="1" baseline="-250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>
                          <a:solidFill>
                            <a:schemeClr val="accent1"/>
                          </a:solidFill>
                        </a:rPr>
                        <a:t>U</a:t>
                      </a:r>
                      <a:endParaRPr lang="en-US" sz="2000" b="1" baseline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>
            <p:custDataLst>
              <p:tags r:id="rId38"/>
            </p:custDataLst>
            <p:extLst>
              <p:ext uri="{D42A27DB-BD31-4B8C-83A1-F6EECF244321}">
                <p14:modId xmlns:p14="http://schemas.microsoft.com/office/powerpoint/2010/main" val="3071776995"/>
              </p:ext>
            </p:extLst>
          </p:nvPr>
        </p:nvGraphicFramePr>
        <p:xfrm>
          <a:off x="5760243" y="3195320"/>
          <a:ext cx="143351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2</a:t>
                      </a:r>
                      <a:endParaRPr lang="en-US" sz="2000" b="1" baseline="-250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4" name="Rectangle 43"/>
          <p:cNvSpPr/>
          <p:nvPr>
            <p:custDataLst>
              <p:tags r:id="rId39"/>
            </p:custDataLst>
          </p:nvPr>
        </p:nvSpPr>
        <p:spPr>
          <a:xfrm>
            <a:off x="457200" y="610618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/>
            <a:r>
              <a:rPr lang="en-US" sz="2800" dirty="0">
                <a:solidFill>
                  <a:prstClr val="white"/>
                </a:solidFill>
              </a:rPr>
              <a:t>(4) Determine logic equations for next state and outputs</a:t>
            </a:r>
          </a:p>
        </p:txBody>
      </p:sp>
    </p:spTree>
    <p:extLst>
      <p:ext uri="{BB962C8B-B14F-4D97-AF65-F5344CB8AC3E}">
        <p14:creationId xmlns:p14="http://schemas.microsoft.com/office/powerpoint/2010/main" val="128016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7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Door Lock: Implementation</a:t>
            </a:r>
            <a:endParaRPr lang="en-US" dirty="0"/>
          </a:p>
        </p:txBody>
      </p:sp>
      <p:cxnSp>
        <p:nvCxnSpPr>
          <p:cNvPr id="46" name="Straight Connector 45"/>
          <p:cNvCxnSpPr/>
          <p:nvPr>
            <p:custDataLst>
              <p:tags r:id="rId2"/>
            </p:custDataLst>
          </p:nvPr>
        </p:nvCxnSpPr>
        <p:spPr>
          <a:xfrm rot="10800000">
            <a:off x="6172200" y="1258431"/>
            <a:ext cx="304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>
            <p:custDataLst>
              <p:tags r:id="rId3"/>
            </p:custDataLst>
          </p:nvPr>
        </p:nvCxnSpPr>
        <p:spPr>
          <a:xfrm rot="10800000">
            <a:off x="5181600" y="1791831"/>
            <a:ext cx="1371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2" cstate="print"/>
          <a:srcRect l="5440" t="47941" r="-653" b="4118"/>
          <a:stretch>
            <a:fillRect/>
          </a:stretch>
        </p:blipFill>
        <p:spPr bwMode="auto">
          <a:xfrm>
            <a:off x="6400800" y="1106031"/>
            <a:ext cx="2133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2" name="Straight Connector 51"/>
          <p:cNvCxnSpPr/>
          <p:nvPr>
            <p:custDataLst>
              <p:tags r:id="rId5"/>
            </p:custDataLst>
          </p:nvPr>
        </p:nvCxnSpPr>
        <p:spPr>
          <a:xfrm rot="5400000">
            <a:off x="5412942" y="1220331"/>
            <a:ext cx="1524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>
            <p:custDataLst>
              <p:tags r:id="rId6"/>
            </p:custDataLst>
          </p:nvPr>
        </p:nvSpPr>
        <p:spPr>
          <a:xfrm>
            <a:off x="5298642" y="801231"/>
            <a:ext cx="34015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54" name="Rectangle 53"/>
          <p:cNvSpPr/>
          <p:nvPr>
            <p:custDataLst>
              <p:tags r:id="rId7"/>
            </p:custDataLst>
          </p:nvPr>
        </p:nvSpPr>
        <p:spPr>
          <a:xfrm rot="16200000">
            <a:off x="5715000" y="1106031"/>
            <a:ext cx="609600" cy="3048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prstClr val="white"/>
                </a:solidFill>
              </a:rPr>
              <a:t>dec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55" name="Straight Connector 54"/>
          <p:cNvCxnSpPr>
            <a:stCxn id="54" idx="0"/>
          </p:cNvCxnSpPr>
          <p:nvPr>
            <p:custDataLst>
              <p:tags r:id="rId8"/>
            </p:custDataLst>
          </p:nvPr>
        </p:nvCxnSpPr>
        <p:spPr>
          <a:xfrm rot="10800000">
            <a:off x="5181600" y="1258431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>
            <p:custDataLst>
              <p:tags r:id="rId9"/>
            </p:custDataLst>
          </p:nvPr>
        </p:nvSpPr>
        <p:spPr>
          <a:xfrm>
            <a:off x="1600200" y="1330166"/>
            <a:ext cx="762000" cy="76200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3bit</a:t>
            </a:r>
            <a:br>
              <a:rPr lang="en-US" dirty="0" smtClean="0">
                <a:solidFill>
                  <a:prstClr val="white"/>
                </a:solidFill>
              </a:rPr>
            </a:br>
            <a:r>
              <a:rPr lang="en-US" dirty="0" err="1" smtClean="0">
                <a:solidFill>
                  <a:prstClr val="white"/>
                </a:solidFill>
              </a:rPr>
              <a:t>Reg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1" name="Straight Connector 60"/>
          <p:cNvCxnSpPr/>
          <p:nvPr>
            <p:custDataLst>
              <p:tags r:id="rId10"/>
            </p:custDataLst>
          </p:nvPr>
        </p:nvCxnSpPr>
        <p:spPr>
          <a:xfrm rot="5400000" flipH="1" flipV="1">
            <a:off x="1866900" y="1977866"/>
            <a:ext cx="152400" cy="7620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>
            <p:custDataLst>
              <p:tags r:id="rId11"/>
            </p:custDataLst>
          </p:nvPr>
        </p:nvCxnSpPr>
        <p:spPr>
          <a:xfrm rot="16200000" flipV="1">
            <a:off x="1943100" y="1977866"/>
            <a:ext cx="152400" cy="7620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58" idx="2"/>
          </p:cNvCxnSpPr>
          <p:nvPr>
            <p:custDataLst>
              <p:tags r:id="rId12"/>
            </p:custDataLst>
          </p:nvPr>
        </p:nvCxnSpPr>
        <p:spPr>
          <a:xfrm rot="5400000">
            <a:off x="1866900" y="2206466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58" idx="1"/>
          </p:cNvCxnSpPr>
          <p:nvPr>
            <p:custDataLst>
              <p:tags r:id="rId13"/>
            </p:custDataLst>
          </p:nvPr>
        </p:nvCxnSpPr>
        <p:spPr>
          <a:xfrm rot="10800000">
            <a:off x="1295400" y="1711166"/>
            <a:ext cx="304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>
            <p:custDataLst>
              <p:tags r:id="rId14"/>
            </p:custDataLst>
          </p:nvPr>
        </p:nvCxnSpPr>
        <p:spPr>
          <a:xfrm rot="5400000" flipH="1" flipV="1">
            <a:off x="-114300" y="3125331"/>
            <a:ext cx="2819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>
            <p:custDataLst>
              <p:tags r:id="rId15"/>
            </p:custDataLst>
          </p:nvPr>
        </p:nvSpPr>
        <p:spPr>
          <a:xfrm>
            <a:off x="1752600" y="2244566"/>
            <a:ext cx="52450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prstClr val="white"/>
                </a:solidFill>
              </a:rPr>
              <a:t>clk</a:t>
            </a:r>
            <a:endParaRPr lang="en-US" sz="2400" dirty="0" smtClean="0">
              <a:solidFill>
                <a:prstClr val="white"/>
              </a:solidFill>
            </a:endParaRPr>
          </a:p>
        </p:txBody>
      </p:sp>
      <p:cxnSp>
        <p:nvCxnSpPr>
          <p:cNvPr id="73" name="Straight Connector 72"/>
          <p:cNvCxnSpPr/>
          <p:nvPr>
            <p:custDataLst>
              <p:tags r:id="rId16"/>
            </p:custDataLst>
          </p:nvPr>
        </p:nvCxnSpPr>
        <p:spPr>
          <a:xfrm rot="10800000">
            <a:off x="1295400" y="4535029"/>
            <a:ext cx="457200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>
            <p:custDataLst>
              <p:tags r:id="rId17"/>
            </p:custDataLst>
          </p:nvPr>
        </p:nvCxnSpPr>
        <p:spPr>
          <a:xfrm rot="10800000">
            <a:off x="5486401" y="3544431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>
            <p:custDataLst>
              <p:tags r:id="rId18"/>
            </p:custDataLst>
          </p:nvPr>
        </p:nvCxnSpPr>
        <p:spPr>
          <a:xfrm rot="5400000" flipH="1" flipV="1">
            <a:off x="5372100" y="4039731"/>
            <a:ext cx="990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>
            <p:custDataLst>
              <p:tags r:id="rId19"/>
            </p:custDataLst>
          </p:nvPr>
        </p:nvSpPr>
        <p:spPr>
          <a:xfrm>
            <a:off x="3200400" y="725031"/>
            <a:ext cx="2057400" cy="1524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4" name="TextBox 63"/>
          <p:cNvSpPr txBox="1"/>
          <p:nvPr>
            <p:custDataLst>
              <p:tags r:id="rId20"/>
            </p:custDataLst>
          </p:nvPr>
        </p:nvSpPr>
        <p:spPr>
          <a:xfrm>
            <a:off x="4648200" y="1563231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white"/>
                </a:solidFill>
              </a:rPr>
              <a:t>U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67" name="TextBox 66"/>
          <p:cNvSpPr txBox="1"/>
          <p:nvPr>
            <p:custDataLst>
              <p:tags r:id="rId21"/>
            </p:custDataLst>
          </p:nvPr>
        </p:nvSpPr>
        <p:spPr>
          <a:xfrm>
            <a:off x="4495800" y="1029831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white"/>
                </a:solidFill>
              </a:rPr>
              <a:t>D</a:t>
            </a:r>
            <a:r>
              <a:rPr lang="en-US" sz="2800" baseline="-25000" dirty="0" smtClean="0">
                <a:solidFill>
                  <a:prstClr val="white"/>
                </a:solidFill>
              </a:rPr>
              <a:t>3-0</a:t>
            </a:r>
            <a:endParaRPr lang="en-US" sz="2800" baseline="-25000" dirty="0">
              <a:solidFill>
                <a:prstClr val="white"/>
              </a:solidFill>
            </a:endParaRPr>
          </a:p>
        </p:txBody>
      </p:sp>
      <p:sp>
        <p:nvSpPr>
          <p:cNvPr id="68" name="TextBox 67"/>
          <p:cNvSpPr txBox="1"/>
          <p:nvPr>
            <p:custDataLst>
              <p:tags r:id="rId22"/>
            </p:custDataLst>
          </p:nvPr>
        </p:nvSpPr>
        <p:spPr>
          <a:xfrm>
            <a:off x="3276600" y="1258431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white"/>
                </a:solidFill>
              </a:rPr>
              <a:t>S</a:t>
            </a:r>
            <a:r>
              <a:rPr lang="en-US" sz="2800" baseline="-25000" dirty="0" smtClean="0">
                <a:solidFill>
                  <a:prstClr val="white"/>
                </a:solidFill>
              </a:rPr>
              <a:t>2-0</a:t>
            </a:r>
            <a:endParaRPr lang="en-US" sz="2800" baseline="-25000" dirty="0">
              <a:solidFill>
                <a:prstClr val="white"/>
              </a:solidFill>
            </a:endParaRPr>
          </a:p>
        </p:txBody>
      </p:sp>
      <p:sp>
        <p:nvSpPr>
          <p:cNvPr id="70" name="Line 5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2362200" y="3315831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Line 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2362200" y="1715631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oval" w="med" len="med"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4" name="Line 8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895600" y="2858631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9" name="Line 8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895600" y="1487031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2" name="Straight Connector 81"/>
          <p:cNvCxnSpPr>
            <a:stCxn id="79" idx="0"/>
          </p:cNvCxnSpPr>
          <p:nvPr>
            <p:custDataLst>
              <p:tags r:id="rId27"/>
            </p:custDataLst>
          </p:nvPr>
        </p:nvCxnSpPr>
        <p:spPr>
          <a:xfrm rot="5400000">
            <a:off x="2209800" y="2172831"/>
            <a:ext cx="1371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>
            <p:custDataLst>
              <p:tags r:id="rId28"/>
            </p:custDataLst>
          </p:nvPr>
        </p:nvSpPr>
        <p:spPr>
          <a:xfrm>
            <a:off x="3124200" y="2477631"/>
            <a:ext cx="2362200" cy="1905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TextBox 86"/>
          <p:cNvSpPr txBox="1"/>
          <p:nvPr>
            <p:custDataLst>
              <p:tags r:id="rId29"/>
            </p:custDataLst>
          </p:nvPr>
        </p:nvSpPr>
        <p:spPr>
          <a:xfrm>
            <a:off x="4724400" y="3163432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white"/>
                </a:solidFill>
              </a:rPr>
              <a:t>S’</a:t>
            </a:r>
            <a:r>
              <a:rPr lang="en-US" sz="2800" baseline="-25000" dirty="0" smtClean="0">
                <a:solidFill>
                  <a:prstClr val="white"/>
                </a:solidFill>
              </a:rPr>
              <a:t>2-0</a:t>
            </a:r>
            <a:endParaRPr lang="en-US" sz="2800" baseline="-25000" dirty="0">
              <a:solidFill>
                <a:prstClr val="white"/>
              </a:solidFill>
            </a:endParaRPr>
          </a:p>
        </p:txBody>
      </p:sp>
      <p:sp>
        <p:nvSpPr>
          <p:cNvPr id="88" name="TextBox 87"/>
          <p:cNvSpPr txBox="1"/>
          <p:nvPr>
            <p:custDataLst>
              <p:tags r:id="rId30"/>
            </p:custDataLst>
          </p:nvPr>
        </p:nvSpPr>
        <p:spPr>
          <a:xfrm>
            <a:off x="3352800" y="2706231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white"/>
                </a:solidFill>
              </a:rPr>
              <a:t>S</a:t>
            </a:r>
            <a:r>
              <a:rPr lang="en-US" sz="2800" baseline="-25000" dirty="0" smtClean="0">
                <a:solidFill>
                  <a:prstClr val="white"/>
                </a:solidFill>
              </a:rPr>
              <a:t>2-0</a:t>
            </a:r>
            <a:endParaRPr lang="en-US" sz="2800" baseline="-25000" dirty="0">
              <a:solidFill>
                <a:prstClr val="white"/>
              </a:solidFill>
            </a:endParaRPr>
          </a:p>
        </p:txBody>
      </p:sp>
      <p:sp>
        <p:nvSpPr>
          <p:cNvPr id="90" name="TextBox 89"/>
          <p:cNvSpPr txBox="1"/>
          <p:nvPr>
            <p:custDataLst>
              <p:tags r:id="rId31"/>
            </p:custDataLst>
          </p:nvPr>
        </p:nvSpPr>
        <p:spPr>
          <a:xfrm>
            <a:off x="3124200" y="3163431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white"/>
                </a:solidFill>
              </a:rPr>
              <a:t>K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91" name="TextBox 90"/>
          <p:cNvSpPr txBox="1"/>
          <p:nvPr>
            <p:custDataLst>
              <p:tags r:id="rId32"/>
            </p:custDataLst>
          </p:nvPr>
        </p:nvSpPr>
        <p:spPr>
          <a:xfrm>
            <a:off x="3276600" y="3544431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</a:rPr>
              <a:t>A</a:t>
            </a:r>
          </a:p>
        </p:txBody>
      </p:sp>
      <p:sp>
        <p:nvSpPr>
          <p:cNvPr id="92" name="TextBox 91"/>
          <p:cNvSpPr txBox="1"/>
          <p:nvPr>
            <p:custDataLst>
              <p:tags r:id="rId33"/>
            </p:custDataLst>
          </p:nvPr>
        </p:nvSpPr>
        <p:spPr>
          <a:xfrm>
            <a:off x="3581400" y="3849231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</a:rPr>
              <a:t>B</a:t>
            </a:r>
          </a:p>
        </p:txBody>
      </p:sp>
      <p:sp>
        <p:nvSpPr>
          <p:cNvPr id="93" name="Line 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2438400" y="3696831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4" name="Line 5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2362200" y="4077831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100" name="Picture 5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42" cstate="print"/>
          <a:srcRect l="12241" t="-1" r="46954" b="46067"/>
          <a:stretch>
            <a:fillRect/>
          </a:stretch>
        </p:blipFill>
        <p:spPr bwMode="auto">
          <a:xfrm>
            <a:off x="1600200" y="2858631"/>
            <a:ext cx="914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4" name="Table 43"/>
          <p:cNvGraphicFramePr>
            <a:graphicFrameLocks noGrp="1"/>
          </p:cNvGraphicFramePr>
          <p:nvPr>
            <p:custDataLst>
              <p:tags r:id="rId37"/>
            </p:custDataLst>
            <p:extLst>
              <p:ext uri="{D42A27DB-BD31-4B8C-83A1-F6EECF244321}">
                <p14:modId xmlns:p14="http://schemas.microsoft.com/office/powerpoint/2010/main" val="2318854943"/>
              </p:ext>
            </p:extLst>
          </p:nvPr>
        </p:nvGraphicFramePr>
        <p:xfrm>
          <a:off x="4648200" y="685800"/>
          <a:ext cx="41148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2</a:t>
                      </a:r>
                      <a:endParaRPr lang="en-US" sz="2000" b="1" baseline="-250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S’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2</a:t>
                      </a:r>
                      <a:endParaRPr lang="en-US" sz="2000" b="1" baseline="-250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S’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S’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custDataLst>
              <p:tags r:id="rId38"/>
            </p:custDataLst>
            <p:extLst>
              <p:ext uri="{D42A27DB-BD31-4B8C-83A1-F6EECF244321}">
                <p14:modId xmlns:p14="http://schemas.microsoft.com/office/powerpoint/2010/main" val="2573885596"/>
              </p:ext>
            </p:extLst>
          </p:nvPr>
        </p:nvGraphicFramePr>
        <p:xfrm>
          <a:off x="5715000" y="685799"/>
          <a:ext cx="16764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K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B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2" name="Rectangle 41"/>
          <p:cNvSpPr/>
          <p:nvPr>
            <p:custDataLst>
              <p:tags r:id="rId39"/>
            </p:custDataLst>
          </p:nvPr>
        </p:nvSpPr>
        <p:spPr>
          <a:xfrm>
            <a:off x="457200" y="610618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/>
            <a:r>
              <a:rPr lang="en-US" sz="2800" dirty="0">
                <a:solidFill>
                  <a:prstClr val="white"/>
                </a:solidFill>
              </a:rPr>
              <a:t>(4) Determine logic equations for next state and outputs</a:t>
            </a:r>
          </a:p>
        </p:txBody>
      </p:sp>
    </p:spTree>
    <p:extLst>
      <p:ext uri="{BB962C8B-B14F-4D97-AF65-F5344CB8AC3E}">
        <p14:creationId xmlns:p14="http://schemas.microsoft.com/office/powerpoint/2010/main" val="109395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7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Door Lock: Implementation</a:t>
            </a:r>
            <a:endParaRPr lang="en-US" dirty="0"/>
          </a:p>
        </p:txBody>
      </p:sp>
      <p:cxnSp>
        <p:nvCxnSpPr>
          <p:cNvPr id="46" name="Straight Connector 45"/>
          <p:cNvCxnSpPr/>
          <p:nvPr>
            <p:custDataLst>
              <p:tags r:id="rId2"/>
            </p:custDataLst>
          </p:nvPr>
        </p:nvCxnSpPr>
        <p:spPr>
          <a:xfrm rot="10800000">
            <a:off x="6172200" y="1258431"/>
            <a:ext cx="304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>
            <p:custDataLst>
              <p:tags r:id="rId3"/>
            </p:custDataLst>
          </p:nvPr>
        </p:nvCxnSpPr>
        <p:spPr>
          <a:xfrm rot="10800000">
            <a:off x="5181600" y="1791831"/>
            <a:ext cx="1371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0" cstate="print"/>
          <a:srcRect l="5440" t="47941" r="-653" b="4118"/>
          <a:stretch>
            <a:fillRect/>
          </a:stretch>
        </p:blipFill>
        <p:spPr bwMode="auto">
          <a:xfrm>
            <a:off x="6400800" y="1106031"/>
            <a:ext cx="2133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2" name="Straight Connector 51"/>
          <p:cNvCxnSpPr/>
          <p:nvPr>
            <p:custDataLst>
              <p:tags r:id="rId5"/>
            </p:custDataLst>
          </p:nvPr>
        </p:nvCxnSpPr>
        <p:spPr>
          <a:xfrm rot="5400000">
            <a:off x="5412942" y="1220331"/>
            <a:ext cx="1524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>
            <p:custDataLst>
              <p:tags r:id="rId6"/>
            </p:custDataLst>
          </p:nvPr>
        </p:nvSpPr>
        <p:spPr>
          <a:xfrm>
            <a:off x="5298642" y="801231"/>
            <a:ext cx="34015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54" name="Rectangle 53"/>
          <p:cNvSpPr/>
          <p:nvPr>
            <p:custDataLst>
              <p:tags r:id="rId7"/>
            </p:custDataLst>
          </p:nvPr>
        </p:nvSpPr>
        <p:spPr>
          <a:xfrm rot="16200000">
            <a:off x="5715000" y="1106031"/>
            <a:ext cx="609600" cy="304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prstClr val="white"/>
                </a:solidFill>
              </a:rPr>
              <a:t>dec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55" name="Straight Connector 54"/>
          <p:cNvCxnSpPr>
            <a:stCxn id="54" idx="0"/>
          </p:cNvCxnSpPr>
          <p:nvPr>
            <p:custDataLst>
              <p:tags r:id="rId8"/>
            </p:custDataLst>
          </p:nvPr>
        </p:nvCxnSpPr>
        <p:spPr>
          <a:xfrm rot="10800000">
            <a:off x="5181600" y="1258431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>
            <p:custDataLst>
              <p:tags r:id="rId9"/>
            </p:custDataLst>
          </p:nvPr>
        </p:nvSpPr>
        <p:spPr>
          <a:xfrm>
            <a:off x="1600200" y="1330166"/>
            <a:ext cx="762000" cy="76200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3bit</a:t>
            </a:r>
            <a:br>
              <a:rPr lang="en-US" dirty="0" smtClean="0">
                <a:solidFill>
                  <a:prstClr val="white"/>
                </a:solidFill>
              </a:rPr>
            </a:br>
            <a:r>
              <a:rPr lang="en-US" dirty="0" err="1" smtClean="0">
                <a:solidFill>
                  <a:prstClr val="white"/>
                </a:solidFill>
              </a:rPr>
              <a:t>Reg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1" name="Straight Connector 60"/>
          <p:cNvCxnSpPr/>
          <p:nvPr>
            <p:custDataLst>
              <p:tags r:id="rId10"/>
            </p:custDataLst>
          </p:nvPr>
        </p:nvCxnSpPr>
        <p:spPr>
          <a:xfrm rot="5400000" flipH="1" flipV="1">
            <a:off x="1866900" y="1977866"/>
            <a:ext cx="152400" cy="7620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>
            <p:custDataLst>
              <p:tags r:id="rId11"/>
            </p:custDataLst>
          </p:nvPr>
        </p:nvCxnSpPr>
        <p:spPr>
          <a:xfrm rot="16200000" flipV="1">
            <a:off x="1943100" y="1977866"/>
            <a:ext cx="152400" cy="7620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58" idx="2"/>
          </p:cNvCxnSpPr>
          <p:nvPr>
            <p:custDataLst>
              <p:tags r:id="rId12"/>
            </p:custDataLst>
          </p:nvPr>
        </p:nvCxnSpPr>
        <p:spPr>
          <a:xfrm rot="5400000">
            <a:off x="1866900" y="2206466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58" idx="1"/>
          </p:cNvCxnSpPr>
          <p:nvPr>
            <p:custDataLst>
              <p:tags r:id="rId13"/>
            </p:custDataLst>
          </p:nvPr>
        </p:nvCxnSpPr>
        <p:spPr>
          <a:xfrm rot="10800000">
            <a:off x="1295400" y="1711166"/>
            <a:ext cx="304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>
            <p:custDataLst>
              <p:tags r:id="rId14"/>
            </p:custDataLst>
          </p:nvPr>
        </p:nvCxnSpPr>
        <p:spPr>
          <a:xfrm rot="5400000" flipH="1" flipV="1">
            <a:off x="-114300" y="3125331"/>
            <a:ext cx="2819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>
            <p:custDataLst>
              <p:tags r:id="rId15"/>
            </p:custDataLst>
          </p:nvPr>
        </p:nvSpPr>
        <p:spPr>
          <a:xfrm>
            <a:off x="1752600" y="2244566"/>
            <a:ext cx="52450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prstClr val="white"/>
                </a:solidFill>
              </a:rPr>
              <a:t>clk</a:t>
            </a:r>
            <a:endParaRPr lang="en-US" sz="2400" dirty="0" smtClean="0">
              <a:solidFill>
                <a:prstClr val="white"/>
              </a:solidFill>
            </a:endParaRPr>
          </a:p>
        </p:txBody>
      </p:sp>
      <p:cxnSp>
        <p:nvCxnSpPr>
          <p:cNvPr id="73" name="Straight Connector 72"/>
          <p:cNvCxnSpPr/>
          <p:nvPr>
            <p:custDataLst>
              <p:tags r:id="rId16"/>
            </p:custDataLst>
          </p:nvPr>
        </p:nvCxnSpPr>
        <p:spPr>
          <a:xfrm rot="10800000">
            <a:off x="1295400" y="4535029"/>
            <a:ext cx="457200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>
            <p:custDataLst>
              <p:tags r:id="rId17"/>
            </p:custDataLst>
          </p:nvPr>
        </p:nvCxnSpPr>
        <p:spPr>
          <a:xfrm rot="10800000">
            <a:off x="5486401" y="3544431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>
            <p:custDataLst>
              <p:tags r:id="rId18"/>
            </p:custDataLst>
          </p:nvPr>
        </p:nvCxnSpPr>
        <p:spPr>
          <a:xfrm rot="5400000" flipH="1" flipV="1">
            <a:off x="5372100" y="4039731"/>
            <a:ext cx="990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>
            <p:custDataLst>
              <p:tags r:id="rId19"/>
            </p:custDataLst>
          </p:nvPr>
        </p:nvSpPr>
        <p:spPr>
          <a:xfrm>
            <a:off x="3200400" y="725031"/>
            <a:ext cx="2057400" cy="1524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4" name="TextBox 63"/>
          <p:cNvSpPr txBox="1"/>
          <p:nvPr>
            <p:custDataLst>
              <p:tags r:id="rId20"/>
            </p:custDataLst>
          </p:nvPr>
        </p:nvSpPr>
        <p:spPr>
          <a:xfrm>
            <a:off x="4648200" y="1563231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white"/>
                </a:solidFill>
              </a:rPr>
              <a:t>U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67" name="TextBox 66"/>
          <p:cNvSpPr txBox="1"/>
          <p:nvPr>
            <p:custDataLst>
              <p:tags r:id="rId21"/>
            </p:custDataLst>
          </p:nvPr>
        </p:nvSpPr>
        <p:spPr>
          <a:xfrm>
            <a:off x="4495800" y="1029831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white"/>
                </a:solidFill>
              </a:rPr>
              <a:t>D</a:t>
            </a:r>
            <a:r>
              <a:rPr lang="en-US" sz="2800" baseline="-25000" dirty="0" smtClean="0">
                <a:solidFill>
                  <a:prstClr val="white"/>
                </a:solidFill>
              </a:rPr>
              <a:t>3-0</a:t>
            </a:r>
            <a:endParaRPr lang="en-US" sz="2800" baseline="-25000" dirty="0">
              <a:solidFill>
                <a:prstClr val="white"/>
              </a:solidFill>
            </a:endParaRPr>
          </a:p>
        </p:txBody>
      </p:sp>
      <p:sp>
        <p:nvSpPr>
          <p:cNvPr id="68" name="TextBox 67"/>
          <p:cNvSpPr txBox="1"/>
          <p:nvPr>
            <p:custDataLst>
              <p:tags r:id="rId22"/>
            </p:custDataLst>
          </p:nvPr>
        </p:nvSpPr>
        <p:spPr>
          <a:xfrm>
            <a:off x="3276600" y="1258431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white"/>
                </a:solidFill>
              </a:rPr>
              <a:t>S</a:t>
            </a:r>
            <a:r>
              <a:rPr lang="en-US" sz="2800" baseline="-25000" dirty="0" smtClean="0">
                <a:solidFill>
                  <a:prstClr val="white"/>
                </a:solidFill>
              </a:rPr>
              <a:t>2-0</a:t>
            </a:r>
            <a:endParaRPr lang="en-US" sz="2800" baseline="-25000" dirty="0">
              <a:solidFill>
                <a:prstClr val="white"/>
              </a:solidFill>
            </a:endParaRPr>
          </a:p>
        </p:txBody>
      </p:sp>
      <p:sp>
        <p:nvSpPr>
          <p:cNvPr id="70" name="Line 5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2362200" y="3315831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Line 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2362200" y="1715631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oval" w="med" len="med"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4" name="Line 8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895600" y="2858631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9" name="Line 8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895600" y="1487031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2" name="Straight Connector 81"/>
          <p:cNvCxnSpPr>
            <a:stCxn id="79" idx="0"/>
          </p:cNvCxnSpPr>
          <p:nvPr>
            <p:custDataLst>
              <p:tags r:id="rId27"/>
            </p:custDataLst>
          </p:nvPr>
        </p:nvCxnSpPr>
        <p:spPr>
          <a:xfrm rot="5400000">
            <a:off x="2209800" y="2172831"/>
            <a:ext cx="1371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>
            <p:custDataLst>
              <p:tags r:id="rId28"/>
            </p:custDataLst>
          </p:nvPr>
        </p:nvSpPr>
        <p:spPr>
          <a:xfrm>
            <a:off x="3124200" y="2477631"/>
            <a:ext cx="2362200" cy="1905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TextBox 86"/>
          <p:cNvSpPr txBox="1"/>
          <p:nvPr>
            <p:custDataLst>
              <p:tags r:id="rId29"/>
            </p:custDataLst>
          </p:nvPr>
        </p:nvSpPr>
        <p:spPr>
          <a:xfrm>
            <a:off x="4724400" y="3163432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white"/>
                </a:solidFill>
              </a:rPr>
              <a:t>S’</a:t>
            </a:r>
            <a:r>
              <a:rPr lang="en-US" sz="2800" baseline="-25000" dirty="0" smtClean="0">
                <a:solidFill>
                  <a:prstClr val="white"/>
                </a:solidFill>
              </a:rPr>
              <a:t>2-0</a:t>
            </a:r>
            <a:endParaRPr lang="en-US" sz="2800" baseline="-25000" dirty="0">
              <a:solidFill>
                <a:prstClr val="white"/>
              </a:solidFill>
            </a:endParaRPr>
          </a:p>
        </p:txBody>
      </p:sp>
      <p:sp>
        <p:nvSpPr>
          <p:cNvPr id="88" name="TextBox 87"/>
          <p:cNvSpPr txBox="1"/>
          <p:nvPr>
            <p:custDataLst>
              <p:tags r:id="rId30"/>
            </p:custDataLst>
          </p:nvPr>
        </p:nvSpPr>
        <p:spPr>
          <a:xfrm>
            <a:off x="3352800" y="2706231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white"/>
                </a:solidFill>
              </a:rPr>
              <a:t>S</a:t>
            </a:r>
            <a:r>
              <a:rPr lang="en-US" sz="2800" baseline="-25000" dirty="0" smtClean="0">
                <a:solidFill>
                  <a:prstClr val="white"/>
                </a:solidFill>
              </a:rPr>
              <a:t>2-0</a:t>
            </a:r>
            <a:endParaRPr lang="en-US" sz="2800" baseline="-25000" dirty="0">
              <a:solidFill>
                <a:prstClr val="white"/>
              </a:solidFill>
            </a:endParaRPr>
          </a:p>
        </p:txBody>
      </p:sp>
      <p:sp>
        <p:nvSpPr>
          <p:cNvPr id="90" name="TextBox 89"/>
          <p:cNvSpPr txBox="1"/>
          <p:nvPr>
            <p:custDataLst>
              <p:tags r:id="rId31"/>
            </p:custDataLst>
          </p:nvPr>
        </p:nvSpPr>
        <p:spPr>
          <a:xfrm>
            <a:off x="3124200" y="3163431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</a:rPr>
              <a:t>K</a:t>
            </a:r>
          </a:p>
        </p:txBody>
      </p:sp>
      <p:sp>
        <p:nvSpPr>
          <p:cNvPr id="91" name="TextBox 90"/>
          <p:cNvSpPr txBox="1"/>
          <p:nvPr>
            <p:custDataLst>
              <p:tags r:id="rId32"/>
            </p:custDataLst>
          </p:nvPr>
        </p:nvSpPr>
        <p:spPr>
          <a:xfrm>
            <a:off x="3276600" y="3544431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</a:rPr>
              <a:t>A</a:t>
            </a:r>
          </a:p>
        </p:txBody>
      </p:sp>
      <p:sp>
        <p:nvSpPr>
          <p:cNvPr id="92" name="TextBox 91"/>
          <p:cNvSpPr txBox="1"/>
          <p:nvPr>
            <p:custDataLst>
              <p:tags r:id="rId33"/>
            </p:custDataLst>
          </p:nvPr>
        </p:nvSpPr>
        <p:spPr>
          <a:xfrm>
            <a:off x="3581400" y="3849231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</a:rPr>
              <a:t>B</a:t>
            </a:r>
          </a:p>
        </p:txBody>
      </p:sp>
      <p:sp>
        <p:nvSpPr>
          <p:cNvPr id="93" name="Line 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2438400" y="3696831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4" name="Line 5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2362200" y="4077831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100" name="Picture 5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40" cstate="print"/>
          <a:srcRect l="12241" t="-1" r="46954" b="46067"/>
          <a:stretch>
            <a:fillRect/>
          </a:stretch>
        </p:blipFill>
        <p:spPr bwMode="auto">
          <a:xfrm>
            <a:off x="1600200" y="2858631"/>
            <a:ext cx="914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Rectangle 37"/>
          <p:cNvSpPr/>
          <p:nvPr>
            <p:custDataLst>
              <p:tags r:id="rId37"/>
            </p:custDataLst>
          </p:nvPr>
        </p:nvSpPr>
        <p:spPr>
          <a:xfrm>
            <a:off x="76200" y="4382631"/>
            <a:ext cx="8534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Strategy</a:t>
            </a:r>
            <a:r>
              <a:rPr lang="en-US" sz="2800" dirty="0" smtClean="0">
                <a:solidFill>
                  <a:prstClr val="white"/>
                </a:solidFill>
              </a:rPr>
              <a:t>:</a:t>
            </a:r>
          </a:p>
          <a:p>
            <a:pPr marL="233363" indent="-233363"/>
            <a:r>
              <a:rPr lang="en-US" sz="2800" dirty="0" smtClean="0">
                <a:solidFill>
                  <a:prstClr val="white"/>
                </a:solidFill>
              </a:rPr>
              <a:t>(1) Draw a state diagram (e.g. Moore Machine)</a:t>
            </a:r>
          </a:p>
          <a:p>
            <a:pPr marL="233363" indent="-233363"/>
            <a:r>
              <a:rPr lang="en-US" sz="2800" dirty="0" smtClean="0">
                <a:solidFill>
                  <a:prstClr val="white"/>
                </a:solidFill>
              </a:rPr>
              <a:t>(2) Write output and next-state tables</a:t>
            </a:r>
          </a:p>
          <a:p>
            <a:pPr marL="233363" indent="-233363"/>
            <a:r>
              <a:rPr lang="en-US" sz="2800" dirty="0" smtClean="0">
                <a:solidFill>
                  <a:prstClr val="white"/>
                </a:solidFill>
              </a:rPr>
              <a:t>(3) Encode states, inputs, and outputs as bits</a:t>
            </a:r>
          </a:p>
          <a:p>
            <a:pPr marL="233363" indent="-233363"/>
            <a:r>
              <a:rPr lang="en-US" sz="2800" dirty="0" smtClean="0">
                <a:solidFill>
                  <a:prstClr val="white"/>
                </a:solidFill>
              </a:rPr>
              <a:t>(4) Determine logic equations for next state and outputs</a:t>
            </a:r>
            <a:endParaRPr lang="en-US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418" name="Rectangle 2"/>
          <p:cNvSpPr>
            <a:spLocks noGrp="1" noChangeArrowheads="1"/>
          </p:cNvSpPr>
          <p:nvPr>
            <p:ph type="ctrTitle" sz="quarter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l" defTabSz="449263" eaLnBrk="1" hangingPunct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800">
                <a:latin typeface="Tahoma" charset="0"/>
              </a:rPr>
              <a:t>Finite State Machines</a:t>
            </a:r>
          </a:p>
        </p:txBody>
      </p:sp>
    </p:spTree>
    <p:extLst>
      <p:ext uri="{BB962C8B-B14F-4D97-AF65-F5344CB8AC3E}">
        <p14:creationId xmlns:p14="http://schemas.microsoft.com/office/powerpoint/2010/main" val="5746403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7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Door Lock: Implementation</a:t>
            </a:r>
            <a:endParaRPr lang="en-US" dirty="0"/>
          </a:p>
        </p:txBody>
      </p:sp>
      <p:sp>
        <p:nvSpPr>
          <p:cNvPr id="38" name="Rectangle 37"/>
          <p:cNvSpPr/>
          <p:nvPr>
            <p:custDataLst>
              <p:tags r:id="rId2"/>
            </p:custDataLst>
          </p:nvPr>
        </p:nvSpPr>
        <p:spPr>
          <a:xfrm>
            <a:off x="76200" y="4382631"/>
            <a:ext cx="8534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Strategy</a:t>
            </a:r>
            <a:r>
              <a:rPr lang="en-US" sz="2800" dirty="0" smtClean="0">
                <a:solidFill>
                  <a:prstClr val="white"/>
                </a:solidFill>
              </a:rPr>
              <a:t>:</a:t>
            </a:r>
          </a:p>
          <a:p>
            <a:pPr marL="233363" indent="-233363"/>
            <a:r>
              <a:rPr lang="en-US" sz="2800" dirty="0" smtClean="0">
                <a:solidFill>
                  <a:prstClr val="white"/>
                </a:solidFill>
              </a:rPr>
              <a:t>(1) Draw a state diagram (e.g. Moore Machine)</a:t>
            </a:r>
          </a:p>
          <a:p>
            <a:pPr marL="233363" indent="-233363"/>
            <a:r>
              <a:rPr lang="en-US" sz="2800" dirty="0" smtClean="0">
                <a:solidFill>
                  <a:prstClr val="white"/>
                </a:solidFill>
              </a:rPr>
              <a:t>(2) Write output and next-state tables</a:t>
            </a:r>
          </a:p>
          <a:p>
            <a:pPr marL="233363" indent="-233363"/>
            <a:r>
              <a:rPr lang="en-US" sz="2800" dirty="0" smtClean="0">
                <a:solidFill>
                  <a:prstClr val="white"/>
                </a:solidFill>
              </a:rPr>
              <a:t>(3) Encode states, inputs, and outputs as bits</a:t>
            </a:r>
          </a:p>
          <a:p>
            <a:pPr marL="233363" indent="-233363"/>
            <a:r>
              <a:rPr lang="en-US" sz="2800" dirty="0" smtClean="0">
                <a:solidFill>
                  <a:prstClr val="white"/>
                </a:solidFill>
              </a:rPr>
              <a:t>(4) Determine logic equations for next state and outputs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39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6699250" y="2667000"/>
            <a:ext cx="0" cy="14414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038600" y="2971801"/>
            <a:ext cx="533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41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1219200" y="4114800"/>
            <a:ext cx="548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1219200" y="2286000"/>
            <a:ext cx="0" cy="18224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819400" y="22860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775450" y="2715812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Next </a:t>
            </a:r>
            <a:r>
              <a:rPr lang="en-US" sz="2800" b="1" dirty="0" smtClean="0">
                <a:solidFill>
                  <a:schemeClr val="bg1"/>
                </a:solidFill>
              </a:rPr>
              <a:t>State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5" name="Rectangle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667000" y="1371600"/>
            <a:ext cx="1752600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Current State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7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124200" y="2667000"/>
            <a:ext cx="1143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Input</a:t>
            </a:r>
          </a:p>
        </p:txBody>
      </p:sp>
      <p:sp>
        <p:nvSpPr>
          <p:cNvPr id="50" name="Line 1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1219200" y="2286000"/>
            <a:ext cx="5270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2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6096000" y="2667000"/>
            <a:ext cx="6032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6096000" y="1905000"/>
            <a:ext cx="609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57" name="Rectangle 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400800" y="1671293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Output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9" name="Rectangle 58"/>
          <p:cNvSpPr/>
          <p:nvPr>
            <p:custDataLst>
              <p:tags r:id="rId15"/>
            </p:custDataLst>
          </p:nvPr>
        </p:nvSpPr>
        <p:spPr>
          <a:xfrm>
            <a:off x="1752600" y="1447800"/>
            <a:ext cx="1066800" cy="16764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/>
              <a:t>Registers</a:t>
            </a:r>
            <a:endParaRPr lang="en-US" sz="2400" dirty="0"/>
          </a:p>
        </p:txBody>
      </p:sp>
      <p:sp>
        <p:nvSpPr>
          <p:cNvPr id="60" name="Oval 59"/>
          <p:cNvSpPr/>
          <p:nvPr>
            <p:custDataLst>
              <p:tags r:id="rId16"/>
            </p:custDataLst>
          </p:nvPr>
        </p:nvSpPr>
        <p:spPr>
          <a:xfrm>
            <a:off x="4572000" y="1371600"/>
            <a:ext cx="1524000" cy="8382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Comb.</a:t>
            </a:r>
            <a:br>
              <a:rPr lang="en-US" sz="2400" dirty="0" smtClean="0"/>
            </a:br>
            <a:r>
              <a:rPr lang="en-US" sz="2400" dirty="0" smtClean="0"/>
              <a:t>Logic</a:t>
            </a:r>
            <a:endParaRPr lang="en-US" sz="2400" dirty="0"/>
          </a:p>
        </p:txBody>
      </p:sp>
      <p:sp>
        <p:nvSpPr>
          <p:cNvPr id="75" name="Oval 74"/>
          <p:cNvSpPr/>
          <p:nvPr>
            <p:custDataLst>
              <p:tags r:id="rId17"/>
            </p:custDataLst>
          </p:nvPr>
        </p:nvSpPr>
        <p:spPr>
          <a:xfrm>
            <a:off x="4572000" y="2362200"/>
            <a:ext cx="1524000" cy="8382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Comb.</a:t>
            </a:r>
            <a:br>
              <a:rPr lang="en-US" sz="2400" dirty="0" smtClean="0"/>
            </a:br>
            <a:r>
              <a:rPr lang="en-US" sz="2400" dirty="0" smtClean="0"/>
              <a:t>Logic</a:t>
            </a:r>
            <a:endParaRPr lang="en-US" sz="2400" dirty="0"/>
          </a:p>
        </p:txBody>
      </p:sp>
      <p:sp>
        <p:nvSpPr>
          <p:cNvPr id="76" name="Line 8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4267200" y="26670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Line 8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267200" y="17526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8" name="Straight Connector 77"/>
          <p:cNvCxnSpPr>
            <a:stCxn id="77" idx="0"/>
          </p:cNvCxnSpPr>
          <p:nvPr>
            <p:custDataLst>
              <p:tags r:id="rId20"/>
            </p:custDataLst>
          </p:nvPr>
        </p:nvCxnSpPr>
        <p:spPr>
          <a:xfrm rot="5400000">
            <a:off x="3810000" y="2209800"/>
            <a:ext cx="914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>
            <p:custDataLst>
              <p:tags r:id="rId21"/>
            </p:custDataLst>
          </p:nvPr>
        </p:nvCxnSpPr>
        <p:spPr>
          <a:xfrm rot="5400000" flipH="1" flipV="1">
            <a:off x="2476500" y="3009899"/>
            <a:ext cx="152400" cy="7620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>
            <p:custDataLst>
              <p:tags r:id="rId22"/>
            </p:custDataLst>
          </p:nvPr>
        </p:nvCxnSpPr>
        <p:spPr>
          <a:xfrm rot="16200000" flipV="1">
            <a:off x="2552700" y="3009900"/>
            <a:ext cx="152400" cy="7620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467797" y="4108450"/>
            <a:ext cx="185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Moore Machine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7180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Review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Finite State </a:t>
            </a:r>
            <a:r>
              <a:rPr lang="en-US" dirty="0" smtClean="0">
                <a:solidFill>
                  <a:schemeClr val="bg1"/>
                </a:solidFill>
              </a:rPr>
              <a:t>Machines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7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3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Summary</a:t>
            </a:r>
          </a:p>
        </p:txBody>
      </p:sp>
      <p:sp>
        <p:nvSpPr>
          <p:cNvPr id="159437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We can now build interesting devices with sensors</a:t>
            </a:r>
          </a:p>
          <a:p>
            <a:pPr lvl="1"/>
            <a:r>
              <a:rPr lang="en-US" dirty="0"/>
              <a:t>Using </a:t>
            </a:r>
            <a:r>
              <a:rPr lang="en-US" dirty="0" smtClean="0"/>
              <a:t>combinational logic</a:t>
            </a:r>
            <a:endParaRPr lang="en-US" dirty="0"/>
          </a:p>
          <a:p>
            <a:endParaRPr lang="en-US" dirty="0"/>
          </a:p>
          <a:p>
            <a:r>
              <a:rPr lang="en-US" dirty="0"/>
              <a:t>We can also store data values</a:t>
            </a:r>
          </a:p>
          <a:p>
            <a:pPr lvl="1"/>
            <a:r>
              <a:rPr lang="en-US" dirty="0" smtClean="0"/>
              <a:t>Stateful circuit elements (D Flip Flops, Registers, …)</a:t>
            </a:r>
            <a:endParaRPr lang="en-US" dirty="0"/>
          </a:p>
          <a:p>
            <a:pPr lvl="1"/>
            <a:r>
              <a:rPr lang="en-US" smtClean="0"/>
              <a:t>State </a:t>
            </a:r>
            <a:r>
              <a:rPr lang="en-US" dirty="0" smtClean="0"/>
              <a:t>Machines or Ad-Hoc Circuits</a:t>
            </a:r>
          </a:p>
        </p:txBody>
      </p:sp>
    </p:spTree>
    <p:extLst>
      <p:ext uri="{BB962C8B-B14F-4D97-AF65-F5344CB8AC3E}">
        <p14:creationId xmlns:p14="http://schemas.microsoft.com/office/powerpoint/2010/main" val="38163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Goal</a:t>
            </a:r>
            <a:endParaRPr lang="en-US" dirty="0"/>
          </a:p>
        </p:txBody>
      </p:sp>
      <p:sp>
        <p:nvSpPr>
          <p:cNvPr id="159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 we design logic circuits with state?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38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Finite State Machines</a:t>
            </a:r>
          </a:p>
        </p:txBody>
      </p:sp>
      <p:sp>
        <p:nvSpPr>
          <p:cNvPr id="159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 electronic machine which has</a:t>
            </a:r>
          </a:p>
          <a:p>
            <a:pPr lvl="1"/>
            <a:r>
              <a:rPr lang="en-US"/>
              <a:t>external inputs</a:t>
            </a:r>
          </a:p>
          <a:p>
            <a:pPr lvl="1"/>
            <a:r>
              <a:rPr lang="en-US"/>
              <a:t>externally visible outputs</a:t>
            </a:r>
          </a:p>
          <a:p>
            <a:pPr lvl="1"/>
            <a:r>
              <a:rPr lang="en-US"/>
              <a:t>internal state</a:t>
            </a:r>
          </a:p>
          <a:p>
            <a:endParaRPr lang="en-US"/>
          </a:p>
          <a:p>
            <a:r>
              <a:rPr lang="en-US"/>
              <a:t>Output and next state depend on</a:t>
            </a:r>
          </a:p>
          <a:p>
            <a:pPr lvl="1"/>
            <a:r>
              <a:rPr lang="en-US"/>
              <a:t>inputs</a:t>
            </a:r>
          </a:p>
          <a:p>
            <a:pPr lvl="1"/>
            <a:r>
              <a:rPr lang="en-US"/>
              <a:t>current state</a:t>
            </a:r>
          </a:p>
        </p:txBody>
      </p:sp>
    </p:spTree>
    <p:extLst>
      <p:ext uri="{BB962C8B-B14F-4D97-AF65-F5344CB8AC3E}">
        <p14:creationId xmlns:p14="http://schemas.microsoft.com/office/powerpoint/2010/main" val="233059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0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ctr">
            <a:normAutofit fontScale="90000"/>
          </a:bodyPr>
          <a:lstStyle/>
          <a:p>
            <a:r>
              <a:rPr lang="en-US"/>
              <a:t>Abstract Model of FSM</a:t>
            </a:r>
          </a:p>
        </p:txBody>
      </p:sp>
      <p:sp>
        <p:nvSpPr>
          <p:cNvPr id="166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3463" y="1524000"/>
            <a:ext cx="7958137" cy="4876800"/>
          </a:xfrm>
          <a:noFill/>
          <a:ln/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dirty="0"/>
              <a:t>Machine is</a:t>
            </a:r>
          </a:p>
          <a:p>
            <a:pPr>
              <a:buFontTx/>
              <a:buNone/>
            </a:pPr>
            <a:r>
              <a:rPr lang="en-US" i="1" dirty="0"/>
              <a:t>			M</a:t>
            </a:r>
            <a:r>
              <a:rPr lang="en-US" dirty="0"/>
              <a:t> = (  </a:t>
            </a:r>
            <a:r>
              <a:rPr lang="en-US" i="1" dirty="0"/>
              <a:t>S,  I,  O, </a:t>
            </a:r>
            <a:r>
              <a:rPr lang="en-US" i="1" dirty="0">
                <a:sym typeface="Symbol" charset="0"/>
              </a:rPr>
              <a:t></a:t>
            </a:r>
            <a:r>
              <a:rPr lang="en-US" dirty="0"/>
              <a:t> )</a:t>
            </a:r>
          </a:p>
          <a:p>
            <a:pPr>
              <a:buFontTx/>
              <a:buNone/>
            </a:pPr>
            <a:r>
              <a:rPr lang="en-US" i="1" dirty="0"/>
              <a:t>S</a:t>
            </a:r>
            <a:r>
              <a:rPr lang="en-US" dirty="0"/>
              <a:t>:	Finite set of states</a:t>
            </a:r>
          </a:p>
          <a:p>
            <a:pPr>
              <a:buFontTx/>
              <a:buNone/>
            </a:pPr>
            <a:r>
              <a:rPr lang="en-US" i="1" dirty="0"/>
              <a:t>I</a:t>
            </a:r>
            <a:r>
              <a:rPr lang="en-US" dirty="0"/>
              <a:t>:	</a:t>
            </a:r>
            <a:r>
              <a:rPr lang="en-US" dirty="0" smtClean="0"/>
              <a:t>Finite </a:t>
            </a:r>
            <a:r>
              <a:rPr lang="en-US" dirty="0"/>
              <a:t>set of inputs</a:t>
            </a:r>
          </a:p>
          <a:p>
            <a:pPr>
              <a:buFontTx/>
              <a:buNone/>
            </a:pPr>
            <a:r>
              <a:rPr lang="en-US" i="1" dirty="0"/>
              <a:t>O</a:t>
            </a:r>
            <a:r>
              <a:rPr lang="en-US" dirty="0"/>
              <a:t>:	Finite set of outputs</a:t>
            </a:r>
          </a:p>
          <a:p>
            <a:pPr>
              <a:buFontTx/>
              <a:buNone/>
            </a:pPr>
            <a:r>
              <a:rPr lang="en-US" i="1" dirty="0">
                <a:sym typeface="Symbol" charset="0"/>
              </a:rPr>
              <a:t></a:t>
            </a:r>
            <a:r>
              <a:rPr lang="en-US" dirty="0"/>
              <a:t>:	</a:t>
            </a:r>
            <a:r>
              <a:rPr lang="en-US" dirty="0" smtClean="0"/>
              <a:t>State </a:t>
            </a:r>
            <a:r>
              <a:rPr lang="en-US" dirty="0"/>
              <a:t>transition </a:t>
            </a:r>
            <a:r>
              <a:rPr lang="en-US" dirty="0" smtClean="0"/>
              <a:t>function</a:t>
            </a:r>
          </a:p>
          <a:p>
            <a:pPr>
              <a:buFontTx/>
              <a:buNone/>
            </a:pPr>
            <a:endParaRPr lang="en-US" dirty="0"/>
          </a:p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Next state </a:t>
            </a:r>
            <a:r>
              <a:rPr lang="en-US" dirty="0"/>
              <a:t>depends on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present input </a:t>
            </a:r>
            <a:r>
              <a:rPr lang="en-US" i="1" dirty="0"/>
              <a:t>and</a:t>
            </a:r>
            <a:r>
              <a:rPr lang="en-US" dirty="0"/>
              <a:t>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present state</a:t>
            </a:r>
          </a:p>
        </p:txBody>
      </p:sp>
    </p:spTree>
    <p:extLst>
      <p:ext uri="{BB962C8B-B14F-4D97-AF65-F5344CB8AC3E}">
        <p14:creationId xmlns:p14="http://schemas.microsoft.com/office/powerpoint/2010/main" val="126211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9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noFill/>
          <a:ln/>
        </p:spPr>
        <p:txBody>
          <a:bodyPr anchor="ctr">
            <a:normAutofit fontScale="90000"/>
          </a:bodyPr>
          <a:lstStyle/>
          <a:p>
            <a:r>
              <a:rPr lang="en-US" dirty="0"/>
              <a:t>Automata Model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Finite State Machine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inputs from external world</a:t>
            </a:r>
          </a:p>
          <a:p>
            <a:pPr lvl="1"/>
            <a:r>
              <a:rPr lang="en-US" dirty="0" smtClean="0"/>
              <a:t>outputs to external world</a:t>
            </a:r>
          </a:p>
          <a:p>
            <a:pPr lvl="1"/>
            <a:r>
              <a:rPr lang="en-US" dirty="0" smtClean="0"/>
              <a:t>internal state</a:t>
            </a:r>
          </a:p>
          <a:p>
            <a:pPr lvl="1"/>
            <a:r>
              <a:rPr lang="en-US" dirty="0" smtClean="0"/>
              <a:t>combinational logic 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1659908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6699250" y="2514600"/>
            <a:ext cx="0" cy="144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09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038600" y="2819400"/>
            <a:ext cx="692150" cy="510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1659910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1219200" y="3962400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11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1219200" y="2133600"/>
            <a:ext cx="0" cy="1822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12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819400" y="21336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16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775450" y="2563412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Next </a:t>
            </a:r>
            <a:r>
              <a:rPr lang="en-US" sz="2800" b="1" dirty="0" smtClean="0"/>
              <a:t>State</a:t>
            </a:r>
            <a:endParaRPr lang="en-US" sz="2800" b="1" dirty="0"/>
          </a:p>
        </p:txBody>
      </p:sp>
      <p:sp>
        <p:nvSpPr>
          <p:cNvPr id="1659917" name="Rectangle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819400" y="1219200"/>
            <a:ext cx="1752600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/>
              <a:t>Current State</a:t>
            </a:r>
            <a:endParaRPr lang="en-US" sz="2800" b="1" dirty="0"/>
          </a:p>
        </p:txBody>
      </p:sp>
      <p:sp>
        <p:nvSpPr>
          <p:cNvPr id="1659918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124200" y="2514600"/>
            <a:ext cx="1143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Input</a:t>
            </a:r>
          </a:p>
        </p:txBody>
      </p:sp>
      <p:sp>
        <p:nvSpPr>
          <p:cNvPr id="1659923" name="Line 1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1219200" y="2133600"/>
            <a:ext cx="527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24" name="Line 2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6019800" y="2514600"/>
            <a:ext cx="679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6019800" y="17526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24" name="Rectangle 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400800" y="1447800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/>
              <a:t>Output</a:t>
            </a:r>
            <a:endParaRPr lang="en-US" sz="2800" b="1" dirty="0"/>
          </a:p>
        </p:txBody>
      </p:sp>
      <p:sp>
        <p:nvSpPr>
          <p:cNvPr id="20" name="Rectangle 19"/>
          <p:cNvSpPr/>
          <p:nvPr>
            <p:custDataLst>
              <p:tags r:id="rId15"/>
            </p:custDataLst>
          </p:nvPr>
        </p:nvSpPr>
        <p:spPr>
          <a:xfrm>
            <a:off x="1752600" y="1295400"/>
            <a:ext cx="1066800" cy="1676400"/>
          </a:xfrm>
          <a:prstGeom prst="rect">
            <a:avLst/>
          </a:prstGeom>
          <a:noFill/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/>
              <a:t>Registers</a:t>
            </a:r>
            <a:endParaRPr lang="en-US" sz="2400" dirty="0"/>
          </a:p>
        </p:txBody>
      </p:sp>
      <p:sp>
        <p:nvSpPr>
          <p:cNvPr id="21" name="Oval 20"/>
          <p:cNvSpPr/>
          <p:nvPr>
            <p:custDataLst>
              <p:tags r:id="rId16"/>
            </p:custDataLst>
          </p:nvPr>
        </p:nvSpPr>
        <p:spPr>
          <a:xfrm>
            <a:off x="4572000" y="1219200"/>
            <a:ext cx="1524000" cy="18288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Comb.</a:t>
            </a:r>
            <a:br>
              <a:rPr lang="en-US" sz="2400" dirty="0" smtClean="0"/>
            </a:br>
            <a:r>
              <a:rPr lang="en-US" sz="2400" dirty="0" smtClean="0"/>
              <a:t>Logic</a:t>
            </a:r>
            <a:endParaRPr lang="en-US" sz="2400" dirty="0"/>
          </a:p>
        </p:txBody>
      </p:sp>
      <p:cxnSp>
        <p:nvCxnSpPr>
          <p:cNvPr id="19" name="Straight Connector 18"/>
          <p:cNvCxnSpPr/>
          <p:nvPr>
            <p:custDataLst>
              <p:tags r:id="rId17"/>
            </p:custDataLst>
          </p:nvPr>
        </p:nvCxnSpPr>
        <p:spPr>
          <a:xfrm rot="5400000" flipH="1" flipV="1">
            <a:off x="2476500" y="2857500"/>
            <a:ext cx="1524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>
            <p:custDataLst>
              <p:tags r:id="rId18"/>
            </p:custDataLst>
          </p:nvPr>
        </p:nvCxnSpPr>
        <p:spPr>
          <a:xfrm rot="16200000" flipV="1">
            <a:off x="2552700" y="2857501"/>
            <a:ext cx="1524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85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noFill/>
          <a:ln/>
        </p:spPr>
        <p:txBody>
          <a:bodyPr anchor="ctr">
            <a:noAutofit/>
          </a:bodyPr>
          <a:lstStyle/>
          <a:p>
            <a:r>
              <a:rPr lang="en-US" dirty="0" smtClean="0"/>
              <a:t>FSM Example</a:t>
            </a:r>
            <a:endParaRPr lang="en-US" dirty="0"/>
          </a:p>
        </p:txBody>
      </p:sp>
      <p:sp>
        <p:nvSpPr>
          <p:cNvPr id="167629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258664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FFFF"/>
                </a:solidFill>
              </a:rPr>
              <a:t>Legend</a:t>
            </a:r>
          </a:p>
        </p:txBody>
      </p:sp>
      <p:sp>
        <p:nvSpPr>
          <p:cNvPr id="1676294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9900" y="1748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6295" name="Arc 7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62000" y="1443640"/>
            <a:ext cx="685800" cy="3048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65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6296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4452" y="1926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>
                <a:solidFill>
                  <a:srgbClr val="FFC000"/>
                </a:solidFill>
              </a:rPr>
              <a:t>state</a:t>
            </a:r>
          </a:p>
        </p:txBody>
      </p:sp>
      <p:sp>
        <p:nvSpPr>
          <p:cNvPr id="1676297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7350" y="986440"/>
            <a:ext cx="2019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input</a:t>
            </a:r>
            <a:r>
              <a:rPr lang="en-US" sz="2400" b="1" dirty="0"/>
              <a:t>/</a:t>
            </a:r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output</a:t>
            </a:r>
          </a:p>
        </p:txBody>
      </p:sp>
      <p:sp>
        <p:nvSpPr>
          <p:cNvPr id="29" name="Oval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47800" y="1748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460978" y="1935344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rgbClr val="FFC000"/>
                </a:solidFill>
              </a:rPr>
              <a:t>start</a:t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smtClean="0">
                <a:solidFill>
                  <a:srgbClr val="FFC000"/>
                </a:solidFill>
              </a:rPr>
              <a:t>state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1" name="Oval 30"/>
          <p:cNvSpPr/>
          <p:nvPr>
            <p:custDataLst>
              <p:tags r:id="rId9"/>
            </p:custDataLst>
          </p:nvPr>
        </p:nvSpPr>
        <p:spPr>
          <a:xfrm>
            <a:off x="1386212" y="1679432"/>
            <a:ext cx="810888" cy="831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>
            <p:custDataLst>
              <p:tags r:id="rId10"/>
            </p:custDataLst>
          </p:nvPr>
        </p:nvSpPr>
        <p:spPr>
          <a:xfrm>
            <a:off x="228600" y="986440"/>
            <a:ext cx="2133600" cy="2057400"/>
          </a:xfrm>
          <a:prstGeom prst="rect">
            <a:avLst/>
          </a:prstGeom>
          <a:noFill/>
          <a:ln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38600" y="1367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51778" y="1554344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A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36" name="Oval 35"/>
          <p:cNvSpPr/>
          <p:nvPr>
            <p:custDataLst>
              <p:tags r:id="rId13"/>
            </p:custDataLst>
          </p:nvPr>
        </p:nvSpPr>
        <p:spPr>
          <a:xfrm>
            <a:off x="3977012" y="1298432"/>
            <a:ext cx="810888" cy="831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248400" y="1367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252952" y="1545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B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39" name="Oval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8600" y="3272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043152" y="3450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C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41" name="Oval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248400" y="3272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252952" y="3450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D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44" name="Arc 43"/>
          <p:cNvSpPr/>
          <p:nvPr>
            <p:custDataLst>
              <p:tags r:id="rId20"/>
            </p:custDataLst>
          </p:nvPr>
        </p:nvSpPr>
        <p:spPr>
          <a:xfrm>
            <a:off x="4419600" y="1062640"/>
            <a:ext cx="1981200" cy="685800"/>
          </a:xfrm>
          <a:prstGeom prst="arc">
            <a:avLst>
              <a:gd name="adj1" fmla="val 11298641"/>
              <a:gd name="adj2" fmla="val 2138763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800600" y="60544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on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6" name="Rectangle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667000" y="98644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7" name="Arc 46"/>
          <p:cNvSpPr/>
          <p:nvPr>
            <p:custDataLst>
              <p:tags r:id="rId23"/>
            </p:custDataLst>
          </p:nvPr>
        </p:nvSpPr>
        <p:spPr>
          <a:xfrm>
            <a:off x="3200400" y="1367440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162800" y="91024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on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9" name="Arc 48"/>
          <p:cNvSpPr/>
          <p:nvPr>
            <p:custDataLst>
              <p:tags r:id="rId25"/>
            </p:custDataLst>
          </p:nvPr>
        </p:nvSpPr>
        <p:spPr>
          <a:xfrm>
            <a:off x="6781800" y="1291240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>
            <p:custDataLst>
              <p:tags r:id="rId26"/>
            </p:custDataLst>
          </p:nvPr>
        </p:nvSpPr>
        <p:spPr>
          <a:xfrm flipV="1">
            <a:off x="4495800" y="3424840"/>
            <a:ext cx="1981200" cy="685800"/>
          </a:xfrm>
          <a:prstGeom prst="arc">
            <a:avLst>
              <a:gd name="adj1" fmla="val 11298641"/>
              <a:gd name="adj2" fmla="val 21080623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724400" y="411064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down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9" name="Rectangle 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590800" y="289144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0" name="Arc 59"/>
          <p:cNvSpPr/>
          <p:nvPr>
            <p:custDataLst>
              <p:tags r:id="rId29"/>
            </p:custDataLst>
          </p:nvPr>
        </p:nvSpPr>
        <p:spPr>
          <a:xfrm>
            <a:off x="3200400" y="3272440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315200" y="388204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2" name="Arc 61"/>
          <p:cNvSpPr/>
          <p:nvPr>
            <p:custDataLst>
              <p:tags r:id="rId31"/>
            </p:custDataLst>
          </p:nvPr>
        </p:nvSpPr>
        <p:spPr>
          <a:xfrm>
            <a:off x="6781800" y="3196240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>
            <p:custDataLst>
              <p:tags r:id="rId32"/>
            </p:custDataLst>
          </p:nvPr>
        </p:nvSpPr>
        <p:spPr>
          <a:xfrm flipH="1">
            <a:off x="4800600" y="1895008"/>
            <a:ext cx="1871828" cy="1529832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29832" stroke="0" extrusionOk="0">
                <a:moveTo>
                  <a:pt x="0" y="1377268"/>
                </a:moveTo>
                <a:cubicBezTo>
                  <a:pt x="112869" y="1120372"/>
                  <a:pt x="501782" y="908513"/>
                  <a:pt x="1029591" y="816400"/>
                </a:cubicBezTo>
                <a:cubicBezTo>
                  <a:pt x="1242143" y="779306"/>
                  <a:pt x="1468950" y="763163"/>
                  <a:pt x="1695625" y="768995"/>
                </a:cubicBezTo>
                <a:lnTo>
                  <a:pt x="1605128" y="1529832"/>
                </a:lnTo>
                <a:lnTo>
                  <a:pt x="0" y="1377268"/>
                </a:lnTo>
                <a:close/>
              </a:path>
              <a:path w="1948028" h="1529832" fill="none">
                <a:moveTo>
                  <a:pt x="0" y="1377268"/>
                </a:moveTo>
                <a:cubicBezTo>
                  <a:pt x="112869" y="1120372"/>
                  <a:pt x="364921" y="734862"/>
                  <a:pt x="728828" y="386832"/>
                </a:cubicBezTo>
                <a:cubicBezTo>
                  <a:pt x="964384" y="224655"/>
                  <a:pt x="1721353" y="0"/>
                  <a:pt x="1948028" y="5832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324600" y="243424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5" name="Freeform 64"/>
          <p:cNvSpPr/>
          <p:nvPr>
            <p:custDataLst>
              <p:tags r:id="rId34"/>
            </p:custDataLst>
          </p:nvPr>
        </p:nvSpPr>
        <p:spPr>
          <a:xfrm rot="16200000" flipH="1">
            <a:off x="4401002" y="1544270"/>
            <a:ext cx="1948028" cy="1594368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143000 w 1948028"/>
              <a:gd name="connsiteY1" fmla="*/ 533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447800 w 1948028"/>
              <a:gd name="connsiteY1" fmla="*/ 609600 h 1529832"/>
              <a:gd name="connsiteX2" fmla="*/ 1948028 w 1948028"/>
              <a:gd name="connsiteY2" fmla="*/ 5832 h 1529832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600200 w 1948028"/>
              <a:gd name="connsiteY1" fmla="*/ 762000 h 1600200"/>
              <a:gd name="connsiteX2" fmla="*/ 1948028 w 1948028"/>
              <a:gd name="connsiteY2" fmla="*/ 5832 h 1600200"/>
              <a:gd name="connsiteX0" fmla="*/ 0 w 1948028"/>
              <a:gd name="connsiteY0" fmla="*/ 1371436 h 1594368"/>
              <a:gd name="connsiteX1" fmla="*/ 1029591 w 1948028"/>
              <a:gd name="connsiteY1" fmla="*/ 810568 h 1594368"/>
              <a:gd name="connsiteX2" fmla="*/ 1695625 w 1948028"/>
              <a:gd name="connsiteY2" fmla="*/ 763163 h 1594368"/>
              <a:gd name="connsiteX3" fmla="*/ 1605128 w 1948028"/>
              <a:gd name="connsiteY3" fmla="*/ 1524000 h 1594368"/>
              <a:gd name="connsiteX4" fmla="*/ 0 w 1948028"/>
              <a:gd name="connsiteY4" fmla="*/ 1371436 h 1594368"/>
              <a:gd name="connsiteX0" fmla="*/ 381000 w 1948028"/>
              <a:gd name="connsiteY0" fmla="*/ 1594368 h 1594368"/>
              <a:gd name="connsiteX1" fmla="*/ 1600200 w 1948028"/>
              <a:gd name="connsiteY1" fmla="*/ 756168 h 1594368"/>
              <a:gd name="connsiteX2" fmla="*/ 1948028 w 1948028"/>
              <a:gd name="connsiteY2" fmla="*/ 0 h 159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94368" stroke="0" extrusionOk="0">
                <a:moveTo>
                  <a:pt x="0" y="1371436"/>
                </a:moveTo>
                <a:cubicBezTo>
                  <a:pt x="112869" y="1114540"/>
                  <a:pt x="501782" y="902681"/>
                  <a:pt x="1029591" y="810568"/>
                </a:cubicBezTo>
                <a:cubicBezTo>
                  <a:pt x="1242143" y="773474"/>
                  <a:pt x="1468950" y="757331"/>
                  <a:pt x="1695625" y="763163"/>
                </a:cubicBezTo>
                <a:lnTo>
                  <a:pt x="1605128" y="1524000"/>
                </a:lnTo>
                <a:lnTo>
                  <a:pt x="0" y="1371436"/>
                </a:lnTo>
                <a:close/>
              </a:path>
              <a:path w="1948028" h="1594368" fill="none">
                <a:moveTo>
                  <a:pt x="381000" y="1594368"/>
                </a:moveTo>
                <a:cubicBezTo>
                  <a:pt x="653458" y="851517"/>
                  <a:pt x="1236293" y="1104198"/>
                  <a:pt x="1600200" y="756168"/>
                </a:cubicBezTo>
                <a:cubicBezTo>
                  <a:pt x="1835756" y="593991"/>
                  <a:pt x="1836372" y="458557"/>
                  <a:pt x="1948028" y="0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419600" y="251044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3" name="TextBox 42"/>
          <p:cNvSpPr txBox="1"/>
          <p:nvPr>
            <p:custDataLst>
              <p:tags r:id="rId36"/>
            </p:custDataLst>
          </p:nvPr>
        </p:nvSpPr>
        <p:spPr>
          <a:xfrm>
            <a:off x="228600" y="4110640"/>
            <a:ext cx="30221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Input: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800" dirty="0" smtClean="0"/>
              <a:t> or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</a:p>
          <a:p>
            <a:r>
              <a:rPr lang="en-US" sz="2800" dirty="0" smtClean="0"/>
              <a:t>Output: 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on</a:t>
            </a:r>
            <a:r>
              <a:rPr lang="en-US" sz="2800" dirty="0" smtClean="0"/>
              <a:t> or 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</a:p>
          <a:p>
            <a:r>
              <a:rPr lang="en-US" sz="2800" dirty="0" smtClean="0"/>
              <a:t>States: </a:t>
            </a:r>
            <a:r>
              <a:rPr lang="en-US" sz="2800" b="1" dirty="0" smtClean="0">
                <a:solidFill>
                  <a:schemeClr val="accent6"/>
                </a:solidFill>
              </a:rPr>
              <a:t>A</a:t>
            </a:r>
            <a:r>
              <a:rPr lang="en-US" sz="2800" dirty="0" smtClean="0"/>
              <a:t>, </a:t>
            </a:r>
            <a:r>
              <a:rPr lang="en-US" sz="2800" b="1" dirty="0" smtClean="0">
                <a:solidFill>
                  <a:schemeClr val="accent6"/>
                </a:solidFill>
              </a:rPr>
              <a:t>B</a:t>
            </a:r>
            <a:r>
              <a:rPr lang="en-US" sz="2800" dirty="0" smtClean="0"/>
              <a:t>, </a:t>
            </a:r>
            <a:r>
              <a:rPr lang="en-US" sz="2800" b="1" dirty="0" smtClean="0">
                <a:solidFill>
                  <a:schemeClr val="accent6"/>
                </a:solidFill>
              </a:rPr>
              <a:t>C</a:t>
            </a:r>
            <a:r>
              <a:rPr lang="en-US" sz="2800" dirty="0" smtClean="0"/>
              <a:t>, or </a:t>
            </a:r>
            <a:r>
              <a:rPr lang="en-US" sz="2800" b="1" dirty="0" smtClean="0">
                <a:solidFill>
                  <a:schemeClr val="accent6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63844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noFill/>
          <a:ln/>
        </p:spPr>
        <p:txBody>
          <a:bodyPr anchor="ctr">
            <a:noAutofit/>
          </a:bodyPr>
          <a:lstStyle/>
          <a:p>
            <a:r>
              <a:rPr lang="en-US" dirty="0" smtClean="0"/>
              <a:t>FSM Example</a:t>
            </a:r>
            <a:endParaRPr lang="en-US" dirty="0"/>
          </a:p>
        </p:txBody>
      </p:sp>
      <p:sp>
        <p:nvSpPr>
          <p:cNvPr id="167629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258664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FFFF"/>
                </a:solidFill>
              </a:rPr>
              <a:t>Legend</a:t>
            </a:r>
          </a:p>
        </p:txBody>
      </p:sp>
      <p:sp>
        <p:nvSpPr>
          <p:cNvPr id="1676294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9900" y="1748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6295" name="Arc 7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62000" y="1443640"/>
            <a:ext cx="685800" cy="3048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65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6296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4452" y="1926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>
                <a:solidFill>
                  <a:srgbClr val="FFC000"/>
                </a:solidFill>
              </a:rPr>
              <a:t>state</a:t>
            </a:r>
          </a:p>
        </p:txBody>
      </p:sp>
      <p:sp>
        <p:nvSpPr>
          <p:cNvPr id="1676297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7350" y="986440"/>
            <a:ext cx="2019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input</a:t>
            </a:r>
            <a:r>
              <a:rPr lang="en-US" sz="2400" b="1" dirty="0"/>
              <a:t>/</a:t>
            </a:r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output</a:t>
            </a:r>
          </a:p>
        </p:txBody>
      </p:sp>
      <p:sp>
        <p:nvSpPr>
          <p:cNvPr id="29" name="Oval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47800" y="1748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460978" y="1935344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rgbClr val="FFC000"/>
                </a:solidFill>
              </a:rPr>
              <a:t>start</a:t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smtClean="0">
                <a:solidFill>
                  <a:srgbClr val="FFC000"/>
                </a:solidFill>
              </a:rPr>
              <a:t>state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1" name="Oval 30"/>
          <p:cNvSpPr/>
          <p:nvPr>
            <p:custDataLst>
              <p:tags r:id="rId9"/>
            </p:custDataLst>
          </p:nvPr>
        </p:nvSpPr>
        <p:spPr>
          <a:xfrm>
            <a:off x="1386212" y="1679432"/>
            <a:ext cx="810888" cy="831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>
            <p:custDataLst>
              <p:tags r:id="rId10"/>
            </p:custDataLst>
          </p:nvPr>
        </p:nvSpPr>
        <p:spPr>
          <a:xfrm>
            <a:off x="228600" y="986440"/>
            <a:ext cx="2133600" cy="2057400"/>
          </a:xfrm>
          <a:prstGeom prst="rect">
            <a:avLst/>
          </a:prstGeom>
          <a:noFill/>
          <a:ln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38600" y="1367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51778" y="1554344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A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36" name="Oval 35"/>
          <p:cNvSpPr/>
          <p:nvPr>
            <p:custDataLst>
              <p:tags r:id="rId13"/>
            </p:custDataLst>
          </p:nvPr>
        </p:nvSpPr>
        <p:spPr>
          <a:xfrm>
            <a:off x="3977012" y="1298432"/>
            <a:ext cx="810888" cy="831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248400" y="1367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252952" y="1545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B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39" name="Oval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8600" y="3272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043152" y="3450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C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41" name="Oval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248400" y="3272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252952" y="3450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D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44" name="Arc 43"/>
          <p:cNvSpPr/>
          <p:nvPr>
            <p:custDataLst>
              <p:tags r:id="rId20"/>
            </p:custDataLst>
          </p:nvPr>
        </p:nvSpPr>
        <p:spPr>
          <a:xfrm>
            <a:off x="4419600" y="1062640"/>
            <a:ext cx="1981200" cy="685800"/>
          </a:xfrm>
          <a:prstGeom prst="arc">
            <a:avLst>
              <a:gd name="adj1" fmla="val 11298641"/>
              <a:gd name="adj2" fmla="val 2138763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800600" y="60544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on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6" name="Rectangle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667000" y="98644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7" name="Arc 46"/>
          <p:cNvSpPr/>
          <p:nvPr>
            <p:custDataLst>
              <p:tags r:id="rId23"/>
            </p:custDataLst>
          </p:nvPr>
        </p:nvSpPr>
        <p:spPr>
          <a:xfrm>
            <a:off x="3200400" y="1367440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162800" y="91024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on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9" name="Arc 48"/>
          <p:cNvSpPr/>
          <p:nvPr>
            <p:custDataLst>
              <p:tags r:id="rId25"/>
            </p:custDataLst>
          </p:nvPr>
        </p:nvSpPr>
        <p:spPr>
          <a:xfrm>
            <a:off x="6781800" y="1291240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>
            <p:custDataLst>
              <p:tags r:id="rId26"/>
            </p:custDataLst>
          </p:nvPr>
        </p:nvSpPr>
        <p:spPr>
          <a:xfrm flipV="1">
            <a:off x="4495800" y="3424840"/>
            <a:ext cx="1981200" cy="685800"/>
          </a:xfrm>
          <a:prstGeom prst="arc">
            <a:avLst>
              <a:gd name="adj1" fmla="val 11298641"/>
              <a:gd name="adj2" fmla="val 21080623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724400" y="411064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down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9" name="Rectangle 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590800" y="289144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0" name="Arc 59"/>
          <p:cNvSpPr/>
          <p:nvPr>
            <p:custDataLst>
              <p:tags r:id="rId29"/>
            </p:custDataLst>
          </p:nvPr>
        </p:nvSpPr>
        <p:spPr>
          <a:xfrm>
            <a:off x="3200400" y="3272440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315200" y="388204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2" name="Arc 61"/>
          <p:cNvSpPr/>
          <p:nvPr>
            <p:custDataLst>
              <p:tags r:id="rId31"/>
            </p:custDataLst>
          </p:nvPr>
        </p:nvSpPr>
        <p:spPr>
          <a:xfrm>
            <a:off x="6781800" y="3196240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>
            <p:custDataLst>
              <p:tags r:id="rId32"/>
            </p:custDataLst>
          </p:nvPr>
        </p:nvSpPr>
        <p:spPr>
          <a:xfrm flipH="1">
            <a:off x="4800600" y="1895008"/>
            <a:ext cx="1871828" cy="1529832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29832" stroke="0" extrusionOk="0">
                <a:moveTo>
                  <a:pt x="0" y="1377268"/>
                </a:moveTo>
                <a:cubicBezTo>
                  <a:pt x="112869" y="1120372"/>
                  <a:pt x="501782" y="908513"/>
                  <a:pt x="1029591" y="816400"/>
                </a:cubicBezTo>
                <a:cubicBezTo>
                  <a:pt x="1242143" y="779306"/>
                  <a:pt x="1468950" y="763163"/>
                  <a:pt x="1695625" y="768995"/>
                </a:cubicBezTo>
                <a:lnTo>
                  <a:pt x="1605128" y="1529832"/>
                </a:lnTo>
                <a:lnTo>
                  <a:pt x="0" y="1377268"/>
                </a:lnTo>
                <a:close/>
              </a:path>
              <a:path w="1948028" h="1529832" fill="none">
                <a:moveTo>
                  <a:pt x="0" y="1377268"/>
                </a:moveTo>
                <a:cubicBezTo>
                  <a:pt x="112869" y="1120372"/>
                  <a:pt x="364921" y="734862"/>
                  <a:pt x="728828" y="386832"/>
                </a:cubicBezTo>
                <a:cubicBezTo>
                  <a:pt x="964384" y="224655"/>
                  <a:pt x="1721353" y="0"/>
                  <a:pt x="1948028" y="5832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324600" y="243424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5" name="Freeform 64"/>
          <p:cNvSpPr/>
          <p:nvPr>
            <p:custDataLst>
              <p:tags r:id="rId34"/>
            </p:custDataLst>
          </p:nvPr>
        </p:nvSpPr>
        <p:spPr>
          <a:xfrm rot="16200000" flipH="1">
            <a:off x="4401002" y="1544270"/>
            <a:ext cx="1948028" cy="1594368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143000 w 1948028"/>
              <a:gd name="connsiteY1" fmla="*/ 533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447800 w 1948028"/>
              <a:gd name="connsiteY1" fmla="*/ 609600 h 1529832"/>
              <a:gd name="connsiteX2" fmla="*/ 1948028 w 1948028"/>
              <a:gd name="connsiteY2" fmla="*/ 5832 h 1529832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600200 w 1948028"/>
              <a:gd name="connsiteY1" fmla="*/ 762000 h 1600200"/>
              <a:gd name="connsiteX2" fmla="*/ 1948028 w 1948028"/>
              <a:gd name="connsiteY2" fmla="*/ 5832 h 1600200"/>
              <a:gd name="connsiteX0" fmla="*/ 0 w 1948028"/>
              <a:gd name="connsiteY0" fmla="*/ 1371436 h 1594368"/>
              <a:gd name="connsiteX1" fmla="*/ 1029591 w 1948028"/>
              <a:gd name="connsiteY1" fmla="*/ 810568 h 1594368"/>
              <a:gd name="connsiteX2" fmla="*/ 1695625 w 1948028"/>
              <a:gd name="connsiteY2" fmla="*/ 763163 h 1594368"/>
              <a:gd name="connsiteX3" fmla="*/ 1605128 w 1948028"/>
              <a:gd name="connsiteY3" fmla="*/ 1524000 h 1594368"/>
              <a:gd name="connsiteX4" fmla="*/ 0 w 1948028"/>
              <a:gd name="connsiteY4" fmla="*/ 1371436 h 1594368"/>
              <a:gd name="connsiteX0" fmla="*/ 381000 w 1948028"/>
              <a:gd name="connsiteY0" fmla="*/ 1594368 h 1594368"/>
              <a:gd name="connsiteX1" fmla="*/ 1600200 w 1948028"/>
              <a:gd name="connsiteY1" fmla="*/ 756168 h 1594368"/>
              <a:gd name="connsiteX2" fmla="*/ 1948028 w 1948028"/>
              <a:gd name="connsiteY2" fmla="*/ 0 h 159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94368" stroke="0" extrusionOk="0">
                <a:moveTo>
                  <a:pt x="0" y="1371436"/>
                </a:moveTo>
                <a:cubicBezTo>
                  <a:pt x="112869" y="1114540"/>
                  <a:pt x="501782" y="902681"/>
                  <a:pt x="1029591" y="810568"/>
                </a:cubicBezTo>
                <a:cubicBezTo>
                  <a:pt x="1242143" y="773474"/>
                  <a:pt x="1468950" y="757331"/>
                  <a:pt x="1695625" y="763163"/>
                </a:cubicBezTo>
                <a:lnTo>
                  <a:pt x="1605128" y="1524000"/>
                </a:lnTo>
                <a:lnTo>
                  <a:pt x="0" y="1371436"/>
                </a:lnTo>
                <a:close/>
              </a:path>
              <a:path w="1948028" h="1594368" fill="none">
                <a:moveTo>
                  <a:pt x="381000" y="1594368"/>
                </a:moveTo>
                <a:cubicBezTo>
                  <a:pt x="653458" y="851517"/>
                  <a:pt x="1236293" y="1104198"/>
                  <a:pt x="1600200" y="756168"/>
                </a:cubicBezTo>
                <a:cubicBezTo>
                  <a:pt x="1835756" y="593991"/>
                  <a:pt x="1836372" y="458557"/>
                  <a:pt x="1948028" y="0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419600" y="251044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3" name="TextBox 42"/>
          <p:cNvSpPr txBox="1"/>
          <p:nvPr>
            <p:custDataLst>
              <p:tags r:id="rId36"/>
            </p:custDataLst>
          </p:nvPr>
        </p:nvSpPr>
        <p:spPr>
          <a:xfrm>
            <a:off x="228600" y="4110640"/>
            <a:ext cx="436658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Input:  =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800" dirty="0" smtClean="0"/>
              <a:t> or  =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</a:p>
          <a:p>
            <a:r>
              <a:rPr lang="en-US" sz="2800" dirty="0" smtClean="0"/>
              <a:t>Output:  = 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on</a:t>
            </a:r>
            <a:r>
              <a:rPr lang="en-US" sz="2800" dirty="0" smtClean="0"/>
              <a:t> or  = 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</a:p>
          <a:p>
            <a:r>
              <a:rPr lang="en-US" sz="2800" dirty="0" smtClean="0"/>
              <a:t>States:  = </a:t>
            </a:r>
            <a:r>
              <a:rPr lang="en-US" sz="2800" b="1" dirty="0" smtClean="0">
                <a:solidFill>
                  <a:schemeClr val="accent6"/>
                </a:solidFill>
              </a:rPr>
              <a:t>A</a:t>
            </a:r>
            <a:r>
              <a:rPr lang="en-US" sz="2800" dirty="0" smtClean="0"/>
              <a:t>,  = </a:t>
            </a:r>
            <a:r>
              <a:rPr lang="en-US" sz="2800" b="1" dirty="0" smtClean="0">
                <a:solidFill>
                  <a:schemeClr val="accent6"/>
                </a:solidFill>
              </a:rPr>
              <a:t>B</a:t>
            </a:r>
            <a:r>
              <a:rPr lang="en-US" sz="2800" dirty="0" smtClean="0"/>
              <a:t>,  = </a:t>
            </a:r>
            <a:r>
              <a:rPr lang="en-US" sz="2800" b="1" dirty="0" smtClean="0">
                <a:solidFill>
                  <a:schemeClr val="accent6"/>
                </a:solidFill>
              </a:rPr>
              <a:t>C</a:t>
            </a:r>
            <a:r>
              <a:rPr lang="en-US" sz="2800" dirty="0" smtClean="0"/>
              <a:t>, or  = </a:t>
            </a:r>
            <a:r>
              <a:rPr lang="en-US" sz="2800" b="1" dirty="0" smtClean="0">
                <a:solidFill>
                  <a:schemeClr val="accent6"/>
                </a:solidFill>
              </a:rPr>
              <a:t>D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35824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pFHAOAgAQdBMwEvgYBEPtqM42hSWdPlnOPQpc6p/oDCEgQRP//A0U1BQM4C2QZIDIJAJCbAwE3wB5FMwkAkIICAdvFHkU4CAD+AwB7hdI0Ek7ApD/TAKQ/CloXg/4sMP4sPeXPXHXOomJpRgcghPwCzfgFZgzT2R1TxTleePHXLXLw7IPhEVEpmbmV1mb34vh4ITYQ2aM3LnJicLWWNlkWtGeFytwssmVa5aYsLNhlx4XLnEAKOAOG8Xbni7dmQIT8BIX4CQ9IhNnPyCE2EZHDVpmZZmS3LhbtVrTK1arcORo4W5Gzhzhx5srJvkcACooBNYP+LYj+Lcng6V04duHDtHCMI2vLObzm+Z1MrrOJ1FRVTy59MIT8BT34Cd05TVjWtcN748eGtZ1inghgtgxcC/AxaMVsVKXaWWt8rfkwgIPpU5ubi4kRMTAhMTESiYJRMJEt3vx+QCE2EMGGZjhYZGC3E5at1rRtmwrXGZq0WtsuVmzbN8TBs0aACl4Xg/4yLv4yRem8zdddXjeL5K4Ry11Ag/3/n7/Xtw5OGpqpzrrO8z3m+4CFsx2TlhiQEMCGFHLHbhZ84CE2ENsuJo3ctGq1m1yZFrRmwcLcLnC4W42zNi4y42GXNmwgCnQlhPxlNfjJ7lKMi7DDDe88tcM8KqVMGLNg0YNEGLWAg/4Dlv4Dl7nd2uZInF9I5a7cu3LVYXvm8XN+GISVIoRgjBFEjCcEYRRhGE4Rvr4sO8AhNhGRm5ys8OPEtcsWjVa0x5Gq3FkZZlrHG5cuWznNjatcwApYGYP+LED+LEEduOYzF1YmE8JAg/4GKP4GKR4UY4RyYzW83xnjXhiE7Do3ghBCKYiVjl15eQAhNhDdk0ctmbLKtzZMuRa0c5ca3EwcuVubM1YZmOFnmxZMYAqUATiD/i3e/i3f8fFpGIxjFaqKqooqZu8zxtsnMxmJxEYnhx8TxfEAhPwO2fgdtvaVoWlK0EV54758OW98c6znZgtgxYtTNitiwUpGN7x204+bPvCE7mB4HjCMIwjAEEYEIxhGEYRQijBEhCcEYxurfi5AITYQwbOWLVm0zLWeJsxWtGbTCtctsuVazYMWuJvmZsmLlgAKWRWD/jFc/jFt1u4mbiE64X0vGeyE/Aq5+BUW1I4pSlCcZ3rllw92+ACE0c516iMYRRjhnXO0ACE2ENmzXI5cs261m1buFrRthbrcOPHlW5nDFpkZsnGJy1xACm4fhPxkVfjH7w5MODLbPDG11w3vPDGEqWxYsktUZoT8EE34IJ8sNdtdr2riYJZqYrYJWlCMI48ELoTiYYQjGc0ZwmEUYRhOE54+vCQhNhDhwxyN8bPKtYtWuZa0yuMy1xhxsFuLG3xZsmZvhaY8YApoGIP+LUL+LUN2d/A47xzbxzxdRPCcQIT8FQX4Kk808FeNOWBatMNLwjhth4PChqqAuYCEhIRAQMJCwEDAwMChYeNl4e0AITYRmwuMjXFjYrcLdy3WtMWXKtxMm2FayxM3GJq4ctsbjGAKlAE3hPxdsfi7ZNOjbs4+KaEKUpLJK0pJQjGdV41rGaESCEo0jgvi387OhPwXdfgu7K0pXiTlRSbDHHfLlrnnljNDBS1MlMzNbBDBCU4xww14ODgxgITwJCfgOMIwjCMBGAhFATlEhEQjKcIwjCqeFfLXACE2ENW7nM2wsGK1jiyYlrRrkcrXLbFhW5sORy2YMcbloycACmcXg/4zAv4zA7rwaZvcyjU8I5VvhICF+CXj4JebLcpTVNRBBHHDLLHXRkchg7SGiLaDgsDkFBQMFBwUHAQcHBxMXFx9ICE2ENGmFk2zZsa1llzOVrTLicLcLPFhWtWebKxwucTfJmagCoQBK4T8Zcn4y5eVjtBBGsMcMdMtMdMeLPm27OHmQlRklTBbFhtDGIP+C/7+C//lm5uczLeN4mkT4Hi+IeVnhisXUonGd11AhcpdmayAggQQIIIYyGFDDBHBDBDAhgR06OFrACE2ENMWLKwbMma1tkw5lrRzlcLXGJsyW4mbbNhY5W2ZjkYgCpwBQ4P+MEL+MENx4OfLvWY45nm3e6NRjhiuFVjFaxVVEwzM3OZnjw4szrMRGrrkg/4PJv4PJ3g+A79vF1NDGI4VrGq1WqmLjrPPPHPG85nNyvWeE+F4PgPAmcRDHHPAg/CStczYmIJqxITExMARMTE1cRJKJTFzx8fxdCE2EMcbfG1bZm61phcYVrTFicrXLhi3WsGLZhjctMzDE0ZgClUPg/4xWv4xT+fLjje853HFoIX4OWvg4/xeKjukkmmXWy0AhqqOhL+DgICBgIGJh42bhCE2EN3DHCzZ5Mi1m5c5VrTHicrcTdowWsm7lm0zZGWJvhcgCpMBO4P+LqD+LqG82zO4uSmMYxrGKikTa6zUri42zGcdenj67eb4m+wAhPwpofhTR5ehalqWwQwQpOVZxnGqsYxjWM2GV0YxlGEM3D4WXJKV908eTaCE6GLvzggUQEUwAgjKMIwjCMBBFFGMaxvfTl8BACE2EOGbDG3zMsy1uzZNVrTE5crcTPNhW427lm2atm7LFmxAClcTg/4xRv4xR5ubbjaUQ4Vxg/4Twv4Tw/EvhXDXCFbTzjPUhrCKhMBoGAgIGAgUCi4OXk5IITYQ2ZtGLbC0YrW7nG4WtGuHEtwtWmVbib5nLRqzaMGDVmAKmgE+hPxe4fi9xx4t9sdssrwnFCkpYI2tCikIQhGEJ0mnKsYxnOEWnRt2cHga9SMHCIT8MXn4Yvc+bTirivknihSkoUnKMJxuuvVWc4VTjOUaRpi06Fr5s+jTkytWtQCC5kzKrdtbmzc2G5YBKZssipVVbfO/D8fwgCE2EMMTBrkbNXK3G2bsVrRrlxLcLJi0WucuXHmYNWuHDicAClUUhPxg1fjBrateONJxEpVzZ8FQhPwwdfhg7HKvipKUJ1hhhjtUg/S4pm8zlK295475gCE2EY3DhjlcuGS3CwbMFrRhlyrXDDJlWtXGZiyw4mbJjlagCq8BQIX4t4Pi3hvuwuEw9lM0+CxeKw+GwckEqGBBFFJJBIkjtxmNxWLxGJxFMcEsKOONJfdg8FicRh8BXVAAhfh4c+Hh3E4jG4zJ4SeRdgcAZCOaSSCSGOCmGGeOeGG+6+SWurEzRwoI5IZobsLhJ5iyamKIgvs5vbqq1WpsFlllQsAllRZZVbvfl8/P8QAhNhGRtiaOMuLEtasnLVa0yZcK3C0aY1uLLkZZmzXKzat3IAqQATaD/i9i/i9jPB8DGeHHwOOpqdTjcTd5y5zlZEVWMco4RyqcbrvjnzCE/D0V+Hos16tOjh8Lg4JTkhKVlKSpCVJVwVhOM2EnWcZzqvTDgXCE6Vu3OEIRkQIwjFEIRgjKMIwjKMYRCKc51w68vaAhNhDXK4xuHDhytw5mbda0bN2i3FjbtVuRm1ZMGePHhbtMYAqOATiE/Fyt+LmHBt2cvNWIpOkIJSUlCkoUlCAhWcY1x6NMYadHFwFMO7PmhPxESfiI93a9U8kcEMCkkoIRnOdbzjhnhYYxijSEs23ZlyTliShLDj4HBIPwtLnM2tcTIJgBEkSETAmJTO/D8+fWITYQ2cZmWFyxxrcLTFkWtMePCtxNMzda5wsMLfIxy5MbHEAKhgEuhPxfRfi+j1ThKEoTivOs8MMcscsMopSpDBLFaGJKV6acHH3bwIP+Iqb+IqfnDMKnhXCsVGpxcXjMcZZeD43ebnPDjjPTcwCE6GyffmAlGCEYThOU4RQihGEYJxjOs44ePoAhNhGPMzx5HOFmtY4mmJa0cN261wyaZVuJzhzYnDZk0Z4WIAqRATqE/Fw1+Lh2GOOTk6MtMOC9pyjZCUJUolKEJ2jFBFVGs6zji4+isILXzYSE/E49+JzHRrpk16p5oWhaEpIyTRjWNasLDG8LozhBCEIZMuSULTyT18CD4Ui4mJTa5JiLqQETUkSEwJTEzfg+jfsAITYQyZ5WDlzlYrWDXFhWtGTJwtw5cuNbiytmLVnic5WLlkAKiAE5g/4vjv4vjzwPB8LakFCLm873e72uYphw7eH4TwKajhOGa68uu4P+J0L+J0M8vyvD5b1x4MTTEYqo4Kmrjcy23HPlzeB1msxMrxxrEoOuzNrIurEkxMTARMTVouAiYLi5vn7rxiE2ENcLllkzOWC1i1csVrRxmbrXORliW4XLXG3xZMjTIzaACqABQIT8XcX4u49Ojbs5OjDS8J2rCNIRhSeKELMCU6TjCMUowhKMZqzrWnBtNG09EY0Ag/4rXv4rX+/bw/C49r6XpqanE8LiIhbLOdzmc5ltm7iJRGu3g+BqMa49M76ghIcDfKEoIRjOKMxFCJCIjAQjAjCKEQgjCJGeHj6YeAghNhDHK1zZW7Bstx5GbBa0YtWi1w1bM1uNtmws8zFpmZtWoAqVAT6D/jCI/jCJ8XXQPElU8MzN7cbzOUzCPA8fxuvQ48LrcTi1Tltnc8eW5IT8VtX4ra5VgZ82G0KVwQpO1cmHFOlZLp1y7t+DCaNObPwsMkkJXkqvLPBMg9fAWffuAISTEwkExImJiYCJiYmJiU3vr5u/GCE2EN2Dlm1bZMa3M4zOFrRs3ZrcTVw3W5G7nHjbZm+XK3ZgCqwBU4P+Ljr+Lj2CrAeLqYMRisVVRUxd569u97lKOnj+McoxEQuM3d3Nzc3aU4nwvL9DPPkAhPxiPfjEvzGfMDNn5WO0YThFGCcIzVrOMddLooQlmz5jPkjFOKMU6VhOMUSUoYFpZtejSIN6U8c3YiyZkmJTEwARIRcJhMTEwiSJqUSTEphbOefrz6ghNhGZw5bt2LLCtzMWeJa0asWi3Czy5FuVq3aY2GJg5cucQApYFIP+MPj+MQ3XHhdWTML116Tog/4wfP4wX+eMRwjSLOOPFrOQhrKMXMLACBQMBBwcTNysDaAhNhGNqxb42jnMtzNsjBa0ZY8a1y1bN1rDDmYYmrJpiZMMIAq8AWKD/i6A/i6Z8YOvTNR4Ok1MREQxNKQhMV4fleCuMxJJExNW1sAAm6tmrXEx08Pwjr0eF4fiAIT8ajH41J8gSnmZ+NnpNCdEKRlGM41jVdOduHac4xjCEIUoyb92XIz5gz5gNOjbCWGUYykhJix4jDgUriCD9bwSd5sQRKUxcEwBAiYkmJJgTCJiUTEzAgiQlEoklMzvv6b2ACE2EMWzTGyat2y1vhZ5VrRswZrXDXNjW4szVvjcYmjdy5yACmMahPxg5fjCF0Z8zTojKspyjGUSE7Y8EYT8adn40+cWPEx4tiOJaMsKE41tlhpAhOVwOfVK8YpwmQnCaNc/ThoAITYQ1ytGTlvhyrXOZtkWtHGZotctmjBblZsm7XDhctWuHIAK2QFzhPxeyfi9l06DXqyyrCMZynKtpwhKNI4IyklBJFKMECMBCKcaxxzrGMowzadAGTLwroJTqz5ssaicIxnFGMIy0cHgbdWfRlyAg/4zyP4zyQ8TxfKzGmrxnCIVKZm7zN2vMzN3N7xuazMrnNTVVqMViLoDt3iZuM4zGvFqsszNkKqOGIrGezjnxPFAg/U3m85mZhCJEkkxITExMTBExMTEokARIJiUSgCJhExISATCU3x9njHwcCE2EMmrRtjwtWK3C2aMlrRrhxLcLPKwWs2zHGzauMOTEyYACr4BWoP+Ln7+Ln9EzeN1mLrdXUYitYRTNZiSrxlOZzeOfJ4PgDwvD9DqTPfwPBXMzNzkiSpw7eP5mc4AhPxyrfjlXZs/G06K4J2tKNIwmw1neeOd8Na1jHHAohLIpk16l7DFjlOEYoZ0ZxmhGkZJKQhKUWLFv4XDg/A9b2bRK1kiauJiYmJhMTWauEwAExMTBBEwkSiSJIszff2Y8YAhNhDVuzaNWTVitZsnOFa0YOHK3DmYZFuVziauWWVg4Yt24AqQATWE/GCF+MF3gNOi19l4ShBAnObDOt4zVkpDJnzLX416ShSMJ3ybQIT8c0n45nbsuTbs22SpC0LUhSFIwjCE4zjOsc+TKyZcEZwnCKmPVWyE6GyXgOcYThEhGEYRgIwjCMIoRhEQjAEU54+jhoAhNhDbI5c5mjZmtxuc2Ja0bOcK1yxyNluFnjYsm7Zo0bY8YArHAV6E/F5V+LyvPmbdmG0M9ITlNKMoyhCCiGHgcHgcHdlinFCcIISSjKSBJWEYo59WGM11Z3irGMoWhoz5tUL4oyCE/H11+PrvBhGZn6GW0oQgunOM1YRnl2bbX2rzvBC0JQkwyjCUpQtKMpxVhTbSMU0bTkpGiCEpyri4Oi8Ag/O8T2ZgktKSYuhNXUyQmYmJi6ASiUTE1JExMCYEwmEpF583yXsAITYQ5xOGWXMyYrW7bDmWtMeFwtcMmDZbkwtHLdg1cuHLZkAKnQFHg/4yGP4yLfC8HwB4fhDwPB8jjiMMTiYuc3uec73d5u9zdpxWOGtcOFajhXCNRSt1xyCD/j5y/j5vu6HPkPD8Lx+CanEYY01UVEalFpc07nc7ytulYjWKjThnSoP0PC92ampE3MSmCUSCExMTF1ImATAIkiU339+vCCE2EZMrNnmyt2K3Kzb4VrTK2yLXDfDkWsW+Jg4yYW2ZjjbgCrABSIT8gtH5BaWLGXtr1cnNeFU4TRQhRgswZGBSUowQQhGUZzVjWGGl4zrW+HHhyx4N76SE/AMB+AYFr1a9W/dweBw9k6QpCkoSlKCVI0UrCcK1jOc8M61rhjOc43hWUUEIKRhmpDEAhHCVrERlNVNGEUYEYRgjAQnKMZRjKMIwjCE4ITgjCMIka4+rOHgQITYQ0YNsrRyxarWrJyyWtMzditc5s2Ja2yucmXFiat82TGAKbyKE/KA9+UB/Jl2bTVrYcF5VldFOMEpSsnalQIT8A+X4B88eK9icmhHFLAwSlKF61w34ebk1jcCE5E98YUkIRrNOCMIownCaeHfvdAAhNhDhw3ZYcWRytaMXLNa0aNHC3E2c5FuNi1w48rRzma5nIAq8AU2D/lII/lIJd+3h+F5dTtx1vk5cOHDhycpqCYmN1M3F2vi3s8GczkRTWMcNY6arW+XfhnaE/AUx+AqnNOWfNXRCmBknkvirCdb48u3Drw47454YxjGOCWTFgyZocA2YsmLViyWlOuHDjx5cOe+eO2m2U8aD170+X5pFQqJrK0pRMEJhMSImrqcZq4jNZq6uJgJhMznj178/ICE2ENG7hwwYtW63LhcYlrTFmarXDRiwWt2mZjhbtcTPHiYACnkkg/5XCP5XCZm5bzxvji4nhWsaxrhrGMTrny8PpmyD/eifvMc44XjhWqxyngrM3x3xz1zzvq68O/CdgIW7QSybOGCCCCCGKOBGhgjghQRwQpY6bcDLliE2EZWrZs1b5Wa3K5cMVrTCzyLcLjK0WssbNnjytMTDEyZgCqwBQYT8r8H5X4U8mHZt4mWE5ad2/gY4IJXjOc41tlyb93FxTjOE4xklJa1KZMWTNgwZK0x4dYCE/AX9+Auffojn3b92WKc5y2wrWcIwlCUKR0cPha9WXIpClJSxSpbEtGK+HDj0x3xw3iCE0c6XPzoiJCEYRIxhGAhGEYRCKCMBCcpynBEnPH25w5QhNhGFjiyMsrZytzYmWRa0b5cy3E3Z4lrRqxxtcjByzYt8wAq1AVmD/lNK/lNLBx4ZjMZZra4mZiMpmJqMVwqqYiEUpEVJcS3GZu7vXk6iauJhF+B5fld+3Dj4AIP+Byb+BycHi+J5es1vE01GKqsa1UaiEbwiUXHG7veZ3ObjMzMxdXiJx08nwlVFQpfHt31vt32Ag/Q4jNzMphKYlKRMTEwTEoJq4ARKJiYmJhMTEglEotee/rvAITYQ3ZYXOJu2ZLXDfM0WtGOTMtxNmzNbmaMHOXC3wtsbNgAKXBaD/lTO/lTP68uPLeuON1MzqXJugIT8C2n4FtdSequieCOKspxjlpny54SHIlPHVOM4xRhWNdvLbiE2EZXOHE1YOMS3E4a4VrRxlxrcOFhlW42jJjlytGbPKycgCrsBWoP+QYb+QYd4viG9bxvG6yZxmojhWtanURdcYzec83OyYx28XxHiRWKgzmdszd5cZ4uNzMNZ8DjjAIP+Bi7+Bi9MHTr5G8cHKNRV1uc3u73OeN8b5xmc4mqisVGMDtxurtkuJtutsxeLxUVWL8DnhkCD9TvFzlmxExMwETExcCJiYkTExKYkImCJQmpRMTEpiRMzfX3YfBwhNhGJi5ZNMzhutc4s2Za0Z4WK3E1aNlrNxkbsszBrkws8QAppG4T8eun49dd2/dcjK+KspwjNj1a8WGkMIIP+BbT+BbXW+xwxWNZq87vn11vwbvHggIVoIdDBFBBAghQxxwRwo4Ka8PLpgCE2EM2zJuxaNGq3DlZsVrRjiaLXLVg3WscrRswys8mLNjcAClcTg/4+xv4+x3LeL1nUMTidR1CE/Asx+BZluvgngjBONYY5NoCFg0GRngQwwwxwxo57cLngITYRhYuMznE1bLWznG2WtMOXKtw4muRbhy5m7NzlbtmThyAKXRWE/Ij5+RH3Lk4eCc01YTtOmCWQhPwKHfgUPzZ+FjpG2HJeU0qr5QCFqxGVlikkiihjjhQyy14ufQAhNhDFk1yZcTJytxNmTVa0at263C4b4lrHI4ZuGuLJjcNGQApUEYT8jo35HPdcdMsscd61QrTAg/4E5P4Ew+/CeUREKzq+eoaUqoFgVAICBQMHIzMTTCE2ENWuLLicsWq3G4yuVrRmyarcTHE5Ws2DHLiaMmbXLhYgCpgBOoP+P17+P1/wJ4ThV43w48Mwm4u7m+fTqDU3hMWlMxGJ118jyem8gIT8Gj34NH44azjhphphthlGUUISwVxM2XIDItgtgpSSE7zrXDPg7t+/BhCE2cTk60oSjKAhWF5VhGEZEIxhMEq0nKtKwhMnOt9uuPgIITYQ1xtWWZjjyLcONuwWtGuZotcZsTRbhc427hsyc43LbMAKUxKD/kC4/kC57RwrWpxuZznq6oP+C9j+C9nt1piYVbeOfHkAhchiGnlgEMKGNXj6ACE2ENsuXM5aN2i1s1xOVrRm3yLXOZgzWtsjHNkxNMmVi3YgCk4OhPx7xfj3VteUU4Rjh4HBhPwUkfgorlC2GU61np3bwITJROsZxjGuXg8gITYQybucbbDkxrc2bK5WtMuZutcsnLhbjcNWGbFmxZnORyAKTxCD/j7Y/j7Z8TMYIrOLhyCE/BN1+CbvlVlBGF2GWFKFszEejgIYI4J4ba7QITYQwats2Jq0YrWGVpkWtMrLCtcOG+Vbjw42DFg1cMWjfEAKWhSD/kWO/kWPOe7vnHPlx4K4NeEAg/4J/P4J/TpvWJ1Oric43xqFwmKl08UUkEkEEKWWe/B344AhNhDTDlb42WNgtb5mjBa0w5Wi3EwZsVuPG4c5mLRk2aOWgApVEIT8j035Hnd98s41gnmvslmAhPwTsfgnDraFFp0w0xwcMIaQsEBgWBQEDAwsLJx8XNAhNhDJkxytMzjKtaNmmNa0yOci3Dmat1uXJkwsMeJi3wtnAAqyAVOD/lI8/lI7lV9YjMZq8NRitVrUagzPO+t955zd1HCPAuvIuqpE1eWbzu83u9sojDyPL8o8IIP+CmD+CnHs8DwfKzwcFImbjc8b5zvnuc3NXieDEVVVV9OvibuJyu7jjW5m2ZGlVwnlz5HQg/Q60Tc5nNZq5iYEJgJgiRMWBNTAiVTF1dXEoTEzN7vv4+/OITYQ0bYWTFo3brcTXJkWtGmZitxNcWZbhb5GmbFiYs8bfMAKXhWE/K09+Vp/ZtthTrPCujHBXBSIhPwS/fgl/0aeVOlNFKQQnGudHGCFi10MWrphiihgjilglnwuTgqAITYRhct2+HNkaLWGXMzWtMLbEtwuGeRaxxOWrNriZYWLFwAKlQE/g/5CoP5CofJ5ca4sxckRpHCOGsa4ajhFRcSm03njPWe++sdV5ieW/Ezy6aCD/g+g/g+h78J1nlOMRpqp1cMxmd24znd3nOY3W9b1nWeU6jGKxFXwzWPBg/W7ru7mUiQTEwTETExEiJhAFkple+/r16AhNhDhs3xtm2JstwuXGJa0a48K1y0w5VrdswcMcbZwzy4cIAqnAVCD/lD+/lD5zwvrrrjjXFOVs1arcJrUY4VwitRUQiqRMW4zxc7zfGMzkzNRGI8Ie1zkg/4PjP4Pne3l8uNbxep5NVqMY1UKVMxdbiZzbK723d3dymp4TieDVaYouOuxzcyD9jwTM3KyUyiU1cTEwJgmCEwmEwmCaurhMSRcJWu+Pn8/CCE2EN2mRmxxtHC1uxyNVrTG5ZrcTjI3W42TnLlZNMLZywxACl8bg/5T4v5T4w4cdq3W0ym0Z4dddIT8HeH4O8QxY+RjyRwRsjKcCMMOGwCD8TXixSmYmbmZi4mLnj5fh4AhNhDTK5cNMOFotZuMTBa0zNMi1zlasFrdu2aYsuZw4atcIAq1AVGE/KH5+UQu2HFhwZdHDyVpfZweBrwQnCMJyRolKVJRtGUZKQKVhOc4yuhWFZ3jjnhjOdSUIYJ7rACD/hQS/hQnxx4ceF+B4vSKvHLn5Wa1pwgJubznHOJm53d3uJTUyubZrOGK1GKqIq8c+XguwIOPQ3e1hcrJmEwTV1dSETEolEiYJiLpMAlFwlOePk+LHwUAITYRlZM2THNlcLWbjK3WtMjTMtxMWONbhbZm2LC2yOMOLEAKrwFQhPyoLflQXz5tOhnzLKTxVtGScIwhOCEZxnO951rddGEpQpTNr1F7Zs/CvSEqJSgnDDGseDwuGIP+FCD+FCGY58nfs7zw643jNVGGqjFanThMRUXF3ObznM3N0c+W9IxEVFSmLRx13ACDj2vgGkUipRMStdXMJmpiYmISEkSRITUkTCJCYmV3z9u/CCE2ENGuJoyzMWy3G0yuFrTMwbLcLZs2W5GrLC4zNGjhuyZACoYBMYP+QP7+QPfdVeIxPBEM1luO/geD4HFMTBJCauM43rYAhPwrYfhXF1c3NeOGGOUZ2QtaUsGDPmxWtbFKUIVmurHDDCz5MoCE5GUrOKKMIoVlWU4RhBKtKynCcAThONZ324+8ITYQ4ZOGrhnhxrWebEzWtGGLGtcZcbVayZ4crDI0YucLFwAKWBWD/kG4/kGn8HsrWeE4zSZup3qD/hTq/hTnvCauF3GWTHh+EIagkq+FQRAQKBgIGBQMXUrYITYQ3aMG7LJhaLWuLNlWtMrJmtws2Lha5b4cjVs2zZmzfGAKtgFbg/5CXv5CXZq8ZA8GG5mYVGKxquVYrCY3O55zud3F46eP4w8zOmImZze55zm83mtxcTGHB0rl0IP+F/z+GBPxO/br0A8rjqNYTwlUpvd9b65zxvcTmJxNYjHgeD4AilzN3lN1nGcXU0iIiIVMdt4Ag68rruIRErvKSJCLgmAiYmAmJiSUSiYESQESCYkmWefuz4AhNhDDK4zYXLPCtzNWrla0ZtWK3Fha4VuRozyZG7FuyyM2IAq0AVSE/J/d+T+8L0rCcoQShKlI2jKtLp1rGsbqwjCGbbsNEKSwCFZ1vO9a1vPDGsIxpSktm3Y5W3Fig/4YyP4YyTxF8mlTWYm4zN53O+7jO2YMVWMdOfI8TeUzlxZi13MWmoiMVWL1vSrcgIP2vFTN3cxMzEipiaski4q0SiRMTEwImETCLiYkmJJm5m89fD5/AwAhNhGNi2xOcOLCtYsMrRa0aM3K3CxZMFrPJlx4cebE5YNmIAqOATqE/KeR+U8kTlaU6MVbQpCEYVne973w3ndhpGEpUpbNr1bqWzYtVKSxxntAg/4Ykv4Ykx4vien4GYYarFarVVE1WauJm7vc7mTOGGJ1COqeYIS3ej25wjCYCIjCMBCIjCIhFGBAQTjPX10gITYQxZ4nDfG0ZrWjByxWtMmPItcsWWJaxZtXDJvmxtmGPIA=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3410">
      <a:dk1>
        <a:srgbClr val="FFFFFF"/>
      </a:dk1>
      <a:lt1>
        <a:sysClr val="window" lastClr="FFFFFF"/>
      </a:lt1>
      <a:dk2>
        <a:srgbClr val="000000"/>
      </a:dk2>
      <a:lt2>
        <a:srgbClr val="D8D8D8"/>
      </a:lt2>
      <a:accent1>
        <a:srgbClr val="FFFF00"/>
      </a:accent1>
      <a:accent2>
        <a:srgbClr val="FF0000"/>
      </a:accent2>
      <a:accent3>
        <a:srgbClr val="7030A0"/>
      </a:accent3>
      <a:accent4>
        <a:srgbClr val="0070C0"/>
      </a:accent4>
      <a:accent5>
        <a:srgbClr val="00B0F0"/>
      </a:accent5>
      <a:accent6>
        <a:srgbClr val="FFC000"/>
      </a:accent6>
      <a:hlink>
        <a:srgbClr val="6565FF"/>
      </a:hlink>
      <a:folHlink>
        <a:srgbClr val="A2A2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8260</TotalTime>
  <Words>1137</Words>
  <Application>Microsoft Office PowerPoint</Application>
  <PresentationFormat>On-screen Show (4:3)</PresentationFormat>
  <Paragraphs>434</Paragraphs>
  <Slides>32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StarSymbol</vt:lpstr>
      <vt:lpstr>Symbol</vt:lpstr>
      <vt:lpstr>Tahoma</vt:lpstr>
      <vt:lpstr>Wingdings</vt:lpstr>
      <vt:lpstr>Office Theme</vt:lpstr>
      <vt:lpstr>Finite State Machines</vt:lpstr>
      <vt:lpstr>Goals for Today</vt:lpstr>
      <vt:lpstr>Finite State Machines</vt:lpstr>
      <vt:lpstr>Next Goal</vt:lpstr>
      <vt:lpstr>Finite State Machines</vt:lpstr>
      <vt:lpstr>Abstract Model of FSM</vt:lpstr>
      <vt:lpstr>Automata Model</vt:lpstr>
      <vt:lpstr>FSM Example</vt:lpstr>
      <vt:lpstr>FSM Example</vt:lpstr>
      <vt:lpstr>FSM Example</vt:lpstr>
      <vt:lpstr>Mealy Machine</vt:lpstr>
      <vt:lpstr>Moore Machine</vt:lpstr>
      <vt:lpstr>Moore Machine FSM Example</vt:lpstr>
      <vt:lpstr>Mealy Machine FSM Example</vt:lpstr>
      <vt:lpstr>Activity#2: Create a Logic Circuit for a Serial Adder</vt:lpstr>
      <vt:lpstr>FSM: State Diagram</vt:lpstr>
      <vt:lpstr>FSM: State Diagram</vt:lpstr>
      <vt:lpstr>FSM: State Diagram</vt:lpstr>
      <vt:lpstr>FSM: State Diagram</vt:lpstr>
      <vt:lpstr>FSM: State Diagram</vt:lpstr>
      <vt:lpstr>Example: Digital Door Lock</vt:lpstr>
      <vt:lpstr>Door Lock: Inputs</vt:lpstr>
      <vt:lpstr>Door Lock: Outputs</vt:lpstr>
      <vt:lpstr>Door Lock: Simplified State Diagram</vt:lpstr>
      <vt:lpstr>Door Lock: Simplified State Diagram</vt:lpstr>
      <vt:lpstr>Door Lock: Simplified State Diagram</vt:lpstr>
      <vt:lpstr>Door Lock: Implementation</vt:lpstr>
      <vt:lpstr>Door Lock: Implementation</vt:lpstr>
      <vt:lpstr>Door Lock: Implementation</vt:lpstr>
      <vt:lpstr>Door Lock: Implementation</vt:lpstr>
      <vt:lpstr>Goals for today</vt:lpstr>
      <vt:lpstr>Summary</vt:lpstr>
    </vt:vector>
  </TitlesOfParts>
  <Company>Cornell University Computing and Information Science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Hakim Weatherspoon</dc:creator>
  <cp:lastModifiedBy>Hakim Weatherspoon</cp:lastModifiedBy>
  <cp:revision>212</cp:revision>
  <cp:lastPrinted>2015-02-03T16:52:35Z</cp:lastPrinted>
  <dcterms:created xsi:type="dcterms:W3CDTF">2012-11-28T14:27:55Z</dcterms:created>
  <dcterms:modified xsi:type="dcterms:W3CDTF">2018-02-08T03:23:49Z</dcterms:modified>
</cp:coreProperties>
</file>