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4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5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6.xml" ContentType="application/vnd.openxmlformats-officedocument.presentationml.notesSlid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notesSlides/notesSlide7.xml" ContentType="application/vnd.openxmlformats-officedocument.presentationml.notesSlide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notesSlides/notesSlide8.xml" ContentType="application/vnd.openxmlformats-officedocument.presentationml.notesSlide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notesSlides/notesSlide9.xml" ContentType="application/vnd.openxmlformats-officedocument.presentationml.notesSlide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notesSlides/notesSlide10.xml" ContentType="application/vnd.openxmlformats-officedocument.presentationml.notesSlide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notesSlides/notesSlide11.xml" ContentType="application/vnd.openxmlformats-officedocument.presentationml.notesSlide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notesSlides/notesSlide12.xml" ContentType="application/vnd.openxmlformats-officedocument.presentationml.notesSlide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notesSlides/notesSlide13.xml" ContentType="application/vnd.openxmlformats-officedocument.presentationml.notesSlide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notesSlides/notesSlide14.xml" ContentType="application/vnd.openxmlformats-officedocument.presentationml.notesSlide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notesSlides/notesSlide15.xml" ContentType="application/vnd.openxmlformats-officedocument.presentationml.notesSlide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notesSlides/notesSlide16.xml" ContentType="application/vnd.openxmlformats-officedocument.presentationml.notesSlide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notesSlides/notesSlide17.xml" ContentType="application/vnd.openxmlformats-officedocument.presentationml.notesSlide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notesSlides/notesSlide18.xml" ContentType="application/vnd.openxmlformats-officedocument.presentationml.notesSlide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notesSlides/notesSlide19.xml" ContentType="application/vnd.openxmlformats-officedocument.presentationml.notesSlide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tags/tag794.xml" ContentType="application/vnd.openxmlformats-officedocument.presentationml.tags+xml"/>
  <Override PartName="/ppt/tags/tag795.xml" ContentType="application/vnd.openxmlformats-officedocument.presentationml.tags+xml"/>
  <Override PartName="/ppt/tags/tag796.xml" ContentType="application/vnd.openxmlformats-officedocument.presentationml.tags+xml"/>
  <Override PartName="/ppt/tags/tag797.xml" ContentType="application/vnd.openxmlformats-officedocument.presentationml.tags+xml"/>
  <Override PartName="/ppt/tags/tag798.xml" ContentType="application/vnd.openxmlformats-officedocument.presentationml.tags+xml"/>
  <Override PartName="/ppt/tags/tag799.xml" ContentType="application/vnd.openxmlformats-officedocument.presentationml.tags+xml"/>
  <Override PartName="/ppt/tags/tag800.xml" ContentType="application/vnd.openxmlformats-officedocument.presentationml.tags+xml"/>
  <Override PartName="/ppt/tags/tag801.xml" ContentType="application/vnd.openxmlformats-officedocument.presentationml.tags+xml"/>
  <Override PartName="/ppt/tags/tag802.xml" ContentType="application/vnd.openxmlformats-officedocument.presentationml.tags+xml"/>
  <Override PartName="/ppt/tags/tag803.xml" ContentType="application/vnd.openxmlformats-officedocument.presentationml.tags+xml"/>
  <Override PartName="/ppt/tags/tag804.xml" ContentType="application/vnd.openxmlformats-officedocument.presentationml.tags+xml"/>
  <Override PartName="/ppt/tags/tag805.xml" ContentType="application/vnd.openxmlformats-officedocument.presentationml.tags+xml"/>
  <Override PartName="/ppt/tags/tag806.xml" ContentType="application/vnd.openxmlformats-officedocument.presentationml.tags+xml"/>
  <Override PartName="/ppt/tags/tag807.xml" ContentType="application/vnd.openxmlformats-officedocument.presentationml.tags+xml"/>
  <Override PartName="/ppt/tags/tag808.xml" ContentType="application/vnd.openxmlformats-officedocument.presentationml.tags+xml"/>
  <Override PartName="/ppt/tags/tag809.xml" ContentType="application/vnd.openxmlformats-officedocument.presentationml.tags+xml"/>
  <Override PartName="/ppt/tags/tag810.xml" ContentType="application/vnd.openxmlformats-officedocument.presentationml.tags+xml"/>
  <Override PartName="/ppt/tags/tag811.xml" ContentType="application/vnd.openxmlformats-officedocument.presentationml.tags+xml"/>
  <Override PartName="/ppt/tags/tag812.xml" ContentType="application/vnd.openxmlformats-officedocument.presentationml.tags+xml"/>
  <Override PartName="/ppt/tags/tag813.xml" ContentType="application/vnd.openxmlformats-officedocument.presentationml.tags+xml"/>
  <Override PartName="/ppt/tags/tag814.xml" ContentType="application/vnd.openxmlformats-officedocument.presentationml.tags+xml"/>
  <Override PartName="/ppt/tags/tag815.xml" ContentType="application/vnd.openxmlformats-officedocument.presentationml.tags+xml"/>
  <Override PartName="/ppt/tags/tag816.xml" ContentType="application/vnd.openxmlformats-officedocument.presentationml.tags+xml"/>
  <Override PartName="/ppt/tags/tag817.xml" ContentType="application/vnd.openxmlformats-officedocument.presentationml.tags+xml"/>
  <Override PartName="/ppt/tags/tag818.xml" ContentType="application/vnd.openxmlformats-officedocument.presentationml.tags+xml"/>
  <Override PartName="/ppt/tags/tag819.xml" ContentType="application/vnd.openxmlformats-officedocument.presentationml.tags+xml"/>
  <Override PartName="/ppt/tags/tag820.xml" ContentType="application/vnd.openxmlformats-officedocument.presentationml.tags+xml"/>
  <Override PartName="/ppt/tags/tag821.xml" ContentType="application/vnd.openxmlformats-officedocument.presentationml.tags+xml"/>
  <Override PartName="/ppt/tags/tag822.xml" ContentType="application/vnd.openxmlformats-officedocument.presentationml.tags+xml"/>
  <Override PartName="/ppt/tags/tag823.xml" ContentType="application/vnd.openxmlformats-officedocument.presentationml.tags+xml"/>
  <Override PartName="/ppt/tags/tag824.xml" ContentType="application/vnd.openxmlformats-officedocument.presentationml.tags+xml"/>
  <Override PartName="/ppt/tags/tag825.xml" ContentType="application/vnd.openxmlformats-officedocument.presentationml.tags+xml"/>
  <Override PartName="/ppt/tags/tag826.xml" ContentType="application/vnd.openxmlformats-officedocument.presentationml.tags+xml"/>
  <Override PartName="/ppt/tags/tag827.xml" ContentType="application/vnd.openxmlformats-officedocument.presentationml.tags+xml"/>
  <Override PartName="/ppt/notesSlides/notesSlide22.xml" ContentType="application/vnd.openxmlformats-officedocument.presentationml.notesSlide+xml"/>
  <Override PartName="/ppt/tags/tag828.xml" ContentType="application/vnd.openxmlformats-officedocument.presentationml.tags+xml"/>
  <Override PartName="/ppt/tags/tag829.xml" ContentType="application/vnd.openxmlformats-officedocument.presentationml.tags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3310.xml" ContentType="application/vnd.openxmlformats-officedocument.presentationml.tags+xml"/>
  <Override PartName="/ppt/tags/tag3540.xml" ContentType="application/vnd.openxmlformats-officedocument.presentationml.tags+xml"/>
  <Override PartName="/ppt/tags/tag4510.xml" ContentType="application/vnd.openxmlformats-officedocument.presentationml.tags+xml"/>
  <Override PartName="/ppt/tags/tag3130.xml" ContentType="application/vnd.openxmlformats-officedocument.presentationml.tags+xml"/>
  <Override PartName="/ppt/tags/tag3170.xml" ContentType="application/vnd.openxmlformats-officedocument.presentationml.tags+xml"/>
  <Override PartName="/ppt/tags/tag8690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388" r:id="rId2"/>
    <p:sldId id="363" r:id="rId3"/>
    <p:sldId id="364" r:id="rId4"/>
    <p:sldId id="365" r:id="rId5"/>
    <p:sldId id="366" r:id="rId6"/>
    <p:sldId id="264" r:id="rId7"/>
    <p:sldId id="265" r:id="rId8"/>
    <p:sldId id="266" r:id="rId9"/>
    <p:sldId id="268" r:id="rId10"/>
    <p:sldId id="269" r:id="rId11"/>
    <p:sldId id="270" r:id="rId12"/>
    <p:sldId id="276" r:id="rId13"/>
    <p:sldId id="277" r:id="rId14"/>
    <p:sldId id="278" r:id="rId15"/>
    <p:sldId id="279" r:id="rId16"/>
    <p:sldId id="281" r:id="rId17"/>
    <p:sldId id="282" r:id="rId18"/>
    <p:sldId id="283" r:id="rId19"/>
    <p:sldId id="284" r:id="rId20"/>
    <p:sldId id="373" r:id="rId21"/>
    <p:sldId id="374" r:id="rId22"/>
    <p:sldId id="377" r:id="rId23"/>
    <p:sldId id="379" r:id="rId24"/>
    <p:sldId id="381" r:id="rId25"/>
    <p:sldId id="383" r:id="rId26"/>
    <p:sldId id="384" r:id="rId27"/>
    <p:sldId id="385" r:id="rId28"/>
    <p:sldId id="292" r:id="rId29"/>
    <p:sldId id="293" r:id="rId30"/>
    <p:sldId id="294" r:id="rId31"/>
    <p:sldId id="295" r:id="rId32"/>
    <p:sldId id="296" r:id="rId33"/>
    <p:sldId id="298" r:id="rId34"/>
    <p:sldId id="300" r:id="rId35"/>
    <p:sldId id="301" r:id="rId36"/>
    <p:sldId id="303" r:id="rId37"/>
    <p:sldId id="304" r:id="rId38"/>
    <p:sldId id="305" r:id="rId39"/>
    <p:sldId id="307" r:id="rId40"/>
    <p:sldId id="308" r:id="rId41"/>
    <p:sldId id="347" r:id="rId42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289" autoAdjust="0"/>
    <p:restoredTop sz="77786" autoAdjust="0"/>
  </p:normalViewPr>
  <p:slideViewPr>
    <p:cSldViewPr>
      <p:cViewPr varScale="1">
        <p:scale>
          <a:sx n="73" d="100"/>
          <a:sy n="73" d="100"/>
        </p:scale>
        <p:origin x="996" y="3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5670E512-9F9E-4156-953E-8350C511CBA9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7B35C3C1-9691-443C-BBCF-BED84F38E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04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1455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7237" cy="3427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1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5"/>
            <a:ext cx="5025259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4" tIns="45197" rIns="90394" bIns="45197"/>
          <a:lstStyle/>
          <a:p>
            <a:r>
              <a:rPr lang="en-US" dirty="0" smtClean="0"/>
              <a:t>Any forbidden S=R=1 inputs? No</a:t>
            </a:r>
          </a:p>
          <a:p>
            <a:r>
              <a:rPr lang="en-US" dirty="0" smtClean="0"/>
              <a:t>Need</a:t>
            </a:r>
            <a:r>
              <a:rPr lang="en-US" baseline="0" dirty="0" smtClean="0"/>
              <a:t> both truth tables</a:t>
            </a:r>
          </a:p>
          <a:p>
            <a:r>
              <a:rPr lang="en-US" baseline="0" dirty="0" smtClean="0"/>
              <a:t>Answer: </a:t>
            </a:r>
          </a:p>
          <a:p>
            <a:r>
              <a:rPr lang="en-US" baseline="0" dirty="0" smtClean="0"/>
              <a:t>Q</a:t>
            </a:r>
          </a:p>
          <a:p>
            <a:r>
              <a:rPr lang="en-US" baseline="0" dirty="0" smtClean="0"/>
              <a:t>Q</a:t>
            </a:r>
          </a:p>
          <a:p>
            <a:r>
              <a:rPr lang="en-US" baseline="0" dirty="0" smtClean="0"/>
              <a:t>0</a:t>
            </a:r>
          </a:p>
          <a:p>
            <a:r>
              <a:rPr lang="en-US" baseline="0" dirty="0" smtClean="0"/>
              <a:t>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6279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7237" cy="3427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1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5"/>
            <a:ext cx="5025259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4" tIns="45197" rIns="90394" bIns="45197"/>
          <a:lstStyle/>
          <a:p>
            <a:r>
              <a:rPr lang="en-US" dirty="0" smtClean="0"/>
              <a:t>Any forbidden S=R=1 inputs? No</a:t>
            </a:r>
          </a:p>
          <a:p>
            <a:r>
              <a:rPr lang="en-US" dirty="0" smtClean="0"/>
              <a:t>Need</a:t>
            </a:r>
            <a:r>
              <a:rPr lang="en-US" baseline="0" dirty="0" smtClean="0"/>
              <a:t> both truth tables</a:t>
            </a:r>
          </a:p>
          <a:p>
            <a:r>
              <a:rPr lang="en-US" baseline="0" dirty="0" smtClean="0"/>
              <a:t>Answer: </a:t>
            </a:r>
          </a:p>
          <a:p>
            <a:r>
              <a:rPr lang="en-US" baseline="0" dirty="0" smtClean="0"/>
              <a:t>Q</a:t>
            </a:r>
          </a:p>
          <a:p>
            <a:r>
              <a:rPr lang="en-US" baseline="0" dirty="0" smtClean="0"/>
              <a:t>Q</a:t>
            </a:r>
          </a:p>
          <a:p>
            <a:r>
              <a:rPr lang="en-US" baseline="0" dirty="0" smtClean="0"/>
              <a:t>0</a:t>
            </a:r>
          </a:p>
          <a:p>
            <a:r>
              <a:rPr lang="en-US" baseline="0" dirty="0" smtClean="0"/>
              <a:t>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8451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3738"/>
            <a:ext cx="4608513" cy="3455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1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4980" y="4379913"/>
            <a:ext cx="5081095" cy="414341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253" tIns="45626" rIns="91253" bIns="45626"/>
          <a:lstStyle/>
          <a:p>
            <a:r>
              <a:rPr lang="en-US" dirty="0" smtClean="0"/>
              <a:t>Any forbidden S=R=1 inputs? No</a:t>
            </a:r>
          </a:p>
          <a:p>
            <a:r>
              <a:rPr lang="en-US" dirty="0" smtClean="0"/>
              <a:t>Need</a:t>
            </a:r>
            <a:r>
              <a:rPr lang="en-US" baseline="0" dirty="0" smtClean="0"/>
              <a:t> both truth 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1420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7237" cy="3427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5"/>
            <a:ext cx="5025259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4" tIns="45197" rIns="90394" bIns="45197"/>
          <a:lstStyle/>
          <a:p>
            <a:r>
              <a:rPr lang="en-US" dirty="0" smtClean="0"/>
              <a:t>Master-Slave</a:t>
            </a:r>
            <a:r>
              <a:rPr lang="en-US" baseline="0" dirty="0" smtClean="0"/>
              <a:t> Flip Flop</a:t>
            </a:r>
          </a:p>
          <a:p>
            <a:r>
              <a:rPr lang="en-US" dirty="0" smtClean="0"/>
              <a:t>- Outputs change only on falling edges</a:t>
            </a:r>
          </a:p>
          <a:p>
            <a:r>
              <a:rPr lang="en-US" dirty="0" smtClean="0"/>
              <a:t>- Data is captured on rising edges</a:t>
            </a:r>
          </a:p>
          <a:p>
            <a:r>
              <a:rPr lang="en-US" dirty="0" smtClean="0"/>
              <a:t>1 cycle delay</a:t>
            </a:r>
          </a:p>
          <a:p>
            <a:r>
              <a:rPr lang="en-US" dirty="0" smtClean="0"/>
              <a:t>but works out perfectly – data for the next stage is ready 1 cycle ahead of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4222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7237" cy="3427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5"/>
            <a:ext cx="5025259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4" tIns="45197" rIns="90394" bIns="45197"/>
          <a:lstStyle/>
          <a:p>
            <a:r>
              <a:rPr lang="en-US" dirty="0" smtClean="0"/>
              <a:t>Master-Slave</a:t>
            </a:r>
            <a:r>
              <a:rPr lang="en-US" baseline="0" dirty="0" smtClean="0"/>
              <a:t> Flip Flop</a:t>
            </a:r>
          </a:p>
          <a:p>
            <a:r>
              <a:rPr lang="en-US" dirty="0" smtClean="0"/>
              <a:t>- Outputs change only on falling edges</a:t>
            </a:r>
          </a:p>
          <a:p>
            <a:r>
              <a:rPr lang="en-US" dirty="0" smtClean="0"/>
              <a:t>- Data is captured on rising edges</a:t>
            </a:r>
          </a:p>
          <a:p>
            <a:r>
              <a:rPr lang="en-US" dirty="0" smtClean="0"/>
              <a:t>1 cycle delay</a:t>
            </a:r>
          </a:p>
          <a:p>
            <a:r>
              <a:rPr lang="en-US" dirty="0" smtClean="0"/>
              <a:t>but works out perfectly – data for the next stage is ready 1 cycle ahead of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1465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7237" cy="3427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5"/>
            <a:ext cx="5025259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4" tIns="45197" rIns="90394" bIns="45197"/>
          <a:lstStyle/>
          <a:p>
            <a:r>
              <a:rPr lang="en-US" dirty="0" smtClean="0"/>
              <a:t>A=1, B=0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6701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3738"/>
            <a:ext cx="4608513" cy="3455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9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4980" y="4379913"/>
            <a:ext cx="5081095" cy="414341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253" tIns="45626" rIns="91253" bIns="45626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5704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Previous slide</a:t>
            </a:r>
            <a:r>
              <a:rPr lang="en-US" baseline="0" dirty="0" smtClean="0"/>
              <a:t> would need to display up to 16, so would need a 16-segment LED decoder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614CF-AF73-443C-9A7B-A7C4BEC62E3F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383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1191817" y="693650"/>
            <a:ext cx="4549065" cy="3456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7308" tIns="43654" rIns="87308" bIns="43654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7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93723" y="4379901"/>
            <a:ext cx="5546758" cy="415732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6747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1688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23" y="4379902"/>
            <a:ext cx="5546758" cy="4148174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43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3738"/>
            <a:ext cx="4608513" cy="3455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0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4980" y="4379913"/>
            <a:ext cx="5081095" cy="414341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253" tIns="45626" rIns="91253" bIns="45626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5001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1191817" y="693650"/>
            <a:ext cx="4549065" cy="3456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7308" tIns="43654" rIns="87308" bIns="43654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75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93723" y="4379901"/>
            <a:ext cx="5546758" cy="415732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>
                <a:latin typeface="Calibri" pitchFamily="34" charset="0"/>
              </a:rPr>
              <a:t>N possible</a:t>
            </a:r>
            <a:r>
              <a:rPr lang="en-US" baseline="0" dirty="0" smtClean="0">
                <a:latin typeface="Calibri" pitchFamily="34" charset="0"/>
              </a:rPr>
              <a:t> inputs -&gt; </a:t>
            </a:r>
            <a:r>
              <a:rPr lang="en-US" dirty="0" smtClean="0">
                <a:latin typeface="Calibri" pitchFamily="34" charset="0"/>
              </a:rPr>
              <a:t>log2(N) wires</a:t>
            </a:r>
            <a:r>
              <a:rPr lang="en-US" baseline="0" dirty="0" smtClean="0">
                <a:latin typeface="Calibri" pitchFamily="34" charset="0"/>
              </a:rPr>
              <a:t> </a:t>
            </a:r>
            <a:r>
              <a:rPr lang="en-US" baseline="0" smtClean="0">
                <a:latin typeface="Calibri" pitchFamily="34" charset="0"/>
              </a:rPr>
              <a:t>to encode</a:t>
            </a: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0315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3638" y="693738"/>
            <a:ext cx="4606925" cy="3455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32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5463" y="4379902"/>
            <a:ext cx="5080265" cy="414360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257" tIns="45629" rIns="91257" bIns="45629"/>
          <a:lstStyle/>
          <a:p>
            <a:r>
              <a:rPr lang="en-US" dirty="0" smtClean="0"/>
              <a:t>Implementation . . .</a:t>
            </a:r>
          </a:p>
          <a:p>
            <a:r>
              <a:rPr lang="en-US" dirty="0" smtClean="0"/>
              <a:t>assume 8 choices, exactly one mark detected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7287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1191817" y="693650"/>
            <a:ext cx="4549065" cy="3456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7308" tIns="43654" rIns="87308" bIns="43654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37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93723" y="4379901"/>
            <a:ext cx="5546758" cy="415732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02931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3738"/>
            <a:ext cx="4608513" cy="3455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5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4980" y="4379913"/>
            <a:ext cx="5081095" cy="414341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253" tIns="45626" rIns="91253" bIns="45626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860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3738"/>
            <a:ext cx="4608513" cy="3455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70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4980" y="4379913"/>
            <a:ext cx="5081095" cy="414341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253" tIns="45626" rIns="91253" bIns="45626"/>
          <a:lstStyle/>
          <a:p>
            <a:r>
              <a:rPr lang="en-US" dirty="0"/>
              <a:t>How to create state? Feedback. </a:t>
            </a:r>
          </a:p>
          <a:p>
            <a:endParaRPr lang="en-US" dirty="0"/>
          </a:p>
          <a:p>
            <a:r>
              <a:rPr lang="en-US" dirty="0"/>
              <a:t>Show how the signal works</a:t>
            </a:r>
          </a:p>
        </p:txBody>
      </p:sp>
    </p:spTree>
    <p:extLst>
      <p:ext uri="{BB962C8B-B14F-4D97-AF65-F5344CB8AC3E}">
        <p14:creationId xmlns:p14="http://schemas.microsoft.com/office/powerpoint/2010/main" val="4694279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3738"/>
            <a:ext cx="4608513" cy="3455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70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4980" y="4379913"/>
            <a:ext cx="5081095" cy="414341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253" tIns="45626" rIns="91253" bIns="45626"/>
          <a:lstStyle/>
          <a:p>
            <a:r>
              <a:rPr lang="en-US" dirty="0" smtClean="0"/>
              <a:t>Can you store a value (with this circuit)?</a:t>
            </a:r>
          </a:p>
          <a:p>
            <a:r>
              <a:rPr lang="en-US" dirty="0" smtClean="0"/>
              <a:t>Can you change its value?</a:t>
            </a:r>
          </a:p>
          <a:p>
            <a:endParaRPr lang="en-US" dirty="0" smtClean="0"/>
          </a:p>
          <a:p>
            <a:r>
              <a:rPr lang="en-US" dirty="0" smtClean="0"/>
              <a:t>Q is comes from Latin language "</a:t>
            </a:r>
            <a:r>
              <a:rPr lang="en-US" dirty="0" err="1" smtClean="0"/>
              <a:t>quiscens</a:t>
            </a:r>
            <a:r>
              <a:rPr lang="en-US" dirty="0" smtClean="0"/>
              <a:t>" or "the present particle" or "what is present available" or "present output"</a:t>
            </a:r>
          </a:p>
          <a:p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to create state? Feedback. </a:t>
            </a:r>
          </a:p>
          <a:p>
            <a:endParaRPr lang="en-US" dirty="0"/>
          </a:p>
          <a:p>
            <a:r>
              <a:rPr lang="en-US" dirty="0"/>
              <a:t>Show how the signal works</a:t>
            </a:r>
          </a:p>
        </p:txBody>
      </p:sp>
    </p:spTree>
    <p:extLst>
      <p:ext uri="{BB962C8B-B14F-4D97-AF65-F5344CB8AC3E}">
        <p14:creationId xmlns:p14="http://schemas.microsoft.com/office/powerpoint/2010/main" val="33243727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Start with  0, 1</a:t>
            </a:r>
            <a:r>
              <a:rPr lang="en-US" baseline="0" dirty="0" smtClean="0"/>
              <a:t> =&gt;</a:t>
            </a:r>
            <a:r>
              <a:rPr lang="en-US" dirty="0" smtClean="0"/>
              <a:t> 0, 1</a:t>
            </a:r>
          </a:p>
          <a:p>
            <a:r>
              <a:rPr lang="en-US" dirty="0" smtClean="0"/>
              <a:t>then</a:t>
            </a:r>
            <a:r>
              <a:rPr lang="en-US" baseline="0" dirty="0" smtClean="0"/>
              <a:t> 0, 0 =&gt; 0, 1</a:t>
            </a:r>
          </a:p>
          <a:p>
            <a:r>
              <a:rPr lang="en-US" baseline="0" dirty="0" smtClean="0"/>
              <a:t>then 1, 0 =&gt; 1, 0</a:t>
            </a:r>
          </a:p>
          <a:p>
            <a:r>
              <a:rPr lang="en-US" baseline="0" dirty="0" smtClean="0"/>
              <a:t>then 0, 0 =&gt; 1, 0, better yet “stay”</a:t>
            </a:r>
          </a:p>
          <a:p>
            <a:r>
              <a:rPr lang="en-US" baseline="0" dirty="0" smtClean="0"/>
              <a:t>1, 1 is forbidden, b/c going to 0, 0 after goes haywire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i.e.</a:t>
            </a:r>
          </a:p>
          <a:p>
            <a:r>
              <a:rPr lang="en-US" dirty="0" smtClean="0"/>
              <a:t>Start 1,1 =&gt; 0,0</a:t>
            </a:r>
          </a:p>
          <a:p>
            <a:r>
              <a:rPr lang="en-US" dirty="0" smtClean="0"/>
              <a:t>Alright. Now change S,R to 0, 0, what happens.</a:t>
            </a:r>
          </a:p>
          <a:p>
            <a:r>
              <a:rPr lang="en-US" dirty="0" smtClean="0"/>
              <a:t>1, 1=&gt;0, 0 -&gt; 0, 0=&gt; 0, 0 -&gt; 0, 0=&gt;1, 1   -&gt; 0, 0=&gt; 0, 0 -&gt; oscillations.</a:t>
            </a:r>
          </a:p>
          <a:p>
            <a:pPr defTabSz="923004">
              <a:defRPr/>
            </a:pPr>
            <a:r>
              <a:rPr lang="en-US" dirty="0" smtClean="0"/>
              <a:t>S R=&gt;Q,!</a:t>
            </a:r>
            <a:r>
              <a:rPr lang="en-US" baseline="0" dirty="0" smtClean="0"/>
              <a:t>Q -&gt; S,R=&gt;Q,!Q -&gt; S, R=&gt;Q,!Q -&gt; S,R =&gt; Q,!Q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614CF-AF73-443C-9A7B-A7C4BEC62E3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8259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Start in</a:t>
            </a:r>
            <a:r>
              <a:rPr lang="en-US" baseline="0" dirty="0" smtClean="0"/>
              <a:t> </a:t>
            </a:r>
            <a:r>
              <a:rPr lang="en-US" dirty="0" smtClean="0"/>
              <a:t>0, 0, 1</a:t>
            </a:r>
          </a:p>
          <a:p>
            <a:r>
              <a:rPr lang="en-US" dirty="0" smtClean="0"/>
              <a:t>Change</a:t>
            </a:r>
            <a:r>
              <a:rPr lang="en-US" baseline="0" dirty="0" smtClean="0"/>
              <a:t> to </a:t>
            </a:r>
            <a:r>
              <a:rPr lang="en-US" dirty="0" smtClean="0"/>
              <a:t>D = 1</a:t>
            </a:r>
          </a:p>
          <a:p>
            <a:r>
              <a:rPr lang="en-US" dirty="0" smtClean="0"/>
              <a:t>After NOT</a:t>
            </a:r>
            <a:r>
              <a:rPr lang="en-US" baseline="0" dirty="0" smtClean="0"/>
              <a:t> </a:t>
            </a:r>
            <a:r>
              <a:rPr lang="en-US" dirty="0" smtClean="0"/>
              <a:t>gate, R = 0</a:t>
            </a:r>
          </a:p>
          <a:p>
            <a:r>
              <a:rPr lang="en-US" dirty="0" smtClean="0"/>
              <a:t>After </a:t>
            </a:r>
            <a:r>
              <a:rPr lang="en-US" baseline="0" dirty="0" smtClean="0"/>
              <a:t>OR+NOT </a:t>
            </a:r>
            <a:r>
              <a:rPr lang="en-US" dirty="0" smtClean="0"/>
              <a:t>gates, /Q = 0 (R is already ready then), Q goes to 1</a:t>
            </a:r>
          </a:p>
          <a:p>
            <a:r>
              <a:rPr lang="en-US" dirty="0" smtClean="0"/>
              <a:t>Problem:</a:t>
            </a:r>
            <a:r>
              <a:rPr lang="en-US" baseline="0" dirty="0" smtClean="0"/>
              <a:t> No way to hold state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BE562-429C-4B64-8B1D-A17CEEECF4B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7970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3738"/>
            <a:ext cx="4608513" cy="3455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6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4980" y="4379913"/>
            <a:ext cx="5081095" cy="414341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253" tIns="45626" rIns="91253" bIns="45626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8732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3738"/>
            <a:ext cx="4608513" cy="3455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9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4980" y="4379913"/>
            <a:ext cx="5081095" cy="414341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253" tIns="45626" rIns="91253" bIns="45626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9245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7237" cy="3427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1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5"/>
            <a:ext cx="5025259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4" tIns="45197" rIns="90394" bIns="45197"/>
          <a:lstStyle/>
          <a:p>
            <a:r>
              <a:rPr lang="en-US" dirty="0" smtClean="0"/>
              <a:t>Any forbidden S=R=1 inputs? No</a:t>
            </a:r>
          </a:p>
          <a:p>
            <a:r>
              <a:rPr lang="en-US" dirty="0" smtClean="0"/>
              <a:t>Need</a:t>
            </a:r>
            <a:r>
              <a:rPr lang="en-US" baseline="0" dirty="0" smtClean="0"/>
              <a:t> both truth tables</a:t>
            </a:r>
          </a:p>
          <a:p>
            <a:r>
              <a:rPr lang="en-US" baseline="0" dirty="0" smtClean="0"/>
              <a:t>Answer: </a:t>
            </a:r>
          </a:p>
          <a:p>
            <a:r>
              <a:rPr lang="en-US" baseline="0" dirty="0" smtClean="0"/>
              <a:t>Q</a:t>
            </a:r>
          </a:p>
          <a:p>
            <a:r>
              <a:rPr lang="en-US" baseline="0" dirty="0" smtClean="0"/>
              <a:t>Q</a:t>
            </a:r>
          </a:p>
          <a:p>
            <a:r>
              <a:rPr lang="en-US" baseline="0" dirty="0" smtClean="0"/>
              <a:t>0</a:t>
            </a:r>
          </a:p>
          <a:p>
            <a:r>
              <a:rPr lang="en-US" baseline="0" dirty="0" smtClean="0"/>
              <a:t>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507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2057400"/>
          </a:xfrm>
        </p:spPr>
        <p:txBody>
          <a:bodyPr>
            <a:noAutofit/>
          </a:bodyPr>
          <a:lstStyle>
            <a:lvl1pPr marL="0" indent="0" algn="ctr">
              <a:buNone/>
              <a:defRPr sz="28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CS 3410, Spring 2015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6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2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48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6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988" y="0"/>
            <a:ext cx="7772400" cy="381000"/>
          </a:xfrm>
        </p:spPr>
        <p:txBody>
          <a:bodyPr/>
          <a:lstStyle>
            <a:lvl1pPr>
              <a:defRPr>
                <a:solidFill>
                  <a:schemeClr val="accent5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79425" y="1011238"/>
            <a:ext cx="8283575" cy="50546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812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5334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838200"/>
            <a:ext cx="86868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1F04E-0558-49D7-83D7-0EA3FDD97FD3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857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ln>
            <a:solidFill>
              <a:schemeClr val="accent5">
                <a:lumMod val="60000"/>
                <a:lumOff val="40000"/>
              </a:schemeClr>
            </a:solidFill>
          </a:ln>
          <a:solidFill>
            <a:schemeClr val="accent5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Calibri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5" Type="http://schemas.openxmlformats.org/officeDocument/2006/relationships/image" Target="../media/image50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13" Type="http://schemas.openxmlformats.org/officeDocument/2006/relationships/slideLayout" Target="../slideLayouts/slideLayout2.xml"/><Relationship Id="rId18" Type="http://schemas.openxmlformats.org/officeDocument/2006/relationships/image" Target="../media/image200.png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12" Type="http://schemas.openxmlformats.org/officeDocument/2006/relationships/tags" Target="../tags/tag38.xml"/><Relationship Id="rId17" Type="http://schemas.openxmlformats.org/officeDocument/2006/relationships/tags" Target="../tags/tag3310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11" Type="http://schemas.openxmlformats.org/officeDocument/2006/relationships/tags" Target="../tags/tag37.xml"/><Relationship Id="rId5" Type="http://schemas.openxmlformats.org/officeDocument/2006/relationships/tags" Target="../tags/tag31.xml"/><Relationship Id="rId15" Type="http://schemas.openxmlformats.org/officeDocument/2006/relationships/image" Target="../media/image50.png"/><Relationship Id="rId10" Type="http://schemas.openxmlformats.org/officeDocument/2006/relationships/tags" Target="../tags/tag36.xml"/><Relationship Id="rId19" Type="http://schemas.openxmlformats.org/officeDocument/2006/relationships/image" Target="../media/image1.png"/><Relationship Id="rId4" Type="http://schemas.openxmlformats.org/officeDocument/2006/relationships/tags" Target="../tags/tag30.xml"/><Relationship Id="rId9" Type="http://schemas.openxmlformats.org/officeDocument/2006/relationships/tags" Target="../tags/tag35.xml"/><Relationship Id="rId14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46.xml"/><Relationship Id="rId13" Type="http://schemas.openxmlformats.org/officeDocument/2006/relationships/tags" Target="../tags/tag51.xml"/><Relationship Id="rId18" Type="http://schemas.openxmlformats.org/officeDocument/2006/relationships/tags" Target="../tags/tag56.xml"/><Relationship Id="rId26" Type="http://schemas.openxmlformats.org/officeDocument/2006/relationships/tags" Target="../tags/tag3540.xml"/><Relationship Id="rId3" Type="http://schemas.openxmlformats.org/officeDocument/2006/relationships/tags" Target="../tags/tag41.xml"/><Relationship Id="rId21" Type="http://schemas.openxmlformats.org/officeDocument/2006/relationships/tags" Target="../tags/tag59.xml"/><Relationship Id="rId7" Type="http://schemas.openxmlformats.org/officeDocument/2006/relationships/tags" Target="../tags/tag45.xml"/><Relationship Id="rId12" Type="http://schemas.openxmlformats.org/officeDocument/2006/relationships/tags" Target="../tags/tag50.xml"/><Relationship Id="rId17" Type="http://schemas.openxmlformats.org/officeDocument/2006/relationships/tags" Target="../tags/tag55.xml"/><Relationship Id="rId25" Type="http://schemas.openxmlformats.org/officeDocument/2006/relationships/notesSlide" Target="../notesSlides/notesSlide6.xml"/><Relationship Id="rId2" Type="http://schemas.openxmlformats.org/officeDocument/2006/relationships/tags" Target="../tags/tag40.xml"/><Relationship Id="rId16" Type="http://schemas.openxmlformats.org/officeDocument/2006/relationships/tags" Target="../tags/tag54.xml"/><Relationship Id="rId20" Type="http://schemas.openxmlformats.org/officeDocument/2006/relationships/tags" Target="../tags/tag58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11" Type="http://schemas.openxmlformats.org/officeDocument/2006/relationships/tags" Target="../tags/tag49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43.xml"/><Relationship Id="rId15" Type="http://schemas.openxmlformats.org/officeDocument/2006/relationships/tags" Target="../tags/tag53.xml"/><Relationship Id="rId23" Type="http://schemas.openxmlformats.org/officeDocument/2006/relationships/tags" Target="../tags/tag61.xml"/><Relationship Id="rId28" Type="http://schemas.openxmlformats.org/officeDocument/2006/relationships/image" Target="../media/image50.png"/><Relationship Id="rId10" Type="http://schemas.openxmlformats.org/officeDocument/2006/relationships/tags" Target="../tags/tag48.xml"/><Relationship Id="rId19" Type="http://schemas.openxmlformats.org/officeDocument/2006/relationships/tags" Target="../tags/tag57.xml"/><Relationship Id="rId4" Type="http://schemas.openxmlformats.org/officeDocument/2006/relationships/tags" Target="../tags/tag42.xml"/><Relationship Id="rId9" Type="http://schemas.openxmlformats.org/officeDocument/2006/relationships/tags" Target="../tags/tag47.xml"/><Relationship Id="rId14" Type="http://schemas.openxmlformats.org/officeDocument/2006/relationships/tags" Target="../tags/tag52.xml"/><Relationship Id="rId22" Type="http://schemas.openxmlformats.org/officeDocument/2006/relationships/tags" Target="../tags/tag60.xml"/><Relationship Id="rId27" Type="http://schemas.openxmlformats.org/officeDocument/2006/relationships/image" Target="../media/image21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tags" Target="../tags/tag74.xml"/><Relationship Id="rId18" Type="http://schemas.openxmlformats.org/officeDocument/2006/relationships/tags" Target="../tags/tag79.xml"/><Relationship Id="rId26" Type="http://schemas.openxmlformats.org/officeDocument/2006/relationships/tags" Target="../tags/tag87.xml"/><Relationship Id="rId3" Type="http://schemas.openxmlformats.org/officeDocument/2006/relationships/tags" Target="../tags/tag64.xml"/><Relationship Id="rId21" Type="http://schemas.openxmlformats.org/officeDocument/2006/relationships/tags" Target="../tags/tag82.xml"/><Relationship Id="rId34" Type="http://schemas.openxmlformats.org/officeDocument/2006/relationships/tags" Target="../tags/tag95.xml"/><Relationship Id="rId7" Type="http://schemas.openxmlformats.org/officeDocument/2006/relationships/tags" Target="../tags/tag68.xml"/><Relationship Id="rId12" Type="http://schemas.openxmlformats.org/officeDocument/2006/relationships/tags" Target="../tags/tag73.xml"/><Relationship Id="rId17" Type="http://schemas.openxmlformats.org/officeDocument/2006/relationships/tags" Target="../tags/tag78.xml"/><Relationship Id="rId25" Type="http://schemas.openxmlformats.org/officeDocument/2006/relationships/tags" Target="../tags/tag86.xml"/><Relationship Id="rId33" Type="http://schemas.openxmlformats.org/officeDocument/2006/relationships/tags" Target="../tags/tag94.xml"/><Relationship Id="rId2" Type="http://schemas.openxmlformats.org/officeDocument/2006/relationships/tags" Target="../tags/tag63.xml"/><Relationship Id="rId16" Type="http://schemas.openxmlformats.org/officeDocument/2006/relationships/tags" Target="../tags/tag77.xml"/><Relationship Id="rId20" Type="http://schemas.openxmlformats.org/officeDocument/2006/relationships/tags" Target="../tags/tag81.xml"/><Relationship Id="rId29" Type="http://schemas.openxmlformats.org/officeDocument/2006/relationships/tags" Target="../tags/tag90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11" Type="http://schemas.openxmlformats.org/officeDocument/2006/relationships/tags" Target="../tags/tag72.xml"/><Relationship Id="rId24" Type="http://schemas.openxmlformats.org/officeDocument/2006/relationships/tags" Target="../tags/tag85.xml"/><Relationship Id="rId32" Type="http://schemas.openxmlformats.org/officeDocument/2006/relationships/tags" Target="../tags/tag93.xml"/><Relationship Id="rId5" Type="http://schemas.openxmlformats.org/officeDocument/2006/relationships/tags" Target="../tags/tag66.xml"/><Relationship Id="rId15" Type="http://schemas.openxmlformats.org/officeDocument/2006/relationships/tags" Target="../tags/tag76.xml"/><Relationship Id="rId23" Type="http://schemas.openxmlformats.org/officeDocument/2006/relationships/tags" Target="../tags/tag84.xml"/><Relationship Id="rId28" Type="http://schemas.openxmlformats.org/officeDocument/2006/relationships/tags" Target="../tags/tag89.xml"/><Relationship Id="rId36" Type="http://schemas.openxmlformats.org/officeDocument/2006/relationships/notesSlide" Target="../notesSlides/notesSlide7.xml"/><Relationship Id="rId10" Type="http://schemas.openxmlformats.org/officeDocument/2006/relationships/tags" Target="../tags/tag71.xml"/><Relationship Id="rId19" Type="http://schemas.openxmlformats.org/officeDocument/2006/relationships/tags" Target="../tags/tag80.xml"/><Relationship Id="rId31" Type="http://schemas.openxmlformats.org/officeDocument/2006/relationships/tags" Target="../tags/tag92.xml"/><Relationship Id="rId4" Type="http://schemas.openxmlformats.org/officeDocument/2006/relationships/tags" Target="../tags/tag65.xml"/><Relationship Id="rId9" Type="http://schemas.openxmlformats.org/officeDocument/2006/relationships/tags" Target="../tags/tag70.xml"/><Relationship Id="rId14" Type="http://schemas.openxmlformats.org/officeDocument/2006/relationships/tags" Target="../tags/tag75.xml"/><Relationship Id="rId22" Type="http://schemas.openxmlformats.org/officeDocument/2006/relationships/tags" Target="../tags/tag83.xml"/><Relationship Id="rId27" Type="http://schemas.openxmlformats.org/officeDocument/2006/relationships/tags" Target="../tags/tag88.xml"/><Relationship Id="rId30" Type="http://schemas.openxmlformats.org/officeDocument/2006/relationships/tags" Target="../tags/tag91.xml"/><Relationship Id="rId35" Type="http://schemas.openxmlformats.org/officeDocument/2006/relationships/slideLayout" Target="../slideLayouts/slideLayout2.xml"/><Relationship Id="rId8" Type="http://schemas.openxmlformats.org/officeDocument/2006/relationships/tags" Target="../tags/tag69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103.xml"/><Relationship Id="rId13" Type="http://schemas.openxmlformats.org/officeDocument/2006/relationships/tags" Target="../tags/tag108.xml"/><Relationship Id="rId18" Type="http://schemas.openxmlformats.org/officeDocument/2006/relationships/tags" Target="../tags/tag113.xml"/><Relationship Id="rId3" Type="http://schemas.openxmlformats.org/officeDocument/2006/relationships/tags" Target="../tags/tag98.xml"/><Relationship Id="rId21" Type="http://schemas.openxmlformats.org/officeDocument/2006/relationships/notesSlide" Target="../notesSlides/notesSlide8.xml"/><Relationship Id="rId7" Type="http://schemas.openxmlformats.org/officeDocument/2006/relationships/tags" Target="../tags/tag102.xml"/><Relationship Id="rId12" Type="http://schemas.openxmlformats.org/officeDocument/2006/relationships/tags" Target="../tags/tag107.xml"/><Relationship Id="rId17" Type="http://schemas.openxmlformats.org/officeDocument/2006/relationships/tags" Target="../tags/tag112.xml"/><Relationship Id="rId2" Type="http://schemas.openxmlformats.org/officeDocument/2006/relationships/tags" Target="../tags/tag97.xml"/><Relationship Id="rId16" Type="http://schemas.openxmlformats.org/officeDocument/2006/relationships/tags" Target="../tags/tag111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96.xml"/><Relationship Id="rId6" Type="http://schemas.openxmlformats.org/officeDocument/2006/relationships/tags" Target="../tags/tag101.xml"/><Relationship Id="rId11" Type="http://schemas.openxmlformats.org/officeDocument/2006/relationships/tags" Target="../tags/tag106.xml"/><Relationship Id="rId5" Type="http://schemas.openxmlformats.org/officeDocument/2006/relationships/tags" Target="../tags/tag100.xml"/><Relationship Id="rId15" Type="http://schemas.openxmlformats.org/officeDocument/2006/relationships/tags" Target="../tags/tag110.xml"/><Relationship Id="rId10" Type="http://schemas.openxmlformats.org/officeDocument/2006/relationships/tags" Target="../tags/tag105.xml"/><Relationship Id="rId19" Type="http://schemas.openxmlformats.org/officeDocument/2006/relationships/tags" Target="../tags/tag114.xml"/><Relationship Id="rId4" Type="http://schemas.openxmlformats.org/officeDocument/2006/relationships/tags" Target="../tags/tag99.xml"/><Relationship Id="rId9" Type="http://schemas.openxmlformats.org/officeDocument/2006/relationships/tags" Target="../tags/tag104.xml"/><Relationship Id="rId14" Type="http://schemas.openxmlformats.org/officeDocument/2006/relationships/tags" Target="../tags/tag10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22.xml"/><Relationship Id="rId13" Type="http://schemas.openxmlformats.org/officeDocument/2006/relationships/tags" Target="../tags/tag127.xml"/><Relationship Id="rId18" Type="http://schemas.openxmlformats.org/officeDocument/2006/relationships/tags" Target="../tags/tag132.xml"/><Relationship Id="rId26" Type="http://schemas.openxmlformats.org/officeDocument/2006/relationships/tags" Target="../tags/tag140.xml"/><Relationship Id="rId3" Type="http://schemas.openxmlformats.org/officeDocument/2006/relationships/tags" Target="../tags/tag117.xml"/><Relationship Id="rId21" Type="http://schemas.openxmlformats.org/officeDocument/2006/relationships/tags" Target="../tags/tag135.xml"/><Relationship Id="rId7" Type="http://schemas.openxmlformats.org/officeDocument/2006/relationships/tags" Target="../tags/tag121.xml"/><Relationship Id="rId12" Type="http://schemas.openxmlformats.org/officeDocument/2006/relationships/tags" Target="../tags/tag126.xml"/><Relationship Id="rId17" Type="http://schemas.openxmlformats.org/officeDocument/2006/relationships/tags" Target="../tags/tag131.xml"/><Relationship Id="rId25" Type="http://schemas.openxmlformats.org/officeDocument/2006/relationships/tags" Target="../tags/tag139.xml"/><Relationship Id="rId2" Type="http://schemas.openxmlformats.org/officeDocument/2006/relationships/tags" Target="../tags/tag116.xml"/><Relationship Id="rId16" Type="http://schemas.openxmlformats.org/officeDocument/2006/relationships/tags" Target="../tags/tag130.xml"/><Relationship Id="rId20" Type="http://schemas.openxmlformats.org/officeDocument/2006/relationships/tags" Target="../tags/tag134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115.xml"/><Relationship Id="rId6" Type="http://schemas.openxmlformats.org/officeDocument/2006/relationships/tags" Target="../tags/tag120.xml"/><Relationship Id="rId11" Type="http://schemas.openxmlformats.org/officeDocument/2006/relationships/tags" Target="../tags/tag125.xml"/><Relationship Id="rId24" Type="http://schemas.openxmlformats.org/officeDocument/2006/relationships/tags" Target="../tags/tag138.xml"/><Relationship Id="rId5" Type="http://schemas.openxmlformats.org/officeDocument/2006/relationships/tags" Target="../tags/tag119.xml"/><Relationship Id="rId15" Type="http://schemas.openxmlformats.org/officeDocument/2006/relationships/tags" Target="../tags/tag129.xml"/><Relationship Id="rId23" Type="http://schemas.openxmlformats.org/officeDocument/2006/relationships/tags" Target="../tags/tag137.xml"/><Relationship Id="rId28" Type="http://schemas.openxmlformats.org/officeDocument/2006/relationships/tags" Target="../tags/tag142.xml"/><Relationship Id="rId10" Type="http://schemas.openxmlformats.org/officeDocument/2006/relationships/tags" Target="../tags/tag124.xml"/><Relationship Id="rId19" Type="http://schemas.openxmlformats.org/officeDocument/2006/relationships/tags" Target="../tags/tag133.xml"/><Relationship Id="rId4" Type="http://schemas.openxmlformats.org/officeDocument/2006/relationships/tags" Target="../tags/tag118.xml"/><Relationship Id="rId9" Type="http://schemas.openxmlformats.org/officeDocument/2006/relationships/tags" Target="../tags/tag123.xml"/><Relationship Id="rId14" Type="http://schemas.openxmlformats.org/officeDocument/2006/relationships/tags" Target="../tags/tag128.xml"/><Relationship Id="rId22" Type="http://schemas.openxmlformats.org/officeDocument/2006/relationships/tags" Target="../tags/tag136.xml"/><Relationship Id="rId27" Type="http://schemas.openxmlformats.org/officeDocument/2006/relationships/tags" Target="../tags/tag141.xml"/></Relationships>
</file>

<file path=ppt/slides/_rels/slide21.xml.rels><?xml version="1.0" encoding="UTF-8" standalone="yes"?>
<Relationships xmlns="http://schemas.openxmlformats.org/package/2006/relationships"><Relationship Id="rId13" Type="http://schemas.openxmlformats.org/officeDocument/2006/relationships/tags" Target="../tags/tag155.xml"/><Relationship Id="rId18" Type="http://schemas.openxmlformats.org/officeDocument/2006/relationships/tags" Target="../tags/tag160.xml"/><Relationship Id="rId26" Type="http://schemas.openxmlformats.org/officeDocument/2006/relationships/tags" Target="../tags/tag168.xml"/><Relationship Id="rId39" Type="http://schemas.openxmlformats.org/officeDocument/2006/relationships/tags" Target="../tags/tag181.xml"/><Relationship Id="rId21" Type="http://schemas.openxmlformats.org/officeDocument/2006/relationships/tags" Target="../tags/tag163.xml"/><Relationship Id="rId34" Type="http://schemas.openxmlformats.org/officeDocument/2006/relationships/tags" Target="../tags/tag176.xml"/><Relationship Id="rId42" Type="http://schemas.openxmlformats.org/officeDocument/2006/relationships/tags" Target="../tags/tag184.xml"/><Relationship Id="rId47" Type="http://schemas.openxmlformats.org/officeDocument/2006/relationships/notesSlide" Target="../notesSlides/notesSlide9.xml"/><Relationship Id="rId50" Type="http://schemas.openxmlformats.org/officeDocument/2006/relationships/tags" Target="../tags/tag4510.xml"/><Relationship Id="rId55" Type="http://schemas.openxmlformats.org/officeDocument/2006/relationships/image" Target="../media/image6.png"/><Relationship Id="rId7" Type="http://schemas.openxmlformats.org/officeDocument/2006/relationships/tags" Target="../tags/tag149.xml"/><Relationship Id="rId2" Type="http://schemas.openxmlformats.org/officeDocument/2006/relationships/tags" Target="../tags/tag144.xml"/><Relationship Id="rId16" Type="http://schemas.openxmlformats.org/officeDocument/2006/relationships/tags" Target="../tags/tag158.xml"/><Relationship Id="rId29" Type="http://schemas.openxmlformats.org/officeDocument/2006/relationships/tags" Target="../tags/tag171.xml"/><Relationship Id="rId11" Type="http://schemas.openxmlformats.org/officeDocument/2006/relationships/tags" Target="../tags/tag153.xml"/><Relationship Id="rId24" Type="http://schemas.openxmlformats.org/officeDocument/2006/relationships/tags" Target="../tags/tag166.xml"/><Relationship Id="rId32" Type="http://schemas.openxmlformats.org/officeDocument/2006/relationships/tags" Target="../tags/tag174.xml"/><Relationship Id="rId37" Type="http://schemas.openxmlformats.org/officeDocument/2006/relationships/tags" Target="../tags/tag179.xml"/><Relationship Id="rId40" Type="http://schemas.openxmlformats.org/officeDocument/2006/relationships/tags" Target="../tags/tag182.xml"/><Relationship Id="rId45" Type="http://schemas.openxmlformats.org/officeDocument/2006/relationships/tags" Target="../tags/tag187.xml"/><Relationship Id="rId53" Type="http://schemas.openxmlformats.org/officeDocument/2006/relationships/image" Target="../media/image4.png"/><Relationship Id="rId5" Type="http://schemas.openxmlformats.org/officeDocument/2006/relationships/tags" Target="../tags/tag147.xml"/><Relationship Id="rId10" Type="http://schemas.openxmlformats.org/officeDocument/2006/relationships/tags" Target="../tags/tag152.xml"/><Relationship Id="rId19" Type="http://schemas.openxmlformats.org/officeDocument/2006/relationships/tags" Target="../tags/tag161.xml"/><Relationship Id="rId31" Type="http://schemas.openxmlformats.org/officeDocument/2006/relationships/tags" Target="../tags/tag173.xml"/><Relationship Id="rId44" Type="http://schemas.openxmlformats.org/officeDocument/2006/relationships/tags" Target="../tags/tag186.xml"/><Relationship Id="rId52" Type="http://schemas.openxmlformats.org/officeDocument/2006/relationships/tags" Target="../tags/tag174.xml"/><Relationship Id="rId4" Type="http://schemas.openxmlformats.org/officeDocument/2006/relationships/tags" Target="../tags/tag146.xml"/><Relationship Id="rId9" Type="http://schemas.openxmlformats.org/officeDocument/2006/relationships/tags" Target="../tags/tag151.xml"/><Relationship Id="rId14" Type="http://schemas.openxmlformats.org/officeDocument/2006/relationships/tags" Target="../tags/tag156.xml"/><Relationship Id="rId22" Type="http://schemas.openxmlformats.org/officeDocument/2006/relationships/tags" Target="../tags/tag164.xml"/><Relationship Id="rId27" Type="http://schemas.openxmlformats.org/officeDocument/2006/relationships/tags" Target="../tags/tag169.xml"/><Relationship Id="rId30" Type="http://schemas.openxmlformats.org/officeDocument/2006/relationships/tags" Target="../tags/tag172.xml"/><Relationship Id="rId35" Type="http://schemas.openxmlformats.org/officeDocument/2006/relationships/tags" Target="../tags/tag177.xml"/><Relationship Id="rId43" Type="http://schemas.openxmlformats.org/officeDocument/2006/relationships/tags" Target="../tags/tag185.xml"/><Relationship Id="rId8" Type="http://schemas.openxmlformats.org/officeDocument/2006/relationships/tags" Target="../tags/tag150.xml"/><Relationship Id="rId51" Type="http://schemas.openxmlformats.org/officeDocument/2006/relationships/image" Target="../media/image51.png"/><Relationship Id="rId3" Type="http://schemas.openxmlformats.org/officeDocument/2006/relationships/tags" Target="../tags/tag145.xml"/><Relationship Id="rId12" Type="http://schemas.openxmlformats.org/officeDocument/2006/relationships/tags" Target="../tags/tag154.xml"/><Relationship Id="rId17" Type="http://schemas.openxmlformats.org/officeDocument/2006/relationships/tags" Target="../tags/tag159.xml"/><Relationship Id="rId25" Type="http://schemas.openxmlformats.org/officeDocument/2006/relationships/tags" Target="../tags/tag167.xml"/><Relationship Id="rId33" Type="http://schemas.openxmlformats.org/officeDocument/2006/relationships/tags" Target="../tags/tag175.xml"/><Relationship Id="rId38" Type="http://schemas.openxmlformats.org/officeDocument/2006/relationships/tags" Target="../tags/tag180.xml"/><Relationship Id="rId46" Type="http://schemas.openxmlformats.org/officeDocument/2006/relationships/slideLayout" Target="../slideLayouts/slideLayout4.xml"/><Relationship Id="rId20" Type="http://schemas.openxmlformats.org/officeDocument/2006/relationships/tags" Target="../tags/tag162.xml"/><Relationship Id="rId41" Type="http://schemas.openxmlformats.org/officeDocument/2006/relationships/tags" Target="../tags/tag183.xml"/><Relationship Id="rId54" Type="http://schemas.openxmlformats.org/officeDocument/2006/relationships/tags" Target="../tags/tag178.xml"/><Relationship Id="rId1" Type="http://schemas.openxmlformats.org/officeDocument/2006/relationships/tags" Target="../tags/tag143.xml"/><Relationship Id="rId6" Type="http://schemas.openxmlformats.org/officeDocument/2006/relationships/tags" Target="../tags/tag148.xml"/><Relationship Id="rId15" Type="http://schemas.openxmlformats.org/officeDocument/2006/relationships/tags" Target="../tags/tag157.xml"/><Relationship Id="rId23" Type="http://schemas.openxmlformats.org/officeDocument/2006/relationships/tags" Target="../tags/tag165.xml"/><Relationship Id="rId28" Type="http://schemas.openxmlformats.org/officeDocument/2006/relationships/tags" Target="../tags/tag170.xml"/><Relationship Id="rId36" Type="http://schemas.openxmlformats.org/officeDocument/2006/relationships/tags" Target="../tags/tag178.xml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tags" Target="../tags/tag200.xml"/><Relationship Id="rId18" Type="http://schemas.openxmlformats.org/officeDocument/2006/relationships/tags" Target="../tags/tag205.xml"/><Relationship Id="rId26" Type="http://schemas.openxmlformats.org/officeDocument/2006/relationships/tags" Target="../tags/tag213.xml"/><Relationship Id="rId39" Type="http://schemas.openxmlformats.org/officeDocument/2006/relationships/tags" Target="../tags/tag226.xml"/><Relationship Id="rId21" Type="http://schemas.openxmlformats.org/officeDocument/2006/relationships/tags" Target="../tags/tag208.xml"/><Relationship Id="rId34" Type="http://schemas.openxmlformats.org/officeDocument/2006/relationships/tags" Target="../tags/tag221.xml"/><Relationship Id="rId42" Type="http://schemas.openxmlformats.org/officeDocument/2006/relationships/tags" Target="../tags/tag229.xml"/><Relationship Id="rId47" Type="http://schemas.openxmlformats.org/officeDocument/2006/relationships/tags" Target="../tags/tag234.xml"/><Relationship Id="rId50" Type="http://schemas.openxmlformats.org/officeDocument/2006/relationships/slideLayout" Target="../slideLayouts/slideLayout4.xml"/><Relationship Id="rId55" Type="http://schemas.openxmlformats.org/officeDocument/2006/relationships/image" Target="../media/image4.png"/><Relationship Id="rId7" Type="http://schemas.openxmlformats.org/officeDocument/2006/relationships/tags" Target="../tags/tag194.xml"/><Relationship Id="rId2" Type="http://schemas.openxmlformats.org/officeDocument/2006/relationships/tags" Target="../tags/tag189.xml"/><Relationship Id="rId16" Type="http://schemas.openxmlformats.org/officeDocument/2006/relationships/tags" Target="../tags/tag203.xml"/><Relationship Id="rId29" Type="http://schemas.openxmlformats.org/officeDocument/2006/relationships/tags" Target="../tags/tag216.xml"/><Relationship Id="rId11" Type="http://schemas.openxmlformats.org/officeDocument/2006/relationships/tags" Target="../tags/tag198.xml"/><Relationship Id="rId24" Type="http://schemas.openxmlformats.org/officeDocument/2006/relationships/tags" Target="../tags/tag211.xml"/><Relationship Id="rId32" Type="http://schemas.openxmlformats.org/officeDocument/2006/relationships/tags" Target="../tags/tag219.xml"/><Relationship Id="rId37" Type="http://schemas.openxmlformats.org/officeDocument/2006/relationships/tags" Target="../tags/tag224.xml"/><Relationship Id="rId40" Type="http://schemas.openxmlformats.org/officeDocument/2006/relationships/tags" Target="../tags/tag227.xml"/><Relationship Id="rId45" Type="http://schemas.openxmlformats.org/officeDocument/2006/relationships/tags" Target="../tags/tag232.xml"/><Relationship Id="rId53" Type="http://schemas.openxmlformats.org/officeDocument/2006/relationships/image" Target="../media/image51.png"/><Relationship Id="rId5" Type="http://schemas.openxmlformats.org/officeDocument/2006/relationships/tags" Target="../tags/tag192.xml"/><Relationship Id="rId19" Type="http://schemas.openxmlformats.org/officeDocument/2006/relationships/tags" Target="../tags/tag206.xml"/><Relationship Id="rId4" Type="http://schemas.openxmlformats.org/officeDocument/2006/relationships/tags" Target="../tags/tag191.xml"/><Relationship Id="rId9" Type="http://schemas.openxmlformats.org/officeDocument/2006/relationships/tags" Target="../tags/tag196.xml"/><Relationship Id="rId14" Type="http://schemas.openxmlformats.org/officeDocument/2006/relationships/tags" Target="../tags/tag201.xml"/><Relationship Id="rId22" Type="http://schemas.openxmlformats.org/officeDocument/2006/relationships/tags" Target="../tags/tag209.xml"/><Relationship Id="rId27" Type="http://schemas.openxmlformats.org/officeDocument/2006/relationships/tags" Target="../tags/tag214.xml"/><Relationship Id="rId30" Type="http://schemas.openxmlformats.org/officeDocument/2006/relationships/tags" Target="../tags/tag217.xml"/><Relationship Id="rId35" Type="http://schemas.openxmlformats.org/officeDocument/2006/relationships/tags" Target="../tags/tag222.xml"/><Relationship Id="rId43" Type="http://schemas.openxmlformats.org/officeDocument/2006/relationships/tags" Target="../tags/tag230.xml"/><Relationship Id="rId48" Type="http://schemas.openxmlformats.org/officeDocument/2006/relationships/tags" Target="../tags/tag235.xml"/><Relationship Id="rId56" Type="http://schemas.openxmlformats.org/officeDocument/2006/relationships/tags" Target="../tags/tag231.xml"/><Relationship Id="rId8" Type="http://schemas.openxmlformats.org/officeDocument/2006/relationships/tags" Target="../tags/tag195.xml"/><Relationship Id="rId51" Type="http://schemas.openxmlformats.org/officeDocument/2006/relationships/notesSlide" Target="../notesSlides/notesSlide10.xml"/><Relationship Id="rId3" Type="http://schemas.openxmlformats.org/officeDocument/2006/relationships/tags" Target="../tags/tag190.xml"/><Relationship Id="rId12" Type="http://schemas.openxmlformats.org/officeDocument/2006/relationships/tags" Target="../tags/tag199.xml"/><Relationship Id="rId17" Type="http://schemas.openxmlformats.org/officeDocument/2006/relationships/tags" Target="../tags/tag204.xml"/><Relationship Id="rId25" Type="http://schemas.openxmlformats.org/officeDocument/2006/relationships/tags" Target="../tags/tag212.xml"/><Relationship Id="rId33" Type="http://schemas.openxmlformats.org/officeDocument/2006/relationships/tags" Target="../tags/tag220.xml"/><Relationship Id="rId38" Type="http://schemas.openxmlformats.org/officeDocument/2006/relationships/tags" Target="../tags/tag225.xml"/><Relationship Id="rId46" Type="http://schemas.openxmlformats.org/officeDocument/2006/relationships/tags" Target="../tags/tag233.xml"/><Relationship Id="rId20" Type="http://schemas.openxmlformats.org/officeDocument/2006/relationships/tags" Target="../tags/tag207.xml"/><Relationship Id="rId41" Type="http://schemas.openxmlformats.org/officeDocument/2006/relationships/tags" Target="../tags/tag228.xml"/><Relationship Id="rId54" Type="http://schemas.openxmlformats.org/officeDocument/2006/relationships/tags" Target="../tags/tag219.xml"/><Relationship Id="rId1" Type="http://schemas.openxmlformats.org/officeDocument/2006/relationships/tags" Target="../tags/tag188.xml"/><Relationship Id="rId6" Type="http://schemas.openxmlformats.org/officeDocument/2006/relationships/tags" Target="../tags/tag193.xml"/><Relationship Id="rId15" Type="http://schemas.openxmlformats.org/officeDocument/2006/relationships/tags" Target="../tags/tag202.xml"/><Relationship Id="rId23" Type="http://schemas.openxmlformats.org/officeDocument/2006/relationships/tags" Target="../tags/tag210.xml"/><Relationship Id="rId28" Type="http://schemas.openxmlformats.org/officeDocument/2006/relationships/tags" Target="../tags/tag215.xml"/><Relationship Id="rId36" Type="http://schemas.openxmlformats.org/officeDocument/2006/relationships/tags" Target="../tags/tag223.xml"/><Relationship Id="rId49" Type="http://schemas.openxmlformats.org/officeDocument/2006/relationships/tags" Target="../tags/tag236.xml"/><Relationship Id="rId57" Type="http://schemas.openxmlformats.org/officeDocument/2006/relationships/image" Target="../media/image6.png"/><Relationship Id="rId10" Type="http://schemas.openxmlformats.org/officeDocument/2006/relationships/tags" Target="../tags/tag197.xml"/><Relationship Id="rId31" Type="http://schemas.openxmlformats.org/officeDocument/2006/relationships/tags" Target="../tags/tag218.xml"/><Relationship Id="rId44" Type="http://schemas.openxmlformats.org/officeDocument/2006/relationships/tags" Target="../tags/tag231.xml"/><Relationship Id="rId52" Type="http://schemas.openxmlformats.org/officeDocument/2006/relationships/tags" Target="../tags/tag4510.xml"/></Relationships>
</file>

<file path=ppt/slides/_rels/slide23.xml.rels><?xml version="1.0" encoding="UTF-8" standalone="yes"?>
<Relationships xmlns="http://schemas.openxmlformats.org/package/2006/relationships"><Relationship Id="rId13" Type="http://schemas.openxmlformats.org/officeDocument/2006/relationships/tags" Target="../tags/tag249.xml"/><Relationship Id="rId18" Type="http://schemas.openxmlformats.org/officeDocument/2006/relationships/tags" Target="../tags/tag254.xml"/><Relationship Id="rId26" Type="http://schemas.openxmlformats.org/officeDocument/2006/relationships/tags" Target="../tags/tag262.xml"/><Relationship Id="rId39" Type="http://schemas.openxmlformats.org/officeDocument/2006/relationships/tags" Target="../tags/tag275.xml"/><Relationship Id="rId21" Type="http://schemas.openxmlformats.org/officeDocument/2006/relationships/tags" Target="../tags/tag257.xml"/><Relationship Id="rId34" Type="http://schemas.openxmlformats.org/officeDocument/2006/relationships/tags" Target="../tags/tag270.xml"/><Relationship Id="rId42" Type="http://schemas.openxmlformats.org/officeDocument/2006/relationships/tags" Target="../tags/tag278.xml"/><Relationship Id="rId47" Type="http://schemas.openxmlformats.org/officeDocument/2006/relationships/tags" Target="../tags/tag283.xml"/><Relationship Id="rId50" Type="http://schemas.openxmlformats.org/officeDocument/2006/relationships/tags" Target="../tags/tag286.xml"/><Relationship Id="rId55" Type="http://schemas.openxmlformats.org/officeDocument/2006/relationships/tags" Target="../tags/tag268.xml"/><Relationship Id="rId7" Type="http://schemas.openxmlformats.org/officeDocument/2006/relationships/tags" Target="../tags/tag243.xml"/><Relationship Id="rId2" Type="http://schemas.openxmlformats.org/officeDocument/2006/relationships/tags" Target="../tags/tag238.xml"/><Relationship Id="rId16" Type="http://schemas.openxmlformats.org/officeDocument/2006/relationships/tags" Target="../tags/tag252.xml"/><Relationship Id="rId29" Type="http://schemas.openxmlformats.org/officeDocument/2006/relationships/tags" Target="../tags/tag265.xml"/><Relationship Id="rId11" Type="http://schemas.openxmlformats.org/officeDocument/2006/relationships/tags" Target="../tags/tag247.xml"/><Relationship Id="rId24" Type="http://schemas.openxmlformats.org/officeDocument/2006/relationships/tags" Target="../tags/tag260.xml"/><Relationship Id="rId32" Type="http://schemas.openxmlformats.org/officeDocument/2006/relationships/tags" Target="../tags/tag268.xml"/><Relationship Id="rId37" Type="http://schemas.openxmlformats.org/officeDocument/2006/relationships/tags" Target="../tags/tag273.xml"/><Relationship Id="rId40" Type="http://schemas.openxmlformats.org/officeDocument/2006/relationships/tags" Target="../tags/tag276.xml"/><Relationship Id="rId45" Type="http://schemas.openxmlformats.org/officeDocument/2006/relationships/tags" Target="../tags/tag281.xml"/><Relationship Id="rId53" Type="http://schemas.openxmlformats.org/officeDocument/2006/relationships/tags" Target="../tags/tag4510.xml"/><Relationship Id="rId58" Type="http://schemas.openxmlformats.org/officeDocument/2006/relationships/image" Target="../media/image6.png"/><Relationship Id="rId5" Type="http://schemas.openxmlformats.org/officeDocument/2006/relationships/tags" Target="../tags/tag241.xml"/><Relationship Id="rId19" Type="http://schemas.openxmlformats.org/officeDocument/2006/relationships/tags" Target="../tags/tag255.xml"/><Relationship Id="rId4" Type="http://schemas.openxmlformats.org/officeDocument/2006/relationships/tags" Target="../tags/tag240.xml"/><Relationship Id="rId9" Type="http://schemas.openxmlformats.org/officeDocument/2006/relationships/tags" Target="../tags/tag245.xml"/><Relationship Id="rId14" Type="http://schemas.openxmlformats.org/officeDocument/2006/relationships/tags" Target="../tags/tag250.xml"/><Relationship Id="rId22" Type="http://schemas.openxmlformats.org/officeDocument/2006/relationships/tags" Target="../tags/tag258.xml"/><Relationship Id="rId27" Type="http://schemas.openxmlformats.org/officeDocument/2006/relationships/tags" Target="../tags/tag263.xml"/><Relationship Id="rId30" Type="http://schemas.openxmlformats.org/officeDocument/2006/relationships/tags" Target="../tags/tag266.xml"/><Relationship Id="rId35" Type="http://schemas.openxmlformats.org/officeDocument/2006/relationships/tags" Target="../tags/tag271.xml"/><Relationship Id="rId43" Type="http://schemas.openxmlformats.org/officeDocument/2006/relationships/tags" Target="../tags/tag279.xml"/><Relationship Id="rId48" Type="http://schemas.openxmlformats.org/officeDocument/2006/relationships/tags" Target="../tags/tag284.xml"/><Relationship Id="rId56" Type="http://schemas.openxmlformats.org/officeDocument/2006/relationships/image" Target="../media/image3.png"/><Relationship Id="rId8" Type="http://schemas.openxmlformats.org/officeDocument/2006/relationships/tags" Target="../tags/tag244.xml"/><Relationship Id="rId51" Type="http://schemas.openxmlformats.org/officeDocument/2006/relationships/slideLayout" Target="../slideLayouts/slideLayout4.xml"/><Relationship Id="rId3" Type="http://schemas.openxmlformats.org/officeDocument/2006/relationships/tags" Target="../tags/tag239.xml"/><Relationship Id="rId12" Type="http://schemas.openxmlformats.org/officeDocument/2006/relationships/tags" Target="../tags/tag248.xml"/><Relationship Id="rId17" Type="http://schemas.openxmlformats.org/officeDocument/2006/relationships/tags" Target="../tags/tag253.xml"/><Relationship Id="rId25" Type="http://schemas.openxmlformats.org/officeDocument/2006/relationships/tags" Target="../tags/tag261.xml"/><Relationship Id="rId33" Type="http://schemas.openxmlformats.org/officeDocument/2006/relationships/tags" Target="../tags/tag269.xml"/><Relationship Id="rId38" Type="http://schemas.openxmlformats.org/officeDocument/2006/relationships/tags" Target="../tags/tag274.xml"/><Relationship Id="rId46" Type="http://schemas.openxmlformats.org/officeDocument/2006/relationships/tags" Target="../tags/tag282.xml"/><Relationship Id="rId59" Type="http://schemas.openxmlformats.org/officeDocument/2006/relationships/tags" Target="../tags/tag271.xml"/><Relationship Id="rId20" Type="http://schemas.openxmlformats.org/officeDocument/2006/relationships/tags" Target="../tags/tag256.xml"/><Relationship Id="rId41" Type="http://schemas.openxmlformats.org/officeDocument/2006/relationships/tags" Target="../tags/tag277.xml"/><Relationship Id="rId54" Type="http://schemas.openxmlformats.org/officeDocument/2006/relationships/image" Target="../media/image51.png"/><Relationship Id="rId1" Type="http://schemas.openxmlformats.org/officeDocument/2006/relationships/tags" Target="../tags/tag237.xml"/><Relationship Id="rId6" Type="http://schemas.openxmlformats.org/officeDocument/2006/relationships/tags" Target="../tags/tag242.xml"/><Relationship Id="rId15" Type="http://schemas.openxmlformats.org/officeDocument/2006/relationships/tags" Target="../tags/tag251.xml"/><Relationship Id="rId23" Type="http://schemas.openxmlformats.org/officeDocument/2006/relationships/tags" Target="../tags/tag259.xml"/><Relationship Id="rId28" Type="http://schemas.openxmlformats.org/officeDocument/2006/relationships/tags" Target="../tags/tag264.xml"/><Relationship Id="rId36" Type="http://schemas.openxmlformats.org/officeDocument/2006/relationships/tags" Target="../tags/tag272.xml"/><Relationship Id="rId49" Type="http://schemas.openxmlformats.org/officeDocument/2006/relationships/tags" Target="../tags/tag285.xml"/><Relationship Id="rId57" Type="http://schemas.openxmlformats.org/officeDocument/2006/relationships/tags" Target="../tags/tag281.xml"/><Relationship Id="rId10" Type="http://schemas.openxmlformats.org/officeDocument/2006/relationships/tags" Target="../tags/tag246.xml"/><Relationship Id="rId31" Type="http://schemas.openxmlformats.org/officeDocument/2006/relationships/tags" Target="../tags/tag267.xml"/><Relationship Id="rId44" Type="http://schemas.openxmlformats.org/officeDocument/2006/relationships/tags" Target="../tags/tag280.xml"/><Relationship Id="rId52" Type="http://schemas.openxmlformats.org/officeDocument/2006/relationships/notesSlide" Target="../notesSlides/notesSlide11.xml"/><Relationship Id="rId60" Type="http://schemas.openxmlformats.org/officeDocument/2006/relationships/image" Target="../media/image24.png"/></Relationships>
</file>

<file path=ppt/slides/_rels/slide24.xml.rels><?xml version="1.0" encoding="UTF-8" standalone="yes"?>
<Relationships xmlns="http://schemas.openxmlformats.org/package/2006/relationships"><Relationship Id="rId13" Type="http://schemas.openxmlformats.org/officeDocument/2006/relationships/tags" Target="../tags/tag299.xml"/><Relationship Id="rId18" Type="http://schemas.openxmlformats.org/officeDocument/2006/relationships/tags" Target="../tags/tag304.xml"/><Relationship Id="rId26" Type="http://schemas.openxmlformats.org/officeDocument/2006/relationships/tags" Target="../tags/tag312.xml"/><Relationship Id="rId39" Type="http://schemas.openxmlformats.org/officeDocument/2006/relationships/tags" Target="../tags/tag325.xml"/><Relationship Id="rId21" Type="http://schemas.openxmlformats.org/officeDocument/2006/relationships/tags" Target="../tags/tag307.xml"/><Relationship Id="rId34" Type="http://schemas.openxmlformats.org/officeDocument/2006/relationships/tags" Target="../tags/tag320.xml"/><Relationship Id="rId42" Type="http://schemas.openxmlformats.org/officeDocument/2006/relationships/tags" Target="../tags/tag328.xml"/><Relationship Id="rId47" Type="http://schemas.openxmlformats.org/officeDocument/2006/relationships/tags" Target="../tags/tag333.xml"/><Relationship Id="rId50" Type="http://schemas.openxmlformats.org/officeDocument/2006/relationships/tags" Target="../tags/tag336.xml"/><Relationship Id="rId55" Type="http://schemas.openxmlformats.org/officeDocument/2006/relationships/tags" Target="../tags/tag341.xml"/><Relationship Id="rId7" Type="http://schemas.openxmlformats.org/officeDocument/2006/relationships/tags" Target="../tags/tag293.xml"/><Relationship Id="rId2" Type="http://schemas.openxmlformats.org/officeDocument/2006/relationships/tags" Target="../tags/tag288.xml"/><Relationship Id="rId16" Type="http://schemas.openxmlformats.org/officeDocument/2006/relationships/tags" Target="../tags/tag302.xml"/><Relationship Id="rId29" Type="http://schemas.openxmlformats.org/officeDocument/2006/relationships/tags" Target="../tags/tag315.xml"/><Relationship Id="rId11" Type="http://schemas.openxmlformats.org/officeDocument/2006/relationships/tags" Target="../tags/tag297.xml"/><Relationship Id="rId24" Type="http://schemas.openxmlformats.org/officeDocument/2006/relationships/tags" Target="../tags/tag310.xml"/><Relationship Id="rId32" Type="http://schemas.openxmlformats.org/officeDocument/2006/relationships/tags" Target="../tags/tag318.xml"/><Relationship Id="rId37" Type="http://schemas.openxmlformats.org/officeDocument/2006/relationships/tags" Target="../tags/tag323.xml"/><Relationship Id="rId40" Type="http://schemas.openxmlformats.org/officeDocument/2006/relationships/tags" Target="../tags/tag326.xml"/><Relationship Id="rId45" Type="http://schemas.openxmlformats.org/officeDocument/2006/relationships/tags" Target="../tags/tag331.xml"/><Relationship Id="rId53" Type="http://schemas.openxmlformats.org/officeDocument/2006/relationships/tags" Target="../tags/tag339.xml"/><Relationship Id="rId58" Type="http://schemas.openxmlformats.org/officeDocument/2006/relationships/tags" Target="../tags/tag344.xml"/><Relationship Id="rId5" Type="http://schemas.openxmlformats.org/officeDocument/2006/relationships/tags" Target="../tags/tag291.xml"/><Relationship Id="rId61" Type="http://schemas.openxmlformats.org/officeDocument/2006/relationships/tags" Target="../tags/tag334.xml"/><Relationship Id="rId19" Type="http://schemas.openxmlformats.org/officeDocument/2006/relationships/tags" Target="../tags/tag305.xml"/><Relationship Id="rId14" Type="http://schemas.openxmlformats.org/officeDocument/2006/relationships/tags" Target="../tags/tag300.xml"/><Relationship Id="rId22" Type="http://schemas.openxmlformats.org/officeDocument/2006/relationships/tags" Target="../tags/tag308.xml"/><Relationship Id="rId27" Type="http://schemas.openxmlformats.org/officeDocument/2006/relationships/tags" Target="../tags/tag313.xml"/><Relationship Id="rId30" Type="http://schemas.openxmlformats.org/officeDocument/2006/relationships/tags" Target="../tags/tag316.xml"/><Relationship Id="rId35" Type="http://schemas.openxmlformats.org/officeDocument/2006/relationships/tags" Target="../tags/tag321.xml"/><Relationship Id="rId43" Type="http://schemas.openxmlformats.org/officeDocument/2006/relationships/tags" Target="../tags/tag329.xml"/><Relationship Id="rId48" Type="http://schemas.openxmlformats.org/officeDocument/2006/relationships/tags" Target="../tags/tag334.xml"/><Relationship Id="rId56" Type="http://schemas.openxmlformats.org/officeDocument/2006/relationships/tags" Target="../tags/tag342.xml"/><Relationship Id="rId69" Type="http://schemas.openxmlformats.org/officeDocument/2006/relationships/tags" Target="../tags/tag339.xml"/><Relationship Id="rId8" Type="http://schemas.openxmlformats.org/officeDocument/2006/relationships/tags" Target="../tags/tag294.xml"/><Relationship Id="rId51" Type="http://schemas.openxmlformats.org/officeDocument/2006/relationships/tags" Target="../tags/tag337.xml"/><Relationship Id="rId3" Type="http://schemas.openxmlformats.org/officeDocument/2006/relationships/tags" Target="../tags/tag289.xml"/><Relationship Id="rId12" Type="http://schemas.openxmlformats.org/officeDocument/2006/relationships/tags" Target="../tags/tag298.xml"/><Relationship Id="rId17" Type="http://schemas.openxmlformats.org/officeDocument/2006/relationships/tags" Target="../tags/tag303.xml"/><Relationship Id="rId25" Type="http://schemas.openxmlformats.org/officeDocument/2006/relationships/tags" Target="../tags/tag311.xml"/><Relationship Id="rId33" Type="http://schemas.openxmlformats.org/officeDocument/2006/relationships/tags" Target="../tags/tag319.xml"/><Relationship Id="rId38" Type="http://schemas.openxmlformats.org/officeDocument/2006/relationships/tags" Target="../tags/tag324.xml"/><Relationship Id="rId46" Type="http://schemas.openxmlformats.org/officeDocument/2006/relationships/tags" Target="../tags/tag332.xml"/><Relationship Id="rId59" Type="http://schemas.openxmlformats.org/officeDocument/2006/relationships/slideLayout" Target="../slideLayouts/slideLayout4.xml"/><Relationship Id="rId20" Type="http://schemas.openxmlformats.org/officeDocument/2006/relationships/tags" Target="../tags/tag306.xml"/><Relationship Id="rId41" Type="http://schemas.openxmlformats.org/officeDocument/2006/relationships/tags" Target="../tags/tag327.xml"/><Relationship Id="rId54" Type="http://schemas.openxmlformats.org/officeDocument/2006/relationships/tags" Target="../tags/tag340.xml"/><Relationship Id="rId62" Type="http://schemas.openxmlformats.org/officeDocument/2006/relationships/image" Target="../media/image7.png"/><Relationship Id="rId1" Type="http://schemas.openxmlformats.org/officeDocument/2006/relationships/tags" Target="../tags/tag287.xml"/><Relationship Id="rId6" Type="http://schemas.openxmlformats.org/officeDocument/2006/relationships/tags" Target="../tags/tag292.xml"/><Relationship Id="rId15" Type="http://schemas.openxmlformats.org/officeDocument/2006/relationships/tags" Target="../tags/tag301.xml"/><Relationship Id="rId23" Type="http://schemas.openxmlformats.org/officeDocument/2006/relationships/tags" Target="../tags/tag309.xml"/><Relationship Id="rId28" Type="http://schemas.openxmlformats.org/officeDocument/2006/relationships/tags" Target="../tags/tag314.xml"/><Relationship Id="rId36" Type="http://schemas.openxmlformats.org/officeDocument/2006/relationships/tags" Target="../tags/tag322.xml"/><Relationship Id="rId49" Type="http://schemas.openxmlformats.org/officeDocument/2006/relationships/tags" Target="../tags/tag335.xml"/><Relationship Id="rId57" Type="http://schemas.openxmlformats.org/officeDocument/2006/relationships/tags" Target="../tags/tag343.xml"/><Relationship Id="rId10" Type="http://schemas.openxmlformats.org/officeDocument/2006/relationships/tags" Target="../tags/tag296.xml"/><Relationship Id="rId31" Type="http://schemas.openxmlformats.org/officeDocument/2006/relationships/tags" Target="../tags/tag317.xml"/><Relationship Id="rId44" Type="http://schemas.openxmlformats.org/officeDocument/2006/relationships/tags" Target="../tags/tag330.xml"/><Relationship Id="rId52" Type="http://schemas.openxmlformats.org/officeDocument/2006/relationships/tags" Target="../tags/tag338.xml"/><Relationship Id="rId60" Type="http://schemas.openxmlformats.org/officeDocument/2006/relationships/notesSlide" Target="../notesSlides/notesSlide12.xml"/><Relationship Id="rId78" Type="http://schemas.openxmlformats.org/officeDocument/2006/relationships/image" Target="../media/image26.png"/><Relationship Id="rId4" Type="http://schemas.openxmlformats.org/officeDocument/2006/relationships/tags" Target="../tags/tag290.xml"/><Relationship Id="rId9" Type="http://schemas.openxmlformats.org/officeDocument/2006/relationships/tags" Target="../tags/tag295.xml"/></Relationships>
</file>

<file path=ppt/slides/_rels/slide25.xml.rels><?xml version="1.0" encoding="UTF-8" standalone="yes"?>
<Relationships xmlns="http://schemas.openxmlformats.org/package/2006/relationships"><Relationship Id="rId26" Type="http://schemas.openxmlformats.org/officeDocument/2006/relationships/tags" Target="../tags/tag370.xml"/><Relationship Id="rId21" Type="http://schemas.openxmlformats.org/officeDocument/2006/relationships/tags" Target="../tags/tag365.xml"/><Relationship Id="rId34" Type="http://schemas.openxmlformats.org/officeDocument/2006/relationships/tags" Target="../tags/tag378.xml"/><Relationship Id="rId42" Type="http://schemas.openxmlformats.org/officeDocument/2006/relationships/tags" Target="../tags/tag386.xml"/><Relationship Id="rId47" Type="http://schemas.openxmlformats.org/officeDocument/2006/relationships/tags" Target="../tags/tag391.xml"/><Relationship Id="rId50" Type="http://schemas.openxmlformats.org/officeDocument/2006/relationships/tags" Target="../tags/tag394.xml"/><Relationship Id="rId55" Type="http://schemas.openxmlformats.org/officeDocument/2006/relationships/tags" Target="../tags/tag399.xml"/><Relationship Id="rId63" Type="http://schemas.openxmlformats.org/officeDocument/2006/relationships/tags" Target="../tags/tag3130.xml"/><Relationship Id="rId7" Type="http://schemas.openxmlformats.org/officeDocument/2006/relationships/tags" Target="../tags/tag351.xml"/><Relationship Id="rId2" Type="http://schemas.openxmlformats.org/officeDocument/2006/relationships/tags" Target="../tags/tag346.xml"/><Relationship Id="rId16" Type="http://schemas.openxmlformats.org/officeDocument/2006/relationships/tags" Target="../tags/tag360.xml"/><Relationship Id="rId29" Type="http://schemas.openxmlformats.org/officeDocument/2006/relationships/tags" Target="../tags/tag373.xml"/><Relationship Id="rId11" Type="http://schemas.openxmlformats.org/officeDocument/2006/relationships/tags" Target="../tags/tag355.xml"/><Relationship Id="rId24" Type="http://schemas.openxmlformats.org/officeDocument/2006/relationships/tags" Target="../tags/tag368.xml"/><Relationship Id="rId32" Type="http://schemas.openxmlformats.org/officeDocument/2006/relationships/tags" Target="../tags/tag376.xml"/><Relationship Id="rId37" Type="http://schemas.openxmlformats.org/officeDocument/2006/relationships/tags" Target="../tags/tag381.xml"/><Relationship Id="rId40" Type="http://schemas.openxmlformats.org/officeDocument/2006/relationships/tags" Target="../tags/tag384.xml"/><Relationship Id="rId45" Type="http://schemas.openxmlformats.org/officeDocument/2006/relationships/tags" Target="../tags/tag389.xml"/><Relationship Id="rId53" Type="http://schemas.openxmlformats.org/officeDocument/2006/relationships/tags" Target="../tags/tag397.xml"/><Relationship Id="rId58" Type="http://schemas.openxmlformats.org/officeDocument/2006/relationships/tags" Target="../tags/tag402.xml"/><Relationship Id="rId66" Type="http://schemas.openxmlformats.org/officeDocument/2006/relationships/image" Target="../media/image110.png"/><Relationship Id="rId5" Type="http://schemas.openxmlformats.org/officeDocument/2006/relationships/tags" Target="../tags/tag349.xml"/><Relationship Id="rId61" Type="http://schemas.openxmlformats.org/officeDocument/2006/relationships/slideLayout" Target="../slideLayouts/slideLayout2.xml"/><Relationship Id="rId19" Type="http://schemas.openxmlformats.org/officeDocument/2006/relationships/tags" Target="../tags/tag363.xml"/><Relationship Id="rId14" Type="http://schemas.openxmlformats.org/officeDocument/2006/relationships/tags" Target="../tags/tag358.xml"/><Relationship Id="rId22" Type="http://schemas.openxmlformats.org/officeDocument/2006/relationships/tags" Target="../tags/tag366.xml"/><Relationship Id="rId27" Type="http://schemas.openxmlformats.org/officeDocument/2006/relationships/tags" Target="../tags/tag371.xml"/><Relationship Id="rId30" Type="http://schemas.openxmlformats.org/officeDocument/2006/relationships/tags" Target="../tags/tag374.xml"/><Relationship Id="rId35" Type="http://schemas.openxmlformats.org/officeDocument/2006/relationships/tags" Target="../tags/tag379.xml"/><Relationship Id="rId43" Type="http://schemas.openxmlformats.org/officeDocument/2006/relationships/tags" Target="../tags/tag387.xml"/><Relationship Id="rId48" Type="http://schemas.openxmlformats.org/officeDocument/2006/relationships/tags" Target="../tags/tag392.xml"/><Relationship Id="rId56" Type="http://schemas.openxmlformats.org/officeDocument/2006/relationships/tags" Target="../tags/tag400.xml"/><Relationship Id="rId64" Type="http://schemas.openxmlformats.org/officeDocument/2006/relationships/image" Target="../media/image70.png"/><Relationship Id="rId126" Type="http://schemas.openxmlformats.org/officeDocument/2006/relationships/tags" Target="../tags/tag8690.xml"/><Relationship Id="rId8" Type="http://schemas.openxmlformats.org/officeDocument/2006/relationships/tags" Target="../tags/tag352.xml"/><Relationship Id="rId51" Type="http://schemas.openxmlformats.org/officeDocument/2006/relationships/tags" Target="../tags/tag395.xml"/><Relationship Id="rId3" Type="http://schemas.openxmlformats.org/officeDocument/2006/relationships/tags" Target="../tags/tag347.xml"/><Relationship Id="rId12" Type="http://schemas.openxmlformats.org/officeDocument/2006/relationships/tags" Target="../tags/tag356.xml"/><Relationship Id="rId17" Type="http://schemas.openxmlformats.org/officeDocument/2006/relationships/tags" Target="../tags/tag361.xml"/><Relationship Id="rId25" Type="http://schemas.openxmlformats.org/officeDocument/2006/relationships/tags" Target="../tags/tag369.xml"/><Relationship Id="rId33" Type="http://schemas.openxmlformats.org/officeDocument/2006/relationships/tags" Target="../tags/tag377.xml"/><Relationship Id="rId38" Type="http://schemas.openxmlformats.org/officeDocument/2006/relationships/tags" Target="../tags/tag382.xml"/><Relationship Id="rId46" Type="http://schemas.openxmlformats.org/officeDocument/2006/relationships/tags" Target="../tags/tag390.xml"/><Relationship Id="rId59" Type="http://schemas.openxmlformats.org/officeDocument/2006/relationships/tags" Target="../tags/tag403.xml"/><Relationship Id="rId20" Type="http://schemas.openxmlformats.org/officeDocument/2006/relationships/tags" Target="../tags/tag364.xml"/><Relationship Id="rId41" Type="http://schemas.openxmlformats.org/officeDocument/2006/relationships/tags" Target="../tags/tag385.xml"/><Relationship Id="rId54" Type="http://schemas.openxmlformats.org/officeDocument/2006/relationships/tags" Target="../tags/tag398.xml"/><Relationship Id="rId62" Type="http://schemas.openxmlformats.org/officeDocument/2006/relationships/notesSlide" Target="../notesSlides/notesSlide13.xml"/><Relationship Id="rId1" Type="http://schemas.openxmlformats.org/officeDocument/2006/relationships/tags" Target="../tags/tag345.xml"/><Relationship Id="rId6" Type="http://schemas.openxmlformats.org/officeDocument/2006/relationships/tags" Target="../tags/tag350.xml"/><Relationship Id="rId15" Type="http://schemas.openxmlformats.org/officeDocument/2006/relationships/tags" Target="../tags/tag359.xml"/><Relationship Id="rId23" Type="http://schemas.openxmlformats.org/officeDocument/2006/relationships/tags" Target="../tags/tag367.xml"/><Relationship Id="rId28" Type="http://schemas.openxmlformats.org/officeDocument/2006/relationships/tags" Target="../tags/tag372.xml"/><Relationship Id="rId36" Type="http://schemas.openxmlformats.org/officeDocument/2006/relationships/tags" Target="../tags/tag380.xml"/><Relationship Id="rId49" Type="http://schemas.openxmlformats.org/officeDocument/2006/relationships/tags" Target="../tags/tag393.xml"/><Relationship Id="rId57" Type="http://schemas.openxmlformats.org/officeDocument/2006/relationships/tags" Target="../tags/tag401.xml"/><Relationship Id="rId127" Type="http://schemas.openxmlformats.org/officeDocument/2006/relationships/image" Target="../media/image31.png"/><Relationship Id="rId10" Type="http://schemas.openxmlformats.org/officeDocument/2006/relationships/tags" Target="../tags/tag354.xml"/><Relationship Id="rId31" Type="http://schemas.openxmlformats.org/officeDocument/2006/relationships/tags" Target="../tags/tag375.xml"/><Relationship Id="rId44" Type="http://schemas.openxmlformats.org/officeDocument/2006/relationships/tags" Target="../tags/tag388.xml"/><Relationship Id="rId52" Type="http://schemas.openxmlformats.org/officeDocument/2006/relationships/tags" Target="../tags/tag396.xml"/><Relationship Id="rId60" Type="http://schemas.openxmlformats.org/officeDocument/2006/relationships/tags" Target="../tags/tag404.xml"/><Relationship Id="rId65" Type="http://schemas.openxmlformats.org/officeDocument/2006/relationships/tags" Target="../tags/tag3170.xml"/><Relationship Id="rId4" Type="http://schemas.openxmlformats.org/officeDocument/2006/relationships/tags" Target="../tags/tag348.xml"/><Relationship Id="rId9" Type="http://schemas.openxmlformats.org/officeDocument/2006/relationships/tags" Target="../tags/tag353.xml"/><Relationship Id="rId13" Type="http://schemas.openxmlformats.org/officeDocument/2006/relationships/tags" Target="../tags/tag357.xml"/><Relationship Id="rId18" Type="http://schemas.openxmlformats.org/officeDocument/2006/relationships/tags" Target="../tags/tag362.xml"/><Relationship Id="rId39" Type="http://schemas.openxmlformats.org/officeDocument/2006/relationships/tags" Target="../tags/tag383.xml"/></Relationships>
</file>

<file path=ppt/slides/_rels/slide26.xml.rels><?xml version="1.0" encoding="UTF-8" standalone="yes"?>
<Relationships xmlns="http://schemas.openxmlformats.org/package/2006/relationships"><Relationship Id="rId26" Type="http://schemas.openxmlformats.org/officeDocument/2006/relationships/tags" Target="../tags/tag430.xml"/><Relationship Id="rId21" Type="http://schemas.openxmlformats.org/officeDocument/2006/relationships/tags" Target="../tags/tag425.xml"/><Relationship Id="rId42" Type="http://schemas.openxmlformats.org/officeDocument/2006/relationships/tags" Target="../tags/tag446.xml"/><Relationship Id="rId47" Type="http://schemas.openxmlformats.org/officeDocument/2006/relationships/tags" Target="../tags/tag451.xml"/><Relationship Id="rId63" Type="http://schemas.openxmlformats.org/officeDocument/2006/relationships/tags" Target="../tags/tag467.xml"/><Relationship Id="rId68" Type="http://schemas.openxmlformats.org/officeDocument/2006/relationships/tags" Target="../tags/tag472.xml"/><Relationship Id="rId16" Type="http://schemas.openxmlformats.org/officeDocument/2006/relationships/tags" Target="../tags/tag420.xml"/><Relationship Id="rId11" Type="http://schemas.openxmlformats.org/officeDocument/2006/relationships/tags" Target="../tags/tag415.xml"/><Relationship Id="rId24" Type="http://schemas.openxmlformats.org/officeDocument/2006/relationships/tags" Target="../tags/tag428.xml"/><Relationship Id="rId32" Type="http://schemas.openxmlformats.org/officeDocument/2006/relationships/tags" Target="../tags/tag436.xml"/><Relationship Id="rId37" Type="http://schemas.openxmlformats.org/officeDocument/2006/relationships/tags" Target="../tags/tag441.xml"/><Relationship Id="rId40" Type="http://schemas.openxmlformats.org/officeDocument/2006/relationships/tags" Target="../tags/tag444.xml"/><Relationship Id="rId45" Type="http://schemas.openxmlformats.org/officeDocument/2006/relationships/tags" Target="../tags/tag449.xml"/><Relationship Id="rId53" Type="http://schemas.openxmlformats.org/officeDocument/2006/relationships/tags" Target="../tags/tag457.xml"/><Relationship Id="rId58" Type="http://schemas.openxmlformats.org/officeDocument/2006/relationships/tags" Target="../tags/tag462.xml"/><Relationship Id="rId66" Type="http://schemas.openxmlformats.org/officeDocument/2006/relationships/tags" Target="../tags/tag470.xml"/><Relationship Id="rId74" Type="http://schemas.openxmlformats.org/officeDocument/2006/relationships/tags" Target="../tags/tag478.xml"/><Relationship Id="rId5" Type="http://schemas.openxmlformats.org/officeDocument/2006/relationships/tags" Target="../tags/tag409.xml"/><Relationship Id="rId61" Type="http://schemas.openxmlformats.org/officeDocument/2006/relationships/tags" Target="../tags/tag465.xml"/><Relationship Id="rId19" Type="http://schemas.openxmlformats.org/officeDocument/2006/relationships/tags" Target="../tags/tag423.xml"/><Relationship Id="rId14" Type="http://schemas.openxmlformats.org/officeDocument/2006/relationships/tags" Target="../tags/tag418.xml"/><Relationship Id="rId22" Type="http://schemas.openxmlformats.org/officeDocument/2006/relationships/tags" Target="../tags/tag426.xml"/><Relationship Id="rId27" Type="http://schemas.openxmlformats.org/officeDocument/2006/relationships/tags" Target="../tags/tag431.xml"/><Relationship Id="rId30" Type="http://schemas.openxmlformats.org/officeDocument/2006/relationships/tags" Target="../tags/tag434.xml"/><Relationship Id="rId35" Type="http://schemas.openxmlformats.org/officeDocument/2006/relationships/tags" Target="../tags/tag439.xml"/><Relationship Id="rId43" Type="http://schemas.openxmlformats.org/officeDocument/2006/relationships/tags" Target="../tags/tag447.xml"/><Relationship Id="rId48" Type="http://schemas.openxmlformats.org/officeDocument/2006/relationships/tags" Target="../tags/tag452.xml"/><Relationship Id="rId56" Type="http://schemas.openxmlformats.org/officeDocument/2006/relationships/tags" Target="../tags/tag460.xml"/><Relationship Id="rId64" Type="http://schemas.openxmlformats.org/officeDocument/2006/relationships/tags" Target="../tags/tag468.xml"/><Relationship Id="rId69" Type="http://schemas.openxmlformats.org/officeDocument/2006/relationships/tags" Target="../tags/tag473.xml"/><Relationship Id="rId77" Type="http://schemas.openxmlformats.org/officeDocument/2006/relationships/slideLayout" Target="../slideLayouts/slideLayout2.xml"/><Relationship Id="rId8" Type="http://schemas.openxmlformats.org/officeDocument/2006/relationships/tags" Target="../tags/tag412.xml"/><Relationship Id="rId51" Type="http://schemas.openxmlformats.org/officeDocument/2006/relationships/tags" Target="../tags/tag455.xml"/><Relationship Id="rId72" Type="http://schemas.openxmlformats.org/officeDocument/2006/relationships/tags" Target="../tags/tag476.xml"/><Relationship Id="rId3" Type="http://schemas.openxmlformats.org/officeDocument/2006/relationships/tags" Target="../tags/tag407.xml"/><Relationship Id="rId12" Type="http://schemas.openxmlformats.org/officeDocument/2006/relationships/tags" Target="../tags/tag416.xml"/><Relationship Id="rId17" Type="http://schemas.openxmlformats.org/officeDocument/2006/relationships/tags" Target="../tags/tag421.xml"/><Relationship Id="rId25" Type="http://schemas.openxmlformats.org/officeDocument/2006/relationships/tags" Target="../tags/tag429.xml"/><Relationship Id="rId33" Type="http://schemas.openxmlformats.org/officeDocument/2006/relationships/tags" Target="../tags/tag437.xml"/><Relationship Id="rId38" Type="http://schemas.openxmlformats.org/officeDocument/2006/relationships/tags" Target="../tags/tag442.xml"/><Relationship Id="rId46" Type="http://schemas.openxmlformats.org/officeDocument/2006/relationships/tags" Target="../tags/tag450.xml"/><Relationship Id="rId59" Type="http://schemas.openxmlformats.org/officeDocument/2006/relationships/tags" Target="../tags/tag463.xml"/><Relationship Id="rId67" Type="http://schemas.openxmlformats.org/officeDocument/2006/relationships/tags" Target="../tags/tag471.xml"/><Relationship Id="rId20" Type="http://schemas.openxmlformats.org/officeDocument/2006/relationships/tags" Target="../tags/tag424.xml"/><Relationship Id="rId41" Type="http://schemas.openxmlformats.org/officeDocument/2006/relationships/tags" Target="../tags/tag445.xml"/><Relationship Id="rId54" Type="http://schemas.openxmlformats.org/officeDocument/2006/relationships/tags" Target="../tags/tag458.xml"/><Relationship Id="rId62" Type="http://schemas.openxmlformats.org/officeDocument/2006/relationships/tags" Target="../tags/tag466.xml"/><Relationship Id="rId70" Type="http://schemas.openxmlformats.org/officeDocument/2006/relationships/tags" Target="../tags/tag474.xml"/><Relationship Id="rId75" Type="http://schemas.openxmlformats.org/officeDocument/2006/relationships/tags" Target="../tags/tag479.xml"/><Relationship Id="rId1" Type="http://schemas.openxmlformats.org/officeDocument/2006/relationships/tags" Target="../tags/tag405.xml"/><Relationship Id="rId6" Type="http://schemas.openxmlformats.org/officeDocument/2006/relationships/tags" Target="../tags/tag410.xml"/><Relationship Id="rId15" Type="http://schemas.openxmlformats.org/officeDocument/2006/relationships/tags" Target="../tags/tag419.xml"/><Relationship Id="rId23" Type="http://schemas.openxmlformats.org/officeDocument/2006/relationships/tags" Target="../tags/tag427.xml"/><Relationship Id="rId28" Type="http://schemas.openxmlformats.org/officeDocument/2006/relationships/tags" Target="../tags/tag432.xml"/><Relationship Id="rId36" Type="http://schemas.openxmlformats.org/officeDocument/2006/relationships/tags" Target="../tags/tag440.xml"/><Relationship Id="rId49" Type="http://schemas.openxmlformats.org/officeDocument/2006/relationships/tags" Target="../tags/tag453.xml"/><Relationship Id="rId57" Type="http://schemas.openxmlformats.org/officeDocument/2006/relationships/tags" Target="../tags/tag461.xml"/><Relationship Id="rId10" Type="http://schemas.openxmlformats.org/officeDocument/2006/relationships/tags" Target="../tags/tag414.xml"/><Relationship Id="rId31" Type="http://schemas.openxmlformats.org/officeDocument/2006/relationships/tags" Target="../tags/tag435.xml"/><Relationship Id="rId44" Type="http://schemas.openxmlformats.org/officeDocument/2006/relationships/tags" Target="../tags/tag448.xml"/><Relationship Id="rId52" Type="http://schemas.openxmlformats.org/officeDocument/2006/relationships/tags" Target="../tags/tag456.xml"/><Relationship Id="rId60" Type="http://schemas.openxmlformats.org/officeDocument/2006/relationships/tags" Target="../tags/tag464.xml"/><Relationship Id="rId65" Type="http://schemas.openxmlformats.org/officeDocument/2006/relationships/tags" Target="../tags/tag469.xml"/><Relationship Id="rId73" Type="http://schemas.openxmlformats.org/officeDocument/2006/relationships/tags" Target="../tags/tag477.xml"/><Relationship Id="rId78" Type="http://schemas.openxmlformats.org/officeDocument/2006/relationships/notesSlide" Target="../notesSlides/notesSlide14.xml"/><Relationship Id="rId4" Type="http://schemas.openxmlformats.org/officeDocument/2006/relationships/tags" Target="../tags/tag408.xml"/><Relationship Id="rId9" Type="http://schemas.openxmlformats.org/officeDocument/2006/relationships/tags" Target="../tags/tag413.xml"/><Relationship Id="rId13" Type="http://schemas.openxmlformats.org/officeDocument/2006/relationships/tags" Target="../tags/tag417.xml"/><Relationship Id="rId18" Type="http://schemas.openxmlformats.org/officeDocument/2006/relationships/tags" Target="../tags/tag422.xml"/><Relationship Id="rId39" Type="http://schemas.openxmlformats.org/officeDocument/2006/relationships/tags" Target="../tags/tag443.xml"/><Relationship Id="rId34" Type="http://schemas.openxmlformats.org/officeDocument/2006/relationships/tags" Target="../tags/tag438.xml"/><Relationship Id="rId50" Type="http://schemas.openxmlformats.org/officeDocument/2006/relationships/tags" Target="../tags/tag454.xml"/><Relationship Id="rId55" Type="http://schemas.openxmlformats.org/officeDocument/2006/relationships/tags" Target="../tags/tag459.xml"/><Relationship Id="rId76" Type="http://schemas.openxmlformats.org/officeDocument/2006/relationships/tags" Target="../tags/tag480.xml"/><Relationship Id="rId7" Type="http://schemas.openxmlformats.org/officeDocument/2006/relationships/tags" Target="../tags/tag411.xml"/><Relationship Id="rId71" Type="http://schemas.openxmlformats.org/officeDocument/2006/relationships/tags" Target="../tags/tag475.xml"/><Relationship Id="rId2" Type="http://schemas.openxmlformats.org/officeDocument/2006/relationships/tags" Target="../tags/tag406.xml"/><Relationship Id="rId29" Type="http://schemas.openxmlformats.org/officeDocument/2006/relationships/tags" Target="../tags/tag433.xml"/></Relationships>
</file>

<file path=ppt/slides/_rels/slide27.xml.rels><?xml version="1.0" encoding="UTF-8" standalone="yes"?>
<Relationships xmlns="http://schemas.openxmlformats.org/package/2006/relationships"><Relationship Id="rId26" Type="http://schemas.openxmlformats.org/officeDocument/2006/relationships/tags" Target="../tags/tag506.xml"/><Relationship Id="rId21" Type="http://schemas.openxmlformats.org/officeDocument/2006/relationships/tags" Target="../tags/tag501.xml"/><Relationship Id="rId42" Type="http://schemas.openxmlformats.org/officeDocument/2006/relationships/tags" Target="../tags/tag522.xml"/><Relationship Id="rId47" Type="http://schemas.openxmlformats.org/officeDocument/2006/relationships/tags" Target="../tags/tag527.xml"/><Relationship Id="rId63" Type="http://schemas.openxmlformats.org/officeDocument/2006/relationships/tags" Target="../tags/tag543.xml"/><Relationship Id="rId68" Type="http://schemas.openxmlformats.org/officeDocument/2006/relationships/tags" Target="../tags/tag548.xml"/><Relationship Id="rId84" Type="http://schemas.openxmlformats.org/officeDocument/2006/relationships/tags" Target="../tags/tag564.xml"/><Relationship Id="rId89" Type="http://schemas.openxmlformats.org/officeDocument/2006/relationships/slideLayout" Target="../slideLayouts/slideLayout2.xml"/><Relationship Id="rId16" Type="http://schemas.openxmlformats.org/officeDocument/2006/relationships/tags" Target="../tags/tag496.xml"/><Relationship Id="rId11" Type="http://schemas.openxmlformats.org/officeDocument/2006/relationships/tags" Target="../tags/tag491.xml"/><Relationship Id="rId32" Type="http://schemas.openxmlformats.org/officeDocument/2006/relationships/tags" Target="../tags/tag512.xml"/><Relationship Id="rId37" Type="http://schemas.openxmlformats.org/officeDocument/2006/relationships/tags" Target="../tags/tag517.xml"/><Relationship Id="rId53" Type="http://schemas.openxmlformats.org/officeDocument/2006/relationships/tags" Target="../tags/tag533.xml"/><Relationship Id="rId58" Type="http://schemas.openxmlformats.org/officeDocument/2006/relationships/tags" Target="../tags/tag538.xml"/><Relationship Id="rId74" Type="http://schemas.openxmlformats.org/officeDocument/2006/relationships/tags" Target="../tags/tag554.xml"/><Relationship Id="rId79" Type="http://schemas.openxmlformats.org/officeDocument/2006/relationships/tags" Target="../tags/tag559.xml"/><Relationship Id="rId5" Type="http://schemas.openxmlformats.org/officeDocument/2006/relationships/tags" Target="../tags/tag485.xml"/><Relationship Id="rId90" Type="http://schemas.openxmlformats.org/officeDocument/2006/relationships/notesSlide" Target="../notesSlides/notesSlide15.xml"/><Relationship Id="rId14" Type="http://schemas.openxmlformats.org/officeDocument/2006/relationships/tags" Target="../tags/tag494.xml"/><Relationship Id="rId22" Type="http://schemas.openxmlformats.org/officeDocument/2006/relationships/tags" Target="../tags/tag502.xml"/><Relationship Id="rId27" Type="http://schemas.openxmlformats.org/officeDocument/2006/relationships/tags" Target="../tags/tag507.xml"/><Relationship Id="rId30" Type="http://schemas.openxmlformats.org/officeDocument/2006/relationships/tags" Target="../tags/tag510.xml"/><Relationship Id="rId35" Type="http://schemas.openxmlformats.org/officeDocument/2006/relationships/tags" Target="../tags/tag515.xml"/><Relationship Id="rId43" Type="http://schemas.openxmlformats.org/officeDocument/2006/relationships/tags" Target="../tags/tag523.xml"/><Relationship Id="rId48" Type="http://schemas.openxmlformats.org/officeDocument/2006/relationships/tags" Target="../tags/tag528.xml"/><Relationship Id="rId56" Type="http://schemas.openxmlformats.org/officeDocument/2006/relationships/tags" Target="../tags/tag536.xml"/><Relationship Id="rId64" Type="http://schemas.openxmlformats.org/officeDocument/2006/relationships/tags" Target="../tags/tag544.xml"/><Relationship Id="rId69" Type="http://schemas.openxmlformats.org/officeDocument/2006/relationships/tags" Target="../tags/tag549.xml"/><Relationship Id="rId77" Type="http://schemas.openxmlformats.org/officeDocument/2006/relationships/tags" Target="../tags/tag557.xml"/><Relationship Id="rId8" Type="http://schemas.openxmlformats.org/officeDocument/2006/relationships/tags" Target="../tags/tag488.xml"/><Relationship Id="rId51" Type="http://schemas.openxmlformats.org/officeDocument/2006/relationships/tags" Target="../tags/tag531.xml"/><Relationship Id="rId72" Type="http://schemas.openxmlformats.org/officeDocument/2006/relationships/tags" Target="../tags/tag552.xml"/><Relationship Id="rId80" Type="http://schemas.openxmlformats.org/officeDocument/2006/relationships/tags" Target="../tags/tag560.xml"/><Relationship Id="rId85" Type="http://schemas.openxmlformats.org/officeDocument/2006/relationships/tags" Target="../tags/tag565.xml"/><Relationship Id="rId3" Type="http://schemas.openxmlformats.org/officeDocument/2006/relationships/tags" Target="../tags/tag483.xml"/><Relationship Id="rId12" Type="http://schemas.openxmlformats.org/officeDocument/2006/relationships/tags" Target="../tags/tag492.xml"/><Relationship Id="rId17" Type="http://schemas.openxmlformats.org/officeDocument/2006/relationships/tags" Target="../tags/tag497.xml"/><Relationship Id="rId25" Type="http://schemas.openxmlformats.org/officeDocument/2006/relationships/tags" Target="../tags/tag505.xml"/><Relationship Id="rId33" Type="http://schemas.openxmlformats.org/officeDocument/2006/relationships/tags" Target="../tags/tag513.xml"/><Relationship Id="rId38" Type="http://schemas.openxmlformats.org/officeDocument/2006/relationships/tags" Target="../tags/tag518.xml"/><Relationship Id="rId46" Type="http://schemas.openxmlformats.org/officeDocument/2006/relationships/tags" Target="../tags/tag526.xml"/><Relationship Id="rId59" Type="http://schemas.openxmlformats.org/officeDocument/2006/relationships/tags" Target="../tags/tag539.xml"/><Relationship Id="rId67" Type="http://schemas.openxmlformats.org/officeDocument/2006/relationships/tags" Target="../tags/tag547.xml"/><Relationship Id="rId20" Type="http://schemas.openxmlformats.org/officeDocument/2006/relationships/tags" Target="../tags/tag500.xml"/><Relationship Id="rId41" Type="http://schemas.openxmlformats.org/officeDocument/2006/relationships/tags" Target="../tags/tag521.xml"/><Relationship Id="rId54" Type="http://schemas.openxmlformats.org/officeDocument/2006/relationships/tags" Target="../tags/tag534.xml"/><Relationship Id="rId62" Type="http://schemas.openxmlformats.org/officeDocument/2006/relationships/tags" Target="../tags/tag542.xml"/><Relationship Id="rId70" Type="http://schemas.openxmlformats.org/officeDocument/2006/relationships/tags" Target="../tags/tag550.xml"/><Relationship Id="rId75" Type="http://schemas.openxmlformats.org/officeDocument/2006/relationships/tags" Target="../tags/tag555.xml"/><Relationship Id="rId83" Type="http://schemas.openxmlformats.org/officeDocument/2006/relationships/tags" Target="../tags/tag563.xml"/><Relationship Id="rId88" Type="http://schemas.openxmlformats.org/officeDocument/2006/relationships/tags" Target="../tags/tag568.xml"/><Relationship Id="rId1" Type="http://schemas.openxmlformats.org/officeDocument/2006/relationships/tags" Target="../tags/tag481.xml"/><Relationship Id="rId6" Type="http://schemas.openxmlformats.org/officeDocument/2006/relationships/tags" Target="../tags/tag486.xml"/><Relationship Id="rId15" Type="http://schemas.openxmlformats.org/officeDocument/2006/relationships/tags" Target="../tags/tag495.xml"/><Relationship Id="rId23" Type="http://schemas.openxmlformats.org/officeDocument/2006/relationships/tags" Target="../tags/tag503.xml"/><Relationship Id="rId28" Type="http://schemas.openxmlformats.org/officeDocument/2006/relationships/tags" Target="../tags/tag508.xml"/><Relationship Id="rId36" Type="http://schemas.openxmlformats.org/officeDocument/2006/relationships/tags" Target="../tags/tag516.xml"/><Relationship Id="rId49" Type="http://schemas.openxmlformats.org/officeDocument/2006/relationships/tags" Target="../tags/tag529.xml"/><Relationship Id="rId57" Type="http://schemas.openxmlformats.org/officeDocument/2006/relationships/tags" Target="../tags/tag537.xml"/><Relationship Id="rId10" Type="http://schemas.openxmlformats.org/officeDocument/2006/relationships/tags" Target="../tags/tag490.xml"/><Relationship Id="rId31" Type="http://schemas.openxmlformats.org/officeDocument/2006/relationships/tags" Target="../tags/tag511.xml"/><Relationship Id="rId44" Type="http://schemas.openxmlformats.org/officeDocument/2006/relationships/tags" Target="../tags/tag524.xml"/><Relationship Id="rId52" Type="http://schemas.openxmlformats.org/officeDocument/2006/relationships/tags" Target="../tags/tag532.xml"/><Relationship Id="rId60" Type="http://schemas.openxmlformats.org/officeDocument/2006/relationships/tags" Target="../tags/tag540.xml"/><Relationship Id="rId65" Type="http://schemas.openxmlformats.org/officeDocument/2006/relationships/tags" Target="../tags/tag545.xml"/><Relationship Id="rId73" Type="http://schemas.openxmlformats.org/officeDocument/2006/relationships/tags" Target="../tags/tag553.xml"/><Relationship Id="rId78" Type="http://schemas.openxmlformats.org/officeDocument/2006/relationships/tags" Target="../tags/tag558.xml"/><Relationship Id="rId81" Type="http://schemas.openxmlformats.org/officeDocument/2006/relationships/tags" Target="../tags/tag561.xml"/><Relationship Id="rId86" Type="http://schemas.openxmlformats.org/officeDocument/2006/relationships/tags" Target="../tags/tag566.xml"/><Relationship Id="rId4" Type="http://schemas.openxmlformats.org/officeDocument/2006/relationships/tags" Target="../tags/tag484.xml"/><Relationship Id="rId9" Type="http://schemas.openxmlformats.org/officeDocument/2006/relationships/tags" Target="../tags/tag489.xml"/><Relationship Id="rId13" Type="http://schemas.openxmlformats.org/officeDocument/2006/relationships/tags" Target="../tags/tag493.xml"/><Relationship Id="rId18" Type="http://schemas.openxmlformats.org/officeDocument/2006/relationships/tags" Target="../tags/tag498.xml"/><Relationship Id="rId39" Type="http://schemas.openxmlformats.org/officeDocument/2006/relationships/tags" Target="../tags/tag519.xml"/><Relationship Id="rId34" Type="http://schemas.openxmlformats.org/officeDocument/2006/relationships/tags" Target="../tags/tag514.xml"/><Relationship Id="rId50" Type="http://schemas.openxmlformats.org/officeDocument/2006/relationships/tags" Target="../tags/tag530.xml"/><Relationship Id="rId55" Type="http://schemas.openxmlformats.org/officeDocument/2006/relationships/tags" Target="../tags/tag535.xml"/><Relationship Id="rId76" Type="http://schemas.openxmlformats.org/officeDocument/2006/relationships/tags" Target="../tags/tag556.xml"/><Relationship Id="rId7" Type="http://schemas.openxmlformats.org/officeDocument/2006/relationships/tags" Target="../tags/tag487.xml"/><Relationship Id="rId71" Type="http://schemas.openxmlformats.org/officeDocument/2006/relationships/tags" Target="../tags/tag551.xml"/><Relationship Id="rId2" Type="http://schemas.openxmlformats.org/officeDocument/2006/relationships/tags" Target="../tags/tag482.xml"/><Relationship Id="rId29" Type="http://schemas.openxmlformats.org/officeDocument/2006/relationships/tags" Target="../tags/tag509.xml"/><Relationship Id="rId24" Type="http://schemas.openxmlformats.org/officeDocument/2006/relationships/tags" Target="../tags/tag504.xml"/><Relationship Id="rId40" Type="http://schemas.openxmlformats.org/officeDocument/2006/relationships/tags" Target="../tags/tag520.xml"/><Relationship Id="rId45" Type="http://schemas.openxmlformats.org/officeDocument/2006/relationships/tags" Target="../tags/tag525.xml"/><Relationship Id="rId66" Type="http://schemas.openxmlformats.org/officeDocument/2006/relationships/tags" Target="../tags/tag546.xml"/><Relationship Id="rId87" Type="http://schemas.openxmlformats.org/officeDocument/2006/relationships/tags" Target="../tags/tag567.xml"/><Relationship Id="rId61" Type="http://schemas.openxmlformats.org/officeDocument/2006/relationships/tags" Target="../tags/tag541.xml"/><Relationship Id="rId82" Type="http://schemas.openxmlformats.org/officeDocument/2006/relationships/tags" Target="../tags/tag562.xml"/><Relationship Id="rId19" Type="http://schemas.openxmlformats.org/officeDocument/2006/relationships/tags" Target="../tags/tag49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6" Type="http://schemas.openxmlformats.org/officeDocument/2006/relationships/tags" Target="../tags/tag594.xml"/><Relationship Id="rId21" Type="http://schemas.openxmlformats.org/officeDocument/2006/relationships/tags" Target="../tags/tag589.xml"/><Relationship Id="rId42" Type="http://schemas.openxmlformats.org/officeDocument/2006/relationships/tags" Target="../tags/tag610.xml"/><Relationship Id="rId47" Type="http://schemas.openxmlformats.org/officeDocument/2006/relationships/tags" Target="../tags/tag615.xml"/><Relationship Id="rId63" Type="http://schemas.openxmlformats.org/officeDocument/2006/relationships/tags" Target="../tags/tag631.xml"/><Relationship Id="rId68" Type="http://schemas.openxmlformats.org/officeDocument/2006/relationships/tags" Target="../tags/tag636.xml"/><Relationship Id="rId7" Type="http://schemas.openxmlformats.org/officeDocument/2006/relationships/tags" Target="../tags/tag575.xml"/><Relationship Id="rId2" Type="http://schemas.openxmlformats.org/officeDocument/2006/relationships/tags" Target="../tags/tag570.xml"/><Relationship Id="rId16" Type="http://schemas.openxmlformats.org/officeDocument/2006/relationships/tags" Target="../tags/tag584.xml"/><Relationship Id="rId29" Type="http://schemas.openxmlformats.org/officeDocument/2006/relationships/tags" Target="../tags/tag597.xml"/><Relationship Id="rId11" Type="http://schemas.openxmlformats.org/officeDocument/2006/relationships/tags" Target="../tags/tag579.xml"/><Relationship Id="rId24" Type="http://schemas.openxmlformats.org/officeDocument/2006/relationships/tags" Target="../tags/tag592.xml"/><Relationship Id="rId32" Type="http://schemas.openxmlformats.org/officeDocument/2006/relationships/tags" Target="../tags/tag600.xml"/><Relationship Id="rId37" Type="http://schemas.openxmlformats.org/officeDocument/2006/relationships/tags" Target="../tags/tag605.xml"/><Relationship Id="rId40" Type="http://schemas.openxmlformats.org/officeDocument/2006/relationships/tags" Target="../tags/tag608.xml"/><Relationship Id="rId45" Type="http://schemas.openxmlformats.org/officeDocument/2006/relationships/tags" Target="../tags/tag613.xml"/><Relationship Id="rId53" Type="http://schemas.openxmlformats.org/officeDocument/2006/relationships/tags" Target="../tags/tag621.xml"/><Relationship Id="rId58" Type="http://schemas.openxmlformats.org/officeDocument/2006/relationships/tags" Target="../tags/tag626.xml"/><Relationship Id="rId66" Type="http://schemas.openxmlformats.org/officeDocument/2006/relationships/tags" Target="../tags/tag634.xml"/><Relationship Id="rId5" Type="http://schemas.openxmlformats.org/officeDocument/2006/relationships/tags" Target="../tags/tag573.xml"/><Relationship Id="rId61" Type="http://schemas.openxmlformats.org/officeDocument/2006/relationships/tags" Target="../tags/tag629.xml"/><Relationship Id="rId19" Type="http://schemas.openxmlformats.org/officeDocument/2006/relationships/tags" Target="../tags/tag587.xml"/><Relationship Id="rId14" Type="http://schemas.openxmlformats.org/officeDocument/2006/relationships/tags" Target="../tags/tag582.xml"/><Relationship Id="rId22" Type="http://schemas.openxmlformats.org/officeDocument/2006/relationships/tags" Target="../tags/tag590.xml"/><Relationship Id="rId27" Type="http://schemas.openxmlformats.org/officeDocument/2006/relationships/tags" Target="../tags/tag595.xml"/><Relationship Id="rId30" Type="http://schemas.openxmlformats.org/officeDocument/2006/relationships/tags" Target="../tags/tag598.xml"/><Relationship Id="rId35" Type="http://schemas.openxmlformats.org/officeDocument/2006/relationships/tags" Target="../tags/tag603.xml"/><Relationship Id="rId43" Type="http://schemas.openxmlformats.org/officeDocument/2006/relationships/tags" Target="../tags/tag611.xml"/><Relationship Id="rId48" Type="http://schemas.openxmlformats.org/officeDocument/2006/relationships/tags" Target="../tags/tag616.xml"/><Relationship Id="rId56" Type="http://schemas.openxmlformats.org/officeDocument/2006/relationships/tags" Target="../tags/tag624.xml"/><Relationship Id="rId64" Type="http://schemas.openxmlformats.org/officeDocument/2006/relationships/tags" Target="../tags/tag632.xml"/><Relationship Id="rId69" Type="http://schemas.openxmlformats.org/officeDocument/2006/relationships/slideLayout" Target="../slideLayouts/slideLayout2.xml"/><Relationship Id="rId8" Type="http://schemas.openxmlformats.org/officeDocument/2006/relationships/tags" Target="../tags/tag576.xml"/><Relationship Id="rId51" Type="http://schemas.openxmlformats.org/officeDocument/2006/relationships/tags" Target="../tags/tag619.xml"/><Relationship Id="rId3" Type="http://schemas.openxmlformats.org/officeDocument/2006/relationships/tags" Target="../tags/tag571.xml"/><Relationship Id="rId12" Type="http://schemas.openxmlformats.org/officeDocument/2006/relationships/tags" Target="../tags/tag580.xml"/><Relationship Id="rId17" Type="http://schemas.openxmlformats.org/officeDocument/2006/relationships/tags" Target="../tags/tag585.xml"/><Relationship Id="rId25" Type="http://schemas.openxmlformats.org/officeDocument/2006/relationships/tags" Target="../tags/tag593.xml"/><Relationship Id="rId33" Type="http://schemas.openxmlformats.org/officeDocument/2006/relationships/tags" Target="../tags/tag601.xml"/><Relationship Id="rId38" Type="http://schemas.openxmlformats.org/officeDocument/2006/relationships/tags" Target="../tags/tag606.xml"/><Relationship Id="rId46" Type="http://schemas.openxmlformats.org/officeDocument/2006/relationships/tags" Target="../tags/tag614.xml"/><Relationship Id="rId59" Type="http://schemas.openxmlformats.org/officeDocument/2006/relationships/tags" Target="../tags/tag627.xml"/><Relationship Id="rId67" Type="http://schemas.openxmlformats.org/officeDocument/2006/relationships/tags" Target="../tags/tag635.xml"/><Relationship Id="rId20" Type="http://schemas.openxmlformats.org/officeDocument/2006/relationships/tags" Target="../tags/tag588.xml"/><Relationship Id="rId41" Type="http://schemas.openxmlformats.org/officeDocument/2006/relationships/tags" Target="../tags/tag609.xml"/><Relationship Id="rId54" Type="http://schemas.openxmlformats.org/officeDocument/2006/relationships/tags" Target="../tags/tag622.xml"/><Relationship Id="rId62" Type="http://schemas.openxmlformats.org/officeDocument/2006/relationships/tags" Target="../tags/tag630.xml"/><Relationship Id="rId70" Type="http://schemas.openxmlformats.org/officeDocument/2006/relationships/notesSlide" Target="../notesSlides/notesSlide16.xml"/><Relationship Id="rId1" Type="http://schemas.openxmlformats.org/officeDocument/2006/relationships/tags" Target="../tags/tag569.xml"/><Relationship Id="rId6" Type="http://schemas.openxmlformats.org/officeDocument/2006/relationships/tags" Target="../tags/tag574.xml"/><Relationship Id="rId15" Type="http://schemas.openxmlformats.org/officeDocument/2006/relationships/tags" Target="../tags/tag583.xml"/><Relationship Id="rId23" Type="http://schemas.openxmlformats.org/officeDocument/2006/relationships/tags" Target="../tags/tag591.xml"/><Relationship Id="rId28" Type="http://schemas.openxmlformats.org/officeDocument/2006/relationships/tags" Target="../tags/tag596.xml"/><Relationship Id="rId36" Type="http://schemas.openxmlformats.org/officeDocument/2006/relationships/tags" Target="../tags/tag604.xml"/><Relationship Id="rId49" Type="http://schemas.openxmlformats.org/officeDocument/2006/relationships/tags" Target="../tags/tag617.xml"/><Relationship Id="rId57" Type="http://schemas.openxmlformats.org/officeDocument/2006/relationships/tags" Target="../tags/tag625.xml"/><Relationship Id="rId10" Type="http://schemas.openxmlformats.org/officeDocument/2006/relationships/tags" Target="../tags/tag578.xml"/><Relationship Id="rId31" Type="http://schemas.openxmlformats.org/officeDocument/2006/relationships/tags" Target="../tags/tag599.xml"/><Relationship Id="rId44" Type="http://schemas.openxmlformats.org/officeDocument/2006/relationships/tags" Target="../tags/tag612.xml"/><Relationship Id="rId52" Type="http://schemas.openxmlformats.org/officeDocument/2006/relationships/tags" Target="../tags/tag620.xml"/><Relationship Id="rId60" Type="http://schemas.openxmlformats.org/officeDocument/2006/relationships/tags" Target="../tags/tag628.xml"/><Relationship Id="rId65" Type="http://schemas.openxmlformats.org/officeDocument/2006/relationships/tags" Target="../tags/tag633.xml"/><Relationship Id="rId4" Type="http://schemas.openxmlformats.org/officeDocument/2006/relationships/tags" Target="../tags/tag572.xml"/><Relationship Id="rId9" Type="http://schemas.openxmlformats.org/officeDocument/2006/relationships/tags" Target="../tags/tag577.xml"/><Relationship Id="rId13" Type="http://schemas.openxmlformats.org/officeDocument/2006/relationships/tags" Target="../tags/tag581.xml"/><Relationship Id="rId18" Type="http://schemas.openxmlformats.org/officeDocument/2006/relationships/tags" Target="../tags/tag586.xml"/><Relationship Id="rId39" Type="http://schemas.openxmlformats.org/officeDocument/2006/relationships/tags" Target="../tags/tag607.xml"/><Relationship Id="rId34" Type="http://schemas.openxmlformats.org/officeDocument/2006/relationships/tags" Target="../tags/tag602.xml"/><Relationship Id="rId50" Type="http://schemas.openxmlformats.org/officeDocument/2006/relationships/tags" Target="../tags/tag618.xml"/><Relationship Id="rId55" Type="http://schemas.openxmlformats.org/officeDocument/2006/relationships/tags" Target="../tags/tag62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644.xml"/><Relationship Id="rId13" Type="http://schemas.openxmlformats.org/officeDocument/2006/relationships/tags" Target="../tags/tag649.xml"/><Relationship Id="rId18" Type="http://schemas.openxmlformats.org/officeDocument/2006/relationships/tags" Target="../tags/tag654.xml"/><Relationship Id="rId3" Type="http://schemas.openxmlformats.org/officeDocument/2006/relationships/tags" Target="../tags/tag639.xml"/><Relationship Id="rId21" Type="http://schemas.openxmlformats.org/officeDocument/2006/relationships/image" Target="../media/image1.jpeg"/><Relationship Id="rId7" Type="http://schemas.openxmlformats.org/officeDocument/2006/relationships/tags" Target="../tags/tag643.xml"/><Relationship Id="rId12" Type="http://schemas.openxmlformats.org/officeDocument/2006/relationships/tags" Target="../tags/tag648.xml"/><Relationship Id="rId17" Type="http://schemas.openxmlformats.org/officeDocument/2006/relationships/tags" Target="../tags/tag653.xml"/><Relationship Id="rId2" Type="http://schemas.openxmlformats.org/officeDocument/2006/relationships/tags" Target="../tags/tag638.xml"/><Relationship Id="rId16" Type="http://schemas.openxmlformats.org/officeDocument/2006/relationships/tags" Target="../tags/tag652.xml"/><Relationship Id="rId20" Type="http://schemas.openxmlformats.org/officeDocument/2006/relationships/slideLayout" Target="../slideLayouts/slideLayout4.xml"/><Relationship Id="rId1" Type="http://schemas.openxmlformats.org/officeDocument/2006/relationships/tags" Target="../tags/tag637.xml"/><Relationship Id="rId6" Type="http://schemas.openxmlformats.org/officeDocument/2006/relationships/tags" Target="../tags/tag642.xml"/><Relationship Id="rId11" Type="http://schemas.openxmlformats.org/officeDocument/2006/relationships/tags" Target="../tags/tag647.xml"/><Relationship Id="rId5" Type="http://schemas.openxmlformats.org/officeDocument/2006/relationships/tags" Target="../tags/tag641.xml"/><Relationship Id="rId15" Type="http://schemas.openxmlformats.org/officeDocument/2006/relationships/tags" Target="../tags/tag651.xml"/><Relationship Id="rId10" Type="http://schemas.openxmlformats.org/officeDocument/2006/relationships/tags" Target="../tags/tag646.xml"/><Relationship Id="rId19" Type="http://schemas.openxmlformats.org/officeDocument/2006/relationships/tags" Target="../tags/tag655.xml"/><Relationship Id="rId4" Type="http://schemas.openxmlformats.org/officeDocument/2006/relationships/tags" Target="../tags/tag640.xml"/><Relationship Id="rId9" Type="http://schemas.openxmlformats.org/officeDocument/2006/relationships/tags" Target="../tags/tag645.xml"/><Relationship Id="rId14" Type="http://schemas.openxmlformats.org/officeDocument/2006/relationships/tags" Target="../tags/tag650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tags" Target="../tags/tag663.xml"/><Relationship Id="rId13" Type="http://schemas.openxmlformats.org/officeDocument/2006/relationships/tags" Target="../tags/tag668.xml"/><Relationship Id="rId18" Type="http://schemas.openxmlformats.org/officeDocument/2006/relationships/tags" Target="../tags/tag673.xml"/><Relationship Id="rId26" Type="http://schemas.openxmlformats.org/officeDocument/2006/relationships/tags" Target="../tags/tag681.xml"/><Relationship Id="rId3" Type="http://schemas.openxmlformats.org/officeDocument/2006/relationships/tags" Target="../tags/tag658.xml"/><Relationship Id="rId21" Type="http://schemas.openxmlformats.org/officeDocument/2006/relationships/tags" Target="../tags/tag676.xml"/><Relationship Id="rId7" Type="http://schemas.openxmlformats.org/officeDocument/2006/relationships/tags" Target="../tags/tag662.xml"/><Relationship Id="rId12" Type="http://schemas.openxmlformats.org/officeDocument/2006/relationships/tags" Target="../tags/tag667.xml"/><Relationship Id="rId17" Type="http://schemas.openxmlformats.org/officeDocument/2006/relationships/tags" Target="../tags/tag672.xml"/><Relationship Id="rId25" Type="http://schemas.openxmlformats.org/officeDocument/2006/relationships/tags" Target="../tags/tag680.xml"/><Relationship Id="rId2" Type="http://schemas.openxmlformats.org/officeDocument/2006/relationships/tags" Target="../tags/tag657.xml"/><Relationship Id="rId16" Type="http://schemas.openxmlformats.org/officeDocument/2006/relationships/tags" Target="../tags/tag671.xml"/><Relationship Id="rId20" Type="http://schemas.openxmlformats.org/officeDocument/2006/relationships/tags" Target="../tags/tag675.xml"/><Relationship Id="rId29" Type="http://schemas.openxmlformats.org/officeDocument/2006/relationships/notesSlide" Target="../notesSlides/notesSlide17.xml"/><Relationship Id="rId1" Type="http://schemas.openxmlformats.org/officeDocument/2006/relationships/tags" Target="../tags/tag656.xml"/><Relationship Id="rId6" Type="http://schemas.openxmlformats.org/officeDocument/2006/relationships/tags" Target="../tags/tag661.xml"/><Relationship Id="rId11" Type="http://schemas.openxmlformats.org/officeDocument/2006/relationships/tags" Target="../tags/tag666.xml"/><Relationship Id="rId24" Type="http://schemas.openxmlformats.org/officeDocument/2006/relationships/tags" Target="../tags/tag679.xml"/><Relationship Id="rId5" Type="http://schemas.openxmlformats.org/officeDocument/2006/relationships/tags" Target="../tags/tag660.xml"/><Relationship Id="rId15" Type="http://schemas.openxmlformats.org/officeDocument/2006/relationships/tags" Target="../tags/tag670.xml"/><Relationship Id="rId23" Type="http://schemas.openxmlformats.org/officeDocument/2006/relationships/tags" Target="../tags/tag678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665.xml"/><Relationship Id="rId19" Type="http://schemas.openxmlformats.org/officeDocument/2006/relationships/tags" Target="../tags/tag674.xml"/><Relationship Id="rId4" Type="http://schemas.openxmlformats.org/officeDocument/2006/relationships/tags" Target="../tags/tag659.xml"/><Relationship Id="rId9" Type="http://schemas.openxmlformats.org/officeDocument/2006/relationships/tags" Target="../tags/tag664.xml"/><Relationship Id="rId14" Type="http://schemas.openxmlformats.org/officeDocument/2006/relationships/tags" Target="../tags/tag669.xml"/><Relationship Id="rId22" Type="http://schemas.openxmlformats.org/officeDocument/2006/relationships/tags" Target="../tags/tag677.xml"/><Relationship Id="rId27" Type="http://schemas.openxmlformats.org/officeDocument/2006/relationships/tags" Target="../tags/tag682.xml"/><Relationship Id="rId30" Type="http://schemas.openxmlformats.org/officeDocument/2006/relationships/image" Target="../media/image2.jpe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tags" Target="../tags/tag690.xml"/><Relationship Id="rId13" Type="http://schemas.openxmlformats.org/officeDocument/2006/relationships/tags" Target="../tags/tag695.xml"/><Relationship Id="rId18" Type="http://schemas.openxmlformats.org/officeDocument/2006/relationships/image" Target="../media/image2.jpeg"/><Relationship Id="rId3" Type="http://schemas.openxmlformats.org/officeDocument/2006/relationships/tags" Target="../tags/tag685.xml"/><Relationship Id="rId7" Type="http://schemas.openxmlformats.org/officeDocument/2006/relationships/tags" Target="../tags/tag689.xml"/><Relationship Id="rId12" Type="http://schemas.openxmlformats.org/officeDocument/2006/relationships/tags" Target="../tags/tag694.xml"/><Relationship Id="rId17" Type="http://schemas.openxmlformats.org/officeDocument/2006/relationships/notesSlide" Target="../notesSlides/notesSlide18.xml"/><Relationship Id="rId2" Type="http://schemas.openxmlformats.org/officeDocument/2006/relationships/tags" Target="../tags/tag684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683.xml"/><Relationship Id="rId6" Type="http://schemas.openxmlformats.org/officeDocument/2006/relationships/tags" Target="../tags/tag688.xml"/><Relationship Id="rId11" Type="http://schemas.openxmlformats.org/officeDocument/2006/relationships/tags" Target="../tags/tag693.xml"/><Relationship Id="rId5" Type="http://schemas.openxmlformats.org/officeDocument/2006/relationships/tags" Target="../tags/tag687.xml"/><Relationship Id="rId15" Type="http://schemas.openxmlformats.org/officeDocument/2006/relationships/tags" Target="../tags/tag697.xml"/><Relationship Id="rId10" Type="http://schemas.openxmlformats.org/officeDocument/2006/relationships/tags" Target="../tags/tag692.xml"/><Relationship Id="rId4" Type="http://schemas.openxmlformats.org/officeDocument/2006/relationships/tags" Target="../tags/tag686.xml"/><Relationship Id="rId9" Type="http://schemas.openxmlformats.org/officeDocument/2006/relationships/tags" Target="../tags/tag691.xml"/><Relationship Id="rId14" Type="http://schemas.openxmlformats.org/officeDocument/2006/relationships/tags" Target="../tags/tag696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tags" Target="../tags/tag705.xml"/><Relationship Id="rId13" Type="http://schemas.openxmlformats.org/officeDocument/2006/relationships/slideLayout" Target="../slideLayouts/slideLayout4.xml"/><Relationship Id="rId3" Type="http://schemas.openxmlformats.org/officeDocument/2006/relationships/tags" Target="../tags/tag700.xml"/><Relationship Id="rId7" Type="http://schemas.openxmlformats.org/officeDocument/2006/relationships/tags" Target="../tags/tag704.xml"/><Relationship Id="rId12" Type="http://schemas.openxmlformats.org/officeDocument/2006/relationships/tags" Target="../tags/tag709.xml"/><Relationship Id="rId2" Type="http://schemas.openxmlformats.org/officeDocument/2006/relationships/tags" Target="../tags/tag699.xml"/><Relationship Id="rId16" Type="http://schemas.openxmlformats.org/officeDocument/2006/relationships/image" Target="../media/image3.emf"/><Relationship Id="rId1" Type="http://schemas.openxmlformats.org/officeDocument/2006/relationships/tags" Target="../tags/tag698.xml"/><Relationship Id="rId6" Type="http://schemas.openxmlformats.org/officeDocument/2006/relationships/tags" Target="../tags/tag703.xml"/><Relationship Id="rId11" Type="http://schemas.openxmlformats.org/officeDocument/2006/relationships/tags" Target="../tags/tag708.xml"/><Relationship Id="rId5" Type="http://schemas.openxmlformats.org/officeDocument/2006/relationships/tags" Target="../tags/tag702.xml"/><Relationship Id="rId15" Type="http://schemas.openxmlformats.org/officeDocument/2006/relationships/image" Target="../media/image2.jpeg"/><Relationship Id="rId10" Type="http://schemas.openxmlformats.org/officeDocument/2006/relationships/tags" Target="../tags/tag707.xml"/><Relationship Id="rId4" Type="http://schemas.openxmlformats.org/officeDocument/2006/relationships/tags" Target="../tags/tag701.xml"/><Relationship Id="rId9" Type="http://schemas.openxmlformats.org/officeDocument/2006/relationships/tags" Target="../tags/tag706.xml"/><Relationship Id="rId14" Type="http://schemas.openxmlformats.org/officeDocument/2006/relationships/notesSlide" Target="../notesSlides/notesSlide19.xml"/></Relationships>
</file>

<file path=ppt/slides/_rels/slide36.xml.rels><?xml version="1.0" encoding="UTF-8" standalone="yes"?>
<Relationships xmlns="http://schemas.openxmlformats.org/package/2006/relationships"><Relationship Id="rId13" Type="http://schemas.openxmlformats.org/officeDocument/2006/relationships/tags" Target="../tags/tag722.xml"/><Relationship Id="rId18" Type="http://schemas.openxmlformats.org/officeDocument/2006/relationships/tags" Target="../tags/tag727.xml"/><Relationship Id="rId26" Type="http://schemas.openxmlformats.org/officeDocument/2006/relationships/tags" Target="../tags/tag735.xml"/><Relationship Id="rId39" Type="http://schemas.openxmlformats.org/officeDocument/2006/relationships/tags" Target="../tags/tag748.xml"/><Relationship Id="rId21" Type="http://schemas.openxmlformats.org/officeDocument/2006/relationships/tags" Target="../tags/tag730.xml"/><Relationship Id="rId34" Type="http://schemas.openxmlformats.org/officeDocument/2006/relationships/tags" Target="../tags/tag743.xml"/><Relationship Id="rId7" Type="http://schemas.openxmlformats.org/officeDocument/2006/relationships/tags" Target="../tags/tag716.xml"/><Relationship Id="rId12" Type="http://schemas.openxmlformats.org/officeDocument/2006/relationships/tags" Target="../tags/tag721.xml"/><Relationship Id="rId17" Type="http://schemas.openxmlformats.org/officeDocument/2006/relationships/tags" Target="../tags/tag726.xml"/><Relationship Id="rId25" Type="http://schemas.openxmlformats.org/officeDocument/2006/relationships/tags" Target="../tags/tag734.xml"/><Relationship Id="rId33" Type="http://schemas.openxmlformats.org/officeDocument/2006/relationships/tags" Target="../tags/tag742.xml"/><Relationship Id="rId38" Type="http://schemas.openxmlformats.org/officeDocument/2006/relationships/tags" Target="../tags/tag747.xml"/><Relationship Id="rId2" Type="http://schemas.openxmlformats.org/officeDocument/2006/relationships/tags" Target="../tags/tag711.xml"/><Relationship Id="rId16" Type="http://schemas.openxmlformats.org/officeDocument/2006/relationships/tags" Target="../tags/tag725.xml"/><Relationship Id="rId20" Type="http://schemas.openxmlformats.org/officeDocument/2006/relationships/tags" Target="../tags/tag729.xml"/><Relationship Id="rId29" Type="http://schemas.openxmlformats.org/officeDocument/2006/relationships/tags" Target="../tags/tag738.xml"/><Relationship Id="rId1" Type="http://schemas.openxmlformats.org/officeDocument/2006/relationships/tags" Target="../tags/tag710.xml"/><Relationship Id="rId6" Type="http://schemas.openxmlformats.org/officeDocument/2006/relationships/tags" Target="../tags/tag715.xml"/><Relationship Id="rId11" Type="http://schemas.openxmlformats.org/officeDocument/2006/relationships/tags" Target="../tags/tag720.xml"/><Relationship Id="rId24" Type="http://schemas.openxmlformats.org/officeDocument/2006/relationships/tags" Target="../tags/tag733.xml"/><Relationship Id="rId32" Type="http://schemas.openxmlformats.org/officeDocument/2006/relationships/tags" Target="../tags/tag741.xml"/><Relationship Id="rId37" Type="http://schemas.openxmlformats.org/officeDocument/2006/relationships/tags" Target="../tags/tag746.xml"/><Relationship Id="rId40" Type="http://schemas.openxmlformats.org/officeDocument/2006/relationships/slideLayout" Target="../slideLayouts/slideLayout4.xml"/><Relationship Id="rId5" Type="http://schemas.openxmlformats.org/officeDocument/2006/relationships/tags" Target="../tags/tag714.xml"/><Relationship Id="rId15" Type="http://schemas.openxmlformats.org/officeDocument/2006/relationships/tags" Target="../tags/tag724.xml"/><Relationship Id="rId23" Type="http://schemas.openxmlformats.org/officeDocument/2006/relationships/tags" Target="../tags/tag732.xml"/><Relationship Id="rId28" Type="http://schemas.openxmlformats.org/officeDocument/2006/relationships/tags" Target="../tags/tag737.xml"/><Relationship Id="rId36" Type="http://schemas.openxmlformats.org/officeDocument/2006/relationships/tags" Target="../tags/tag745.xml"/><Relationship Id="rId10" Type="http://schemas.openxmlformats.org/officeDocument/2006/relationships/tags" Target="../tags/tag719.xml"/><Relationship Id="rId19" Type="http://schemas.openxmlformats.org/officeDocument/2006/relationships/tags" Target="../tags/tag728.xml"/><Relationship Id="rId31" Type="http://schemas.openxmlformats.org/officeDocument/2006/relationships/tags" Target="../tags/tag740.xml"/><Relationship Id="rId4" Type="http://schemas.openxmlformats.org/officeDocument/2006/relationships/tags" Target="../tags/tag713.xml"/><Relationship Id="rId9" Type="http://schemas.openxmlformats.org/officeDocument/2006/relationships/tags" Target="../tags/tag718.xml"/><Relationship Id="rId14" Type="http://schemas.openxmlformats.org/officeDocument/2006/relationships/tags" Target="../tags/tag723.xml"/><Relationship Id="rId22" Type="http://schemas.openxmlformats.org/officeDocument/2006/relationships/tags" Target="../tags/tag731.xml"/><Relationship Id="rId27" Type="http://schemas.openxmlformats.org/officeDocument/2006/relationships/tags" Target="../tags/tag736.xml"/><Relationship Id="rId30" Type="http://schemas.openxmlformats.org/officeDocument/2006/relationships/tags" Target="../tags/tag739.xml"/><Relationship Id="rId35" Type="http://schemas.openxmlformats.org/officeDocument/2006/relationships/tags" Target="../tags/tag744.xml"/><Relationship Id="rId8" Type="http://schemas.openxmlformats.org/officeDocument/2006/relationships/tags" Target="../tags/tag717.xml"/><Relationship Id="rId3" Type="http://schemas.openxmlformats.org/officeDocument/2006/relationships/tags" Target="../tags/tag71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tags" Target="../tags/tag756.xml"/><Relationship Id="rId13" Type="http://schemas.openxmlformats.org/officeDocument/2006/relationships/tags" Target="../tags/tag761.xml"/><Relationship Id="rId18" Type="http://schemas.openxmlformats.org/officeDocument/2006/relationships/tags" Target="../tags/tag766.xml"/><Relationship Id="rId26" Type="http://schemas.openxmlformats.org/officeDocument/2006/relationships/tags" Target="../tags/tag774.xml"/><Relationship Id="rId3" Type="http://schemas.openxmlformats.org/officeDocument/2006/relationships/tags" Target="../tags/tag751.xml"/><Relationship Id="rId21" Type="http://schemas.openxmlformats.org/officeDocument/2006/relationships/tags" Target="../tags/tag769.xml"/><Relationship Id="rId7" Type="http://schemas.openxmlformats.org/officeDocument/2006/relationships/tags" Target="../tags/tag755.xml"/><Relationship Id="rId12" Type="http://schemas.openxmlformats.org/officeDocument/2006/relationships/tags" Target="../tags/tag760.xml"/><Relationship Id="rId17" Type="http://schemas.openxmlformats.org/officeDocument/2006/relationships/tags" Target="../tags/tag765.xml"/><Relationship Id="rId25" Type="http://schemas.openxmlformats.org/officeDocument/2006/relationships/tags" Target="../tags/tag773.xml"/><Relationship Id="rId2" Type="http://schemas.openxmlformats.org/officeDocument/2006/relationships/tags" Target="../tags/tag750.xml"/><Relationship Id="rId16" Type="http://schemas.openxmlformats.org/officeDocument/2006/relationships/tags" Target="../tags/tag764.xml"/><Relationship Id="rId20" Type="http://schemas.openxmlformats.org/officeDocument/2006/relationships/tags" Target="../tags/tag768.xml"/><Relationship Id="rId29" Type="http://schemas.openxmlformats.org/officeDocument/2006/relationships/notesSlide" Target="../notesSlides/notesSlide20.xml"/><Relationship Id="rId1" Type="http://schemas.openxmlformats.org/officeDocument/2006/relationships/tags" Target="../tags/tag749.xml"/><Relationship Id="rId6" Type="http://schemas.openxmlformats.org/officeDocument/2006/relationships/tags" Target="../tags/tag754.xml"/><Relationship Id="rId11" Type="http://schemas.openxmlformats.org/officeDocument/2006/relationships/tags" Target="../tags/tag759.xml"/><Relationship Id="rId24" Type="http://schemas.openxmlformats.org/officeDocument/2006/relationships/tags" Target="../tags/tag772.xml"/><Relationship Id="rId5" Type="http://schemas.openxmlformats.org/officeDocument/2006/relationships/tags" Target="../tags/tag753.xml"/><Relationship Id="rId15" Type="http://schemas.openxmlformats.org/officeDocument/2006/relationships/tags" Target="../tags/tag763.xml"/><Relationship Id="rId23" Type="http://schemas.openxmlformats.org/officeDocument/2006/relationships/tags" Target="../tags/tag771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758.xml"/><Relationship Id="rId19" Type="http://schemas.openxmlformats.org/officeDocument/2006/relationships/tags" Target="../tags/tag767.xml"/><Relationship Id="rId4" Type="http://schemas.openxmlformats.org/officeDocument/2006/relationships/tags" Target="../tags/tag752.xml"/><Relationship Id="rId9" Type="http://schemas.openxmlformats.org/officeDocument/2006/relationships/tags" Target="../tags/tag757.xml"/><Relationship Id="rId14" Type="http://schemas.openxmlformats.org/officeDocument/2006/relationships/tags" Target="../tags/tag762.xml"/><Relationship Id="rId22" Type="http://schemas.openxmlformats.org/officeDocument/2006/relationships/tags" Target="../tags/tag770.xml"/><Relationship Id="rId27" Type="http://schemas.openxmlformats.org/officeDocument/2006/relationships/tags" Target="../tags/tag77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3" Type="http://schemas.openxmlformats.org/officeDocument/2006/relationships/tags" Target="../tags/tag788.xml"/><Relationship Id="rId18" Type="http://schemas.openxmlformats.org/officeDocument/2006/relationships/tags" Target="../tags/tag793.xml"/><Relationship Id="rId26" Type="http://schemas.openxmlformats.org/officeDocument/2006/relationships/tags" Target="../tags/tag801.xml"/><Relationship Id="rId39" Type="http://schemas.openxmlformats.org/officeDocument/2006/relationships/tags" Target="../tags/tag814.xml"/><Relationship Id="rId21" Type="http://schemas.openxmlformats.org/officeDocument/2006/relationships/tags" Target="../tags/tag796.xml"/><Relationship Id="rId34" Type="http://schemas.openxmlformats.org/officeDocument/2006/relationships/tags" Target="../tags/tag809.xml"/><Relationship Id="rId42" Type="http://schemas.openxmlformats.org/officeDocument/2006/relationships/tags" Target="../tags/tag817.xml"/><Relationship Id="rId47" Type="http://schemas.openxmlformats.org/officeDocument/2006/relationships/tags" Target="../tags/tag822.xml"/><Relationship Id="rId50" Type="http://schemas.openxmlformats.org/officeDocument/2006/relationships/tags" Target="../tags/tag825.xml"/><Relationship Id="rId55" Type="http://schemas.openxmlformats.org/officeDocument/2006/relationships/image" Target="../media/image4.jpeg"/><Relationship Id="rId7" Type="http://schemas.openxmlformats.org/officeDocument/2006/relationships/tags" Target="../tags/tag782.xml"/><Relationship Id="rId2" Type="http://schemas.openxmlformats.org/officeDocument/2006/relationships/tags" Target="../tags/tag777.xml"/><Relationship Id="rId16" Type="http://schemas.openxmlformats.org/officeDocument/2006/relationships/tags" Target="../tags/tag791.xml"/><Relationship Id="rId29" Type="http://schemas.openxmlformats.org/officeDocument/2006/relationships/tags" Target="../tags/tag804.xml"/><Relationship Id="rId11" Type="http://schemas.openxmlformats.org/officeDocument/2006/relationships/tags" Target="../tags/tag786.xml"/><Relationship Id="rId24" Type="http://schemas.openxmlformats.org/officeDocument/2006/relationships/tags" Target="../tags/tag799.xml"/><Relationship Id="rId32" Type="http://schemas.openxmlformats.org/officeDocument/2006/relationships/tags" Target="../tags/tag807.xml"/><Relationship Id="rId37" Type="http://schemas.openxmlformats.org/officeDocument/2006/relationships/tags" Target="../tags/tag812.xml"/><Relationship Id="rId40" Type="http://schemas.openxmlformats.org/officeDocument/2006/relationships/tags" Target="../tags/tag815.xml"/><Relationship Id="rId45" Type="http://schemas.openxmlformats.org/officeDocument/2006/relationships/tags" Target="../tags/tag820.xml"/><Relationship Id="rId53" Type="http://schemas.openxmlformats.org/officeDocument/2006/relationships/slideLayout" Target="../slideLayouts/slideLayout4.xml"/><Relationship Id="rId5" Type="http://schemas.openxmlformats.org/officeDocument/2006/relationships/tags" Target="../tags/tag780.xml"/><Relationship Id="rId10" Type="http://schemas.openxmlformats.org/officeDocument/2006/relationships/tags" Target="../tags/tag785.xml"/><Relationship Id="rId19" Type="http://schemas.openxmlformats.org/officeDocument/2006/relationships/tags" Target="../tags/tag794.xml"/><Relationship Id="rId31" Type="http://schemas.openxmlformats.org/officeDocument/2006/relationships/tags" Target="../tags/tag806.xml"/><Relationship Id="rId44" Type="http://schemas.openxmlformats.org/officeDocument/2006/relationships/tags" Target="../tags/tag819.xml"/><Relationship Id="rId52" Type="http://schemas.openxmlformats.org/officeDocument/2006/relationships/tags" Target="../tags/tag827.xml"/><Relationship Id="rId4" Type="http://schemas.openxmlformats.org/officeDocument/2006/relationships/tags" Target="../tags/tag779.xml"/><Relationship Id="rId9" Type="http://schemas.openxmlformats.org/officeDocument/2006/relationships/tags" Target="../tags/tag784.xml"/><Relationship Id="rId14" Type="http://schemas.openxmlformats.org/officeDocument/2006/relationships/tags" Target="../tags/tag789.xml"/><Relationship Id="rId22" Type="http://schemas.openxmlformats.org/officeDocument/2006/relationships/tags" Target="../tags/tag797.xml"/><Relationship Id="rId27" Type="http://schemas.openxmlformats.org/officeDocument/2006/relationships/tags" Target="../tags/tag802.xml"/><Relationship Id="rId30" Type="http://schemas.openxmlformats.org/officeDocument/2006/relationships/tags" Target="../tags/tag805.xml"/><Relationship Id="rId35" Type="http://schemas.openxmlformats.org/officeDocument/2006/relationships/tags" Target="../tags/tag810.xml"/><Relationship Id="rId43" Type="http://schemas.openxmlformats.org/officeDocument/2006/relationships/tags" Target="../tags/tag818.xml"/><Relationship Id="rId48" Type="http://schemas.openxmlformats.org/officeDocument/2006/relationships/tags" Target="../tags/tag823.xml"/><Relationship Id="rId56" Type="http://schemas.openxmlformats.org/officeDocument/2006/relationships/image" Target="../media/image2.jpeg"/><Relationship Id="rId8" Type="http://schemas.openxmlformats.org/officeDocument/2006/relationships/tags" Target="../tags/tag783.xml"/><Relationship Id="rId51" Type="http://schemas.openxmlformats.org/officeDocument/2006/relationships/tags" Target="../tags/tag826.xml"/><Relationship Id="rId3" Type="http://schemas.openxmlformats.org/officeDocument/2006/relationships/tags" Target="../tags/tag778.xml"/><Relationship Id="rId12" Type="http://schemas.openxmlformats.org/officeDocument/2006/relationships/tags" Target="../tags/tag787.xml"/><Relationship Id="rId17" Type="http://schemas.openxmlformats.org/officeDocument/2006/relationships/tags" Target="../tags/tag792.xml"/><Relationship Id="rId25" Type="http://schemas.openxmlformats.org/officeDocument/2006/relationships/tags" Target="../tags/tag800.xml"/><Relationship Id="rId33" Type="http://schemas.openxmlformats.org/officeDocument/2006/relationships/tags" Target="../tags/tag808.xml"/><Relationship Id="rId38" Type="http://schemas.openxmlformats.org/officeDocument/2006/relationships/tags" Target="../tags/tag813.xml"/><Relationship Id="rId46" Type="http://schemas.openxmlformats.org/officeDocument/2006/relationships/tags" Target="../tags/tag821.xml"/><Relationship Id="rId20" Type="http://schemas.openxmlformats.org/officeDocument/2006/relationships/tags" Target="../tags/tag795.xml"/><Relationship Id="rId41" Type="http://schemas.openxmlformats.org/officeDocument/2006/relationships/tags" Target="../tags/tag816.xml"/><Relationship Id="rId54" Type="http://schemas.openxmlformats.org/officeDocument/2006/relationships/notesSlide" Target="../notesSlides/notesSlide22.xml"/><Relationship Id="rId1" Type="http://schemas.openxmlformats.org/officeDocument/2006/relationships/tags" Target="../tags/tag776.xml"/><Relationship Id="rId6" Type="http://schemas.openxmlformats.org/officeDocument/2006/relationships/tags" Target="../tags/tag781.xml"/><Relationship Id="rId15" Type="http://schemas.openxmlformats.org/officeDocument/2006/relationships/tags" Target="../tags/tag790.xml"/><Relationship Id="rId23" Type="http://schemas.openxmlformats.org/officeDocument/2006/relationships/tags" Target="../tags/tag798.xml"/><Relationship Id="rId28" Type="http://schemas.openxmlformats.org/officeDocument/2006/relationships/tags" Target="../tags/tag803.xml"/><Relationship Id="rId36" Type="http://schemas.openxmlformats.org/officeDocument/2006/relationships/tags" Target="../tags/tag811.xml"/><Relationship Id="rId49" Type="http://schemas.openxmlformats.org/officeDocument/2006/relationships/tags" Target="../tags/tag8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29.xml"/><Relationship Id="rId1" Type="http://schemas.openxmlformats.org/officeDocument/2006/relationships/tags" Target="../tags/tag828.xml"/><Relationship Id="rId4" Type="http://schemas.openxmlformats.org/officeDocument/2006/relationships/notesSlide" Target="../notesSlides/notesSlide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notesSlide" Target="../notesSlides/notesSlide2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slideLayout" Target="../slideLayouts/slideLayout4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5738" y="2990166"/>
            <a:ext cx="7391400" cy="2057400"/>
          </a:xfrm>
        </p:spPr>
        <p:txBody>
          <a:bodyPr/>
          <a:lstStyle/>
          <a:p>
            <a:r>
              <a:rPr lang="en-US" b="1" smtClean="0"/>
              <a:t>Hakim Weatherspoon</a:t>
            </a:r>
            <a:endParaRPr lang="en-US" b="1" dirty="0" smtClean="0"/>
          </a:p>
          <a:p>
            <a:r>
              <a:rPr lang="en-US" b="1" dirty="0" smtClean="0"/>
              <a:t>CS 3410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85800" y="5181600"/>
            <a:ext cx="777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700"/>
              </a:spcBef>
              <a:buClr>
                <a:srgbClr val="6F89F7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accent1"/>
                </a:solidFill>
                <a:latin typeface="Tahoma" charset="0"/>
              </a:rPr>
              <a:t>The slides are the product of many rounds of teaching CS </a:t>
            </a:r>
            <a:r>
              <a:rPr lang="en-US" dirty="0" smtClean="0">
                <a:solidFill>
                  <a:schemeClr val="accent1"/>
                </a:solidFill>
                <a:latin typeface="Tahoma" charset="0"/>
              </a:rPr>
              <a:t>3410 </a:t>
            </a:r>
            <a:r>
              <a:rPr lang="en-US" dirty="0">
                <a:solidFill>
                  <a:schemeClr val="accent1"/>
                </a:solidFill>
                <a:latin typeface="Tahoma" charset="0"/>
              </a:rPr>
              <a:t>by Professors </a:t>
            </a:r>
            <a:r>
              <a:rPr lang="en-US" dirty="0" smtClean="0">
                <a:solidFill>
                  <a:schemeClr val="accent1"/>
                </a:solidFill>
                <a:latin typeface="Tahoma" charset="0"/>
              </a:rPr>
              <a:t>Weatherspoon, </a:t>
            </a:r>
            <a:r>
              <a:rPr lang="en-US" dirty="0" err="1" smtClean="0">
                <a:solidFill>
                  <a:schemeClr val="accent1"/>
                </a:solidFill>
                <a:latin typeface="Tahoma" charset="0"/>
              </a:rPr>
              <a:t>Bala</a:t>
            </a:r>
            <a:r>
              <a:rPr lang="en-US" dirty="0" smtClean="0">
                <a:solidFill>
                  <a:schemeClr val="accent1"/>
                </a:solidFill>
                <a:latin typeface="Tahoma" charset="0"/>
              </a:rPr>
              <a:t>, </a:t>
            </a:r>
            <a:r>
              <a:rPr lang="en-US" dirty="0" err="1" smtClean="0">
                <a:solidFill>
                  <a:schemeClr val="accent1"/>
                </a:solidFill>
                <a:latin typeface="Tahoma" charset="0"/>
              </a:rPr>
              <a:t>Bracy</a:t>
            </a:r>
            <a:r>
              <a:rPr lang="en-US" dirty="0">
                <a:solidFill>
                  <a:schemeClr val="accent1"/>
                </a:solidFill>
                <a:latin typeface="Tahoma" charset="0"/>
              </a:rPr>
              <a:t>, </a:t>
            </a:r>
            <a:r>
              <a:rPr lang="en-US" dirty="0" smtClean="0">
                <a:solidFill>
                  <a:schemeClr val="accent1"/>
                </a:solidFill>
                <a:latin typeface="Tahoma" charset="0"/>
              </a:rPr>
              <a:t>and </a:t>
            </a:r>
            <a:r>
              <a:rPr lang="en-US" dirty="0" err="1" smtClean="0">
                <a:solidFill>
                  <a:schemeClr val="accent1"/>
                </a:solidFill>
                <a:latin typeface="Tahoma" charset="0"/>
              </a:rPr>
              <a:t>Sirer</a:t>
            </a:r>
            <a:r>
              <a:rPr lang="en-US" dirty="0" smtClean="0">
                <a:solidFill>
                  <a:schemeClr val="accent1"/>
                </a:solidFill>
                <a:latin typeface="Tahoma" charset="0"/>
              </a:rPr>
              <a:t>.</a:t>
            </a:r>
            <a:endParaRPr lang="en-US" dirty="0">
              <a:solidFill>
                <a:schemeClr val="accent1"/>
              </a:solidFill>
              <a:latin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25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9811" name="Text Box 19"/>
          <p:cNvSpPr txBox="1">
            <a:spLocks noChangeArrowheads="1"/>
          </p:cNvSpPr>
          <p:nvPr/>
        </p:nvSpPr>
        <p:spPr bwMode="auto">
          <a:xfrm>
            <a:off x="5099050" y="2409031"/>
            <a:ext cx="387350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Arial" charset="0"/>
                <a:ea typeface="ＭＳ Ｐゴシック" charset="0"/>
              </a:rPr>
              <a:t>B</a:t>
            </a:r>
          </a:p>
        </p:txBody>
      </p:sp>
      <p:sp>
        <p:nvSpPr>
          <p:cNvPr id="106" name="Text Box 19"/>
          <p:cNvSpPr txBox="1">
            <a:spLocks noChangeArrowheads="1"/>
          </p:cNvSpPr>
          <p:nvPr/>
        </p:nvSpPr>
        <p:spPr bwMode="auto">
          <a:xfrm>
            <a:off x="5095333" y="2438400"/>
            <a:ext cx="407484" cy="48372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algn="ctr" fontAlgn="base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z="2400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R</a:t>
            </a:r>
            <a:endParaRPr lang="en-US" sz="2400" dirty="0" smtClean="0">
              <a:solidFill>
                <a:srgbClr val="FFFFFF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6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Third Attempt: Set-Reset Latch</a:t>
            </a:r>
            <a:endParaRPr lang="en-US" dirty="0"/>
          </a:p>
        </p:txBody>
      </p:sp>
      <p:sp>
        <p:nvSpPr>
          <p:cNvPr id="1569798" name="AutoShape 6"/>
          <p:cNvSpPr>
            <a:spLocks noChangeArrowheads="1"/>
          </p:cNvSpPr>
          <p:nvPr/>
        </p:nvSpPr>
        <p:spPr bwMode="auto">
          <a:xfrm rot="5400000">
            <a:off x="3498853" y="1409700"/>
            <a:ext cx="533400" cy="609600"/>
          </a:xfrm>
          <a:prstGeom prst="triangle">
            <a:avLst>
              <a:gd name="adj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569799" name="Oval 7"/>
          <p:cNvSpPr>
            <a:spLocks noChangeArrowheads="1"/>
          </p:cNvSpPr>
          <p:nvPr/>
        </p:nvSpPr>
        <p:spPr bwMode="auto">
          <a:xfrm>
            <a:off x="4079878" y="1636713"/>
            <a:ext cx="152400" cy="152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569800" name="Line 8"/>
          <p:cNvSpPr>
            <a:spLocks noChangeShapeType="1"/>
          </p:cNvSpPr>
          <p:nvPr/>
        </p:nvSpPr>
        <p:spPr bwMode="auto">
          <a:xfrm flipH="1">
            <a:off x="3361534" y="1712913"/>
            <a:ext cx="108744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569801" name="Line 9"/>
          <p:cNvSpPr>
            <a:spLocks noChangeShapeType="1"/>
          </p:cNvSpPr>
          <p:nvPr/>
        </p:nvSpPr>
        <p:spPr bwMode="auto">
          <a:xfrm flipH="1" flipV="1">
            <a:off x="4232276" y="1712913"/>
            <a:ext cx="72072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569802" name="AutoShape 10"/>
          <p:cNvSpPr>
            <a:spLocks noChangeArrowheads="1"/>
          </p:cNvSpPr>
          <p:nvPr/>
        </p:nvSpPr>
        <p:spPr bwMode="auto">
          <a:xfrm rot="16200000">
            <a:off x="3660775" y="2247900"/>
            <a:ext cx="533400" cy="609600"/>
          </a:xfrm>
          <a:prstGeom prst="triangle">
            <a:avLst>
              <a:gd name="adj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569803" name="Oval 11"/>
          <p:cNvSpPr>
            <a:spLocks noChangeArrowheads="1"/>
          </p:cNvSpPr>
          <p:nvPr/>
        </p:nvSpPr>
        <p:spPr bwMode="auto">
          <a:xfrm>
            <a:off x="3459163" y="2463800"/>
            <a:ext cx="152400" cy="152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569804" name="Line 12"/>
          <p:cNvSpPr>
            <a:spLocks noChangeShapeType="1"/>
          </p:cNvSpPr>
          <p:nvPr/>
        </p:nvSpPr>
        <p:spPr bwMode="auto">
          <a:xfrm flipH="1">
            <a:off x="2743199" y="2551112"/>
            <a:ext cx="727074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569805" name="Line 13"/>
          <p:cNvSpPr>
            <a:spLocks noChangeShapeType="1"/>
          </p:cNvSpPr>
          <p:nvPr/>
        </p:nvSpPr>
        <p:spPr bwMode="auto">
          <a:xfrm flipH="1" flipV="1">
            <a:off x="4232275" y="2551111"/>
            <a:ext cx="111125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57" name="AutoShape 60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 flipH="1">
            <a:off x="2913762" y="1514474"/>
            <a:ext cx="439038" cy="382588"/>
          </a:xfrm>
          <a:prstGeom prst="moon">
            <a:avLst>
              <a:gd name="adj" fmla="val 71690"/>
            </a:avLst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AutoShape 60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343400" y="2371724"/>
            <a:ext cx="439038" cy="382588"/>
          </a:xfrm>
          <a:prstGeom prst="moon">
            <a:avLst>
              <a:gd name="adj" fmla="val 71690"/>
            </a:avLst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743200" y="1828800"/>
            <a:ext cx="24923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endCxn id="1569804" idx="1"/>
          </p:cNvCxnSpPr>
          <p:nvPr/>
        </p:nvCxnSpPr>
        <p:spPr>
          <a:xfrm flipH="1">
            <a:off x="2743199" y="1828800"/>
            <a:ext cx="2" cy="7223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2657631" y="1631950"/>
            <a:ext cx="3732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4953000" y="1705768"/>
            <a:ext cx="0" cy="7326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4724400" y="2438400"/>
            <a:ext cx="228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4686300" y="2667000"/>
            <a:ext cx="4191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 Box 19"/>
              <p:cNvSpPr txBox="1">
                <a:spLocks noChangeArrowheads="1"/>
              </p:cNvSpPr>
              <p:nvPr/>
            </p:nvSpPr>
            <p:spPr bwMode="auto">
              <a:xfrm>
                <a:off x="4987874" y="1447800"/>
                <a:ext cx="470000" cy="5216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rgbClr val="00B8FF"/>
                    </a:solidFill>
                  </a14:hiddenFill>
                </a:ext>
                <a:ext uri="{91240B29-F687-4F45-9708-019B960494DF}">
                  <a14:hiddenLine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fontAlgn="base">
                  <a:lnSpc>
                    <a:spcPct val="116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40458C"/>
                  </a:buClr>
                  <a:buSzPct val="100000"/>
                  <a:buFont typeface="Times New Roman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Q</m:t>
                          </m:r>
                        </m:e>
                      </m:acc>
                    </m:oMath>
                  </m:oMathPara>
                </a14:m>
                <a:endParaRPr lang="en-US" sz="2400" dirty="0" smtClean="0">
                  <a:solidFill>
                    <a:srgbClr val="FFFFFF"/>
                  </a:solidFill>
                  <a:latin typeface="Arial" charset="0"/>
                  <a:ea typeface="ＭＳ Ｐゴシック" charset="0"/>
                </a:endParaRPr>
              </a:p>
            </p:txBody>
          </p:sp>
        </mc:Choice>
        <mc:Fallback xmlns="">
          <p:sp>
            <p:nvSpPr>
              <p:cNvPr id="103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87874" y="1447800"/>
                <a:ext cx="470000" cy="52168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B8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4" name="Text Box 18"/>
          <p:cNvSpPr txBox="1">
            <a:spLocks noChangeArrowheads="1"/>
          </p:cNvSpPr>
          <p:nvPr/>
        </p:nvSpPr>
        <p:spPr bwMode="auto">
          <a:xfrm>
            <a:off x="2267918" y="2303462"/>
            <a:ext cx="423514" cy="483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z="2400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Q</a:t>
            </a:r>
            <a:endParaRPr lang="en-US" sz="2400" dirty="0" smtClean="0">
              <a:solidFill>
                <a:srgbClr val="FFFFFF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69810" name="Text Box 18"/>
          <p:cNvSpPr txBox="1">
            <a:spLocks noChangeArrowheads="1"/>
          </p:cNvSpPr>
          <p:nvPr/>
        </p:nvSpPr>
        <p:spPr bwMode="auto">
          <a:xfrm>
            <a:off x="2269431" y="1382263"/>
            <a:ext cx="3873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Arial" charset="0"/>
                <a:ea typeface="ＭＳ Ｐゴシック" charset="0"/>
              </a:rPr>
              <a:t>A</a:t>
            </a:r>
          </a:p>
        </p:txBody>
      </p:sp>
      <p:sp>
        <p:nvSpPr>
          <p:cNvPr id="107" name="Text Box 18"/>
          <p:cNvSpPr txBox="1">
            <a:spLocks noChangeArrowheads="1"/>
          </p:cNvSpPr>
          <p:nvPr/>
        </p:nvSpPr>
        <p:spPr bwMode="auto">
          <a:xfrm>
            <a:off x="2284749" y="1371600"/>
            <a:ext cx="389851" cy="48372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algn="ctr" fontAlgn="base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z="2400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S</a:t>
            </a:r>
            <a:endParaRPr lang="en-US" sz="2400" dirty="0" smtClean="0">
              <a:solidFill>
                <a:srgbClr val="FFFFFF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27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9811" grpId="0"/>
      <p:bldP spid="106" grpId="0" animBg="1"/>
      <p:bldP spid="103" grpId="0"/>
      <p:bldP spid="104" grpId="0"/>
      <p:bldP spid="1569810" grpId="0"/>
      <p:bldP spid="10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Third Attempt: </a:t>
            </a:r>
            <a:r>
              <a:rPr lang="en-US" dirty="0" smtClean="0"/>
              <a:t>Set-Reset </a:t>
            </a:r>
            <a:r>
              <a:rPr lang="en-US" dirty="0"/>
              <a:t>Latch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0564" y="3581400"/>
            <a:ext cx="5607050" cy="2667000"/>
          </a:xfrm>
        </p:spPr>
        <p:txBody>
          <a:bodyPr/>
          <a:lstStyle/>
          <a:p>
            <a:pPr>
              <a:lnSpc>
                <a:spcPct val="82000"/>
              </a:lnSpc>
            </a:pP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Set-Reset (S-R) Latch</a:t>
            </a:r>
          </a:p>
          <a:p>
            <a:pPr>
              <a:lnSpc>
                <a:spcPct val="82000"/>
              </a:lnSpc>
            </a:pPr>
            <a:r>
              <a:rPr lang="en-US" sz="2400" dirty="0" smtClean="0"/>
              <a:t>Stores a value Q and </a:t>
            </a:r>
            <a:r>
              <a:rPr lang="en-US" sz="2400" dirty="0"/>
              <a:t>its complement</a:t>
            </a:r>
          </a:p>
          <a:p>
            <a:pPr>
              <a:lnSpc>
                <a:spcPct val="82000"/>
              </a:lnSpc>
            </a:pPr>
            <a:endParaRPr lang="en-US" sz="2400" dirty="0"/>
          </a:p>
          <a:p>
            <a:pPr>
              <a:lnSpc>
                <a:spcPct val="82000"/>
              </a:lnSpc>
              <a:buFont typeface="StarSymbol" charset="0"/>
              <a:buNone/>
            </a:pP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23331" name="Group 9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08725802"/>
                  </p:ext>
                </p:extLst>
              </p:nvPr>
            </p:nvGraphicFramePr>
            <p:xfrm>
              <a:off x="381000" y="3581400"/>
              <a:ext cx="2133600" cy="2568068"/>
            </p:xfrm>
            <a:graphic>
              <a:graphicData uri="http://schemas.openxmlformats.org/drawingml/2006/table">
                <a:tbl>
                  <a:tblPr/>
                  <a:tblGrid>
                    <a:gridCol w="5334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5334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5334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5334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228600"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S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R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Q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kumimoji="0" lang="en-US" sz="24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kumimoji="0" lang="en-US" sz="2400" b="0" i="0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  <m:t>Q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17500"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46100"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546100"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546100"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23331" name="Group 9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82940363"/>
                  </p:ext>
                </p:extLst>
              </p:nvPr>
            </p:nvGraphicFramePr>
            <p:xfrm>
              <a:off x="381000" y="3581400"/>
              <a:ext cx="2133600" cy="2568068"/>
            </p:xfrm>
            <a:graphic>
              <a:graphicData uri="http://schemas.openxmlformats.org/drawingml/2006/table">
                <a:tbl>
                  <a:tblPr/>
                  <a:tblGrid>
                    <a:gridCol w="533400"/>
                    <a:gridCol w="533400"/>
                    <a:gridCol w="533400"/>
                    <a:gridCol w="533400"/>
                  </a:tblGrid>
                  <a:tr h="465265"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S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R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Q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1">
                          <a:blip r:embed="rId4"/>
                          <a:stretch>
                            <a:fillRect l="-320690" t="-15789" b="-459211"/>
                          </a:stretch>
                        </a:blipFill>
                      </a:tcPr>
                    </a:tc>
                  </a:tr>
                  <a:tr h="464503"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546100"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546100"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546100"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  <p:grpSp>
        <p:nvGrpSpPr>
          <p:cNvPr id="5" name="Group 4"/>
          <p:cNvGrpSpPr/>
          <p:nvPr/>
        </p:nvGrpSpPr>
        <p:grpSpPr>
          <a:xfrm>
            <a:off x="2548286" y="1528556"/>
            <a:ext cx="2087066" cy="1739905"/>
            <a:chOff x="2548286" y="1528556"/>
            <a:chExt cx="2087066" cy="1739905"/>
          </a:xfrm>
        </p:grpSpPr>
        <p:sp>
          <p:nvSpPr>
            <p:cNvPr id="223239" name="Oval 7"/>
            <p:cNvSpPr>
              <a:spLocks noChangeArrowheads="1"/>
            </p:cNvSpPr>
            <p:nvPr/>
          </p:nvSpPr>
          <p:spPr bwMode="auto">
            <a:xfrm>
              <a:off x="3698875" y="1873250"/>
              <a:ext cx="152400" cy="15240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0" name="Line 8"/>
            <p:cNvSpPr>
              <a:spLocks noChangeShapeType="1"/>
            </p:cNvSpPr>
            <p:nvPr/>
          </p:nvSpPr>
          <p:spPr bwMode="auto">
            <a:xfrm flipH="1" flipV="1">
              <a:off x="2837656" y="2057400"/>
              <a:ext cx="4968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3" name="Oval 11"/>
            <p:cNvSpPr>
              <a:spLocks noChangeArrowheads="1"/>
            </p:cNvSpPr>
            <p:nvPr/>
          </p:nvSpPr>
          <p:spPr bwMode="auto">
            <a:xfrm>
              <a:off x="3078163" y="2700338"/>
              <a:ext cx="152400" cy="15240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4" name="Line 12"/>
            <p:cNvSpPr>
              <a:spLocks noChangeShapeType="1"/>
            </p:cNvSpPr>
            <p:nvPr/>
          </p:nvSpPr>
          <p:spPr bwMode="auto">
            <a:xfrm flipH="1" flipV="1">
              <a:off x="2819400" y="2776538"/>
              <a:ext cx="274320" cy="111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5" name="Line 13"/>
            <p:cNvSpPr>
              <a:spLocks noChangeShapeType="1"/>
            </p:cNvSpPr>
            <p:nvPr/>
          </p:nvSpPr>
          <p:spPr bwMode="auto">
            <a:xfrm flipH="1" flipV="1">
              <a:off x="3581400" y="2895600"/>
              <a:ext cx="5536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6" name="Line 14"/>
            <p:cNvSpPr>
              <a:spLocks noChangeShapeType="1"/>
            </p:cNvSpPr>
            <p:nvPr/>
          </p:nvSpPr>
          <p:spPr bwMode="auto">
            <a:xfrm flipH="1" flipV="1">
              <a:off x="3597932" y="2688408"/>
              <a:ext cx="53708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7" name="Line 15"/>
            <p:cNvSpPr>
              <a:spLocks noChangeShapeType="1"/>
            </p:cNvSpPr>
            <p:nvPr/>
          </p:nvSpPr>
          <p:spPr bwMode="auto">
            <a:xfrm flipH="1" flipV="1">
              <a:off x="2837656" y="1828800"/>
              <a:ext cx="503238" cy="47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3250" name="Text Box 18"/>
            <p:cNvSpPr txBox="1">
              <a:spLocks noChangeArrowheads="1"/>
            </p:cNvSpPr>
            <p:nvPr/>
          </p:nvSpPr>
          <p:spPr bwMode="auto">
            <a:xfrm>
              <a:off x="2548286" y="1528556"/>
              <a:ext cx="423514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/>
                <a:t>S</a:t>
              </a:r>
            </a:p>
          </p:txBody>
        </p:sp>
        <p:sp>
          <p:nvSpPr>
            <p:cNvPr id="223251" name="Text Box 19"/>
            <p:cNvSpPr txBox="1">
              <a:spLocks noChangeArrowheads="1"/>
            </p:cNvSpPr>
            <p:nvPr/>
          </p:nvSpPr>
          <p:spPr bwMode="auto">
            <a:xfrm>
              <a:off x="4191000" y="2688408"/>
              <a:ext cx="444352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/>
                <a:t>R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3291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4114800" y="1571953"/>
                  <a:ext cx="500457" cy="5241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rgbClr val="00B8FF"/>
                      </a:solidFill>
                    </a14:hiddenFill>
                  </a:ext>
                  <a:ext uri="{91240B29-F687-4F45-9708-019B960494DF}">
                    <a14:hiddenLine w="2540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/>
                              </a:rPr>
                              <m:t>Q</m:t>
                            </m:r>
                          </m:e>
                        </m:acc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223291" name="Text Box 5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114800" y="1571953"/>
                  <a:ext cx="500457" cy="524118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B8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3292" name="Text Box 60"/>
            <p:cNvSpPr txBox="1">
              <a:spLocks noChangeArrowheads="1"/>
            </p:cNvSpPr>
            <p:nvPr/>
          </p:nvSpPr>
          <p:spPr bwMode="auto">
            <a:xfrm>
              <a:off x="2575515" y="2745241"/>
              <a:ext cx="463588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/>
                <a:t>Q</a:t>
              </a:r>
            </a:p>
          </p:txBody>
        </p:sp>
        <p:sp>
          <p:nvSpPr>
            <p:cNvPr id="25" name="AutoShape 60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 flipH="1">
              <a:off x="3251517" y="1760624"/>
              <a:ext cx="439038" cy="382588"/>
            </a:xfrm>
            <a:prstGeom prst="moon">
              <a:avLst>
                <a:gd name="adj" fmla="val 71690"/>
              </a:avLst>
            </a:prstGeom>
            <a:noFill/>
            <a:ln w="2857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7" name="Line 15"/>
            <p:cNvSpPr>
              <a:spLocks noChangeShapeType="1"/>
            </p:cNvSpPr>
            <p:nvPr/>
          </p:nvSpPr>
          <p:spPr bwMode="auto">
            <a:xfrm flipH="1" flipV="1">
              <a:off x="2837656" y="2057400"/>
              <a:ext cx="0" cy="7315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31" name="AutoShape 60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 rot="10800000" flipH="1" flipV="1">
              <a:off x="3230563" y="2590800"/>
              <a:ext cx="439038" cy="382588"/>
            </a:xfrm>
            <a:prstGeom prst="moon">
              <a:avLst>
                <a:gd name="adj" fmla="val 71690"/>
              </a:avLst>
            </a:prstGeom>
            <a:noFill/>
            <a:ln w="2857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32" name="Line 15"/>
            <p:cNvSpPr>
              <a:spLocks noChangeShapeType="1"/>
            </p:cNvSpPr>
            <p:nvPr/>
          </p:nvSpPr>
          <p:spPr bwMode="auto">
            <a:xfrm flipH="1">
              <a:off x="4135019" y="1976894"/>
              <a:ext cx="1" cy="7234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36" name="Line 61"/>
            <p:cNvSpPr>
              <a:spLocks noChangeShapeType="1"/>
            </p:cNvSpPr>
            <p:nvPr/>
          </p:nvSpPr>
          <p:spPr bwMode="auto">
            <a:xfrm flipV="1">
              <a:off x="3867150" y="1947863"/>
              <a:ext cx="267870" cy="31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895978"/>
              </p:ext>
            </p:extLst>
          </p:nvPr>
        </p:nvGraphicFramePr>
        <p:xfrm>
          <a:off x="7162800" y="2057400"/>
          <a:ext cx="18288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3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0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50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964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NOR</a:t>
                      </a:r>
                      <a:endParaRPr lang="en-US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64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64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64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64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0921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Third Attempt: </a:t>
            </a:r>
            <a:r>
              <a:rPr lang="en-US" dirty="0" smtClean="0"/>
              <a:t>Set-Reset </a:t>
            </a:r>
            <a:r>
              <a:rPr lang="en-US" dirty="0"/>
              <a:t>Latch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0564" y="3581400"/>
            <a:ext cx="5607050" cy="2667000"/>
          </a:xfrm>
        </p:spPr>
        <p:txBody>
          <a:bodyPr/>
          <a:lstStyle/>
          <a:p>
            <a:pPr>
              <a:lnSpc>
                <a:spcPct val="82000"/>
              </a:lnSpc>
            </a:pP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Set-Reset (S-R) Latch</a:t>
            </a:r>
          </a:p>
          <a:p>
            <a:pPr>
              <a:lnSpc>
                <a:spcPct val="82000"/>
              </a:lnSpc>
            </a:pPr>
            <a:r>
              <a:rPr lang="en-US" sz="2400" dirty="0" smtClean="0"/>
              <a:t>Stores a value Q and </a:t>
            </a:r>
            <a:r>
              <a:rPr lang="en-US" sz="2400" dirty="0"/>
              <a:t>its complement</a:t>
            </a:r>
          </a:p>
          <a:p>
            <a:pPr>
              <a:lnSpc>
                <a:spcPct val="82000"/>
              </a:lnSpc>
            </a:pPr>
            <a:endParaRPr lang="en-US" sz="2400" dirty="0"/>
          </a:p>
          <a:p>
            <a:pPr>
              <a:lnSpc>
                <a:spcPct val="82000"/>
              </a:lnSpc>
              <a:buFont typeface="StarSymbol" charset="0"/>
              <a:buNone/>
            </a:pPr>
            <a:endParaRPr lang="en-US" sz="2400" dirty="0"/>
          </a:p>
        </p:txBody>
      </p:sp>
      <p:grpSp>
        <p:nvGrpSpPr>
          <p:cNvPr id="7" name="Group 6"/>
          <p:cNvGrpSpPr/>
          <p:nvPr/>
        </p:nvGrpSpPr>
        <p:grpSpPr>
          <a:xfrm>
            <a:off x="2548286" y="1528556"/>
            <a:ext cx="2087066" cy="1739905"/>
            <a:chOff x="2548286" y="1528556"/>
            <a:chExt cx="2087066" cy="1739905"/>
          </a:xfrm>
        </p:grpSpPr>
        <p:sp>
          <p:nvSpPr>
            <p:cNvPr id="223239" name="Oval 7"/>
            <p:cNvSpPr>
              <a:spLocks noChangeArrowheads="1"/>
            </p:cNvSpPr>
            <p:nvPr/>
          </p:nvSpPr>
          <p:spPr bwMode="auto">
            <a:xfrm>
              <a:off x="3698875" y="1873250"/>
              <a:ext cx="152400" cy="15240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0" name="Line 8"/>
            <p:cNvSpPr>
              <a:spLocks noChangeShapeType="1"/>
            </p:cNvSpPr>
            <p:nvPr/>
          </p:nvSpPr>
          <p:spPr bwMode="auto">
            <a:xfrm flipH="1" flipV="1">
              <a:off x="2837656" y="2057400"/>
              <a:ext cx="4968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3" name="Oval 11"/>
            <p:cNvSpPr>
              <a:spLocks noChangeArrowheads="1"/>
            </p:cNvSpPr>
            <p:nvPr/>
          </p:nvSpPr>
          <p:spPr bwMode="auto">
            <a:xfrm>
              <a:off x="3078163" y="2700338"/>
              <a:ext cx="152400" cy="15240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4" name="Line 12"/>
            <p:cNvSpPr>
              <a:spLocks noChangeShapeType="1"/>
            </p:cNvSpPr>
            <p:nvPr/>
          </p:nvSpPr>
          <p:spPr bwMode="auto">
            <a:xfrm flipH="1" flipV="1">
              <a:off x="2819400" y="2776538"/>
              <a:ext cx="274320" cy="111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5" name="Line 13"/>
            <p:cNvSpPr>
              <a:spLocks noChangeShapeType="1"/>
            </p:cNvSpPr>
            <p:nvPr/>
          </p:nvSpPr>
          <p:spPr bwMode="auto">
            <a:xfrm flipH="1" flipV="1">
              <a:off x="3581400" y="2895600"/>
              <a:ext cx="5536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6" name="Line 14"/>
            <p:cNvSpPr>
              <a:spLocks noChangeShapeType="1"/>
            </p:cNvSpPr>
            <p:nvPr/>
          </p:nvSpPr>
          <p:spPr bwMode="auto">
            <a:xfrm flipH="1" flipV="1">
              <a:off x="3597932" y="2688408"/>
              <a:ext cx="53708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7" name="Line 15"/>
            <p:cNvSpPr>
              <a:spLocks noChangeShapeType="1"/>
            </p:cNvSpPr>
            <p:nvPr/>
          </p:nvSpPr>
          <p:spPr bwMode="auto">
            <a:xfrm flipH="1" flipV="1">
              <a:off x="2837656" y="1828800"/>
              <a:ext cx="503238" cy="47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3250" name="Text Box 18"/>
            <p:cNvSpPr txBox="1">
              <a:spLocks noChangeArrowheads="1"/>
            </p:cNvSpPr>
            <p:nvPr/>
          </p:nvSpPr>
          <p:spPr bwMode="auto">
            <a:xfrm>
              <a:off x="2548286" y="1528556"/>
              <a:ext cx="423514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/>
                <a:t>S</a:t>
              </a:r>
            </a:p>
          </p:txBody>
        </p:sp>
        <p:sp>
          <p:nvSpPr>
            <p:cNvPr id="223251" name="Text Box 19"/>
            <p:cNvSpPr txBox="1">
              <a:spLocks noChangeArrowheads="1"/>
            </p:cNvSpPr>
            <p:nvPr/>
          </p:nvSpPr>
          <p:spPr bwMode="auto">
            <a:xfrm>
              <a:off x="4191000" y="2688408"/>
              <a:ext cx="444352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/>
                <a:t>R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3291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4114800" y="1571953"/>
                  <a:ext cx="500457" cy="5241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rgbClr val="00B8FF"/>
                      </a:solidFill>
                    </a14:hiddenFill>
                  </a:ext>
                  <a:ext uri="{91240B29-F687-4F45-9708-019B960494DF}">
                    <a14:hiddenLine w="2540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/>
                              </a:rPr>
                              <m:t>Q</m:t>
                            </m:r>
                          </m:e>
                        </m:acc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223291" name="Text Box 5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114800" y="1571953"/>
                  <a:ext cx="500457" cy="524118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B8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3292" name="Text Box 60"/>
            <p:cNvSpPr txBox="1">
              <a:spLocks noChangeArrowheads="1"/>
            </p:cNvSpPr>
            <p:nvPr/>
          </p:nvSpPr>
          <p:spPr bwMode="auto">
            <a:xfrm>
              <a:off x="2575515" y="2745241"/>
              <a:ext cx="463588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/>
                <a:t>Q</a:t>
              </a:r>
            </a:p>
          </p:txBody>
        </p:sp>
        <p:sp>
          <p:nvSpPr>
            <p:cNvPr id="25" name="AutoShape 60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 flipH="1">
              <a:off x="3251517" y="1760624"/>
              <a:ext cx="439038" cy="382588"/>
            </a:xfrm>
            <a:prstGeom prst="moon">
              <a:avLst>
                <a:gd name="adj" fmla="val 71690"/>
              </a:avLst>
            </a:prstGeom>
            <a:noFill/>
            <a:ln w="2857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7" name="Line 15"/>
            <p:cNvSpPr>
              <a:spLocks noChangeShapeType="1"/>
            </p:cNvSpPr>
            <p:nvPr/>
          </p:nvSpPr>
          <p:spPr bwMode="auto">
            <a:xfrm flipH="1" flipV="1">
              <a:off x="2837656" y="2057400"/>
              <a:ext cx="0" cy="7315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31" name="AutoShape 60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 rot="10800000" flipH="1" flipV="1">
              <a:off x="3230563" y="2590800"/>
              <a:ext cx="439038" cy="382588"/>
            </a:xfrm>
            <a:prstGeom prst="moon">
              <a:avLst>
                <a:gd name="adj" fmla="val 71690"/>
              </a:avLst>
            </a:prstGeom>
            <a:noFill/>
            <a:ln w="2857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32" name="Line 15"/>
            <p:cNvSpPr>
              <a:spLocks noChangeShapeType="1"/>
            </p:cNvSpPr>
            <p:nvPr/>
          </p:nvSpPr>
          <p:spPr bwMode="auto">
            <a:xfrm flipH="1">
              <a:off x="4135019" y="1976894"/>
              <a:ext cx="1" cy="7234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36" name="Line 61"/>
            <p:cNvSpPr>
              <a:spLocks noChangeShapeType="1"/>
            </p:cNvSpPr>
            <p:nvPr/>
          </p:nvSpPr>
          <p:spPr bwMode="auto">
            <a:xfrm flipV="1">
              <a:off x="3867150" y="1947863"/>
              <a:ext cx="267870" cy="31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7239000" y="795297"/>
            <a:ext cx="1676400" cy="1202776"/>
            <a:chOff x="7239000" y="795297"/>
            <a:chExt cx="1676400" cy="1202776"/>
          </a:xfrm>
        </p:grpSpPr>
        <p:sp>
          <p:nvSpPr>
            <p:cNvPr id="39" name="Rectangle 38"/>
            <p:cNvSpPr/>
            <p:nvPr>
              <p:custDataLst>
                <p:tags r:id="rId2"/>
              </p:custDataLst>
            </p:nvPr>
          </p:nvSpPr>
          <p:spPr bwMode="auto">
            <a:xfrm>
              <a:off x="7467600" y="871497"/>
              <a:ext cx="1219200" cy="1066800"/>
            </a:xfrm>
            <a:prstGeom prst="rect">
              <a:avLst/>
            </a:prstGeom>
            <a:noFill/>
            <a:ln w="38100" algn="ctr">
              <a:solidFill>
                <a:srgbClr val="92D050"/>
              </a:solidFill>
              <a:miter lim="800000"/>
              <a:headEnd/>
              <a:tailEnd/>
            </a:ln>
            <a:effectLst/>
          </p:spPr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44" name="Straight Connector 43"/>
            <p:cNvCxnSpPr/>
            <p:nvPr>
              <p:custDataLst>
                <p:tags r:id="rId3"/>
              </p:custDataLst>
            </p:nvPr>
          </p:nvCxnSpPr>
          <p:spPr>
            <a:xfrm rot="10800000">
              <a:off x="7239000" y="1100097"/>
              <a:ext cx="228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>
              <p:custDataLst>
                <p:tags r:id="rId4"/>
              </p:custDataLst>
            </p:nvPr>
          </p:nvCxnSpPr>
          <p:spPr>
            <a:xfrm rot="10800000">
              <a:off x="7239000" y="1709697"/>
              <a:ext cx="228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>
              <p:custDataLst>
                <p:tags r:id="rId5"/>
              </p:custDataLst>
            </p:nvPr>
          </p:nvCxnSpPr>
          <p:spPr>
            <a:xfrm rot="10800000">
              <a:off x="8686800" y="1100097"/>
              <a:ext cx="228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>
              <p:custDataLst>
                <p:tags r:id="rId6"/>
              </p:custDataLst>
            </p:nvPr>
          </p:nvCxnSpPr>
          <p:spPr>
            <a:xfrm rot="10800000">
              <a:off x="8686800" y="1709697"/>
              <a:ext cx="228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 Box 49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467600" y="795297"/>
              <a:ext cx="349250" cy="561976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>
                  <a:solidFill>
                    <a:srgbClr val="FFFFFF"/>
                  </a:solidFill>
                  <a:latin typeface="Calibri"/>
                </a:rPr>
                <a:t>S</a:t>
              </a:r>
            </a:p>
          </p:txBody>
        </p:sp>
        <p:sp>
          <p:nvSpPr>
            <p:cNvPr id="49" name="Text Box 49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452109" y="1404897"/>
              <a:ext cx="380232" cy="562013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Calibri"/>
                </a:rPr>
                <a:t>R</a:t>
              </a:r>
              <a:endParaRPr lang="en-US" sz="2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50" name="Text Box 49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8305800" y="795297"/>
              <a:ext cx="426720" cy="562013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Calibri"/>
                </a:rPr>
                <a:t>Q</a:t>
              </a:r>
              <a:endParaRPr lang="en-US" sz="2800" dirty="0">
                <a:solidFill>
                  <a:srgbClr val="FFFFFF"/>
                </a:solidFill>
                <a:latin typeface="Calibri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Text Box 49"/>
                <p:cNvSpPr txBox="1">
                  <a:spLocks noChangeArrowheads="1"/>
                </p:cNvSpPr>
                <p:nvPr>
                  <p:custDataLst>
                    <p:tags r:id="rId10"/>
                  </p:custDataLst>
                </p:nvPr>
              </p:nvSpPr>
              <p:spPr bwMode="auto">
                <a:xfrm>
                  <a:off x="8259666" y="1404897"/>
                  <a:ext cx="518988" cy="593176"/>
                </a:xfrm>
                <a:prstGeom prst="rect">
                  <a:avLst/>
                </a:prstGeom>
                <a:noFill/>
                <a:ln w="25400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 eaLnBrk="1" hangingPunct="1">
                    <a:lnSpc>
                      <a:spcPct val="116000"/>
                    </a:lnSpc>
                    <a:buClr>
                      <a:srgbClr val="40458C"/>
                    </a:buClr>
                    <a:buSzPct val="100000"/>
                    <a:buFont typeface="Times New Roman" pitchFamily="18" charset="0"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sz="2800" i="1" smtClean="0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solidFill>
                                  <a:srgbClr val="FFFFFF"/>
                                </a:solidFill>
                                <a:latin typeface="Cambria Math"/>
                              </a:rPr>
                              <m:t>Q</m:t>
                            </m:r>
                          </m:e>
                        </m:acc>
                      </m:oMath>
                    </m:oMathPara>
                  </a14:m>
                  <a:endParaRPr lang="en-US" sz="2800" dirty="0">
                    <a:solidFill>
                      <a:srgbClr val="FFFFFF"/>
                    </a:solidFill>
                    <a:latin typeface="Calibri"/>
                  </a:endParaRPr>
                </a:p>
              </p:txBody>
            </p:sp>
          </mc:Choice>
          <mc:Fallback xmlns="">
            <p:sp>
              <p:nvSpPr>
                <p:cNvPr id="51" name="Text Box 49"/>
                <p:cNvSpPr txBox="1">
                  <a:spLocks noRot="1" noChangeAspect="1" noMove="1" noResize="1" noEditPoints="1" noAdjustHandles="1" noChangeArrowheads="1" noChangeShapeType="1" noTextEdit="1"/>
                </p:cNvSpPr>
                <p:nvPr>
                  <p:custDataLst>
                    <p:tags r:id="rId17"/>
                  </p:custDataLst>
                </p:nvPr>
              </p:nvSpPr>
              <p:spPr bwMode="auto">
                <a:xfrm>
                  <a:off x="8259666" y="1404897"/>
                  <a:ext cx="518988" cy="593176"/>
                </a:xfrm>
                <a:prstGeom prst="rect">
                  <a:avLst/>
                </a:prstGeom>
                <a:blipFill rotWithShape="1">
                  <a:blip r:embed="rId18"/>
                  <a:stretch>
                    <a:fillRect/>
                  </a:stretch>
                </a:blipFill>
                <a:ln w="25400" algn="ctr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3" name="Rectangle 52"/>
          <p:cNvSpPr/>
          <p:nvPr>
            <p:custDataLst>
              <p:tags r:id="rId1"/>
            </p:custDataLst>
          </p:nvPr>
        </p:nvSpPr>
        <p:spPr bwMode="auto">
          <a:xfrm>
            <a:off x="1881981" y="1357272"/>
            <a:ext cx="3071019" cy="1985347"/>
          </a:xfrm>
          <a:prstGeom prst="rect">
            <a:avLst/>
          </a:prstGeom>
          <a:noFill/>
          <a:ln w="38100" algn="ctr">
            <a:solidFill>
              <a:srgbClr val="92D050"/>
            </a:solidFill>
            <a:miter lim="800000"/>
            <a:headEnd/>
            <a:tailEnd/>
          </a:ln>
          <a:effectLst/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4" name="Group 9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91306032"/>
                  </p:ext>
                </p:extLst>
              </p:nvPr>
            </p:nvGraphicFramePr>
            <p:xfrm>
              <a:off x="381000" y="3581400"/>
              <a:ext cx="2133600" cy="2568068"/>
            </p:xfrm>
            <a:graphic>
              <a:graphicData uri="http://schemas.openxmlformats.org/drawingml/2006/table">
                <a:tbl>
                  <a:tblPr/>
                  <a:tblGrid>
                    <a:gridCol w="5334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5334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5334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5334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228600"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S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R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Q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kumimoji="0" lang="en-US" sz="24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kumimoji="0" lang="en-US" sz="2400" b="0" i="0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  <m:t>Q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17500"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46100"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546100"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546100"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4" name="Group 9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91306032"/>
                  </p:ext>
                </p:extLst>
              </p:nvPr>
            </p:nvGraphicFramePr>
            <p:xfrm>
              <a:off x="381000" y="3581400"/>
              <a:ext cx="2133600" cy="2568068"/>
            </p:xfrm>
            <a:graphic>
              <a:graphicData uri="http://schemas.openxmlformats.org/drawingml/2006/table">
                <a:tbl>
                  <a:tblPr/>
                  <a:tblGrid>
                    <a:gridCol w="5334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5334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5334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5334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465265"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S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R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Q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19"/>
                          <a:stretch>
                            <a:fillRect l="-315909" t="-14474" r="-5682" b="-46184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64503"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46100"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546100"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546100"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93506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Set-Reset (SR) Latch can store one bit and we can change the value of the stored bit.  But, SR Latch has a forbidden state.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19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915400" cy="5638800"/>
          </a:xfrm>
        </p:spPr>
        <p:txBody>
          <a:bodyPr/>
          <a:lstStyle/>
          <a:p>
            <a:r>
              <a:rPr lang="en-US" dirty="0" smtClean="0"/>
              <a:t>How do we avoid the forbidden state of S-R Latch?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11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0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629400" y="743128"/>
            <a:ext cx="2286000" cy="1311922"/>
          </a:xfrm>
          <a:prstGeom prst="rect">
            <a:avLst/>
          </a:prstGeom>
          <a:noFill/>
          <a:ln w="38100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0813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Fourth Attempt: (</a:t>
            </a:r>
            <a:r>
              <a:rPr lang="en-US" dirty="0" err="1" smtClean="0"/>
              <a:t>Unclocked</a:t>
            </a:r>
            <a:r>
              <a:rPr lang="en-US" dirty="0" smtClean="0"/>
              <a:t>) D </a:t>
            </a:r>
            <a:r>
              <a:rPr lang="en-US" dirty="0"/>
              <a:t>Latch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3581400"/>
            <a:ext cx="8001000" cy="3276600"/>
          </a:xfrm>
        </p:spPr>
        <p:txBody>
          <a:bodyPr>
            <a:normAutofit/>
          </a:bodyPr>
          <a:lstStyle/>
          <a:p>
            <a:pPr>
              <a:lnSpc>
                <a:spcPct val="82000"/>
              </a:lnSpc>
            </a:pP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Fill in the truth table?</a:t>
            </a:r>
          </a:p>
          <a:p>
            <a:pPr>
              <a:lnSpc>
                <a:spcPct val="82000"/>
              </a:lnSpc>
            </a:pPr>
            <a:endParaRPr lang="en-US" sz="2400" dirty="0" smtClean="0"/>
          </a:p>
        </p:txBody>
      </p:sp>
      <p:sp>
        <p:nvSpPr>
          <p:cNvPr id="225293" name="Line 13"/>
          <p:cNvSpPr>
            <a:spLocks noChangeShapeType="1"/>
          </p:cNvSpPr>
          <p:nvPr/>
        </p:nvSpPr>
        <p:spPr bwMode="auto">
          <a:xfrm flipH="1" flipV="1">
            <a:off x="152400" y="1828006"/>
            <a:ext cx="3182144" cy="79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 rot="5400000">
            <a:off x="1097755" y="750054"/>
            <a:ext cx="533400" cy="776287"/>
            <a:chOff x="484190" y="1553369"/>
            <a:chExt cx="533400" cy="776287"/>
          </a:xfrm>
        </p:grpSpPr>
        <p:sp>
          <p:nvSpPr>
            <p:cNvPr id="225337" name="AutoShape 57"/>
            <p:cNvSpPr>
              <a:spLocks noChangeArrowheads="1"/>
            </p:cNvSpPr>
            <p:nvPr/>
          </p:nvSpPr>
          <p:spPr bwMode="auto">
            <a:xfrm>
              <a:off x="484190" y="1720056"/>
              <a:ext cx="533400" cy="609600"/>
            </a:xfrm>
            <a:prstGeom prst="triangle">
              <a:avLst>
                <a:gd name="adj" fmla="val 50000"/>
              </a:avLst>
            </a:pr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338" name="Oval 58"/>
            <p:cNvSpPr>
              <a:spLocks noChangeArrowheads="1"/>
            </p:cNvSpPr>
            <p:nvPr/>
          </p:nvSpPr>
          <p:spPr bwMode="auto">
            <a:xfrm>
              <a:off x="674690" y="1553369"/>
              <a:ext cx="152400" cy="15240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25344" name="Line 64"/>
          <p:cNvSpPr>
            <a:spLocks noChangeShapeType="1"/>
          </p:cNvSpPr>
          <p:nvPr/>
        </p:nvSpPr>
        <p:spPr bwMode="auto">
          <a:xfrm flipH="1">
            <a:off x="1752599" y="1099838"/>
            <a:ext cx="3962400" cy="1379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25345" name="Text Box 65"/>
          <p:cNvSpPr txBox="1">
            <a:spLocks noChangeArrowheads="1"/>
          </p:cNvSpPr>
          <p:nvPr/>
        </p:nvSpPr>
        <p:spPr bwMode="auto">
          <a:xfrm>
            <a:off x="0" y="1284821"/>
            <a:ext cx="4443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/>
              <a:t>D</a:t>
            </a:r>
          </a:p>
        </p:txBody>
      </p:sp>
      <p:sp>
        <p:nvSpPr>
          <p:cNvPr id="81" name="Rectangle 80"/>
          <p:cNvSpPr/>
          <p:nvPr>
            <p:custDataLst>
              <p:tags r:id="rId2"/>
            </p:custDataLst>
          </p:nvPr>
        </p:nvSpPr>
        <p:spPr bwMode="auto">
          <a:xfrm>
            <a:off x="1881981" y="1357272"/>
            <a:ext cx="3071019" cy="1985347"/>
          </a:xfrm>
          <a:prstGeom prst="rect">
            <a:avLst/>
          </a:prstGeom>
          <a:noFill/>
          <a:ln w="38100" algn="ctr">
            <a:solidFill>
              <a:srgbClr val="92D050"/>
            </a:solidFill>
            <a:miter lim="800000"/>
            <a:headEnd/>
            <a:tailEnd/>
          </a:ln>
          <a:effectLst/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>
            <p:custDataLst>
              <p:tags r:id="rId3"/>
            </p:custDataLst>
          </p:nvPr>
        </p:nvSpPr>
        <p:spPr bwMode="auto">
          <a:xfrm>
            <a:off x="7467600" y="871497"/>
            <a:ext cx="1219200" cy="1066800"/>
          </a:xfrm>
          <a:prstGeom prst="rect">
            <a:avLst/>
          </a:prstGeom>
          <a:noFill/>
          <a:ln w="38100" algn="ctr">
            <a:solidFill>
              <a:srgbClr val="92D050"/>
            </a:solidFill>
            <a:miter lim="800000"/>
            <a:headEnd/>
            <a:tailEnd/>
          </a:ln>
          <a:effectLst/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87" name="Straight Connector 86"/>
          <p:cNvCxnSpPr/>
          <p:nvPr>
            <p:custDataLst>
              <p:tags r:id="rId4"/>
            </p:custDataLst>
          </p:nvPr>
        </p:nvCxnSpPr>
        <p:spPr>
          <a:xfrm flipH="1">
            <a:off x="6477000" y="1100098"/>
            <a:ext cx="990601" cy="66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>
            <p:custDataLst>
              <p:tags r:id="rId5"/>
            </p:custDataLst>
          </p:nvPr>
        </p:nvCxnSpPr>
        <p:spPr>
          <a:xfrm rot="10800000">
            <a:off x="7239000" y="1709697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>
            <p:custDataLst>
              <p:tags r:id="rId6"/>
            </p:custDataLst>
          </p:nvPr>
        </p:nvCxnSpPr>
        <p:spPr>
          <a:xfrm flipH="1">
            <a:off x="8686800" y="1099838"/>
            <a:ext cx="457200" cy="2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>
            <p:custDataLst>
              <p:tags r:id="rId7"/>
            </p:custDataLst>
          </p:nvPr>
        </p:nvCxnSpPr>
        <p:spPr>
          <a:xfrm flipH="1" flipV="1">
            <a:off x="8686800" y="1709697"/>
            <a:ext cx="457200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 Box 4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467600" y="795297"/>
            <a:ext cx="349250" cy="561976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S</a:t>
            </a:r>
          </a:p>
        </p:txBody>
      </p:sp>
      <p:sp>
        <p:nvSpPr>
          <p:cNvPr id="92" name="Text Box 49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452109" y="1404897"/>
            <a:ext cx="380232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R</a:t>
            </a:r>
            <a:endParaRPr lang="en-US" sz="2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3" name="Text Box 49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8305800" y="795297"/>
            <a:ext cx="42672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Q</a:t>
            </a:r>
            <a:endParaRPr lang="en-US" sz="2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4" name="Text Box 4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8305800" y="1404897"/>
            <a:ext cx="42672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Q</a:t>
            </a:r>
            <a:endParaRPr lang="en-US" sz="2800" dirty="0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95" name="Straight Connector 94"/>
          <p:cNvCxnSpPr/>
          <p:nvPr>
            <p:custDataLst>
              <p:tags r:id="rId12"/>
            </p:custDataLst>
          </p:nvPr>
        </p:nvCxnSpPr>
        <p:spPr>
          <a:xfrm rot="10800000">
            <a:off x="8397818" y="1548670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Line 11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6781800" y="1705768"/>
            <a:ext cx="112396" cy="393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9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6779896" y="1113630"/>
            <a:ext cx="1904" cy="572273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00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7084695" y="1640999"/>
            <a:ext cx="129540" cy="129540"/>
          </a:xfrm>
          <a:prstGeom prst="ellipse">
            <a:avLst/>
          </a:prstGeom>
          <a:noFill/>
          <a:ln w="28575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01" name="Text Box 18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096000" y="724256"/>
            <a:ext cx="373821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D</a:t>
            </a:r>
          </a:p>
        </p:txBody>
      </p:sp>
      <p:sp>
        <p:nvSpPr>
          <p:cNvPr id="103" name="AutoShape 4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 rot="5400000">
            <a:off x="6858641" y="1610519"/>
            <a:ext cx="261609" cy="190499"/>
          </a:xfrm>
          <a:prstGeom prst="triangle">
            <a:avLst>
              <a:gd name="adj" fmla="val 50000"/>
            </a:avLst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cxnSp>
        <p:nvCxnSpPr>
          <p:cNvPr id="111" name="Straight Connector 110"/>
          <p:cNvCxnSpPr/>
          <p:nvPr>
            <p:custDataLst>
              <p:tags r:id="rId18"/>
            </p:custDataLst>
          </p:nvPr>
        </p:nvCxnSpPr>
        <p:spPr>
          <a:xfrm rot="10800000">
            <a:off x="7239000" y="1100097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>
            <p:custDataLst>
              <p:tags r:id="rId19"/>
            </p:custDataLst>
          </p:nvPr>
        </p:nvCxnSpPr>
        <p:spPr>
          <a:xfrm rot="10800000">
            <a:off x="8686800" y="1100097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>
            <p:custDataLst>
              <p:tags r:id="rId20"/>
            </p:custDataLst>
          </p:nvPr>
        </p:nvCxnSpPr>
        <p:spPr>
          <a:xfrm rot="10800000">
            <a:off x="8686800" y="1709697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4" name="Group 75"/>
              <p:cNvGraphicFramePr>
                <a:graphicFrameLocks noGrp="1"/>
              </p:cNvGraphicFramePr>
              <p:nvPr>
                <p:custDataLst>
                  <p:tags r:id="rId21"/>
                </p:custDataLst>
                <p:extLst>
                  <p:ext uri="{D42A27DB-BD31-4B8C-83A1-F6EECF244321}">
                    <p14:modId xmlns:p14="http://schemas.microsoft.com/office/powerpoint/2010/main" val="3135013064"/>
                  </p:ext>
                </p:extLst>
              </p:nvPr>
            </p:nvGraphicFramePr>
            <p:xfrm>
              <a:off x="6673794" y="2636020"/>
              <a:ext cx="1905000" cy="1981201"/>
            </p:xfrm>
            <a:graphic>
              <a:graphicData uri="http://schemas.openxmlformats.org/drawingml/2006/table">
                <a:tbl>
                  <a:tblPr/>
                  <a:tblGrid>
                    <a:gridCol w="635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35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635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659798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D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kumimoji="0" lang="en-US" sz="32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FF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kumimoji="0" lang="en-US" sz="3200" b="0" i="0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FF"/>
                                        </a:solidFill>
                                        <a:effectLst/>
                                        <a:latin typeface="Cambria Math"/>
                                      </a:rPr>
                                      <m:t>Q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kumimoji="0" lang="en-US" sz="32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61605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32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59798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32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4" name="Group 75"/>
              <p:cNvGraphicFramePr>
                <a:graphicFrameLocks noGrp="1"/>
              </p:cNvGraphicFramePr>
              <p:nvPr>
                <p:custDataLst>
                  <p:tags r:id="rId26"/>
                </p:custDataLst>
                <p:extLst>
                  <p:ext uri="{D42A27DB-BD31-4B8C-83A1-F6EECF244321}">
                    <p14:modId xmlns:p14="http://schemas.microsoft.com/office/powerpoint/2010/main" val="1283883426"/>
                  </p:ext>
                </p:extLst>
              </p:nvPr>
            </p:nvGraphicFramePr>
            <p:xfrm>
              <a:off x="6673794" y="2636020"/>
              <a:ext cx="1905000" cy="1981201"/>
            </p:xfrm>
            <a:graphic>
              <a:graphicData uri="http://schemas.openxmlformats.org/drawingml/2006/table">
                <a:tbl>
                  <a:tblPr/>
                  <a:tblGrid>
                    <a:gridCol w="635000"/>
                    <a:gridCol w="635000"/>
                    <a:gridCol w="635000"/>
                  </a:tblGrid>
                  <a:tr h="659798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D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1">
                          <a:blip r:embed="rId27"/>
                          <a:stretch>
                            <a:fillRect l="-209615" t="-5556" r="-962" b="-225926"/>
                          </a:stretch>
                        </a:blipFill>
                      </a:tcPr>
                    </a:tc>
                  </a:tr>
                  <a:tr h="661605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32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659798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32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  <p:grpSp>
        <p:nvGrpSpPr>
          <p:cNvPr id="67" name="Group 66"/>
          <p:cNvGrpSpPr/>
          <p:nvPr/>
        </p:nvGrpSpPr>
        <p:grpSpPr>
          <a:xfrm>
            <a:off x="2548286" y="1371600"/>
            <a:ext cx="2087066" cy="1896861"/>
            <a:chOff x="2548286" y="1371600"/>
            <a:chExt cx="2087066" cy="1896861"/>
          </a:xfrm>
        </p:grpSpPr>
        <p:sp>
          <p:nvSpPr>
            <p:cNvPr id="70" name="Oval 7"/>
            <p:cNvSpPr>
              <a:spLocks noChangeArrowheads="1"/>
            </p:cNvSpPr>
            <p:nvPr/>
          </p:nvSpPr>
          <p:spPr bwMode="auto">
            <a:xfrm>
              <a:off x="3698875" y="1873250"/>
              <a:ext cx="152400" cy="15240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4" name="Line 8"/>
            <p:cNvSpPr>
              <a:spLocks noChangeShapeType="1"/>
            </p:cNvSpPr>
            <p:nvPr/>
          </p:nvSpPr>
          <p:spPr bwMode="auto">
            <a:xfrm flipH="1" flipV="1">
              <a:off x="2837656" y="2057400"/>
              <a:ext cx="4968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96" name="Oval 11"/>
            <p:cNvSpPr>
              <a:spLocks noChangeArrowheads="1"/>
            </p:cNvSpPr>
            <p:nvPr/>
          </p:nvSpPr>
          <p:spPr bwMode="auto">
            <a:xfrm>
              <a:off x="3078163" y="2700338"/>
              <a:ext cx="152400" cy="15240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8" name="Line 12"/>
            <p:cNvSpPr>
              <a:spLocks noChangeShapeType="1"/>
            </p:cNvSpPr>
            <p:nvPr/>
          </p:nvSpPr>
          <p:spPr bwMode="auto">
            <a:xfrm flipH="1" flipV="1">
              <a:off x="2819400" y="2776538"/>
              <a:ext cx="274320" cy="111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104" name="Line 13"/>
            <p:cNvSpPr>
              <a:spLocks noChangeShapeType="1"/>
            </p:cNvSpPr>
            <p:nvPr/>
          </p:nvSpPr>
          <p:spPr bwMode="auto">
            <a:xfrm flipH="1" flipV="1">
              <a:off x="3581400" y="2895600"/>
              <a:ext cx="5536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105" name="Line 14"/>
            <p:cNvSpPr>
              <a:spLocks noChangeShapeType="1"/>
            </p:cNvSpPr>
            <p:nvPr/>
          </p:nvSpPr>
          <p:spPr bwMode="auto">
            <a:xfrm flipH="1" flipV="1">
              <a:off x="3597932" y="2688408"/>
              <a:ext cx="53708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106" name="Line 15"/>
            <p:cNvSpPr>
              <a:spLocks noChangeShapeType="1"/>
            </p:cNvSpPr>
            <p:nvPr/>
          </p:nvSpPr>
          <p:spPr bwMode="auto">
            <a:xfrm flipH="1" flipV="1">
              <a:off x="2837656" y="1828800"/>
              <a:ext cx="503238" cy="47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7" name="Text Box 18"/>
            <p:cNvSpPr txBox="1">
              <a:spLocks noChangeArrowheads="1"/>
            </p:cNvSpPr>
            <p:nvPr/>
          </p:nvSpPr>
          <p:spPr bwMode="auto">
            <a:xfrm>
              <a:off x="2548286" y="1371600"/>
              <a:ext cx="423514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/>
                <a:t>S</a:t>
              </a:r>
            </a:p>
          </p:txBody>
        </p:sp>
        <p:sp>
          <p:nvSpPr>
            <p:cNvPr id="110" name="Text Box 19"/>
            <p:cNvSpPr txBox="1">
              <a:spLocks noChangeArrowheads="1"/>
            </p:cNvSpPr>
            <p:nvPr/>
          </p:nvSpPr>
          <p:spPr bwMode="auto">
            <a:xfrm>
              <a:off x="4191000" y="2438400"/>
              <a:ext cx="444352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/>
                <a:t>R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6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4114800" y="1571953"/>
                  <a:ext cx="500457" cy="5241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rgbClr val="00B8FF"/>
                      </a:solidFill>
                    </a14:hiddenFill>
                  </a:ext>
                  <a:ext uri="{91240B29-F687-4F45-9708-019B960494DF}">
                    <a14:hiddenLine w="2540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/>
                              </a:rPr>
                              <m:t>Q</m:t>
                            </m:r>
                          </m:e>
                        </m:acc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116" name="Text Box 5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114800" y="1571953"/>
                  <a:ext cx="500457" cy="524118"/>
                </a:xfrm>
                <a:prstGeom prst="rect">
                  <a:avLst/>
                </a:prstGeom>
                <a:blipFill rotWithShape="1">
                  <a:blip r:embed="rId28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B8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7" name="Text Box 60"/>
            <p:cNvSpPr txBox="1">
              <a:spLocks noChangeArrowheads="1"/>
            </p:cNvSpPr>
            <p:nvPr/>
          </p:nvSpPr>
          <p:spPr bwMode="auto">
            <a:xfrm>
              <a:off x="2575515" y="2745241"/>
              <a:ext cx="463588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/>
                <a:t>Q</a:t>
              </a:r>
            </a:p>
          </p:txBody>
        </p:sp>
        <p:sp>
          <p:nvSpPr>
            <p:cNvPr id="118" name="AutoShape 60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 flipH="1">
              <a:off x="3251517" y="1760624"/>
              <a:ext cx="439038" cy="382588"/>
            </a:xfrm>
            <a:prstGeom prst="moon">
              <a:avLst>
                <a:gd name="adj" fmla="val 71690"/>
              </a:avLst>
            </a:prstGeom>
            <a:noFill/>
            <a:ln w="2857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19" name="Line 15"/>
            <p:cNvSpPr>
              <a:spLocks noChangeShapeType="1"/>
            </p:cNvSpPr>
            <p:nvPr/>
          </p:nvSpPr>
          <p:spPr bwMode="auto">
            <a:xfrm flipH="1" flipV="1">
              <a:off x="2837656" y="2057400"/>
              <a:ext cx="0" cy="7315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120" name="AutoShape 60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 rot="10800000" flipH="1" flipV="1">
              <a:off x="3230563" y="2590800"/>
              <a:ext cx="439038" cy="382588"/>
            </a:xfrm>
            <a:prstGeom prst="moon">
              <a:avLst>
                <a:gd name="adj" fmla="val 71690"/>
              </a:avLst>
            </a:prstGeom>
            <a:noFill/>
            <a:ln w="2857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21" name="Line 15"/>
            <p:cNvSpPr>
              <a:spLocks noChangeShapeType="1"/>
            </p:cNvSpPr>
            <p:nvPr/>
          </p:nvSpPr>
          <p:spPr bwMode="auto">
            <a:xfrm flipH="1">
              <a:off x="4135019" y="1976894"/>
              <a:ext cx="1" cy="7234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122" name="Line 61"/>
            <p:cNvSpPr>
              <a:spLocks noChangeShapeType="1"/>
            </p:cNvSpPr>
            <p:nvPr/>
          </p:nvSpPr>
          <p:spPr bwMode="auto">
            <a:xfrm flipV="1">
              <a:off x="3867150" y="1947863"/>
              <a:ext cx="267870" cy="31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</p:grpSp>
      <p:cxnSp>
        <p:nvCxnSpPr>
          <p:cNvPr id="3" name="Straight Connector 2"/>
          <p:cNvCxnSpPr/>
          <p:nvPr/>
        </p:nvCxnSpPr>
        <p:spPr>
          <a:xfrm>
            <a:off x="3669601" y="2895600"/>
            <a:ext cx="2045399" cy="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endCxn id="225344" idx="0"/>
          </p:cNvCxnSpPr>
          <p:nvPr/>
        </p:nvCxnSpPr>
        <p:spPr>
          <a:xfrm flipH="1" flipV="1">
            <a:off x="5714999" y="1099838"/>
            <a:ext cx="2" cy="179576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85800" y="1138198"/>
            <a:ext cx="0" cy="69060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225337" idx="3"/>
          </p:cNvCxnSpPr>
          <p:nvPr/>
        </p:nvCxnSpPr>
        <p:spPr>
          <a:xfrm>
            <a:off x="685800" y="1138198"/>
            <a:ext cx="29051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3" name="Table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575861"/>
              </p:ext>
            </p:extLst>
          </p:nvPr>
        </p:nvGraphicFramePr>
        <p:xfrm>
          <a:off x="7086600" y="4953000"/>
          <a:ext cx="18288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3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0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50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964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NOR</a:t>
                      </a:r>
                      <a:endParaRPr lang="en-US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64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64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64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64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2034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  <p:bldP spid="225293" grpId="0" animBg="1"/>
      <p:bldP spid="225344" grpId="0" animBg="1"/>
      <p:bldP spid="225345" grpId="0"/>
      <p:bldP spid="97" grpId="0" animBg="1"/>
      <p:bldP spid="99" grpId="0" animBg="1"/>
      <p:bldP spid="100" grpId="0" animBg="1"/>
      <p:bldP spid="101" grpId="0"/>
      <p:bldP spid="10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Set-Reset (SR) Latch can store one bit and we can change the value of the stored bit.  But, SR Latch has a forbidden state.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Unclocked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 D Latch can store and change a bit like an SR Latch while avoiding the forbidden state.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76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915400" cy="5638800"/>
          </a:xfrm>
        </p:spPr>
        <p:txBody>
          <a:bodyPr/>
          <a:lstStyle/>
          <a:p>
            <a:r>
              <a:rPr lang="en-US" dirty="0" smtClean="0"/>
              <a:t>How do we coordinate state changes to a D Latch?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43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Connector 44"/>
          <p:cNvCxnSpPr/>
          <p:nvPr>
            <p:custDataLst>
              <p:tags r:id="rId1"/>
            </p:custDataLst>
          </p:nvPr>
        </p:nvCxnSpPr>
        <p:spPr>
          <a:xfrm>
            <a:off x="1524000" y="4576774"/>
            <a:ext cx="5181600" cy="0"/>
          </a:xfrm>
          <a:prstGeom prst="line">
            <a:avLst/>
          </a:prstGeom>
          <a:ln w="12700" cap="sq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>
            <p:custDataLst>
              <p:tags r:id="rId2"/>
            </p:custDataLst>
          </p:nvPr>
        </p:nvCxnSpPr>
        <p:spPr>
          <a:xfrm>
            <a:off x="1524000" y="5186374"/>
            <a:ext cx="5181600" cy="0"/>
          </a:xfrm>
          <a:prstGeom prst="line">
            <a:avLst/>
          </a:prstGeom>
          <a:ln w="12700" cap="sq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5938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Aside: Clocks</a:t>
            </a:r>
            <a:endParaRPr lang="en-US" dirty="0"/>
          </a:p>
        </p:txBody>
      </p:sp>
      <p:sp>
        <p:nvSpPr>
          <p:cNvPr id="1575939" name="Rectangle 3"/>
          <p:cNvSpPr>
            <a:spLocks noGrp="1" noChangeArrowheads="1"/>
          </p:cNvSpPr>
          <p:nvPr>
            <p:ph idx="1"/>
            <p:custDataLst>
              <p:tags r:id="rId4"/>
            </p:custDataLst>
          </p:nvPr>
        </p:nvSpPr>
        <p:spPr>
          <a:xfrm>
            <a:off x="228600" y="617480"/>
            <a:ext cx="8686800" cy="294335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Clock</a:t>
            </a:r>
            <a:r>
              <a:rPr lang="en-US" dirty="0" smtClean="0"/>
              <a:t> helps coordinate state changes</a:t>
            </a:r>
            <a:endParaRPr lang="en-US" dirty="0"/>
          </a:p>
          <a:p>
            <a:pPr lvl="1"/>
            <a:r>
              <a:rPr lang="en-US" sz="3200" dirty="0" smtClean="0"/>
              <a:t>Usually generated </a:t>
            </a:r>
            <a:r>
              <a:rPr lang="en-US" sz="3200" dirty="0"/>
              <a:t>by an oscillating </a:t>
            </a:r>
            <a:r>
              <a:rPr lang="en-US" sz="3200" dirty="0" smtClean="0"/>
              <a:t>crystal</a:t>
            </a:r>
          </a:p>
          <a:p>
            <a:pPr lvl="1"/>
            <a:r>
              <a:rPr lang="en-US" sz="3200" dirty="0" smtClean="0"/>
              <a:t>Fixed period</a:t>
            </a:r>
          </a:p>
          <a:p>
            <a:pPr lvl="1"/>
            <a:r>
              <a:rPr lang="en-US" sz="3200" dirty="0"/>
              <a:t>F</a:t>
            </a:r>
            <a:r>
              <a:rPr lang="en-US" sz="3200" dirty="0" smtClean="0"/>
              <a:t>requency = 1/period</a:t>
            </a:r>
            <a:endParaRPr lang="en-US" sz="3200" dirty="0"/>
          </a:p>
        </p:txBody>
      </p:sp>
      <p:sp>
        <p:nvSpPr>
          <p:cNvPr id="1575940" name="Line 4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524000" y="5186374"/>
            <a:ext cx="762000" cy="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575941" name="Line 5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286000" y="4576774"/>
            <a:ext cx="457200" cy="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575942" name="Line 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286000" y="4576774"/>
            <a:ext cx="0" cy="60960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75943" name="Line 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743200" y="4576774"/>
            <a:ext cx="0" cy="60960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75956" name="Text Box 20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477984" y="4406325"/>
            <a:ext cx="798616" cy="3942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chemeClr val="accent4"/>
                </a:solidFill>
                <a:latin typeface="Calibri"/>
              </a:rPr>
              <a:t>period</a:t>
            </a:r>
            <a:endParaRPr lang="en-US" dirty="0">
              <a:solidFill>
                <a:schemeClr val="accent4"/>
              </a:solidFill>
              <a:latin typeface="Calibri"/>
            </a:endParaRPr>
          </a:p>
        </p:txBody>
      </p:sp>
      <p:sp>
        <p:nvSpPr>
          <p:cNvPr id="1575957" name="Line 21" hidden="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286000" y="4343400"/>
            <a:ext cx="0" cy="152400"/>
          </a:xfrm>
          <a:prstGeom prst="line">
            <a:avLst/>
          </a:prstGeom>
          <a:noFill/>
          <a:ln w="25400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>
              <a:solidFill>
                <a:schemeClr val="accent4"/>
              </a:solidFill>
            </a:endParaRPr>
          </a:p>
        </p:txBody>
      </p:sp>
      <p:sp>
        <p:nvSpPr>
          <p:cNvPr id="1575958" name="Line 22" hidden="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505200" y="4343400"/>
            <a:ext cx="0" cy="152400"/>
          </a:xfrm>
          <a:prstGeom prst="line">
            <a:avLst/>
          </a:prstGeom>
          <a:noFill/>
          <a:ln w="25400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>
              <a:solidFill>
                <a:schemeClr val="accent4"/>
              </a:solidFill>
            </a:endParaRPr>
          </a:p>
        </p:txBody>
      </p:sp>
      <p:sp>
        <p:nvSpPr>
          <p:cNvPr id="1575959" name="Line 23" hidden="1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286000" y="4419600"/>
            <a:ext cx="1219200" cy="0"/>
          </a:xfrm>
          <a:prstGeom prst="line">
            <a:avLst/>
          </a:prstGeom>
          <a:noFill/>
          <a:ln w="25400">
            <a:solidFill>
              <a:schemeClr val="accent4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>
              <a:solidFill>
                <a:schemeClr val="accent4"/>
              </a:solidFill>
            </a:endParaRPr>
          </a:p>
        </p:txBody>
      </p:sp>
      <p:sp>
        <p:nvSpPr>
          <p:cNvPr id="1575960" name="Text Box 24" hidden="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724400" y="4419600"/>
            <a:ext cx="590225" cy="3942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chemeClr val="accent4"/>
                </a:solidFill>
                <a:latin typeface="Calibri"/>
              </a:rPr>
              <a:t>high</a:t>
            </a:r>
            <a:endParaRPr lang="en-US" dirty="0">
              <a:solidFill>
                <a:schemeClr val="accent4"/>
              </a:solidFill>
              <a:latin typeface="Calibri"/>
            </a:endParaRPr>
          </a:p>
        </p:txBody>
      </p:sp>
      <p:sp>
        <p:nvSpPr>
          <p:cNvPr id="1575962" name="Text Box 26" hidden="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114800" y="4419600"/>
            <a:ext cx="523605" cy="3942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chemeClr val="accent4"/>
                </a:solidFill>
                <a:latin typeface="Calibri"/>
              </a:rPr>
              <a:t>low</a:t>
            </a:r>
            <a:endParaRPr lang="en-US" dirty="0">
              <a:solidFill>
                <a:schemeClr val="accent4"/>
              </a:solidFill>
              <a:latin typeface="Calibri"/>
            </a:endParaRPr>
          </a:p>
        </p:txBody>
      </p:sp>
      <p:sp>
        <p:nvSpPr>
          <p:cNvPr id="1575964" name="Text Box 2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110139" y="4243361"/>
            <a:ext cx="367409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1</a:t>
            </a:r>
          </a:p>
        </p:txBody>
      </p:sp>
      <p:sp>
        <p:nvSpPr>
          <p:cNvPr id="1575965" name="Text Box 29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110139" y="4852961"/>
            <a:ext cx="367409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0</a:t>
            </a:r>
          </a:p>
        </p:txBody>
      </p:sp>
      <p:sp>
        <p:nvSpPr>
          <p:cNvPr id="1575966" name="Text Box 30" hidden="1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616397" y="2362200"/>
            <a:ext cx="814454" cy="8063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>
                <a:solidFill>
                  <a:schemeClr val="accent4"/>
                </a:solidFill>
                <a:latin typeface="Calibri"/>
              </a:rPr>
              <a:t>falling</a:t>
            </a:r>
            <a:br>
              <a:rPr lang="en-US" sz="2000" dirty="0">
                <a:solidFill>
                  <a:schemeClr val="accent4"/>
                </a:solidFill>
                <a:latin typeface="Calibri"/>
              </a:rPr>
            </a:br>
            <a:r>
              <a:rPr lang="en-US" sz="2000" dirty="0">
                <a:solidFill>
                  <a:schemeClr val="accent4"/>
                </a:solidFill>
                <a:latin typeface="Calibri"/>
              </a:rPr>
              <a:t>edge</a:t>
            </a:r>
          </a:p>
        </p:txBody>
      </p:sp>
      <p:sp>
        <p:nvSpPr>
          <p:cNvPr id="1575968" name="Text Box 32" hidden="1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686146" y="2362200"/>
            <a:ext cx="748923" cy="8063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>
                <a:solidFill>
                  <a:schemeClr val="accent4"/>
                </a:solidFill>
                <a:latin typeface="Calibri"/>
              </a:rPr>
              <a:t>rising</a:t>
            </a:r>
            <a:br>
              <a:rPr lang="en-US" sz="2000" dirty="0">
                <a:solidFill>
                  <a:schemeClr val="accent4"/>
                </a:solidFill>
                <a:latin typeface="Calibri"/>
              </a:rPr>
            </a:br>
            <a:r>
              <a:rPr lang="en-US" sz="2000" dirty="0">
                <a:solidFill>
                  <a:schemeClr val="accent4"/>
                </a:solidFill>
                <a:latin typeface="Calibri"/>
              </a:rPr>
              <a:t>edge</a:t>
            </a:r>
          </a:p>
        </p:txBody>
      </p:sp>
      <p:sp>
        <p:nvSpPr>
          <p:cNvPr id="34" name="Right Brace 33" hidden="1"/>
          <p:cNvSpPr/>
          <p:nvPr>
            <p:custDataLst>
              <p:tags r:id="rId19"/>
            </p:custDataLst>
          </p:nvPr>
        </p:nvSpPr>
        <p:spPr>
          <a:xfrm rot="5400000">
            <a:off x="4267200" y="4038600"/>
            <a:ext cx="152400" cy="762000"/>
          </a:xfrm>
          <a:prstGeom prst="rightBrac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/>
              </a:solidFill>
            </a:endParaRPr>
          </a:p>
        </p:txBody>
      </p:sp>
      <p:sp>
        <p:nvSpPr>
          <p:cNvPr id="36" name="Right Brace 35" hidden="1"/>
          <p:cNvSpPr/>
          <p:nvPr>
            <p:custDataLst>
              <p:tags r:id="rId20"/>
            </p:custDataLst>
          </p:nvPr>
        </p:nvSpPr>
        <p:spPr>
          <a:xfrm rot="5400000">
            <a:off x="4914900" y="4229100"/>
            <a:ext cx="152400" cy="381000"/>
          </a:xfrm>
          <a:prstGeom prst="rightBrac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/>
              </a:solidFill>
            </a:endParaRPr>
          </a:p>
        </p:txBody>
      </p:sp>
      <p:cxnSp>
        <p:nvCxnSpPr>
          <p:cNvPr id="38" name="Straight Arrow Connector 37" hidden="1"/>
          <p:cNvCxnSpPr>
            <a:stCxn id="1575966" idx="2"/>
          </p:cNvCxnSpPr>
          <p:nvPr>
            <p:custDataLst>
              <p:tags r:id="rId21"/>
            </p:custDataLst>
          </p:nvPr>
        </p:nvCxnSpPr>
        <p:spPr>
          <a:xfrm rot="16200000" flipH="1">
            <a:off x="4934301" y="3257897"/>
            <a:ext cx="336625" cy="157979"/>
          </a:xfrm>
          <a:prstGeom prst="straightConnector1">
            <a:avLst/>
          </a:prstGeom>
          <a:ln w="28575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 hidden="1"/>
          <p:cNvCxnSpPr>
            <a:stCxn id="1575968" idx="2"/>
          </p:cNvCxnSpPr>
          <p:nvPr>
            <p:custDataLst>
              <p:tags r:id="rId22"/>
            </p:custDataLst>
          </p:nvPr>
        </p:nvCxnSpPr>
        <p:spPr>
          <a:xfrm rot="5400000">
            <a:off x="5833794" y="3278385"/>
            <a:ext cx="336624" cy="117005"/>
          </a:xfrm>
          <a:prstGeom prst="straightConnector1">
            <a:avLst/>
          </a:prstGeom>
          <a:ln w="28575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Line 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2743200" y="5186374"/>
            <a:ext cx="762000" cy="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41" name="Line 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505200" y="4576774"/>
            <a:ext cx="457200" cy="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42" name="Line 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505200" y="4576774"/>
            <a:ext cx="0" cy="60960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4" name="Line 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962400" y="4576774"/>
            <a:ext cx="0" cy="60960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6" name="Line 4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962400" y="5186374"/>
            <a:ext cx="762000" cy="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47" name="Line 5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4724400" y="4576774"/>
            <a:ext cx="457200" cy="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50" name="Line 6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4724400" y="4576774"/>
            <a:ext cx="0" cy="60960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" name="Line 7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5181600" y="4576774"/>
            <a:ext cx="0" cy="60960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2" name="Line 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5181600" y="5186374"/>
            <a:ext cx="762000" cy="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53" name="Line 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5943600" y="4576774"/>
            <a:ext cx="457200" cy="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54" name="Line 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5943600" y="4576774"/>
            <a:ext cx="0" cy="60960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5" name="Line 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6400800" y="4576774"/>
            <a:ext cx="0" cy="60960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2292960" y="5305493"/>
            <a:ext cx="825867" cy="73494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clock</a:t>
            </a:r>
          </a:p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period</a:t>
            </a:r>
          </a:p>
        </p:txBody>
      </p:sp>
      <p:sp>
        <p:nvSpPr>
          <p:cNvPr id="49" name="Text Box 24"/>
          <p:cNvSpPr txBox="1">
            <a:spLocks noChangeArrowheads="1"/>
          </p:cNvSpPr>
          <p:nvPr/>
        </p:nvSpPr>
        <p:spPr bwMode="auto">
          <a:xfrm>
            <a:off x="2599112" y="3086168"/>
            <a:ext cx="710451" cy="73494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clock</a:t>
            </a:r>
          </a:p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high</a:t>
            </a:r>
          </a:p>
        </p:txBody>
      </p:sp>
      <p:sp>
        <p:nvSpPr>
          <p:cNvPr id="56" name="Line 25"/>
          <p:cNvSpPr>
            <a:spLocks noChangeShapeType="1"/>
          </p:cNvSpPr>
          <p:nvPr/>
        </p:nvSpPr>
        <p:spPr bwMode="auto">
          <a:xfrm flipH="1" flipV="1">
            <a:off x="3165475" y="3762367"/>
            <a:ext cx="457200" cy="762000"/>
          </a:xfrm>
          <a:prstGeom prst="line">
            <a:avLst/>
          </a:prstGeom>
          <a:noFill/>
          <a:ln w="25400">
            <a:solidFill>
              <a:schemeClr val="accent5">
                <a:lumMod val="60000"/>
                <a:lumOff val="40000"/>
              </a:schemeClr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57" name="Text Box 26"/>
          <p:cNvSpPr txBox="1">
            <a:spLocks noChangeArrowheads="1"/>
          </p:cNvSpPr>
          <p:nvPr/>
        </p:nvSpPr>
        <p:spPr bwMode="auto">
          <a:xfrm>
            <a:off x="4885112" y="5589655"/>
            <a:ext cx="710451" cy="73494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clock</a:t>
            </a:r>
          </a:p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low</a:t>
            </a:r>
          </a:p>
        </p:txBody>
      </p:sp>
      <p:sp>
        <p:nvSpPr>
          <p:cNvPr id="58" name="Line 27"/>
          <p:cNvSpPr>
            <a:spLocks noChangeShapeType="1"/>
          </p:cNvSpPr>
          <p:nvPr/>
        </p:nvSpPr>
        <p:spPr bwMode="auto">
          <a:xfrm flipH="1" flipV="1">
            <a:off x="4572000" y="5330893"/>
            <a:ext cx="228600" cy="304800"/>
          </a:xfrm>
          <a:prstGeom prst="line">
            <a:avLst/>
          </a:prstGeom>
          <a:noFill/>
          <a:ln w="25400">
            <a:solidFill>
              <a:schemeClr val="accent5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59" name="Text Box 30"/>
          <p:cNvSpPr txBox="1">
            <a:spLocks noChangeArrowheads="1"/>
          </p:cNvSpPr>
          <p:nvPr/>
        </p:nvSpPr>
        <p:spPr bwMode="auto">
          <a:xfrm>
            <a:off x="6807701" y="3349693"/>
            <a:ext cx="736099" cy="73494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rising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/>
            </a:r>
            <a:b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</a:b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edge</a:t>
            </a:r>
          </a:p>
        </p:txBody>
      </p:sp>
      <p:sp>
        <p:nvSpPr>
          <p:cNvPr id="60" name="Line 31"/>
          <p:cNvSpPr>
            <a:spLocks noChangeShapeType="1"/>
          </p:cNvSpPr>
          <p:nvPr/>
        </p:nvSpPr>
        <p:spPr bwMode="auto">
          <a:xfrm flipH="1">
            <a:off x="6034086" y="4143367"/>
            <a:ext cx="976314" cy="709594"/>
          </a:xfrm>
          <a:prstGeom prst="line">
            <a:avLst/>
          </a:prstGeom>
          <a:noFill/>
          <a:ln w="25400">
            <a:solidFill>
              <a:schemeClr val="accent5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61" name="Text Box 32"/>
          <p:cNvSpPr txBox="1">
            <a:spLocks noChangeArrowheads="1"/>
          </p:cNvSpPr>
          <p:nvPr/>
        </p:nvSpPr>
        <p:spPr bwMode="auto">
          <a:xfrm>
            <a:off x="5091114" y="3552070"/>
            <a:ext cx="787395" cy="73494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falling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/>
            </a:r>
            <a:b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</a:b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edge</a:t>
            </a:r>
          </a:p>
        </p:txBody>
      </p:sp>
      <p:sp>
        <p:nvSpPr>
          <p:cNvPr id="62" name="Line 33"/>
          <p:cNvSpPr>
            <a:spLocks noChangeShapeType="1"/>
          </p:cNvSpPr>
          <p:nvPr/>
        </p:nvSpPr>
        <p:spPr bwMode="auto">
          <a:xfrm flipH="1">
            <a:off x="5270499" y="4289493"/>
            <a:ext cx="173831" cy="515880"/>
          </a:xfrm>
          <a:prstGeom prst="line">
            <a:avLst/>
          </a:prstGeom>
          <a:noFill/>
          <a:ln w="25400">
            <a:solidFill>
              <a:schemeClr val="accent5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63" name="Line 21"/>
          <p:cNvSpPr>
            <a:spLocks noChangeShapeType="1"/>
          </p:cNvSpPr>
          <p:nvPr/>
        </p:nvSpPr>
        <p:spPr bwMode="auto">
          <a:xfrm>
            <a:off x="2286000" y="5254693"/>
            <a:ext cx="0" cy="152400"/>
          </a:xfrm>
          <a:prstGeom prst="line">
            <a:avLst/>
          </a:prstGeom>
          <a:noFill/>
          <a:ln w="25400">
            <a:solidFill>
              <a:schemeClr val="accent5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" name="Line 22"/>
          <p:cNvSpPr>
            <a:spLocks noChangeShapeType="1"/>
          </p:cNvSpPr>
          <p:nvPr/>
        </p:nvSpPr>
        <p:spPr bwMode="auto">
          <a:xfrm>
            <a:off x="3505200" y="5254693"/>
            <a:ext cx="0" cy="152400"/>
          </a:xfrm>
          <a:prstGeom prst="line">
            <a:avLst/>
          </a:prstGeom>
          <a:noFill/>
          <a:ln w="25400">
            <a:solidFill>
              <a:schemeClr val="accent5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" name="Line 23"/>
          <p:cNvSpPr>
            <a:spLocks noChangeShapeType="1"/>
          </p:cNvSpPr>
          <p:nvPr/>
        </p:nvSpPr>
        <p:spPr bwMode="auto">
          <a:xfrm>
            <a:off x="2286000" y="5330893"/>
            <a:ext cx="1219200" cy="0"/>
          </a:xfrm>
          <a:prstGeom prst="line">
            <a:avLst/>
          </a:prstGeom>
          <a:noFill/>
          <a:ln w="25400">
            <a:solidFill>
              <a:schemeClr val="accent5">
                <a:lumMod val="60000"/>
                <a:lumOff val="40000"/>
              </a:schemeClr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2189163" y="4243361"/>
            <a:ext cx="1316037" cy="1816194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962400" y="5026093"/>
            <a:ext cx="838200" cy="3048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4471165"/>
            <a:ext cx="457200" cy="250127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 rot="5400000">
            <a:off x="4807743" y="4790350"/>
            <a:ext cx="685800" cy="242886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 rot="5400000">
            <a:off x="5569743" y="4790350"/>
            <a:ext cx="685800" cy="242886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34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9" grpId="0"/>
      <p:bldP spid="56" grpId="0" animBg="1"/>
      <p:bldP spid="57" grpId="0"/>
      <p:bldP spid="58" grpId="0" animBg="1"/>
      <p:bldP spid="59" grpId="0"/>
      <p:bldP spid="60" grpId="0" animBg="1"/>
      <p:bldP spid="61" grpId="0"/>
      <p:bldP spid="62" grpId="0" animBg="1"/>
      <p:bldP spid="63" grpId="0" animBg="1"/>
      <p:bldP spid="64" grpId="0" animBg="1"/>
      <p:bldP spid="65" grpId="0" animBg="1"/>
      <p:bldP spid="2" grpId="0" animBg="1"/>
      <p:bldP spid="66" grpId="0" animBg="1"/>
      <p:bldP spid="67" grpId="0" animBg="1"/>
      <p:bldP spid="68" grpId="0" animBg="1"/>
      <p:bldP spid="6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9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Clock Disciplines</a:t>
            </a:r>
            <a:endParaRPr lang="en-US" dirty="0"/>
          </a:p>
        </p:txBody>
      </p:sp>
      <p:sp>
        <p:nvSpPr>
          <p:cNvPr id="157798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85800"/>
            <a:ext cx="8686800" cy="3657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Level sensitive</a:t>
            </a:r>
          </a:p>
          <a:p>
            <a:pPr lvl="1"/>
            <a:r>
              <a:rPr lang="en-US" dirty="0" smtClean="0"/>
              <a:t>State changes when clock is high (or low)</a:t>
            </a:r>
          </a:p>
          <a:p>
            <a:pPr lvl="1"/>
            <a:endParaRPr lang="en-US" dirty="0" smtClean="0"/>
          </a:p>
          <a:p>
            <a:endParaRPr lang="en-US" dirty="0" smtClean="0">
              <a:solidFill>
                <a:schemeClr val="accent1"/>
              </a:solidFill>
            </a:endParaRP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Edge triggered</a:t>
            </a:r>
          </a:p>
          <a:p>
            <a:pPr lvl="1"/>
            <a:r>
              <a:rPr lang="en-US" dirty="0" smtClean="0"/>
              <a:t>State changes at clock edge</a:t>
            </a:r>
          </a:p>
        </p:txBody>
      </p:sp>
      <p:sp>
        <p:nvSpPr>
          <p:cNvPr id="1577988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5715000" y="4953000"/>
            <a:ext cx="609600" cy="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577989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6324600" y="4343400"/>
            <a:ext cx="381000" cy="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577990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324600" y="4343400"/>
            <a:ext cx="0" cy="609600"/>
          </a:xfrm>
          <a:prstGeom prst="line">
            <a:avLst/>
          </a:prstGeom>
          <a:noFill/>
          <a:ln w="38100" cap="flat">
            <a:solidFill>
              <a:schemeClr val="accent5">
                <a:lumMod val="60000"/>
                <a:lumOff val="40000"/>
              </a:schemeClr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577991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5105400" y="5562600"/>
            <a:ext cx="609600" cy="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7799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715000" y="5562600"/>
            <a:ext cx="0" cy="609600"/>
          </a:xfrm>
          <a:prstGeom prst="line">
            <a:avLst/>
          </a:prstGeom>
          <a:noFill/>
          <a:ln w="38100" cap="flat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7799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715000" y="6172200"/>
            <a:ext cx="609600" cy="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70" name="Straight Connector 69"/>
          <p:cNvCxnSpPr/>
          <p:nvPr>
            <p:custDataLst>
              <p:tags r:id="rId9"/>
            </p:custDataLst>
          </p:nvPr>
        </p:nvCxnSpPr>
        <p:spPr>
          <a:xfrm rot="5400000" flipH="1" flipV="1">
            <a:off x="6019800" y="5867400"/>
            <a:ext cx="609600" cy="0"/>
          </a:xfrm>
          <a:prstGeom prst="line">
            <a:avLst/>
          </a:prstGeom>
          <a:ln w="3810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>
            <p:custDataLst>
              <p:tags r:id="rId10"/>
            </p:custDataLst>
          </p:nvPr>
        </p:nvCxnSpPr>
        <p:spPr>
          <a:xfrm rot="10800000">
            <a:off x="6324600" y="5562600"/>
            <a:ext cx="381000" cy="0"/>
          </a:xfrm>
          <a:prstGeom prst="line">
            <a:avLst/>
          </a:prstGeom>
          <a:ln w="3810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>
            <p:custDataLst>
              <p:tags r:id="rId11"/>
            </p:custDataLst>
          </p:nvPr>
        </p:nvCxnSpPr>
        <p:spPr>
          <a:xfrm rot="5400000" flipH="1" flipV="1">
            <a:off x="5410200" y="4648200"/>
            <a:ext cx="609600" cy="0"/>
          </a:xfrm>
          <a:prstGeom prst="line">
            <a:avLst/>
          </a:prstGeom>
          <a:ln w="3810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Line 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105400" y="4343400"/>
            <a:ext cx="609600" cy="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" name="Rectangle 59"/>
          <p:cNvSpPr/>
          <p:nvPr>
            <p:custDataLst>
              <p:tags r:id="rId13"/>
            </p:custDataLst>
          </p:nvPr>
        </p:nvSpPr>
        <p:spPr>
          <a:xfrm>
            <a:off x="1371600" y="4343400"/>
            <a:ext cx="3962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positive edge-triggered</a:t>
            </a:r>
          </a:p>
        </p:txBody>
      </p:sp>
      <p:sp>
        <p:nvSpPr>
          <p:cNvPr id="62" name="Rectangle 61"/>
          <p:cNvSpPr/>
          <p:nvPr>
            <p:custDataLst>
              <p:tags r:id="rId14"/>
            </p:custDataLst>
          </p:nvPr>
        </p:nvSpPr>
        <p:spPr>
          <a:xfrm>
            <a:off x="1371600" y="5572780"/>
            <a:ext cx="3962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negative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edge-triggered</a:t>
            </a:r>
          </a:p>
        </p:txBody>
      </p:sp>
      <p:grpSp>
        <p:nvGrpSpPr>
          <p:cNvPr id="2" name="Group 1"/>
          <p:cNvGrpSpPr/>
          <p:nvPr/>
        </p:nvGrpSpPr>
        <p:grpSpPr>
          <a:xfrm flipV="1">
            <a:off x="4953000" y="1752600"/>
            <a:ext cx="1600200" cy="609600"/>
            <a:chOff x="4953000" y="1752600"/>
            <a:chExt cx="1600200" cy="609600"/>
          </a:xfrm>
        </p:grpSpPr>
        <p:sp>
          <p:nvSpPr>
            <p:cNvPr id="16" name="Line 4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5562600" y="2362200"/>
              <a:ext cx="609600" cy="0"/>
            </a:xfrm>
            <a:prstGeom prst="line">
              <a:avLst/>
            </a:prstGeom>
            <a:noFill/>
            <a:ln w="38100" cap="sq">
              <a:solidFill>
                <a:schemeClr val="accent5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17" name="Line 5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6172200" y="1752600"/>
              <a:ext cx="381000" cy="0"/>
            </a:xfrm>
            <a:prstGeom prst="line">
              <a:avLst/>
            </a:prstGeom>
            <a:noFill/>
            <a:ln w="38100" cap="sq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18" name="Line 6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6172200" y="1752600"/>
              <a:ext cx="0" cy="609600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24" name="Straight Connector 23"/>
            <p:cNvCxnSpPr/>
            <p:nvPr>
              <p:custDataLst>
                <p:tags r:id="rId18"/>
              </p:custDataLst>
            </p:nvPr>
          </p:nvCxnSpPr>
          <p:spPr>
            <a:xfrm rot="5400000" flipH="1" flipV="1">
              <a:off x="5257800" y="2057400"/>
              <a:ext cx="609600" cy="0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Line 7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4953000" y="1752600"/>
              <a:ext cx="609600" cy="0"/>
            </a:xfrm>
            <a:prstGeom prst="line">
              <a:avLst/>
            </a:prstGeom>
            <a:noFill/>
            <a:ln w="38100" cap="sq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53014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988" grpId="0" animBg="1"/>
      <p:bldP spid="1577989" grpId="0" animBg="1"/>
      <p:bldP spid="1577990" grpId="0" animBg="1"/>
      <p:bldP spid="1577991" grpId="0" animBg="1"/>
      <p:bldP spid="1577992" grpId="0" animBg="1"/>
      <p:bldP spid="1577993" grpId="0" animBg="1"/>
      <p:bldP spid="75" grpId="0" animBg="1"/>
      <p:bldP spid="60" grpId="0"/>
      <p:bldP spid="6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762000"/>
            <a:ext cx="914400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 smtClean="0"/>
              <a:t>Make sure you are</a:t>
            </a:r>
            <a:endParaRPr lang="en-US" sz="3300" dirty="0"/>
          </a:p>
          <a:p>
            <a:pPr marL="457200" indent="-45720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800" dirty="0" smtClean="0"/>
              <a:t>Registered for class, can access CMS</a:t>
            </a:r>
            <a:endParaRPr lang="en-US" sz="2800" dirty="0"/>
          </a:p>
          <a:p>
            <a:pPr marL="457200" indent="-45720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 smtClean="0"/>
              <a:t>Have a Section you can go to. </a:t>
            </a:r>
          </a:p>
          <a:p>
            <a:pPr marL="457200" indent="-45720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800" i="1" dirty="0" smtClean="0"/>
              <a:t>Lab Sections are required.</a:t>
            </a:r>
          </a:p>
          <a:p>
            <a:pPr marL="1200150" lvl="1" indent="-457200"/>
            <a:r>
              <a:rPr lang="en-US" sz="2400" dirty="0">
                <a:solidFill>
                  <a:schemeClr val="bg1"/>
                </a:solidFill>
              </a:rPr>
              <a:t>“Make up” lab sections </a:t>
            </a:r>
            <a:r>
              <a:rPr lang="en-US" sz="2400" b="1" i="1" dirty="0">
                <a:solidFill>
                  <a:schemeClr val="bg1"/>
                </a:solidFill>
              </a:rPr>
              <a:t>only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Friday 11:40am or 1:25pm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marL="1200150" lvl="1" indent="-457200"/>
            <a:r>
              <a:rPr lang="en-US" sz="2400" dirty="0">
                <a:solidFill>
                  <a:schemeClr val="bg1"/>
                </a:solidFill>
              </a:rPr>
              <a:t>Bring laptop to </a:t>
            </a:r>
            <a:r>
              <a:rPr lang="en-US" sz="2400" dirty="0" smtClean="0">
                <a:solidFill>
                  <a:schemeClr val="bg1"/>
                </a:solidFill>
              </a:rPr>
              <a:t>Labs</a:t>
            </a:r>
            <a:endParaRPr lang="en-US" sz="2400" i="1" dirty="0" smtClean="0"/>
          </a:p>
          <a:p>
            <a:pPr marL="457200" indent="-45720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Project partners are required for projects starting w/ project 2</a:t>
            </a:r>
          </a:p>
          <a:p>
            <a:pPr marL="1200150" lvl="1" indent="-457200"/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Have project partner in same Lab Section, if possible</a:t>
            </a:r>
          </a:p>
          <a:p>
            <a:pPr marL="1200150" lvl="1" indent="-457200"/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WICC 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hosting a 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partner finding event Feb 12 @ 6pm in 3</a:t>
            </a:r>
            <a:r>
              <a:rPr lang="en-US" sz="2400" baseline="30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rd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floor 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lounge of Gates</a:t>
            </a:r>
            <a:endParaRPr lang="en-US" sz="24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en-US" sz="33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96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Clock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685800"/>
            <a:ext cx="8839200" cy="5638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Clock Methodology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Negative edge, synchronous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 marL="914400" lvl="2" indent="0">
              <a:buNone/>
            </a:pPr>
            <a:endParaRPr lang="en-US" dirty="0"/>
          </a:p>
          <a:p>
            <a:pPr marL="514350" lvl="1" indent="0">
              <a:buNone/>
            </a:pPr>
            <a:endParaRPr lang="en-US" dirty="0"/>
          </a:p>
          <a:p>
            <a:pPr indent="-228600"/>
            <a:r>
              <a:rPr lang="en-US" sz="2800" dirty="0" smtClean="0"/>
              <a:t>Edge-Triggered </a:t>
            </a:r>
            <a:r>
              <a:rPr lang="en-US" sz="2800" dirty="0" smtClean="0">
                <a:sym typeface="Wingdings"/>
              </a:rPr>
              <a:t></a:t>
            </a:r>
            <a:r>
              <a:rPr lang="en-US" sz="2800" dirty="0" smtClean="0"/>
              <a:t> </a:t>
            </a:r>
            <a:r>
              <a:rPr lang="en-US" sz="2800" dirty="0"/>
              <a:t>s</a:t>
            </a:r>
            <a:r>
              <a:rPr lang="en-US" sz="2800" dirty="0" smtClean="0"/>
              <a:t>ignals must be stable near falling edge</a:t>
            </a:r>
          </a:p>
          <a:p>
            <a:pPr indent="-228600"/>
            <a:r>
              <a:rPr lang="en-US" sz="2800" dirty="0"/>
              <a:t>	</a:t>
            </a:r>
            <a:r>
              <a:rPr lang="en-US" sz="2800" dirty="0" smtClean="0"/>
              <a:t>	“near” = </a:t>
            </a:r>
            <a:r>
              <a:rPr lang="en-US" sz="2800" dirty="0" smtClean="0">
                <a:solidFill>
                  <a:schemeClr val="accent2"/>
                </a:solidFill>
              </a:rPr>
              <a:t>before </a:t>
            </a:r>
            <a:r>
              <a:rPr lang="en-US" sz="2800" dirty="0" smtClean="0"/>
              <a:t>and </a:t>
            </a: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after</a:t>
            </a:r>
          </a:p>
          <a:p>
            <a:pPr indent="-228600"/>
            <a:r>
              <a:rPr lang="en-US" sz="2800" dirty="0">
                <a:solidFill>
                  <a:schemeClr val="accent2"/>
                </a:solidFill>
              </a:rPr>
              <a:t>	</a:t>
            </a:r>
            <a:r>
              <a:rPr lang="en-US" sz="2800" dirty="0" smtClean="0">
                <a:solidFill>
                  <a:schemeClr val="accent2"/>
                </a:solidFill>
              </a:rPr>
              <a:t>		       t</a:t>
            </a:r>
            <a:r>
              <a:rPr lang="en-US" sz="2800" baseline="-25000" dirty="0" smtClean="0">
                <a:solidFill>
                  <a:schemeClr val="accent2"/>
                </a:solidFill>
              </a:rPr>
              <a:t>setup                  </a:t>
            </a: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2800" baseline="-25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hold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20</a:t>
            </a:fld>
            <a:endParaRPr lang="en-US"/>
          </a:p>
        </p:txBody>
      </p:sp>
      <p:sp>
        <p:nvSpPr>
          <p:cNvPr id="22" name="Text Box 6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5494" y="2133600"/>
            <a:ext cx="638316" cy="62914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</a:rPr>
              <a:t>clk</a:t>
            </a:r>
          </a:p>
        </p:txBody>
      </p:sp>
      <p:cxnSp>
        <p:nvCxnSpPr>
          <p:cNvPr id="27" name="Straight Connector 26"/>
          <p:cNvCxnSpPr/>
          <p:nvPr>
            <p:custDataLst>
              <p:tags r:id="rId4"/>
            </p:custDataLst>
          </p:nvPr>
        </p:nvCxnSpPr>
        <p:spPr>
          <a:xfrm>
            <a:off x="685800" y="2209800"/>
            <a:ext cx="7848600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>
            <p:custDataLst>
              <p:tags r:id="rId5"/>
            </p:custDataLst>
          </p:nvPr>
        </p:nvCxnSpPr>
        <p:spPr>
          <a:xfrm>
            <a:off x="685800" y="2819400"/>
            <a:ext cx="7848600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>
            <p:custDataLst>
              <p:tags r:id="rId6"/>
            </p:custDataLst>
          </p:nvPr>
        </p:nvSpPr>
        <p:spPr>
          <a:xfrm>
            <a:off x="1371600" y="3124200"/>
            <a:ext cx="2438400" cy="369332"/>
          </a:xfrm>
          <a:prstGeom prst="rect">
            <a:avLst/>
          </a:prstGeom>
          <a:solidFill>
            <a:schemeClr val="tx2"/>
          </a:solidFill>
          <a:ln w="38100">
            <a:solidFill>
              <a:schemeClr val="tx1"/>
            </a:solidFill>
            <a:prstDash val="solid"/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compute</a:t>
            </a:r>
          </a:p>
        </p:txBody>
      </p:sp>
      <p:sp>
        <p:nvSpPr>
          <p:cNvPr id="30" name="TextBox 29"/>
          <p:cNvSpPr txBox="1"/>
          <p:nvPr>
            <p:custDataLst>
              <p:tags r:id="rId7"/>
            </p:custDataLst>
          </p:nvPr>
        </p:nvSpPr>
        <p:spPr>
          <a:xfrm>
            <a:off x="3810000" y="3124200"/>
            <a:ext cx="685800" cy="369332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  <a:prstDash val="solid"/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save</a:t>
            </a:r>
          </a:p>
        </p:txBody>
      </p:sp>
      <p:sp>
        <p:nvSpPr>
          <p:cNvPr id="35" name="Line 3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243249" y="2819400"/>
            <a:ext cx="1499951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6" name="Line 3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743200" y="2209800"/>
            <a:ext cx="1530453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7" name="Line 3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743200" y="2209800"/>
            <a:ext cx="0" cy="609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3" name="Line 3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799695" y="2209800"/>
            <a:ext cx="440551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5" name="Line 3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224546" y="2209800"/>
            <a:ext cx="0" cy="609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10" name="Line 30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7315201" y="2819400"/>
            <a:ext cx="1143000" cy="0"/>
          </a:xfrm>
          <a:prstGeom prst="line">
            <a:avLst/>
          </a:prstGeom>
          <a:noFill/>
          <a:ln w="38100">
            <a:solidFill>
              <a:srgbClr val="92D050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11" name="Line 3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7296497" y="2209800"/>
            <a:ext cx="0" cy="609600"/>
          </a:xfrm>
          <a:prstGeom prst="line">
            <a:avLst/>
          </a:prstGeom>
          <a:noFill/>
          <a:ln w="38100">
            <a:solidFill>
              <a:srgbClr val="92D05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5" name="Line 30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4291249" y="2819400"/>
            <a:ext cx="1499951" cy="0"/>
          </a:xfrm>
          <a:prstGeom prst="line">
            <a:avLst/>
          </a:prstGeom>
          <a:noFill/>
          <a:ln w="38100">
            <a:solidFill>
              <a:schemeClr val="accent4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6" name="Line 3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791200" y="2209800"/>
            <a:ext cx="1530453" cy="0"/>
          </a:xfrm>
          <a:prstGeom prst="line">
            <a:avLst/>
          </a:prstGeom>
          <a:noFill/>
          <a:ln w="38100">
            <a:solidFill>
              <a:schemeClr val="accent4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7" name="Line 3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791200" y="2209800"/>
            <a:ext cx="0" cy="609600"/>
          </a:xfrm>
          <a:prstGeom prst="line">
            <a:avLst/>
          </a:prstGeom>
          <a:noFill/>
          <a:ln w="38100">
            <a:solidFill>
              <a:schemeClr val="accent4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8" name="Line 3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272546" y="2209800"/>
            <a:ext cx="0" cy="609600"/>
          </a:xfrm>
          <a:prstGeom prst="line">
            <a:avLst/>
          </a:prstGeom>
          <a:noFill/>
          <a:ln w="38100">
            <a:solidFill>
              <a:schemeClr val="accent4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2" name="TextBox 61"/>
          <p:cNvSpPr txBox="1"/>
          <p:nvPr>
            <p:custDataLst>
              <p:tags r:id="rId19"/>
            </p:custDataLst>
          </p:nvPr>
        </p:nvSpPr>
        <p:spPr>
          <a:xfrm>
            <a:off x="3429000" y="1719808"/>
            <a:ext cx="7667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2"/>
                </a:solidFill>
              </a:rPr>
              <a:t>t</a:t>
            </a:r>
            <a:r>
              <a:rPr lang="en-US" sz="2400" b="1" baseline="-25000" dirty="0" smtClean="0">
                <a:solidFill>
                  <a:schemeClr val="accent2"/>
                </a:solidFill>
              </a:rPr>
              <a:t>setup</a:t>
            </a:r>
          </a:p>
        </p:txBody>
      </p:sp>
      <p:sp>
        <p:nvSpPr>
          <p:cNvPr id="65" name="TextBox 64"/>
          <p:cNvSpPr txBox="1"/>
          <p:nvPr>
            <p:custDataLst>
              <p:tags r:id="rId20"/>
            </p:custDataLst>
          </p:nvPr>
        </p:nvSpPr>
        <p:spPr>
          <a:xfrm>
            <a:off x="4203218" y="1748135"/>
            <a:ext cx="673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2400" b="1" baseline="-25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hold</a:t>
            </a:r>
          </a:p>
        </p:txBody>
      </p:sp>
      <p:cxnSp>
        <p:nvCxnSpPr>
          <p:cNvPr id="67" name="Straight Arrow Connector 66"/>
          <p:cNvCxnSpPr/>
          <p:nvPr>
            <p:custDataLst>
              <p:tags r:id="rId21"/>
            </p:custDataLst>
          </p:nvPr>
        </p:nvCxnSpPr>
        <p:spPr>
          <a:xfrm rot="10800000">
            <a:off x="3810000" y="2971800"/>
            <a:ext cx="457200" cy="158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>
            <p:custDataLst>
              <p:tags r:id="rId22"/>
            </p:custDataLst>
          </p:nvPr>
        </p:nvCxnSpPr>
        <p:spPr>
          <a:xfrm>
            <a:off x="4267200" y="2971800"/>
            <a:ext cx="228600" cy="1588"/>
          </a:xfrm>
          <a:prstGeom prst="straightConnector1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>
            <p:custDataLst>
              <p:tags r:id="rId23"/>
            </p:custDataLst>
          </p:nvPr>
        </p:nvCxnSpPr>
        <p:spPr>
          <a:xfrm rot="5400000" flipH="1" flipV="1">
            <a:off x="4191000" y="2971800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>
            <p:custDataLst>
              <p:tags r:id="rId24"/>
            </p:custDataLst>
          </p:nvPr>
        </p:nvSpPr>
        <p:spPr>
          <a:xfrm>
            <a:off x="4495800" y="3124200"/>
            <a:ext cx="2438400" cy="369332"/>
          </a:xfrm>
          <a:prstGeom prst="rect">
            <a:avLst/>
          </a:prstGeom>
          <a:solidFill>
            <a:schemeClr val="tx2"/>
          </a:solidFill>
          <a:ln w="38100">
            <a:solidFill>
              <a:schemeClr val="tx1"/>
            </a:solidFill>
            <a:prstDash val="solid"/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compute</a:t>
            </a:r>
          </a:p>
        </p:txBody>
      </p:sp>
      <p:sp>
        <p:nvSpPr>
          <p:cNvPr id="32" name="TextBox 31"/>
          <p:cNvSpPr txBox="1"/>
          <p:nvPr>
            <p:custDataLst>
              <p:tags r:id="rId25"/>
            </p:custDataLst>
          </p:nvPr>
        </p:nvSpPr>
        <p:spPr>
          <a:xfrm>
            <a:off x="6934200" y="3124200"/>
            <a:ext cx="685800" cy="369332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  <a:prstDash val="solid"/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save</a:t>
            </a:r>
          </a:p>
        </p:txBody>
      </p:sp>
      <p:sp>
        <p:nvSpPr>
          <p:cNvPr id="33" name="TextBox 32"/>
          <p:cNvSpPr txBox="1"/>
          <p:nvPr>
            <p:custDataLst>
              <p:tags r:id="rId26"/>
            </p:custDataLst>
          </p:nvPr>
        </p:nvSpPr>
        <p:spPr>
          <a:xfrm>
            <a:off x="7620000" y="3124200"/>
            <a:ext cx="1428506" cy="369332"/>
          </a:xfrm>
          <a:custGeom>
            <a:avLst/>
            <a:gdLst>
              <a:gd name="connsiteX0" fmla="*/ 0 w 1295400"/>
              <a:gd name="connsiteY0" fmla="*/ 0 h 369332"/>
              <a:gd name="connsiteX1" fmla="*/ 1295400 w 1295400"/>
              <a:gd name="connsiteY1" fmla="*/ 0 h 369332"/>
              <a:gd name="connsiteX2" fmla="*/ 1295400 w 1295400"/>
              <a:gd name="connsiteY2" fmla="*/ 369332 h 369332"/>
              <a:gd name="connsiteX3" fmla="*/ 0 w 1295400"/>
              <a:gd name="connsiteY3" fmla="*/ 369332 h 369332"/>
              <a:gd name="connsiteX4" fmla="*/ 0 w 1295400"/>
              <a:gd name="connsiteY4" fmla="*/ 0 h 369332"/>
              <a:gd name="connsiteX0" fmla="*/ 0 w 1295400"/>
              <a:gd name="connsiteY0" fmla="*/ 0 h 369332"/>
              <a:gd name="connsiteX1" fmla="*/ 1295400 w 1295400"/>
              <a:gd name="connsiteY1" fmla="*/ 0 h 369332"/>
              <a:gd name="connsiteX2" fmla="*/ 1219200 w 1295400"/>
              <a:gd name="connsiteY2" fmla="*/ 228600 h 369332"/>
              <a:gd name="connsiteX3" fmla="*/ 1295400 w 1295400"/>
              <a:gd name="connsiteY3" fmla="*/ 369332 h 369332"/>
              <a:gd name="connsiteX4" fmla="*/ 0 w 1295400"/>
              <a:gd name="connsiteY4" fmla="*/ 369332 h 369332"/>
              <a:gd name="connsiteX5" fmla="*/ 0 w 1295400"/>
              <a:gd name="connsiteY5" fmla="*/ 0 h 369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5400" h="369332">
                <a:moveTo>
                  <a:pt x="0" y="0"/>
                </a:moveTo>
                <a:lnTo>
                  <a:pt x="1295400" y="0"/>
                </a:lnTo>
                <a:lnTo>
                  <a:pt x="1219200" y="228600"/>
                </a:lnTo>
                <a:lnTo>
                  <a:pt x="1295400" y="369332"/>
                </a:lnTo>
                <a:lnTo>
                  <a:pt x="0" y="36933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38100">
            <a:solidFill>
              <a:schemeClr val="tx1"/>
            </a:solidFill>
            <a:prstDash val="solid"/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compute</a:t>
            </a:r>
          </a:p>
        </p:txBody>
      </p:sp>
      <p:sp>
        <p:nvSpPr>
          <p:cNvPr id="34" name="TextBox 33"/>
          <p:cNvSpPr txBox="1"/>
          <p:nvPr>
            <p:custDataLst>
              <p:tags r:id="rId27"/>
            </p:custDataLst>
          </p:nvPr>
        </p:nvSpPr>
        <p:spPr>
          <a:xfrm>
            <a:off x="1784105" y="2296767"/>
            <a:ext cx="15129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FFFF"/>
                </a:solidFill>
              </a:rPr>
              <a:t>t</a:t>
            </a:r>
            <a:r>
              <a:rPr lang="en-US" sz="2400" b="1" baseline="-25000" dirty="0" err="1" smtClean="0">
                <a:solidFill>
                  <a:srgbClr val="FFFFFF"/>
                </a:solidFill>
              </a:rPr>
              <a:t>combinational</a:t>
            </a:r>
            <a:endParaRPr lang="en-US" sz="2400" b="1" baseline="-25000" dirty="0" smtClean="0">
              <a:solidFill>
                <a:srgbClr val="FFFFFF"/>
              </a:solidFill>
            </a:endParaRPr>
          </a:p>
        </p:txBody>
      </p:sp>
      <p:cxnSp>
        <p:nvCxnSpPr>
          <p:cNvPr id="38" name="Straight Arrow Connector 37"/>
          <p:cNvCxnSpPr/>
          <p:nvPr>
            <p:custDataLst>
              <p:tags r:id="rId28"/>
            </p:custDataLst>
          </p:nvPr>
        </p:nvCxnSpPr>
        <p:spPr>
          <a:xfrm rot="10800000">
            <a:off x="1447800" y="2971800"/>
            <a:ext cx="23622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3810000" y="2209800"/>
            <a:ext cx="0" cy="914400"/>
          </a:xfrm>
          <a:prstGeom prst="line">
            <a:avLst/>
          </a:prstGeom>
          <a:ln w="22225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4495800" y="2209800"/>
            <a:ext cx="0" cy="914400"/>
          </a:xfrm>
          <a:prstGeom prst="line">
            <a:avLst/>
          </a:prstGeom>
          <a:ln w="22225">
            <a:solidFill>
              <a:schemeClr val="accent3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0562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/>
              <a:t>Round </a:t>
            </a:r>
            <a:r>
              <a:rPr lang="en-US" dirty="0" smtClean="0"/>
              <a:t>2: D Latch (1)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21</a:t>
            </a:fld>
            <a:endParaRPr lang="en-US"/>
          </a:p>
        </p:txBody>
      </p:sp>
      <p:sp>
        <p:nvSpPr>
          <p:cNvPr id="1580037" name="Line 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>
            <a:off x="533398" y="1371600"/>
            <a:ext cx="1371601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39" name="Line 7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2286000" y="1479550"/>
            <a:ext cx="227012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4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1066800"/>
            <a:ext cx="1066800" cy="1828800"/>
          </a:xfrm>
          <a:prstGeom prst="rect">
            <a:avLst/>
          </a:prstGeom>
          <a:noFill/>
          <a:ln w="38100" algn="ctr">
            <a:solidFill>
              <a:srgbClr val="92D050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41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526631" y="1172807"/>
            <a:ext cx="325730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S</a:t>
            </a:r>
          </a:p>
        </p:txBody>
      </p:sp>
      <p:sp>
        <p:nvSpPr>
          <p:cNvPr id="1580043" name="Line 11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1447800" y="2286000"/>
            <a:ext cx="4572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45" name="Line 13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2286000" y="2393950"/>
            <a:ext cx="227012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46" name="Text Box 1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514600" y="2087207"/>
            <a:ext cx="351378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>
                <a:solidFill>
                  <a:srgbClr val="FFFFFF"/>
                </a:solidFill>
                <a:latin typeface="Calibri"/>
              </a:rPr>
              <a:t>R</a:t>
            </a:r>
          </a:p>
        </p:txBody>
      </p:sp>
      <p:sp>
        <p:nvSpPr>
          <p:cNvPr id="1580047" name="Line 15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838200" y="1371600"/>
            <a:ext cx="0" cy="914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50" name="Text Box 1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59579" y="990600"/>
            <a:ext cx="373821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D</a:t>
            </a:r>
          </a:p>
        </p:txBody>
      </p:sp>
      <p:sp>
        <p:nvSpPr>
          <p:cNvPr id="1580052" name="Rectangle 2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5800" y="914400"/>
            <a:ext cx="3429000" cy="2133600"/>
          </a:xfrm>
          <a:prstGeom prst="rect">
            <a:avLst/>
          </a:prstGeom>
          <a:noFill/>
          <a:ln w="38100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63" name="Text Box 3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189946" y="1180744"/>
            <a:ext cx="391454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Q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80064" name="Text Box 32"/>
              <p:cNvSpPr txBox="1"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3189946" y="2095144"/>
                <a:ext cx="391454" cy="494944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noAutofit/>
              </a:bodyPr>
              <a:lstStyle/>
              <a:p>
                <a:pPr algn="ctr">
                  <a:lnSpc>
                    <a:spcPct val="116000"/>
                  </a:lnSpc>
                  <a:buClr>
                    <a:srgbClr val="40458C"/>
                  </a:buClr>
                  <a:buSzPct val="100000"/>
                  <a:buFont typeface="Times New Roman" pitchFamily="18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320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320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Q</m:t>
                          </m:r>
                        </m:e>
                      </m:acc>
                    </m:oMath>
                  </m:oMathPara>
                </a14:m>
                <a:endParaRPr lang="en-US" sz="3200" dirty="0">
                  <a:solidFill>
                    <a:srgbClr val="FFFFFF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1580064" name="Text Box 32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50"/>
                </p:custDataLst>
              </p:nvPr>
            </p:nvSpPr>
            <p:spPr bwMode="auto">
              <a:xfrm>
                <a:off x="3189946" y="2095144"/>
                <a:ext cx="391454" cy="494944"/>
              </a:xfrm>
              <a:prstGeom prst="rect">
                <a:avLst/>
              </a:prstGeom>
              <a:blipFill rotWithShape="0">
                <a:blip r:embed="rId51"/>
                <a:stretch>
                  <a:fillRect b="-11111"/>
                </a:stretch>
              </a:blipFill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80066" name="Line 34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3581400" y="2430781"/>
            <a:ext cx="7620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67" name="Line 3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3581400" y="1524000"/>
            <a:ext cx="7620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Line 53" hidden="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4038599" y="5334000"/>
            <a:ext cx="310243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Line 55" hidden="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348843" y="4826000"/>
            <a:ext cx="0" cy="5080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Line 60" hidden="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348843" y="3429000"/>
            <a:ext cx="0" cy="1905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Line 51" hidden="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133600" y="4800600"/>
            <a:ext cx="0" cy="5334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6" name="Line 58" hidden="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2133600" y="3429000"/>
            <a:ext cx="0" cy="1905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Line 49" hidden="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876300" y="5334000"/>
            <a:ext cx="1257300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8" name="Line 50" hidden="1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133599" y="4826000"/>
            <a:ext cx="1905001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9" name="Line 52" hidden="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4038600" y="4800600"/>
            <a:ext cx="0" cy="5080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Line 59" hidden="1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4038600" y="3429000"/>
            <a:ext cx="0" cy="1905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Line 54" hidden="1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4348843" y="4826000"/>
            <a:ext cx="1594757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Line 56" hidden="1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5943600" y="4800600"/>
            <a:ext cx="0" cy="5080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3" name="Line 57" hidden="1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5943600" y="5334000"/>
            <a:ext cx="2476500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4" name="Line 61" hidden="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5943600" y="3429000"/>
            <a:ext cx="0" cy="1905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Line 1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838200" y="2286000"/>
            <a:ext cx="2286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Oval 16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295400" y="2209800"/>
            <a:ext cx="152400" cy="152400"/>
          </a:xfrm>
          <a:prstGeom prst="ellipse">
            <a:avLst/>
          </a:prstGeom>
          <a:noFill/>
          <a:ln w="28575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AutoShape 43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 rot="5400000">
            <a:off x="1028699" y="2171701"/>
            <a:ext cx="304800" cy="228598"/>
          </a:xfrm>
          <a:prstGeom prst="triangle">
            <a:avLst>
              <a:gd name="adj" fmla="val 50000"/>
            </a:avLst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6" name="Group 4"/>
              <p:cNvGraphicFramePr>
                <a:graphicFrameLocks noGrp="1"/>
              </p:cNvGraphicFramePr>
              <p:nvPr>
                <p:custDataLst>
                  <p:tags r:id="rId32"/>
                </p:custDataLst>
                <p:extLst>
                  <p:ext uri="{D42A27DB-BD31-4B8C-83A1-F6EECF244321}">
                    <p14:modId xmlns:p14="http://schemas.microsoft.com/office/powerpoint/2010/main" val="454098587"/>
                  </p:ext>
                </p:extLst>
              </p:nvPr>
            </p:nvGraphicFramePr>
            <p:xfrm>
              <a:off x="5036379" y="3246199"/>
              <a:ext cx="3124200" cy="3284219"/>
            </p:xfrm>
            <a:graphic>
              <a:graphicData uri="http://schemas.openxmlformats.org/drawingml/2006/table">
                <a:tbl>
                  <a:tblPr/>
                  <a:tblGrid>
                    <a:gridCol w="762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858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8382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8382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636259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accent1"/>
                              </a:solidFill>
                              <a:effectLst/>
                              <a:latin typeface="Calibri"/>
                            </a:rPr>
                            <a:t>C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accent1"/>
                              </a:solidFill>
                              <a:effectLst/>
                              <a:latin typeface="Calibri"/>
                            </a:rPr>
                            <a:t>D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accent1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kumimoji="0" lang="en-US" sz="32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accent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kumimoji="0" lang="en-US" sz="3200" b="0" i="0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accent1"/>
                                        </a:solidFill>
                                        <a:effectLst/>
                                        <a:latin typeface="Cambria Math"/>
                                      </a:rPr>
                                      <m:t>Q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kumimoji="0" lang="en-US" sz="32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accent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36259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66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66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70567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66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66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670567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670567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6" name="Group 4"/>
              <p:cNvGraphicFramePr>
                <a:graphicFrameLocks noGrp="1"/>
              </p:cNvGraphicFramePr>
              <p:nvPr>
                <p:custDataLst>
                  <p:tags r:id="rId52"/>
                </p:custDataLst>
                <p:extLst>
                  <p:ext uri="{D42A27DB-BD31-4B8C-83A1-F6EECF244321}">
                    <p14:modId xmlns:p14="http://schemas.microsoft.com/office/powerpoint/2010/main" val="454098587"/>
                  </p:ext>
                </p:extLst>
              </p:nvPr>
            </p:nvGraphicFramePr>
            <p:xfrm>
              <a:off x="5036379" y="3246199"/>
              <a:ext cx="3124200" cy="3284219"/>
            </p:xfrm>
            <a:graphic>
              <a:graphicData uri="http://schemas.openxmlformats.org/drawingml/2006/table">
                <a:tbl>
                  <a:tblPr/>
                  <a:tblGrid>
                    <a:gridCol w="762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858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8382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8382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636259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accent1"/>
                              </a:solidFill>
                              <a:effectLst/>
                              <a:latin typeface="Calibri"/>
                            </a:rPr>
                            <a:t>C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accent1"/>
                              </a:solidFill>
                              <a:effectLst/>
                              <a:latin typeface="Calibri"/>
                            </a:rPr>
                            <a:t>D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accent1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53"/>
                          <a:stretch>
                            <a:fillRect l="-273913" t="-7619" r="-3623" b="-43809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36259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66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66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70567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66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66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670567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670567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4" name="Rectangle 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505200" y="5126274"/>
            <a:ext cx="1143000" cy="1219200"/>
          </a:xfrm>
          <a:prstGeom prst="rect">
            <a:avLst/>
          </a:prstGeom>
          <a:noFill/>
          <a:ln w="38100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45" name="Text Box 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473140" y="5106727"/>
            <a:ext cx="437941" cy="62914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D</a:t>
            </a:r>
          </a:p>
        </p:txBody>
      </p:sp>
      <p:sp>
        <p:nvSpPr>
          <p:cNvPr id="46" name="Text Box 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4171152" y="5106727"/>
            <a:ext cx="460383" cy="62914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>
                <a:solidFill>
                  <a:srgbClr val="FFFFFF"/>
                </a:solidFill>
                <a:latin typeface="Calibri"/>
              </a:rPr>
              <a:t>Q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 Box 7"/>
              <p:cNvSpPr txBox="1"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4128672" y="5735874"/>
                <a:ext cx="545342" cy="664926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16000"/>
                  </a:lnSpc>
                  <a:buClr>
                    <a:srgbClr val="40458C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320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320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Q</m:t>
                          </m:r>
                        </m:e>
                      </m:acc>
                    </m:oMath>
                  </m:oMathPara>
                </a14:m>
                <a:endParaRPr lang="en-US" sz="3200" dirty="0">
                  <a:solidFill>
                    <a:srgbClr val="FFFFFF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47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4128672" y="5735874"/>
                <a:ext cx="545342" cy="664926"/>
              </a:xfrm>
              <a:prstGeom prst="rect">
                <a:avLst/>
              </a:prstGeom>
              <a:blipFill>
                <a:blip r:embed="rId55"/>
                <a:stretch>
                  <a:fillRect/>
                </a:stretch>
              </a:blipFill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 Box 5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3470734" y="5735874"/>
            <a:ext cx="404278" cy="66358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C</a:t>
            </a:r>
          </a:p>
        </p:txBody>
      </p:sp>
      <p:sp>
        <p:nvSpPr>
          <p:cNvPr id="49" name="Line 1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4648200" y="6142350"/>
            <a:ext cx="2286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50" name="Line 19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4667250" y="5437765"/>
            <a:ext cx="2286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4852193" y="4980565"/>
            <a:ext cx="65" cy="369332"/>
          </a:xfrm>
          <a:prstGeom prst="rect">
            <a:avLst/>
          </a:prstGeom>
          <a:solidFill>
            <a:schemeClr val="bg2"/>
          </a:solidFill>
        </p:spPr>
        <p:txBody>
          <a:bodyPr wrap="none" lIns="0" tIns="0" rIns="0" bIns="0" rtlCol="0">
            <a:spAutoFit/>
          </a:bodyPr>
          <a:lstStyle/>
          <a:p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52" name="Line 19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3276600" y="6142350"/>
            <a:ext cx="2286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53" name="Line 19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3295650" y="5437765"/>
            <a:ext cx="2286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55" name="Line 7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 flipV="1">
            <a:off x="1904998" y="1371600"/>
            <a:ext cx="381001" cy="10795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Line 7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 flipV="1">
            <a:off x="1897819" y="2286000"/>
            <a:ext cx="388179" cy="107949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Rectangle 8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4848762" y="3135708"/>
            <a:ext cx="920714" cy="3505200"/>
          </a:xfrm>
          <a:prstGeom prst="rect">
            <a:avLst/>
          </a:prstGeom>
          <a:solidFill>
            <a:schemeClr val="bg2"/>
          </a:solidFill>
          <a:ln w="38100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Rectangle 8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5029199" y="5212080"/>
            <a:ext cx="3284101" cy="1447800"/>
          </a:xfrm>
          <a:prstGeom prst="rect">
            <a:avLst/>
          </a:prstGeom>
          <a:solidFill>
            <a:schemeClr val="bg2"/>
          </a:solidFill>
          <a:ln w="38100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Rectangle 3"/>
          <p:cNvSpPr txBox="1">
            <a:spLocks noChangeArrowheads="1"/>
          </p:cNvSpPr>
          <p:nvPr/>
        </p:nvSpPr>
        <p:spPr>
          <a:xfrm>
            <a:off x="8153400" y="4664221"/>
            <a:ext cx="927503" cy="394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Calibri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2000"/>
              </a:lnSpc>
            </a:pPr>
            <a:r>
              <a:rPr lang="en-US" sz="2400" i="1" dirty="0" smtClean="0">
                <a:solidFill>
                  <a:schemeClr val="accent1"/>
                </a:solidFill>
              </a:rPr>
              <a:t>Set</a:t>
            </a:r>
          </a:p>
          <a:p>
            <a:pPr>
              <a:lnSpc>
                <a:spcPct val="82000"/>
              </a:lnSpc>
            </a:pPr>
            <a:endParaRPr lang="en-US" sz="2400" dirty="0" smtClean="0"/>
          </a:p>
          <a:p>
            <a:pPr>
              <a:lnSpc>
                <a:spcPct val="82000"/>
              </a:lnSpc>
              <a:buFont typeface="StarSymbol" charset="0"/>
              <a:buNone/>
            </a:pPr>
            <a:endParaRPr lang="en-US" sz="2400" dirty="0"/>
          </a:p>
        </p:txBody>
      </p:sp>
      <p:sp>
        <p:nvSpPr>
          <p:cNvPr id="60" name="Rectangle 3"/>
          <p:cNvSpPr txBox="1">
            <a:spLocks noChangeArrowheads="1"/>
          </p:cNvSpPr>
          <p:nvPr/>
        </p:nvSpPr>
        <p:spPr>
          <a:xfrm>
            <a:off x="8153400" y="4031301"/>
            <a:ext cx="920576" cy="394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Calibri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2000"/>
              </a:lnSpc>
            </a:pPr>
            <a:r>
              <a:rPr lang="en-US" sz="2400" i="1" dirty="0" smtClean="0">
                <a:solidFill>
                  <a:schemeClr val="accent1"/>
                </a:solidFill>
              </a:rPr>
              <a:t>Reset</a:t>
            </a:r>
          </a:p>
        </p:txBody>
      </p:sp>
      <p:sp>
        <p:nvSpPr>
          <p:cNvPr id="54" name="Rectangle 3"/>
          <p:cNvSpPr txBox="1">
            <a:spLocks noChangeArrowheads="1"/>
          </p:cNvSpPr>
          <p:nvPr/>
        </p:nvSpPr>
        <p:spPr>
          <a:xfrm>
            <a:off x="4572000" y="924200"/>
            <a:ext cx="4404518" cy="5095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Calibri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6538" indent="-236538">
              <a:lnSpc>
                <a:spcPct val="82000"/>
              </a:lnSpc>
              <a:buFont typeface="Arial" charset="0"/>
              <a:buChar char="•"/>
            </a:pPr>
            <a:endParaRPr lang="en-US" sz="2800" dirty="0" smtClean="0"/>
          </a:p>
          <a:p>
            <a:pPr marL="236538" indent="-236538">
              <a:lnSpc>
                <a:spcPct val="82000"/>
              </a:lnSpc>
              <a:buFont typeface="Arial" charset="0"/>
              <a:buChar char="•"/>
            </a:pPr>
            <a:r>
              <a:rPr lang="en-US" sz="2800" dirty="0" smtClean="0"/>
              <a:t>Inverter prevents SR Latch from entering 1,1 state</a:t>
            </a:r>
          </a:p>
          <a:p>
            <a:pPr marL="236538" indent="-236538">
              <a:lnSpc>
                <a:spcPct val="82000"/>
              </a:lnSpc>
              <a:buFont typeface="Arial" charset="0"/>
              <a:buChar char="•"/>
            </a:pPr>
            <a:endParaRPr lang="en-US" sz="2800" dirty="0" smtClean="0"/>
          </a:p>
          <a:p>
            <a:pPr marL="236538" indent="-236538">
              <a:lnSpc>
                <a:spcPct val="82000"/>
              </a:lnSpc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512188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/>
              <a:t>Round </a:t>
            </a:r>
            <a:r>
              <a:rPr lang="en-US" dirty="0" smtClean="0"/>
              <a:t>2: D Latch (1)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22</a:t>
            </a:fld>
            <a:endParaRPr lang="en-US"/>
          </a:p>
        </p:txBody>
      </p:sp>
      <p:sp>
        <p:nvSpPr>
          <p:cNvPr id="1580037" name="Line 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>
            <a:off x="533398" y="1371600"/>
            <a:ext cx="1371601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39" name="Line 7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2286000" y="1479550"/>
            <a:ext cx="227012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4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1066800"/>
            <a:ext cx="1066800" cy="1828800"/>
          </a:xfrm>
          <a:prstGeom prst="rect">
            <a:avLst/>
          </a:prstGeom>
          <a:noFill/>
          <a:ln w="38100" algn="ctr">
            <a:solidFill>
              <a:srgbClr val="92D050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41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526631" y="1172807"/>
            <a:ext cx="325730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S</a:t>
            </a:r>
          </a:p>
        </p:txBody>
      </p:sp>
      <p:sp>
        <p:nvSpPr>
          <p:cNvPr id="1580043" name="Line 11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1447800" y="2286000"/>
            <a:ext cx="4572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45" name="Line 13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2286000" y="2393950"/>
            <a:ext cx="227012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46" name="Text Box 1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514600" y="2087207"/>
            <a:ext cx="351378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>
                <a:solidFill>
                  <a:srgbClr val="FFFFFF"/>
                </a:solidFill>
                <a:latin typeface="Calibri"/>
              </a:rPr>
              <a:t>R</a:t>
            </a:r>
          </a:p>
        </p:txBody>
      </p:sp>
      <p:sp>
        <p:nvSpPr>
          <p:cNvPr id="1580047" name="Line 15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838200" y="1371600"/>
            <a:ext cx="0" cy="914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50" name="Text Box 1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59579" y="990600"/>
            <a:ext cx="373821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D</a:t>
            </a:r>
          </a:p>
        </p:txBody>
      </p:sp>
      <p:sp>
        <p:nvSpPr>
          <p:cNvPr id="1580052" name="Rectangle 2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5800" y="914400"/>
            <a:ext cx="3429000" cy="2133600"/>
          </a:xfrm>
          <a:prstGeom prst="rect">
            <a:avLst/>
          </a:prstGeom>
          <a:noFill/>
          <a:ln w="38100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63" name="Text Box 3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189946" y="1180744"/>
            <a:ext cx="391454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Q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80064" name="Text Box 32"/>
              <p:cNvSpPr txBox="1"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3189946" y="2095144"/>
                <a:ext cx="391454" cy="494944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noAutofit/>
              </a:bodyPr>
              <a:lstStyle/>
              <a:p>
                <a:pPr algn="ctr">
                  <a:lnSpc>
                    <a:spcPct val="116000"/>
                  </a:lnSpc>
                  <a:buClr>
                    <a:srgbClr val="40458C"/>
                  </a:buClr>
                  <a:buSzPct val="100000"/>
                  <a:buFont typeface="Times New Roman" pitchFamily="18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320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320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Q</m:t>
                          </m:r>
                        </m:e>
                      </m:acc>
                    </m:oMath>
                  </m:oMathPara>
                </a14:m>
                <a:endParaRPr lang="en-US" sz="3200" dirty="0">
                  <a:solidFill>
                    <a:srgbClr val="FFFFFF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1580064" name="Text Box 32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52"/>
                </p:custDataLst>
              </p:nvPr>
            </p:nvSpPr>
            <p:spPr bwMode="auto">
              <a:xfrm>
                <a:off x="3189946" y="2095144"/>
                <a:ext cx="391454" cy="494944"/>
              </a:xfrm>
              <a:prstGeom prst="rect">
                <a:avLst/>
              </a:prstGeom>
              <a:blipFill rotWithShape="0">
                <a:blip r:embed="rId53"/>
                <a:stretch>
                  <a:fillRect b="-11111"/>
                </a:stretch>
              </a:blipFill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80066" name="Line 34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3581400" y="2430781"/>
            <a:ext cx="7620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67" name="Line 3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3581400" y="1524000"/>
            <a:ext cx="7620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Line 53" hidden="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4038599" y="5334000"/>
            <a:ext cx="310243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Line 55" hidden="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348843" y="4826000"/>
            <a:ext cx="0" cy="5080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Line 60" hidden="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348843" y="3429000"/>
            <a:ext cx="0" cy="1905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Line 51" hidden="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133600" y="4800600"/>
            <a:ext cx="0" cy="5334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6" name="Line 58" hidden="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2133600" y="3429000"/>
            <a:ext cx="0" cy="1905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Line 49" hidden="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876300" y="5334000"/>
            <a:ext cx="1257300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8" name="Line 50" hidden="1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133599" y="4826000"/>
            <a:ext cx="1905001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9" name="Line 52" hidden="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4038600" y="4800600"/>
            <a:ext cx="0" cy="5080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Line 59" hidden="1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4038600" y="3429000"/>
            <a:ext cx="0" cy="1905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Line 54" hidden="1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4348843" y="4826000"/>
            <a:ext cx="1594757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Line 56" hidden="1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5943600" y="4800600"/>
            <a:ext cx="0" cy="5080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3" name="Line 57" hidden="1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5943600" y="5334000"/>
            <a:ext cx="2476500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4" name="Line 61" hidden="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5943600" y="3429000"/>
            <a:ext cx="0" cy="1905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Line 1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838200" y="2286000"/>
            <a:ext cx="2286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Oval 16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295400" y="2209800"/>
            <a:ext cx="152400" cy="152400"/>
          </a:xfrm>
          <a:prstGeom prst="ellipse">
            <a:avLst/>
          </a:prstGeom>
          <a:noFill/>
          <a:ln w="28575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AutoShape 43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 rot="5400000">
            <a:off x="1028699" y="2171701"/>
            <a:ext cx="304800" cy="228598"/>
          </a:xfrm>
          <a:prstGeom prst="triangle">
            <a:avLst>
              <a:gd name="adj" fmla="val 50000"/>
            </a:avLst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6" name="Group 4"/>
              <p:cNvGraphicFramePr>
                <a:graphicFrameLocks noGrp="1"/>
              </p:cNvGraphicFramePr>
              <p:nvPr>
                <p:custDataLst>
                  <p:tags r:id="rId32"/>
                </p:custDataLst>
                <p:extLst/>
              </p:nvPr>
            </p:nvGraphicFramePr>
            <p:xfrm>
              <a:off x="5036379" y="3246199"/>
              <a:ext cx="3124200" cy="3284219"/>
            </p:xfrm>
            <a:graphic>
              <a:graphicData uri="http://schemas.openxmlformats.org/drawingml/2006/table">
                <a:tbl>
                  <a:tblPr/>
                  <a:tblGrid>
                    <a:gridCol w="762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858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8382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8382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636259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accent1"/>
                              </a:solidFill>
                              <a:effectLst/>
                              <a:latin typeface="Calibri"/>
                            </a:rPr>
                            <a:t>C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accent1"/>
                              </a:solidFill>
                              <a:effectLst/>
                              <a:latin typeface="Calibri"/>
                            </a:rPr>
                            <a:t>D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accent1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kumimoji="0" lang="en-US" sz="32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accent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kumimoji="0" lang="en-US" sz="3200" b="0" i="0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accent1"/>
                                        </a:solidFill>
                                        <a:effectLst/>
                                        <a:latin typeface="Cambria Math"/>
                                      </a:rPr>
                                      <m:t>Q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kumimoji="0" lang="en-US" sz="32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accent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36259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66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66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70567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66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66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670567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670567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6" name="Group 4"/>
              <p:cNvGraphicFramePr>
                <a:graphicFrameLocks noGrp="1"/>
              </p:cNvGraphicFramePr>
              <p:nvPr>
                <p:custDataLst>
                  <p:tags r:id="rId54"/>
                </p:custDataLst>
                <p:extLst/>
              </p:nvPr>
            </p:nvGraphicFramePr>
            <p:xfrm>
              <a:off x="5036379" y="3246199"/>
              <a:ext cx="3124200" cy="3284219"/>
            </p:xfrm>
            <a:graphic>
              <a:graphicData uri="http://schemas.openxmlformats.org/drawingml/2006/table">
                <a:tbl>
                  <a:tblPr/>
                  <a:tblGrid>
                    <a:gridCol w="762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858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8382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8382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636259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accent1"/>
                              </a:solidFill>
                              <a:effectLst/>
                              <a:latin typeface="Calibri"/>
                            </a:rPr>
                            <a:t>C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accent1"/>
                              </a:solidFill>
                              <a:effectLst/>
                              <a:latin typeface="Calibri"/>
                            </a:rPr>
                            <a:t>D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accent1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55"/>
                          <a:stretch>
                            <a:fillRect l="-273913" t="-7619" r="-3623" b="-43809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36259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66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66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70567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66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66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670567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670567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3" name="Rectangle 3"/>
          <p:cNvSpPr txBox="1">
            <a:spLocks noChangeArrowheads="1"/>
          </p:cNvSpPr>
          <p:nvPr/>
        </p:nvSpPr>
        <p:spPr>
          <a:xfrm>
            <a:off x="4572000" y="924200"/>
            <a:ext cx="4404518" cy="5095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Calibri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6538" indent="-236538">
              <a:lnSpc>
                <a:spcPct val="82000"/>
              </a:lnSpc>
              <a:buFont typeface="Arial" charset="0"/>
              <a:buChar char="•"/>
            </a:pPr>
            <a:r>
              <a:rPr lang="en-US" sz="2800" dirty="0" smtClean="0"/>
              <a:t>Level sensitive</a:t>
            </a:r>
          </a:p>
          <a:p>
            <a:pPr marL="236538" indent="-236538">
              <a:lnSpc>
                <a:spcPct val="82000"/>
              </a:lnSpc>
              <a:buFont typeface="Arial" charset="0"/>
              <a:buChar char="•"/>
            </a:pPr>
            <a:r>
              <a:rPr lang="en-US" sz="2800" dirty="0" smtClean="0"/>
              <a:t>Inverter prevents SR Latch from entering 1,1 state</a:t>
            </a:r>
          </a:p>
          <a:p>
            <a:pPr marL="236538" indent="-236538">
              <a:lnSpc>
                <a:spcPct val="82000"/>
              </a:lnSpc>
              <a:buFont typeface="Arial" charset="0"/>
              <a:buChar char="•"/>
            </a:pPr>
            <a:r>
              <a:rPr lang="en-US" sz="2800" dirty="0" smtClean="0"/>
              <a:t>C enables changes</a:t>
            </a:r>
          </a:p>
          <a:p>
            <a:pPr marL="236538" indent="-236538">
              <a:lnSpc>
                <a:spcPct val="82000"/>
              </a:lnSpc>
              <a:buFont typeface="Arial" charset="0"/>
              <a:buChar char="•"/>
            </a:pPr>
            <a:endParaRPr lang="en-US" sz="2800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3276600" y="4980565"/>
            <a:ext cx="1619250" cy="1420235"/>
            <a:chOff x="3276600" y="4980565"/>
            <a:chExt cx="1619250" cy="1420235"/>
          </a:xfrm>
        </p:grpSpPr>
        <p:sp>
          <p:nvSpPr>
            <p:cNvPr id="44" name="Rectangle 4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3505200" y="5126274"/>
              <a:ext cx="1143000" cy="1219200"/>
            </a:xfrm>
            <a:prstGeom prst="rect">
              <a:avLst/>
            </a:prstGeom>
            <a:noFill/>
            <a:ln w="38100" algn="ctr">
              <a:solidFill>
                <a:schemeClr val="accent4">
                  <a:lumMod val="60000"/>
                  <a:lumOff val="40000"/>
                </a:schemeClr>
              </a:solidFill>
              <a:miter lim="800000"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en-US"/>
            </a:p>
          </p:txBody>
        </p:sp>
        <p:sp>
          <p:nvSpPr>
            <p:cNvPr id="45" name="Text Box 5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3473140" y="5106727"/>
              <a:ext cx="437941" cy="629147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3200" dirty="0">
                  <a:solidFill>
                    <a:srgbClr val="FFFFFF"/>
                  </a:solidFill>
                  <a:latin typeface="Calibri"/>
                </a:rPr>
                <a:t>D</a:t>
              </a:r>
            </a:p>
          </p:txBody>
        </p:sp>
        <p:sp>
          <p:nvSpPr>
            <p:cNvPr id="46" name="Text Box 6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4171152" y="5106727"/>
              <a:ext cx="460383" cy="629147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3200">
                  <a:solidFill>
                    <a:srgbClr val="FFFFFF"/>
                  </a:solidFill>
                  <a:latin typeface="Calibri"/>
                </a:rPr>
                <a:t>Q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Text Box 7"/>
                <p:cNvSpPr txBox="1">
                  <a:spLocks noChangeArrowheads="1"/>
                </p:cNvSpPr>
                <p:nvPr>
                  <p:custDataLst>
                    <p:tags r:id="rId44"/>
                  </p:custDataLst>
                </p:nvPr>
              </p:nvSpPr>
              <p:spPr bwMode="auto">
                <a:xfrm>
                  <a:off x="4128672" y="5735874"/>
                  <a:ext cx="545342" cy="664926"/>
                </a:xfrm>
                <a:prstGeom prst="rect">
                  <a:avLst/>
                </a:prstGeom>
                <a:noFill/>
                <a:ln w="25400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>
                    <a:lnSpc>
                      <a:spcPct val="116000"/>
                    </a:lnSpc>
                    <a:buClr>
                      <a:srgbClr val="40458C"/>
                    </a:buClr>
                    <a:buSzPct val="100000"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sz="3200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sz="3200">
                                <a:solidFill>
                                  <a:srgbClr val="FFFFFF"/>
                                </a:solidFill>
                                <a:latin typeface="Cambria Math"/>
                              </a:rPr>
                              <m:t>Q</m:t>
                            </m:r>
                          </m:e>
                        </m:acc>
                      </m:oMath>
                    </m:oMathPara>
                  </a14:m>
                  <a:endParaRPr lang="en-US" sz="3200" dirty="0">
                    <a:solidFill>
                      <a:srgbClr val="FFFFFF"/>
                    </a:solidFill>
                    <a:latin typeface="Calibri"/>
                  </a:endParaRPr>
                </a:p>
              </p:txBody>
            </p:sp>
          </mc:Choice>
          <mc:Fallback xmlns="">
            <p:sp>
              <p:nvSpPr>
                <p:cNvPr id="47" name="Text 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>
                  <p:custDataLst>
                    <p:tags r:id="rId56"/>
                  </p:custDataLst>
                </p:nvPr>
              </p:nvSpPr>
              <p:spPr bwMode="auto">
                <a:xfrm>
                  <a:off x="4128672" y="5735874"/>
                  <a:ext cx="545342" cy="664926"/>
                </a:xfrm>
                <a:prstGeom prst="rect">
                  <a:avLst/>
                </a:prstGeom>
                <a:blipFill>
                  <a:blip r:embed="rId57"/>
                  <a:stretch>
                    <a:fillRect/>
                  </a:stretch>
                </a:blipFill>
                <a:ln w="25400" algn="ctr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8" name="Text Box 5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470734" y="5735874"/>
              <a:ext cx="404278" cy="66358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3200" dirty="0">
                  <a:solidFill>
                    <a:srgbClr val="FFFFFF"/>
                  </a:solidFill>
                  <a:latin typeface="Calibri"/>
                </a:rPr>
                <a:t>C</a:t>
              </a:r>
            </a:p>
          </p:txBody>
        </p:sp>
        <p:sp>
          <p:nvSpPr>
            <p:cNvPr id="49" name="Line 19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>
              <a:off x="4648200" y="6142350"/>
              <a:ext cx="228600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50" name="Line 19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>
              <a:off x="4667250" y="5437765"/>
              <a:ext cx="228600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852193" y="4980565"/>
              <a:ext cx="65" cy="369332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lIns="0" tIns="0" rIns="0" bIns="0" rtlCol="0">
              <a:spAutoFit/>
            </a:bodyPr>
            <a:lstStyle/>
            <a:p>
              <a:endParaRPr lang="en-US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52" name="Line 19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>
              <a:off x="3276600" y="6142350"/>
              <a:ext cx="228600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53" name="Line 19"/>
            <p:cNvSpPr>
              <a:spLocks noChangeShapeType="1"/>
            </p:cNvSpPr>
            <p:nvPr>
              <p:custDataLst>
                <p:tags r:id="rId49"/>
              </p:custDataLst>
            </p:nvPr>
          </p:nvSpPr>
          <p:spPr bwMode="auto">
            <a:xfrm>
              <a:off x="3295650" y="5437765"/>
              <a:ext cx="228600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55" name="Line 7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 flipV="1">
            <a:off x="1904998" y="1371600"/>
            <a:ext cx="381001" cy="10795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Line 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 flipV="1">
            <a:off x="1897819" y="2286000"/>
            <a:ext cx="388179" cy="107949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Rectangle 3"/>
          <p:cNvSpPr txBox="1">
            <a:spLocks noChangeArrowheads="1"/>
          </p:cNvSpPr>
          <p:nvPr/>
        </p:nvSpPr>
        <p:spPr>
          <a:xfrm>
            <a:off x="8153400" y="5930080"/>
            <a:ext cx="927503" cy="394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Calibri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2000"/>
              </a:lnSpc>
            </a:pPr>
            <a:r>
              <a:rPr lang="en-US" sz="2400" i="1" dirty="0" smtClean="0">
                <a:solidFill>
                  <a:schemeClr val="accent1"/>
                </a:solidFill>
              </a:rPr>
              <a:t>Set</a:t>
            </a:r>
          </a:p>
          <a:p>
            <a:pPr>
              <a:lnSpc>
                <a:spcPct val="82000"/>
              </a:lnSpc>
            </a:pPr>
            <a:endParaRPr lang="en-US" sz="2400" dirty="0" smtClean="0"/>
          </a:p>
          <a:p>
            <a:pPr>
              <a:lnSpc>
                <a:spcPct val="82000"/>
              </a:lnSpc>
              <a:buFont typeface="StarSymbol" charset="0"/>
              <a:buNone/>
            </a:pPr>
            <a:endParaRPr lang="en-US" sz="2400" dirty="0"/>
          </a:p>
        </p:txBody>
      </p:sp>
      <p:sp>
        <p:nvSpPr>
          <p:cNvPr id="60" name="Rectangle 3"/>
          <p:cNvSpPr txBox="1">
            <a:spLocks noChangeArrowheads="1"/>
          </p:cNvSpPr>
          <p:nvPr/>
        </p:nvSpPr>
        <p:spPr>
          <a:xfrm>
            <a:off x="8153400" y="5297160"/>
            <a:ext cx="920576" cy="394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Calibri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2000"/>
              </a:lnSpc>
            </a:pPr>
            <a:r>
              <a:rPr lang="en-US" sz="2400" i="1" dirty="0" smtClean="0">
                <a:solidFill>
                  <a:schemeClr val="accent1"/>
                </a:solidFill>
              </a:rPr>
              <a:t>Reset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1481" y="2971800"/>
            <a:ext cx="416051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 = 1, D Latch </a:t>
            </a:r>
            <a:r>
              <a:rPr lang="en-US" sz="2800" i="1" dirty="0">
                <a:solidFill>
                  <a:schemeClr val="accent1"/>
                </a:solidFill>
              </a:rPr>
              <a:t>transparent</a:t>
            </a:r>
            <a:r>
              <a:rPr lang="en-US" sz="2800" dirty="0"/>
              <a:t>:</a:t>
            </a:r>
            <a:br>
              <a:rPr lang="en-US" sz="2800" dirty="0"/>
            </a:br>
            <a:r>
              <a:rPr lang="en-US" sz="2800" dirty="0">
                <a:sym typeface="Wingdings" pitchFamily="2" charset="2"/>
              </a:rPr>
              <a:t>   set/reset (according to D)</a:t>
            </a:r>
          </a:p>
          <a:p>
            <a:r>
              <a:rPr lang="en-US" sz="2800" dirty="0"/>
              <a:t>C = 0, D Latch </a:t>
            </a:r>
            <a:r>
              <a:rPr lang="en-US" sz="2800" i="1" dirty="0">
                <a:solidFill>
                  <a:schemeClr val="accent1"/>
                </a:solidFill>
              </a:rPr>
              <a:t>opaque</a:t>
            </a:r>
            <a:r>
              <a:rPr lang="en-US" sz="2800" dirty="0"/>
              <a:t>:</a:t>
            </a:r>
            <a:br>
              <a:rPr lang="en-US" sz="2800" dirty="0"/>
            </a:br>
            <a:r>
              <a:rPr lang="en-US" sz="2800" dirty="0">
                <a:sym typeface="Wingdings" pitchFamily="2" charset="2"/>
              </a:rPr>
              <a:t>   keep state (ignore D)</a:t>
            </a:r>
            <a:endParaRPr lang="en-US" sz="2800" dirty="0"/>
          </a:p>
        </p:txBody>
      </p:sp>
      <p:sp>
        <p:nvSpPr>
          <p:cNvPr id="61" name="Rectangle 3"/>
          <p:cNvSpPr txBox="1">
            <a:spLocks noChangeArrowheads="1"/>
          </p:cNvSpPr>
          <p:nvPr/>
        </p:nvSpPr>
        <p:spPr>
          <a:xfrm>
            <a:off x="8089911" y="3886200"/>
            <a:ext cx="1130289" cy="12944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Calibri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2000"/>
              </a:lnSpc>
            </a:pPr>
            <a:r>
              <a:rPr lang="en-US" sz="2400" i="1" dirty="0" smtClean="0">
                <a:solidFill>
                  <a:schemeClr val="accent1"/>
                </a:solidFill>
              </a:rPr>
              <a:t>No </a:t>
            </a:r>
          </a:p>
          <a:p>
            <a:pPr>
              <a:lnSpc>
                <a:spcPct val="82000"/>
              </a:lnSpc>
            </a:pPr>
            <a:r>
              <a:rPr lang="en-US" sz="2400" i="1" dirty="0" smtClean="0">
                <a:solidFill>
                  <a:schemeClr val="accent1"/>
                </a:solidFill>
              </a:rPr>
              <a:t>Change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-6015" y="1295400"/>
            <a:ext cx="2286000" cy="1371600"/>
            <a:chOff x="0" y="1295400"/>
            <a:chExt cx="2286000" cy="1371600"/>
          </a:xfrm>
        </p:grpSpPr>
        <p:sp>
          <p:nvSpPr>
            <p:cNvPr id="63" name="AutoShape 4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1905000" y="1295400"/>
              <a:ext cx="381000" cy="381000"/>
            </a:xfrm>
            <a:prstGeom prst="flowChartDelay">
              <a:avLst/>
            </a:prstGeom>
            <a:solidFill>
              <a:schemeClr val="bg2"/>
            </a:solidFill>
            <a:ln w="2857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en-US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64" name="AutoShape 10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1905000" y="2209800"/>
              <a:ext cx="381000" cy="381000"/>
            </a:xfrm>
            <a:prstGeom prst="flowChartDelay">
              <a:avLst/>
            </a:prstGeom>
            <a:solidFill>
              <a:schemeClr val="bg2"/>
            </a:solidFill>
            <a:ln w="2857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en-US">
                <a:solidFill>
                  <a:srgbClr val="000000"/>
                </a:solidFill>
                <a:latin typeface="Calibri"/>
              </a:endParaRPr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0" y="1600200"/>
              <a:ext cx="1905000" cy="1066800"/>
              <a:chOff x="0" y="1600200"/>
              <a:chExt cx="1905000" cy="1066800"/>
            </a:xfrm>
          </p:grpSpPr>
          <p:sp>
            <p:nvSpPr>
              <p:cNvPr id="66" name="Line 6"/>
              <p:cNvSpPr>
                <a:spLocks noChangeShapeType="1"/>
              </p:cNvSpPr>
              <p:nvPr>
                <p:custDataLst>
                  <p:tags r:id="rId37"/>
                </p:custDataLst>
              </p:nvPr>
            </p:nvSpPr>
            <p:spPr bwMode="auto">
              <a:xfrm flipH="1">
                <a:off x="1676400" y="1600200"/>
                <a:ext cx="228600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>
                <a:noAutofit/>
              </a:bodyPr>
              <a:lstStyle/>
              <a:p>
                <a:endParaRPr lang="en-US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67" name="Line 12"/>
              <p:cNvSpPr>
                <a:spLocks noChangeShapeType="1"/>
              </p:cNvSpPr>
              <p:nvPr>
                <p:custDataLst>
                  <p:tags r:id="rId38"/>
                </p:custDataLst>
              </p:nvPr>
            </p:nvSpPr>
            <p:spPr bwMode="auto">
              <a:xfrm flipH="1">
                <a:off x="533400" y="2514600"/>
                <a:ext cx="1371600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>
                <a:noAutofit/>
              </a:bodyPr>
              <a:lstStyle/>
              <a:p>
                <a:endParaRPr lang="en-US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68" name="Line 17"/>
              <p:cNvSpPr>
                <a:spLocks noChangeShapeType="1"/>
              </p:cNvSpPr>
              <p:nvPr>
                <p:custDataLst>
                  <p:tags r:id="rId39"/>
                </p:custDataLst>
              </p:nvPr>
            </p:nvSpPr>
            <p:spPr bwMode="auto">
              <a:xfrm flipV="1">
                <a:off x="1676400" y="1600200"/>
                <a:ext cx="0" cy="91440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 type="oval"/>
                <a:tailEnd/>
              </a:ln>
              <a:effectLst/>
            </p:spPr>
            <p:txBody>
              <a:bodyPr wrap="none" anchor="ctr">
                <a:noAutofit/>
              </a:bodyPr>
              <a:lstStyle/>
              <a:p>
                <a:endParaRPr lang="en-US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69" name="Text Box 19"/>
              <p:cNvSpPr txBox="1">
                <a:spLocks noChangeArrowheads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0" y="2172056"/>
                <a:ext cx="524503" cy="494944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noAutofit/>
              </a:bodyPr>
              <a:lstStyle/>
              <a:p>
                <a:pPr algn="ctr">
                  <a:lnSpc>
                    <a:spcPct val="116000"/>
                  </a:lnSpc>
                  <a:buClr>
                    <a:srgbClr val="40458C"/>
                  </a:buClr>
                  <a:buSzPct val="100000"/>
                  <a:buFont typeface="Times New Roman" pitchFamily="18" charset="0"/>
                  <a:buNone/>
                </a:pPr>
                <a:r>
                  <a:rPr lang="en-US" sz="3200" dirty="0">
                    <a:solidFill>
                      <a:srgbClr val="FFFFFF"/>
                    </a:solidFill>
                    <a:latin typeface="Calibri"/>
                  </a:rPr>
                  <a:t>C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8946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/>
              <a:t>Round </a:t>
            </a:r>
            <a:r>
              <a:rPr lang="en-US" dirty="0" smtClean="0"/>
              <a:t>2: D Latch (1)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23</a:t>
            </a:fld>
            <a:endParaRPr lang="en-US"/>
          </a:p>
        </p:txBody>
      </p:sp>
      <p:sp>
        <p:nvSpPr>
          <p:cNvPr id="1580037" name="Line 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>
            <a:off x="533398" y="1371600"/>
            <a:ext cx="1371601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39" name="Line 7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2286000" y="1479550"/>
            <a:ext cx="227012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4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1066800"/>
            <a:ext cx="1066800" cy="1828800"/>
          </a:xfrm>
          <a:prstGeom prst="rect">
            <a:avLst/>
          </a:prstGeom>
          <a:noFill/>
          <a:ln w="38100" algn="ctr">
            <a:solidFill>
              <a:srgbClr val="92D050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41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526631" y="1172807"/>
            <a:ext cx="325730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S</a:t>
            </a:r>
          </a:p>
        </p:txBody>
      </p:sp>
      <p:sp>
        <p:nvSpPr>
          <p:cNvPr id="1580043" name="Line 11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1447800" y="2286000"/>
            <a:ext cx="4572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45" name="Line 13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2286000" y="2393950"/>
            <a:ext cx="227012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46" name="Text Box 1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514600" y="2087207"/>
            <a:ext cx="351378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>
                <a:solidFill>
                  <a:srgbClr val="FFFFFF"/>
                </a:solidFill>
                <a:latin typeface="Calibri"/>
              </a:rPr>
              <a:t>R</a:t>
            </a:r>
          </a:p>
        </p:txBody>
      </p:sp>
      <p:sp>
        <p:nvSpPr>
          <p:cNvPr id="1580047" name="Line 15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838200" y="1371600"/>
            <a:ext cx="0" cy="914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50" name="Text Box 1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59579" y="990600"/>
            <a:ext cx="373821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D</a:t>
            </a:r>
          </a:p>
        </p:txBody>
      </p:sp>
      <p:sp>
        <p:nvSpPr>
          <p:cNvPr id="1580052" name="Rectangle 2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5800" y="914400"/>
            <a:ext cx="3429000" cy="2133600"/>
          </a:xfrm>
          <a:prstGeom prst="rect">
            <a:avLst/>
          </a:prstGeom>
          <a:noFill/>
          <a:ln w="38100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63" name="Text Box 3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189946" y="1180744"/>
            <a:ext cx="391454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Q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80064" name="Text Box 32"/>
              <p:cNvSpPr txBox="1"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3189946" y="2095144"/>
                <a:ext cx="391454" cy="494944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noAutofit/>
              </a:bodyPr>
              <a:lstStyle/>
              <a:p>
                <a:pPr algn="ctr">
                  <a:lnSpc>
                    <a:spcPct val="116000"/>
                  </a:lnSpc>
                  <a:buClr>
                    <a:srgbClr val="40458C"/>
                  </a:buClr>
                  <a:buSzPct val="100000"/>
                  <a:buFont typeface="Times New Roman" pitchFamily="18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320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320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Q</m:t>
                          </m:r>
                        </m:e>
                      </m:acc>
                    </m:oMath>
                  </m:oMathPara>
                </a14:m>
                <a:endParaRPr lang="en-US" sz="3200" dirty="0">
                  <a:solidFill>
                    <a:srgbClr val="FFFFFF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1580064" name="Text Box 32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53"/>
                </p:custDataLst>
              </p:nvPr>
            </p:nvSpPr>
            <p:spPr bwMode="auto">
              <a:xfrm>
                <a:off x="3189946" y="2095144"/>
                <a:ext cx="391454" cy="494944"/>
              </a:xfrm>
              <a:prstGeom prst="rect">
                <a:avLst/>
              </a:prstGeom>
              <a:blipFill rotWithShape="0">
                <a:blip r:embed="rId54"/>
                <a:stretch>
                  <a:fillRect b="-11111"/>
                </a:stretch>
              </a:blipFill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80066" name="Line 34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3581400" y="2430781"/>
            <a:ext cx="7620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67" name="Line 3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3581400" y="1524000"/>
            <a:ext cx="7620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Line 53" hidden="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4038599" y="5334000"/>
            <a:ext cx="310243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Line 55" hidden="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348843" y="4826000"/>
            <a:ext cx="0" cy="5080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Line 60" hidden="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348843" y="3429000"/>
            <a:ext cx="0" cy="1905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Line 51" hidden="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133600" y="4800600"/>
            <a:ext cx="0" cy="5334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6" name="Line 58" hidden="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2133600" y="3429000"/>
            <a:ext cx="0" cy="1905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Line 49" hidden="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876300" y="5334000"/>
            <a:ext cx="1257300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8" name="Line 50" hidden="1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133599" y="4826000"/>
            <a:ext cx="1905001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9" name="Line 52" hidden="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4038600" y="4800600"/>
            <a:ext cx="0" cy="5080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Line 59" hidden="1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4038600" y="3429000"/>
            <a:ext cx="0" cy="1905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Line 54" hidden="1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4348843" y="4826000"/>
            <a:ext cx="1594757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Line 56" hidden="1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5943600" y="4800600"/>
            <a:ext cx="0" cy="5080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3" name="Line 57" hidden="1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5943600" y="5334000"/>
            <a:ext cx="2476500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4" name="Line 61" hidden="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5943600" y="3429000"/>
            <a:ext cx="0" cy="1905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Line 1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838200" y="2286000"/>
            <a:ext cx="2286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Oval 16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295400" y="2209800"/>
            <a:ext cx="152400" cy="152400"/>
          </a:xfrm>
          <a:prstGeom prst="ellipse">
            <a:avLst/>
          </a:prstGeom>
          <a:noFill/>
          <a:ln w="28575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AutoShape 43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 rot="5400000">
            <a:off x="1028699" y="2171701"/>
            <a:ext cx="304800" cy="228598"/>
          </a:xfrm>
          <a:prstGeom prst="triangle">
            <a:avLst>
              <a:gd name="adj" fmla="val 50000"/>
            </a:avLst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6" name="Group 4"/>
              <p:cNvGraphicFramePr>
                <a:graphicFrameLocks noGrp="1"/>
              </p:cNvGraphicFramePr>
              <p:nvPr>
                <p:custDataLst>
                  <p:tags r:id="rId32"/>
                </p:custDataLst>
                <p:extLst>
                  <p:ext uri="{D42A27DB-BD31-4B8C-83A1-F6EECF244321}">
                    <p14:modId xmlns:p14="http://schemas.microsoft.com/office/powerpoint/2010/main" val="617844665"/>
                  </p:ext>
                </p:extLst>
              </p:nvPr>
            </p:nvGraphicFramePr>
            <p:xfrm>
              <a:off x="5036379" y="3246199"/>
              <a:ext cx="3124200" cy="3284219"/>
            </p:xfrm>
            <a:graphic>
              <a:graphicData uri="http://schemas.openxmlformats.org/drawingml/2006/table">
                <a:tbl>
                  <a:tblPr/>
                  <a:tblGrid>
                    <a:gridCol w="762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858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8382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8382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636259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accent1"/>
                              </a:solidFill>
                              <a:effectLst/>
                              <a:latin typeface="Calibri"/>
                            </a:rPr>
                            <a:t>C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accent1"/>
                              </a:solidFill>
                              <a:effectLst/>
                              <a:latin typeface="Calibri"/>
                            </a:rPr>
                            <a:t>D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accent1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kumimoji="0" lang="en-US" sz="32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accent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kumimoji="0" lang="en-US" sz="3200" b="0" i="0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accent1"/>
                                        </a:solidFill>
                                        <a:effectLst/>
                                        <a:latin typeface="Cambria Math"/>
                                      </a:rPr>
                                      <m:t>Q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kumimoji="0" lang="en-US" sz="32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accent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36259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66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66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70567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66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66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670567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670567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6" name="Group 4"/>
              <p:cNvGraphicFramePr>
                <a:graphicFrameLocks noGrp="1"/>
              </p:cNvGraphicFramePr>
              <p:nvPr>
                <p:custDataLst>
                  <p:tags r:id="rId55"/>
                </p:custDataLst>
                <p:extLst>
                  <p:ext uri="{D42A27DB-BD31-4B8C-83A1-F6EECF244321}">
                    <p14:modId xmlns:p14="http://schemas.microsoft.com/office/powerpoint/2010/main" val="617844665"/>
                  </p:ext>
                </p:extLst>
              </p:nvPr>
            </p:nvGraphicFramePr>
            <p:xfrm>
              <a:off x="5036379" y="3246199"/>
              <a:ext cx="3124200" cy="3284219"/>
            </p:xfrm>
            <a:graphic>
              <a:graphicData uri="http://schemas.openxmlformats.org/drawingml/2006/table">
                <a:tbl>
                  <a:tblPr/>
                  <a:tblGrid>
                    <a:gridCol w="762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858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8382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8382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636259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accent1"/>
                              </a:solidFill>
                              <a:effectLst/>
                              <a:latin typeface="Calibri"/>
                            </a:rPr>
                            <a:t>C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accent1"/>
                              </a:solidFill>
                              <a:effectLst/>
                              <a:latin typeface="Calibri"/>
                            </a:rPr>
                            <a:t>D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accent1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56"/>
                          <a:stretch>
                            <a:fillRect l="-273913" t="-7619" r="-3623" b="-43809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36259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66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66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70567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66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66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670567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670567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6" name="Group 5"/>
          <p:cNvGrpSpPr/>
          <p:nvPr/>
        </p:nvGrpSpPr>
        <p:grpSpPr>
          <a:xfrm>
            <a:off x="3276600" y="4980565"/>
            <a:ext cx="1619250" cy="1420235"/>
            <a:chOff x="3276600" y="4980565"/>
            <a:chExt cx="1619250" cy="1420235"/>
          </a:xfrm>
        </p:grpSpPr>
        <p:sp>
          <p:nvSpPr>
            <p:cNvPr id="44" name="Rectangle 4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3505200" y="5126274"/>
              <a:ext cx="1143000" cy="1219200"/>
            </a:xfrm>
            <a:prstGeom prst="rect">
              <a:avLst/>
            </a:prstGeom>
            <a:noFill/>
            <a:ln w="38100" algn="ctr">
              <a:solidFill>
                <a:schemeClr val="accent4">
                  <a:lumMod val="60000"/>
                  <a:lumOff val="40000"/>
                </a:schemeClr>
              </a:solidFill>
              <a:miter lim="800000"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en-US"/>
            </a:p>
          </p:txBody>
        </p:sp>
        <p:sp>
          <p:nvSpPr>
            <p:cNvPr id="45" name="Text Box 5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470734" y="5106727"/>
              <a:ext cx="437941" cy="629147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3200" dirty="0">
                  <a:solidFill>
                    <a:srgbClr val="FFFFFF"/>
                  </a:solidFill>
                  <a:latin typeface="Calibri"/>
                </a:rPr>
                <a:t>D</a:t>
              </a:r>
            </a:p>
          </p:txBody>
        </p:sp>
        <p:sp>
          <p:nvSpPr>
            <p:cNvPr id="46" name="Text Box 6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4171152" y="5106727"/>
              <a:ext cx="460383" cy="629147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3200" dirty="0">
                  <a:solidFill>
                    <a:srgbClr val="FFFFFF"/>
                  </a:solidFill>
                  <a:latin typeface="Calibri"/>
                </a:rPr>
                <a:t>Q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Text Box 7"/>
                <p:cNvSpPr txBox="1">
                  <a:spLocks noChangeArrowheads="1"/>
                </p:cNvSpPr>
                <p:nvPr>
                  <p:custDataLst>
                    <p:tags r:id="rId45"/>
                  </p:custDataLst>
                </p:nvPr>
              </p:nvSpPr>
              <p:spPr bwMode="auto">
                <a:xfrm>
                  <a:off x="4128672" y="5735874"/>
                  <a:ext cx="545342" cy="664926"/>
                </a:xfrm>
                <a:prstGeom prst="rect">
                  <a:avLst/>
                </a:prstGeom>
                <a:noFill/>
                <a:ln w="25400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>
                    <a:lnSpc>
                      <a:spcPct val="116000"/>
                    </a:lnSpc>
                    <a:buClr>
                      <a:srgbClr val="40458C"/>
                    </a:buClr>
                    <a:buSzPct val="100000"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sz="3200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sz="3200">
                                <a:solidFill>
                                  <a:srgbClr val="FFFFFF"/>
                                </a:solidFill>
                                <a:latin typeface="Cambria Math"/>
                              </a:rPr>
                              <m:t>Q</m:t>
                            </m:r>
                          </m:e>
                        </m:acc>
                      </m:oMath>
                    </m:oMathPara>
                  </a14:m>
                  <a:endParaRPr lang="en-US" sz="3200" dirty="0">
                    <a:solidFill>
                      <a:srgbClr val="FFFFFF"/>
                    </a:solidFill>
                    <a:latin typeface="Calibri"/>
                  </a:endParaRPr>
                </a:p>
              </p:txBody>
            </p:sp>
          </mc:Choice>
          <mc:Fallback xmlns="">
            <p:sp>
              <p:nvSpPr>
                <p:cNvPr id="47" name="Text 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>
                  <p:custDataLst>
                    <p:tags r:id="rId57"/>
                  </p:custDataLst>
                </p:nvPr>
              </p:nvSpPr>
              <p:spPr bwMode="auto">
                <a:xfrm>
                  <a:off x="4128672" y="5735874"/>
                  <a:ext cx="545342" cy="664926"/>
                </a:xfrm>
                <a:prstGeom prst="rect">
                  <a:avLst/>
                </a:prstGeom>
                <a:blipFill>
                  <a:blip r:embed="rId58"/>
                  <a:stretch>
                    <a:fillRect/>
                  </a:stretch>
                </a:blipFill>
                <a:ln w="25400" algn="ctr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8" name="Text Box 5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3470734" y="5735874"/>
              <a:ext cx="404278" cy="66358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3200" dirty="0">
                  <a:solidFill>
                    <a:srgbClr val="FFFFFF"/>
                  </a:solidFill>
                  <a:latin typeface="Calibri"/>
                </a:rPr>
                <a:t>C</a:t>
              </a:r>
            </a:p>
          </p:txBody>
        </p:sp>
        <p:sp>
          <p:nvSpPr>
            <p:cNvPr id="49" name="Line 19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>
              <a:off x="4648200" y="6142350"/>
              <a:ext cx="228600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50" name="Line 19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>
              <a:off x="4667250" y="5437765"/>
              <a:ext cx="228600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852193" y="4980565"/>
              <a:ext cx="65" cy="369332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lIns="0" tIns="0" rIns="0" bIns="0" rtlCol="0">
              <a:spAutoFit/>
            </a:bodyPr>
            <a:lstStyle/>
            <a:p>
              <a:endParaRPr lang="en-US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52" name="Line 19"/>
            <p:cNvSpPr>
              <a:spLocks noChangeShapeType="1"/>
            </p:cNvSpPr>
            <p:nvPr>
              <p:custDataLst>
                <p:tags r:id="rId49"/>
              </p:custDataLst>
            </p:nvPr>
          </p:nvSpPr>
          <p:spPr bwMode="auto">
            <a:xfrm>
              <a:off x="3276600" y="6142350"/>
              <a:ext cx="228600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53" name="Line 19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>
              <a:off x="3295650" y="5437765"/>
              <a:ext cx="228600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55" name="Line 7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 flipV="1">
            <a:off x="1904998" y="1371600"/>
            <a:ext cx="381001" cy="10795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Line 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 flipV="1">
            <a:off x="1897819" y="2286000"/>
            <a:ext cx="388179" cy="107949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Rectangle 3"/>
          <p:cNvSpPr txBox="1">
            <a:spLocks noChangeArrowheads="1"/>
          </p:cNvSpPr>
          <p:nvPr/>
        </p:nvSpPr>
        <p:spPr>
          <a:xfrm>
            <a:off x="8153400" y="5930080"/>
            <a:ext cx="927503" cy="394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Calibri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2000"/>
              </a:lnSpc>
            </a:pPr>
            <a:r>
              <a:rPr lang="en-US" sz="2400" i="1" dirty="0" smtClean="0">
                <a:solidFill>
                  <a:schemeClr val="accent1"/>
                </a:solidFill>
              </a:rPr>
              <a:t>Set</a:t>
            </a:r>
          </a:p>
          <a:p>
            <a:pPr>
              <a:lnSpc>
                <a:spcPct val="82000"/>
              </a:lnSpc>
            </a:pPr>
            <a:endParaRPr lang="en-US" sz="2400" dirty="0" smtClean="0"/>
          </a:p>
          <a:p>
            <a:pPr>
              <a:lnSpc>
                <a:spcPct val="82000"/>
              </a:lnSpc>
              <a:buFont typeface="StarSymbol" charset="0"/>
              <a:buNone/>
            </a:pPr>
            <a:endParaRPr lang="en-US" sz="2400" dirty="0"/>
          </a:p>
        </p:txBody>
      </p:sp>
      <p:sp>
        <p:nvSpPr>
          <p:cNvPr id="60" name="Rectangle 3"/>
          <p:cNvSpPr txBox="1">
            <a:spLocks noChangeArrowheads="1"/>
          </p:cNvSpPr>
          <p:nvPr/>
        </p:nvSpPr>
        <p:spPr>
          <a:xfrm>
            <a:off x="8153400" y="5297160"/>
            <a:ext cx="920576" cy="394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Calibri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2000"/>
              </a:lnSpc>
            </a:pPr>
            <a:r>
              <a:rPr lang="en-US" sz="2400" i="1" dirty="0" smtClean="0">
                <a:solidFill>
                  <a:schemeClr val="accent1"/>
                </a:solidFill>
              </a:rPr>
              <a:t>Reset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1481" y="2971800"/>
            <a:ext cx="416051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 = 1, D Latch </a:t>
            </a:r>
            <a:r>
              <a:rPr lang="en-US" sz="2800" i="1" dirty="0">
                <a:solidFill>
                  <a:schemeClr val="accent1"/>
                </a:solidFill>
              </a:rPr>
              <a:t>transparent</a:t>
            </a:r>
            <a:r>
              <a:rPr lang="en-US" sz="2800" dirty="0"/>
              <a:t>:</a:t>
            </a:r>
            <a:br>
              <a:rPr lang="en-US" sz="2800" dirty="0"/>
            </a:br>
            <a:r>
              <a:rPr lang="en-US" sz="2800" dirty="0">
                <a:sym typeface="Wingdings" pitchFamily="2" charset="2"/>
              </a:rPr>
              <a:t>   set/reset (according to D)</a:t>
            </a:r>
          </a:p>
          <a:p>
            <a:r>
              <a:rPr lang="en-US" sz="2800" dirty="0"/>
              <a:t>C = 0, D Latch </a:t>
            </a:r>
            <a:r>
              <a:rPr lang="en-US" sz="2800" i="1" dirty="0">
                <a:solidFill>
                  <a:schemeClr val="accent1"/>
                </a:solidFill>
              </a:rPr>
              <a:t>opaque</a:t>
            </a:r>
            <a:r>
              <a:rPr lang="en-US" sz="2800" dirty="0"/>
              <a:t>:</a:t>
            </a:r>
            <a:br>
              <a:rPr lang="en-US" sz="2800" dirty="0"/>
            </a:br>
            <a:r>
              <a:rPr lang="en-US" sz="2800" dirty="0">
                <a:sym typeface="Wingdings" pitchFamily="2" charset="2"/>
              </a:rPr>
              <a:t>   keep state (ignore D)</a:t>
            </a:r>
            <a:endParaRPr lang="en-US" sz="2800" dirty="0"/>
          </a:p>
        </p:txBody>
      </p:sp>
      <p:sp>
        <p:nvSpPr>
          <p:cNvPr id="61" name="Rectangle 3"/>
          <p:cNvSpPr txBox="1">
            <a:spLocks noChangeArrowheads="1"/>
          </p:cNvSpPr>
          <p:nvPr/>
        </p:nvSpPr>
        <p:spPr>
          <a:xfrm>
            <a:off x="8089911" y="3886200"/>
            <a:ext cx="1130289" cy="12944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Calibri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2000"/>
              </a:lnSpc>
            </a:pPr>
            <a:r>
              <a:rPr lang="en-US" sz="2400" i="1" dirty="0" smtClean="0">
                <a:solidFill>
                  <a:schemeClr val="accent1"/>
                </a:solidFill>
              </a:rPr>
              <a:t>No </a:t>
            </a:r>
          </a:p>
          <a:p>
            <a:pPr>
              <a:lnSpc>
                <a:spcPct val="82000"/>
              </a:lnSpc>
            </a:pPr>
            <a:r>
              <a:rPr lang="en-US" sz="2400" i="1" dirty="0" smtClean="0">
                <a:solidFill>
                  <a:schemeClr val="accent1"/>
                </a:solidFill>
              </a:rPr>
              <a:t>Change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4" name="Group 4"/>
              <p:cNvGraphicFramePr>
                <a:graphicFrameLocks noGrp="1"/>
              </p:cNvGraphicFramePr>
              <p:nvPr>
                <p:custDataLst>
                  <p:tags r:id="rId35"/>
                </p:custDataLst>
                <p:extLst>
                  <p:ext uri="{D42A27DB-BD31-4B8C-83A1-F6EECF244321}">
                    <p14:modId xmlns:p14="http://schemas.microsoft.com/office/powerpoint/2010/main" val="1077852709"/>
                  </p:ext>
                </p:extLst>
              </p:nvPr>
            </p:nvGraphicFramePr>
            <p:xfrm>
              <a:off x="304800" y="4703363"/>
              <a:ext cx="2278357" cy="2065021"/>
            </p:xfrm>
            <a:graphic>
              <a:graphicData uri="http://schemas.openxmlformats.org/drawingml/2006/table">
                <a:tbl>
                  <a:tblPr/>
                  <a:tblGrid>
                    <a:gridCol w="31643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1643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54849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548493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548493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400061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S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R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kumimoji="0" lang="en-US" sz="18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FF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kumimoji="0" lang="en-US" sz="1800" b="0" i="0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FF"/>
                                        </a:solidFill>
                                        <a:effectLst/>
                                        <a:latin typeface="Cambria Math"/>
                                      </a:rPr>
                                      <m:t>Q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kumimoji="0" lang="en-US" sz="1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1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00061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kumimoji="0" lang="en-US" sz="16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FF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kumimoji="0" lang="en-US" sz="1600" b="0" i="0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FF"/>
                                        </a:solidFill>
                                        <a:effectLst/>
                                        <a:latin typeface="Cambria Math"/>
                                      </a:rPr>
                                      <m:t>Q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kumimoji="0" lang="en-US" sz="16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+mn-lt"/>
                            </a:rPr>
                            <a:t>hold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21633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reset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21633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set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21633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forbidden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4" name="Group 4"/>
              <p:cNvGraphicFramePr>
                <a:graphicFrameLocks noGrp="1"/>
              </p:cNvGraphicFramePr>
              <p:nvPr>
                <p:custDataLst>
                  <p:tags r:id="rId59"/>
                </p:custDataLst>
                <p:extLst>
                  <p:ext uri="{D42A27DB-BD31-4B8C-83A1-F6EECF244321}">
                    <p14:modId xmlns:p14="http://schemas.microsoft.com/office/powerpoint/2010/main" val="1077852709"/>
                  </p:ext>
                </p:extLst>
              </p:nvPr>
            </p:nvGraphicFramePr>
            <p:xfrm>
              <a:off x="304800" y="4703363"/>
              <a:ext cx="2278357" cy="2065021"/>
            </p:xfrm>
            <a:graphic>
              <a:graphicData uri="http://schemas.openxmlformats.org/drawingml/2006/table">
                <a:tbl>
                  <a:tblPr/>
                  <a:tblGrid>
                    <a:gridCol w="31643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1643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54849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548493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548493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400061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S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R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60"/>
                          <a:stretch>
                            <a:fillRect l="-223333" t="-3030" r="-105556" b="-43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1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00061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60"/>
                          <a:stretch>
                            <a:fillRect l="-223333" t="-103030" r="-105556" b="-33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+mn-lt"/>
                            </a:rPr>
                            <a:t>hold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21633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reset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21633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set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21633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forbidden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7" name="Rectangle 3"/>
          <p:cNvSpPr txBox="1">
            <a:spLocks noChangeArrowheads="1"/>
          </p:cNvSpPr>
          <p:nvPr/>
        </p:nvSpPr>
        <p:spPr>
          <a:xfrm>
            <a:off x="4572000" y="924200"/>
            <a:ext cx="4404518" cy="5095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Calibri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6538" indent="-236538">
              <a:lnSpc>
                <a:spcPct val="82000"/>
              </a:lnSpc>
              <a:buFont typeface="Arial" charset="0"/>
              <a:buChar char="•"/>
            </a:pPr>
            <a:r>
              <a:rPr lang="en-US" sz="2800" dirty="0" smtClean="0"/>
              <a:t>Level sensitive</a:t>
            </a:r>
          </a:p>
          <a:p>
            <a:pPr marL="236538" indent="-236538">
              <a:lnSpc>
                <a:spcPct val="82000"/>
              </a:lnSpc>
              <a:buFont typeface="Arial" charset="0"/>
              <a:buChar char="•"/>
            </a:pPr>
            <a:r>
              <a:rPr lang="en-US" sz="2800" dirty="0" smtClean="0"/>
              <a:t>Inverter prevents SR Latch from entering 1,1 state</a:t>
            </a:r>
          </a:p>
          <a:p>
            <a:pPr marL="236538" indent="-236538">
              <a:lnSpc>
                <a:spcPct val="82000"/>
              </a:lnSpc>
              <a:buFont typeface="Arial" charset="0"/>
              <a:buChar char="•"/>
            </a:pPr>
            <a:r>
              <a:rPr lang="en-US" sz="2800" dirty="0" smtClean="0"/>
              <a:t>C enables changes</a:t>
            </a:r>
          </a:p>
          <a:p>
            <a:pPr marL="236538" indent="-236538">
              <a:lnSpc>
                <a:spcPct val="82000"/>
              </a:lnSpc>
              <a:buFont typeface="Arial" charset="0"/>
              <a:buChar char="•"/>
            </a:pPr>
            <a:endParaRPr lang="en-US" sz="2800" dirty="0" smtClean="0"/>
          </a:p>
        </p:txBody>
      </p:sp>
      <p:grpSp>
        <p:nvGrpSpPr>
          <p:cNvPr id="58" name="Group 57"/>
          <p:cNvGrpSpPr/>
          <p:nvPr/>
        </p:nvGrpSpPr>
        <p:grpSpPr>
          <a:xfrm>
            <a:off x="-6015" y="1295400"/>
            <a:ext cx="2286000" cy="1371600"/>
            <a:chOff x="0" y="1295400"/>
            <a:chExt cx="2286000" cy="1371600"/>
          </a:xfrm>
        </p:grpSpPr>
        <p:sp>
          <p:nvSpPr>
            <p:cNvPr id="62" name="AutoShape 4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1905000" y="1295400"/>
              <a:ext cx="381000" cy="381000"/>
            </a:xfrm>
            <a:prstGeom prst="flowChartDelay">
              <a:avLst/>
            </a:prstGeom>
            <a:solidFill>
              <a:schemeClr val="bg2"/>
            </a:solidFill>
            <a:ln w="2857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en-US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63" name="AutoShape 10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1905000" y="2209800"/>
              <a:ext cx="381000" cy="381000"/>
            </a:xfrm>
            <a:prstGeom prst="flowChartDelay">
              <a:avLst/>
            </a:prstGeom>
            <a:solidFill>
              <a:schemeClr val="bg2"/>
            </a:solidFill>
            <a:ln w="2857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en-US">
                <a:solidFill>
                  <a:srgbClr val="000000"/>
                </a:solidFill>
                <a:latin typeface="Calibri"/>
              </a:endParaRPr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0" y="1600200"/>
              <a:ext cx="1905000" cy="1066800"/>
              <a:chOff x="0" y="1600200"/>
              <a:chExt cx="1905000" cy="1066800"/>
            </a:xfrm>
          </p:grpSpPr>
          <p:sp>
            <p:nvSpPr>
              <p:cNvPr id="65" name="Line 6"/>
              <p:cNvSpPr>
                <a:spLocks noChangeShapeType="1"/>
              </p:cNvSpPr>
              <p:nvPr>
                <p:custDataLst>
                  <p:tags r:id="rId38"/>
                </p:custDataLst>
              </p:nvPr>
            </p:nvSpPr>
            <p:spPr bwMode="auto">
              <a:xfrm flipH="1">
                <a:off x="1676400" y="1600200"/>
                <a:ext cx="228600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>
                <a:noAutofit/>
              </a:bodyPr>
              <a:lstStyle/>
              <a:p>
                <a:endParaRPr lang="en-US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66" name="Line 12"/>
              <p:cNvSpPr>
                <a:spLocks noChangeShapeType="1"/>
              </p:cNvSpPr>
              <p:nvPr>
                <p:custDataLst>
                  <p:tags r:id="rId39"/>
                </p:custDataLst>
              </p:nvPr>
            </p:nvSpPr>
            <p:spPr bwMode="auto">
              <a:xfrm flipH="1">
                <a:off x="533400" y="2514600"/>
                <a:ext cx="1371600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>
                <a:noAutofit/>
              </a:bodyPr>
              <a:lstStyle/>
              <a:p>
                <a:endParaRPr lang="en-US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67" name="Line 17"/>
              <p:cNvSpPr>
                <a:spLocks noChangeShapeType="1"/>
              </p:cNvSpPr>
              <p:nvPr>
                <p:custDataLst>
                  <p:tags r:id="rId40"/>
                </p:custDataLst>
              </p:nvPr>
            </p:nvSpPr>
            <p:spPr bwMode="auto">
              <a:xfrm flipV="1">
                <a:off x="1676400" y="1600200"/>
                <a:ext cx="0" cy="91440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 type="oval"/>
                <a:tailEnd/>
              </a:ln>
              <a:effectLst/>
            </p:spPr>
            <p:txBody>
              <a:bodyPr wrap="none" anchor="ctr">
                <a:noAutofit/>
              </a:bodyPr>
              <a:lstStyle/>
              <a:p>
                <a:endParaRPr lang="en-US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68" name="Text Box 19"/>
              <p:cNvSpPr txBox="1">
                <a:spLocks noChangeArrowheads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0" y="2172056"/>
                <a:ext cx="524503" cy="494944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noAutofit/>
              </a:bodyPr>
              <a:lstStyle/>
              <a:p>
                <a:pPr algn="ctr">
                  <a:lnSpc>
                    <a:spcPct val="116000"/>
                  </a:lnSpc>
                  <a:buClr>
                    <a:srgbClr val="40458C"/>
                  </a:buClr>
                  <a:buSzPct val="100000"/>
                  <a:buFont typeface="Times New Roman" pitchFamily="18" charset="0"/>
                  <a:buNone/>
                </a:pPr>
                <a:r>
                  <a:rPr lang="en-US" sz="3200" dirty="0">
                    <a:solidFill>
                      <a:srgbClr val="FFFFFF"/>
                    </a:solidFill>
                    <a:latin typeface="Calibri"/>
                  </a:rPr>
                  <a:t>C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0088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Line 53" hidden="1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4038599" y="5334000"/>
            <a:ext cx="310243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Line 55" hidden="1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4348843" y="4826000"/>
            <a:ext cx="0" cy="5080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Line 60" hidden="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4348843" y="3429000"/>
            <a:ext cx="0" cy="1905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Line 51" hidden="1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133600" y="4800600"/>
            <a:ext cx="0" cy="5334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6" name="Line 58" hidden="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133600" y="3429000"/>
            <a:ext cx="0" cy="1905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Line 49" hidden="1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876300" y="5334000"/>
            <a:ext cx="1257300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8" name="Line 50" hidden="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133599" y="4826000"/>
            <a:ext cx="1905001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9" name="Line 52" hidden="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038600" y="4800600"/>
            <a:ext cx="0" cy="5080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Line 59" hidden="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038600" y="3429000"/>
            <a:ext cx="0" cy="1905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Line 54" hidden="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348843" y="4826000"/>
            <a:ext cx="1594757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Line 56" hidden="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943600" y="4800600"/>
            <a:ext cx="0" cy="5080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3" name="Line 57" hidden="1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943600" y="5334000"/>
            <a:ext cx="2476500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4" name="Line 61" hidden="1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943600" y="3429000"/>
            <a:ext cx="0" cy="1905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50" name="Straight Connector 49"/>
          <p:cNvCxnSpPr/>
          <p:nvPr>
            <p:custDataLst>
              <p:tags r:id="rId14"/>
            </p:custDataLst>
          </p:nvPr>
        </p:nvCxnSpPr>
        <p:spPr>
          <a:xfrm>
            <a:off x="478022" y="3704692"/>
            <a:ext cx="3435030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>
            <p:custDataLst>
              <p:tags r:id="rId15"/>
            </p:custDataLst>
          </p:nvPr>
        </p:nvCxnSpPr>
        <p:spPr>
          <a:xfrm>
            <a:off x="478022" y="4212692"/>
            <a:ext cx="3435030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>
            <p:custDataLst>
              <p:tags r:id="rId16"/>
            </p:custDataLst>
          </p:nvPr>
        </p:nvCxnSpPr>
        <p:spPr>
          <a:xfrm>
            <a:off x="478022" y="4466692"/>
            <a:ext cx="3435030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>
            <p:custDataLst>
              <p:tags r:id="rId17"/>
            </p:custDataLst>
          </p:nvPr>
        </p:nvCxnSpPr>
        <p:spPr>
          <a:xfrm>
            <a:off x="478022" y="4974692"/>
            <a:ext cx="3435030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>
            <p:custDataLst>
              <p:tags r:id="rId18"/>
            </p:custDataLst>
          </p:nvPr>
        </p:nvCxnSpPr>
        <p:spPr>
          <a:xfrm>
            <a:off x="478022" y="5101692"/>
            <a:ext cx="3435030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>
            <p:custDataLst>
              <p:tags r:id="rId19"/>
            </p:custDataLst>
          </p:nvPr>
        </p:nvCxnSpPr>
        <p:spPr>
          <a:xfrm>
            <a:off x="494697" y="5609692"/>
            <a:ext cx="3435030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Line 2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78022" y="4212692"/>
            <a:ext cx="550272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57" name="Line 2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1028294" y="3704692"/>
            <a:ext cx="384380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58" name="Line 2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1028294" y="3704692"/>
            <a:ext cx="0" cy="5080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59" name="Line 2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1412676" y="3704692"/>
            <a:ext cx="0" cy="5080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60" name="Line 42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478022" y="4466692"/>
            <a:ext cx="1052603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61" name="Line 43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1530626" y="4974692"/>
            <a:ext cx="567849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62" name="Line 44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2098475" y="4466692"/>
            <a:ext cx="381001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63" name="Line 45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2479476" y="4974692"/>
            <a:ext cx="1366876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65" name="Line 47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098476" y="4466692"/>
            <a:ext cx="0" cy="5080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66" name="Line 48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2479476" y="4466692"/>
            <a:ext cx="0" cy="5080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67" name="Text Box 6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93476" y="3666948"/>
            <a:ext cx="279366" cy="629147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 err="1">
                <a:solidFill>
                  <a:srgbClr val="FFFFFF"/>
                </a:solidFill>
                <a:latin typeface="Calibri"/>
              </a:rPr>
              <a:t>clk</a:t>
            </a:r>
            <a:endParaRPr lang="en-US" sz="32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8" name="Text Box 63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37324" y="4466692"/>
            <a:ext cx="191670" cy="629147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D</a:t>
            </a:r>
          </a:p>
        </p:txBody>
      </p:sp>
      <p:sp>
        <p:nvSpPr>
          <p:cNvPr id="69" name="Text Box 64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225465" y="5076292"/>
            <a:ext cx="201492" cy="629147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Q</a:t>
            </a:r>
          </a:p>
        </p:txBody>
      </p:sp>
      <p:sp>
        <p:nvSpPr>
          <p:cNvPr id="70" name="Line 2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1412673" y="4212692"/>
            <a:ext cx="457703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71" name="Line 2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1870376" y="3704692"/>
            <a:ext cx="418600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72" name="Line 2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1870376" y="3704692"/>
            <a:ext cx="0" cy="5080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73" name="Line 2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2288974" y="3704692"/>
            <a:ext cx="0" cy="5080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77" name="Line 26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2288974" y="4212692"/>
            <a:ext cx="415147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78" name="Line 27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704122" y="3704692"/>
            <a:ext cx="384954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79" name="Line 28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2704122" y="3704692"/>
            <a:ext cx="0" cy="5080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81" name="Line 29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3089076" y="3704692"/>
            <a:ext cx="0" cy="5080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87" name="Line 26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3089075" y="4212692"/>
            <a:ext cx="448791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88" name="Line 27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3537867" y="3704692"/>
            <a:ext cx="291811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89" name="Line 28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3537867" y="3704692"/>
            <a:ext cx="0" cy="5080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90" name="Line 29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3851076" y="3704692"/>
            <a:ext cx="0" cy="5080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80" name="Rectangle 3"/>
          <p:cNvSpPr txBox="1">
            <a:spLocks noChangeArrowheads="1"/>
          </p:cNvSpPr>
          <p:nvPr>
            <p:custDataLst>
              <p:tags r:id="rId45"/>
            </p:custDataLst>
          </p:nvPr>
        </p:nvSpPr>
        <p:spPr>
          <a:xfrm>
            <a:off x="4572000" y="580492"/>
            <a:ext cx="4343400" cy="3352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82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Level Sensitive D Latch</a:t>
            </a:r>
            <a:endParaRPr lang="en-US" sz="28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2800" dirty="0" smtClean="0"/>
              <a:t>Clock high:</a:t>
            </a:r>
            <a:br>
              <a:rPr lang="en-US" sz="2800" dirty="0" smtClean="0"/>
            </a:br>
            <a:r>
              <a:rPr lang="en-US" sz="2800" dirty="0" smtClean="0">
                <a:sym typeface="Wingdings" pitchFamily="2" charset="2"/>
              </a:rPr>
              <a:t>   set/reset (according to D)</a:t>
            </a:r>
          </a:p>
          <a:p>
            <a:r>
              <a:rPr lang="en-US" sz="2800" dirty="0" smtClean="0"/>
              <a:t>Clock low:</a:t>
            </a:r>
            <a:br>
              <a:rPr lang="en-US" sz="2800" dirty="0" smtClean="0"/>
            </a:br>
            <a:r>
              <a:rPr lang="en-US" sz="2800" dirty="0" smtClean="0">
                <a:sym typeface="Wingdings" pitchFamily="2" charset="2"/>
              </a:rPr>
              <a:t>   keep state (ignore D)</a:t>
            </a:r>
            <a:endParaRPr lang="en-US" sz="2800" dirty="0" smtClean="0"/>
          </a:p>
        </p:txBody>
      </p:sp>
      <p:sp>
        <p:nvSpPr>
          <p:cNvPr id="84" name="Line 46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1524750" y="4466692"/>
            <a:ext cx="0" cy="5080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82" name="Line 26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V="1">
            <a:off x="630422" y="5609691"/>
            <a:ext cx="397872" cy="1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1" name="Group 4"/>
              <p:cNvGraphicFramePr>
                <a:graphicFrameLocks noGrp="1"/>
              </p:cNvGraphicFramePr>
              <p:nvPr>
                <p:custDataLst>
                  <p:tags r:id="rId48"/>
                </p:custDataLst>
                <p:extLst>
                  <p:ext uri="{D42A27DB-BD31-4B8C-83A1-F6EECF244321}">
                    <p14:modId xmlns:p14="http://schemas.microsoft.com/office/powerpoint/2010/main" val="584945716"/>
                  </p:ext>
                </p:extLst>
              </p:nvPr>
            </p:nvGraphicFramePr>
            <p:xfrm>
              <a:off x="5036379" y="3246199"/>
              <a:ext cx="3124200" cy="3284219"/>
            </p:xfrm>
            <a:graphic>
              <a:graphicData uri="http://schemas.openxmlformats.org/drawingml/2006/table">
                <a:tbl>
                  <a:tblPr/>
                  <a:tblGrid>
                    <a:gridCol w="762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858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8382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8382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636259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err="1" smtClean="0">
                              <a:ln>
                                <a:noFill/>
                              </a:ln>
                              <a:solidFill>
                                <a:schemeClr val="accent1"/>
                              </a:solidFill>
                              <a:effectLst/>
                              <a:latin typeface="Calibri"/>
                            </a:rPr>
                            <a:t>clk</a:t>
                          </a:r>
                          <a:endParaRPr kumimoji="0" lang="en-US" sz="32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accent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accent1"/>
                              </a:solidFill>
                              <a:effectLst/>
                              <a:latin typeface="Calibri"/>
                            </a:rPr>
                            <a:t>D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accent1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kumimoji="0" lang="en-US" sz="32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accent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kumimoji="0" lang="en-US" sz="3200" b="0" i="0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accent1"/>
                                        </a:solidFill>
                                        <a:effectLst/>
                                        <a:latin typeface="Cambria Math"/>
                                      </a:rPr>
                                      <m:t>Q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kumimoji="0" lang="en-US" sz="32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accent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36259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66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66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70567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66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66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670567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670567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1" name="Group 4"/>
              <p:cNvGraphicFramePr>
                <a:graphicFrameLocks noGrp="1"/>
              </p:cNvGraphicFramePr>
              <p:nvPr>
                <p:custDataLst>
                  <p:tags r:id="rId61"/>
                </p:custDataLst>
                <p:extLst>
                  <p:ext uri="{D42A27DB-BD31-4B8C-83A1-F6EECF244321}">
                    <p14:modId xmlns:p14="http://schemas.microsoft.com/office/powerpoint/2010/main" val="584945716"/>
                  </p:ext>
                </p:extLst>
              </p:nvPr>
            </p:nvGraphicFramePr>
            <p:xfrm>
              <a:off x="5036379" y="3246199"/>
              <a:ext cx="3124200" cy="3284219"/>
            </p:xfrm>
            <a:graphic>
              <a:graphicData uri="http://schemas.openxmlformats.org/drawingml/2006/table">
                <a:tbl>
                  <a:tblPr/>
                  <a:tblGrid>
                    <a:gridCol w="762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858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8382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8382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636259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err="1" smtClean="0">
                              <a:ln>
                                <a:noFill/>
                              </a:ln>
                              <a:solidFill>
                                <a:schemeClr val="accent1"/>
                              </a:solidFill>
                              <a:effectLst/>
                              <a:latin typeface="Calibri"/>
                            </a:rPr>
                            <a:t>clk</a:t>
                          </a:r>
                          <a:endParaRPr kumimoji="0" lang="en-US" sz="32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accent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accent1"/>
                              </a:solidFill>
                              <a:effectLst/>
                              <a:latin typeface="Calibri"/>
                            </a:rPr>
                            <a:t>D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accent1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62"/>
                          <a:stretch>
                            <a:fillRect l="-281884" t="-7619" r="-3623" b="-43809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36259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66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66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70567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66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66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670567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670567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151" name="Group 150"/>
          <p:cNvGrpSpPr/>
          <p:nvPr/>
        </p:nvGrpSpPr>
        <p:grpSpPr>
          <a:xfrm>
            <a:off x="895350" y="838200"/>
            <a:ext cx="1619250" cy="1420235"/>
            <a:chOff x="3276600" y="4980565"/>
            <a:chExt cx="1619250" cy="1420235"/>
          </a:xfrm>
        </p:grpSpPr>
        <p:sp>
          <p:nvSpPr>
            <p:cNvPr id="152" name="Rectangle 4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3505200" y="5126274"/>
              <a:ext cx="1143000" cy="1219200"/>
            </a:xfrm>
            <a:prstGeom prst="rect">
              <a:avLst/>
            </a:prstGeom>
            <a:noFill/>
            <a:ln w="38100" algn="ctr">
              <a:solidFill>
                <a:schemeClr val="accent4">
                  <a:lumMod val="60000"/>
                  <a:lumOff val="40000"/>
                </a:schemeClr>
              </a:solidFill>
              <a:miter lim="800000"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en-US"/>
            </a:p>
          </p:txBody>
        </p:sp>
        <p:sp>
          <p:nvSpPr>
            <p:cNvPr id="153" name="Text Box 5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3470734" y="5106727"/>
              <a:ext cx="437941" cy="629147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3200" dirty="0">
                  <a:solidFill>
                    <a:srgbClr val="FFFFFF"/>
                  </a:solidFill>
                  <a:latin typeface="Calibri"/>
                </a:rPr>
                <a:t>D</a:t>
              </a:r>
            </a:p>
          </p:txBody>
        </p:sp>
        <p:sp>
          <p:nvSpPr>
            <p:cNvPr id="154" name="Text Box 6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4171152" y="5106727"/>
              <a:ext cx="460383" cy="629147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3200" dirty="0">
                  <a:solidFill>
                    <a:srgbClr val="FFFFFF"/>
                  </a:solidFill>
                  <a:latin typeface="Calibri"/>
                </a:rPr>
                <a:t>Q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5" name="Text Box 7"/>
                <p:cNvSpPr txBox="1">
                  <a:spLocks noChangeArrowheads="1"/>
                </p:cNvSpPr>
                <p:nvPr>
                  <p:custDataLst>
                    <p:tags r:id="rId53"/>
                  </p:custDataLst>
                </p:nvPr>
              </p:nvSpPr>
              <p:spPr bwMode="auto">
                <a:xfrm>
                  <a:off x="4128672" y="5735874"/>
                  <a:ext cx="545342" cy="664926"/>
                </a:xfrm>
                <a:prstGeom prst="rect">
                  <a:avLst/>
                </a:prstGeom>
                <a:noFill/>
                <a:ln w="25400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>
                    <a:lnSpc>
                      <a:spcPct val="116000"/>
                    </a:lnSpc>
                    <a:buClr>
                      <a:srgbClr val="40458C"/>
                    </a:buClr>
                    <a:buSzPct val="100000"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sz="3200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sz="3200">
                                <a:solidFill>
                                  <a:srgbClr val="FFFFFF"/>
                                </a:solidFill>
                                <a:latin typeface="Cambria Math"/>
                              </a:rPr>
                              <m:t>Q</m:t>
                            </m:r>
                          </m:e>
                        </m:acc>
                      </m:oMath>
                    </m:oMathPara>
                  </a14:m>
                  <a:endParaRPr lang="en-US" sz="3200" dirty="0">
                    <a:solidFill>
                      <a:srgbClr val="FFFFFF"/>
                    </a:solidFill>
                    <a:latin typeface="Calibri"/>
                  </a:endParaRPr>
                </a:p>
              </p:txBody>
            </p:sp>
          </mc:Choice>
          <mc:Fallback xmlns="">
            <p:sp>
              <p:nvSpPr>
                <p:cNvPr id="155" name="Text 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>
                  <p:custDataLst>
                    <p:tags r:id="rId69"/>
                  </p:custDataLst>
                </p:nvPr>
              </p:nvSpPr>
              <p:spPr bwMode="auto">
                <a:xfrm>
                  <a:off x="4128672" y="5735874"/>
                  <a:ext cx="545342" cy="664926"/>
                </a:xfrm>
                <a:prstGeom prst="rect">
                  <a:avLst/>
                </a:prstGeom>
                <a:blipFill>
                  <a:blip r:embed="rId78"/>
                  <a:stretch>
                    <a:fillRect/>
                  </a:stretch>
                </a:blipFill>
                <a:ln w="25400" algn="ctr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6" name="Text Box 5"/>
            <p:cNvSpPr txBox="1"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3476484" y="5735874"/>
              <a:ext cx="638316" cy="629147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3200" dirty="0" err="1" smtClean="0">
                  <a:solidFill>
                    <a:srgbClr val="FFFFFF"/>
                  </a:solidFill>
                  <a:latin typeface="Calibri"/>
                </a:rPr>
                <a:t>clk</a:t>
              </a:r>
              <a:endParaRPr lang="en-US" sz="32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57" name="Line 19"/>
            <p:cNvSpPr>
              <a:spLocks noChangeShapeType="1"/>
            </p:cNvSpPr>
            <p:nvPr>
              <p:custDataLst>
                <p:tags r:id="rId55"/>
              </p:custDataLst>
            </p:nvPr>
          </p:nvSpPr>
          <p:spPr bwMode="auto">
            <a:xfrm>
              <a:off x="4648200" y="6142350"/>
              <a:ext cx="228600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158" name="Line 19"/>
            <p:cNvSpPr>
              <a:spLocks noChangeShapeType="1"/>
            </p:cNvSpPr>
            <p:nvPr>
              <p:custDataLst>
                <p:tags r:id="rId56"/>
              </p:custDataLst>
            </p:nvPr>
          </p:nvSpPr>
          <p:spPr bwMode="auto">
            <a:xfrm>
              <a:off x="4667250" y="5437765"/>
              <a:ext cx="228600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4852193" y="4980565"/>
              <a:ext cx="65" cy="369332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lIns="0" tIns="0" rIns="0" bIns="0" rtlCol="0">
              <a:spAutoFit/>
            </a:bodyPr>
            <a:lstStyle/>
            <a:p>
              <a:endParaRPr lang="en-US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160" name="Line 19"/>
            <p:cNvSpPr>
              <a:spLocks noChangeShapeType="1"/>
            </p:cNvSpPr>
            <p:nvPr>
              <p:custDataLst>
                <p:tags r:id="rId57"/>
              </p:custDataLst>
            </p:nvPr>
          </p:nvSpPr>
          <p:spPr bwMode="auto">
            <a:xfrm>
              <a:off x="3276600" y="6142350"/>
              <a:ext cx="228600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161" name="Line 19"/>
            <p:cNvSpPr>
              <a:spLocks noChangeShapeType="1"/>
            </p:cNvSpPr>
            <p:nvPr>
              <p:custDataLst>
                <p:tags r:id="rId58"/>
              </p:custDataLst>
            </p:nvPr>
          </p:nvSpPr>
          <p:spPr bwMode="auto">
            <a:xfrm>
              <a:off x="3295650" y="5437765"/>
              <a:ext cx="228600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93" name="Rectangle 2"/>
          <p:cNvSpPr>
            <a:spLocks noGrp="1" noChangeArrowheads="1"/>
          </p:cNvSpPr>
          <p:nvPr>
            <p:ph type="title"/>
            <p:custDataLst>
              <p:tags r:id="rId49"/>
            </p:custDataLst>
          </p:nvPr>
        </p:nvSpPr>
        <p:spPr>
          <a:xfrm>
            <a:off x="228600" y="152400"/>
            <a:ext cx="8686800" cy="533400"/>
          </a:xfrm>
        </p:spPr>
        <p:txBody>
          <a:bodyPr>
            <a:noAutofit/>
          </a:bodyPr>
          <a:lstStyle/>
          <a:p>
            <a:r>
              <a:rPr lang="en-US" dirty="0"/>
              <a:t>Round </a:t>
            </a:r>
            <a:r>
              <a:rPr lang="en-US" dirty="0" smtClean="0"/>
              <a:t>2: D Latch (1)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57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61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Round 3: D Flip-Flop</a:t>
            </a:r>
            <a:endParaRPr lang="en-US" sz="4000" dirty="0"/>
          </a:p>
        </p:txBody>
      </p:sp>
      <p:sp>
        <p:nvSpPr>
          <p:cNvPr id="158617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5052729" y="844891"/>
            <a:ext cx="3862671" cy="2277301"/>
          </a:xfrm>
        </p:spPr>
        <p:txBody>
          <a:bodyPr>
            <a:noAutofit/>
          </a:bodyPr>
          <a:lstStyle/>
          <a:p>
            <a:pPr marL="285750" indent="-285750">
              <a:lnSpc>
                <a:spcPct val="92000"/>
              </a:lnSpc>
              <a:buFont typeface="Arial" pitchFamily="34" charset="0"/>
              <a:buChar char="•"/>
            </a:pPr>
            <a:r>
              <a:rPr lang="en-US" sz="2800" dirty="0" smtClean="0"/>
              <a:t>Edge-Triggered</a:t>
            </a:r>
          </a:p>
          <a:p>
            <a:pPr marL="285750" indent="-285750">
              <a:lnSpc>
                <a:spcPct val="92000"/>
              </a:lnSpc>
              <a:buFont typeface="Arial" pitchFamily="34" charset="0"/>
              <a:buChar char="•"/>
            </a:pPr>
            <a:r>
              <a:rPr lang="en-US" sz="2800" dirty="0" smtClean="0"/>
              <a:t>Data captured when clock high</a:t>
            </a:r>
          </a:p>
          <a:p>
            <a:pPr marL="285750" indent="-285750">
              <a:lnSpc>
                <a:spcPct val="92000"/>
              </a:lnSpc>
              <a:buFont typeface="Arial" pitchFamily="34" charset="0"/>
              <a:buChar char="•"/>
            </a:pPr>
            <a:r>
              <a:rPr lang="en-US" sz="2800" dirty="0" smtClean="0"/>
              <a:t>Output changes only on falling edges</a:t>
            </a:r>
            <a:endParaRPr lang="en-US" sz="2800" dirty="0"/>
          </a:p>
          <a:p>
            <a:pPr marL="285750" indent="-285750">
              <a:lnSpc>
                <a:spcPct val="92000"/>
              </a:lnSpc>
            </a:pPr>
            <a:endParaRPr lang="en-US" sz="2800" dirty="0" smtClean="0"/>
          </a:p>
        </p:txBody>
      </p:sp>
      <p:sp>
        <p:nvSpPr>
          <p:cNvPr id="1586180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39817" y="983909"/>
            <a:ext cx="1143000" cy="1219200"/>
          </a:xfrm>
          <a:prstGeom prst="rect">
            <a:avLst/>
          </a:prstGeom>
          <a:noFill/>
          <a:ln w="38100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6181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07757" y="964362"/>
            <a:ext cx="437941" cy="62914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D</a:t>
            </a:r>
          </a:p>
        </p:txBody>
      </p:sp>
      <p:sp>
        <p:nvSpPr>
          <p:cNvPr id="1586182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805769" y="964362"/>
            <a:ext cx="460383" cy="62914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>
                <a:solidFill>
                  <a:srgbClr val="FFFFFF"/>
                </a:solidFill>
                <a:latin typeface="Calibri"/>
              </a:rPr>
              <a:t>Q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86183" name="Text Box 7"/>
              <p:cNvSpPr txBox="1"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1763289" y="1593509"/>
                <a:ext cx="545342" cy="664926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16000"/>
                  </a:lnSpc>
                  <a:buClr>
                    <a:srgbClr val="40458C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320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320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Q</m:t>
                          </m:r>
                        </m:e>
                      </m:acc>
                    </m:oMath>
                  </m:oMathPara>
                </a14:m>
                <a:endParaRPr lang="en-US" sz="3200" dirty="0">
                  <a:solidFill>
                    <a:srgbClr val="FFFFFF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1586183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1763289" y="1593509"/>
                <a:ext cx="545342" cy="664926"/>
              </a:xfrm>
              <a:prstGeom prst="rect">
                <a:avLst/>
              </a:prstGeom>
              <a:blipFill rotWithShape="0">
                <a:blip r:embed="rId64"/>
                <a:stretch>
                  <a:fillRect/>
                </a:stretch>
              </a:blipFill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86191" name="Rectangle 1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035292" y="983909"/>
            <a:ext cx="1143000" cy="1219200"/>
          </a:xfrm>
          <a:prstGeom prst="rect">
            <a:avLst/>
          </a:prstGeom>
          <a:noFill/>
          <a:ln w="38100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6192" name="Text Box 1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003232" y="964362"/>
            <a:ext cx="437941" cy="62914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>
                <a:solidFill>
                  <a:srgbClr val="FFFFFF"/>
                </a:solidFill>
                <a:latin typeface="Calibri"/>
              </a:rPr>
              <a:t>D</a:t>
            </a:r>
          </a:p>
        </p:txBody>
      </p:sp>
      <p:sp>
        <p:nvSpPr>
          <p:cNvPr id="1586193" name="Text Box 1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701244" y="964362"/>
            <a:ext cx="460383" cy="62914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>
                <a:solidFill>
                  <a:srgbClr val="FFFFFF"/>
                </a:solidFill>
                <a:latin typeface="Calibri"/>
              </a:rPr>
              <a:t>Q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86194" name="Text Box 18"/>
              <p:cNvSpPr txBox="1"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3658764" y="1593509"/>
                <a:ext cx="545342" cy="664926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16000"/>
                  </a:lnSpc>
                  <a:buClr>
                    <a:srgbClr val="40458C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320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320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Q</m:t>
                          </m:r>
                        </m:e>
                      </m:acc>
                    </m:oMath>
                  </m:oMathPara>
                </a14:m>
                <a:endParaRPr lang="en-US" sz="3200" dirty="0">
                  <a:solidFill>
                    <a:srgbClr val="FFFFFF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1586194" name="Text Box 18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3658764" y="1593509"/>
                <a:ext cx="545342" cy="664926"/>
              </a:xfrm>
              <a:prstGeom prst="rect">
                <a:avLst/>
              </a:prstGeom>
              <a:blipFill rotWithShape="0">
                <a:blip r:embed="rId66"/>
                <a:stretch>
                  <a:fillRect/>
                </a:stretch>
              </a:blipFill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Text Box 5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105351" y="1593509"/>
            <a:ext cx="404278" cy="66358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C</a:t>
            </a:r>
          </a:p>
        </p:txBody>
      </p:sp>
      <p:sp>
        <p:nvSpPr>
          <p:cNvPr id="92" name="Text Box 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000827" y="1593509"/>
            <a:ext cx="404278" cy="66358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C</a:t>
            </a:r>
          </a:p>
        </p:txBody>
      </p:sp>
      <p:sp>
        <p:nvSpPr>
          <p:cNvPr id="162" name="Line 53" hidden="1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805953" y="5426077"/>
            <a:ext cx="1327647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63" name="Line 55" hidden="1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2133600" y="4809015"/>
            <a:ext cx="0" cy="6096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 dirty="0"/>
          </a:p>
        </p:txBody>
      </p:sp>
      <p:sp>
        <p:nvSpPr>
          <p:cNvPr id="164" name="Line 58" hidden="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4290392" y="4816475"/>
            <a:ext cx="1653208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65" name="Line 59" hidden="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4290392" y="4816475"/>
            <a:ext cx="0" cy="6096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66" name="Line 64" hidden="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290392" y="3140075"/>
            <a:ext cx="0" cy="2286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67" name="Line 61" hidden="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943599" y="5410200"/>
            <a:ext cx="2431995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68" name="Line 60" hidden="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943600" y="4800600"/>
            <a:ext cx="0" cy="6096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69" name="Line 65" hidden="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5943600" y="3124200"/>
            <a:ext cx="0" cy="2286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0" name="Line 71" hidden="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613302" y="3140075"/>
            <a:ext cx="0" cy="3048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1" name="Line 56" hidden="1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038600" y="4816475"/>
            <a:ext cx="0" cy="6096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2" name="Line 57" hidden="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4038600" y="5426075"/>
            <a:ext cx="251791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3" name="Line 63" hidden="1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4038600" y="3140075"/>
            <a:ext cx="0" cy="2286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4" name="Line 74" hidden="1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698364" y="5578475"/>
            <a:ext cx="3837387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5" name="Line 75" hidden="1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6543261" y="6175375"/>
            <a:ext cx="1914939" cy="7938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6" name="Line 72" hidden="1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6535751" y="3140075"/>
            <a:ext cx="0" cy="3048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7" name="Line 76" hidden="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6535751" y="5578475"/>
            <a:ext cx="0" cy="600075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8" name="Line 54" hidden="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2133599" y="4816475"/>
            <a:ext cx="1905001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9" name="Line 70" hidden="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2690854" y="3140075"/>
            <a:ext cx="0" cy="3048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80" name="Line 73" hidden="1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783424" y="6180138"/>
            <a:ext cx="1914940" cy="7938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81" name="Line 77" hidden="1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2690854" y="5583238"/>
            <a:ext cx="0" cy="600075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82" name="Line 62" hidden="1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2133600" y="3182937"/>
            <a:ext cx="0" cy="22098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7" name="Line 19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911216" y="1288709"/>
            <a:ext cx="2286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28" name="Line 19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879157" y="1983785"/>
            <a:ext cx="2286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29" name="Line 1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2282817" y="1993559"/>
            <a:ext cx="2286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32" name="Line 1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2895600" y="1981200"/>
            <a:ext cx="128471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33" name="Line 1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4191000" y="1981200"/>
            <a:ext cx="2286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50" name="Line 19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4191000" y="1295400"/>
            <a:ext cx="2286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grpSp>
        <p:nvGrpSpPr>
          <p:cNvPr id="151" name="Group 150"/>
          <p:cNvGrpSpPr/>
          <p:nvPr/>
        </p:nvGrpSpPr>
        <p:grpSpPr>
          <a:xfrm>
            <a:off x="-76200" y="831509"/>
            <a:ext cx="5062154" cy="2133600"/>
            <a:chOff x="76200" y="831509"/>
            <a:chExt cx="5062154" cy="2133600"/>
          </a:xfrm>
        </p:grpSpPr>
        <p:sp>
          <p:nvSpPr>
            <p:cNvPr id="153" name="Line 9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 flipH="1">
              <a:off x="682616" y="1288709"/>
              <a:ext cx="609600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en-US"/>
            </a:p>
          </p:txBody>
        </p:sp>
        <p:sp>
          <p:nvSpPr>
            <p:cNvPr id="154" name="Line 10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 flipH="1">
              <a:off x="682617" y="1994056"/>
              <a:ext cx="609600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en-US"/>
            </a:p>
          </p:txBody>
        </p:sp>
        <p:sp>
          <p:nvSpPr>
            <p:cNvPr id="155" name="Line 11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 flipH="1">
              <a:off x="2435217" y="1994056"/>
              <a:ext cx="152400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156" name="Line 12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 flipH="1">
              <a:off x="2435216" y="1288709"/>
              <a:ext cx="765183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en-US"/>
            </a:p>
          </p:txBody>
        </p:sp>
        <p:sp>
          <p:nvSpPr>
            <p:cNvPr id="157" name="Line 20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flipH="1">
              <a:off x="3035292" y="1981200"/>
              <a:ext cx="152400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158" name="Line 21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 flipH="1">
              <a:off x="4330692" y="1981200"/>
              <a:ext cx="304800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159" name="Line 22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 flipH="1">
              <a:off x="4330692" y="1295028"/>
              <a:ext cx="304800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160" name="Line 25"/>
            <p:cNvSpPr>
              <a:spLocks noChangeShapeType="1"/>
            </p:cNvSpPr>
            <p:nvPr>
              <p:custDataLst>
                <p:tags r:id="rId49"/>
              </p:custDataLst>
            </p:nvPr>
          </p:nvSpPr>
          <p:spPr bwMode="auto">
            <a:xfrm flipH="1">
              <a:off x="1063617" y="1993559"/>
              <a:ext cx="0" cy="59055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 type="oval"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en-US"/>
            </a:p>
          </p:txBody>
        </p:sp>
        <p:sp>
          <p:nvSpPr>
            <p:cNvPr id="161" name="Line 26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 flipH="1" flipV="1">
              <a:off x="3035292" y="1974509"/>
              <a:ext cx="0" cy="60960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en-US"/>
            </a:p>
          </p:txBody>
        </p:sp>
        <p:sp>
          <p:nvSpPr>
            <p:cNvPr id="183" name="Line 27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 flipH="1" flipV="1">
              <a:off x="1063617" y="2584109"/>
              <a:ext cx="1219200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en-US"/>
            </a:p>
          </p:txBody>
        </p:sp>
        <p:sp>
          <p:nvSpPr>
            <p:cNvPr id="184" name="AutoShape 28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 rot="5400000">
              <a:off x="2282817" y="2403134"/>
              <a:ext cx="381000" cy="381000"/>
            </a:xfrm>
            <a:prstGeom prst="triangle">
              <a:avLst>
                <a:gd name="adj" fmla="val 50000"/>
              </a:avLst>
            </a:prstGeom>
            <a:noFill/>
            <a:ln w="2857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185" name="Oval 29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2682867" y="2507909"/>
              <a:ext cx="152400" cy="152400"/>
            </a:xfrm>
            <a:prstGeom prst="ellipse">
              <a:avLst/>
            </a:prstGeom>
            <a:noFill/>
            <a:ln w="28575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186" name="Text Box 78"/>
            <p:cNvSpPr txBox="1"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2651794" y="1143000"/>
              <a:ext cx="397866" cy="66358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3200" dirty="0">
                  <a:solidFill>
                    <a:srgbClr val="FFFFFF"/>
                  </a:solidFill>
                  <a:latin typeface="Calibri"/>
                </a:rPr>
                <a:t>X</a:t>
              </a:r>
            </a:p>
          </p:txBody>
        </p:sp>
        <p:sp>
          <p:nvSpPr>
            <p:cNvPr id="187" name="Rectangle 79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804854" y="831509"/>
              <a:ext cx="3687763" cy="2133600"/>
            </a:xfrm>
            <a:prstGeom prst="rect">
              <a:avLst/>
            </a:prstGeom>
            <a:noFill/>
            <a:ln w="38100" algn="ctr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188" name="Line 20"/>
            <p:cNvSpPr>
              <a:spLocks noChangeShapeType="1"/>
            </p:cNvSpPr>
            <p:nvPr>
              <p:custDataLst>
                <p:tags r:id="rId56"/>
              </p:custDataLst>
            </p:nvPr>
          </p:nvSpPr>
          <p:spPr bwMode="auto">
            <a:xfrm flipH="1">
              <a:off x="2844792" y="2584109"/>
              <a:ext cx="209548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189" name="Text Box 17"/>
            <p:cNvSpPr txBox="1"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4645017" y="964859"/>
              <a:ext cx="460383" cy="629147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3200">
                  <a:solidFill>
                    <a:srgbClr val="FFFFFF"/>
                  </a:solidFill>
                  <a:latin typeface="Calibri"/>
                </a:rPr>
                <a:t>Q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0" name="Text Box 18"/>
                <p:cNvSpPr txBox="1">
                  <a:spLocks noChangeArrowheads="1"/>
                </p:cNvSpPr>
                <p:nvPr>
                  <p:custDataLst>
                    <p:tags r:id="rId58"/>
                  </p:custDataLst>
                </p:nvPr>
              </p:nvSpPr>
              <p:spPr bwMode="auto">
                <a:xfrm>
                  <a:off x="4593012" y="1669212"/>
                  <a:ext cx="545342" cy="664926"/>
                </a:xfrm>
                <a:prstGeom prst="rect">
                  <a:avLst/>
                </a:prstGeom>
                <a:noFill/>
                <a:ln w="25400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>
                    <a:lnSpc>
                      <a:spcPct val="116000"/>
                    </a:lnSpc>
                    <a:buClr>
                      <a:srgbClr val="40458C"/>
                    </a:buClr>
                    <a:buSzPct val="100000"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sz="3200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sz="3200">
                                <a:solidFill>
                                  <a:srgbClr val="FFFFFF"/>
                                </a:solidFill>
                                <a:latin typeface="Cambria Math"/>
                              </a:rPr>
                              <m:t>Q</m:t>
                            </m:r>
                          </m:e>
                        </m:acc>
                      </m:oMath>
                    </m:oMathPara>
                  </a14:m>
                  <a:endParaRPr lang="en-US" sz="3200" dirty="0">
                    <a:solidFill>
                      <a:srgbClr val="FFFFFF"/>
                    </a:solidFill>
                    <a:latin typeface="Calibri"/>
                  </a:endParaRPr>
                </a:p>
              </p:txBody>
            </p:sp>
          </mc:Choice>
          <mc:Fallback xmlns="">
            <p:sp>
              <p:nvSpPr>
                <p:cNvPr id="190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>
                  <p:custDataLst>
                    <p:tags r:id="rId126"/>
                  </p:custDataLst>
                </p:nvPr>
              </p:nvSpPr>
              <p:spPr bwMode="auto">
                <a:xfrm>
                  <a:off x="4593012" y="1669212"/>
                  <a:ext cx="545342" cy="664926"/>
                </a:xfrm>
                <a:prstGeom prst="rect">
                  <a:avLst/>
                </a:prstGeom>
                <a:blipFill rotWithShape="1">
                  <a:blip r:embed="rId127"/>
                  <a:stretch>
                    <a:fillRect/>
                  </a:stretch>
                </a:blipFill>
                <a:ln w="25400" algn="ctr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2" name="Text Box 66"/>
            <p:cNvSpPr txBox="1"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247860" y="964362"/>
              <a:ext cx="437940" cy="629147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3200" dirty="0" smtClean="0">
                  <a:solidFill>
                    <a:srgbClr val="FFFFFF"/>
                  </a:solidFill>
                  <a:latin typeface="Calibri"/>
                </a:rPr>
                <a:t>D</a:t>
              </a:r>
              <a:endParaRPr lang="en-US" sz="32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93" name="Text Box 67"/>
            <p:cNvSpPr txBox="1"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76200" y="1626847"/>
              <a:ext cx="638316" cy="629147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3200" dirty="0" smtClean="0">
                  <a:solidFill>
                    <a:srgbClr val="FFFFFF"/>
                  </a:solidFill>
                  <a:latin typeface="Calibri"/>
                </a:rPr>
                <a:t>clk</a:t>
              </a:r>
              <a:endParaRPr lang="en-US" sz="3200" dirty="0">
                <a:solidFill>
                  <a:srgbClr val="FFFFFF"/>
                </a:solidFill>
                <a:latin typeface="Calibri"/>
              </a:endParaRPr>
            </a:p>
          </p:txBody>
        </p:sp>
      </p:grpSp>
      <p:sp>
        <p:nvSpPr>
          <p:cNvPr id="266" name="Rectangle 265"/>
          <p:cNvSpPr/>
          <p:nvPr/>
        </p:nvSpPr>
        <p:spPr>
          <a:xfrm>
            <a:off x="1460960" y="2140134"/>
            <a:ext cx="399468" cy="4136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</a:pPr>
            <a:r>
              <a:rPr lang="en-US" smtClean="0">
                <a:solidFill>
                  <a:schemeClr val="accent5"/>
                </a:solidFill>
              </a:rPr>
              <a:t>L1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267" name="Rectangle 266"/>
          <p:cNvSpPr/>
          <p:nvPr/>
        </p:nvSpPr>
        <p:spPr>
          <a:xfrm>
            <a:off x="3389890" y="2140134"/>
            <a:ext cx="399468" cy="4136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</a:pPr>
            <a:r>
              <a:rPr lang="en-US" dirty="0" smtClean="0">
                <a:solidFill>
                  <a:schemeClr val="accent5"/>
                </a:solidFill>
              </a:rPr>
              <a:t>L2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6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748222" cy="365125"/>
          </a:xfrm>
        </p:spPr>
        <p:txBody>
          <a:bodyPr/>
          <a:lstStyle/>
          <a:p>
            <a:fld id="{DAD0A56F-BD0F-4BDF-9912-D1E89E9626C0}" type="slidenum">
              <a:rPr lang="en-US" smtClean="0"/>
              <a:t>25</a:t>
            </a:fld>
            <a:endParaRPr lang="en-US" dirty="0"/>
          </a:p>
        </p:txBody>
      </p:sp>
      <p:sp>
        <p:nvSpPr>
          <p:cNvPr id="67" name="Line 1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2282817" y="1288709"/>
            <a:ext cx="1524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68" name="Line 11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2895600" y="1288709"/>
            <a:ext cx="1524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9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617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61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Round 3: D Flip-Flop</a:t>
            </a:r>
            <a:endParaRPr lang="en-US" sz="4000" dirty="0"/>
          </a:p>
        </p:txBody>
      </p:sp>
      <p:sp>
        <p:nvSpPr>
          <p:cNvPr id="162" name="Line 53" hidden="1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805953" y="5426077"/>
            <a:ext cx="1327647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63" name="Line 55" hidden="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2133600" y="4809015"/>
            <a:ext cx="0" cy="6096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 dirty="0"/>
          </a:p>
        </p:txBody>
      </p:sp>
      <p:sp>
        <p:nvSpPr>
          <p:cNvPr id="164" name="Line 58" hidden="1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4290392" y="4816475"/>
            <a:ext cx="1653208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65" name="Line 59" hidden="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4290392" y="4816475"/>
            <a:ext cx="0" cy="6096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66" name="Line 64" hidden="1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290392" y="3140075"/>
            <a:ext cx="0" cy="2286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67" name="Line 61" hidden="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943599" y="5410200"/>
            <a:ext cx="2431995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68" name="Line 60" hidden="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943600" y="4800600"/>
            <a:ext cx="0" cy="6096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69" name="Line 65" hidden="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943600" y="3124200"/>
            <a:ext cx="0" cy="2286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0" name="Line 71" hidden="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613302" y="3140075"/>
            <a:ext cx="0" cy="3048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1" name="Line 56" hidden="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038600" y="4816475"/>
            <a:ext cx="0" cy="6096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2" name="Line 57" hidden="1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038600" y="5426075"/>
            <a:ext cx="251791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3" name="Line 63" hidden="1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038600" y="3140075"/>
            <a:ext cx="0" cy="2286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4" name="Line 74" hidden="1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2698364" y="5578475"/>
            <a:ext cx="3837387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5" name="Line 75" hidden="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543261" y="6175375"/>
            <a:ext cx="1914939" cy="7938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6" name="Line 72" hidden="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535751" y="3140075"/>
            <a:ext cx="0" cy="3048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7" name="Line 76" hidden="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6535751" y="5578475"/>
            <a:ext cx="0" cy="600075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8" name="Line 54" hidden="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133599" y="4816475"/>
            <a:ext cx="1905001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9" name="Line 70" hidden="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690854" y="3140075"/>
            <a:ext cx="0" cy="3048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80" name="Line 73" hidden="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783424" y="6180138"/>
            <a:ext cx="1914940" cy="7938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81" name="Line 77" hidden="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690854" y="5583238"/>
            <a:ext cx="0" cy="600075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82" name="Line 62" hidden="1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133600" y="3182937"/>
            <a:ext cx="0" cy="22098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41424" y="1459546"/>
            <a:ext cx="388301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92D050"/>
                </a:solidFill>
              </a:rPr>
              <a:t>Clock </a:t>
            </a:r>
            <a:r>
              <a:rPr lang="en-US" sz="3200" dirty="0">
                <a:solidFill>
                  <a:srgbClr val="92D050"/>
                </a:solidFill>
              </a:rPr>
              <a:t>= </a:t>
            </a:r>
            <a:r>
              <a:rPr lang="en-US" sz="3200" dirty="0" smtClean="0">
                <a:solidFill>
                  <a:srgbClr val="92D050"/>
                </a:solidFill>
              </a:rPr>
              <a:t>1</a:t>
            </a:r>
            <a:r>
              <a:rPr lang="en-US" sz="3200" dirty="0" smtClean="0"/>
              <a:t>:</a:t>
            </a:r>
            <a:r>
              <a:rPr lang="en-US" sz="2400" dirty="0" smtClean="0"/>
              <a:t>	L1 </a:t>
            </a:r>
            <a:r>
              <a:rPr lang="en-US" sz="2400" i="1" dirty="0" smtClean="0">
                <a:solidFill>
                  <a:schemeClr val="accent1"/>
                </a:solidFill>
              </a:rPr>
              <a:t>transparent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		L2 </a:t>
            </a:r>
            <a:r>
              <a:rPr lang="en-US" sz="2400" i="1" dirty="0" smtClean="0">
                <a:solidFill>
                  <a:schemeClr val="accent1"/>
                </a:solidFill>
              </a:rPr>
              <a:t>opaque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035417" y="1156354"/>
            <a:ext cx="4879983" cy="2133600"/>
            <a:chOff x="-28716" y="4343400"/>
            <a:chExt cx="4879983" cy="2133600"/>
          </a:xfrm>
        </p:grpSpPr>
        <p:grpSp>
          <p:nvGrpSpPr>
            <p:cNvPr id="6" name="Group 5"/>
            <p:cNvGrpSpPr/>
            <p:nvPr/>
          </p:nvGrpSpPr>
          <p:grpSpPr>
            <a:xfrm>
              <a:off x="-28716" y="4343400"/>
              <a:ext cx="4879983" cy="2133600"/>
              <a:chOff x="-28716" y="4343400"/>
              <a:chExt cx="4879983" cy="2133600"/>
            </a:xfrm>
          </p:grpSpPr>
          <p:sp>
            <p:nvSpPr>
              <p:cNvPr id="222" name="Rectangle 4"/>
              <p:cNvSpPr>
                <a:spLocks noChangeArrowheads="1"/>
              </p:cNvSpPr>
              <p:nvPr>
                <p:custDataLst>
                  <p:tags r:id="rId52"/>
                </p:custDataLst>
              </p:nvPr>
            </p:nvSpPr>
            <p:spPr bwMode="auto">
              <a:xfrm>
                <a:off x="1139817" y="4495800"/>
                <a:ext cx="1143000" cy="1219200"/>
              </a:xfrm>
              <a:prstGeom prst="rect">
                <a:avLst/>
              </a:prstGeom>
              <a:noFill/>
              <a:ln w="38100" algn="ctr">
                <a:solidFill>
                  <a:schemeClr val="accent4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23" name="Text Box 5"/>
              <p:cNvSpPr txBox="1">
                <a:spLocks noChangeArrowheads="1"/>
              </p:cNvSpPr>
              <p:nvPr>
                <p:custDataLst>
                  <p:tags r:id="rId53"/>
                </p:custDataLst>
              </p:nvPr>
            </p:nvSpPr>
            <p:spPr bwMode="auto">
              <a:xfrm>
                <a:off x="1107757" y="4476253"/>
                <a:ext cx="437941" cy="629147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116000"/>
                  </a:lnSpc>
                  <a:buClr>
                    <a:srgbClr val="40458C"/>
                  </a:buClr>
                  <a:buSzPct val="100000"/>
                  <a:buFont typeface="Times New Roman" pitchFamily="18" charset="0"/>
                  <a:buNone/>
                </a:pPr>
                <a:r>
                  <a:rPr lang="en-US" sz="3200" dirty="0">
                    <a:solidFill>
                      <a:srgbClr val="FFFFFF"/>
                    </a:solidFill>
                    <a:latin typeface="Calibri"/>
                  </a:rPr>
                  <a:t>D</a:t>
                </a:r>
              </a:p>
            </p:txBody>
          </p:sp>
          <p:sp>
            <p:nvSpPr>
              <p:cNvPr id="224" name="Text Box 6"/>
              <p:cNvSpPr txBox="1">
                <a:spLocks noChangeArrowheads="1"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1805769" y="4476253"/>
                <a:ext cx="460383" cy="629147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116000"/>
                  </a:lnSpc>
                  <a:buClr>
                    <a:srgbClr val="40458C"/>
                  </a:buClr>
                  <a:buSzPct val="100000"/>
                  <a:buFont typeface="Times New Roman" pitchFamily="18" charset="0"/>
                  <a:buNone/>
                </a:pPr>
                <a:r>
                  <a:rPr lang="en-US" sz="3200">
                    <a:solidFill>
                      <a:srgbClr val="FFFFFF"/>
                    </a:solidFill>
                    <a:latin typeface="Calibri"/>
                  </a:rPr>
                  <a:t>Q</a:t>
                </a:r>
              </a:p>
            </p:txBody>
          </p:sp>
          <p:sp>
            <p:nvSpPr>
              <p:cNvPr id="226" name="Rectangle 15"/>
              <p:cNvSpPr>
                <a:spLocks noChangeArrowheads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3035292" y="4495800"/>
                <a:ext cx="1143000" cy="1219200"/>
              </a:xfrm>
              <a:prstGeom prst="rect">
                <a:avLst/>
              </a:prstGeom>
              <a:noFill/>
              <a:ln w="38100" algn="ctr">
                <a:solidFill>
                  <a:schemeClr val="accent4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27" name="Text Box 16"/>
              <p:cNvSpPr txBox="1">
                <a:spLocks noChangeArrowheads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3003232" y="4476253"/>
                <a:ext cx="437941" cy="629147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116000"/>
                  </a:lnSpc>
                  <a:buClr>
                    <a:srgbClr val="40458C"/>
                  </a:buClr>
                  <a:buSzPct val="100000"/>
                  <a:buFont typeface="Times New Roman" pitchFamily="18" charset="0"/>
                  <a:buNone/>
                </a:pPr>
                <a:r>
                  <a:rPr lang="en-US" sz="3200">
                    <a:solidFill>
                      <a:srgbClr val="FFFFFF"/>
                    </a:solidFill>
                    <a:latin typeface="Calibri"/>
                  </a:rPr>
                  <a:t>D</a:t>
                </a:r>
              </a:p>
            </p:txBody>
          </p:sp>
          <p:sp>
            <p:nvSpPr>
              <p:cNvPr id="228" name="Text Box 17"/>
              <p:cNvSpPr txBox="1">
                <a:spLocks noChangeArrowheads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3701244" y="4476253"/>
                <a:ext cx="460383" cy="629147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116000"/>
                  </a:lnSpc>
                  <a:buClr>
                    <a:srgbClr val="40458C"/>
                  </a:buClr>
                  <a:buSzPct val="100000"/>
                  <a:buFont typeface="Times New Roman" pitchFamily="18" charset="0"/>
                  <a:buNone/>
                </a:pPr>
                <a:r>
                  <a:rPr lang="en-US" sz="3200">
                    <a:solidFill>
                      <a:srgbClr val="FFFFFF"/>
                    </a:solidFill>
                    <a:latin typeface="Calibri"/>
                  </a:rPr>
                  <a:t>Q</a:t>
                </a:r>
              </a:p>
            </p:txBody>
          </p:sp>
          <p:sp>
            <p:nvSpPr>
              <p:cNvPr id="230" name="Text Box 5"/>
              <p:cNvSpPr txBox="1">
                <a:spLocks noChangeArrowheads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1105351" y="5105400"/>
                <a:ext cx="404278" cy="663580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116000"/>
                  </a:lnSpc>
                  <a:buClr>
                    <a:srgbClr val="40458C"/>
                  </a:buClr>
                  <a:buSzPct val="100000"/>
                  <a:buFont typeface="Times New Roman" pitchFamily="18" charset="0"/>
                  <a:buNone/>
                </a:pPr>
                <a:r>
                  <a:rPr lang="en-US" sz="3200" dirty="0" smtClean="0">
                    <a:solidFill>
                      <a:srgbClr val="FFFFFF"/>
                    </a:solidFill>
                    <a:latin typeface="Calibri"/>
                  </a:rPr>
                  <a:t>C</a:t>
                </a:r>
                <a:endParaRPr lang="en-US" sz="3200" dirty="0">
                  <a:solidFill>
                    <a:srgbClr val="FFFFFF"/>
                  </a:solidFill>
                  <a:latin typeface="Calibri"/>
                </a:endParaRPr>
              </a:p>
            </p:txBody>
          </p:sp>
          <p:sp>
            <p:nvSpPr>
              <p:cNvPr id="231" name="Text Box 5"/>
              <p:cNvSpPr txBox="1">
                <a:spLocks noChangeArrowheads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3000827" y="5105400"/>
                <a:ext cx="404278" cy="663580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116000"/>
                  </a:lnSpc>
                  <a:buClr>
                    <a:srgbClr val="40458C"/>
                  </a:buClr>
                  <a:buSzPct val="100000"/>
                  <a:buFont typeface="Times New Roman" pitchFamily="18" charset="0"/>
                  <a:buNone/>
                </a:pPr>
                <a:r>
                  <a:rPr lang="en-US" sz="3200" dirty="0" smtClean="0">
                    <a:solidFill>
                      <a:srgbClr val="FFFFFF"/>
                    </a:solidFill>
                    <a:latin typeface="Calibri"/>
                  </a:rPr>
                  <a:t>C</a:t>
                </a:r>
                <a:endParaRPr lang="en-US" sz="3200" dirty="0">
                  <a:solidFill>
                    <a:srgbClr val="FFFFFF"/>
                  </a:solidFill>
                  <a:latin typeface="Calibri"/>
                </a:endParaRPr>
              </a:p>
            </p:txBody>
          </p:sp>
          <p:sp>
            <p:nvSpPr>
              <p:cNvPr id="232" name="Line 19"/>
              <p:cNvSpPr>
                <a:spLocks noChangeShapeType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911216" y="4800600"/>
                <a:ext cx="228600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noAutofit/>
              </a:bodyPr>
              <a:lstStyle/>
              <a:p>
                <a:endParaRPr lang="en-US"/>
              </a:p>
            </p:txBody>
          </p:sp>
          <p:grpSp>
            <p:nvGrpSpPr>
              <p:cNvPr id="240" name="Group 239"/>
              <p:cNvGrpSpPr/>
              <p:nvPr/>
            </p:nvGrpSpPr>
            <p:grpSpPr>
              <a:xfrm>
                <a:off x="-28716" y="4343400"/>
                <a:ext cx="4879983" cy="2133600"/>
                <a:chOff x="123684" y="831509"/>
                <a:chExt cx="4879983" cy="2133600"/>
              </a:xfrm>
            </p:grpSpPr>
            <p:sp>
              <p:nvSpPr>
                <p:cNvPr id="242" name="Line 10"/>
                <p:cNvSpPr>
                  <a:spLocks noChangeShapeType="1"/>
                </p:cNvSpPr>
                <p:nvPr>
                  <p:custDataLst>
                    <p:tags r:id="rId61"/>
                  </p:custDataLst>
                </p:nvPr>
              </p:nvSpPr>
              <p:spPr bwMode="auto">
                <a:xfrm flipH="1">
                  <a:off x="682616" y="1991267"/>
                  <a:ext cx="609600" cy="0"/>
                </a:xfrm>
                <a:prstGeom prst="line">
                  <a:avLst/>
                </a:prstGeom>
                <a:noFill/>
                <a:ln w="28575">
                  <a:solidFill>
                    <a:srgbClr val="92D050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Line 9"/>
                <p:cNvSpPr>
                  <a:spLocks noChangeShapeType="1"/>
                </p:cNvSpPr>
                <p:nvPr>
                  <p:custDataLst>
                    <p:tags r:id="rId62"/>
                  </p:custDataLst>
                </p:nvPr>
              </p:nvSpPr>
              <p:spPr bwMode="auto">
                <a:xfrm flipH="1">
                  <a:off x="682616" y="1288709"/>
                  <a:ext cx="609600" cy="0"/>
                </a:xfrm>
                <a:prstGeom prst="line">
                  <a:avLst/>
                </a:prstGeom>
                <a:noFill/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Line 12"/>
                <p:cNvSpPr>
                  <a:spLocks noChangeShapeType="1"/>
                </p:cNvSpPr>
                <p:nvPr>
                  <p:custDataLst>
                    <p:tags r:id="rId63"/>
                  </p:custDataLst>
                </p:nvPr>
              </p:nvSpPr>
              <p:spPr bwMode="auto">
                <a:xfrm flipH="1">
                  <a:off x="2435216" y="1288709"/>
                  <a:ext cx="765183" cy="0"/>
                </a:xfrm>
                <a:prstGeom prst="line">
                  <a:avLst/>
                </a:prstGeom>
                <a:noFill/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Line 22"/>
                <p:cNvSpPr>
                  <a:spLocks noChangeShapeType="1"/>
                </p:cNvSpPr>
                <p:nvPr>
                  <p:custDataLst>
                    <p:tags r:id="rId64"/>
                  </p:custDataLst>
                </p:nvPr>
              </p:nvSpPr>
              <p:spPr bwMode="auto">
                <a:xfrm flipH="1">
                  <a:off x="4330692" y="1288709"/>
                  <a:ext cx="209409" cy="0"/>
                </a:xfrm>
                <a:prstGeom prst="line">
                  <a:avLst/>
                </a:prstGeom>
                <a:noFill/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Line 25"/>
                <p:cNvSpPr>
                  <a:spLocks noChangeShapeType="1"/>
                </p:cNvSpPr>
                <p:nvPr>
                  <p:custDataLst>
                    <p:tags r:id="rId65"/>
                  </p:custDataLst>
                </p:nvPr>
              </p:nvSpPr>
              <p:spPr bwMode="auto">
                <a:xfrm flipH="1">
                  <a:off x="1063617" y="1993559"/>
                  <a:ext cx="0" cy="590550"/>
                </a:xfrm>
                <a:prstGeom prst="line">
                  <a:avLst/>
                </a:prstGeom>
                <a:noFill/>
                <a:ln w="28575">
                  <a:solidFill>
                    <a:srgbClr val="92D050"/>
                  </a:solidFill>
                  <a:round/>
                  <a:headEnd type="oval"/>
                  <a:tailEnd/>
                </a:ln>
                <a:effectLst/>
              </p:spPr>
              <p:txBody>
                <a:bodyPr anchor="ctr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Line 26"/>
                <p:cNvSpPr>
                  <a:spLocks noChangeShapeType="1"/>
                </p:cNvSpPr>
                <p:nvPr>
                  <p:custDataLst>
                    <p:tags r:id="rId66"/>
                  </p:custDataLst>
                </p:nvPr>
              </p:nvSpPr>
              <p:spPr bwMode="auto">
                <a:xfrm flipH="1" flipV="1">
                  <a:off x="3035292" y="1974509"/>
                  <a:ext cx="0" cy="609600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50" name="Line 27"/>
                <p:cNvSpPr>
                  <a:spLocks noChangeShapeType="1"/>
                </p:cNvSpPr>
                <p:nvPr>
                  <p:custDataLst>
                    <p:tags r:id="rId67"/>
                  </p:custDataLst>
                </p:nvPr>
              </p:nvSpPr>
              <p:spPr bwMode="auto">
                <a:xfrm flipH="1" flipV="1">
                  <a:off x="1063617" y="2584109"/>
                  <a:ext cx="1219200" cy="0"/>
                </a:xfrm>
                <a:prstGeom prst="line">
                  <a:avLst/>
                </a:prstGeom>
                <a:noFill/>
                <a:ln w="28575">
                  <a:solidFill>
                    <a:srgbClr val="92D050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AutoShape 28"/>
                <p:cNvSpPr>
                  <a:spLocks noChangeArrowheads="1"/>
                </p:cNvSpPr>
                <p:nvPr>
                  <p:custDataLst>
                    <p:tags r:id="rId68"/>
                  </p:custDataLst>
                </p:nvPr>
              </p:nvSpPr>
              <p:spPr bwMode="auto">
                <a:xfrm rot="5400000">
                  <a:off x="2282817" y="2403134"/>
                  <a:ext cx="381000" cy="381000"/>
                </a:xfrm>
                <a:prstGeom prst="triangle">
                  <a:avLst>
                    <a:gd name="adj" fmla="val 50000"/>
                  </a:avLst>
                </a:prstGeom>
                <a:noFill/>
                <a:ln w="28575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Oval 29"/>
                <p:cNvSpPr>
                  <a:spLocks noChangeArrowheads="1"/>
                </p:cNvSpPr>
                <p:nvPr>
                  <p:custDataLst>
                    <p:tags r:id="rId69"/>
                  </p:custDataLst>
                </p:nvPr>
              </p:nvSpPr>
              <p:spPr bwMode="auto">
                <a:xfrm>
                  <a:off x="2682867" y="2507909"/>
                  <a:ext cx="152400" cy="152400"/>
                </a:xfrm>
                <a:prstGeom prst="ellipse">
                  <a:avLst/>
                </a:prstGeom>
                <a:noFill/>
                <a:ln w="28575" algn="ctr">
                  <a:solidFill>
                    <a:srgbClr val="FFFF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Text Box 78"/>
                <p:cNvSpPr txBox="1">
                  <a:spLocks noChangeArrowheads="1"/>
                </p:cNvSpPr>
                <p:nvPr>
                  <p:custDataLst>
                    <p:tags r:id="rId70"/>
                  </p:custDataLst>
                </p:nvPr>
              </p:nvSpPr>
              <p:spPr bwMode="auto">
                <a:xfrm>
                  <a:off x="2651794" y="1143000"/>
                  <a:ext cx="397866" cy="663580"/>
                </a:xfrm>
                <a:prstGeom prst="rect">
                  <a:avLst/>
                </a:prstGeom>
                <a:noFill/>
                <a:ln w="25400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 eaLnBrk="1" hangingPunct="1">
                    <a:lnSpc>
                      <a:spcPct val="116000"/>
                    </a:lnSpc>
                    <a:buClr>
                      <a:srgbClr val="40458C"/>
                    </a:buClr>
                    <a:buSzPct val="100000"/>
                    <a:buFont typeface="Times New Roman" pitchFamily="18" charset="0"/>
                    <a:buNone/>
                  </a:pPr>
                  <a:r>
                    <a:rPr lang="en-US" sz="3200" dirty="0">
                      <a:solidFill>
                        <a:schemeClr val="bg1"/>
                      </a:solidFill>
                      <a:latin typeface="Calibri"/>
                    </a:rPr>
                    <a:t>X</a:t>
                  </a:r>
                </a:p>
              </p:txBody>
            </p:sp>
            <p:sp>
              <p:nvSpPr>
                <p:cNvPr id="254" name="Rectangle 79"/>
                <p:cNvSpPr>
                  <a:spLocks noChangeArrowheads="1"/>
                </p:cNvSpPr>
                <p:nvPr>
                  <p:custDataLst>
                    <p:tags r:id="rId71"/>
                  </p:custDataLst>
                </p:nvPr>
              </p:nvSpPr>
              <p:spPr bwMode="auto">
                <a:xfrm>
                  <a:off x="804854" y="831509"/>
                  <a:ext cx="3648389" cy="2133600"/>
                </a:xfrm>
                <a:prstGeom prst="rect">
                  <a:avLst/>
                </a:prstGeom>
                <a:noFill/>
                <a:ln w="38100" algn="ctr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55" name="Line 20"/>
                <p:cNvSpPr>
                  <a:spLocks noChangeShapeType="1"/>
                </p:cNvSpPr>
                <p:nvPr>
                  <p:custDataLst>
                    <p:tags r:id="rId72"/>
                  </p:custDataLst>
                </p:nvPr>
              </p:nvSpPr>
              <p:spPr bwMode="auto">
                <a:xfrm flipH="1">
                  <a:off x="2844792" y="2584109"/>
                  <a:ext cx="209548" cy="0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no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56" name="Text Box 17"/>
                <p:cNvSpPr txBox="1">
                  <a:spLocks noChangeArrowheads="1"/>
                </p:cNvSpPr>
                <p:nvPr>
                  <p:custDataLst>
                    <p:tags r:id="rId73"/>
                  </p:custDataLst>
                </p:nvPr>
              </p:nvSpPr>
              <p:spPr bwMode="auto">
                <a:xfrm>
                  <a:off x="4543284" y="964859"/>
                  <a:ext cx="460383" cy="629147"/>
                </a:xfrm>
                <a:prstGeom prst="rect">
                  <a:avLst/>
                </a:prstGeom>
                <a:noFill/>
                <a:ln w="25400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 eaLnBrk="1" hangingPunct="1">
                    <a:lnSpc>
                      <a:spcPct val="116000"/>
                    </a:lnSpc>
                    <a:buClr>
                      <a:srgbClr val="40458C"/>
                    </a:buClr>
                    <a:buSzPct val="100000"/>
                    <a:buFont typeface="Times New Roman" pitchFamily="18" charset="0"/>
                    <a:buNone/>
                  </a:pPr>
                  <a:r>
                    <a:rPr lang="en-US" sz="3200" dirty="0">
                      <a:solidFill>
                        <a:schemeClr val="accent1"/>
                      </a:solidFill>
                      <a:latin typeface="Calibri"/>
                    </a:rPr>
                    <a:t>Q</a:t>
                  </a:r>
                </a:p>
              </p:txBody>
            </p:sp>
            <p:sp>
              <p:nvSpPr>
                <p:cNvPr id="258" name="Text Box 66"/>
                <p:cNvSpPr txBox="1">
                  <a:spLocks noChangeArrowheads="1"/>
                </p:cNvSpPr>
                <p:nvPr>
                  <p:custDataLst>
                    <p:tags r:id="rId74"/>
                  </p:custDataLst>
                </p:nvPr>
              </p:nvSpPr>
              <p:spPr bwMode="auto">
                <a:xfrm>
                  <a:off x="247860" y="964362"/>
                  <a:ext cx="437940" cy="663580"/>
                </a:xfrm>
                <a:prstGeom prst="rect">
                  <a:avLst/>
                </a:prstGeom>
                <a:noFill/>
                <a:ln w="25400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 eaLnBrk="1" hangingPunct="1">
                    <a:lnSpc>
                      <a:spcPct val="116000"/>
                    </a:lnSpc>
                    <a:buClr>
                      <a:srgbClr val="40458C"/>
                    </a:buClr>
                    <a:buSzPct val="100000"/>
                    <a:buFont typeface="Times New Roman" pitchFamily="18" charset="0"/>
                    <a:buNone/>
                  </a:pPr>
                  <a:r>
                    <a:rPr lang="en-US" sz="3200" dirty="0" smtClean="0">
                      <a:solidFill>
                        <a:schemeClr val="bg1"/>
                      </a:solidFill>
                      <a:latin typeface="Calibri"/>
                    </a:rPr>
                    <a:t>D</a:t>
                  </a:r>
                  <a:endParaRPr lang="en-US" sz="3200" dirty="0">
                    <a:solidFill>
                      <a:schemeClr val="bg1"/>
                    </a:solidFill>
                    <a:latin typeface="Calibri"/>
                  </a:endParaRPr>
                </a:p>
              </p:txBody>
            </p:sp>
            <p:sp>
              <p:nvSpPr>
                <p:cNvPr id="259" name="Text Box 67"/>
                <p:cNvSpPr txBox="1">
                  <a:spLocks noChangeArrowheads="1"/>
                </p:cNvSpPr>
                <p:nvPr>
                  <p:custDataLst>
                    <p:tags r:id="rId75"/>
                  </p:custDataLst>
                </p:nvPr>
              </p:nvSpPr>
              <p:spPr bwMode="auto">
                <a:xfrm>
                  <a:off x="123684" y="1593509"/>
                  <a:ext cx="638316" cy="629147"/>
                </a:xfrm>
                <a:prstGeom prst="rect">
                  <a:avLst/>
                </a:prstGeom>
                <a:noFill/>
                <a:ln w="25400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 eaLnBrk="1" hangingPunct="1">
                    <a:lnSpc>
                      <a:spcPct val="116000"/>
                    </a:lnSpc>
                    <a:buClr>
                      <a:srgbClr val="40458C"/>
                    </a:buClr>
                    <a:buSzPct val="100000"/>
                    <a:buFont typeface="Times New Roman" pitchFamily="18" charset="0"/>
                    <a:buNone/>
                  </a:pPr>
                  <a:r>
                    <a:rPr lang="en-US" sz="3200" dirty="0" smtClean="0">
                      <a:solidFill>
                        <a:srgbClr val="FFFFFF"/>
                      </a:solidFill>
                      <a:latin typeface="Calibri"/>
                    </a:rPr>
                    <a:t>clk</a:t>
                  </a:r>
                  <a:endParaRPr lang="en-US" sz="3200" dirty="0">
                    <a:solidFill>
                      <a:srgbClr val="FFFFFF"/>
                    </a:solidFill>
                    <a:latin typeface="Calibri"/>
                  </a:endParaRPr>
                </a:p>
              </p:txBody>
            </p:sp>
            <p:sp>
              <p:nvSpPr>
                <p:cNvPr id="245" name="Line 20"/>
                <p:cNvSpPr>
                  <a:spLocks noChangeShapeType="1"/>
                </p:cNvSpPr>
                <p:nvPr>
                  <p:custDataLst>
                    <p:tags r:id="rId76"/>
                  </p:custDataLst>
                </p:nvPr>
              </p:nvSpPr>
              <p:spPr bwMode="auto">
                <a:xfrm flipH="1">
                  <a:off x="3035292" y="1974509"/>
                  <a:ext cx="152400" cy="0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noAutofit/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262" name="TextBox 261"/>
              <p:cNvSpPr txBox="1"/>
              <p:nvPr/>
            </p:nvSpPr>
            <p:spPr>
              <a:xfrm>
                <a:off x="2816308" y="5123759"/>
                <a:ext cx="15549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b="1" dirty="0">
                    <a:solidFill>
                      <a:schemeClr val="accent2"/>
                    </a:solidFill>
                  </a:rPr>
                  <a:t>0</a:t>
                </a:r>
              </a:p>
            </p:txBody>
          </p:sp>
          <p:sp>
            <p:nvSpPr>
              <p:cNvPr id="268" name="TextBox 267"/>
              <p:cNvSpPr txBox="1"/>
              <p:nvPr/>
            </p:nvSpPr>
            <p:spPr>
              <a:xfrm>
                <a:off x="833470" y="5123759"/>
                <a:ext cx="15549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92D050"/>
                    </a:solidFill>
                  </a:rPr>
                  <a:t>1</a:t>
                </a:r>
                <a:endParaRPr lang="en-US" sz="2400" b="1" dirty="0">
                  <a:solidFill>
                    <a:srgbClr val="92D050"/>
                  </a:solidFill>
                </a:endParaRPr>
              </a:p>
            </p:txBody>
          </p:sp>
        </p:grpSp>
        <p:sp>
          <p:nvSpPr>
            <p:cNvPr id="7" name="Rectangle 6"/>
            <p:cNvSpPr/>
            <p:nvPr/>
          </p:nvSpPr>
          <p:spPr>
            <a:xfrm>
              <a:off x="1460960" y="5639209"/>
              <a:ext cx="399468" cy="4136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16000"/>
                </a:lnSpc>
                <a:buClr>
                  <a:srgbClr val="40458C"/>
                </a:buClr>
                <a:buSzPct val="100000"/>
              </a:pPr>
              <a:r>
                <a:rPr lang="en-US" smtClean="0">
                  <a:solidFill>
                    <a:schemeClr val="accent5"/>
                  </a:solidFill>
                </a:rPr>
                <a:t>L1</a:t>
              </a:r>
              <a:endParaRPr lang="en-US" dirty="0">
                <a:solidFill>
                  <a:schemeClr val="accent5"/>
                </a:solidFill>
              </a:endParaRPr>
            </a:p>
          </p:txBody>
        </p:sp>
        <p:sp>
          <p:nvSpPr>
            <p:cNvPr id="265" name="Rectangle 264"/>
            <p:cNvSpPr/>
            <p:nvPr/>
          </p:nvSpPr>
          <p:spPr>
            <a:xfrm>
              <a:off x="3389890" y="5639209"/>
              <a:ext cx="399468" cy="4136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16000"/>
                </a:lnSpc>
                <a:buClr>
                  <a:srgbClr val="40458C"/>
                </a:buClr>
                <a:buSzPct val="100000"/>
              </a:pPr>
              <a:r>
                <a:rPr lang="en-US" dirty="0" smtClean="0">
                  <a:solidFill>
                    <a:schemeClr val="accent5"/>
                  </a:solidFill>
                </a:rPr>
                <a:t>L2</a:t>
              </a:r>
              <a:endParaRPr lang="en-US" dirty="0">
                <a:solidFill>
                  <a:schemeClr val="accent5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169118" y="685800"/>
            <a:ext cx="3953965" cy="1450065"/>
            <a:chOff x="104985" y="4025246"/>
            <a:chExt cx="3953965" cy="1450065"/>
          </a:xfrm>
        </p:grpSpPr>
        <p:grpSp>
          <p:nvGrpSpPr>
            <p:cNvPr id="10" name="Group 9"/>
            <p:cNvGrpSpPr/>
            <p:nvPr/>
          </p:nvGrpSpPr>
          <p:grpSpPr>
            <a:xfrm>
              <a:off x="104985" y="4633093"/>
              <a:ext cx="2801800" cy="842218"/>
              <a:chOff x="104985" y="4633093"/>
              <a:chExt cx="2801800" cy="842218"/>
            </a:xfrm>
          </p:grpSpPr>
          <p:sp>
            <p:nvSpPr>
              <p:cNvPr id="9" name="Freeform 8"/>
              <p:cNvSpPr/>
              <p:nvPr/>
            </p:nvSpPr>
            <p:spPr>
              <a:xfrm>
                <a:off x="536448" y="4855272"/>
                <a:ext cx="2182368" cy="619966"/>
              </a:xfrm>
              <a:custGeom>
                <a:avLst/>
                <a:gdLst>
                  <a:gd name="connsiteX0" fmla="*/ 0 w 2182368"/>
                  <a:gd name="connsiteY0" fmla="*/ 45912 h 619966"/>
                  <a:gd name="connsiteX1" fmla="*/ 926592 w 2182368"/>
                  <a:gd name="connsiteY1" fmla="*/ 58104 h 619966"/>
                  <a:gd name="connsiteX2" fmla="*/ 1121664 w 2182368"/>
                  <a:gd name="connsiteY2" fmla="*/ 618936 h 619966"/>
                  <a:gd name="connsiteX3" fmla="*/ 1426464 w 2182368"/>
                  <a:gd name="connsiteY3" fmla="*/ 192216 h 619966"/>
                  <a:gd name="connsiteX4" fmla="*/ 1889760 w 2182368"/>
                  <a:gd name="connsiteY4" fmla="*/ 9336 h 619966"/>
                  <a:gd name="connsiteX5" fmla="*/ 2182368 w 2182368"/>
                  <a:gd name="connsiteY5" fmla="*/ 45912 h 6199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182368" h="619966">
                    <a:moveTo>
                      <a:pt x="0" y="45912"/>
                    </a:moveTo>
                    <a:cubicBezTo>
                      <a:pt x="369824" y="4256"/>
                      <a:pt x="739648" y="-37400"/>
                      <a:pt x="926592" y="58104"/>
                    </a:cubicBezTo>
                    <a:cubicBezTo>
                      <a:pt x="1113536" y="153608"/>
                      <a:pt x="1038352" y="596584"/>
                      <a:pt x="1121664" y="618936"/>
                    </a:cubicBezTo>
                    <a:cubicBezTo>
                      <a:pt x="1204976" y="641288"/>
                      <a:pt x="1298448" y="293816"/>
                      <a:pt x="1426464" y="192216"/>
                    </a:cubicBezTo>
                    <a:cubicBezTo>
                      <a:pt x="1554480" y="90616"/>
                      <a:pt x="1763776" y="33720"/>
                      <a:pt x="1889760" y="9336"/>
                    </a:cubicBezTo>
                    <a:cubicBezTo>
                      <a:pt x="2015744" y="-15048"/>
                      <a:pt x="2182368" y="45912"/>
                      <a:pt x="2182368" y="45912"/>
                    </a:cubicBezTo>
                  </a:path>
                </a:pathLst>
              </a:custGeom>
              <a:noFill/>
              <a:ln w="38100">
                <a:solidFill>
                  <a:srgbClr val="FF2F92"/>
                </a:solidFill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" name="Text Box 78"/>
              <p:cNvSpPr txBox="1">
                <a:spLocks noChangeArrowheads="1"/>
              </p:cNvSpPr>
              <p:nvPr>
                <p:custDataLst>
                  <p:tags r:id="rId50"/>
                </p:custDataLst>
              </p:nvPr>
            </p:nvSpPr>
            <p:spPr bwMode="auto">
              <a:xfrm>
                <a:off x="2508919" y="4811731"/>
                <a:ext cx="397866" cy="663580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116000"/>
                  </a:lnSpc>
                  <a:buClr>
                    <a:srgbClr val="40458C"/>
                  </a:buClr>
                  <a:buSzPct val="100000"/>
                  <a:buFont typeface="Times New Roman" pitchFamily="18" charset="0"/>
                  <a:buNone/>
                </a:pPr>
                <a:r>
                  <a:rPr lang="en-US" sz="3200" dirty="0">
                    <a:solidFill>
                      <a:srgbClr val="FF2F92"/>
                    </a:solidFill>
                    <a:latin typeface="Calibri"/>
                  </a:rPr>
                  <a:t>X</a:t>
                </a:r>
              </a:p>
            </p:txBody>
          </p:sp>
          <p:sp>
            <p:nvSpPr>
              <p:cNvPr id="270" name="Text Box 66"/>
              <p:cNvSpPr txBox="1">
                <a:spLocks noChangeArrowheads="1"/>
              </p:cNvSpPr>
              <p:nvPr>
                <p:custDataLst>
                  <p:tags r:id="rId51"/>
                </p:custDataLst>
              </p:nvPr>
            </p:nvSpPr>
            <p:spPr bwMode="auto">
              <a:xfrm>
                <a:off x="104985" y="4633093"/>
                <a:ext cx="437940" cy="663580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116000"/>
                  </a:lnSpc>
                  <a:buClr>
                    <a:srgbClr val="40458C"/>
                  </a:buClr>
                  <a:buSzPct val="100000"/>
                  <a:buFont typeface="Times New Roman" pitchFamily="18" charset="0"/>
                  <a:buNone/>
                </a:pPr>
                <a:r>
                  <a:rPr lang="en-US" sz="3200" dirty="0" smtClean="0">
                    <a:solidFill>
                      <a:srgbClr val="FF2F92"/>
                    </a:solidFill>
                    <a:latin typeface="Calibri"/>
                  </a:rPr>
                  <a:t>D</a:t>
                </a:r>
                <a:endParaRPr lang="en-US" sz="3200" dirty="0">
                  <a:solidFill>
                    <a:srgbClr val="FF2F92"/>
                  </a:solidFill>
                  <a:latin typeface="Calibri"/>
                </a:endParaRPr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735283" y="4025246"/>
              <a:ext cx="332366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solidFill>
                    <a:srgbClr val="FF2F92"/>
                  </a:solidFill>
                  <a:sym typeface="Wingdings" pitchFamily="2" charset="2"/>
                </a:rPr>
                <a:t>D passes through L1 to </a:t>
              </a:r>
              <a:r>
                <a:rPr lang="en-US" sz="2400" dirty="0" smtClean="0">
                  <a:solidFill>
                    <a:srgbClr val="FF2F92"/>
                  </a:solidFill>
                  <a:sym typeface="Wingdings" pitchFamily="2" charset="2"/>
                </a:rPr>
                <a:t>X</a:t>
              </a:r>
              <a:endParaRPr lang="en-US" sz="2400" dirty="0">
                <a:solidFill>
                  <a:srgbClr val="FF2F92"/>
                </a:solidFill>
                <a:sym typeface="Wingdings" pitchFamily="2" charset="2"/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6893919" y="1384954"/>
            <a:ext cx="370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  <a:latin typeface="Chalkduster" charset="0"/>
                <a:ea typeface="Chalkduster" charset="0"/>
                <a:cs typeface="Chalkduster" charset="0"/>
                <a:sym typeface="Wingdings" pitchFamily="2" charset="2"/>
              </a:rPr>
              <a:t>X</a:t>
            </a:r>
            <a:endParaRPr lang="en-US" sz="2400" dirty="0">
              <a:solidFill>
                <a:schemeClr val="accent2"/>
              </a:solidFill>
              <a:latin typeface="Chalkduster" charset="0"/>
              <a:ea typeface="Chalkduster" charset="0"/>
              <a:cs typeface="Chalkduster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141424" y="4278946"/>
            <a:ext cx="388301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</a:rPr>
              <a:t>Clock </a:t>
            </a:r>
            <a:r>
              <a:rPr lang="en-US" sz="3200" dirty="0">
                <a:solidFill>
                  <a:schemeClr val="accent2"/>
                </a:solidFill>
              </a:rPr>
              <a:t>= 0</a:t>
            </a:r>
            <a:r>
              <a:rPr lang="en-US" sz="3200" dirty="0" smtClean="0"/>
              <a:t>:</a:t>
            </a:r>
            <a:r>
              <a:rPr lang="en-US" sz="2400" dirty="0" smtClean="0"/>
              <a:t>	L1 </a:t>
            </a:r>
            <a:r>
              <a:rPr lang="en-US" sz="2400" i="1" dirty="0">
                <a:solidFill>
                  <a:schemeClr val="accent1"/>
                </a:solidFill>
              </a:rPr>
              <a:t>opaque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		L2 </a:t>
            </a:r>
            <a:r>
              <a:rPr lang="en-US" sz="2400" i="1" dirty="0">
                <a:solidFill>
                  <a:schemeClr val="accent1"/>
                </a:solidFill>
              </a:rPr>
              <a:t>transparent</a:t>
            </a:r>
            <a:endParaRPr lang="en-US" sz="2400" i="1" dirty="0" smtClean="0">
              <a:solidFill>
                <a:schemeClr val="accent1"/>
              </a:solidFill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4035417" y="3975754"/>
            <a:ext cx="4879983" cy="2133600"/>
            <a:chOff x="-28716" y="4343400"/>
            <a:chExt cx="4879983" cy="2133600"/>
          </a:xfrm>
        </p:grpSpPr>
        <p:grpSp>
          <p:nvGrpSpPr>
            <p:cNvPr id="113" name="Group 112"/>
            <p:cNvGrpSpPr/>
            <p:nvPr/>
          </p:nvGrpSpPr>
          <p:grpSpPr>
            <a:xfrm>
              <a:off x="-28716" y="4343400"/>
              <a:ext cx="4879983" cy="2133600"/>
              <a:chOff x="-28716" y="4343400"/>
              <a:chExt cx="4879983" cy="2133600"/>
            </a:xfrm>
          </p:grpSpPr>
          <p:sp>
            <p:nvSpPr>
              <p:cNvPr id="116" name="Rectangle 4"/>
              <p:cNvSpPr>
                <a:spLocks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1139817" y="4495800"/>
                <a:ext cx="1143000" cy="1219200"/>
              </a:xfrm>
              <a:prstGeom prst="rect">
                <a:avLst/>
              </a:prstGeom>
              <a:noFill/>
              <a:ln w="38100" algn="ctr">
                <a:solidFill>
                  <a:schemeClr val="accent4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17" name="Text Box 5"/>
              <p:cNvSpPr txBox="1">
                <a:spLocks noChangeArrowheads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1107757" y="4476253"/>
                <a:ext cx="437941" cy="629147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116000"/>
                  </a:lnSpc>
                  <a:buClr>
                    <a:srgbClr val="40458C"/>
                  </a:buClr>
                  <a:buSzPct val="100000"/>
                  <a:buFont typeface="Times New Roman" pitchFamily="18" charset="0"/>
                  <a:buNone/>
                </a:pPr>
                <a:r>
                  <a:rPr lang="en-US" sz="3200" dirty="0">
                    <a:solidFill>
                      <a:srgbClr val="FFFFFF"/>
                    </a:solidFill>
                    <a:latin typeface="Calibri"/>
                  </a:rPr>
                  <a:t>D</a:t>
                </a:r>
              </a:p>
            </p:txBody>
          </p:sp>
          <p:sp>
            <p:nvSpPr>
              <p:cNvPr id="118" name="Text Box 6"/>
              <p:cNvSpPr txBox="1">
                <a:spLocks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1805769" y="4476253"/>
                <a:ext cx="460383" cy="629147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116000"/>
                  </a:lnSpc>
                  <a:buClr>
                    <a:srgbClr val="40458C"/>
                  </a:buClr>
                  <a:buSzPct val="100000"/>
                  <a:buFont typeface="Times New Roman" pitchFamily="18" charset="0"/>
                  <a:buNone/>
                </a:pPr>
                <a:r>
                  <a:rPr lang="en-US" sz="3200">
                    <a:solidFill>
                      <a:srgbClr val="FFFFFF"/>
                    </a:solidFill>
                    <a:latin typeface="Calibri"/>
                  </a:rPr>
                  <a:t>Q</a:t>
                </a:r>
              </a:p>
            </p:txBody>
          </p:sp>
          <p:sp>
            <p:nvSpPr>
              <p:cNvPr id="120" name="Rectangle 15"/>
              <p:cNvSpPr>
                <a:spLocks noChangeArrowheads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3035292" y="4495800"/>
                <a:ext cx="1143000" cy="1219200"/>
              </a:xfrm>
              <a:prstGeom prst="rect">
                <a:avLst/>
              </a:prstGeom>
              <a:noFill/>
              <a:ln w="38100" algn="ctr">
                <a:solidFill>
                  <a:schemeClr val="accent4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21" name="Text Box 16"/>
              <p:cNvSpPr txBox="1">
                <a:spLocks noChangeArrowheads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3003232" y="4476253"/>
                <a:ext cx="437941" cy="629147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116000"/>
                  </a:lnSpc>
                  <a:buClr>
                    <a:srgbClr val="40458C"/>
                  </a:buClr>
                  <a:buSzPct val="100000"/>
                  <a:buFont typeface="Times New Roman" pitchFamily="18" charset="0"/>
                  <a:buNone/>
                </a:pPr>
                <a:r>
                  <a:rPr lang="en-US" sz="3200">
                    <a:solidFill>
                      <a:srgbClr val="FFFFFF"/>
                    </a:solidFill>
                    <a:latin typeface="Calibri"/>
                  </a:rPr>
                  <a:t>D</a:t>
                </a:r>
              </a:p>
            </p:txBody>
          </p:sp>
          <p:sp>
            <p:nvSpPr>
              <p:cNvPr id="122" name="Text Box 17"/>
              <p:cNvSpPr txBox="1">
                <a:spLocks noChangeArrowheads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3701244" y="4476253"/>
                <a:ext cx="460383" cy="629147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116000"/>
                  </a:lnSpc>
                  <a:buClr>
                    <a:srgbClr val="40458C"/>
                  </a:buClr>
                  <a:buSzPct val="100000"/>
                  <a:buFont typeface="Times New Roman" pitchFamily="18" charset="0"/>
                  <a:buNone/>
                </a:pPr>
                <a:r>
                  <a:rPr lang="en-US" sz="3200">
                    <a:solidFill>
                      <a:srgbClr val="FFFFFF"/>
                    </a:solidFill>
                    <a:latin typeface="Calibri"/>
                  </a:rPr>
                  <a:t>Q</a:t>
                </a:r>
              </a:p>
            </p:txBody>
          </p:sp>
          <p:sp>
            <p:nvSpPr>
              <p:cNvPr id="124" name="Text Box 5"/>
              <p:cNvSpPr txBox="1"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1105351" y="5105400"/>
                <a:ext cx="404278" cy="663580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116000"/>
                  </a:lnSpc>
                  <a:buClr>
                    <a:srgbClr val="40458C"/>
                  </a:buClr>
                  <a:buSzPct val="100000"/>
                  <a:buFont typeface="Times New Roman" pitchFamily="18" charset="0"/>
                  <a:buNone/>
                </a:pPr>
                <a:r>
                  <a:rPr lang="en-US" sz="3200" dirty="0" smtClean="0">
                    <a:solidFill>
                      <a:srgbClr val="FFFFFF"/>
                    </a:solidFill>
                    <a:latin typeface="Calibri"/>
                  </a:rPr>
                  <a:t>C</a:t>
                </a:r>
                <a:endParaRPr lang="en-US" sz="3200" dirty="0">
                  <a:solidFill>
                    <a:srgbClr val="FFFFFF"/>
                  </a:solidFill>
                  <a:latin typeface="Calibri"/>
                </a:endParaRPr>
              </a:p>
            </p:txBody>
          </p:sp>
          <p:sp>
            <p:nvSpPr>
              <p:cNvPr id="125" name="Text Box 5"/>
              <p:cNvSpPr txBox="1">
                <a:spLocks noChangeArrowheads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3000827" y="5105400"/>
                <a:ext cx="404278" cy="663580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116000"/>
                  </a:lnSpc>
                  <a:buClr>
                    <a:srgbClr val="40458C"/>
                  </a:buClr>
                  <a:buSzPct val="100000"/>
                  <a:buFont typeface="Times New Roman" pitchFamily="18" charset="0"/>
                  <a:buNone/>
                </a:pPr>
                <a:r>
                  <a:rPr lang="en-US" sz="3200" dirty="0" smtClean="0">
                    <a:solidFill>
                      <a:srgbClr val="FFFFFF"/>
                    </a:solidFill>
                    <a:latin typeface="Calibri"/>
                  </a:rPr>
                  <a:t>C</a:t>
                </a:r>
                <a:endParaRPr lang="en-US" sz="3200" dirty="0">
                  <a:solidFill>
                    <a:srgbClr val="FFFFFF"/>
                  </a:solidFill>
                  <a:latin typeface="Calibri"/>
                </a:endParaRPr>
              </a:p>
            </p:txBody>
          </p:sp>
          <p:sp>
            <p:nvSpPr>
              <p:cNvPr id="126" name="Line 19"/>
              <p:cNvSpPr>
                <a:spLocks noChangeShapeType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911216" y="4800600"/>
                <a:ext cx="228600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noAutofit/>
              </a:bodyPr>
              <a:lstStyle/>
              <a:p>
                <a:endParaRPr lang="en-US"/>
              </a:p>
            </p:txBody>
          </p:sp>
          <p:grpSp>
            <p:nvGrpSpPr>
              <p:cNvPr id="135" name="Group 134"/>
              <p:cNvGrpSpPr/>
              <p:nvPr/>
            </p:nvGrpSpPr>
            <p:grpSpPr>
              <a:xfrm>
                <a:off x="-28716" y="4343400"/>
                <a:ext cx="4879983" cy="2133600"/>
                <a:chOff x="123684" y="831509"/>
                <a:chExt cx="4879983" cy="2133600"/>
              </a:xfrm>
            </p:grpSpPr>
            <p:sp>
              <p:nvSpPr>
                <p:cNvPr id="138" name="Line 10"/>
                <p:cNvSpPr>
                  <a:spLocks noChangeShapeType="1"/>
                </p:cNvSpPr>
                <p:nvPr>
                  <p:custDataLst>
                    <p:tags r:id="rId34"/>
                  </p:custDataLst>
                </p:nvPr>
              </p:nvSpPr>
              <p:spPr bwMode="auto">
                <a:xfrm flipH="1">
                  <a:off x="682616" y="1991267"/>
                  <a:ext cx="609600" cy="0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9" name="Line 9"/>
                <p:cNvSpPr>
                  <a:spLocks noChangeShapeType="1"/>
                </p:cNvSpPr>
                <p:nvPr>
                  <p:custDataLst>
                    <p:tags r:id="rId35"/>
                  </p:custDataLst>
                </p:nvPr>
              </p:nvSpPr>
              <p:spPr bwMode="auto">
                <a:xfrm flipH="1">
                  <a:off x="682616" y="1288709"/>
                  <a:ext cx="609600" cy="0"/>
                </a:xfrm>
                <a:prstGeom prst="line">
                  <a:avLst/>
                </a:prstGeom>
                <a:noFill/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40" name="Line 12"/>
                <p:cNvSpPr>
                  <a:spLocks noChangeShapeType="1"/>
                </p:cNvSpPr>
                <p:nvPr>
                  <p:custDataLst>
                    <p:tags r:id="rId36"/>
                  </p:custDataLst>
                </p:nvPr>
              </p:nvSpPr>
              <p:spPr bwMode="auto">
                <a:xfrm flipH="1">
                  <a:off x="2435216" y="1288709"/>
                  <a:ext cx="765183" cy="0"/>
                </a:xfrm>
                <a:prstGeom prst="line">
                  <a:avLst/>
                </a:prstGeom>
                <a:noFill/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42" name="Line 22"/>
                <p:cNvSpPr>
                  <a:spLocks noChangeShapeType="1"/>
                </p:cNvSpPr>
                <p:nvPr>
                  <p:custDataLst>
                    <p:tags r:id="rId37"/>
                  </p:custDataLst>
                </p:nvPr>
              </p:nvSpPr>
              <p:spPr bwMode="auto">
                <a:xfrm flipH="1">
                  <a:off x="4330692" y="1288709"/>
                  <a:ext cx="209409" cy="0"/>
                </a:xfrm>
                <a:prstGeom prst="line">
                  <a:avLst/>
                </a:prstGeom>
                <a:noFill/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43" name="Line 25"/>
                <p:cNvSpPr>
                  <a:spLocks noChangeShapeType="1"/>
                </p:cNvSpPr>
                <p:nvPr>
                  <p:custDataLst>
                    <p:tags r:id="rId38"/>
                  </p:custDataLst>
                </p:nvPr>
              </p:nvSpPr>
              <p:spPr bwMode="auto">
                <a:xfrm flipH="1">
                  <a:off x="1063617" y="1993559"/>
                  <a:ext cx="0" cy="590550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 type="oval"/>
                  <a:tailEnd/>
                </a:ln>
                <a:effectLst/>
              </p:spPr>
              <p:txBody>
                <a:bodyPr anchor="ctr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44" name="Line 26"/>
                <p:cNvSpPr>
                  <a:spLocks noChangeShapeType="1"/>
                </p:cNvSpPr>
                <p:nvPr>
                  <p:custDataLst>
                    <p:tags r:id="rId39"/>
                  </p:custDataLst>
                </p:nvPr>
              </p:nvSpPr>
              <p:spPr bwMode="auto">
                <a:xfrm flipH="1" flipV="1">
                  <a:off x="3035292" y="1974509"/>
                  <a:ext cx="0" cy="609600"/>
                </a:xfrm>
                <a:prstGeom prst="line">
                  <a:avLst/>
                </a:prstGeom>
                <a:noFill/>
                <a:ln w="28575">
                  <a:solidFill>
                    <a:srgbClr val="92D050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45" name="Line 27"/>
                <p:cNvSpPr>
                  <a:spLocks noChangeShapeType="1"/>
                </p:cNvSpPr>
                <p:nvPr>
                  <p:custDataLst>
                    <p:tags r:id="rId40"/>
                  </p:custDataLst>
                </p:nvPr>
              </p:nvSpPr>
              <p:spPr bwMode="auto">
                <a:xfrm flipH="1" flipV="1">
                  <a:off x="1063617" y="2584109"/>
                  <a:ext cx="1219200" cy="0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46" name="AutoShape 28"/>
                <p:cNvSpPr>
                  <a:spLocks noChangeArrowheads="1"/>
                </p:cNvSpPr>
                <p:nvPr>
                  <p:custDataLst>
                    <p:tags r:id="rId41"/>
                  </p:custDataLst>
                </p:nvPr>
              </p:nvSpPr>
              <p:spPr bwMode="auto">
                <a:xfrm rot="5400000">
                  <a:off x="2282817" y="2403134"/>
                  <a:ext cx="381000" cy="381000"/>
                </a:xfrm>
                <a:prstGeom prst="triangle">
                  <a:avLst>
                    <a:gd name="adj" fmla="val 50000"/>
                  </a:avLst>
                </a:prstGeom>
                <a:noFill/>
                <a:ln w="28575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47" name="Oval 29"/>
                <p:cNvSpPr>
                  <a:spLocks noChangeArrowheads="1"/>
                </p:cNvSpPr>
                <p:nvPr>
                  <p:custDataLst>
                    <p:tags r:id="rId42"/>
                  </p:custDataLst>
                </p:nvPr>
              </p:nvSpPr>
              <p:spPr bwMode="auto">
                <a:xfrm>
                  <a:off x="2682867" y="2507909"/>
                  <a:ext cx="152400" cy="152400"/>
                </a:xfrm>
                <a:prstGeom prst="ellipse">
                  <a:avLst/>
                </a:prstGeom>
                <a:noFill/>
                <a:ln w="28575" algn="ctr">
                  <a:solidFill>
                    <a:srgbClr val="FFFF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Text Box 78"/>
                <p:cNvSpPr txBox="1">
                  <a:spLocks noChangeArrowheads="1"/>
                </p:cNvSpPr>
                <p:nvPr>
                  <p:custDataLst>
                    <p:tags r:id="rId43"/>
                  </p:custDataLst>
                </p:nvPr>
              </p:nvSpPr>
              <p:spPr bwMode="auto">
                <a:xfrm>
                  <a:off x="2651794" y="1143000"/>
                  <a:ext cx="397866" cy="663580"/>
                </a:xfrm>
                <a:prstGeom prst="rect">
                  <a:avLst/>
                </a:prstGeom>
                <a:noFill/>
                <a:ln w="25400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 eaLnBrk="1" hangingPunct="1">
                    <a:lnSpc>
                      <a:spcPct val="116000"/>
                    </a:lnSpc>
                    <a:buClr>
                      <a:srgbClr val="40458C"/>
                    </a:buClr>
                    <a:buSzPct val="100000"/>
                    <a:buFont typeface="Times New Roman" pitchFamily="18" charset="0"/>
                    <a:buNone/>
                  </a:pPr>
                  <a:r>
                    <a:rPr lang="en-US" sz="3200" dirty="0">
                      <a:solidFill>
                        <a:schemeClr val="bg1"/>
                      </a:solidFill>
                      <a:latin typeface="Calibri"/>
                    </a:rPr>
                    <a:t>X</a:t>
                  </a:r>
                </a:p>
              </p:txBody>
            </p:sp>
            <p:sp>
              <p:nvSpPr>
                <p:cNvPr id="149" name="Rectangle 79"/>
                <p:cNvSpPr>
                  <a:spLocks noChangeArrowheads="1"/>
                </p:cNvSpPr>
                <p:nvPr>
                  <p:custDataLst>
                    <p:tags r:id="rId44"/>
                  </p:custDataLst>
                </p:nvPr>
              </p:nvSpPr>
              <p:spPr bwMode="auto">
                <a:xfrm>
                  <a:off x="804854" y="831509"/>
                  <a:ext cx="3648389" cy="2133600"/>
                </a:xfrm>
                <a:prstGeom prst="rect">
                  <a:avLst/>
                </a:prstGeom>
                <a:noFill/>
                <a:ln w="38100" algn="ctr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Line 20"/>
                <p:cNvSpPr>
                  <a:spLocks noChangeShapeType="1"/>
                </p:cNvSpPr>
                <p:nvPr>
                  <p:custDataLst>
                    <p:tags r:id="rId45"/>
                  </p:custDataLst>
                </p:nvPr>
              </p:nvSpPr>
              <p:spPr bwMode="auto">
                <a:xfrm flipH="1">
                  <a:off x="2844792" y="2584109"/>
                  <a:ext cx="209548" cy="0"/>
                </a:xfrm>
                <a:prstGeom prst="line">
                  <a:avLst/>
                </a:prstGeom>
                <a:noFill/>
                <a:ln w="28575">
                  <a:solidFill>
                    <a:srgbClr val="92D05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no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1" name="Text Box 17"/>
                <p:cNvSpPr txBox="1">
                  <a:spLocks noChangeArrowheads="1"/>
                </p:cNvSpPr>
                <p:nvPr>
                  <p:custDataLst>
                    <p:tags r:id="rId46"/>
                  </p:custDataLst>
                </p:nvPr>
              </p:nvSpPr>
              <p:spPr bwMode="auto">
                <a:xfrm>
                  <a:off x="4543284" y="964859"/>
                  <a:ext cx="460383" cy="629147"/>
                </a:xfrm>
                <a:prstGeom prst="rect">
                  <a:avLst/>
                </a:prstGeom>
                <a:noFill/>
                <a:ln w="25400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 eaLnBrk="1" hangingPunct="1">
                    <a:lnSpc>
                      <a:spcPct val="116000"/>
                    </a:lnSpc>
                    <a:buClr>
                      <a:srgbClr val="40458C"/>
                    </a:buClr>
                    <a:buSzPct val="100000"/>
                    <a:buFont typeface="Times New Roman" pitchFamily="18" charset="0"/>
                    <a:buNone/>
                  </a:pPr>
                  <a:r>
                    <a:rPr lang="en-US" sz="3200" dirty="0">
                      <a:solidFill>
                        <a:srgbClr val="FFFFFF"/>
                      </a:solidFill>
                      <a:latin typeface="Calibri"/>
                    </a:rPr>
                    <a:t>Q</a:t>
                  </a:r>
                </a:p>
              </p:txBody>
            </p:sp>
            <p:sp>
              <p:nvSpPr>
                <p:cNvPr id="195" name="Text Box 66"/>
                <p:cNvSpPr txBox="1">
                  <a:spLocks noChangeArrowheads="1"/>
                </p:cNvSpPr>
                <p:nvPr>
                  <p:custDataLst>
                    <p:tags r:id="rId47"/>
                  </p:custDataLst>
                </p:nvPr>
              </p:nvSpPr>
              <p:spPr bwMode="auto">
                <a:xfrm>
                  <a:off x="247860" y="964362"/>
                  <a:ext cx="437940" cy="663580"/>
                </a:xfrm>
                <a:prstGeom prst="rect">
                  <a:avLst/>
                </a:prstGeom>
                <a:noFill/>
                <a:ln w="25400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 eaLnBrk="1" hangingPunct="1">
                    <a:lnSpc>
                      <a:spcPct val="116000"/>
                    </a:lnSpc>
                    <a:buClr>
                      <a:srgbClr val="40458C"/>
                    </a:buClr>
                    <a:buSzPct val="100000"/>
                    <a:buFont typeface="Times New Roman" pitchFamily="18" charset="0"/>
                    <a:buNone/>
                  </a:pPr>
                  <a:r>
                    <a:rPr lang="en-US" sz="3200" dirty="0" smtClean="0">
                      <a:solidFill>
                        <a:schemeClr val="bg1"/>
                      </a:solidFill>
                      <a:latin typeface="Calibri"/>
                    </a:rPr>
                    <a:t>D</a:t>
                  </a:r>
                  <a:endParaRPr lang="en-US" sz="3200" dirty="0">
                    <a:solidFill>
                      <a:schemeClr val="bg1"/>
                    </a:solidFill>
                    <a:latin typeface="Calibri"/>
                  </a:endParaRPr>
                </a:p>
              </p:txBody>
            </p:sp>
            <p:sp>
              <p:nvSpPr>
                <p:cNvPr id="196" name="Text Box 67"/>
                <p:cNvSpPr txBox="1">
                  <a:spLocks noChangeArrowheads="1"/>
                </p:cNvSpPr>
                <p:nvPr>
                  <p:custDataLst>
                    <p:tags r:id="rId48"/>
                  </p:custDataLst>
                </p:nvPr>
              </p:nvSpPr>
              <p:spPr bwMode="auto">
                <a:xfrm>
                  <a:off x="123684" y="1593509"/>
                  <a:ext cx="638316" cy="629147"/>
                </a:xfrm>
                <a:prstGeom prst="rect">
                  <a:avLst/>
                </a:prstGeom>
                <a:noFill/>
                <a:ln w="25400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 eaLnBrk="1" hangingPunct="1">
                    <a:lnSpc>
                      <a:spcPct val="116000"/>
                    </a:lnSpc>
                    <a:buClr>
                      <a:srgbClr val="40458C"/>
                    </a:buClr>
                    <a:buSzPct val="100000"/>
                    <a:buFont typeface="Times New Roman" pitchFamily="18" charset="0"/>
                    <a:buNone/>
                  </a:pPr>
                  <a:r>
                    <a:rPr lang="en-US" sz="3200" dirty="0" smtClean="0">
                      <a:solidFill>
                        <a:srgbClr val="FFFFFF"/>
                      </a:solidFill>
                      <a:latin typeface="Calibri"/>
                    </a:rPr>
                    <a:t>clk</a:t>
                  </a:r>
                  <a:endParaRPr lang="en-US" sz="3200" dirty="0">
                    <a:solidFill>
                      <a:srgbClr val="FFFFFF"/>
                    </a:solidFill>
                    <a:latin typeface="Calibri"/>
                  </a:endParaRPr>
                </a:p>
              </p:txBody>
            </p:sp>
            <p:sp>
              <p:nvSpPr>
                <p:cNvPr id="197" name="Line 20"/>
                <p:cNvSpPr>
                  <a:spLocks noChangeShapeType="1"/>
                </p:cNvSpPr>
                <p:nvPr>
                  <p:custDataLst>
                    <p:tags r:id="rId49"/>
                  </p:custDataLst>
                </p:nvPr>
              </p:nvSpPr>
              <p:spPr bwMode="auto">
                <a:xfrm flipH="1">
                  <a:off x="3035292" y="1974509"/>
                  <a:ext cx="152400" cy="0"/>
                </a:xfrm>
                <a:prstGeom prst="line">
                  <a:avLst/>
                </a:prstGeom>
                <a:noFill/>
                <a:ln w="28575">
                  <a:solidFill>
                    <a:srgbClr val="92D05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noAutofit/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136" name="TextBox 135"/>
              <p:cNvSpPr txBox="1"/>
              <p:nvPr/>
            </p:nvSpPr>
            <p:spPr>
              <a:xfrm>
                <a:off x="2816308" y="5123759"/>
                <a:ext cx="15549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b="1" dirty="0">
                    <a:solidFill>
                      <a:srgbClr val="92D050"/>
                    </a:solidFill>
                  </a:rPr>
                  <a:t>1</a:t>
                </a: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833470" y="5123759"/>
                <a:ext cx="15549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b="1" dirty="0">
                    <a:solidFill>
                      <a:srgbClr val="FF0000"/>
                    </a:solidFill>
                  </a:rPr>
                  <a:t>0</a:t>
                </a:r>
              </a:p>
            </p:txBody>
          </p:sp>
        </p:grpSp>
        <p:sp>
          <p:nvSpPr>
            <p:cNvPr id="114" name="Rectangle 113"/>
            <p:cNvSpPr/>
            <p:nvPr/>
          </p:nvSpPr>
          <p:spPr>
            <a:xfrm>
              <a:off x="1460960" y="5639209"/>
              <a:ext cx="399468" cy="4136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16000"/>
                </a:lnSpc>
                <a:buClr>
                  <a:srgbClr val="40458C"/>
                </a:buClr>
                <a:buSzPct val="100000"/>
              </a:pPr>
              <a:r>
                <a:rPr lang="en-US" smtClean="0">
                  <a:solidFill>
                    <a:schemeClr val="accent5"/>
                  </a:solidFill>
                </a:rPr>
                <a:t>L1</a:t>
              </a:r>
              <a:endParaRPr lang="en-US" dirty="0">
                <a:solidFill>
                  <a:schemeClr val="accent5"/>
                </a:solidFill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3389890" y="5639209"/>
              <a:ext cx="399468" cy="4136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16000"/>
                </a:lnSpc>
                <a:buClr>
                  <a:srgbClr val="40458C"/>
                </a:buClr>
                <a:buSzPct val="100000"/>
              </a:pPr>
              <a:r>
                <a:rPr lang="en-US" dirty="0" smtClean="0">
                  <a:solidFill>
                    <a:schemeClr val="accent5"/>
                  </a:solidFill>
                </a:rPr>
                <a:t>L2</a:t>
              </a:r>
              <a:endParaRPr lang="en-US" dirty="0">
                <a:solidFill>
                  <a:schemeClr val="accent5"/>
                </a:solidFill>
              </a:endParaRPr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4829071" y="3505200"/>
            <a:ext cx="4086329" cy="1450065"/>
            <a:chOff x="764938" y="4025246"/>
            <a:chExt cx="4086329" cy="1450065"/>
          </a:xfrm>
        </p:grpSpPr>
        <p:grpSp>
          <p:nvGrpSpPr>
            <p:cNvPr id="199" name="Group 198"/>
            <p:cNvGrpSpPr/>
            <p:nvPr/>
          </p:nvGrpSpPr>
          <p:grpSpPr>
            <a:xfrm>
              <a:off x="2508919" y="4633093"/>
              <a:ext cx="2342348" cy="842218"/>
              <a:chOff x="2508919" y="4633093"/>
              <a:chExt cx="2342348" cy="842218"/>
            </a:xfrm>
          </p:grpSpPr>
          <p:sp>
            <p:nvSpPr>
              <p:cNvPr id="201" name="Freeform 200"/>
              <p:cNvSpPr/>
              <p:nvPr/>
            </p:nvSpPr>
            <p:spPr>
              <a:xfrm>
                <a:off x="2751678" y="4855272"/>
                <a:ext cx="1718589" cy="619966"/>
              </a:xfrm>
              <a:custGeom>
                <a:avLst/>
                <a:gdLst>
                  <a:gd name="connsiteX0" fmla="*/ 0 w 2182368"/>
                  <a:gd name="connsiteY0" fmla="*/ 45912 h 619966"/>
                  <a:gd name="connsiteX1" fmla="*/ 926592 w 2182368"/>
                  <a:gd name="connsiteY1" fmla="*/ 58104 h 619966"/>
                  <a:gd name="connsiteX2" fmla="*/ 1121664 w 2182368"/>
                  <a:gd name="connsiteY2" fmla="*/ 618936 h 619966"/>
                  <a:gd name="connsiteX3" fmla="*/ 1426464 w 2182368"/>
                  <a:gd name="connsiteY3" fmla="*/ 192216 h 619966"/>
                  <a:gd name="connsiteX4" fmla="*/ 1889760 w 2182368"/>
                  <a:gd name="connsiteY4" fmla="*/ 9336 h 619966"/>
                  <a:gd name="connsiteX5" fmla="*/ 2182368 w 2182368"/>
                  <a:gd name="connsiteY5" fmla="*/ 45912 h 6199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182368" h="619966">
                    <a:moveTo>
                      <a:pt x="0" y="45912"/>
                    </a:moveTo>
                    <a:cubicBezTo>
                      <a:pt x="369824" y="4256"/>
                      <a:pt x="739648" y="-37400"/>
                      <a:pt x="926592" y="58104"/>
                    </a:cubicBezTo>
                    <a:cubicBezTo>
                      <a:pt x="1113536" y="153608"/>
                      <a:pt x="1038352" y="596584"/>
                      <a:pt x="1121664" y="618936"/>
                    </a:cubicBezTo>
                    <a:cubicBezTo>
                      <a:pt x="1204976" y="641288"/>
                      <a:pt x="1298448" y="293816"/>
                      <a:pt x="1426464" y="192216"/>
                    </a:cubicBezTo>
                    <a:cubicBezTo>
                      <a:pt x="1554480" y="90616"/>
                      <a:pt x="1763776" y="33720"/>
                      <a:pt x="1889760" y="9336"/>
                    </a:cubicBezTo>
                    <a:cubicBezTo>
                      <a:pt x="2015744" y="-15048"/>
                      <a:pt x="2182368" y="45912"/>
                      <a:pt x="2182368" y="45912"/>
                    </a:cubicBezTo>
                  </a:path>
                </a:pathLst>
              </a:custGeom>
              <a:noFill/>
              <a:ln w="38100">
                <a:solidFill>
                  <a:srgbClr val="FF2F92"/>
                </a:solidFill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Text Box 78"/>
              <p:cNvSpPr txBox="1"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2508919" y="4811731"/>
                <a:ext cx="397866" cy="663580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116000"/>
                  </a:lnSpc>
                  <a:buClr>
                    <a:srgbClr val="40458C"/>
                  </a:buClr>
                  <a:buSzPct val="100000"/>
                  <a:buFont typeface="Times New Roman" pitchFamily="18" charset="0"/>
                  <a:buNone/>
                </a:pPr>
                <a:r>
                  <a:rPr lang="en-US" sz="3200" dirty="0">
                    <a:solidFill>
                      <a:srgbClr val="FF2F92"/>
                    </a:solidFill>
                    <a:latin typeface="Calibri"/>
                  </a:rPr>
                  <a:t>X</a:t>
                </a:r>
              </a:p>
            </p:txBody>
          </p:sp>
          <p:sp>
            <p:nvSpPr>
              <p:cNvPr id="203" name="Text Box 66"/>
              <p:cNvSpPr txBox="1"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4390884" y="4633093"/>
                <a:ext cx="460383" cy="663580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116000"/>
                  </a:lnSpc>
                  <a:buClr>
                    <a:srgbClr val="40458C"/>
                  </a:buClr>
                  <a:buSzPct val="100000"/>
                  <a:buFont typeface="Times New Roman" pitchFamily="18" charset="0"/>
                  <a:buNone/>
                </a:pPr>
                <a:r>
                  <a:rPr lang="en-US" sz="3200" dirty="0">
                    <a:solidFill>
                      <a:srgbClr val="FF2F92"/>
                    </a:solidFill>
                    <a:latin typeface="Calibri"/>
                  </a:rPr>
                  <a:t>Q</a:t>
                </a:r>
              </a:p>
            </p:txBody>
          </p:sp>
        </p:grpSp>
        <p:sp>
          <p:nvSpPr>
            <p:cNvPr id="200" name="Rectangle 199"/>
            <p:cNvSpPr/>
            <p:nvPr/>
          </p:nvSpPr>
          <p:spPr>
            <a:xfrm>
              <a:off x="764938" y="4025246"/>
              <a:ext cx="326435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solidFill>
                    <a:srgbClr val="FF2F92"/>
                  </a:solidFill>
                  <a:sym typeface="Wingdings" pitchFamily="2" charset="2"/>
                </a:rPr>
                <a:t>X</a:t>
              </a:r>
              <a:r>
                <a:rPr lang="en-US" sz="2400" dirty="0" smtClean="0">
                  <a:solidFill>
                    <a:srgbClr val="FF2F92"/>
                  </a:solidFill>
                  <a:sym typeface="Wingdings" pitchFamily="2" charset="2"/>
                </a:rPr>
                <a:t> passes </a:t>
              </a:r>
              <a:r>
                <a:rPr lang="en-US" sz="2400" dirty="0">
                  <a:solidFill>
                    <a:srgbClr val="FF2F92"/>
                  </a:solidFill>
                  <a:sym typeface="Wingdings" pitchFamily="2" charset="2"/>
                </a:rPr>
                <a:t>through </a:t>
              </a:r>
              <a:r>
                <a:rPr lang="en-US" sz="2400" dirty="0" smtClean="0">
                  <a:solidFill>
                    <a:srgbClr val="FF2F92"/>
                  </a:solidFill>
                  <a:sym typeface="Wingdings" pitchFamily="2" charset="2"/>
                </a:rPr>
                <a:t>L2 </a:t>
              </a:r>
              <a:r>
                <a:rPr lang="en-US" sz="2400" dirty="0">
                  <a:solidFill>
                    <a:srgbClr val="FF2F92"/>
                  </a:solidFill>
                  <a:sym typeface="Wingdings" pitchFamily="2" charset="2"/>
                </a:rPr>
                <a:t>to Q</a:t>
              </a:r>
            </a:p>
          </p:txBody>
        </p:sp>
      </p:grpSp>
      <p:sp>
        <p:nvSpPr>
          <p:cNvPr id="204" name="Rectangle 203"/>
          <p:cNvSpPr/>
          <p:nvPr/>
        </p:nvSpPr>
        <p:spPr>
          <a:xfrm>
            <a:off x="5029200" y="4204354"/>
            <a:ext cx="370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  <a:latin typeface="Chalkduster" charset="0"/>
                <a:ea typeface="Chalkduster" charset="0"/>
                <a:cs typeface="Chalkduster" charset="0"/>
                <a:sym typeface="Wingdings" pitchFamily="2" charset="2"/>
              </a:rPr>
              <a:t>X</a:t>
            </a:r>
            <a:endParaRPr lang="en-US" sz="2400" dirty="0">
              <a:solidFill>
                <a:schemeClr val="accent2"/>
              </a:solidFill>
              <a:latin typeface="Chalkduster" charset="0"/>
              <a:ea typeface="Chalkduster" charset="0"/>
              <a:cs typeface="Chalkduster" charset="0"/>
            </a:endParaRPr>
          </a:p>
        </p:txBody>
      </p:sp>
      <p:sp>
        <p:nvSpPr>
          <p:cNvPr id="20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748222" cy="365125"/>
          </a:xfrm>
        </p:spPr>
        <p:txBody>
          <a:bodyPr/>
          <a:lstStyle/>
          <a:p>
            <a:fld id="{DAD0A56F-BD0F-4BDF-9912-D1E89E9626C0}" type="slidenum">
              <a:rPr lang="en-US" smtClean="0"/>
              <a:t>26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76786" y="5562600"/>
            <a:ext cx="4629140" cy="104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800" dirty="0">
                <a:latin typeface="Calibri (Body)"/>
                <a:cs typeface="Calibri (Body)"/>
              </a:rPr>
              <a:t>W</a:t>
            </a:r>
            <a:r>
              <a:rPr lang="en-US" sz="2800" dirty="0" smtClean="0">
                <a:latin typeface="Calibri (Body)"/>
                <a:cs typeface="Calibri (Body)"/>
              </a:rPr>
              <a:t>hen </a:t>
            </a:r>
            <a:r>
              <a:rPr lang="en-US" sz="2800" b="1" i="1" dirty="0">
                <a:solidFill>
                  <a:schemeClr val="bg1"/>
                </a:solidFill>
                <a:latin typeface="Calibri (Body)"/>
                <a:cs typeface="Calibri (Body)"/>
              </a:rPr>
              <a:t>CLK</a:t>
            </a:r>
            <a:r>
              <a:rPr lang="en-US" sz="2800" b="1" dirty="0">
                <a:solidFill>
                  <a:schemeClr val="bg1"/>
                </a:solidFill>
                <a:latin typeface="Calibri (Body)"/>
                <a:cs typeface="Calibri (Body)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Calibri (Body)"/>
                <a:cs typeface="Calibri (Body)"/>
              </a:rPr>
              <a:t>falls </a:t>
            </a:r>
            <a:r>
              <a:rPr lang="en-US" sz="2800" dirty="0" smtClean="0">
                <a:solidFill>
                  <a:schemeClr val="bg1"/>
                </a:solidFill>
                <a:latin typeface="Calibri (Body)"/>
                <a:cs typeface="Calibri (Body)"/>
              </a:rPr>
              <a:t>(1</a:t>
            </a:r>
            <a:r>
              <a:rPr lang="en-US" sz="2800" dirty="0" smtClean="0">
                <a:solidFill>
                  <a:schemeClr val="bg1"/>
                </a:solidFill>
                <a:latin typeface="Calibri (Body)"/>
                <a:cs typeface="Calibri (Body)"/>
                <a:sym typeface="Wingdings"/>
              </a:rPr>
              <a:t>0),</a:t>
            </a:r>
          </a:p>
          <a:p>
            <a:pPr algn="ctr">
              <a:spcBef>
                <a:spcPct val="20000"/>
              </a:spcBef>
            </a:pPr>
            <a:r>
              <a:rPr lang="en-US" sz="2800" i="1" dirty="0" smtClean="0">
                <a:solidFill>
                  <a:schemeClr val="accent1"/>
                </a:solidFill>
                <a:sym typeface="Wingdings" pitchFamily="2" charset="2"/>
              </a:rPr>
              <a:t>Q</a:t>
            </a:r>
            <a:r>
              <a:rPr lang="en-US" sz="2800" i="1" dirty="0" smtClean="0">
                <a:solidFill>
                  <a:schemeClr val="bg1"/>
                </a:solidFill>
                <a:sym typeface="Wingdings" pitchFamily="2" charset="2"/>
              </a:rPr>
              <a:t> gets X, X cannot change</a:t>
            </a:r>
            <a:endParaRPr lang="en-US" sz="2800" dirty="0" smtClean="0">
              <a:solidFill>
                <a:schemeClr val="tx2"/>
              </a:solidFill>
              <a:latin typeface="Calibri (Body)"/>
              <a:cs typeface="Calibri (Body)"/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364349" y="2517785"/>
            <a:ext cx="3493264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bg1"/>
                </a:solidFill>
                <a:sym typeface="Wingdings" pitchFamily="2" charset="2"/>
              </a:rPr>
              <a:t>When CLK rises </a:t>
            </a:r>
            <a:r>
              <a:rPr lang="en-US" sz="2800" dirty="0" smtClean="0">
                <a:solidFill>
                  <a:schemeClr val="bg1"/>
                </a:solidFill>
                <a:latin typeface="Calibri (Body)"/>
                <a:cs typeface="Calibri (Body)"/>
              </a:rPr>
              <a:t>(0</a:t>
            </a:r>
            <a:r>
              <a:rPr lang="en-US" sz="2800" dirty="0" smtClean="0">
                <a:solidFill>
                  <a:schemeClr val="bg1"/>
                </a:solidFill>
                <a:latin typeface="Calibri (Body)"/>
                <a:cs typeface="Calibri (Body)"/>
                <a:sym typeface="Wingdings"/>
              </a:rPr>
              <a:t>1)</a:t>
            </a:r>
            <a:r>
              <a:rPr lang="en-US" sz="2800" i="1" dirty="0" smtClean="0">
                <a:solidFill>
                  <a:schemeClr val="bg1"/>
                </a:solidFill>
                <a:sym typeface="Wingdings" pitchFamily="2" charset="2"/>
              </a:rPr>
              <a:t>,</a:t>
            </a:r>
          </a:p>
          <a:p>
            <a:pPr algn="ctr"/>
            <a:r>
              <a:rPr lang="en-US" sz="2800" i="1" dirty="0">
                <a:solidFill>
                  <a:schemeClr val="bg1"/>
                </a:solidFill>
                <a:sym typeface="Wingdings" pitchFamily="2" charset="2"/>
              </a:rPr>
              <a:t>n</a:t>
            </a:r>
            <a:r>
              <a:rPr lang="en-US" sz="2800" i="1" dirty="0" smtClean="0">
                <a:solidFill>
                  <a:schemeClr val="bg1"/>
                </a:solidFill>
                <a:sym typeface="Wingdings" pitchFamily="2" charset="2"/>
              </a:rPr>
              <a:t>ow X can change, </a:t>
            </a:r>
          </a:p>
          <a:p>
            <a:pPr algn="ctr"/>
            <a:r>
              <a:rPr lang="en-US" sz="2800" i="1" dirty="0" smtClean="0">
                <a:solidFill>
                  <a:schemeClr val="accent1"/>
                </a:solidFill>
                <a:sym typeface="Wingdings" pitchFamily="2" charset="2"/>
              </a:rPr>
              <a:t>Q</a:t>
            </a:r>
            <a:r>
              <a:rPr lang="en-US" sz="2800" i="1" dirty="0" smtClean="0">
                <a:solidFill>
                  <a:schemeClr val="bg1"/>
                </a:solidFill>
                <a:sym typeface="Wingdings" pitchFamily="2" charset="2"/>
              </a:rPr>
              <a:t> does not change</a:t>
            </a:r>
            <a:endParaRPr lang="en-US" sz="2800" i="1" dirty="0">
              <a:solidFill>
                <a:schemeClr val="bg1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4908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04" grpId="0"/>
      <p:bldP spid="2" grpId="0"/>
      <p:bldP spid="12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748222" cy="365125"/>
          </a:xfrm>
        </p:spPr>
        <p:txBody>
          <a:bodyPr/>
          <a:lstStyle/>
          <a:p>
            <a:fld id="{DAD0A56F-BD0F-4BDF-9912-D1E89E9626C0}" type="slidenum">
              <a:rPr lang="en-US" smtClean="0"/>
              <a:t>27</a:t>
            </a:fld>
            <a:endParaRPr lang="en-US" dirty="0"/>
          </a:p>
        </p:txBody>
      </p:sp>
      <p:sp>
        <p:nvSpPr>
          <p:cNvPr id="1586180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39817" y="983909"/>
            <a:ext cx="1143000" cy="1219200"/>
          </a:xfrm>
          <a:prstGeom prst="rect">
            <a:avLst/>
          </a:prstGeom>
          <a:noFill/>
          <a:ln w="38100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6181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07757" y="964362"/>
            <a:ext cx="437941" cy="62914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D</a:t>
            </a:r>
          </a:p>
        </p:txBody>
      </p:sp>
      <p:sp>
        <p:nvSpPr>
          <p:cNvPr id="1586182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05769" y="964362"/>
            <a:ext cx="460383" cy="62914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>
                <a:solidFill>
                  <a:srgbClr val="FFFFFF"/>
                </a:solidFill>
                <a:latin typeface="Calibri"/>
              </a:rPr>
              <a:t>Q</a:t>
            </a:r>
          </a:p>
        </p:txBody>
      </p:sp>
      <p:sp>
        <p:nvSpPr>
          <p:cNvPr id="1586191" name="Rectangle 1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35292" y="983909"/>
            <a:ext cx="1143000" cy="1219200"/>
          </a:xfrm>
          <a:prstGeom prst="rect">
            <a:avLst/>
          </a:prstGeom>
          <a:noFill/>
          <a:ln w="38100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6192" name="Text Box 1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003232" y="964362"/>
            <a:ext cx="437941" cy="62914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>
                <a:solidFill>
                  <a:srgbClr val="FFFFFF"/>
                </a:solidFill>
                <a:latin typeface="Calibri"/>
              </a:rPr>
              <a:t>D</a:t>
            </a:r>
          </a:p>
        </p:txBody>
      </p:sp>
      <p:sp>
        <p:nvSpPr>
          <p:cNvPr id="1586193" name="Text Box 1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701244" y="964362"/>
            <a:ext cx="460383" cy="62914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>
                <a:solidFill>
                  <a:srgbClr val="FFFFFF"/>
                </a:solidFill>
                <a:latin typeface="Calibri"/>
              </a:rPr>
              <a:t>Q</a:t>
            </a:r>
          </a:p>
        </p:txBody>
      </p:sp>
      <p:sp>
        <p:nvSpPr>
          <p:cNvPr id="91" name="Text Box 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105351" y="1593509"/>
            <a:ext cx="404278" cy="66358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C</a:t>
            </a:r>
          </a:p>
        </p:txBody>
      </p:sp>
      <p:sp>
        <p:nvSpPr>
          <p:cNvPr id="92" name="Text Box 5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000827" y="1593509"/>
            <a:ext cx="404278" cy="66358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 smtClean="0">
                <a:solidFill>
                  <a:srgbClr val="FFFFFF"/>
                </a:solidFill>
                <a:latin typeface="Calibri"/>
              </a:rPr>
              <a:t>C</a:t>
            </a:r>
            <a:endParaRPr lang="en-US" sz="32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86242" name="Text Box 66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04391" y="3638053"/>
            <a:ext cx="638316" cy="62914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clk</a:t>
            </a:r>
          </a:p>
        </p:txBody>
      </p:sp>
      <p:sp>
        <p:nvSpPr>
          <p:cNvPr id="1586243" name="Text Box 67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52190" y="4509591"/>
            <a:ext cx="437941" cy="62914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D</a:t>
            </a:r>
          </a:p>
        </p:txBody>
      </p:sp>
      <p:sp>
        <p:nvSpPr>
          <p:cNvPr id="1586244" name="Text Box 6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55560" y="5314453"/>
            <a:ext cx="397866" cy="66358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X</a:t>
            </a:r>
          </a:p>
        </p:txBody>
      </p:sp>
      <p:sp>
        <p:nvSpPr>
          <p:cNvPr id="1586245" name="Text Box 69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53670" y="6076453"/>
            <a:ext cx="460383" cy="62914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Q</a:t>
            </a:r>
          </a:p>
        </p:txBody>
      </p:sp>
      <p:cxnSp>
        <p:nvCxnSpPr>
          <p:cNvPr id="94" name="Straight Connector 93"/>
          <p:cNvCxnSpPr/>
          <p:nvPr>
            <p:custDataLst>
              <p:tags r:id="rId13"/>
            </p:custDataLst>
          </p:nvPr>
        </p:nvCxnSpPr>
        <p:spPr>
          <a:xfrm>
            <a:off x="685800" y="3596357"/>
            <a:ext cx="7848600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>
            <p:custDataLst>
              <p:tags r:id="rId14"/>
            </p:custDataLst>
          </p:nvPr>
        </p:nvCxnSpPr>
        <p:spPr>
          <a:xfrm>
            <a:off x="685800" y="4205957"/>
            <a:ext cx="7848600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>
            <p:custDataLst>
              <p:tags r:id="rId15"/>
            </p:custDataLst>
          </p:nvPr>
        </p:nvCxnSpPr>
        <p:spPr>
          <a:xfrm>
            <a:off x="685800" y="4509323"/>
            <a:ext cx="7848600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>
            <p:custDataLst>
              <p:tags r:id="rId16"/>
            </p:custDataLst>
          </p:nvPr>
        </p:nvCxnSpPr>
        <p:spPr>
          <a:xfrm>
            <a:off x="694426" y="5128983"/>
            <a:ext cx="7848600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>
            <p:custDataLst>
              <p:tags r:id="rId17"/>
            </p:custDataLst>
          </p:nvPr>
        </p:nvCxnSpPr>
        <p:spPr>
          <a:xfrm>
            <a:off x="685800" y="5880923"/>
            <a:ext cx="7848600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>
            <p:custDataLst>
              <p:tags r:id="rId18"/>
            </p:custDataLst>
          </p:nvPr>
        </p:nvCxnSpPr>
        <p:spPr>
          <a:xfrm>
            <a:off x="685800" y="5271323"/>
            <a:ext cx="7848600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>
            <p:custDataLst>
              <p:tags r:id="rId19"/>
            </p:custDataLst>
          </p:nvPr>
        </p:nvCxnSpPr>
        <p:spPr>
          <a:xfrm>
            <a:off x="685800" y="6034757"/>
            <a:ext cx="7848600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>
            <p:custDataLst>
              <p:tags r:id="rId20"/>
            </p:custDataLst>
          </p:nvPr>
        </p:nvCxnSpPr>
        <p:spPr>
          <a:xfrm>
            <a:off x="685800" y="6644357"/>
            <a:ext cx="7848600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Line 26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800100" y="4205957"/>
            <a:ext cx="1257300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35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057400" y="3596357"/>
            <a:ext cx="666750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36" name="Line 28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2057400" y="3596357"/>
            <a:ext cx="0" cy="6096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37" name="Line 2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2724150" y="3596357"/>
            <a:ext cx="0" cy="6096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38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724150" y="4205957"/>
            <a:ext cx="1257300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39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981450" y="3596357"/>
            <a:ext cx="666750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40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981450" y="3596357"/>
            <a:ext cx="0" cy="6096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41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4648200" y="3596357"/>
            <a:ext cx="0" cy="6096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42" name="Line 26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4629150" y="4205957"/>
            <a:ext cx="1257300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43" name="Line 27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5886450" y="3596357"/>
            <a:ext cx="666750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44" name="Line 28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5886450" y="3596357"/>
            <a:ext cx="0" cy="6096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45" name="Line 29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6553200" y="3596357"/>
            <a:ext cx="0" cy="6096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46" name="Line 2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6534150" y="4205957"/>
            <a:ext cx="1257300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47" name="Line 2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7791450" y="3596357"/>
            <a:ext cx="666750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48" name="Line 2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7791450" y="3596357"/>
            <a:ext cx="0" cy="6096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49" name="Line 2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8458200" y="3596357"/>
            <a:ext cx="0" cy="6096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62" name="Line 53" hidden="1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805953" y="5426077"/>
            <a:ext cx="1327647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63" name="Line 55" hidden="1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133600" y="4809015"/>
            <a:ext cx="0" cy="6096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 dirty="0"/>
          </a:p>
        </p:txBody>
      </p:sp>
      <p:sp>
        <p:nvSpPr>
          <p:cNvPr id="164" name="Line 58" hidden="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4290392" y="4816475"/>
            <a:ext cx="1653208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65" name="Line 59" hidden="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4290392" y="4816475"/>
            <a:ext cx="0" cy="6096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66" name="Line 64" hidden="1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4290392" y="3140075"/>
            <a:ext cx="0" cy="2286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67" name="Line 61" hidden="1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5943599" y="5410200"/>
            <a:ext cx="2431995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68" name="Line 60" hidden="1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5943600" y="4800600"/>
            <a:ext cx="0" cy="6096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69" name="Line 65" hidden="1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5943600" y="3124200"/>
            <a:ext cx="0" cy="2286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0" name="Line 71" hidden="1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4613302" y="3140075"/>
            <a:ext cx="0" cy="3048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1" name="Line 56" hidden="1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4038600" y="4816475"/>
            <a:ext cx="0" cy="6096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2" name="Line 57" hidden="1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4038600" y="5426075"/>
            <a:ext cx="251791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3" name="Line 63" hidden="1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4038600" y="3140075"/>
            <a:ext cx="0" cy="2286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4" name="Line 74" hidden="1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2698364" y="5578475"/>
            <a:ext cx="3837387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5" name="Line 75" hidden="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6543261" y="6175375"/>
            <a:ext cx="1914939" cy="7938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6" name="Line 72" hidden="1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6535751" y="3140075"/>
            <a:ext cx="0" cy="3048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7" name="Line 76" hidden="1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6535751" y="5578475"/>
            <a:ext cx="0" cy="600075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8" name="Line 54" hidden="1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2133599" y="4816475"/>
            <a:ext cx="1905001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9" name="Line 70" hidden="1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2690854" y="3140075"/>
            <a:ext cx="0" cy="3048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80" name="Line 73" hidden="1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783424" y="6180138"/>
            <a:ext cx="1914940" cy="7938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81" name="Line 77" hidden="1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2690854" y="5583238"/>
            <a:ext cx="0" cy="600075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82" name="Line 62" hidden="1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2133600" y="3182937"/>
            <a:ext cx="0" cy="22098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05" name="Line 26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685800" y="6646366"/>
            <a:ext cx="381000" cy="0"/>
          </a:xfrm>
          <a:prstGeom prst="line">
            <a:avLst/>
          </a:prstGeom>
          <a:noFill/>
          <a:ln w="38100">
            <a:solidFill>
              <a:schemeClr val="accent5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27" name="Line 19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911216" y="1288709"/>
            <a:ext cx="2286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32" name="Line 19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2895600" y="1981200"/>
            <a:ext cx="128471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33" name="Line 19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>
            <a:off x="4191000" y="1981200"/>
            <a:ext cx="2286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50" name="Line 19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>
            <a:off x="4191000" y="1295400"/>
            <a:ext cx="2286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grpSp>
        <p:nvGrpSpPr>
          <p:cNvPr id="151" name="Group 150"/>
          <p:cNvGrpSpPr/>
          <p:nvPr/>
        </p:nvGrpSpPr>
        <p:grpSpPr>
          <a:xfrm>
            <a:off x="-76200" y="831509"/>
            <a:ext cx="5029200" cy="2133600"/>
            <a:chOff x="76200" y="831509"/>
            <a:chExt cx="5029200" cy="2133600"/>
          </a:xfrm>
        </p:grpSpPr>
        <p:sp>
          <p:nvSpPr>
            <p:cNvPr id="153" name="Line 9"/>
            <p:cNvSpPr>
              <a:spLocks noChangeShapeType="1"/>
            </p:cNvSpPr>
            <p:nvPr>
              <p:custDataLst>
                <p:tags r:id="rId73"/>
              </p:custDataLst>
            </p:nvPr>
          </p:nvSpPr>
          <p:spPr bwMode="auto">
            <a:xfrm flipH="1">
              <a:off x="682616" y="1288709"/>
              <a:ext cx="609600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en-US"/>
            </a:p>
          </p:txBody>
        </p:sp>
        <p:sp>
          <p:nvSpPr>
            <p:cNvPr id="154" name="Line 10"/>
            <p:cNvSpPr>
              <a:spLocks noChangeShapeType="1"/>
            </p:cNvSpPr>
            <p:nvPr>
              <p:custDataLst>
                <p:tags r:id="rId74"/>
              </p:custDataLst>
            </p:nvPr>
          </p:nvSpPr>
          <p:spPr bwMode="auto">
            <a:xfrm flipH="1">
              <a:off x="682617" y="1994056"/>
              <a:ext cx="609600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en-US"/>
            </a:p>
          </p:txBody>
        </p:sp>
        <p:sp>
          <p:nvSpPr>
            <p:cNvPr id="156" name="Line 12"/>
            <p:cNvSpPr>
              <a:spLocks noChangeShapeType="1"/>
            </p:cNvSpPr>
            <p:nvPr>
              <p:custDataLst>
                <p:tags r:id="rId75"/>
              </p:custDataLst>
            </p:nvPr>
          </p:nvSpPr>
          <p:spPr bwMode="auto">
            <a:xfrm flipH="1">
              <a:off x="2435216" y="1288709"/>
              <a:ext cx="765183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en-US"/>
            </a:p>
          </p:txBody>
        </p:sp>
        <p:sp>
          <p:nvSpPr>
            <p:cNvPr id="157" name="Line 20"/>
            <p:cNvSpPr>
              <a:spLocks noChangeShapeType="1"/>
            </p:cNvSpPr>
            <p:nvPr>
              <p:custDataLst>
                <p:tags r:id="rId76"/>
              </p:custDataLst>
            </p:nvPr>
          </p:nvSpPr>
          <p:spPr bwMode="auto">
            <a:xfrm flipH="1">
              <a:off x="3035292" y="1994056"/>
              <a:ext cx="152400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159" name="Line 22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 flipH="1">
              <a:off x="4330692" y="1288709"/>
              <a:ext cx="304800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160" name="Line 25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 flipH="1">
              <a:off x="1063617" y="1993559"/>
              <a:ext cx="0" cy="59055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 type="oval"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en-US"/>
            </a:p>
          </p:txBody>
        </p:sp>
        <p:sp>
          <p:nvSpPr>
            <p:cNvPr id="161" name="Line 26"/>
            <p:cNvSpPr>
              <a:spLocks noChangeShapeType="1"/>
            </p:cNvSpPr>
            <p:nvPr>
              <p:custDataLst>
                <p:tags r:id="rId79"/>
              </p:custDataLst>
            </p:nvPr>
          </p:nvSpPr>
          <p:spPr bwMode="auto">
            <a:xfrm flipH="1" flipV="1">
              <a:off x="3035292" y="1974509"/>
              <a:ext cx="0" cy="60960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en-US"/>
            </a:p>
          </p:txBody>
        </p:sp>
        <p:sp>
          <p:nvSpPr>
            <p:cNvPr id="183" name="Line 27"/>
            <p:cNvSpPr>
              <a:spLocks noChangeShapeType="1"/>
            </p:cNvSpPr>
            <p:nvPr>
              <p:custDataLst>
                <p:tags r:id="rId80"/>
              </p:custDataLst>
            </p:nvPr>
          </p:nvSpPr>
          <p:spPr bwMode="auto">
            <a:xfrm flipH="1" flipV="1">
              <a:off x="1063617" y="2584109"/>
              <a:ext cx="1219200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en-US"/>
            </a:p>
          </p:txBody>
        </p:sp>
        <p:sp>
          <p:nvSpPr>
            <p:cNvPr id="184" name="AutoShape 28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 rot="5400000">
              <a:off x="2282817" y="2403134"/>
              <a:ext cx="381000" cy="381000"/>
            </a:xfrm>
            <a:prstGeom prst="triangle">
              <a:avLst>
                <a:gd name="adj" fmla="val 50000"/>
              </a:avLst>
            </a:prstGeom>
            <a:noFill/>
            <a:ln w="2857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185" name="Oval 29"/>
            <p:cNvSpPr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>
              <a:off x="2682867" y="2507909"/>
              <a:ext cx="152400" cy="152400"/>
            </a:xfrm>
            <a:prstGeom prst="ellipse">
              <a:avLst/>
            </a:prstGeom>
            <a:noFill/>
            <a:ln w="28575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186" name="Text Box 78"/>
            <p:cNvSpPr txBox="1"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2651794" y="1136309"/>
              <a:ext cx="397866" cy="66358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3200" dirty="0">
                  <a:solidFill>
                    <a:srgbClr val="FFFFFF"/>
                  </a:solidFill>
                  <a:latin typeface="Calibri"/>
                </a:rPr>
                <a:t>X</a:t>
              </a:r>
            </a:p>
          </p:txBody>
        </p:sp>
        <p:sp>
          <p:nvSpPr>
            <p:cNvPr id="187" name="Rectangle 79"/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>
              <a:off x="804854" y="831509"/>
              <a:ext cx="3687763" cy="2133600"/>
            </a:xfrm>
            <a:prstGeom prst="rect">
              <a:avLst/>
            </a:prstGeom>
            <a:noFill/>
            <a:ln w="38100" algn="ctr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188" name="Line 20"/>
            <p:cNvSpPr>
              <a:spLocks noChangeShapeType="1"/>
            </p:cNvSpPr>
            <p:nvPr>
              <p:custDataLst>
                <p:tags r:id="rId85"/>
              </p:custDataLst>
            </p:nvPr>
          </p:nvSpPr>
          <p:spPr bwMode="auto">
            <a:xfrm flipH="1">
              <a:off x="2844792" y="2584109"/>
              <a:ext cx="209548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189" name="Text Box 17"/>
            <p:cNvSpPr txBox="1"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>
              <a:off x="4645017" y="964859"/>
              <a:ext cx="460383" cy="629147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3200">
                  <a:solidFill>
                    <a:srgbClr val="FFFFFF"/>
                  </a:solidFill>
                  <a:latin typeface="Calibri"/>
                </a:rPr>
                <a:t>Q</a:t>
              </a:r>
            </a:p>
          </p:txBody>
        </p:sp>
        <p:sp>
          <p:nvSpPr>
            <p:cNvPr id="192" name="Text Box 66"/>
            <p:cNvSpPr txBox="1"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>
              <a:off x="247860" y="964362"/>
              <a:ext cx="437940" cy="629147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3200" dirty="0" smtClean="0">
                  <a:solidFill>
                    <a:srgbClr val="FFFFFF"/>
                  </a:solidFill>
                  <a:latin typeface="Calibri"/>
                </a:rPr>
                <a:t>D</a:t>
              </a:r>
              <a:endParaRPr lang="en-US" sz="32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93" name="Text Box 67"/>
            <p:cNvSpPr txBox="1"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>
              <a:off x="76200" y="1626847"/>
              <a:ext cx="638316" cy="629147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3200" dirty="0" smtClean="0">
                  <a:solidFill>
                    <a:srgbClr val="FFFFFF"/>
                  </a:solidFill>
                  <a:latin typeface="Calibri"/>
                </a:rPr>
                <a:t>clk</a:t>
              </a:r>
              <a:endParaRPr lang="en-US" sz="3200" dirty="0">
                <a:solidFill>
                  <a:srgbClr val="FFFFFF"/>
                </a:solidFill>
                <a:latin typeface="Calibri"/>
              </a:endParaRPr>
            </a:p>
          </p:txBody>
        </p:sp>
      </p:grpSp>
      <p:sp>
        <p:nvSpPr>
          <p:cNvPr id="1586222" name="Line 46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>
            <a:off x="703052" y="4509591"/>
            <a:ext cx="2403061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586223" name="Line 47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>
            <a:off x="3123365" y="5119191"/>
            <a:ext cx="1081378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6224" name="Line 48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4224070" y="4509591"/>
            <a:ext cx="961224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6225" name="Line 49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5191845" y="5119191"/>
            <a:ext cx="3406059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6228" name="Line 52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>
            <a:off x="5185294" y="4509591"/>
            <a:ext cx="0" cy="6096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2" name="Line 51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4225504" y="4517949"/>
            <a:ext cx="0" cy="6096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6226" name="Line 50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>
            <a:off x="3123365" y="4509591"/>
            <a:ext cx="0" cy="6096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04" name="Line 26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>
            <a:off x="685800" y="5884366"/>
            <a:ext cx="381000" cy="0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214" name="TextBox 213"/>
          <p:cNvSpPr txBox="1"/>
          <p:nvPr/>
        </p:nvSpPr>
        <p:spPr>
          <a:xfrm>
            <a:off x="723900" y="1524000"/>
            <a:ext cx="184731" cy="461665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endParaRPr lang="en-US" sz="2400" b="1" dirty="0"/>
          </a:p>
        </p:txBody>
      </p:sp>
      <p:sp>
        <p:nvSpPr>
          <p:cNvPr id="216" name="TextBox 215"/>
          <p:cNvSpPr txBox="1"/>
          <p:nvPr/>
        </p:nvSpPr>
        <p:spPr>
          <a:xfrm>
            <a:off x="2816308" y="1611868"/>
            <a:ext cx="155492" cy="369332"/>
          </a:xfrm>
          <a:prstGeom prst="rect">
            <a:avLst/>
          </a:prstGeom>
          <a:solidFill>
            <a:schemeClr val="bg2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2400" b="1" dirty="0" smtClean="0"/>
              <a:t>1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73171" y="3124200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1447800" y="2133600"/>
            <a:ext cx="399468" cy="4136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</a:pPr>
            <a:r>
              <a:rPr lang="en-US" smtClean="0">
                <a:solidFill>
                  <a:schemeClr val="accent5"/>
                </a:solidFill>
              </a:rPr>
              <a:t>L1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3486732" y="2133600"/>
            <a:ext cx="399468" cy="3942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</a:pPr>
            <a:r>
              <a:rPr lang="en-US" dirty="0" smtClean="0">
                <a:solidFill>
                  <a:schemeClr val="accent5"/>
                </a:solidFill>
              </a:rPr>
              <a:t>L2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110" name="Rectangle 2"/>
          <p:cNvSpPr>
            <a:spLocks noGrp="1" noChangeArrowheads="1"/>
          </p:cNvSpPr>
          <p:nvPr>
            <p:ph type="title"/>
            <p:custDataLst>
              <p:tags r:id="rId71"/>
            </p:custDataLst>
          </p:nvPr>
        </p:nvSpPr>
        <p:spPr>
          <a:xfrm>
            <a:off x="228600" y="152400"/>
            <a:ext cx="8686800" cy="533400"/>
          </a:xfrm>
        </p:spPr>
        <p:txBody>
          <a:bodyPr>
            <a:noAutofit/>
          </a:bodyPr>
          <a:lstStyle/>
          <a:p>
            <a:r>
              <a:rPr lang="en-US" sz="4000" dirty="0" smtClean="0"/>
              <a:t>Edge-Triggered D Flip-Flop</a:t>
            </a:r>
            <a:endParaRPr lang="en-US" sz="4000" dirty="0"/>
          </a:p>
        </p:txBody>
      </p:sp>
      <p:sp>
        <p:nvSpPr>
          <p:cNvPr id="111" name="Rectangle 3"/>
          <p:cNvSpPr>
            <a:spLocks noGrp="1" noChangeArrowheads="1"/>
          </p:cNvSpPr>
          <p:nvPr>
            <p:ph idx="1"/>
            <p:custDataLst>
              <p:tags r:id="rId72"/>
            </p:custDataLst>
          </p:nvPr>
        </p:nvSpPr>
        <p:spPr>
          <a:xfrm>
            <a:off x="4985954" y="526709"/>
            <a:ext cx="4158046" cy="2971800"/>
          </a:xfrm>
        </p:spPr>
        <p:txBody>
          <a:bodyPr>
            <a:noAutofit/>
          </a:bodyPr>
          <a:lstStyle/>
          <a:p>
            <a:pPr>
              <a:lnSpc>
                <a:spcPct val="92000"/>
              </a:lnSpc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 Flip-Flop</a:t>
            </a:r>
          </a:p>
          <a:p>
            <a:pPr>
              <a:lnSpc>
                <a:spcPct val="92000"/>
              </a:lnSpc>
              <a:buFont typeface="Arial" pitchFamily="34" charset="0"/>
              <a:buChar char="•"/>
            </a:pPr>
            <a:r>
              <a:rPr lang="en-US" sz="2800" dirty="0" smtClean="0"/>
              <a:t>Edge-Triggered</a:t>
            </a:r>
          </a:p>
          <a:p>
            <a:pPr>
              <a:lnSpc>
                <a:spcPct val="92000"/>
              </a:lnSpc>
              <a:buFont typeface="Arial" pitchFamily="34" charset="0"/>
              <a:buChar char="•"/>
            </a:pPr>
            <a:r>
              <a:rPr lang="en-US" sz="2800" dirty="0" smtClean="0"/>
              <a:t>Data captured when clock is high</a:t>
            </a:r>
          </a:p>
          <a:p>
            <a:pPr>
              <a:lnSpc>
                <a:spcPct val="92000"/>
              </a:lnSpc>
              <a:buFont typeface="Arial" pitchFamily="34" charset="0"/>
              <a:buChar char="•"/>
            </a:pPr>
            <a:r>
              <a:rPr lang="en-US" sz="2800" dirty="0" smtClean="0"/>
              <a:t>Output changes only on falling edges</a:t>
            </a:r>
          </a:p>
        </p:txBody>
      </p:sp>
    </p:spTree>
    <p:extLst>
      <p:ext uri="{BB962C8B-B14F-4D97-AF65-F5344CB8AC3E}">
        <p14:creationId xmlns:p14="http://schemas.microsoft.com/office/powerpoint/2010/main" val="20775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Set-Reset (SR) Latch can store one bit and we can change the value of the stored bit.  But, SR Latch has a forbidden state.</a:t>
            </a:r>
          </a:p>
          <a:p>
            <a:endParaRPr lang="en-US" sz="3000" dirty="0"/>
          </a:p>
          <a:p>
            <a:r>
              <a:rPr lang="en-US" sz="3000" dirty="0" smtClean="0"/>
              <a:t>(</a:t>
            </a:r>
            <a:r>
              <a:rPr lang="en-US" sz="3000" dirty="0" err="1" smtClean="0"/>
              <a:t>Unclocked</a:t>
            </a:r>
            <a:r>
              <a:rPr lang="en-US" sz="3000" dirty="0" smtClean="0"/>
              <a:t>) D Latch can store and change a bit like an SR Latch while avoiding a forbidden state.</a:t>
            </a:r>
          </a:p>
          <a:p>
            <a:endParaRPr lang="en-US" sz="3000" dirty="0"/>
          </a:p>
          <a:p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An Edge-Triggered D Flip-Flip (aka Master-Slave D Flip-Flip) stores one bit.  The bit can be changed in a synchronized fashion on the edge of a clock signal.</a:t>
            </a:r>
          </a:p>
        </p:txBody>
      </p:sp>
    </p:spTree>
    <p:extLst>
      <p:ext uri="{BB962C8B-B14F-4D97-AF65-F5344CB8AC3E}">
        <p14:creationId xmlns:p14="http://schemas.microsoft.com/office/powerpoint/2010/main" val="2983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store more than one bit, N bits?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45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762000"/>
            <a:ext cx="9144000" cy="6096000"/>
          </a:xfrm>
        </p:spPr>
        <p:txBody>
          <a:bodyPr>
            <a:normAutofit/>
          </a:bodyPr>
          <a:lstStyle/>
          <a:p>
            <a:pPr marL="0" indent="0"/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Make sure to go to </a:t>
            </a:r>
            <a:r>
              <a:rPr lang="en-US" sz="2800" b="1" i="1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your</a:t>
            </a:r>
            <a:r>
              <a:rPr lang="en-US" sz="28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Lab Section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this week</a:t>
            </a:r>
          </a:p>
          <a:p>
            <a:r>
              <a:rPr lang="en-US" sz="2800" dirty="0" smtClean="0"/>
              <a:t>Completed </a:t>
            </a:r>
            <a:r>
              <a:rPr lang="en-US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Proj1</a:t>
            </a:r>
            <a:r>
              <a:rPr lang="en-US" sz="2800" dirty="0" smtClean="0"/>
              <a:t> due </a:t>
            </a:r>
            <a:r>
              <a:rPr lang="en-US" sz="28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before</a:t>
            </a:r>
            <a:r>
              <a:rPr lang="en-US" sz="2800" dirty="0" smtClean="0"/>
              <a:t> winter break, Friday, Feb 16th</a:t>
            </a:r>
            <a:endParaRPr lang="en-US" sz="2800" dirty="0"/>
          </a:p>
          <a:p>
            <a:r>
              <a:rPr lang="en-US" sz="2800" dirty="0" smtClean="0"/>
              <a:t>Note, a Design Document is due when you submit Proj1 final circuit</a:t>
            </a:r>
          </a:p>
          <a:p>
            <a:r>
              <a:rPr lang="en-US" sz="2800" dirty="0" smtClean="0"/>
              <a:t>Work </a:t>
            </a:r>
            <a:r>
              <a:rPr lang="en-US" sz="2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alone</a:t>
            </a:r>
          </a:p>
          <a:p>
            <a:endParaRPr lang="en-US" sz="2800" dirty="0">
              <a:solidFill>
                <a:srgbClr val="FFFF00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Work alone,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BUT</a:t>
            </a:r>
            <a:r>
              <a:rPr lang="en-US" sz="2800" dirty="0" smtClean="0"/>
              <a:t> use your resources</a:t>
            </a:r>
          </a:p>
          <a:p>
            <a:pPr lvl="1"/>
            <a:r>
              <a:rPr lang="en-US" sz="2400" dirty="0" smtClean="0"/>
              <a:t>Lab Section, Piazza.com, Office Hours</a:t>
            </a:r>
          </a:p>
          <a:p>
            <a:pPr lvl="1"/>
            <a:r>
              <a:rPr lang="en-US" sz="2400" dirty="0" smtClean="0"/>
              <a:t>Class notes, book, Sections, </a:t>
            </a:r>
            <a:r>
              <a:rPr lang="en-US" sz="2400" dirty="0" err="1" smtClean="0"/>
              <a:t>CSUGLab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27926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82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Registers</a:t>
            </a:r>
          </a:p>
        </p:txBody>
      </p:sp>
      <p:sp>
        <p:nvSpPr>
          <p:cNvPr id="158822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810000" y="628650"/>
            <a:ext cx="5105400" cy="33528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Register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 </a:t>
            </a:r>
            <a:r>
              <a:rPr lang="en-US" dirty="0"/>
              <a:t>flip-flops in parallel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shared clock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extra clocked inputs:</a:t>
            </a:r>
            <a:br>
              <a:rPr lang="en-US" dirty="0" smtClean="0"/>
            </a:br>
            <a:r>
              <a:rPr lang="en-US" dirty="0" err="1" smtClean="0"/>
              <a:t>write_enable</a:t>
            </a:r>
            <a:r>
              <a:rPr lang="en-US" dirty="0" smtClean="0"/>
              <a:t>, reset, …</a:t>
            </a:r>
            <a:endParaRPr lang="en-US" dirty="0"/>
          </a:p>
        </p:txBody>
      </p:sp>
      <p:sp>
        <p:nvSpPr>
          <p:cNvPr id="158822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08138" y="911230"/>
            <a:ext cx="412750" cy="641350"/>
          </a:xfrm>
          <a:prstGeom prst="rect">
            <a:avLst/>
          </a:prstGeom>
          <a:noFill/>
          <a:ln w="38100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8231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912812" y="1058868"/>
            <a:ext cx="695325" cy="4762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8232" name="Line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1106487" y="1374780"/>
            <a:ext cx="501650" cy="4763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8234" name="Line 1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2020887" y="1063630"/>
            <a:ext cx="533400" cy="0"/>
          </a:xfrm>
          <a:prstGeom prst="line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8240" name="Line 1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2249487" y="1386857"/>
            <a:ext cx="173038" cy="0"/>
          </a:xfrm>
          <a:prstGeom prst="line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588242" name="Line 18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2935287" y="1063630"/>
            <a:ext cx="338138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588245" name="Line 2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 flipV="1">
            <a:off x="1435100" y="1374780"/>
            <a:ext cx="0" cy="266700"/>
          </a:xfrm>
          <a:prstGeom prst="line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  <a:round/>
            <a:headEnd/>
            <a:tailEnd type="oval"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8246" name="Line 2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2249487" y="1375745"/>
            <a:ext cx="0" cy="277812"/>
          </a:xfrm>
          <a:prstGeom prst="line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8247" name="Line 2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 flipV="1">
            <a:off x="1435097" y="1641480"/>
            <a:ext cx="814390" cy="0"/>
          </a:xfrm>
          <a:prstGeom prst="line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8249" name="Oval 2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23404" y="1345097"/>
            <a:ext cx="87312" cy="88900"/>
          </a:xfrm>
          <a:prstGeom prst="ellipse">
            <a:avLst/>
          </a:prstGeom>
          <a:noFill/>
          <a:ln w="25400" algn="ctr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588250" name="Rectangle 2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331912" y="835030"/>
            <a:ext cx="1755775" cy="914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8254" name="Line 3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 flipV="1">
            <a:off x="877887" y="2197105"/>
            <a:ext cx="730250" cy="95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none"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8255" name="Line 3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 flipV="1">
            <a:off x="1106487" y="2555880"/>
            <a:ext cx="501650" cy="95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oval"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8277" name="Line 53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 flipV="1">
            <a:off x="865187" y="3403595"/>
            <a:ext cx="746125" cy="7938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8278" name="Line 54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1101725" y="3754438"/>
            <a:ext cx="509587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oval"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8300" name="Line 76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 flipV="1">
            <a:off x="895350" y="4578345"/>
            <a:ext cx="715962" cy="95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8320" name="Line 96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1106487" y="1390648"/>
            <a:ext cx="0" cy="4114802"/>
          </a:xfrm>
          <a:prstGeom prst="line">
            <a:avLst/>
          </a:prstGeom>
          <a:noFill/>
          <a:ln w="28575" cap="sq">
            <a:solidFill>
              <a:srgbClr val="FFFFFF"/>
            </a:solidFill>
            <a:round/>
            <a:headEnd type="none" w="med" len="med"/>
            <a:tailEnd type="none" w="med" len="med"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588321" name="Text Box 97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85800" y="5409703"/>
            <a:ext cx="638316" cy="62914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 err="1">
                <a:solidFill>
                  <a:srgbClr val="FFFFFF"/>
                </a:solidFill>
                <a:latin typeface="Calibri"/>
              </a:rPr>
              <a:t>clk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88322" name="Text Box 98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44487" y="704850"/>
            <a:ext cx="646331" cy="66358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D0</a:t>
            </a:r>
          </a:p>
        </p:txBody>
      </p:sp>
      <p:sp>
        <p:nvSpPr>
          <p:cNvPr id="1588323" name="Text Box 99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44487" y="4175120"/>
            <a:ext cx="646331" cy="66358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D3</a:t>
            </a:r>
          </a:p>
        </p:txBody>
      </p:sp>
      <p:sp>
        <p:nvSpPr>
          <p:cNvPr id="1588324" name="Text Box 100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44487" y="1847850"/>
            <a:ext cx="646331" cy="66358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D1</a:t>
            </a:r>
          </a:p>
        </p:txBody>
      </p:sp>
      <p:sp>
        <p:nvSpPr>
          <p:cNvPr id="1588325" name="Text Box 101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44487" y="3067050"/>
            <a:ext cx="646331" cy="66358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D2</a:t>
            </a:r>
          </a:p>
        </p:txBody>
      </p:sp>
      <p:sp>
        <p:nvSpPr>
          <p:cNvPr id="1588326" name="Rectangle 102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257800" y="4114800"/>
            <a:ext cx="1066800" cy="1828800"/>
          </a:xfrm>
          <a:prstGeom prst="rect">
            <a:avLst/>
          </a:prstGeom>
          <a:noFill/>
          <a:ln w="381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8327" name="Line 103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4419600" y="5029200"/>
            <a:ext cx="8382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588328" name="Line 104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6324600" y="5046663"/>
            <a:ext cx="8382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588329" name="Line 105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4800600" y="4953000"/>
            <a:ext cx="76200" cy="152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588330" name="Line 106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6629400" y="4970463"/>
            <a:ext cx="76200" cy="152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588331" name="Text Box 107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465290" y="4945063"/>
            <a:ext cx="367409" cy="5921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4</a:t>
            </a:r>
          </a:p>
        </p:txBody>
      </p:sp>
      <p:sp>
        <p:nvSpPr>
          <p:cNvPr id="1588332" name="Text Box 108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497290" y="4970463"/>
            <a:ext cx="367409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4</a:t>
            </a:r>
          </a:p>
        </p:txBody>
      </p:sp>
      <p:sp>
        <p:nvSpPr>
          <p:cNvPr id="1588333" name="Line 109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V="1">
            <a:off x="5715000" y="5715000"/>
            <a:ext cx="76200" cy="228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 dirty="0"/>
          </a:p>
        </p:txBody>
      </p:sp>
      <p:sp>
        <p:nvSpPr>
          <p:cNvPr id="1588334" name="Line 110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 flipV="1">
            <a:off x="5791200" y="5715000"/>
            <a:ext cx="76200" cy="228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8335" name="Line 111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5791200" y="5943600"/>
            <a:ext cx="0" cy="2286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588337" name="Text Box 113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315673" y="4495800"/>
            <a:ext cx="966931" cy="123482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4-bit</a:t>
            </a:r>
          </a:p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 err="1">
                <a:solidFill>
                  <a:srgbClr val="FFFFFF"/>
                </a:solidFill>
                <a:latin typeface="Calibri"/>
              </a:rPr>
              <a:t>reg</a:t>
            </a:r>
            <a:endParaRPr lang="en-US" sz="32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0" name="Rectangle 4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2554288" y="911230"/>
            <a:ext cx="380999" cy="641350"/>
          </a:xfrm>
          <a:prstGeom prst="rect">
            <a:avLst/>
          </a:prstGeom>
          <a:noFill/>
          <a:ln w="38100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93" name="Rectangle 4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1611313" y="2111380"/>
            <a:ext cx="412750" cy="641350"/>
          </a:xfrm>
          <a:prstGeom prst="rect">
            <a:avLst/>
          </a:prstGeom>
          <a:noFill/>
          <a:ln w="38100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94" name="Line 1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2024062" y="2263780"/>
            <a:ext cx="533400" cy="0"/>
          </a:xfrm>
          <a:prstGeom prst="line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95" name="Line 16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2252662" y="2587007"/>
            <a:ext cx="173038" cy="0"/>
          </a:xfrm>
          <a:prstGeom prst="line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96" name="Line 18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2938462" y="2263780"/>
            <a:ext cx="338138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97" name="Line 21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 flipV="1">
            <a:off x="1438275" y="2574930"/>
            <a:ext cx="0" cy="266700"/>
          </a:xfrm>
          <a:prstGeom prst="line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  <a:round/>
            <a:headEnd/>
            <a:tailEnd type="oval"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98" name="Line 22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 flipV="1">
            <a:off x="2252662" y="2575895"/>
            <a:ext cx="0" cy="277812"/>
          </a:xfrm>
          <a:prstGeom prst="line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99" name="Line 23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 flipV="1">
            <a:off x="1438272" y="2841630"/>
            <a:ext cx="814390" cy="0"/>
          </a:xfrm>
          <a:prstGeom prst="line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00" name="Oval 25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2426579" y="2545247"/>
            <a:ext cx="87312" cy="88900"/>
          </a:xfrm>
          <a:prstGeom prst="ellipse">
            <a:avLst/>
          </a:prstGeom>
          <a:noFill/>
          <a:ln w="25400" algn="ctr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01" name="Rectangle 26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1335087" y="2035180"/>
            <a:ext cx="1755775" cy="914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02" name="Rectangle 4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2557463" y="2111380"/>
            <a:ext cx="380999" cy="641350"/>
          </a:xfrm>
          <a:prstGeom prst="rect">
            <a:avLst/>
          </a:prstGeom>
          <a:noFill/>
          <a:ln w="38100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03" name="Rectangle 4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1611313" y="3295650"/>
            <a:ext cx="412750" cy="641350"/>
          </a:xfrm>
          <a:prstGeom prst="rect">
            <a:avLst/>
          </a:prstGeom>
          <a:noFill/>
          <a:ln w="38100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04" name="Line 10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2024062" y="3448050"/>
            <a:ext cx="533400" cy="0"/>
          </a:xfrm>
          <a:prstGeom prst="line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05" name="Line 16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H="1">
            <a:off x="2252662" y="3771277"/>
            <a:ext cx="173038" cy="0"/>
          </a:xfrm>
          <a:prstGeom prst="line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06" name="Line 18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>
            <a:off x="2938462" y="3448050"/>
            <a:ext cx="338138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07" name="Line 21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H="1" flipV="1">
            <a:off x="1438275" y="3759200"/>
            <a:ext cx="0" cy="266700"/>
          </a:xfrm>
          <a:prstGeom prst="line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  <a:round/>
            <a:headEnd/>
            <a:tailEnd type="oval"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08" name="Line 22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H="1" flipV="1">
            <a:off x="2252662" y="3760165"/>
            <a:ext cx="0" cy="277812"/>
          </a:xfrm>
          <a:prstGeom prst="line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09" name="Line 23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H="1" flipV="1">
            <a:off x="1438272" y="4025900"/>
            <a:ext cx="814390" cy="0"/>
          </a:xfrm>
          <a:prstGeom prst="line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10" name="Oval 25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2426579" y="3729517"/>
            <a:ext cx="87312" cy="88900"/>
          </a:xfrm>
          <a:prstGeom prst="ellipse">
            <a:avLst/>
          </a:prstGeom>
          <a:noFill/>
          <a:ln w="25400" algn="ctr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11" name="Rectangle 26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1335087" y="3219450"/>
            <a:ext cx="1755775" cy="914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12" name="Rectangle 4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2557463" y="3295650"/>
            <a:ext cx="380999" cy="641350"/>
          </a:xfrm>
          <a:prstGeom prst="rect">
            <a:avLst/>
          </a:prstGeom>
          <a:noFill/>
          <a:ln w="38100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13" name="Rectangle 4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1611313" y="4470395"/>
            <a:ext cx="412750" cy="641350"/>
          </a:xfrm>
          <a:prstGeom prst="rect">
            <a:avLst/>
          </a:prstGeom>
          <a:noFill/>
          <a:ln w="38100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14" name="Line 10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H="1">
            <a:off x="2024062" y="4622795"/>
            <a:ext cx="533400" cy="0"/>
          </a:xfrm>
          <a:prstGeom prst="line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15" name="Line 16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H="1">
            <a:off x="2252662" y="4946022"/>
            <a:ext cx="173038" cy="0"/>
          </a:xfrm>
          <a:prstGeom prst="line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16" name="Line 18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 flipH="1">
            <a:off x="2938462" y="4622795"/>
            <a:ext cx="338138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18" name="Line 22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H="1" flipV="1">
            <a:off x="2252662" y="4934910"/>
            <a:ext cx="0" cy="277812"/>
          </a:xfrm>
          <a:prstGeom prst="line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19" name="Line 23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H="1" flipV="1">
            <a:off x="1438272" y="5200645"/>
            <a:ext cx="814390" cy="0"/>
          </a:xfrm>
          <a:prstGeom prst="line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0" name="Oval 25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2426579" y="4904262"/>
            <a:ext cx="87312" cy="88900"/>
          </a:xfrm>
          <a:prstGeom prst="ellipse">
            <a:avLst/>
          </a:prstGeom>
          <a:noFill/>
          <a:ln w="25400" algn="ctr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21" name="Rectangle 26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1335087" y="4394195"/>
            <a:ext cx="1755775" cy="914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2" name="Rectangle 4"/>
          <p:cNvSpPr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2557463" y="4470395"/>
            <a:ext cx="380999" cy="641350"/>
          </a:xfrm>
          <a:prstGeom prst="rect">
            <a:avLst/>
          </a:prstGeom>
          <a:noFill/>
          <a:ln w="38100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69" name="Line 54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 flipH="1">
            <a:off x="1100138" y="4937120"/>
            <a:ext cx="509587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oval"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70" name="Line 21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 flipH="1" flipV="1">
            <a:off x="1438275" y="4933945"/>
            <a:ext cx="0" cy="266700"/>
          </a:xfrm>
          <a:prstGeom prst="line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  <a:round/>
            <a:headEnd/>
            <a:tailEnd type="oval"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71" name="Text Box 97"/>
          <p:cNvSpPr txBox="1"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5433942" y="6076453"/>
            <a:ext cx="638316" cy="62914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 err="1">
                <a:solidFill>
                  <a:srgbClr val="FFFFFF"/>
                </a:solidFill>
                <a:latin typeface="Calibri"/>
              </a:rPr>
              <a:t>clk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11605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8326" grpId="0" animBg="1"/>
      <p:bldP spid="1588327" grpId="0" animBg="1"/>
      <p:bldP spid="1588328" grpId="0" animBg="1"/>
      <p:bldP spid="1588329" grpId="0" animBg="1"/>
      <p:bldP spid="1588330" grpId="0" animBg="1"/>
      <p:bldP spid="1588331" grpId="0"/>
      <p:bldP spid="1588332" grpId="0"/>
      <p:bldP spid="1588333" grpId="0" animBg="1"/>
      <p:bldP spid="1588334" grpId="0" animBg="1"/>
      <p:bldP spid="1588335" grpId="0" animBg="1"/>
      <p:bldP spid="1588337" grpId="0"/>
      <p:bldP spid="7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Set-Reset (SR) Latch can store one bit and we can change the value of the stored bit.  But, SR Latch has a forbidden state.</a:t>
            </a:r>
          </a:p>
          <a:p>
            <a:endParaRPr lang="en-US" dirty="0"/>
          </a:p>
          <a:p>
            <a:r>
              <a:rPr lang="en-US" dirty="0" smtClean="0"/>
              <a:t>(</a:t>
            </a:r>
            <a:r>
              <a:rPr lang="en-US" dirty="0" err="1" smtClean="0"/>
              <a:t>Unclocked</a:t>
            </a:r>
            <a:r>
              <a:rPr lang="en-US" dirty="0" smtClean="0"/>
              <a:t>) D Latch can store and change a bit like an SR Latch while avoiding a forbidden state.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92D050"/>
                </a:solidFill>
              </a:rPr>
              <a:t>An Edge-Triggered D Flip-Flip (aka Master-Slave D Flip-Flip) stores one bit.  The bit can be changed in a synchronized fashion on the edge of a clock signal.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An </a:t>
            </a:r>
            <a:r>
              <a:rPr lang="en-US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-bit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register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stores </a:t>
            </a:r>
            <a:r>
              <a:rPr lang="en-US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-bits.  It is created with </a:t>
            </a:r>
            <a:r>
              <a:rPr lang="en-US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D-Flip-Flops in parallel along with a shared clock.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68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Example: What will this circuit do?</a:t>
            </a:r>
            <a:endParaRPr lang="en-US" dirty="0"/>
          </a:p>
        </p:txBody>
      </p:sp>
      <p:sp>
        <p:nvSpPr>
          <p:cNvPr id="4" name="Rectangle 10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1828799"/>
            <a:ext cx="1219200" cy="2362200"/>
          </a:xfrm>
          <a:prstGeom prst="rect">
            <a:avLst/>
          </a:prstGeom>
          <a:noFill/>
          <a:ln w="381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5" name="Line 103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600200" y="3276599"/>
            <a:ext cx="8382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6" name="Line 104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3657600" y="3294062"/>
            <a:ext cx="215265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none" w="med" len="med"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1" name="Line 109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2895600" y="3962399"/>
            <a:ext cx="76200" cy="228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 dirty="0"/>
          </a:p>
        </p:txBody>
      </p:sp>
      <p:sp>
        <p:nvSpPr>
          <p:cNvPr id="12" name="Line 11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 flipV="1">
            <a:off x="2971800" y="3962399"/>
            <a:ext cx="76200" cy="228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3" name="Line 11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971800" y="4190999"/>
            <a:ext cx="0" cy="381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4" name="Text Box 11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542595" y="2885181"/>
            <a:ext cx="966932" cy="107721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4</a:t>
            </a:r>
            <a:r>
              <a:rPr lang="en-US" sz="3200" dirty="0" smtClean="0">
                <a:solidFill>
                  <a:srgbClr val="FFFFFF"/>
                </a:solidFill>
                <a:latin typeface="Calibri"/>
              </a:rPr>
              <a:t>-bit</a:t>
            </a:r>
            <a:endParaRPr lang="en-US" sz="3200" dirty="0">
              <a:solidFill>
                <a:srgbClr val="FFFFFF"/>
              </a:solidFill>
              <a:latin typeface="Calibri"/>
            </a:endParaRPr>
          </a:p>
          <a:p>
            <a:pPr algn="ctr" eaLnBrk="1" hangingPunct="1"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 err="1" smtClean="0">
                <a:solidFill>
                  <a:srgbClr val="FFFFFF"/>
                </a:solidFill>
                <a:latin typeface="Calibri"/>
              </a:rPr>
              <a:t>reg</a:t>
            </a:r>
            <a:endParaRPr lang="en-US" sz="32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" name="Text Box 10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692764" y="4495799"/>
            <a:ext cx="620683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err="1" smtClean="0">
                <a:solidFill>
                  <a:srgbClr val="FFFFFF"/>
                </a:solidFill>
                <a:latin typeface="Calibri"/>
              </a:rPr>
              <a:t>Clk</a:t>
            </a:r>
            <a:endParaRPr lang="en-US" sz="2800" dirty="0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20" name="Straight Connector 19"/>
          <p:cNvCxnSpPr/>
          <p:nvPr>
            <p:custDataLst>
              <p:tags r:id="rId10"/>
            </p:custDataLst>
          </p:nvPr>
        </p:nvCxnSpPr>
        <p:spPr>
          <a:xfrm flipH="1">
            <a:off x="5791200" y="4076699"/>
            <a:ext cx="19050" cy="14097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>
            <p:custDataLst>
              <p:tags r:id="rId11"/>
            </p:custDataLst>
          </p:nvPr>
        </p:nvCxnSpPr>
        <p:spPr>
          <a:xfrm rot="10800000">
            <a:off x="1600200" y="5486399"/>
            <a:ext cx="419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>
            <p:custDataLst>
              <p:tags r:id="rId12"/>
            </p:custDataLst>
          </p:nvPr>
        </p:nvCxnSpPr>
        <p:spPr>
          <a:xfrm rot="5400000" flipH="1" flipV="1">
            <a:off x="495300" y="4381499"/>
            <a:ext cx="2209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Line 10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524500" y="2206217"/>
            <a:ext cx="571500" cy="3582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pic>
        <p:nvPicPr>
          <p:cNvPr id="27" name="Picture 82" descr="8-segment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6096000" y="1828799"/>
            <a:ext cx="581025" cy="754836"/>
          </a:xfrm>
          <a:prstGeom prst="rect">
            <a:avLst/>
          </a:prstGeom>
          <a:noFill/>
        </p:spPr>
      </p:pic>
      <p:pic>
        <p:nvPicPr>
          <p:cNvPr id="28" name="Picture 82" descr="8-segment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6629400" y="1828799"/>
            <a:ext cx="581025" cy="754836"/>
          </a:xfrm>
          <a:prstGeom prst="rect">
            <a:avLst/>
          </a:prstGeom>
          <a:noFill/>
        </p:spPr>
      </p:pic>
      <p:cxnSp>
        <p:nvCxnSpPr>
          <p:cNvPr id="33" name="Straight Connector 32"/>
          <p:cNvCxnSpPr/>
          <p:nvPr>
            <p:custDataLst>
              <p:tags r:id="rId16"/>
            </p:custDataLst>
          </p:nvPr>
        </p:nvCxnSpPr>
        <p:spPr>
          <a:xfrm rot="5400000" flipH="1" flipV="1">
            <a:off x="3581400" y="2743199"/>
            <a:ext cx="1066800" cy="0"/>
          </a:xfrm>
          <a:prstGeom prst="line">
            <a:avLst/>
          </a:prstGeom>
          <a:ln w="28575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>
            <p:custDataLst>
              <p:tags r:id="rId17"/>
            </p:custDataLst>
          </p:nvPr>
        </p:nvSpPr>
        <p:spPr>
          <a:xfrm>
            <a:off x="4540134" y="2008666"/>
            <a:ext cx="984365" cy="4572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Decoder</a:t>
            </a:r>
            <a:endParaRPr lang="en-US" dirty="0"/>
          </a:p>
        </p:txBody>
      </p:sp>
      <p:sp>
        <p:nvSpPr>
          <p:cNvPr id="35" name="Line 10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142164" y="2209799"/>
            <a:ext cx="397971" cy="14428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none" w="med" len="med"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38" name="Rectangle 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486400" y="3494765"/>
            <a:ext cx="571500" cy="594026"/>
          </a:xfrm>
          <a:prstGeom prst="rect">
            <a:avLst/>
          </a:prstGeom>
          <a:noFill/>
          <a:ln w="28575" algn="ctr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486400" y="3566500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+1</a:t>
            </a:r>
            <a:endParaRPr lang="en-US" sz="2400" dirty="0"/>
          </a:p>
        </p:txBody>
      </p:sp>
      <p:cxnSp>
        <p:nvCxnSpPr>
          <p:cNvPr id="9" name="Straight Connector 8"/>
          <p:cNvCxnSpPr>
            <a:stCxn id="6" idx="1"/>
          </p:cNvCxnSpPr>
          <p:nvPr/>
        </p:nvCxnSpPr>
        <p:spPr>
          <a:xfrm flipH="1">
            <a:off x="5803232" y="3294063"/>
            <a:ext cx="7018" cy="226274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5715000" y="4953000"/>
            <a:ext cx="210177" cy="1999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867400" y="48723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</a:t>
            </a:r>
            <a:endParaRPr lang="en-US" sz="2400" dirty="0"/>
          </a:p>
        </p:txBody>
      </p:sp>
      <p:cxnSp>
        <p:nvCxnSpPr>
          <p:cNvPr id="55" name="Straight Connector 54"/>
          <p:cNvCxnSpPr/>
          <p:nvPr/>
        </p:nvCxnSpPr>
        <p:spPr>
          <a:xfrm flipV="1">
            <a:off x="1923423" y="3128665"/>
            <a:ext cx="210177" cy="1999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1905000" y="2667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</a:t>
            </a:r>
            <a:endParaRPr lang="en-US" sz="2400" dirty="0"/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3774642" y="3200400"/>
            <a:ext cx="210177" cy="1999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733800" y="27432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</a:t>
            </a:r>
            <a:endParaRPr lang="en-US" sz="2400" dirty="0"/>
          </a:p>
        </p:txBody>
      </p:sp>
      <p:cxnSp>
        <p:nvCxnSpPr>
          <p:cNvPr id="59" name="Straight Connector 58"/>
          <p:cNvCxnSpPr/>
          <p:nvPr/>
        </p:nvCxnSpPr>
        <p:spPr>
          <a:xfrm flipV="1">
            <a:off x="5644284" y="2133600"/>
            <a:ext cx="210177" cy="1999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603442" y="167640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16</a:t>
            </a:r>
            <a:endParaRPr lang="en-US" sz="2400" dirty="0"/>
          </a:p>
        </p:txBody>
      </p:sp>
      <p:cxnSp>
        <p:nvCxnSpPr>
          <p:cNvPr id="54" name="Straight Connector 53"/>
          <p:cNvCxnSpPr/>
          <p:nvPr/>
        </p:nvCxnSpPr>
        <p:spPr>
          <a:xfrm flipV="1">
            <a:off x="4196484" y="2133600"/>
            <a:ext cx="210177" cy="1999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4155642" y="16764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5158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Decoder Example: </a:t>
            </a:r>
            <a:r>
              <a:rPr lang="en-US" dirty="0"/>
              <a:t>7-Segment LED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85800"/>
            <a:ext cx="4267200" cy="5791200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7-Segment LED</a:t>
            </a:r>
          </a:p>
          <a:p>
            <a:pPr lvl="1"/>
            <a:r>
              <a:rPr lang="en-US" dirty="0" smtClean="0"/>
              <a:t>photons emitted when electrons fall into holes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6019800" y="1447800"/>
            <a:ext cx="2227263" cy="2895600"/>
          </a:xfrm>
          <a:prstGeom prst="rect">
            <a:avLst/>
          </a:prstGeom>
          <a:noFill/>
          <a:ln w="18360">
            <a:noFill/>
            <a:round/>
            <a:headEnd/>
            <a:tailEnd/>
          </a:ln>
          <a:effectLst/>
        </p:spPr>
      </p:pic>
      <p:cxnSp>
        <p:nvCxnSpPr>
          <p:cNvPr id="6" name="Straight Connector 5"/>
          <p:cNvCxnSpPr/>
          <p:nvPr>
            <p:custDataLst>
              <p:tags r:id="rId4"/>
            </p:custDataLst>
          </p:nvPr>
        </p:nvCxnSpPr>
        <p:spPr>
          <a:xfrm rot="5400000" flipH="1" flipV="1">
            <a:off x="6057900" y="125730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>
            <p:custDataLst>
              <p:tags r:id="rId5"/>
            </p:custDataLst>
          </p:nvPr>
        </p:nvCxnSpPr>
        <p:spPr>
          <a:xfrm rot="5400000" flipH="1" flipV="1">
            <a:off x="6515100" y="125730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>
            <p:custDataLst>
              <p:tags r:id="rId6"/>
            </p:custDataLst>
          </p:nvPr>
        </p:nvCxnSpPr>
        <p:spPr>
          <a:xfrm rot="5400000" flipH="1" flipV="1">
            <a:off x="7886700" y="125730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>
            <p:custDataLst>
              <p:tags r:id="rId7"/>
            </p:custDataLst>
          </p:nvPr>
        </p:nvCxnSpPr>
        <p:spPr>
          <a:xfrm rot="5400000" flipH="1" flipV="1">
            <a:off x="7429500" y="125730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>
            <p:custDataLst>
              <p:tags r:id="rId8"/>
            </p:custDataLst>
          </p:nvPr>
        </p:nvCxnSpPr>
        <p:spPr>
          <a:xfrm rot="5400000" flipH="1" flipV="1">
            <a:off x="6057900" y="453390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>
            <p:custDataLst>
              <p:tags r:id="rId9"/>
            </p:custDataLst>
          </p:nvPr>
        </p:nvCxnSpPr>
        <p:spPr>
          <a:xfrm rot="5400000" flipH="1" flipV="1">
            <a:off x="6515100" y="453390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>
            <p:custDataLst>
              <p:tags r:id="rId10"/>
            </p:custDataLst>
          </p:nvPr>
        </p:nvCxnSpPr>
        <p:spPr>
          <a:xfrm rot="5400000" flipH="1" flipV="1">
            <a:off x="7886699" y="453390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>
            <p:custDataLst>
              <p:tags r:id="rId11"/>
            </p:custDataLst>
          </p:nvPr>
        </p:nvCxnSpPr>
        <p:spPr>
          <a:xfrm rot="5400000" flipH="1" flipV="1">
            <a:off x="7429499" y="453390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>
            <p:custDataLst>
              <p:tags r:id="rId12"/>
            </p:custDataLst>
          </p:nvPr>
        </p:nvCxnSpPr>
        <p:spPr>
          <a:xfrm rot="5400000" flipH="1" flipV="1">
            <a:off x="6972300" y="453390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>
            <p:custDataLst>
              <p:tags r:id="rId13"/>
            </p:custDataLst>
          </p:nvPr>
        </p:nvCxnSpPr>
        <p:spPr>
          <a:xfrm rot="5400000" flipH="1" flipV="1">
            <a:off x="6972300" y="125730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>
            <p:custDataLst>
              <p:tags r:id="rId14"/>
            </p:custDataLst>
          </p:nvPr>
        </p:nvCxnSpPr>
        <p:spPr>
          <a:xfrm rot="10800000">
            <a:off x="7010400" y="10668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>
            <p:custDataLst>
              <p:tags r:id="rId15"/>
            </p:custDataLst>
          </p:nvPr>
        </p:nvCxnSpPr>
        <p:spPr>
          <a:xfrm rot="10800000" flipV="1">
            <a:off x="7050384" y="990591"/>
            <a:ext cx="228600" cy="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>
            <p:custDataLst>
              <p:tags r:id="rId16"/>
            </p:custDataLst>
          </p:nvPr>
        </p:nvCxnSpPr>
        <p:spPr>
          <a:xfrm rot="10800000">
            <a:off x="7086600" y="9144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>
            <p:custDataLst>
              <p:tags r:id="rId17"/>
            </p:custDataLst>
          </p:nvPr>
        </p:nvCxnSpPr>
        <p:spPr>
          <a:xfrm rot="10800000">
            <a:off x="7010400" y="47244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>
            <p:custDataLst>
              <p:tags r:id="rId18"/>
            </p:custDataLst>
          </p:nvPr>
        </p:nvCxnSpPr>
        <p:spPr>
          <a:xfrm rot="10800000" flipV="1">
            <a:off x="7050384" y="4800591"/>
            <a:ext cx="228600" cy="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>
            <p:custDataLst>
              <p:tags r:id="rId19"/>
            </p:custDataLst>
          </p:nvPr>
        </p:nvCxnSpPr>
        <p:spPr>
          <a:xfrm rot="10800000">
            <a:off x="7086600" y="48768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>
            <p:custDataLst>
              <p:tags r:id="rId20"/>
            </p:custDataLst>
          </p:nvPr>
        </p:nvSpPr>
        <p:spPr bwMode="auto">
          <a:xfrm>
            <a:off x="5867400" y="511672"/>
            <a:ext cx="6096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d7</a:t>
            </a:r>
          </a:p>
        </p:txBody>
      </p:sp>
      <p:sp>
        <p:nvSpPr>
          <p:cNvPr id="25" name="TextBox 24"/>
          <p:cNvSpPr txBox="1"/>
          <p:nvPr>
            <p:custDataLst>
              <p:tags r:id="rId21"/>
            </p:custDataLst>
          </p:nvPr>
        </p:nvSpPr>
        <p:spPr bwMode="auto">
          <a:xfrm>
            <a:off x="6400800" y="511672"/>
            <a:ext cx="6096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d6</a:t>
            </a:r>
          </a:p>
        </p:txBody>
      </p:sp>
      <p:sp>
        <p:nvSpPr>
          <p:cNvPr id="26" name="TextBox 25"/>
          <p:cNvSpPr txBox="1"/>
          <p:nvPr>
            <p:custDataLst>
              <p:tags r:id="rId22"/>
            </p:custDataLst>
          </p:nvPr>
        </p:nvSpPr>
        <p:spPr bwMode="auto">
          <a:xfrm>
            <a:off x="7315200" y="533400"/>
            <a:ext cx="6096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d5</a:t>
            </a:r>
          </a:p>
        </p:txBody>
      </p:sp>
      <p:sp>
        <p:nvSpPr>
          <p:cNvPr id="28" name="TextBox 27"/>
          <p:cNvSpPr txBox="1"/>
          <p:nvPr>
            <p:custDataLst>
              <p:tags r:id="rId23"/>
            </p:custDataLst>
          </p:nvPr>
        </p:nvSpPr>
        <p:spPr bwMode="auto">
          <a:xfrm>
            <a:off x="7848600" y="533400"/>
            <a:ext cx="6096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d4</a:t>
            </a:r>
          </a:p>
        </p:txBody>
      </p:sp>
      <p:sp>
        <p:nvSpPr>
          <p:cNvPr id="29" name="TextBox 28"/>
          <p:cNvSpPr txBox="1"/>
          <p:nvPr>
            <p:custDataLst>
              <p:tags r:id="rId24"/>
            </p:custDataLst>
          </p:nvPr>
        </p:nvSpPr>
        <p:spPr bwMode="auto">
          <a:xfrm>
            <a:off x="5867400" y="4604744"/>
            <a:ext cx="6096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d3</a:t>
            </a:r>
          </a:p>
        </p:txBody>
      </p:sp>
      <p:sp>
        <p:nvSpPr>
          <p:cNvPr id="30" name="TextBox 29"/>
          <p:cNvSpPr txBox="1"/>
          <p:nvPr>
            <p:custDataLst>
              <p:tags r:id="rId25"/>
            </p:custDataLst>
          </p:nvPr>
        </p:nvSpPr>
        <p:spPr bwMode="auto">
          <a:xfrm>
            <a:off x="6400800" y="4604744"/>
            <a:ext cx="6096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d2</a:t>
            </a:r>
          </a:p>
        </p:txBody>
      </p:sp>
      <p:sp>
        <p:nvSpPr>
          <p:cNvPr id="31" name="TextBox 30"/>
          <p:cNvSpPr txBox="1"/>
          <p:nvPr>
            <p:custDataLst>
              <p:tags r:id="rId26"/>
            </p:custDataLst>
          </p:nvPr>
        </p:nvSpPr>
        <p:spPr bwMode="auto">
          <a:xfrm>
            <a:off x="7315200" y="4626472"/>
            <a:ext cx="6096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d1</a:t>
            </a:r>
          </a:p>
        </p:txBody>
      </p:sp>
      <p:sp>
        <p:nvSpPr>
          <p:cNvPr id="32" name="TextBox 31"/>
          <p:cNvSpPr txBox="1"/>
          <p:nvPr>
            <p:custDataLst>
              <p:tags r:id="rId27"/>
            </p:custDataLst>
          </p:nvPr>
        </p:nvSpPr>
        <p:spPr bwMode="auto">
          <a:xfrm>
            <a:off x="7848600" y="4626472"/>
            <a:ext cx="6096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d0</a:t>
            </a:r>
          </a:p>
        </p:txBody>
      </p:sp>
    </p:spTree>
    <p:extLst>
      <p:ext uri="{BB962C8B-B14F-4D97-AF65-F5344CB8AC3E}">
        <p14:creationId xmlns:p14="http://schemas.microsoft.com/office/powerpoint/2010/main" val="1757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152400"/>
            <a:ext cx="9144000" cy="533400"/>
          </a:xfrm>
          <a:ln/>
        </p:spPr>
        <p:txBody>
          <a:bodyPr anchor="ctr" anchorCtr="0"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Decoder Example: 7-Segment </a:t>
            </a:r>
            <a:r>
              <a:rPr lang="en-US" dirty="0"/>
              <a:t>LED Decoder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926012" y="1600200"/>
            <a:ext cx="3989387" cy="4876800"/>
          </a:xfrm>
          <a:ln/>
        </p:spPr>
        <p:txBody>
          <a:bodyPr/>
          <a:lstStyle/>
          <a:p>
            <a:pPr marL="341313" indent="-341313">
              <a:buClr>
                <a:srgbClr val="FFFF6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3 inputs </a:t>
            </a:r>
          </a:p>
          <a:p>
            <a:pPr marL="341313" indent="-341313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encode 0 – 7 in binary</a:t>
            </a:r>
          </a:p>
          <a:p>
            <a:pPr marL="341313" indent="-341313">
              <a:buClr>
                <a:srgbClr val="FFFF66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indent="-341313">
              <a:buClr>
                <a:srgbClr val="FFFF6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7</a:t>
            </a:r>
            <a:r>
              <a:rPr lang="en-US" dirty="0" smtClean="0"/>
              <a:t> outputs</a:t>
            </a:r>
          </a:p>
          <a:p>
            <a:pPr marL="341313" indent="-341313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one for each LED</a:t>
            </a:r>
            <a:endParaRPr lang="en-US" dirty="0"/>
          </a:p>
          <a:p>
            <a:pPr marL="341313" indent="-341313">
              <a:buClr>
                <a:srgbClr val="FFFF66"/>
              </a:buClr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pic>
        <p:nvPicPr>
          <p:cNvPr id="35843" name="Picture 3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438400" y="1752600"/>
            <a:ext cx="2227263" cy="2895600"/>
          </a:xfrm>
          <a:prstGeom prst="rect">
            <a:avLst/>
          </a:prstGeom>
          <a:noFill/>
          <a:ln w="18360">
            <a:noFill/>
            <a:round/>
            <a:headEnd/>
            <a:tailEnd/>
          </a:ln>
          <a:effectLst/>
        </p:spPr>
      </p:pic>
      <p:sp>
        <p:nvSpPr>
          <p:cNvPr id="35845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225425" y="2743200"/>
            <a:ext cx="384175" cy="1588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5846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225425" y="3048000"/>
            <a:ext cx="384175" cy="1588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5847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225425" y="3352800"/>
            <a:ext cx="384175" cy="1588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5849" name="Freeform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371600" y="1289757"/>
            <a:ext cx="3420872" cy="1485193"/>
          </a:xfrm>
          <a:custGeom>
            <a:avLst/>
            <a:gdLst>
              <a:gd name="connsiteX0" fmla="*/ 0 w 9472"/>
              <a:gd name="connsiteY0" fmla="*/ 8022 h 10372"/>
              <a:gd name="connsiteX1" fmla="*/ 1222 w 9472"/>
              <a:gd name="connsiteY1" fmla="*/ 1813 h 10372"/>
              <a:gd name="connsiteX2" fmla="*/ 5727 w 9472"/>
              <a:gd name="connsiteY2" fmla="*/ 516 h 10372"/>
              <a:gd name="connsiteX3" fmla="*/ 9107 w 9472"/>
              <a:gd name="connsiteY3" fmla="*/ 4910 h 10372"/>
              <a:gd name="connsiteX4" fmla="*/ 7916 w 9472"/>
              <a:gd name="connsiteY4" fmla="*/ 10372 h 10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72" h="10372">
                <a:moveTo>
                  <a:pt x="0" y="8022"/>
                </a:moveTo>
                <a:cubicBezTo>
                  <a:pt x="202" y="6991"/>
                  <a:pt x="268" y="3066"/>
                  <a:pt x="1222" y="1813"/>
                </a:cubicBezTo>
                <a:cubicBezTo>
                  <a:pt x="2176" y="560"/>
                  <a:pt x="4413" y="0"/>
                  <a:pt x="5727" y="516"/>
                </a:cubicBezTo>
                <a:cubicBezTo>
                  <a:pt x="7041" y="1032"/>
                  <a:pt x="8742" y="3269"/>
                  <a:pt x="9107" y="4910"/>
                </a:cubicBezTo>
                <a:cubicBezTo>
                  <a:pt x="9472" y="6551"/>
                  <a:pt x="8273" y="8776"/>
                  <a:pt x="7916" y="10372"/>
                </a:cubicBezTo>
              </a:path>
            </a:pathLst>
          </a:custGeom>
          <a:noFill/>
          <a:ln w="2556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5850" name="Freeform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363663" y="1463675"/>
            <a:ext cx="2262187" cy="1263650"/>
          </a:xfrm>
          <a:custGeom>
            <a:avLst/>
            <a:gdLst/>
            <a:ahLst/>
            <a:cxnLst>
              <a:cxn ang="0">
                <a:pos x="0" y="796"/>
              </a:cxn>
              <a:cxn ang="0">
                <a:pos x="400" y="123"/>
              </a:cxn>
              <a:cxn ang="0">
                <a:pos x="1200" y="59"/>
              </a:cxn>
              <a:cxn ang="0">
                <a:pos x="1425" y="435"/>
              </a:cxn>
            </a:cxnLst>
            <a:rect l="0" t="0" r="r" b="b"/>
            <a:pathLst>
              <a:path w="1425" h="796">
                <a:moveTo>
                  <a:pt x="0" y="796"/>
                </a:moveTo>
                <a:cubicBezTo>
                  <a:pt x="68" y="684"/>
                  <a:pt x="200" y="246"/>
                  <a:pt x="400" y="123"/>
                </a:cubicBezTo>
                <a:cubicBezTo>
                  <a:pt x="600" y="0"/>
                  <a:pt x="1029" y="7"/>
                  <a:pt x="1200" y="59"/>
                </a:cubicBezTo>
                <a:cubicBezTo>
                  <a:pt x="1371" y="111"/>
                  <a:pt x="1378" y="357"/>
                  <a:pt x="1425" y="435"/>
                </a:cubicBezTo>
              </a:path>
            </a:pathLst>
          </a:custGeom>
          <a:noFill/>
          <a:ln w="2556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5851" name="Freeform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363663" y="1922463"/>
            <a:ext cx="1736725" cy="960437"/>
          </a:xfrm>
          <a:custGeom>
            <a:avLst/>
            <a:gdLst/>
            <a:ahLst/>
            <a:cxnLst>
              <a:cxn ang="0">
                <a:pos x="0" y="605"/>
              </a:cxn>
              <a:cxn ang="0">
                <a:pos x="459" y="29"/>
              </a:cxn>
              <a:cxn ang="0">
                <a:pos x="1094" y="429"/>
              </a:cxn>
            </a:cxnLst>
            <a:rect l="0" t="0" r="r" b="b"/>
            <a:pathLst>
              <a:path w="1094" h="605">
                <a:moveTo>
                  <a:pt x="0" y="605"/>
                </a:moveTo>
                <a:cubicBezTo>
                  <a:pt x="76" y="509"/>
                  <a:pt x="277" y="58"/>
                  <a:pt x="459" y="29"/>
                </a:cubicBezTo>
                <a:cubicBezTo>
                  <a:pt x="641" y="0"/>
                  <a:pt x="962" y="346"/>
                  <a:pt x="1094" y="429"/>
                </a:cubicBezTo>
              </a:path>
            </a:pathLst>
          </a:custGeom>
          <a:noFill/>
          <a:ln w="2556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9" name="Freeform 18"/>
          <p:cNvSpPr/>
          <p:nvPr>
            <p:custDataLst>
              <p:tags r:id="rId10"/>
            </p:custDataLst>
          </p:nvPr>
        </p:nvSpPr>
        <p:spPr>
          <a:xfrm>
            <a:off x="1391234" y="2860463"/>
            <a:ext cx="2234616" cy="341525"/>
          </a:xfrm>
          <a:custGeom>
            <a:avLst/>
            <a:gdLst>
              <a:gd name="connsiteX0" fmla="*/ 2378562 w 2378562"/>
              <a:gd name="connsiteY0" fmla="*/ 524517 h 524517"/>
              <a:gd name="connsiteX1" fmla="*/ 1503431 w 2378562"/>
              <a:gd name="connsiteY1" fmla="*/ 25244 h 524517"/>
              <a:gd name="connsiteX2" fmla="*/ 0 w 2378562"/>
              <a:gd name="connsiteY2" fmla="*/ 373052 h 524517"/>
              <a:gd name="connsiteX0" fmla="*/ 2378562 w 2378562"/>
              <a:gd name="connsiteY0" fmla="*/ 300670 h 300670"/>
              <a:gd name="connsiteX1" fmla="*/ 1709154 w 2378562"/>
              <a:gd name="connsiteY1" fmla="*/ 25244 h 300670"/>
              <a:gd name="connsiteX2" fmla="*/ 0 w 2378562"/>
              <a:gd name="connsiteY2" fmla="*/ 149205 h 300670"/>
              <a:gd name="connsiteX0" fmla="*/ 2378562 w 2378562"/>
              <a:gd name="connsiteY0" fmla="*/ 297865 h 326939"/>
              <a:gd name="connsiteX1" fmla="*/ 2234616 w 2378562"/>
              <a:gd name="connsiteY1" fmla="*/ 281035 h 326939"/>
              <a:gd name="connsiteX2" fmla="*/ 1709154 w 2378562"/>
              <a:gd name="connsiteY2" fmla="*/ 22439 h 326939"/>
              <a:gd name="connsiteX3" fmla="*/ 0 w 2378562"/>
              <a:gd name="connsiteY3" fmla="*/ 146400 h 326939"/>
              <a:gd name="connsiteX0" fmla="*/ 2378562 w 2378562"/>
              <a:gd name="connsiteY0" fmla="*/ 297865 h 297865"/>
              <a:gd name="connsiteX1" fmla="*/ 1709154 w 2378562"/>
              <a:gd name="connsiteY1" fmla="*/ 22439 h 297865"/>
              <a:gd name="connsiteX2" fmla="*/ 0 w 2378562"/>
              <a:gd name="connsiteY2" fmla="*/ 146400 h 297865"/>
              <a:gd name="connsiteX0" fmla="*/ 2378562 w 2378562"/>
              <a:gd name="connsiteY0" fmla="*/ 297865 h 343769"/>
              <a:gd name="connsiteX1" fmla="*/ 2234616 w 2378562"/>
              <a:gd name="connsiteY1" fmla="*/ 297865 h 343769"/>
              <a:gd name="connsiteX2" fmla="*/ 1709154 w 2378562"/>
              <a:gd name="connsiteY2" fmla="*/ 22439 h 343769"/>
              <a:gd name="connsiteX3" fmla="*/ 0 w 2378562"/>
              <a:gd name="connsiteY3" fmla="*/ 146400 h 343769"/>
              <a:gd name="connsiteX0" fmla="*/ 2378562 w 2378562"/>
              <a:gd name="connsiteY0" fmla="*/ 297865 h 297865"/>
              <a:gd name="connsiteX1" fmla="*/ 1709154 w 2378562"/>
              <a:gd name="connsiteY1" fmla="*/ 22439 h 297865"/>
              <a:gd name="connsiteX2" fmla="*/ 0 w 2378562"/>
              <a:gd name="connsiteY2" fmla="*/ 146400 h 297865"/>
              <a:gd name="connsiteX0" fmla="*/ 2378562 w 2378562"/>
              <a:gd name="connsiteY0" fmla="*/ 297865 h 297865"/>
              <a:gd name="connsiteX1" fmla="*/ 2378562 w 2378562"/>
              <a:gd name="connsiteY1" fmla="*/ 297865 h 297865"/>
              <a:gd name="connsiteX2" fmla="*/ 1709154 w 2378562"/>
              <a:gd name="connsiteY2" fmla="*/ 22439 h 297865"/>
              <a:gd name="connsiteX3" fmla="*/ 0 w 2378562"/>
              <a:gd name="connsiteY3" fmla="*/ 146400 h 297865"/>
              <a:gd name="connsiteX0" fmla="*/ 2378562 w 2378562"/>
              <a:gd name="connsiteY0" fmla="*/ 297865 h 297865"/>
              <a:gd name="connsiteX1" fmla="*/ 2378562 w 2378562"/>
              <a:gd name="connsiteY1" fmla="*/ 297865 h 297865"/>
              <a:gd name="connsiteX2" fmla="*/ 1709154 w 2378562"/>
              <a:gd name="connsiteY2" fmla="*/ 22439 h 297865"/>
              <a:gd name="connsiteX3" fmla="*/ 0 w 2378562"/>
              <a:gd name="connsiteY3" fmla="*/ 146400 h 297865"/>
              <a:gd name="connsiteX0" fmla="*/ 2378562 w 2378562"/>
              <a:gd name="connsiteY0" fmla="*/ 297865 h 339938"/>
              <a:gd name="connsiteX1" fmla="*/ 2037766 w 2378562"/>
              <a:gd name="connsiteY1" fmla="*/ 339938 h 339938"/>
              <a:gd name="connsiteX2" fmla="*/ 1709154 w 2378562"/>
              <a:gd name="connsiteY2" fmla="*/ 22439 h 339938"/>
              <a:gd name="connsiteX3" fmla="*/ 0 w 2378562"/>
              <a:gd name="connsiteY3" fmla="*/ 146400 h 339938"/>
              <a:gd name="connsiteX0" fmla="*/ 2234616 w 2234616"/>
              <a:gd name="connsiteY0" fmla="*/ 341525 h 341525"/>
              <a:gd name="connsiteX1" fmla="*/ 2037766 w 2234616"/>
              <a:gd name="connsiteY1" fmla="*/ 339938 h 341525"/>
              <a:gd name="connsiteX2" fmla="*/ 1709154 w 2234616"/>
              <a:gd name="connsiteY2" fmla="*/ 22439 h 341525"/>
              <a:gd name="connsiteX3" fmla="*/ 0 w 2234616"/>
              <a:gd name="connsiteY3" fmla="*/ 146400 h 341525"/>
              <a:gd name="connsiteX0" fmla="*/ 2234616 w 2234616"/>
              <a:gd name="connsiteY0" fmla="*/ 341525 h 341525"/>
              <a:gd name="connsiteX1" fmla="*/ 1709154 w 2234616"/>
              <a:gd name="connsiteY1" fmla="*/ 22439 h 341525"/>
              <a:gd name="connsiteX2" fmla="*/ 0 w 2234616"/>
              <a:gd name="connsiteY2" fmla="*/ 146400 h 341525"/>
              <a:gd name="connsiteX0" fmla="*/ 2234616 w 2234616"/>
              <a:gd name="connsiteY0" fmla="*/ 341525 h 341525"/>
              <a:gd name="connsiteX1" fmla="*/ 1709154 w 2234616"/>
              <a:gd name="connsiteY1" fmla="*/ 22439 h 341525"/>
              <a:gd name="connsiteX2" fmla="*/ 0 w 2234616"/>
              <a:gd name="connsiteY2" fmla="*/ 146400 h 341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34616" h="341525">
                <a:moveTo>
                  <a:pt x="2234616" y="341525"/>
                </a:moveTo>
                <a:cubicBezTo>
                  <a:pt x="2059462" y="235163"/>
                  <a:pt x="1920429" y="46056"/>
                  <a:pt x="1709154" y="22439"/>
                </a:cubicBezTo>
                <a:cubicBezTo>
                  <a:pt x="1336718" y="0"/>
                  <a:pt x="248702" y="88432"/>
                  <a:pt x="0" y="146400"/>
                </a:cubicBezTo>
              </a:path>
            </a:pathLst>
          </a:cu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>
            <p:custDataLst>
              <p:tags r:id="rId11"/>
            </p:custDataLst>
          </p:nvPr>
        </p:nvSpPr>
        <p:spPr>
          <a:xfrm>
            <a:off x="1391234" y="3141497"/>
            <a:ext cx="1475382" cy="482444"/>
          </a:xfrm>
          <a:custGeom>
            <a:avLst/>
            <a:gdLst>
              <a:gd name="connsiteX0" fmla="*/ 1475382 w 1475382"/>
              <a:gd name="connsiteY0" fmla="*/ 482444 h 482444"/>
              <a:gd name="connsiteX1" fmla="*/ 645129 w 1475382"/>
              <a:gd name="connsiteY1" fmla="*/ 61708 h 482444"/>
              <a:gd name="connsiteX2" fmla="*/ 129026 w 1475382"/>
              <a:gd name="connsiteY2" fmla="*/ 112196 h 482444"/>
              <a:gd name="connsiteX3" fmla="*/ 0 w 1475382"/>
              <a:gd name="connsiteY3" fmla="*/ 168294 h 482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5382" h="482444">
                <a:moveTo>
                  <a:pt x="1475382" y="482444"/>
                </a:moveTo>
                <a:cubicBezTo>
                  <a:pt x="1172452" y="302930"/>
                  <a:pt x="869522" y="123416"/>
                  <a:pt x="645129" y="61708"/>
                </a:cubicBezTo>
                <a:cubicBezTo>
                  <a:pt x="420736" y="0"/>
                  <a:pt x="236548" y="94432"/>
                  <a:pt x="129026" y="112196"/>
                </a:cubicBezTo>
                <a:cubicBezTo>
                  <a:pt x="21505" y="129960"/>
                  <a:pt x="0" y="168294"/>
                  <a:pt x="0" y="168294"/>
                </a:cubicBezTo>
              </a:path>
            </a:pathLst>
          </a:cu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>
            <p:custDataLst>
              <p:tags r:id="rId12"/>
            </p:custDataLst>
          </p:nvPr>
        </p:nvSpPr>
        <p:spPr>
          <a:xfrm>
            <a:off x="1357108" y="3447077"/>
            <a:ext cx="2025611" cy="1243664"/>
          </a:xfrm>
          <a:custGeom>
            <a:avLst/>
            <a:gdLst>
              <a:gd name="connsiteX0" fmla="*/ 2023273 w 2023273"/>
              <a:gd name="connsiteY0" fmla="*/ 747040 h 1224809"/>
              <a:gd name="connsiteX1" fmla="*/ 1394974 w 2023273"/>
              <a:gd name="connsiteY1" fmla="*/ 1128507 h 1224809"/>
              <a:gd name="connsiteX2" fmla="*/ 228132 w 2023273"/>
              <a:gd name="connsiteY2" fmla="*/ 169229 h 1224809"/>
              <a:gd name="connsiteX3" fmla="*/ 26179 w 2023273"/>
              <a:gd name="connsiteY3" fmla="*/ 113131 h 1224809"/>
              <a:gd name="connsiteX0" fmla="*/ 2025611 w 2025611"/>
              <a:gd name="connsiteY0" fmla="*/ 765895 h 1243664"/>
              <a:gd name="connsiteX1" fmla="*/ 1397312 w 2025611"/>
              <a:gd name="connsiteY1" fmla="*/ 1147362 h 1243664"/>
              <a:gd name="connsiteX2" fmla="*/ 230470 w 2025611"/>
              <a:gd name="connsiteY2" fmla="*/ 188084 h 1243664"/>
              <a:gd name="connsiteX3" fmla="*/ 14492 w 2025611"/>
              <a:gd name="connsiteY3" fmla="*/ 18855 h 1243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5611" h="1243664">
                <a:moveTo>
                  <a:pt x="2025611" y="765895"/>
                </a:moveTo>
                <a:cubicBezTo>
                  <a:pt x="1861056" y="1004779"/>
                  <a:pt x="1696502" y="1243664"/>
                  <a:pt x="1397312" y="1147362"/>
                </a:cubicBezTo>
                <a:cubicBezTo>
                  <a:pt x="1098122" y="1051060"/>
                  <a:pt x="460940" y="376168"/>
                  <a:pt x="230470" y="188084"/>
                </a:cubicBezTo>
                <a:cubicBezTo>
                  <a:pt x="0" y="0"/>
                  <a:pt x="47216" y="27270"/>
                  <a:pt x="14492" y="18855"/>
                </a:cubicBezTo>
              </a:path>
            </a:pathLst>
          </a:cu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>
            <p:custDataLst>
              <p:tags r:id="rId13"/>
            </p:custDataLst>
          </p:nvPr>
        </p:nvSpPr>
        <p:spPr>
          <a:xfrm>
            <a:off x="1396844" y="3724918"/>
            <a:ext cx="3263978" cy="1413674"/>
          </a:xfrm>
          <a:custGeom>
            <a:avLst/>
            <a:gdLst>
              <a:gd name="connsiteX0" fmla="*/ 2625394 w 3263978"/>
              <a:gd name="connsiteY0" fmla="*/ 0 h 1413674"/>
              <a:gd name="connsiteX1" fmla="*/ 3231254 w 3263978"/>
              <a:gd name="connsiteY1" fmla="*/ 319759 h 1413674"/>
              <a:gd name="connsiteX2" fmla="*/ 2429050 w 3263978"/>
              <a:gd name="connsiteY2" fmla="*/ 1234159 h 1413674"/>
              <a:gd name="connsiteX3" fmla="*/ 1312697 w 3263978"/>
              <a:gd name="connsiteY3" fmla="*/ 1222940 h 1413674"/>
              <a:gd name="connsiteX4" fmla="*/ 0 w 3263978"/>
              <a:gd name="connsiteY4" fmla="*/ 89757 h 1413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63978" h="1413674">
                <a:moveTo>
                  <a:pt x="2625394" y="0"/>
                </a:moveTo>
                <a:cubicBezTo>
                  <a:pt x="2944686" y="57033"/>
                  <a:pt x="3263978" y="114066"/>
                  <a:pt x="3231254" y="319759"/>
                </a:cubicBezTo>
                <a:cubicBezTo>
                  <a:pt x="3198530" y="525452"/>
                  <a:pt x="2748809" y="1083629"/>
                  <a:pt x="2429050" y="1234159"/>
                </a:cubicBezTo>
                <a:cubicBezTo>
                  <a:pt x="2109291" y="1384689"/>
                  <a:pt x="1717539" y="1413674"/>
                  <a:pt x="1312697" y="1222940"/>
                </a:cubicBezTo>
                <a:cubicBezTo>
                  <a:pt x="907855" y="1032206"/>
                  <a:pt x="218783" y="278621"/>
                  <a:pt x="0" y="89757"/>
                </a:cubicBezTo>
              </a:path>
            </a:pathLst>
          </a:cu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>
            <p:custDataLst>
              <p:tags r:id="rId14"/>
            </p:custDataLst>
          </p:nvPr>
        </p:nvSpPr>
        <p:spPr bwMode="auto">
          <a:xfrm rot="16200000">
            <a:off x="72326" y="2815526"/>
            <a:ext cx="1796623" cy="49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dirty="0" smtClean="0">
                <a:solidFill>
                  <a:srgbClr val="FFFFFF"/>
                </a:solidFill>
                <a:latin typeface="Calibri" pitchFamily="34" charset="0"/>
              </a:rPr>
              <a:t>7LED decode</a:t>
            </a:r>
          </a:p>
        </p:txBody>
      </p:sp>
      <p:sp>
        <p:nvSpPr>
          <p:cNvPr id="24" name="Rectangle 4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9600" y="2133600"/>
            <a:ext cx="762000" cy="1905000"/>
          </a:xfrm>
          <a:prstGeom prst="rect">
            <a:avLst/>
          </a:prstGeom>
          <a:noFill/>
          <a:ln w="25560">
            <a:solidFill>
              <a:srgbClr val="92D05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5450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Group 2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005735472"/>
              </p:ext>
            </p:extLst>
          </p:nvPr>
        </p:nvGraphicFramePr>
        <p:xfrm>
          <a:off x="304800" y="1262553"/>
          <a:ext cx="6019804" cy="5214447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13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13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13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13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13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13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137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b2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b1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b0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d6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d5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d4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d3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d2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d1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d0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0" y="76200"/>
            <a:ext cx="9144000" cy="508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7  Segment  LED  Decoder Implementation</a:t>
            </a:r>
            <a:endParaRPr lang="en-US" dirty="0"/>
          </a:p>
        </p:txBody>
      </p:sp>
      <p:pic>
        <p:nvPicPr>
          <p:cNvPr id="5" name="Picture 422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5" cstate="print">
            <a:lum bright="18000"/>
          </a:blip>
          <a:srcRect/>
          <a:stretch>
            <a:fillRect/>
          </a:stretch>
        </p:blipFill>
        <p:spPr bwMode="auto">
          <a:xfrm>
            <a:off x="6781800" y="2169195"/>
            <a:ext cx="2227263" cy="2895600"/>
          </a:xfrm>
          <a:prstGeom prst="rect">
            <a:avLst/>
          </a:prstGeom>
          <a:noFill/>
          <a:ln w="18360">
            <a:noFill/>
            <a:round/>
            <a:headEnd/>
            <a:tailEnd/>
          </a:ln>
          <a:effectLst/>
        </p:spPr>
      </p:pic>
      <p:sp>
        <p:nvSpPr>
          <p:cNvPr id="6" name="Text Box 42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235077" y="2702595"/>
            <a:ext cx="60976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</a:rPr>
              <a:t>d0</a:t>
            </a:r>
            <a:endParaRPr lang="en-US" sz="3200" b="1" baseline="-250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7" name="Text Box 42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700090" y="2321595"/>
            <a:ext cx="60976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</a:rPr>
              <a:t>d1</a:t>
            </a:r>
            <a:endParaRPr lang="en-US" sz="3200" b="1" baseline="-250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8" name="Text Box 42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086600" y="2702595"/>
            <a:ext cx="60976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</a:rPr>
              <a:t>d2</a:t>
            </a:r>
            <a:endParaRPr lang="en-US" sz="3200" b="1" baseline="-250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9" name="Text Box 426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549277" y="3312195"/>
            <a:ext cx="60976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</a:rPr>
              <a:t>d3</a:t>
            </a:r>
            <a:endParaRPr lang="en-US" sz="3200" b="1" baseline="-250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0" name="Text Box 427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934200" y="3769395"/>
            <a:ext cx="60976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</a:rPr>
              <a:t>d4</a:t>
            </a:r>
            <a:endParaRPr lang="en-US" sz="3200" b="1" baseline="-250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1" name="Text Box 42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471490" y="4302795"/>
            <a:ext cx="60976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</a:rPr>
              <a:t>d5</a:t>
            </a:r>
            <a:endParaRPr lang="en-US" sz="3200" b="1" baseline="-250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2" name="Text Box 429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8082675" y="3845595"/>
            <a:ext cx="60976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</a:rPr>
              <a:t>d6</a:t>
            </a:r>
            <a:endParaRPr lang="en-US" sz="3200" b="1" baseline="-25000" dirty="0">
              <a:solidFill>
                <a:srgbClr val="C00000"/>
              </a:solidFill>
              <a:latin typeface="Calibri" pitchFamily="34" charset="0"/>
            </a:endParaRPr>
          </a:p>
        </p:txBody>
      </p:sp>
      <p:graphicFrame>
        <p:nvGraphicFramePr>
          <p:cNvPr id="13" name="Group 2"/>
          <p:cNvGraphicFramePr>
            <a:graphicFrameLocks noGrp="1"/>
          </p:cNvGraphicFramePr>
          <p:nvPr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2852677545"/>
              </p:ext>
            </p:extLst>
          </p:nvPr>
        </p:nvGraphicFramePr>
        <p:xfrm>
          <a:off x="304800" y="1262553"/>
          <a:ext cx="6019804" cy="5214447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13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13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13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13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13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13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137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b2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b1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b0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d6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d5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d4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d3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d2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d1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d0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19458" name="CP3 Ink 20543f48-cf51-4e0f-bb47-100fca73c945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676" b="41546"/>
          <a:stretch/>
        </p:blipFill>
        <p:spPr bwMode="auto">
          <a:xfrm>
            <a:off x="6934200" y="2525520"/>
            <a:ext cx="1673205" cy="2255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9495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Building Blocks We have Seen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895350" y="1905000"/>
            <a:ext cx="1847850" cy="9144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binary</a:t>
            </a:r>
          </a:p>
          <a:p>
            <a:pPr algn="ctr"/>
            <a:r>
              <a:rPr lang="en-US" sz="2800" dirty="0" smtClean="0"/>
              <a:t>encoder</a:t>
            </a:r>
            <a:endParaRPr lang="en-US" sz="2800" dirty="0"/>
          </a:p>
        </p:txBody>
      </p:sp>
      <p:cxnSp>
        <p:nvCxnSpPr>
          <p:cNvPr id="8" name="Straight Connector 7"/>
          <p:cNvCxnSpPr/>
          <p:nvPr>
            <p:custDataLst>
              <p:tags r:id="rId3"/>
            </p:custDataLst>
          </p:nvPr>
        </p:nvCxnSpPr>
        <p:spPr>
          <a:xfrm rot="16200000" flipH="1">
            <a:off x="1562097" y="1638300"/>
            <a:ext cx="533400" cy="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>
            <p:custDataLst>
              <p:tags r:id="rId4"/>
            </p:custDataLst>
          </p:nvPr>
        </p:nvSpPr>
        <p:spPr bwMode="auto">
          <a:xfrm>
            <a:off x="1905000" y="1273672"/>
            <a:ext cx="609599" cy="6657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2</a:t>
            </a:r>
            <a:r>
              <a:rPr lang="en-US" sz="3200" baseline="30000" dirty="0" smtClean="0">
                <a:solidFill>
                  <a:srgbClr val="FFFFFF"/>
                </a:solidFill>
                <a:latin typeface="Calibri" pitchFamily="34" charset="0"/>
              </a:rPr>
              <a:t>N</a:t>
            </a:r>
          </a:p>
        </p:txBody>
      </p:sp>
      <p:cxnSp>
        <p:nvCxnSpPr>
          <p:cNvPr id="26" name="Straight Connector 25"/>
          <p:cNvCxnSpPr/>
          <p:nvPr>
            <p:custDataLst>
              <p:tags r:id="rId5"/>
            </p:custDataLst>
          </p:nvPr>
        </p:nvCxnSpPr>
        <p:spPr>
          <a:xfrm rot="10800000" flipV="1">
            <a:off x="1714493" y="1600200"/>
            <a:ext cx="228606" cy="76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>
            <p:custDataLst>
              <p:tags r:id="rId6"/>
            </p:custDataLst>
          </p:nvPr>
        </p:nvCxnSpPr>
        <p:spPr>
          <a:xfrm rot="16200000" flipH="1">
            <a:off x="1562098" y="3086100"/>
            <a:ext cx="533400" cy="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>
            <p:custDataLst>
              <p:tags r:id="rId7"/>
            </p:custDataLst>
          </p:nvPr>
        </p:nvSpPr>
        <p:spPr bwMode="auto">
          <a:xfrm>
            <a:off x="1905001" y="2819400"/>
            <a:ext cx="609599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N</a:t>
            </a:r>
            <a:endParaRPr lang="en-US" sz="3200" baseline="30000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cxnSp>
        <p:nvCxnSpPr>
          <p:cNvPr id="34" name="Straight Connector 33"/>
          <p:cNvCxnSpPr/>
          <p:nvPr>
            <p:custDataLst>
              <p:tags r:id="rId8"/>
            </p:custDataLst>
          </p:nvPr>
        </p:nvCxnSpPr>
        <p:spPr>
          <a:xfrm rot="10800000" flipV="1">
            <a:off x="1714494" y="3048000"/>
            <a:ext cx="228606" cy="76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>
            <p:custDataLst>
              <p:tags r:id="rId9"/>
            </p:custDataLst>
          </p:nvPr>
        </p:nvSpPr>
        <p:spPr>
          <a:xfrm>
            <a:off x="3095618" y="2981200"/>
            <a:ext cx="1847850" cy="9144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binary</a:t>
            </a:r>
          </a:p>
          <a:p>
            <a:pPr algn="ctr"/>
            <a:r>
              <a:rPr lang="en-US" sz="2800" dirty="0" smtClean="0"/>
              <a:t>decoder</a:t>
            </a:r>
            <a:endParaRPr lang="en-US" sz="2800" dirty="0"/>
          </a:p>
        </p:txBody>
      </p:sp>
      <p:cxnSp>
        <p:nvCxnSpPr>
          <p:cNvPr id="36" name="Straight Connector 35"/>
          <p:cNvCxnSpPr/>
          <p:nvPr>
            <p:custDataLst>
              <p:tags r:id="rId10"/>
            </p:custDataLst>
          </p:nvPr>
        </p:nvCxnSpPr>
        <p:spPr>
          <a:xfrm rot="16200000" flipH="1">
            <a:off x="3762365" y="2714500"/>
            <a:ext cx="533400" cy="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>
            <p:custDataLst>
              <p:tags r:id="rId11"/>
            </p:custDataLst>
          </p:nvPr>
        </p:nvSpPr>
        <p:spPr bwMode="auto">
          <a:xfrm>
            <a:off x="4105268" y="2349872"/>
            <a:ext cx="609599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N</a:t>
            </a:r>
          </a:p>
        </p:txBody>
      </p:sp>
      <p:cxnSp>
        <p:nvCxnSpPr>
          <p:cNvPr id="38" name="Straight Connector 37"/>
          <p:cNvCxnSpPr/>
          <p:nvPr>
            <p:custDataLst>
              <p:tags r:id="rId12"/>
            </p:custDataLst>
          </p:nvPr>
        </p:nvCxnSpPr>
        <p:spPr>
          <a:xfrm rot="10800000" flipV="1">
            <a:off x="3914761" y="2676400"/>
            <a:ext cx="228606" cy="76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>
            <p:custDataLst>
              <p:tags r:id="rId13"/>
            </p:custDataLst>
          </p:nvPr>
        </p:nvCxnSpPr>
        <p:spPr>
          <a:xfrm rot="16200000" flipH="1">
            <a:off x="3762366" y="4162300"/>
            <a:ext cx="533400" cy="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>
            <p:custDataLst>
              <p:tags r:id="rId14"/>
            </p:custDataLst>
          </p:nvPr>
        </p:nvSpPr>
        <p:spPr bwMode="auto">
          <a:xfrm>
            <a:off x="4105269" y="3895600"/>
            <a:ext cx="609599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2</a:t>
            </a:r>
            <a:r>
              <a:rPr lang="en-US" sz="3200" baseline="30000" dirty="0" smtClean="0">
                <a:solidFill>
                  <a:srgbClr val="FFFFFF"/>
                </a:solidFill>
                <a:latin typeface="Calibri" pitchFamily="34" charset="0"/>
              </a:rPr>
              <a:t>N</a:t>
            </a:r>
          </a:p>
        </p:txBody>
      </p:sp>
      <p:cxnSp>
        <p:nvCxnSpPr>
          <p:cNvPr id="41" name="Straight Connector 40"/>
          <p:cNvCxnSpPr/>
          <p:nvPr>
            <p:custDataLst>
              <p:tags r:id="rId15"/>
            </p:custDataLst>
          </p:nvPr>
        </p:nvCxnSpPr>
        <p:spPr>
          <a:xfrm rot="10800000" flipV="1">
            <a:off x="3914762" y="4124200"/>
            <a:ext cx="228606" cy="76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reeform 41"/>
          <p:cNvSpPr/>
          <p:nvPr>
            <p:custDataLst>
              <p:tags r:id="rId16"/>
            </p:custDataLst>
          </p:nvPr>
        </p:nvSpPr>
        <p:spPr>
          <a:xfrm rot="16200000">
            <a:off x="5170737" y="2732335"/>
            <a:ext cx="3831727" cy="914401"/>
          </a:xfrm>
          <a:custGeom>
            <a:avLst/>
            <a:gdLst>
              <a:gd name="connsiteX0" fmla="*/ 0 w 3831727"/>
              <a:gd name="connsiteY0" fmla="*/ 0 h 914400"/>
              <a:gd name="connsiteX1" fmla="*/ 3831727 w 3831727"/>
              <a:gd name="connsiteY1" fmla="*/ 0 h 914400"/>
              <a:gd name="connsiteX2" fmla="*/ 3831727 w 3831727"/>
              <a:gd name="connsiteY2" fmla="*/ 914400 h 914400"/>
              <a:gd name="connsiteX3" fmla="*/ 0 w 3831727"/>
              <a:gd name="connsiteY3" fmla="*/ 914400 h 914400"/>
              <a:gd name="connsiteX4" fmla="*/ 0 w 3831727"/>
              <a:gd name="connsiteY4" fmla="*/ 0 h 914400"/>
              <a:gd name="connsiteX0" fmla="*/ 0 w 3831727"/>
              <a:gd name="connsiteY0" fmla="*/ 0 h 914401"/>
              <a:gd name="connsiteX1" fmla="*/ 3831727 w 3831727"/>
              <a:gd name="connsiteY1" fmla="*/ 0 h 914401"/>
              <a:gd name="connsiteX2" fmla="*/ 3559671 w 3831727"/>
              <a:gd name="connsiteY2" fmla="*/ 914401 h 914401"/>
              <a:gd name="connsiteX3" fmla="*/ 0 w 3831727"/>
              <a:gd name="connsiteY3" fmla="*/ 914400 h 914401"/>
              <a:gd name="connsiteX4" fmla="*/ 0 w 3831727"/>
              <a:gd name="connsiteY4" fmla="*/ 0 h 914401"/>
              <a:gd name="connsiteX0" fmla="*/ 0 w 3831727"/>
              <a:gd name="connsiteY0" fmla="*/ 0 h 914401"/>
              <a:gd name="connsiteX1" fmla="*/ 3831727 w 3831727"/>
              <a:gd name="connsiteY1" fmla="*/ 0 h 914401"/>
              <a:gd name="connsiteX2" fmla="*/ 3559671 w 3831727"/>
              <a:gd name="connsiteY2" fmla="*/ 914401 h 914401"/>
              <a:gd name="connsiteX3" fmla="*/ 380999 w 3831727"/>
              <a:gd name="connsiteY3" fmla="*/ 914401 h 914401"/>
              <a:gd name="connsiteX4" fmla="*/ 0 w 3831727"/>
              <a:gd name="connsiteY4" fmla="*/ 0 h 914401"/>
              <a:gd name="connsiteX0" fmla="*/ 0 w 3831727"/>
              <a:gd name="connsiteY0" fmla="*/ 0 h 914401"/>
              <a:gd name="connsiteX1" fmla="*/ 3831727 w 3831727"/>
              <a:gd name="connsiteY1" fmla="*/ 0 h 914401"/>
              <a:gd name="connsiteX2" fmla="*/ 3505198 w 3831727"/>
              <a:gd name="connsiteY2" fmla="*/ 914401 h 914401"/>
              <a:gd name="connsiteX3" fmla="*/ 380999 w 3831727"/>
              <a:gd name="connsiteY3" fmla="*/ 914401 h 914401"/>
              <a:gd name="connsiteX4" fmla="*/ 0 w 3831727"/>
              <a:gd name="connsiteY4" fmla="*/ 0 h 914401"/>
              <a:gd name="connsiteX0" fmla="*/ 0 w 3831727"/>
              <a:gd name="connsiteY0" fmla="*/ 0 h 914401"/>
              <a:gd name="connsiteX1" fmla="*/ 3831727 w 3831727"/>
              <a:gd name="connsiteY1" fmla="*/ 0 h 914401"/>
              <a:gd name="connsiteX2" fmla="*/ 3428998 w 3831727"/>
              <a:gd name="connsiteY2" fmla="*/ 914401 h 914401"/>
              <a:gd name="connsiteX3" fmla="*/ 380999 w 3831727"/>
              <a:gd name="connsiteY3" fmla="*/ 914401 h 914401"/>
              <a:gd name="connsiteX4" fmla="*/ 0 w 3831727"/>
              <a:gd name="connsiteY4" fmla="*/ 0 h 914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31727" h="914401">
                <a:moveTo>
                  <a:pt x="0" y="0"/>
                </a:moveTo>
                <a:lnTo>
                  <a:pt x="3831727" y="0"/>
                </a:lnTo>
                <a:lnTo>
                  <a:pt x="3428998" y="914401"/>
                </a:lnTo>
                <a:lnTo>
                  <a:pt x="380999" y="914401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Multiplexor</a:t>
            </a:r>
            <a:endParaRPr lang="en-US" sz="2800" dirty="0"/>
          </a:p>
        </p:txBody>
      </p:sp>
      <p:cxnSp>
        <p:nvCxnSpPr>
          <p:cNvPr id="43" name="Straight Connector 42"/>
          <p:cNvCxnSpPr/>
          <p:nvPr>
            <p:custDataLst>
              <p:tags r:id="rId17"/>
            </p:custDataLst>
          </p:nvPr>
        </p:nvCxnSpPr>
        <p:spPr>
          <a:xfrm>
            <a:off x="7562848" y="3219450"/>
            <a:ext cx="838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>
            <p:custDataLst>
              <p:tags r:id="rId18"/>
            </p:custDataLst>
          </p:nvPr>
        </p:nvSpPr>
        <p:spPr bwMode="auto">
          <a:xfrm>
            <a:off x="7562848" y="2588123"/>
            <a:ext cx="609599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N</a:t>
            </a:r>
          </a:p>
        </p:txBody>
      </p:sp>
      <p:cxnSp>
        <p:nvCxnSpPr>
          <p:cNvPr id="45" name="Straight Connector 44"/>
          <p:cNvCxnSpPr/>
          <p:nvPr>
            <p:custDataLst>
              <p:tags r:id="rId19"/>
            </p:custDataLst>
          </p:nvPr>
        </p:nvCxnSpPr>
        <p:spPr>
          <a:xfrm rot="5400000">
            <a:off x="7677147" y="3143251"/>
            <a:ext cx="266698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>
            <p:custDataLst>
              <p:tags r:id="rId20"/>
            </p:custDataLst>
          </p:nvPr>
        </p:nvCxnSpPr>
        <p:spPr>
          <a:xfrm rot="16200000" flipV="1">
            <a:off x="6819900" y="5295899"/>
            <a:ext cx="685800" cy="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>
            <p:custDataLst>
              <p:tags r:id="rId21"/>
            </p:custDataLst>
          </p:nvPr>
        </p:nvSpPr>
        <p:spPr bwMode="auto">
          <a:xfrm>
            <a:off x="7239001" y="4953001"/>
            <a:ext cx="609599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M</a:t>
            </a:r>
            <a:endParaRPr lang="en-US" sz="3200" baseline="30000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cxnSp>
        <p:nvCxnSpPr>
          <p:cNvPr id="48" name="Straight Connector 47"/>
          <p:cNvCxnSpPr/>
          <p:nvPr>
            <p:custDataLst>
              <p:tags r:id="rId22"/>
            </p:custDataLst>
          </p:nvPr>
        </p:nvCxnSpPr>
        <p:spPr>
          <a:xfrm rot="10800000" flipV="1">
            <a:off x="7048494" y="5181601"/>
            <a:ext cx="228606" cy="76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>
            <p:custDataLst>
              <p:tags r:id="rId23"/>
            </p:custDataLst>
          </p:nvPr>
        </p:nvCxnSpPr>
        <p:spPr>
          <a:xfrm>
            <a:off x="5810248" y="1545727"/>
            <a:ext cx="838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>
            <p:custDataLst>
              <p:tags r:id="rId24"/>
            </p:custDataLst>
          </p:nvPr>
        </p:nvSpPr>
        <p:spPr bwMode="auto">
          <a:xfrm>
            <a:off x="5810248" y="914400"/>
            <a:ext cx="609599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N</a:t>
            </a:r>
          </a:p>
        </p:txBody>
      </p:sp>
      <p:cxnSp>
        <p:nvCxnSpPr>
          <p:cNvPr id="60" name="Straight Connector 59"/>
          <p:cNvCxnSpPr/>
          <p:nvPr>
            <p:custDataLst>
              <p:tags r:id="rId25"/>
            </p:custDataLst>
          </p:nvPr>
        </p:nvCxnSpPr>
        <p:spPr>
          <a:xfrm rot="5400000">
            <a:off x="5924547" y="1469528"/>
            <a:ext cx="266698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>
            <p:custDataLst>
              <p:tags r:id="rId26"/>
            </p:custDataLst>
          </p:nvPr>
        </p:nvCxnSpPr>
        <p:spPr>
          <a:xfrm>
            <a:off x="5791200" y="2174375"/>
            <a:ext cx="838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>
            <p:custDataLst>
              <p:tags r:id="rId27"/>
            </p:custDataLst>
          </p:nvPr>
        </p:nvSpPr>
        <p:spPr bwMode="auto">
          <a:xfrm>
            <a:off x="5791200" y="1543048"/>
            <a:ext cx="609599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N</a:t>
            </a:r>
          </a:p>
        </p:txBody>
      </p:sp>
      <p:cxnSp>
        <p:nvCxnSpPr>
          <p:cNvPr id="63" name="Straight Connector 62"/>
          <p:cNvCxnSpPr/>
          <p:nvPr>
            <p:custDataLst>
              <p:tags r:id="rId28"/>
            </p:custDataLst>
          </p:nvPr>
        </p:nvCxnSpPr>
        <p:spPr>
          <a:xfrm rot="5400000">
            <a:off x="5905499" y="2098176"/>
            <a:ext cx="266698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>
            <p:custDataLst>
              <p:tags r:id="rId29"/>
            </p:custDataLst>
          </p:nvPr>
        </p:nvCxnSpPr>
        <p:spPr>
          <a:xfrm>
            <a:off x="5791200" y="2860175"/>
            <a:ext cx="838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>
            <p:custDataLst>
              <p:tags r:id="rId30"/>
            </p:custDataLst>
          </p:nvPr>
        </p:nvSpPr>
        <p:spPr bwMode="auto">
          <a:xfrm>
            <a:off x="5791200" y="2228848"/>
            <a:ext cx="609599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N</a:t>
            </a:r>
          </a:p>
        </p:txBody>
      </p:sp>
      <p:cxnSp>
        <p:nvCxnSpPr>
          <p:cNvPr id="66" name="Straight Connector 65"/>
          <p:cNvCxnSpPr/>
          <p:nvPr>
            <p:custDataLst>
              <p:tags r:id="rId31"/>
            </p:custDataLst>
          </p:nvPr>
        </p:nvCxnSpPr>
        <p:spPr>
          <a:xfrm rot="5400000">
            <a:off x="5905499" y="2783976"/>
            <a:ext cx="266698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>
            <p:custDataLst>
              <p:tags r:id="rId32"/>
            </p:custDataLst>
          </p:nvPr>
        </p:nvCxnSpPr>
        <p:spPr>
          <a:xfrm>
            <a:off x="5791200" y="4591050"/>
            <a:ext cx="838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>
            <p:custDataLst>
              <p:tags r:id="rId33"/>
            </p:custDataLst>
          </p:nvPr>
        </p:nvSpPr>
        <p:spPr bwMode="auto">
          <a:xfrm>
            <a:off x="5791200" y="3940672"/>
            <a:ext cx="609599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N</a:t>
            </a:r>
          </a:p>
        </p:txBody>
      </p:sp>
      <p:cxnSp>
        <p:nvCxnSpPr>
          <p:cNvPr id="69" name="Straight Connector 68"/>
          <p:cNvCxnSpPr/>
          <p:nvPr>
            <p:custDataLst>
              <p:tags r:id="rId34"/>
            </p:custDataLst>
          </p:nvPr>
        </p:nvCxnSpPr>
        <p:spPr>
          <a:xfrm rot="5400000">
            <a:off x="5905499" y="4514851"/>
            <a:ext cx="266698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>
            <p:custDataLst>
              <p:tags r:id="rId35"/>
            </p:custDataLst>
          </p:nvPr>
        </p:nvSpPr>
        <p:spPr bwMode="auto">
          <a:xfrm rot="16200000">
            <a:off x="5509725" y="3211128"/>
            <a:ext cx="804147" cy="6983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600" b="1" dirty="0" smtClean="0">
                <a:solidFill>
                  <a:srgbClr val="FFFFFF"/>
                </a:solidFill>
                <a:latin typeface="Calibri" pitchFamily="34" charset="0"/>
              </a:rPr>
              <a:t>. . .</a:t>
            </a:r>
          </a:p>
        </p:txBody>
      </p:sp>
      <p:sp>
        <p:nvSpPr>
          <p:cNvPr id="50" name="TextBox 49"/>
          <p:cNvSpPr txBox="1"/>
          <p:nvPr>
            <p:custDataLst>
              <p:tags r:id="rId36"/>
            </p:custDataLst>
          </p:nvPr>
        </p:nvSpPr>
        <p:spPr bwMode="auto">
          <a:xfrm>
            <a:off x="6629400" y="1273672"/>
            <a:ext cx="1143000" cy="5641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51" name="TextBox 50"/>
          <p:cNvSpPr txBox="1"/>
          <p:nvPr>
            <p:custDataLst>
              <p:tags r:id="rId37"/>
            </p:custDataLst>
          </p:nvPr>
        </p:nvSpPr>
        <p:spPr bwMode="auto">
          <a:xfrm>
            <a:off x="6629400" y="1915435"/>
            <a:ext cx="1143000" cy="5641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TextBox 51"/>
          <p:cNvSpPr txBox="1"/>
          <p:nvPr>
            <p:custDataLst>
              <p:tags r:id="rId38"/>
            </p:custDataLst>
          </p:nvPr>
        </p:nvSpPr>
        <p:spPr bwMode="auto">
          <a:xfrm>
            <a:off x="6629400" y="2560006"/>
            <a:ext cx="1143000" cy="5641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3" name="TextBox 52"/>
          <p:cNvSpPr txBox="1"/>
          <p:nvPr>
            <p:custDataLst>
              <p:tags r:id="rId39"/>
            </p:custDataLst>
          </p:nvPr>
        </p:nvSpPr>
        <p:spPr bwMode="auto">
          <a:xfrm>
            <a:off x="6629400" y="4191000"/>
            <a:ext cx="1143000" cy="5641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</a:rPr>
              <a:t>2</a:t>
            </a:r>
            <a:r>
              <a:rPr lang="en-US" sz="2800" baseline="30000" dirty="0" smtClean="0">
                <a:solidFill>
                  <a:srgbClr val="FFFFFF"/>
                </a:solidFill>
                <a:latin typeface="Calibri" pitchFamily="34" charset="0"/>
              </a:rPr>
              <a:t>M</a:t>
            </a: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</a:rPr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3189334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3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 anchor="ctr" anchorCtr="0"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Encoders</a:t>
            </a:r>
          </a:p>
        </p:txBody>
      </p:sp>
      <p:sp>
        <p:nvSpPr>
          <p:cNvPr id="2867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05113" y="685800"/>
            <a:ext cx="1498600" cy="4832350"/>
          </a:xfrm>
          <a:prstGeom prst="rect">
            <a:avLst/>
          </a:prstGeom>
          <a:noFill/>
          <a:ln w="25560">
            <a:solidFill>
              <a:schemeClr val="accent5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28676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2490072" y="990600"/>
            <a:ext cx="307975" cy="1588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8677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2490072" y="1462315"/>
            <a:ext cx="307975" cy="1588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8678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4306888" y="2316162"/>
            <a:ext cx="307975" cy="1588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8682" name="Text Box 1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859532" y="1202419"/>
            <a:ext cx="335663" cy="5229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dirty="0">
                <a:solidFill>
                  <a:srgbClr val="FFFFFF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8683" name="Line 1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2490072" y="1934030"/>
            <a:ext cx="307975" cy="1587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8685" name="Line 1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2490072" y="2405744"/>
            <a:ext cx="307975" cy="1587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8687" name="Text Box 15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59532" y="1674133"/>
            <a:ext cx="335663" cy="5229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dirty="0">
                <a:solidFill>
                  <a:srgbClr val="FFFFFF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28688" name="Text Box 16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859532" y="2145847"/>
            <a:ext cx="335663" cy="5229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dirty="0">
                <a:solidFill>
                  <a:srgbClr val="FFFFFF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28689" name="Text Box 17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859532" y="2617561"/>
            <a:ext cx="335663" cy="5229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dirty="0">
                <a:solidFill>
                  <a:srgbClr val="FFFFFF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28690" name="Line 1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4303713" y="2698750"/>
            <a:ext cx="307975" cy="1587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8693" name="Line 21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4313238" y="3840163"/>
            <a:ext cx="307975" cy="1587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8695" name="Line 2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2490072" y="2877458"/>
            <a:ext cx="307975" cy="1587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8697" name="Text Box 25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859532" y="3089275"/>
            <a:ext cx="335663" cy="5229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dirty="0">
                <a:solidFill>
                  <a:srgbClr val="FFFFFF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0" name="Line 1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2490072" y="3349172"/>
            <a:ext cx="307975" cy="1587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2" name="Line 1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2490072" y="3820886"/>
            <a:ext cx="307975" cy="1587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4" name="Line 2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2490071" y="4292602"/>
            <a:ext cx="307975" cy="0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6" name="Text Box 17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859532" y="3560989"/>
            <a:ext cx="335663" cy="5229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dirty="0" smtClean="0">
                <a:solidFill>
                  <a:srgbClr val="FFFFFF"/>
                </a:solidFill>
                <a:latin typeface="Calibri" pitchFamily="34" charset="0"/>
              </a:rPr>
              <a:t>6</a:t>
            </a:r>
            <a:endParaRPr lang="en-US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7" name="Text Box 25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859532" y="4032705"/>
            <a:ext cx="335663" cy="5229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dirty="0" smtClean="0">
                <a:solidFill>
                  <a:srgbClr val="FFFFFF"/>
                </a:solidFill>
                <a:latin typeface="Calibri" pitchFamily="34" charset="0"/>
              </a:rPr>
              <a:t>7</a:t>
            </a:r>
            <a:endParaRPr lang="en-US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8" name="Text Box 10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859532" y="730705"/>
            <a:ext cx="335663" cy="5229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dirty="0">
                <a:solidFill>
                  <a:srgbClr val="FFFFFF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40" name="TextBox 39"/>
          <p:cNvSpPr txBox="1"/>
          <p:nvPr>
            <p:custDataLst>
              <p:tags r:id="rId22"/>
            </p:custDataLst>
          </p:nvPr>
        </p:nvSpPr>
        <p:spPr bwMode="auto">
          <a:xfrm rot="16200000">
            <a:off x="2826100" y="2777352"/>
            <a:ext cx="155053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encoder</a:t>
            </a:r>
            <a:endParaRPr lang="en-US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4" name="Text Box 17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884060" y="4904469"/>
            <a:ext cx="335663" cy="49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dirty="0" smtClean="0">
                <a:solidFill>
                  <a:srgbClr val="FFFFFF"/>
                </a:solidFill>
                <a:latin typeface="Calibri" pitchFamily="34" charset="0"/>
              </a:rPr>
              <a:t>N</a:t>
            </a:r>
            <a:endParaRPr lang="en-US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7" name="TextBox 46"/>
          <p:cNvSpPr txBox="1"/>
          <p:nvPr>
            <p:custDataLst>
              <p:tags r:id="rId24"/>
            </p:custDataLst>
          </p:nvPr>
        </p:nvSpPr>
        <p:spPr bwMode="auto">
          <a:xfrm rot="5400000">
            <a:off x="4167639" y="2965493"/>
            <a:ext cx="894446" cy="6657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Calibri" pitchFamily="34" charset="0"/>
              </a:rPr>
              <a:t>. . .</a:t>
            </a:r>
          </a:p>
        </p:txBody>
      </p:sp>
      <p:sp>
        <p:nvSpPr>
          <p:cNvPr id="31" name="Line 23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2492375" y="5213350"/>
            <a:ext cx="307975" cy="0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3" name="TextBox 32"/>
          <p:cNvSpPr txBox="1"/>
          <p:nvPr>
            <p:custDataLst>
              <p:tags r:id="rId26"/>
            </p:custDataLst>
          </p:nvPr>
        </p:nvSpPr>
        <p:spPr bwMode="auto">
          <a:xfrm rot="5400000">
            <a:off x="2247858" y="4433246"/>
            <a:ext cx="894446" cy="6657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Calibri" pitchFamily="34" charset="0"/>
              </a:rPr>
              <a:t>. . .</a:t>
            </a:r>
          </a:p>
        </p:txBody>
      </p:sp>
      <p:sp>
        <p:nvSpPr>
          <p:cNvPr id="35" name="Line 6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4314825" y="1936750"/>
            <a:ext cx="307975" cy="1588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57172" y="2662378"/>
            <a:ext cx="37988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Log</a:t>
            </a:r>
            <a:r>
              <a:rPr lang="en-US" sz="3200" baseline="-25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(N) outputs wires</a:t>
            </a:r>
            <a:endParaRPr lang="en-US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6200" y="2622550"/>
            <a:ext cx="24154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 Input wires</a:t>
            </a:r>
            <a:endParaRPr lang="en-US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43400" y="4027944"/>
            <a:ext cx="475578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e.g. Voting:</a:t>
            </a:r>
          </a:p>
          <a:p>
            <a:r>
              <a:rPr lang="en-US" sz="2800" dirty="0" smtClean="0"/>
              <a:t>Can only vote for one out of N </a:t>
            </a:r>
          </a:p>
          <a:p>
            <a:r>
              <a:rPr lang="en-US" sz="2800" dirty="0" smtClean="0"/>
              <a:t>candidates, so </a:t>
            </a:r>
            <a:r>
              <a:rPr lang="en-US" sz="2800" dirty="0"/>
              <a:t> </a:t>
            </a:r>
            <a:r>
              <a:rPr lang="en-US" sz="2800" dirty="0" smtClean="0"/>
              <a:t>N inputs.</a:t>
            </a:r>
          </a:p>
          <a:p>
            <a:endParaRPr lang="en-US" sz="2800" dirty="0" smtClean="0"/>
          </a:p>
          <a:p>
            <a:r>
              <a:rPr lang="en-US" sz="2800" dirty="0"/>
              <a:t>B</a:t>
            </a:r>
            <a:r>
              <a:rPr lang="en-US" sz="2800" dirty="0" smtClean="0"/>
              <a:t>ut can encode vote efficiently </a:t>
            </a:r>
          </a:p>
          <a:p>
            <a:r>
              <a:rPr lang="en-US" sz="2800" dirty="0" smtClean="0"/>
              <a:t>with binary encoding.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167459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9" grpId="0"/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Example Encoder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Truth Table</a:t>
            </a:r>
          </a:p>
        </p:txBody>
      </p:sp>
      <p:sp>
        <p:nvSpPr>
          <p:cNvPr id="1320963" name="Rectangle 3"/>
          <p:cNvSpPr>
            <a:spLocks noChangeArrowheads="1"/>
          </p:cNvSpPr>
          <p:nvPr/>
        </p:nvSpPr>
        <p:spPr bwMode="auto">
          <a:xfrm>
            <a:off x="1547813" y="1760538"/>
            <a:ext cx="1524000" cy="34210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320964" name="Line 4"/>
          <p:cNvSpPr>
            <a:spLocks noChangeShapeType="1"/>
          </p:cNvSpPr>
          <p:nvPr/>
        </p:nvSpPr>
        <p:spPr bwMode="auto">
          <a:xfrm flipH="1">
            <a:off x="1243013" y="2065338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320965" name="Line 5"/>
          <p:cNvSpPr>
            <a:spLocks noChangeShapeType="1"/>
          </p:cNvSpPr>
          <p:nvPr/>
        </p:nvSpPr>
        <p:spPr bwMode="auto">
          <a:xfrm flipH="1">
            <a:off x="1243013" y="2979738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320966" name="Text Box 6"/>
          <p:cNvSpPr txBox="1">
            <a:spLocks noChangeArrowheads="1"/>
          </p:cNvSpPr>
          <p:nvPr/>
        </p:nvSpPr>
        <p:spPr bwMode="auto">
          <a:xfrm>
            <a:off x="838200" y="1752600"/>
            <a:ext cx="3540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</a:rPr>
              <a:t>a</a:t>
            </a:r>
          </a:p>
        </p:txBody>
      </p:sp>
      <p:sp>
        <p:nvSpPr>
          <p:cNvPr id="1320967" name="Text Box 7"/>
          <p:cNvSpPr txBox="1">
            <a:spLocks noChangeArrowheads="1"/>
          </p:cNvSpPr>
          <p:nvPr/>
        </p:nvSpPr>
        <p:spPr bwMode="auto">
          <a:xfrm>
            <a:off x="838200" y="2667000"/>
            <a:ext cx="3540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</a:rPr>
              <a:t>b</a:t>
            </a:r>
          </a:p>
        </p:txBody>
      </p:sp>
      <p:sp>
        <p:nvSpPr>
          <p:cNvPr id="1320968" name="Text Box 8"/>
          <p:cNvSpPr txBox="1">
            <a:spLocks noChangeArrowheads="1"/>
          </p:cNvSpPr>
          <p:nvPr/>
        </p:nvSpPr>
        <p:spPr bwMode="auto">
          <a:xfrm>
            <a:off x="1600200" y="1752600"/>
            <a:ext cx="3540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</a:rPr>
              <a:t>1</a:t>
            </a:r>
          </a:p>
        </p:txBody>
      </p:sp>
      <p:sp>
        <p:nvSpPr>
          <p:cNvPr id="1320969" name="Line 9"/>
          <p:cNvSpPr>
            <a:spLocks noChangeShapeType="1"/>
          </p:cNvSpPr>
          <p:nvPr/>
        </p:nvSpPr>
        <p:spPr bwMode="auto">
          <a:xfrm flipH="1">
            <a:off x="1219200" y="39624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320970" name="Text Box 10"/>
          <p:cNvSpPr txBox="1">
            <a:spLocks noChangeArrowheads="1"/>
          </p:cNvSpPr>
          <p:nvPr/>
        </p:nvSpPr>
        <p:spPr bwMode="auto">
          <a:xfrm>
            <a:off x="822325" y="3649663"/>
            <a:ext cx="336550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</a:rPr>
              <a:t>c</a:t>
            </a:r>
          </a:p>
        </p:txBody>
      </p:sp>
      <p:sp>
        <p:nvSpPr>
          <p:cNvPr id="1320971" name="Line 11"/>
          <p:cNvSpPr>
            <a:spLocks noChangeShapeType="1"/>
          </p:cNvSpPr>
          <p:nvPr/>
        </p:nvSpPr>
        <p:spPr bwMode="auto">
          <a:xfrm flipH="1">
            <a:off x="1219200" y="48768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320972" name="Text Box 12"/>
          <p:cNvSpPr txBox="1">
            <a:spLocks noChangeArrowheads="1"/>
          </p:cNvSpPr>
          <p:nvPr/>
        </p:nvSpPr>
        <p:spPr bwMode="auto">
          <a:xfrm>
            <a:off x="814388" y="4564063"/>
            <a:ext cx="354012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</a:rPr>
              <a:t>d</a:t>
            </a:r>
          </a:p>
        </p:txBody>
      </p:sp>
      <p:sp>
        <p:nvSpPr>
          <p:cNvPr id="1320973" name="Text Box 13"/>
          <p:cNvSpPr txBox="1">
            <a:spLocks noChangeArrowheads="1"/>
          </p:cNvSpPr>
          <p:nvPr/>
        </p:nvSpPr>
        <p:spPr bwMode="auto">
          <a:xfrm>
            <a:off x="1600200" y="2743200"/>
            <a:ext cx="3540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</a:rPr>
              <a:t>2</a:t>
            </a:r>
          </a:p>
        </p:txBody>
      </p:sp>
      <p:sp>
        <p:nvSpPr>
          <p:cNvPr id="1320974" name="Text Box 14"/>
          <p:cNvSpPr txBox="1">
            <a:spLocks noChangeArrowheads="1"/>
          </p:cNvSpPr>
          <p:nvPr/>
        </p:nvSpPr>
        <p:spPr bwMode="auto">
          <a:xfrm>
            <a:off x="1600200" y="3733800"/>
            <a:ext cx="3540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</a:rPr>
              <a:t>3</a:t>
            </a:r>
          </a:p>
        </p:txBody>
      </p:sp>
      <p:sp>
        <p:nvSpPr>
          <p:cNvPr id="1320975" name="Text Box 15"/>
          <p:cNvSpPr txBox="1">
            <a:spLocks noChangeArrowheads="1"/>
          </p:cNvSpPr>
          <p:nvPr/>
        </p:nvSpPr>
        <p:spPr bwMode="auto">
          <a:xfrm>
            <a:off x="1600200" y="4572000"/>
            <a:ext cx="3540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</a:rPr>
              <a:t>4</a:t>
            </a:r>
          </a:p>
        </p:txBody>
      </p:sp>
      <p:sp>
        <p:nvSpPr>
          <p:cNvPr id="1320976" name="Line 16"/>
          <p:cNvSpPr>
            <a:spLocks noChangeShapeType="1"/>
          </p:cNvSpPr>
          <p:nvPr/>
        </p:nvSpPr>
        <p:spPr bwMode="auto">
          <a:xfrm flipH="1">
            <a:off x="3048000" y="33528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320977" name="Text Box 17"/>
          <p:cNvSpPr txBox="1">
            <a:spLocks noChangeArrowheads="1"/>
          </p:cNvSpPr>
          <p:nvPr/>
        </p:nvSpPr>
        <p:spPr bwMode="auto">
          <a:xfrm>
            <a:off x="3429000" y="3124200"/>
            <a:ext cx="4667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</a:rPr>
              <a:t>o</a:t>
            </a:r>
            <a:r>
              <a:rPr lang="en-US" baseline="-25000" smtClean="0">
                <a:solidFill>
                  <a:srgbClr val="FFFFFF"/>
                </a:solidFill>
                <a:latin typeface="Arial" charset="0"/>
              </a:rPr>
              <a:t>1</a:t>
            </a:r>
          </a:p>
        </p:txBody>
      </p:sp>
      <p:sp>
        <p:nvSpPr>
          <p:cNvPr id="1320978" name="Text Box 18"/>
          <p:cNvSpPr txBox="1">
            <a:spLocks noChangeArrowheads="1"/>
          </p:cNvSpPr>
          <p:nvPr/>
        </p:nvSpPr>
        <p:spPr bwMode="auto">
          <a:xfrm>
            <a:off x="1228725" y="5257800"/>
            <a:ext cx="2276475" cy="185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</a:rPr>
              <a:t>A 3-bit</a:t>
            </a:r>
          </a:p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</a:rPr>
              <a:t>encoder</a:t>
            </a:r>
          </a:p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z="1400" smtClean="0">
                <a:solidFill>
                  <a:srgbClr val="FFFFFF"/>
                </a:solidFill>
                <a:latin typeface="Arial" charset="0"/>
              </a:rPr>
              <a:t>with 4 inputs</a:t>
            </a:r>
            <a:br>
              <a:rPr lang="en-US" sz="1400" smtClean="0">
                <a:solidFill>
                  <a:srgbClr val="FFFFFF"/>
                </a:solidFill>
                <a:latin typeface="Arial" charset="0"/>
              </a:rPr>
            </a:br>
            <a:r>
              <a:rPr lang="en-US" sz="1400" smtClean="0">
                <a:solidFill>
                  <a:srgbClr val="FFFFFF"/>
                </a:solidFill>
                <a:latin typeface="Arial" charset="0"/>
              </a:rPr>
              <a:t>for simplicity</a:t>
            </a:r>
          </a:p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endParaRPr lang="en-US" smtClean="0">
              <a:solidFill>
                <a:srgbClr val="FFFFFF"/>
              </a:solidFill>
              <a:latin typeface="Arial" charset="0"/>
            </a:endParaRPr>
          </a:p>
        </p:txBody>
      </p:sp>
      <p:graphicFrame>
        <p:nvGraphicFramePr>
          <p:cNvPr id="1320979" name="Group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566616"/>
              </p:ext>
            </p:extLst>
          </p:nvPr>
        </p:nvGraphicFramePr>
        <p:xfrm>
          <a:off x="4135438" y="1011238"/>
          <a:ext cx="4627562" cy="2819401"/>
        </p:xfrm>
        <a:graphic>
          <a:graphicData uri="http://schemas.openxmlformats.org/drawingml/2006/table">
            <a:tbl>
              <a:tblPr/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4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8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92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83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67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21044" name="Line 84"/>
          <p:cNvSpPr>
            <a:spLocks noChangeShapeType="1"/>
          </p:cNvSpPr>
          <p:nvPr/>
        </p:nvSpPr>
        <p:spPr bwMode="auto">
          <a:xfrm flipH="1">
            <a:off x="3051175" y="2751138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321045" name="Text Box 85"/>
          <p:cNvSpPr txBox="1">
            <a:spLocks noChangeArrowheads="1"/>
          </p:cNvSpPr>
          <p:nvPr/>
        </p:nvSpPr>
        <p:spPr bwMode="auto">
          <a:xfrm>
            <a:off x="3429000" y="2438400"/>
            <a:ext cx="4667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</a:rPr>
              <a:t>o</a:t>
            </a:r>
            <a:r>
              <a:rPr lang="en-US" baseline="-25000" smtClean="0">
                <a:solidFill>
                  <a:srgbClr val="FFFFFF"/>
                </a:solidFill>
                <a:latin typeface="Arial" charset="0"/>
              </a:rPr>
              <a:t>0</a:t>
            </a:r>
          </a:p>
        </p:txBody>
      </p:sp>
      <p:sp>
        <p:nvSpPr>
          <p:cNvPr id="1321046" name="Line 86"/>
          <p:cNvSpPr>
            <a:spLocks noChangeShapeType="1"/>
          </p:cNvSpPr>
          <p:nvPr/>
        </p:nvSpPr>
        <p:spPr bwMode="auto">
          <a:xfrm flipH="1">
            <a:off x="3048000" y="33528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321047" name="Text Box 87"/>
          <p:cNvSpPr txBox="1">
            <a:spLocks noChangeArrowheads="1"/>
          </p:cNvSpPr>
          <p:nvPr/>
        </p:nvSpPr>
        <p:spPr bwMode="auto">
          <a:xfrm>
            <a:off x="3429000" y="3124200"/>
            <a:ext cx="4667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</a:rPr>
              <a:t>o</a:t>
            </a:r>
            <a:r>
              <a:rPr lang="en-US" baseline="-25000" smtClean="0">
                <a:solidFill>
                  <a:srgbClr val="FFFFFF"/>
                </a:solidFill>
                <a:latin typeface="Arial" charset="0"/>
              </a:rPr>
              <a:t>1</a:t>
            </a:r>
          </a:p>
        </p:txBody>
      </p:sp>
      <p:sp>
        <p:nvSpPr>
          <p:cNvPr id="1321048" name="Line 88"/>
          <p:cNvSpPr>
            <a:spLocks noChangeShapeType="1"/>
          </p:cNvSpPr>
          <p:nvPr/>
        </p:nvSpPr>
        <p:spPr bwMode="auto">
          <a:xfrm flipH="1">
            <a:off x="3048000" y="39624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321049" name="Text Box 89"/>
          <p:cNvSpPr txBox="1">
            <a:spLocks noChangeArrowheads="1"/>
          </p:cNvSpPr>
          <p:nvPr/>
        </p:nvSpPr>
        <p:spPr bwMode="auto">
          <a:xfrm>
            <a:off x="3429000" y="3733800"/>
            <a:ext cx="4667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</a:rPr>
              <a:t>o</a:t>
            </a:r>
            <a:r>
              <a:rPr lang="en-US" baseline="-25000" smtClean="0">
                <a:solidFill>
                  <a:srgbClr val="FFFFFF"/>
                </a:solidFill>
                <a:latin typeface="Arial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66488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 anchor="ctr" anchorCtr="0"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Basic Building Blocks Example: Voting</a:t>
            </a:r>
            <a:endParaRPr lang="en-US" dirty="0"/>
          </a:p>
        </p:txBody>
      </p:sp>
      <p:sp>
        <p:nvSpPr>
          <p:cNvPr id="26" name="Text Box 1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48803" y="4175006"/>
            <a:ext cx="1021731" cy="49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</a:tabLst>
            </a:pPr>
            <a:r>
              <a:rPr lang="en-US" dirty="0">
                <a:solidFill>
                  <a:srgbClr val="FFFFFF"/>
                </a:solidFill>
                <a:latin typeface="Calibri" pitchFamily="34" charset="0"/>
              </a:rPr>
              <a:t>Ballots</a:t>
            </a:r>
          </a:p>
        </p:txBody>
      </p:sp>
      <p:sp>
        <p:nvSpPr>
          <p:cNvPr id="27" name="Text Box 2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11886" y="4423569"/>
            <a:ext cx="2207889" cy="10584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dirty="0">
                <a:solidFill>
                  <a:srgbClr val="FFFFFF"/>
                </a:solidFill>
                <a:latin typeface="Calibri" pitchFamily="34" charset="0"/>
              </a:rPr>
              <a:t>The 3410 </a:t>
            </a:r>
            <a:r>
              <a:rPr lang="en-US" dirty="0" smtClean="0">
                <a:solidFill>
                  <a:srgbClr val="FFFFFF"/>
                </a:solidFill>
                <a:latin typeface="Calibri" pitchFamily="34" charset="0"/>
              </a:rPr>
              <a:t>optical scan</a:t>
            </a:r>
          </a:p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dirty="0" smtClean="0">
                <a:solidFill>
                  <a:srgbClr val="FFFFFF"/>
                </a:solidFill>
                <a:latin typeface="Calibri" pitchFamily="34" charset="0"/>
              </a:rPr>
              <a:t> vote reader</a:t>
            </a:r>
            <a:endParaRPr lang="en-US" dirty="0">
              <a:solidFill>
                <a:srgbClr val="FFFFFF"/>
              </a:solidFill>
              <a:latin typeface="Calibri" pitchFamily="34" charset="0"/>
            </a:endParaRPr>
          </a:p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dirty="0">
                <a:solidFill>
                  <a:srgbClr val="FFFFFF"/>
                </a:solidFill>
                <a:latin typeface="Calibri" pitchFamily="34" charset="0"/>
              </a:rPr>
              <a:t>machine</a:t>
            </a:r>
          </a:p>
        </p:txBody>
      </p:sp>
      <p:pic>
        <p:nvPicPr>
          <p:cNvPr id="125" name="Picture 18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55" cstate="print">
            <a:lum bright="-66000"/>
          </a:blip>
          <a:srcRect/>
          <a:stretch>
            <a:fillRect/>
          </a:stretch>
        </p:blipFill>
        <p:spPr bwMode="auto">
          <a:xfrm>
            <a:off x="2546350" y="1291431"/>
            <a:ext cx="4356100" cy="3132138"/>
          </a:xfrm>
          <a:prstGeom prst="rect">
            <a:avLst/>
          </a:prstGeom>
          <a:noFill/>
          <a:ln w="18360">
            <a:noFill/>
            <a:round/>
            <a:headEnd/>
            <a:tailEnd/>
          </a:ln>
          <a:effectLst/>
        </p:spPr>
      </p:pic>
      <p:grpSp>
        <p:nvGrpSpPr>
          <p:cNvPr id="126" name="Group 125"/>
          <p:cNvGrpSpPr/>
          <p:nvPr>
            <p:custDataLst>
              <p:tags r:id="rId5"/>
            </p:custDataLst>
          </p:nvPr>
        </p:nvGrpSpPr>
        <p:grpSpPr>
          <a:xfrm>
            <a:off x="304800" y="1371600"/>
            <a:ext cx="1447800" cy="2247900"/>
            <a:chOff x="304800" y="1371600"/>
            <a:chExt cx="1447800" cy="2247900"/>
          </a:xfrm>
        </p:grpSpPr>
        <p:sp>
          <p:nvSpPr>
            <p:cNvPr id="127" name="Rectangle 13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04800" y="1371600"/>
              <a:ext cx="1447800" cy="2247900"/>
            </a:xfrm>
            <a:custGeom>
              <a:avLst/>
              <a:gdLst>
                <a:gd name="connsiteX0" fmla="*/ 0 w 1447800"/>
                <a:gd name="connsiteY0" fmla="*/ 0 h 2209800"/>
                <a:gd name="connsiteX1" fmla="*/ 1447800 w 1447800"/>
                <a:gd name="connsiteY1" fmla="*/ 0 h 2209800"/>
                <a:gd name="connsiteX2" fmla="*/ 1447800 w 1447800"/>
                <a:gd name="connsiteY2" fmla="*/ 2209800 h 2209800"/>
                <a:gd name="connsiteX3" fmla="*/ 0 w 1447800"/>
                <a:gd name="connsiteY3" fmla="*/ 2209800 h 2209800"/>
                <a:gd name="connsiteX4" fmla="*/ 0 w 1447800"/>
                <a:gd name="connsiteY4" fmla="*/ 0 h 2209800"/>
                <a:gd name="connsiteX0" fmla="*/ 0 w 1447800"/>
                <a:gd name="connsiteY0" fmla="*/ 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0 h 2209800"/>
                <a:gd name="connsiteX0" fmla="*/ 0 w 1447800"/>
                <a:gd name="connsiteY0" fmla="*/ 1524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152400 h 2209800"/>
                <a:gd name="connsiteX0" fmla="*/ 0 w 1447800"/>
                <a:gd name="connsiteY0" fmla="*/ 2286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228600 h 2209800"/>
                <a:gd name="connsiteX0" fmla="*/ 0 w 1447800"/>
                <a:gd name="connsiteY0" fmla="*/ 3048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304800 h 220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47800" h="2209800">
                  <a:moveTo>
                    <a:pt x="0" y="304800"/>
                  </a:moveTo>
                  <a:lnTo>
                    <a:pt x="247650" y="0"/>
                  </a:lnTo>
                  <a:lnTo>
                    <a:pt x="1447800" y="0"/>
                  </a:lnTo>
                  <a:lnTo>
                    <a:pt x="1447800" y="2209800"/>
                  </a:lnTo>
                  <a:lnTo>
                    <a:pt x="0" y="2209800"/>
                  </a:lnTo>
                  <a:lnTo>
                    <a:pt x="0" y="304800"/>
                  </a:lnTo>
                  <a:close/>
                </a:path>
              </a:pathLst>
            </a:custGeom>
            <a:solidFill>
              <a:schemeClr val="bg2">
                <a:lumMod val="40000"/>
                <a:lumOff val="60000"/>
              </a:schemeClr>
            </a:solidFill>
            <a:ln w="28575" cmpd="sng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28" name="Oval 14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1441934" y="2095500"/>
              <a:ext cx="228600" cy="228600"/>
            </a:xfrm>
            <a:prstGeom prst="ellipse">
              <a:avLst/>
            </a:prstGeom>
            <a:solidFill>
              <a:schemeClr val="tx1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29" name="Oval 15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1441934" y="17907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30" name="Oval 16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441934" y="14859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31" name="Oval 17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1441934" y="24003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32" name="Oval 15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1441934" y="27051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33" name="Oval 16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1441934" y="30099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34" name="Oval 17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1441934" y="33147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135" name="Group 134"/>
          <p:cNvGrpSpPr/>
          <p:nvPr>
            <p:custDataLst>
              <p:tags r:id="rId6"/>
            </p:custDataLst>
          </p:nvPr>
        </p:nvGrpSpPr>
        <p:grpSpPr>
          <a:xfrm>
            <a:off x="457200" y="1524000"/>
            <a:ext cx="1447800" cy="2247900"/>
            <a:chOff x="304800" y="1371600"/>
            <a:chExt cx="1447800" cy="2247900"/>
          </a:xfrm>
        </p:grpSpPr>
        <p:sp>
          <p:nvSpPr>
            <p:cNvPr id="136" name="Rectangle 13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304800" y="1371600"/>
              <a:ext cx="1447800" cy="2247900"/>
            </a:xfrm>
            <a:custGeom>
              <a:avLst/>
              <a:gdLst>
                <a:gd name="connsiteX0" fmla="*/ 0 w 1447800"/>
                <a:gd name="connsiteY0" fmla="*/ 0 h 2209800"/>
                <a:gd name="connsiteX1" fmla="*/ 1447800 w 1447800"/>
                <a:gd name="connsiteY1" fmla="*/ 0 h 2209800"/>
                <a:gd name="connsiteX2" fmla="*/ 1447800 w 1447800"/>
                <a:gd name="connsiteY2" fmla="*/ 2209800 h 2209800"/>
                <a:gd name="connsiteX3" fmla="*/ 0 w 1447800"/>
                <a:gd name="connsiteY3" fmla="*/ 2209800 h 2209800"/>
                <a:gd name="connsiteX4" fmla="*/ 0 w 1447800"/>
                <a:gd name="connsiteY4" fmla="*/ 0 h 2209800"/>
                <a:gd name="connsiteX0" fmla="*/ 0 w 1447800"/>
                <a:gd name="connsiteY0" fmla="*/ 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0 h 2209800"/>
                <a:gd name="connsiteX0" fmla="*/ 0 w 1447800"/>
                <a:gd name="connsiteY0" fmla="*/ 1524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152400 h 2209800"/>
                <a:gd name="connsiteX0" fmla="*/ 0 w 1447800"/>
                <a:gd name="connsiteY0" fmla="*/ 2286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228600 h 2209800"/>
                <a:gd name="connsiteX0" fmla="*/ 0 w 1447800"/>
                <a:gd name="connsiteY0" fmla="*/ 3048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304800 h 220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47800" h="2209800">
                  <a:moveTo>
                    <a:pt x="0" y="304800"/>
                  </a:moveTo>
                  <a:lnTo>
                    <a:pt x="247650" y="0"/>
                  </a:lnTo>
                  <a:lnTo>
                    <a:pt x="1447800" y="0"/>
                  </a:lnTo>
                  <a:lnTo>
                    <a:pt x="1447800" y="2209800"/>
                  </a:lnTo>
                  <a:lnTo>
                    <a:pt x="0" y="2209800"/>
                  </a:lnTo>
                  <a:lnTo>
                    <a:pt x="0" y="304800"/>
                  </a:lnTo>
                  <a:close/>
                </a:path>
              </a:pathLst>
            </a:custGeom>
            <a:solidFill>
              <a:schemeClr val="bg2">
                <a:lumMod val="40000"/>
                <a:lumOff val="60000"/>
              </a:schemeClr>
            </a:solidFill>
            <a:ln w="28575" cmpd="sng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37" name="Oval 14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441934" y="2095500"/>
              <a:ext cx="228600" cy="228600"/>
            </a:xfrm>
            <a:prstGeom prst="ellipse">
              <a:avLst/>
            </a:prstGeom>
            <a:solidFill>
              <a:schemeClr val="tx1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38" name="Oval 15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1441934" y="17907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39" name="Oval 16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1441934" y="14859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40" name="Oval 17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1441934" y="24003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41" name="Oval 15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441934" y="27051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42" name="Oval 16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1441934" y="30099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43" name="Oval 17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1441934" y="33147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144" name="Group 143"/>
          <p:cNvGrpSpPr/>
          <p:nvPr>
            <p:custDataLst>
              <p:tags r:id="rId7"/>
            </p:custDataLst>
          </p:nvPr>
        </p:nvGrpSpPr>
        <p:grpSpPr>
          <a:xfrm>
            <a:off x="609600" y="1676400"/>
            <a:ext cx="1447800" cy="2247900"/>
            <a:chOff x="304800" y="1371600"/>
            <a:chExt cx="1447800" cy="2247900"/>
          </a:xfrm>
        </p:grpSpPr>
        <p:sp>
          <p:nvSpPr>
            <p:cNvPr id="145" name="Rectangle 13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304800" y="1371600"/>
              <a:ext cx="1447800" cy="2247900"/>
            </a:xfrm>
            <a:custGeom>
              <a:avLst/>
              <a:gdLst>
                <a:gd name="connsiteX0" fmla="*/ 0 w 1447800"/>
                <a:gd name="connsiteY0" fmla="*/ 0 h 2209800"/>
                <a:gd name="connsiteX1" fmla="*/ 1447800 w 1447800"/>
                <a:gd name="connsiteY1" fmla="*/ 0 h 2209800"/>
                <a:gd name="connsiteX2" fmla="*/ 1447800 w 1447800"/>
                <a:gd name="connsiteY2" fmla="*/ 2209800 h 2209800"/>
                <a:gd name="connsiteX3" fmla="*/ 0 w 1447800"/>
                <a:gd name="connsiteY3" fmla="*/ 2209800 h 2209800"/>
                <a:gd name="connsiteX4" fmla="*/ 0 w 1447800"/>
                <a:gd name="connsiteY4" fmla="*/ 0 h 2209800"/>
                <a:gd name="connsiteX0" fmla="*/ 0 w 1447800"/>
                <a:gd name="connsiteY0" fmla="*/ 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0 h 2209800"/>
                <a:gd name="connsiteX0" fmla="*/ 0 w 1447800"/>
                <a:gd name="connsiteY0" fmla="*/ 1524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152400 h 2209800"/>
                <a:gd name="connsiteX0" fmla="*/ 0 w 1447800"/>
                <a:gd name="connsiteY0" fmla="*/ 2286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228600 h 2209800"/>
                <a:gd name="connsiteX0" fmla="*/ 0 w 1447800"/>
                <a:gd name="connsiteY0" fmla="*/ 3048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304800 h 220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47800" h="2209800">
                  <a:moveTo>
                    <a:pt x="0" y="304800"/>
                  </a:moveTo>
                  <a:lnTo>
                    <a:pt x="247650" y="0"/>
                  </a:lnTo>
                  <a:lnTo>
                    <a:pt x="1447800" y="0"/>
                  </a:lnTo>
                  <a:lnTo>
                    <a:pt x="1447800" y="2209800"/>
                  </a:lnTo>
                  <a:lnTo>
                    <a:pt x="0" y="2209800"/>
                  </a:lnTo>
                  <a:lnTo>
                    <a:pt x="0" y="304800"/>
                  </a:lnTo>
                  <a:close/>
                </a:path>
              </a:pathLst>
            </a:custGeom>
            <a:solidFill>
              <a:schemeClr val="bg2">
                <a:lumMod val="40000"/>
                <a:lumOff val="60000"/>
              </a:schemeClr>
            </a:solidFill>
            <a:ln w="28575" cmpd="sng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46" name="Oval 14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1441934" y="2095500"/>
              <a:ext cx="228600" cy="228600"/>
            </a:xfrm>
            <a:prstGeom prst="ellipse">
              <a:avLst/>
            </a:prstGeom>
            <a:solidFill>
              <a:schemeClr val="tx1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47" name="Oval 15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1441934" y="17907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48" name="Oval 16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1441934" y="14859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49" name="Oval 17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1441934" y="24003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50" name="Oval 15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1441934" y="27051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51" name="Oval 16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1441934" y="30099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52" name="Oval 17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1441934" y="33147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53" name="Rectangle 152"/>
          <p:cNvSpPr/>
          <p:nvPr>
            <p:custDataLst>
              <p:tags r:id="rId8"/>
            </p:custDataLst>
          </p:nvPr>
        </p:nvSpPr>
        <p:spPr>
          <a:xfrm rot="16200000">
            <a:off x="1524000" y="2552700"/>
            <a:ext cx="2133600" cy="457200"/>
          </a:xfrm>
          <a:prstGeom prst="rect">
            <a:avLst/>
          </a:prstGeom>
          <a:noFill/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detect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4" name="Arc 153"/>
          <p:cNvSpPr/>
          <p:nvPr>
            <p:custDataLst>
              <p:tags r:id="rId9"/>
            </p:custDataLst>
          </p:nvPr>
        </p:nvSpPr>
        <p:spPr>
          <a:xfrm>
            <a:off x="2209800" y="2667000"/>
            <a:ext cx="304800" cy="228600"/>
          </a:xfrm>
          <a:prstGeom prst="arc">
            <a:avLst>
              <a:gd name="adj1" fmla="val 5400000"/>
              <a:gd name="adj2" fmla="val 15873599"/>
            </a:avLst>
          </a:prstGeom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Arc 154"/>
          <p:cNvSpPr/>
          <p:nvPr>
            <p:custDataLst>
              <p:tags r:id="rId10"/>
            </p:custDataLst>
          </p:nvPr>
        </p:nvSpPr>
        <p:spPr>
          <a:xfrm>
            <a:off x="2209800" y="2971800"/>
            <a:ext cx="304800" cy="228600"/>
          </a:xfrm>
          <a:prstGeom prst="arc">
            <a:avLst>
              <a:gd name="adj1" fmla="val 5400000"/>
              <a:gd name="adj2" fmla="val 15873599"/>
            </a:avLst>
          </a:prstGeom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Arc 155"/>
          <p:cNvSpPr/>
          <p:nvPr>
            <p:custDataLst>
              <p:tags r:id="rId11"/>
            </p:custDataLst>
          </p:nvPr>
        </p:nvSpPr>
        <p:spPr>
          <a:xfrm>
            <a:off x="2209800" y="3276600"/>
            <a:ext cx="304800" cy="228600"/>
          </a:xfrm>
          <a:prstGeom prst="arc">
            <a:avLst>
              <a:gd name="adj1" fmla="val 5400000"/>
              <a:gd name="adj2" fmla="val 15873599"/>
            </a:avLst>
          </a:prstGeom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Arc 156"/>
          <p:cNvSpPr/>
          <p:nvPr>
            <p:custDataLst>
              <p:tags r:id="rId12"/>
            </p:custDataLst>
          </p:nvPr>
        </p:nvSpPr>
        <p:spPr>
          <a:xfrm>
            <a:off x="2209800" y="3581400"/>
            <a:ext cx="304800" cy="228600"/>
          </a:xfrm>
          <a:prstGeom prst="arc">
            <a:avLst>
              <a:gd name="adj1" fmla="val 5400000"/>
              <a:gd name="adj2" fmla="val 15873599"/>
            </a:avLst>
          </a:prstGeom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Arc 157"/>
          <p:cNvSpPr/>
          <p:nvPr>
            <p:custDataLst>
              <p:tags r:id="rId13"/>
            </p:custDataLst>
          </p:nvPr>
        </p:nvSpPr>
        <p:spPr>
          <a:xfrm>
            <a:off x="2209800" y="1752600"/>
            <a:ext cx="304800" cy="228600"/>
          </a:xfrm>
          <a:prstGeom prst="arc">
            <a:avLst>
              <a:gd name="adj1" fmla="val 5400000"/>
              <a:gd name="adj2" fmla="val 15873599"/>
            </a:avLst>
          </a:prstGeom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Arc 158"/>
          <p:cNvSpPr/>
          <p:nvPr>
            <p:custDataLst>
              <p:tags r:id="rId14"/>
            </p:custDataLst>
          </p:nvPr>
        </p:nvSpPr>
        <p:spPr>
          <a:xfrm>
            <a:off x="2209800" y="2057400"/>
            <a:ext cx="304800" cy="228600"/>
          </a:xfrm>
          <a:prstGeom prst="arc">
            <a:avLst>
              <a:gd name="adj1" fmla="val 5400000"/>
              <a:gd name="adj2" fmla="val 15873599"/>
            </a:avLst>
          </a:prstGeom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Arc 159"/>
          <p:cNvSpPr/>
          <p:nvPr>
            <p:custDataLst>
              <p:tags r:id="rId15"/>
            </p:custDataLst>
          </p:nvPr>
        </p:nvSpPr>
        <p:spPr>
          <a:xfrm>
            <a:off x="2209800" y="2362200"/>
            <a:ext cx="304800" cy="228600"/>
          </a:xfrm>
          <a:prstGeom prst="arc">
            <a:avLst>
              <a:gd name="adj1" fmla="val 5400000"/>
              <a:gd name="adj2" fmla="val 15873599"/>
            </a:avLst>
          </a:prstGeom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1" name="Straight Connector 160"/>
          <p:cNvCxnSpPr>
            <a:stCxn id="153" idx="2"/>
          </p:cNvCxnSpPr>
          <p:nvPr>
            <p:custDataLst>
              <p:tags r:id="rId16"/>
            </p:custDataLst>
          </p:nvPr>
        </p:nvCxnSpPr>
        <p:spPr>
          <a:xfrm>
            <a:off x="2819400" y="2781300"/>
            <a:ext cx="609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Rectangle 161"/>
          <p:cNvSpPr/>
          <p:nvPr>
            <p:custDataLst>
              <p:tags r:id="rId17"/>
            </p:custDataLst>
          </p:nvPr>
        </p:nvSpPr>
        <p:spPr>
          <a:xfrm>
            <a:off x="3429000" y="2171700"/>
            <a:ext cx="990600" cy="1257300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enc</a:t>
            </a:r>
            <a:endParaRPr lang="en-US" dirty="0"/>
          </a:p>
        </p:txBody>
      </p:sp>
      <p:cxnSp>
        <p:nvCxnSpPr>
          <p:cNvPr id="163" name="Straight Connector 162"/>
          <p:cNvCxnSpPr/>
          <p:nvPr>
            <p:custDataLst>
              <p:tags r:id="rId18"/>
            </p:custDataLst>
          </p:nvPr>
        </p:nvCxnSpPr>
        <p:spPr>
          <a:xfrm rot="5400000">
            <a:off x="3105150" y="2686050"/>
            <a:ext cx="19050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>
            <p:custDataLst>
              <p:tags r:id="rId19"/>
            </p:custDataLst>
          </p:nvPr>
        </p:nvSpPr>
        <p:spPr bwMode="auto">
          <a:xfrm>
            <a:off x="2971800" y="2753635"/>
            <a:ext cx="3048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8</a:t>
            </a:r>
          </a:p>
        </p:txBody>
      </p:sp>
      <p:cxnSp>
        <p:nvCxnSpPr>
          <p:cNvPr id="165" name="Straight Connector 164"/>
          <p:cNvCxnSpPr/>
          <p:nvPr>
            <p:custDataLst>
              <p:tags r:id="rId20"/>
            </p:custDataLst>
          </p:nvPr>
        </p:nvCxnSpPr>
        <p:spPr>
          <a:xfrm>
            <a:off x="4419600" y="2781300"/>
            <a:ext cx="609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>
            <p:custDataLst>
              <p:tags r:id="rId21"/>
            </p:custDataLst>
          </p:nvPr>
        </p:nvCxnSpPr>
        <p:spPr>
          <a:xfrm rot="5400000">
            <a:off x="4705350" y="2686050"/>
            <a:ext cx="19050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TextBox 166"/>
          <p:cNvSpPr txBox="1"/>
          <p:nvPr>
            <p:custDataLst>
              <p:tags r:id="rId22"/>
            </p:custDataLst>
          </p:nvPr>
        </p:nvSpPr>
        <p:spPr bwMode="auto">
          <a:xfrm>
            <a:off x="4572000" y="2753635"/>
            <a:ext cx="3048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3</a:t>
            </a:r>
          </a:p>
        </p:txBody>
      </p:sp>
      <p:pic>
        <p:nvPicPr>
          <p:cNvPr id="168" name="Picture 167"/>
          <p:cNvPicPr>
            <a:picLocks noChangeAspect="1" noChangeArrowheads="1"/>
          </p:cNvPicPr>
          <p:nvPr>
            <p:custDataLst>
              <p:tags r:id="rId23"/>
            </p:custDataLst>
          </p:nvPr>
        </p:nvPicPr>
        <p:blipFill>
          <a:blip r:embed="rId56" cstate="print"/>
          <a:srcRect/>
          <a:stretch>
            <a:fillRect/>
          </a:stretch>
        </p:blipFill>
        <p:spPr bwMode="auto">
          <a:xfrm>
            <a:off x="7537992" y="2133600"/>
            <a:ext cx="996408" cy="1295400"/>
          </a:xfrm>
          <a:prstGeom prst="rect">
            <a:avLst/>
          </a:prstGeom>
          <a:noFill/>
          <a:ln w="18360">
            <a:noFill/>
            <a:round/>
            <a:headEnd/>
            <a:tailEnd/>
          </a:ln>
          <a:effectLst/>
        </p:spPr>
      </p:pic>
      <p:cxnSp>
        <p:nvCxnSpPr>
          <p:cNvPr id="169" name="Straight Connector 168"/>
          <p:cNvCxnSpPr>
            <a:stCxn id="168" idx="1"/>
          </p:cNvCxnSpPr>
          <p:nvPr>
            <p:custDataLst>
              <p:tags r:id="rId24"/>
            </p:custDataLst>
          </p:nvPr>
        </p:nvCxnSpPr>
        <p:spPr>
          <a:xfrm rot="10800000">
            <a:off x="6928392" y="2781300"/>
            <a:ext cx="609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>
            <p:custDataLst>
              <p:tags r:id="rId25"/>
            </p:custDataLst>
          </p:nvPr>
        </p:nvCxnSpPr>
        <p:spPr>
          <a:xfrm rot="5400000" flipH="1" flipV="1">
            <a:off x="7137942" y="2705100"/>
            <a:ext cx="19050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Box 170"/>
          <p:cNvSpPr txBox="1"/>
          <p:nvPr>
            <p:custDataLst>
              <p:tags r:id="rId26"/>
            </p:custDataLst>
          </p:nvPr>
        </p:nvSpPr>
        <p:spPr bwMode="auto">
          <a:xfrm>
            <a:off x="7021893" y="2759572"/>
            <a:ext cx="390148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172" name="TextBox 171"/>
          <p:cNvSpPr txBox="1"/>
          <p:nvPr>
            <p:custDataLst>
              <p:tags r:id="rId27"/>
            </p:custDataLst>
          </p:nvPr>
        </p:nvSpPr>
        <p:spPr bwMode="auto">
          <a:xfrm>
            <a:off x="5300377" y="2325185"/>
            <a:ext cx="1252823" cy="9514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dirty="0" smtClean="0">
                <a:solidFill>
                  <a:srgbClr val="FFFFFF"/>
                </a:solidFill>
                <a:latin typeface="Calibri" pitchFamily="34" charset="0"/>
              </a:rPr>
              <a:t>7LED </a:t>
            </a:r>
            <a:br>
              <a:rPr lang="en-US" dirty="0" smtClean="0">
                <a:solidFill>
                  <a:srgbClr val="FFFFFF"/>
                </a:solidFill>
                <a:latin typeface="Calibri" pitchFamily="34" charset="0"/>
              </a:rPr>
            </a:br>
            <a:r>
              <a:rPr lang="en-US" dirty="0" smtClean="0">
                <a:solidFill>
                  <a:srgbClr val="FFFFFF"/>
                </a:solidFill>
                <a:latin typeface="Calibri" pitchFamily="34" charset="0"/>
              </a:rPr>
              <a:t>decode</a:t>
            </a:r>
          </a:p>
        </p:txBody>
      </p:sp>
      <p:sp>
        <p:nvSpPr>
          <p:cNvPr id="173" name="Rectangle 4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029200" y="2133600"/>
            <a:ext cx="1873250" cy="1295400"/>
          </a:xfrm>
          <a:prstGeom prst="rect">
            <a:avLst/>
          </a:prstGeom>
          <a:noFill/>
          <a:ln w="25560">
            <a:solidFill>
              <a:srgbClr val="92D05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0933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" y="762000"/>
            <a:ext cx="944880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Check online syllabus/schedule </a:t>
            </a:r>
            <a:endParaRPr lang="en-US" dirty="0"/>
          </a:p>
          <a:p>
            <a:pPr marL="91440" lvl="1" indent="-274320">
              <a:buSzPct val="85000"/>
              <a:buFont typeface="Arial"/>
              <a:buChar char="•"/>
            </a:pP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http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://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www.cs.cornell.edu/Courses/CS3410/2018sp/schedule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342900" indent="-34290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800" dirty="0" smtClean="0"/>
              <a:t>Slides and Reading for lectures</a:t>
            </a:r>
          </a:p>
          <a:p>
            <a:pPr marL="342900" indent="-34290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800" dirty="0" smtClean="0"/>
              <a:t>Office Hours</a:t>
            </a:r>
          </a:p>
          <a:p>
            <a:pPr marL="342900" indent="-34290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8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Pictures of all  TAs</a:t>
            </a:r>
          </a:p>
          <a:p>
            <a:pPr marL="342900" indent="-34290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800" dirty="0" smtClean="0"/>
              <a:t>Project and Reading Assignments</a:t>
            </a:r>
          </a:p>
          <a:p>
            <a:pPr marL="342900" indent="-34290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Dates to keep in Mind</a:t>
            </a:r>
          </a:p>
          <a:p>
            <a:pPr marL="1085850" lvl="1" indent="-342900"/>
            <a:r>
              <a:rPr lang="en-US" sz="2400" dirty="0">
                <a:solidFill>
                  <a:schemeClr val="bg1"/>
                </a:solidFill>
              </a:rPr>
              <a:t>Prelims: </a:t>
            </a:r>
            <a:r>
              <a:rPr lang="en-US" sz="2400" dirty="0" err="1" smtClean="0">
                <a:solidFill>
                  <a:schemeClr val="bg1"/>
                </a:solidFill>
              </a:rPr>
              <a:t>Thur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Mar </a:t>
            </a:r>
            <a:r>
              <a:rPr lang="en-US" sz="2400" dirty="0" smtClean="0">
                <a:solidFill>
                  <a:schemeClr val="bg1"/>
                </a:solidFill>
              </a:rPr>
              <a:t>15th </a:t>
            </a:r>
            <a:r>
              <a:rPr lang="en-US" sz="2400" dirty="0">
                <a:solidFill>
                  <a:schemeClr val="bg1"/>
                </a:solidFill>
              </a:rPr>
              <a:t>and </a:t>
            </a:r>
            <a:r>
              <a:rPr lang="en-US" sz="2400" dirty="0" err="1">
                <a:solidFill>
                  <a:schemeClr val="bg1"/>
                </a:solidFill>
              </a:rPr>
              <a:t>Thur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May 3rd </a:t>
            </a:r>
            <a:endParaRPr lang="en-US" sz="2400" dirty="0">
              <a:solidFill>
                <a:schemeClr val="bg1"/>
              </a:solidFill>
            </a:endParaRPr>
          </a:p>
          <a:p>
            <a:pPr marL="1085850" lvl="1" indent="-342900"/>
            <a:r>
              <a:rPr lang="en-US" sz="2400" b="1" i="1" dirty="0" err="1" smtClean="0">
                <a:solidFill>
                  <a:schemeClr val="bg1"/>
                </a:solidFill>
              </a:rPr>
              <a:t>Proj</a:t>
            </a:r>
            <a:r>
              <a:rPr lang="en-US" sz="2400" b="1" i="1" dirty="0" smtClean="0">
                <a:solidFill>
                  <a:schemeClr val="bg1"/>
                </a:solidFill>
              </a:rPr>
              <a:t> </a:t>
            </a:r>
            <a:r>
              <a:rPr lang="en-US" sz="2400" b="1" i="1" dirty="0">
                <a:solidFill>
                  <a:schemeClr val="bg1"/>
                </a:solidFill>
              </a:rPr>
              <a:t>1: Due </a:t>
            </a:r>
            <a:r>
              <a:rPr lang="en-US" sz="2400" b="1" i="1" dirty="0" smtClean="0">
                <a:solidFill>
                  <a:schemeClr val="bg1"/>
                </a:solidFill>
              </a:rPr>
              <a:t>next Friday, Feb 16th  </a:t>
            </a:r>
            <a:r>
              <a:rPr lang="en-US" sz="2400" b="1" i="1" dirty="0">
                <a:solidFill>
                  <a:schemeClr val="bg1"/>
                </a:solidFill>
              </a:rPr>
              <a:t>before Winter </a:t>
            </a:r>
            <a:r>
              <a:rPr lang="en-US" sz="2400" b="1" i="1" dirty="0" smtClean="0">
                <a:solidFill>
                  <a:schemeClr val="bg1"/>
                </a:solidFill>
              </a:rPr>
              <a:t>break</a:t>
            </a:r>
            <a:endParaRPr lang="en-US" sz="2400" b="1" i="1" dirty="0">
              <a:solidFill>
                <a:schemeClr val="bg1"/>
              </a:solidFill>
            </a:endParaRPr>
          </a:p>
          <a:p>
            <a:pPr marL="1085850" lvl="1" indent="-342900"/>
            <a:r>
              <a:rPr lang="en-US" sz="2400" dirty="0" smtClean="0">
                <a:solidFill>
                  <a:schemeClr val="bg1"/>
                </a:solidFill>
              </a:rPr>
              <a:t>Proj3: </a:t>
            </a:r>
            <a:r>
              <a:rPr lang="en-US" sz="2400" dirty="0">
                <a:solidFill>
                  <a:schemeClr val="bg1"/>
                </a:solidFill>
              </a:rPr>
              <a:t>Due </a:t>
            </a:r>
            <a:r>
              <a:rPr lang="en-US" sz="2400" dirty="0" smtClean="0">
                <a:solidFill>
                  <a:schemeClr val="bg1"/>
                </a:solidFill>
              </a:rPr>
              <a:t>before </a:t>
            </a:r>
            <a:r>
              <a:rPr lang="en-US" sz="2400" dirty="0">
                <a:solidFill>
                  <a:schemeClr val="bg1"/>
                </a:solidFill>
              </a:rPr>
              <a:t>Spring break</a:t>
            </a:r>
          </a:p>
          <a:p>
            <a:pPr marL="1085850" lvl="1" indent="-342900"/>
            <a:r>
              <a:rPr lang="en-US" sz="2400" dirty="0">
                <a:solidFill>
                  <a:schemeClr val="bg1"/>
                </a:solidFill>
              </a:rPr>
              <a:t>Final Project: </a:t>
            </a:r>
            <a:r>
              <a:rPr lang="en-US" sz="2400" dirty="0" smtClean="0">
                <a:solidFill>
                  <a:schemeClr val="bg1"/>
                </a:solidFill>
              </a:rPr>
              <a:t>May 15th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Sched</a:t>
            </a:r>
            <a:r>
              <a:rPr lang="en-US" dirty="0" smtClean="0"/>
              <a:t>ule is subject to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92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915400" cy="5638800"/>
          </a:xfrm>
        </p:spPr>
        <p:txBody>
          <a:bodyPr/>
          <a:lstStyle/>
          <a:p>
            <a:r>
              <a:rPr lang="en-US" dirty="0"/>
              <a:t>We can now build interesting devices with sensors</a:t>
            </a:r>
          </a:p>
          <a:p>
            <a:pPr lvl="1"/>
            <a:r>
              <a:rPr lang="en-US" dirty="0"/>
              <a:t>Using </a:t>
            </a:r>
            <a:r>
              <a:rPr lang="en-US" dirty="0" err="1" smtClean="0"/>
              <a:t>combinationial</a:t>
            </a:r>
            <a:r>
              <a:rPr lang="en-US" dirty="0" smtClean="0"/>
              <a:t> </a:t>
            </a:r>
            <a:r>
              <a:rPr lang="en-US" dirty="0"/>
              <a:t>logic</a:t>
            </a:r>
          </a:p>
          <a:p>
            <a:endParaRPr lang="en-US" dirty="0"/>
          </a:p>
          <a:p>
            <a:r>
              <a:rPr lang="en-US" dirty="0"/>
              <a:t>We can also store data </a:t>
            </a:r>
            <a:r>
              <a:rPr lang="en-US" dirty="0" smtClean="0"/>
              <a:t>values (aka Sequential Logic)</a:t>
            </a:r>
            <a:endParaRPr lang="en-US" dirty="0"/>
          </a:p>
          <a:p>
            <a:pPr lvl="1"/>
            <a:r>
              <a:rPr lang="en-US" dirty="0"/>
              <a:t>In state-holding elements</a:t>
            </a:r>
          </a:p>
          <a:p>
            <a:pPr lvl="1"/>
            <a:r>
              <a:rPr lang="en-US" dirty="0"/>
              <a:t>Coupled with </a:t>
            </a:r>
            <a:r>
              <a:rPr lang="en-US" dirty="0" smtClean="0"/>
              <a:t>clocks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69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43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Summary</a:t>
            </a:r>
          </a:p>
        </p:txBody>
      </p:sp>
      <p:sp>
        <p:nvSpPr>
          <p:cNvPr id="159437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We can now build interesting devices with sensors</a:t>
            </a:r>
          </a:p>
          <a:p>
            <a:pPr lvl="1"/>
            <a:r>
              <a:rPr lang="en-US" dirty="0"/>
              <a:t>Using </a:t>
            </a:r>
            <a:r>
              <a:rPr lang="en-US" dirty="0" smtClean="0"/>
              <a:t>combinational logic</a:t>
            </a:r>
            <a:endParaRPr lang="en-US" dirty="0"/>
          </a:p>
          <a:p>
            <a:endParaRPr lang="en-US" dirty="0"/>
          </a:p>
          <a:p>
            <a:r>
              <a:rPr lang="en-US" dirty="0"/>
              <a:t>We can also store data values</a:t>
            </a:r>
          </a:p>
          <a:p>
            <a:pPr lvl="1"/>
            <a:r>
              <a:rPr lang="en-US" dirty="0" smtClean="0"/>
              <a:t>Stateful circuit elements (D Flip Flops, Registers, …)</a:t>
            </a:r>
            <a:endParaRPr lang="en-US" dirty="0"/>
          </a:p>
          <a:p>
            <a:pPr lvl="1"/>
            <a:r>
              <a:rPr lang="en-US" dirty="0" smtClean="0"/>
              <a:t>Clock to synchronize </a:t>
            </a:r>
            <a:r>
              <a:rPr lang="en-US" smtClean="0"/>
              <a:t>state changes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6734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Collaboration, Late, Re-grading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9448800" cy="6096000"/>
          </a:xfrm>
        </p:spPr>
        <p:txBody>
          <a:bodyPr>
            <a:normAutofit fontScale="92500" lnSpcReduction="10000"/>
          </a:bodyPr>
          <a:lstStyle/>
          <a:p>
            <a:pPr marL="0" indent="0"/>
            <a:r>
              <a:rPr lang="en-US" sz="2800" dirty="0" smtClean="0"/>
              <a:t>“</a:t>
            </a:r>
            <a:r>
              <a:rPr lang="en-US" sz="2800" dirty="0" smtClean="0"/>
              <a:t>White</a:t>
            </a:r>
            <a:r>
              <a:rPr lang="en-US" sz="2800" dirty="0" smtClean="0"/>
              <a:t> </a:t>
            </a:r>
            <a:r>
              <a:rPr lang="en-US" sz="2800" dirty="0" smtClean="0"/>
              <a:t>Board” Collaboration Policy</a:t>
            </a:r>
            <a:endParaRPr lang="en-US" sz="2800" dirty="0"/>
          </a:p>
          <a:p>
            <a:pPr marL="91440" lvl="1" indent="-274320">
              <a:buSzPct val="85000"/>
              <a:buFont typeface="Arial"/>
              <a:buChar char="•"/>
            </a:pPr>
            <a:r>
              <a:rPr lang="en-US" sz="2400" dirty="0" smtClean="0"/>
              <a:t>Can discuss approach together on a </a:t>
            </a:r>
            <a:r>
              <a:rPr lang="en-US" sz="2400" dirty="0" smtClean="0"/>
              <a:t>“</a:t>
            </a:r>
            <a:r>
              <a:rPr lang="en-US" sz="2400" dirty="0" smtClean="0"/>
              <a:t>white</a:t>
            </a:r>
            <a:r>
              <a:rPr lang="en-US" sz="2400" dirty="0" smtClean="0"/>
              <a:t> </a:t>
            </a:r>
            <a:r>
              <a:rPr lang="en-US" sz="2400" dirty="0" smtClean="0"/>
              <a:t>board”</a:t>
            </a:r>
          </a:p>
          <a:p>
            <a:pPr marL="91440" lvl="1" indent="-274320">
              <a:buSzPct val="85000"/>
              <a:buFont typeface="Arial"/>
              <a:buChar char="•"/>
            </a:pP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Leave , watch a movie (e.g. Strange Things), 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and write up solution independently</a:t>
            </a:r>
          </a:p>
          <a:p>
            <a:pPr marL="91440" lvl="1" indent="-274320">
              <a:buSzPct val="85000"/>
              <a:buFont typeface="Arial"/>
              <a:buChar char="•"/>
            </a:pPr>
            <a:r>
              <a:rPr lang="en-US" sz="2400" dirty="0" smtClean="0"/>
              <a:t>Do not copy solutions</a:t>
            </a:r>
          </a:p>
          <a:p>
            <a:pPr marL="91440" lvl="1" indent="-274320">
              <a:buSzPct val="85000"/>
              <a:buFont typeface="Arial"/>
              <a:buChar char="•"/>
            </a:pPr>
            <a:endParaRPr lang="en-US" sz="2400" dirty="0" smtClean="0"/>
          </a:p>
          <a:p>
            <a:pPr marL="0" lvl="1" indent="0">
              <a:buSzPct val="85000"/>
              <a:buNone/>
            </a:pPr>
            <a:r>
              <a:rPr lang="en-US" dirty="0"/>
              <a:t>Late Policy</a:t>
            </a:r>
          </a:p>
          <a:p>
            <a:pPr marL="91440" lvl="1" indent="-274320">
              <a:buSzPct val="85000"/>
              <a:buFont typeface="Arial"/>
              <a:buChar char="•"/>
            </a:pPr>
            <a:r>
              <a:rPr lang="en-US" sz="2400" dirty="0"/>
              <a:t>Each person has a 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total of </a:t>
            </a:r>
            <a:r>
              <a:rPr lang="en-US" sz="2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four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“slip days”</a:t>
            </a:r>
          </a:p>
          <a:p>
            <a:pPr marL="91440" lvl="1" indent="-274320">
              <a:buSzPct val="85000"/>
              <a:buFont typeface="Arial"/>
              <a:buChar char="•"/>
            </a:pP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Max of </a:t>
            </a:r>
            <a:r>
              <a:rPr lang="en-US" sz="2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two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slip days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/>
              <a:t>for any individual </a:t>
            </a:r>
            <a:r>
              <a:rPr lang="en-US" sz="2400" dirty="0" smtClean="0"/>
              <a:t>assignment</a:t>
            </a:r>
          </a:p>
          <a:p>
            <a:pPr marL="91440" lvl="1" indent="-274320">
              <a:buSzPct val="85000"/>
              <a:buFont typeface="Arial"/>
              <a:buChar char="•"/>
            </a:pP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Slip days deducted first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smtClean="0"/>
              <a:t>for </a:t>
            </a:r>
            <a:r>
              <a:rPr lang="en-US" sz="2400" i="1" dirty="0" smtClean="0"/>
              <a:t>any</a:t>
            </a:r>
            <a:r>
              <a:rPr lang="en-US" sz="2400" dirty="0" smtClean="0"/>
              <a:t> late assignment, </a:t>
            </a:r>
          </a:p>
          <a:p>
            <a:pPr marL="0" lvl="1" indent="0">
              <a:buSzPct val="85000"/>
              <a:buNone/>
            </a:pPr>
            <a:r>
              <a:rPr lang="en-US" sz="2400" dirty="0"/>
              <a:t> </a:t>
            </a:r>
            <a:r>
              <a:rPr lang="en-US" sz="2400" dirty="0" smtClean="0"/>
              <a:t>   cannot selectively apply slip days</a:t>
            </a:r>
            <a:endParaRPr lang="en-US" sz="2400" dirty="0"/>
          </a:p>
          <a:p>
            <a:pPr marL="91440" lvl="1" indent="-274320">
              <a:buSzPct val="85000"/>
              <a:buFont typeface="Arial"/>
              <a:buChar char="•"/>
            </a:pPr>
            <a:r>
              <a:rPr lang="en-US" sz="2400" dirty="0"/>
              <a:t>For projects, slip days are deducted from all partners </a:t>
            </a:r>
          </a:p>
          <a:p>
            <a:pPr marL="91440" lvl="1" indent="-274320">
              <a:buSzPct val="85000"/>
              <a:buFont typeface="Arial"/>
              <a:buChar char="•"/>
            </a:pPr>
            <a:r>
              <a:rPr lang="en-US" sz="2400" dirty="0" smtClean="0"/>
              <a:t>25% </a:t>
            </a:r>
            <a:r>
              <a:rPr lang="en-US" sz="2400" dirty="0"/>
              <a:t>deducted per day late after slip days are </a:t>
            </a:r>
            <a:r>
              <a:rPr lang="en-US" sz="2400" dirty="0" smtClean="0"/>
              <a:t>exhausted</a:t>
            </a:r>
          </a:p>
          <a:p>
            <a:pPr marL="91440" lvl="1" indent="-274320">
              <a:buSzPct val="85000"/>
              <a:buFont typeface="Arial"/>
              <a:buChar char="•"/>
            </a:pPr>
            <a:endParaRPr lang="en-US" sz="2400" dirty="0"/>
          </a:p>
          <a:p>
            <a:pPr marL="0" lvl="1" indent="0">
              <a:buSzPct val="85000"/>
              <a:buNone/>
            </a:pPr>
            <a:r>
              <a:rPr lang="en-US" dirty="0" err="1"/>
              <a:t>Regrade</a:t>
            </a:r>
            <a:r>
              <a:rPr lang="en-US" dirty="0"/>
              <a:t> policy</a:t>
            </a:r>
          </a:p>
          <a:p>
            <a:pPr marL="91440" lvl="1" indent="-274320">
              <a:buSzPct val="85000"/>
              <a:buFont typeface="Arial"/>
              <a:buChar char="•"/>
            </a:pPr>
            <a:r>
              <a:rPr lang="en-US" sz="2400" dirty="0"/>
              <a:t>Submit </a:t>
            </a:r>
            <a:r>
              <a:rPr lang="en-US" sz="2400" dirty="0" smtClean="0"/>
              <a:t>regrade within a week of receiving score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376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915400" cy="6477000"/>
          </a:xfrm>
        </p:spPr>
        <p:txBody>
          <a:bodyPr>
            <a:normAutofit/>
          </a:bodyPr>
          <a:lstStyle/>
          <a:p>
            <a:r>
              <a:rPr lang="en-US" dirty="0" smtClean="0"/>
              <a:t>State</a:t>
            </a:r>
          </a:p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How do we store </a:t>
            </a:r>
            <a:r>
              <a:rPr lang="en-US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one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bit?</a:t>
            </a:r>
          </a:p>
          <a:p>
            <a:pPr lvl="1"/>
            <a:r>
              <a:rPr lang="en-US" dirty="0" smtClean="0"/>
              <a:t>Attempts at storing (and changing) one bit</a:t>
            </a:r>
          </a:p>
          <a:p>
            <a:pPr lvl="2"/>
            <a:r>
              <a:rPr lang="en-US" dirty="0" smtClean="0"/>
              <a:t>Set-Reset Latch</a:t>
            </a:r>
          </a:p>
          <a:p>
            <a:pPr lvl="2"/>
            <a:r>
              <a:rPr lang="en-US" dirty="0" smtClean="0"/>
              <a:t>D Latch</a:t>
            </a:r>
          </a:p>
          <a:p>
            <a:pPr lvl="2"/>
            <a:r>
              <a:rPr lang="en-US" dirty="0" smtClean="0"/>
              <a:t>D Flip-Flops</a:t>
            </a:r>
          </a:p>
          <a:p>
            <a:pPr lvl="2"/>
            <a:r>
              <a:rPr lang="en-US" dirty="0" smtClean="0"/>
              <a:t>Master-Slave Flip-Flops</a:t>
            </a:r>
          </a:p>
          <a:p>
            <a:pPr lvl="1"/>
            <a:r>
              <a:rPr lang="en-US" dirty="0" smtClean="0"/>
              <a:t>Register: storing more than one bit, N-bits</a:t>
            </a:r>
          </a:p>
          <a:p>
            <a:r>
              <a:rPr lang="en-US" dirty="0" smtClean="0"/>
              <a:t>Basic Building Blocks</a:t>
            </a:r>
          </a:p>
          <a:p>
            <a:pPr lvl="1"/>
            <a:r>
              <a:rPr lang="en-US" dirty="0" smtClean="0"/>
              <a:t>Decoders and Encoders</a:t>
            </a:r>
          </a:p>
        </p:txBody>
      </p:sp>
    </p:spTree>
    <p:extLst>
      <p:ext uri="{BB962C8B-B14F-4D97-AF65-F5344CB8AC3E}">
        <p14:creationId xmlns:p14="http://schemas.microsoft.com/office/powerpoint/2010/main" val="270120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store store </a:t>
            </a:r>
            <a:r>
              <a:rPr lang="en-US" b="1" i="1" dirty="0" smtClean="0"/>
              <a:t>one</a:t>
            </a:r>
            <a:r>
              <a:rPr lang="en-US" dirty="0" smtClean="0"/>
              <a:t> bit?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44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97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First Attempt: Unstable Devices</a:t>
            </a:r>
            <a:endParaRPr lang="en-US" dirty="0"/>
          </a:p>
        </p:txBody>
      </p:sp>
      <p:grpSp>
        <p:nvGrpSpPr>
          <p:cNvPr id="21" name="Group 20"/>
          <p:cNvGrpSpPr/>
          <p:nvPr>
            <p:custDataLst>
              <p:tags r:id="rId2"/>
            </p:custDataLst>
          </p:nvPr>
        </p:nvGrpSpPr>
        <p:grpSpPr>
          <a:xfrm rot="3600000">
            <a:off x="3550774" y="2541758"/>
            <a:ext cx="2438399" cy="457202"/>
            <a:chOff x="3124200" y="1828800"/>
            <a:chExt cx="2438399" cy="457202"/>
          </a:xfrm>
        </p:grpSpPr>
        <p:sp>
          <p:nvSpPr>
            <p:cNvPr id="57" name="AutoShape 6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 rot="5400000">
              <a:off x="4076699" y="1866900"/>
              <a:ext cx="457202" cy="381001"/>
            </a:xfrm>
            <a:prstGeom prst="triangle">
              <a:avLst>
                <a:gd name="adj" fmla="val 49083"/>
              </a:avLst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58" name="Oval 7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495800" y="1981200"/>
              <a:ext cx="152400" cy="152400"/>
            </a:xfrm>
            <a:prstGeom prst="ellips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" name="Line 9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H="1" flipV="1">
              <a:off x="4648198" y="2057400"/>
              <a:ext cx="91440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71" name="Line 9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H="1" flipV="1">
              <a:off x="3124200" y="2057400"/>
              <a:ext cx="990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</p:grpSp>
      <p:cxnSp>
        <p:nvCxnSpPr>
          <p:cNvPr id="81" name="Straight Connector 80"/>
          <p:cNvCxnSpPr/>
          <p:nvPr>
            <p:custDataLst>
              <p:tags r:id="rId3"/>
            </p:custDataLst>
          </p:nvPr>
        </p:nvCxnSpPr>
        <p:spPr>
          <a:xfrm rot="5400000" flipH="1" flipV="1">
            <a:off x="2705100" y="4076700"/>
            <a:ext cx="533400" cy="0"/>
          </a:xfrm>
          <a:prstGeom prst="line">
            <a:avLst/>
          </a:prstGeom>
          <a:ln w="28575">
            <a:solidFill>
              <a:schemeClr val="tx1"/>
            </a:solidFill>
            <a:headEnd type="arrow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>
            <p:custDataLst>
              <p:tags r:id="rId4"/>
            </p:custDataLst>
          </p:nvPr>
        </p:nvSpPr>
        <p:spPr>
          <a:xfrm>
            <a:off x="3962400" y="762000"/>
            <a:ext cx="381000" cy="58477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B</a:t>
            </a:r>
          </a:p>
        </p:txBody>
      </p:sp>
      <p:sp>
        <p:nvSpPr>
          <p:cNvPr id="85" name="TextBox 84"/>
          <p:cNvSpPr txBox="1"/>
          <p:nvPr>
            <p:custDataLst>
              <p:tags r:id="rId5"/>
            </p:custDataLst>
          </p:nvPr>
        </p:nvSpPr>
        <p:spPr>
          <a:xfrm>
            <a:off x="2743200" y="4292025"/>
            <a:ext cx="381000" cy="58477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</a:t>
            </a:r>
          </a:p>
        </p:txBody>
      </p:sp>
      <p:cxnSp>
        <p:nvCxnSpPr>
          <p:cNvPr id="19" name="Straight Connector 18"/>
          <p:cNvCxnSpPr/>
          <p:nvPr>
            <p:custDataLst>
              <p:tags r:id="rId6"/>
            </p:custDataLst>
          </p:nvPr>
        </p:nvCxnSpPr>
        <p:spPr>
          <a:xfrm rot="5400000">
            <a:off x="3933825" y="1495425"/>
            <a:ext cx="457200" cy="0"/>
          </a:xfrm>
          <a:prstGeom prst="line">
            <a:avLst/>
          </a:prstGeom>
          <a:ln w="28575">
            <a:solidFill>
              <a:schemeClr val="tx1"/>
            </a:solidFill>
            <a:headEnd type="arrow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>
            <p:custDataLst>
              <p:tags r:id="rId7"/>
            </p:custDataLst>
          </p:nvPr>
        </p:nvGrpSpPr>
        <p:grpSpPr>
          <a:xfrm rot="-3600000">
            <a:off x="2331574" y="2541759"/>
            <a:ext cx="2438399" cy="457202"/>
            <a:chOff x="3124200" y="1828800"/>
            <a:chExt cx="2438399" cy="457202"/>
          </a:xfrm>
        </p:grpSpPr>
        <p:sp>
          <p:nvSpPr>
            <p:cNvPr id="23" name="AutoShape 6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 rot="5400000">
              <a:off x="4076699" y="1866900"/>
              <a:ext cx="457202" cy="381001"/>
            </a:xfrm>
            <a:prstGeom prst="triangle">
              <a:avLst>
                <a:gd name="adj" fmla="val 49083"/>
              </a:avLst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25" name="Oval 7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495800" y="1981200"/>
              <a:ext cx="152400" cy="152400"/>
            </a:xfrm>
            <a:prstGeom prst="ellips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" name="Line 9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 flipH="1" flipV="1">
              <a:off x="4648198" y="2057400"/>
              <a:ext cx="91440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27" name="Line 9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 flipH="1" flipV="1">
              <a:off x="3124200" y="2057400"/>
              <a:ext cx="990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8" name="Group 27"/>
          <p:cNvGrpSpPr/>
          <p:nvPr>
            <p:custDataLst>
              <p:tags r:id="rId8"/>
            </p:custDataLst>
          </p:nvPr>
        </p:nvGrpSpPr>
        <p:grpSpPr>
          <a:xfrm flipH="1">
            <a:off x="2943224" y="3581402"/>
            <a:ext cx="2438399" cy="457202"/>
            <a:chOff x="3124200" y="1828800"/>
            <a:chExt cx="2438399" cy="457202"/>
          </a:xfrm>
        </p:grpSpPr>
        <p:sp>
          <p:nvSpPr>
            <p:cNvPr id="29" name="AutoShape 6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 rot="5400000">
              <a:off x="4076699" y="1866900"/>
              <a:ext cx="457202" cy="381001"/>
            </a:xfrm>
            <a:prstGeom prst="triangle">
              <a:avLst>
                <a:gd name="adj" fmla="val 49083"/>
              </a:avLst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30" name="Oval 7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495800" y="1981200"/>
              <a:ext cx="152400" cy="152400"/>
            </a:xfrm>
            <a:prstGeom prst="ellips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1" name="Line 9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flipH="1" flipV="1">
              <a:off x="4648198" y="2057400"/>
              <a:ext cx="91440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32" name="Line 9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H="1" flipV="1">
              <a:off x="3124200" y="2057400"/>
              <a:ext cx="990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</p:grpSp>
      <p:cxnSp>
        <p:nvCxnSpPr>
          <p:cNvPr id="33" name="Straight Connector 32"/>
          <p:cNvCxnSpPr/>
          <p:nvPr>
            <p:custDataLst>
              <p:tags r:id="rId9"/>
            </p:custDataLst>
          </p:nvPr>
        </p:nvCxnSpPr>
        <p:spPr>
          <a:xfrm rot="10800000" flipV="1">
            <a:off x="5362575" y="3505201"/>
            <a:ext cx="428624" cy="304798"/>
          </a:xfrm>
          <a:prstGeom prst="line">
            <a:avLst/>
          </a:prstGeom>
          <a:ln w="28575">
            <a:solidFill>
              <a:schemeClr val="tx1"/>
            </a:solidFill>
            <a:headEnd type="arrow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>
            <p:custDataLst>
              <p:tags r:id="rId10"/>
            </p:custDataLst>
          </p:nvPr>
        </p:nvSpPr>
        <p:spPr>
          <a:xfrm>
            <a:off x="5791199" y="3072826"/>
            <a:ext cx="381000" cy="58477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83697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Second Attempt: </a:t>
            </a:r>
            <a:r>
              <a:rPr lang="en-US" dirty="0" err="1" smtClean="0"/>
              <a:t>Bistable</a:t>
            </a:r>
            <a:r>
              <a:rPr lang="en-US" dirty="0" smtClean="0"/>
              <a:t> </a:t>
            </a:r>
            <a:r>
              <a:rPr lang="en-US" dirty="0"/>
              <a:t>Devices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209800" y="1447800"/>
            <a:ext cx="2943225" cy="1371600"/>
            <a:chOff x="2209800" y="1447800"/>
            <a:chExt cx="2943225" cy="1371600"/>
          </a:xfrm>
        </p:grpSpPr>
        <p:sp>
          <p:nvSpPr>
            <p:cNvPr id="1569796" name="Line 4"/>
            <p:cNvSpPr>
              <a:spLocks noChangeShapeType="1"/>
            </p:cNvSpPr>
            <p:nvPr/>
          </p:nvSpPr>
          <p:spPr bwMode="auto">
            <a:xfrm flipH="1">
              <a:off x="2947988" y="1714500"/>
              <a:ext cx="304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grpSp>
          <p:nvGrpSpPr>
            <p:cNvPr id="1569797" name="Group 5"/>
            <p:cNvGrpSpPr>
              <a:grpSpLocks/>
            </p:cNvGrpSpPr>
            <p:nvPr/>
          </p:nvGrpSpPr>
          <p:grpSpPr bwMode="auto">
            <a:xfrm>
              <a:off x="3013075" y="1447800"/>
              <a:ext cx="1482725" cy="533400"/>
              <a:chOff x="3654" y="1680"/>
              <a:chExt cx="934" cy="336"/>
            </a:xfrm>
          </p:grpSpPr>
          <p:sp>
            <p:nvSpPr>
              <p:cNvPr id="1569798" name="AutoShape 6"/>
              <p:cNvSpPr>
                <a:spLocks noChangeArrowheads="1"/>
              </p:cNvSpPr>
              <p:nvPr/>
            </p:nvSpPr>
            <p:spPr bwMode="auto">
              <a:xfrm rot="5400000">
                <a:off x="3960" y="1656"/>
                <a:ext cx="336" cy="384"/>
              </a:xfrm>
              <a:prstGeom prst="triangle">
                <a:avLst>
                  <a:gd name="adj" fmla="val 50000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B8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FFFFFF"/>
                  </a:solidFill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1569799" name="Oval 7"/>
              <p:cNvSpPr>
                <a:spLocks noChangeArrowheads="1"/>
              </p:cNvSpPr>
              <p:nvPr/>
            </p:nvSpPr>
            <p:spPr bwMode="auto">
              <a:xfrm>
                <a:off x="4326" y="1799"/>
                <a:ext cx="96" cy="96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B8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FFFFFF"/>
                  </a:solidFill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1569800" name="Line 8"/>
              <p:cNvSpPr>
                <a:spLocks noChangeShapeType="1"/>
              </p:cNvSpPr>
              <p:nvPr/>
            </p:nvSpPr>
            <p:spPr bwMode="auto">
              <a:xfrm flipH="1">
                <a:off x="3654" y="1847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FFFFFF"/>
                  </a:solidFill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1569801" name="Line 9"/>
              <p:cNvSpPr>
                <a:spLocks noChangeShapeType="1"/>
              </p:cNvSpPr>
              <p:nvPr/>
            </p:nvSpPr>
            <p:spPr bwMode="auto">
              <a:xfrm flipH="1" flipV="1">
                <a:off x="4422" y="1847"/>
                <a:ext cx="166" cy="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FFFFFF"/>
                  </a:solidFill>
                  <a:latin typeface="Times New Roman" charset="0"/>
                  <a:ea typeface="ＭＳ Ｐゴシック" charset="0"/>
                </a:endParaRPr>
              </a:p>
            </p:txBody>
          </p:sp>
        </p:grpSp>
        <p:sp>
          <p:nvSpPr>
            <p:cNvPr id="1569802" name="AutoShape 10"/>
            <p:cNvSpPr>
              <a:spLocks noChangeArrowheads="1"/>
            </p:cNvSpPr>
            <p:nvPr/>
          </p:nvSpPr>
          <p:spPr bwMode="auto">
            <a:xfrm rot="16200000">
              <a:off x="3660775" y="2247900"/>
              <a:ext cx="533400" cy="609600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569803" name="Oval 11"/>
            <p:cNvSpPr>
              <a:spLocks noChangeArrowheads="1"/>
            </p:cNvSpPr>
            <p:nvPr/>
          </p:nvSpPr>
          <p:spPr bwMode="auto">
            <a:xfrm>
              <a:off x="3459163" y="2463800"/>
              <a:ext cx="152400" cy="1524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569804" name="Line 12"/>
            <p:cNvSpPr>
              <a:spLocks noChangeShapeType="1"/>
            </p:cNvSpPr>
            <p:nvPr/>
          </p:nvSpPr>
          <p:spPr bwMode="auto">
            <a:xfrm flipH="1">
              <a:off x="2951163" y="2551112"/>
              <a:ext cx="519112" cy="15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569805" name="Line 13"/>
            <p:cNvSpPr>
              <a:spLocks noChangeShapeType="1"/>
            </p:cNvSpPr>
            <p:nvPr/>
          </p:nvSpPr>
          <p:spPr bwMode="auto">
            <a:xfrm flipH="1" flipV="1">
              <a:off x="4232275" y="2551112"/>
              <a:ext cx="263525" cy="47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569806" name="Line 14"/>
            <p:cNvSpPr>
              <a:spLocks noChangeShapeType="1"/>
            </p:cNvSpPr>
            <p:nvPr/>
          </p:nvSpPr>
          <p:spPr bwMode="auto">
            <a:xfrm flipH="1" flipV="1">
              <a:off x="4460875" y="2133600"/>
              <a:ext cx="263525" cy="47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569807" name="Line 15"/>
            <p:cNvSpPr>
              <a:spLocks noChangeShapeType="1"/>
            </p:cNvSpPr>
            <p:nvPr/>
          </p:nvSpPr>
          <p:spPr bwMode="auto">
            <a:xfrm flipH="1" flipV="1">
              <a:off x="2708275" y="2133600"/>
              <a:ext cx="263525" cy="47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569808" name="Line 16"/>
            <p:cNvSpPr>
              <a:spLocks noChangeShapeType="1"/>
            </p:cNvSpPr>
            <p:nvPr/>
          </p:nvSpPr>
          <p:spPr bwMode="auto">
            <a:xfrm>
              <a:off x="2952750" y="1720850"/>
              <a:ext cx="0" cy="838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569809" name="Line 17"/>
            <p:cNvSpPr>
              <a:spLocks noChangeShapeType="1"/>
            </p:cNvSpPr>
            <p:nvPr/>
          </p:nvSpPr>
          <p:spPr bwMode="auto">
            <a:xfrm>
              <a:off x="4475163" y="1736725"/>
              <a:ext cx="0" cy="838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569810" name="Text Box 18"/>
            <p:cNvSpPr txBox="1">
              <a:spLocks noChangeArrowheads="1"/>
            </p:cNvSpPr>
            <p:nvPr/>
          </p:nvSpPr>
          <p:spPr bwMode="auto">
            <a:xfrm>
              <a:off x="2209800" y="1897062"/>
              <a:ext cx="387350" cy="515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lnSpc>
                  <a:spcPct val="11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40458C"/>
                </a:buClr>
                <a:buSzPct val="100000"/>
                <a:buFont typeface="Times New Roman" charset="0"/>
                <a:buNone/>
              </a:pPr>
              <a:r>
                <a:rPr lang="en-US" sz="2400" smtClean="0">
                  <a:solidFill>
                    <a:srgbClr val="FFFFFF"/>
                  </a:solidFill>
                  <a:latin typeface="Arial" charset="0"/>
                  <a:ea typeface="ＭＳ Ｐゴシック" charset="0"/>
                </a:rPr>
                <a:t>A</a:t>
              </a:r>
            </a:p>
          </p:txBody>
        </p:sp>
        <p:sp>
          <p:nvSpPr>
            <p:cNvPr id="1569811" name="Text Box 19"/>
            <p:cNvSpPr txBox="1">
              <a:spLocks noChangeArrowheads="1"/>
            </p:cNvSpPr>
            <p:nvPr/>
          </p:nvSpPr>
          <p:spPr bwMode="auto">
            <a:xfrm>
              <a:off x="4765675" y="1905000"/>
              <a:ext cx="387350" cy="5159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lnSpc>
                  <a:spcPct val="11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40458C"/>
                </a:buClr>
                <a:buSzPct val="100000"/>
                <a:buFont typeface="Times New Roman" charset="0"/>
                <a:buNone/>
              </a:pPr>
              <a:r>
                <a:rPr lang="en-US" sz="2400" smtClean="0">
                  <a:solidFill>
                    <a:srgbClr val="FFFFFF"/>
                  </a:solidFill>
                  <a:latin typeface="Arial" charset="0"/>
                  <a:ea typeface="ＭＳ Ｐゴシック" charset="0"/>
                </a:rPr>
                <a:t>B</a:t>
              </a:r>
            </a:p>
          </p:txBody>
        </p:sp>
      </p:grpSp>
      <p:sp>
        <p:nvSpPr>
          <p:cNvPr id="1569845" name="Text Box 53"/>
          <p:cNvSpPr txBox="1">
            <a:spLocks noChangeArrowheads="1"/>
          </p:cNvSpPr>
          <p:nvPr/>
        </p:nvSpPr>
        <p:spPr bwMode="auto">
          <a:xfrm>
            <a:off x="5646738" y="1838325"/>
            <a:ext cx="242252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z="2400" smtClean="0">
                <a:solidFill>
                  <a:srgbClr val="FFFFFF"/>
                </a:solidFill>
                <a:latin typeface="Arial" charset="0"/>
                <a:ea typeface="ＭＳ Ｐゴシック" charset="0"/>
              </a:rPr>
              <a:t>A Simple Device</a:t>
            </a:r>
          </a:p>
        </p:txBody>
      </p:sp>
      <p:sp>
        <p:nvSpPr>
          <p:cNvPr id="54" name="Content Placeholder 1"/>
          <p:cNvSpPr txBox="1">
            <a:spLocks/>
          </p:cNvSpPr>
          <p:nvPr/>
        </p:nvSpPr>
        <p:spPr bwMode="auto">
          <a:xfrm>
            <a:off x="479425" y="685800"/>
            <a:ext cx="82835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charset="0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smtClean="0"/>
              <a:t>Stable and unstable equilibria?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04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L4OHAOAgAQdBNwH0gQBEGvzcJkXvqBPuV1mhjQNv1kDCEgQRP//A0U1BQM4C2QZIDIJAJCbAwE3wB5FMwkAkIICAdvFHkU4CAD+AwB7hdI0Ek7ApD/TAKQ/CvUBbobywCeV9GPgZOAj4GRhJVKwsXCxcHEwcGg4CBhoKMioyQjI6SkpCUipSOiohAw8TIx8nK0ajlZeRk42Fi4SChoiMjpCOkJKUjpaQlpSUkoaIgYGVkZWZm5uPs42TlZGNhISQkpSaplpKRU9GQkMg/4PzP4Pw7qcde3flut641mdri6YiKTqZxMxFiJBLlmYhV0iLLN6ykmYETUxOLhExcLxlwz4PTnMgIOPAm1TEzMZmUxMJiRKLiUTAAIlEgAJhARMSmJiYEwkCYkmevwHD4GAITYQ5xsnLBtlcrWLPGxWtMWHCtw5GjlblbMWmZlkbN2bnIAK3AFag/5a2P5aybzG3eu8dcbjFRwxWjzOfC6mZZTcyz1TcyVhVVDwrnUoyu7uc5mInERFZbx4epmF+Epz4SjYKrKMBJgF081sGFYGW2nGmXttwOFvljkkqwGEwGCqwV2CwWCuuoQ124HC25Nj8PhcHbWssuwmGyGIx2AwGCsmljrtntnrowtEE4CE5GTv0lSEIwlNGZGKESEYwijCBGU5TQnKMpwjBGUUIoyrKshGBCcEEUYRjGd+Pvh1gCE2EOM2TLhaZsq1s5btFrRi4bLcTPG0W42jVvjYOcjdjlyACqgCfYP+WJD+WJFy5s11xzjnWYvk4OmNcHTj03jjV3G6zHWec8XOpisVhq+GsYaVmc7nLe843HPGYur0xEcPBwtidVynSJtneOOb43nM1GdYkIbxAyeIGVKRUtFS0JJQcRFwMjByMXFx8fHzcfJzMfKxMTEI6KjpSMlIqajpySlo6IioGFjZGNlYmZk5WZk5ORmYGHhIKOjpKWjJSSpJSYmpKSioKDi4uXjZeNl4+Zk5eTjY+JiYJAQ0NDRUZFRUdIV05RTVFKSUNFxsfRxsvNiDfAz4DiIxMzKZi4uLE3FxNTiKiYJiasXCYmJiSZiUTCpggExKSJJiYupiYmARKJqYmTPu+O8YITYQ3cM2DXFlyLWLhu4WtGONutcOG2Ra3a42rBk0bt3DHMAKsAFSg/4ycv4yczv2O/bw/C83tvHHhuIiGmEAcNzAqahVwTMXnWxW9WXrdTCI34G0gIP+PA7+PA848DnyiWNTrGqqmLy3e89x5M1zuZWIUxiMR4Xj+MPAxjhy1iqil7d9eH15gITgcTuxhKMooIk4RRhOU5RjKKCEUIiJCcpwhEhEEYBCck5RhOU414++PgghNhDVhkYYmzVgtzNWDZa0zMGi3FlZNVrRpkZuWDhoyzMcoAqRATyD/jqg/jq95djw/CM6uLq4mZxmkxMVME0qauIuGYXExdTAhPx2gfjtHw5jToM0IWtghaEUMcZ3jeufRpMtcLDedUFIUpilLNt2Z8wAhLaKzRjFOKIQjGU5ThOUUIoRhGMqyijKKUUYTFb8fH3gITYQwbtG7LMwaLcONsxWtGWNktw48WNazyOG+Vhjy43LNgAKaiGD/gv4/gv5q10ETMTVxNTU43hnlz7dwIT8dr347X8+Zr1BkhK1qWxSpJOOGt9NuXo0gISWqc0Yk0YowgnCcpyrBOu3ix6gITYQ3zNcONmzxrcbdpkWtGmPKtxYWTVa3w4sLDHmyMWrJsAKiwEvhPwnSfhOtvm30nWsYxhghmtizYMFJWJxrHDfDjw3vec4QxX0WxCD/jvE/jvV1qdVrWq4RVRdZve+vHn158c5zxmIxFcuXKvAvwscAITlbuvFGMYoRhOUZTAQjCMJwRIwijG+niz6wCE2EMGeZk4xsWa1nixMFrRqxxLXLFtiW42+LC2xucrhs3zACooBLoT8OQH4chdN9c8NccMNGC2TRqzbNGjBa0oxrhw5deXLnrhYcUeBPJaE/HgV+PCdgjipmxZsGSlpSvOt9N9uPTnz3yzjhpHFgtbNgzR41cSE6G6PgERITIiMAhGEYIiMIk5z4fBh3CE2EOHOTFlwsnK1k4YsVrRhjaLcLFgzWtW7RmzZsszPCxyACowBMIT8QnH4hOc+Y0wnhnhneFMWTNs0cDBmtVPDjrpw4758OWt5mSHClqCE/Hcl+O5PLkMErUwYqSpSEZzvjx5899OeeWccMYKStgwYrbHAhoCE8CUh4NhOAgIwjCcABBGEYRIwinPHy8OoITYQ3yNWGVhlwrWbnHiWtMLRstc4m2Ra1Y5HDFthYZMbdwAKhQEqhPxZffizjtwdE4yRlaVKWtgwWxSpGU71x1x3rXDHC1yrlIT8eBn48K+FfdbBkpiWjOMcM65748+PLjrec2G1aShbDxGQhdBgItihQwwQwRwIYCCGBDBCgRxQiGOPE5NnACE2EZMbXM5ZYmi1g5Y4lrRxhZLcObDlWuWuVxkcuHLbMwYA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3410">
      <a:dk1>
        <a:srgbClr val="FFFFFF"/>
      </a:dk1>
      <a:lt1>
        <a:sysClr val="window" lastClr="FFFFFF"/>
      </a:lt1>
      <a:dk2>
        <a:srgbClr val="000000"/>
      </a:dk2>
      <a:lt2>
        <a:srgbClr val="D8D8D8"/>
      </a:lt2>
      <a:accent1>
        <a:srgbClr val="FFFF00"/>
      </a:accent1>
      <a:accent2>
        <a:srgbClr val="FF0000"/>
      </a:accent2>
      <a:accent3>
        <a:srgbClr val="7030A0"/>
      </a:accent3>
      <a:accent4>
        <a:srgbClr val="0070C0"/>
      </a:accent4>
      <a:accent5>
        <a:srgbClr val="00B0F0"/>
      </a:accent5>
      <a:accent6>
        <a:srgbClr val="FFC000"/>
      </a:accent6>
      <a:hlink>
        <a:srgbClr val="6565FF"/>
      </a:hlink>
      <a:folHlink>
        <a:srgbClr val="A2A2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8190</TotalTime>
  <Words>2101</Words>
  <Application>Microsoft Office PowerPoint</Application>
  <PresentationFormat>On-screen Show (4:3)</PresentationFormat>
  <Paragraphs>780</Paragraphs>
  <Slides>41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4" baseType="lpstr">
      <vt:lpstr>ＭＳ Ｐゴシック</vt:lpstr>
      <vt:lpstr>Arial</vt:lpstr>
      <vt:lpstr>Arial Unicode MS</vt:lpstr>
      <vt:lpstr>Calibri</vt:lpstr>
      <vt:lpstr>Calibri (Body)</vt:lpstr>
      <vt:lpstr>Cambria Math</vt:lpstr>
      <vt:lpstr>Chalkduster</vt:lpstr>
      <vt:lpstr>Helvetica</vt:lpstr>
      <vt:lpstr>StarSymbol</vt:lpstr>
      <vt:lpstr>Tahoma</vt:lpstr>
      <vt:lpstr>Times New Roman</vt:lpstr>
      <vt:lpstr>Wingdings</vt:lpstr>
      <vt:lpstr>Office Theme</vt:lpstr>
      <vt:lpstr>State</vt:lpstr>
      <vt:lpstr>Announcements</vt:lpstr>
      <vt:lpstr>Announcements</vt:lpstr>
      <vt:lpstr>Announcements</vt:lpstr>
      <vt:lpstr>Collaboration, Late, Re-grading Policies</vt:lpstr>
      <vt:lpstr>Goals for Today</vt:lpstr>
      <vt:lpstr>Goal</vt:lpstr>
      <vt:lpstr>First Attempt: Unstable Devices</vt:lpstr>
      <vt:lpstr>Second Attempt: Bistable Devices</vt:lpstr>
      <vt:lpstr>Third Attempt: Set-Reset Latch</vt:lpstr>
      <vt:lpstr>Third Attempt: Set-Reset Latch</vt:lpstr>
      <vt:lpstr>Third Attempt: Set-Reset Latch</vt:lpstr>
      <vt:lpstr>Takeaway</vt:lpstr>
      <vt:lpstr>Next Goal</vt:lpstr>
      <vt:lpstr>Fourth Attempt: (Unclocked) D Latch</vt:lpstr>
      <vt:lpstr>Takeaway</vt:lpstr>
      <vt:lpstr>Next Goal</vt:lpstr>
      <vt:lpstr>Aside: Clocks</vt:lpstr>
      <vt:lpstr>Clock Disciplines</vt:lpstr>
      <vt:lpstr>Clock Methodology</vt:lpstr>
      <vt:lpstr>Round 2: D Latch (1)</vt:lpstr>
      <vt:lpstr>Round 2: D Latch (1)</vt:lpstr>
      <vt:lpstr>Round 2: D Latch (1)</vt:lpstr>
      <vt:lpstr>Round 2: D Latch (1)</vt:lpstr>
      <vt:lpstr>Round 3: D Flip-Flop</vt:lpstr>
      <vt:lpstr>Round 3: D Flip-Flop</vt:lpstr>
      <vt:lpstr>Edge-Triggered D Flip-Flop</vt:lpstr>
      <vt:lpstr>Takeaway</vt:lpstr>
      <vt:lpstr>Next Goal</vt:lpstr>
      <vt:lpstr>Registers</vt:lpstr>
      <vt:lpstr>Takeaway</vt:lpstr>
      <vt:lpstr>An Example: What will this circuit do?</vt:lpstr>
      <vt:lpstr>Decoder Example: 7-Segment LED </vt:lpstr>
      <vt:lpstr>Decoder Example: 7-Segment LED Decoder</vt:lpstr>
      <vt:lpstr>7  Segment  LED  Decoder Implementation</vt:lpstr>
      <vt:lpstr>Basic Building Blocks We have Seen</vt:lpstr>
      <vt:lpstr>Encoders</vt:lpstr>
      <vt:lpstr>Example Encoder Truth Table</vt:lpstr>
      <vt:lpstr>Basic Building Blocks Example: Voting</vt:lpstr>
      <vt:lpstr>Recap</vt:lpstr>
      <vt:lpstr>Summary</vt:lpstr>
    </vt:vector>
  </TitlesOfParts>
  <Company>Cornell University Computing and Information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Hakim Weatherspoon</dc:creator>
  <cp:lastModifiedBy>Hakim Weatherspoon</cp:lastModifiedBy>
  <cp:revision>227</cp:revision>
  <cp:lastPrinted>2015-02-03T16:52:35Z</cp:lastPrinted>
  <dcterms:created xsi:type="dcterms:W3CDTF">2012-11-28T14:27:55Z</dcterms:created>
  <dcterms:modified xsi:type="dcterms:W3CDTF">2018-02-06T18:04:52Z</dcterms:modified>
</cp:coreProperties>
</file>