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tags/tag2.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tags/tag11.xml" ContentType="application/vnd.openxmlformats-officedocument.presentationml.tags+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8.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tags/tag17.xml" ContentType="application/vnd.openxmlformats-officedocument.presentationml.tags+xml"/>
  <Override PartName="/ppt/notesSlides/notesSlide10.xml" ContentType="application/vnd.openxmlformats-officedocument.presentationml.notesSlide+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13.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notesSlides/notesSlide14.xml" ContentType="application/vnd.openxmlformats-officedocument.presentationml.notesSlide+xml"/>
  <Override PartName="/ppt/tags/tag34.xml" ContentType="application/vnd.openxmlformats-officedocument.presentationml.tags+xml"/>
  <Override PartName="/ppt/notesSlides/notesSlide15.xml" ContentType="application/vnd.openxmlformats-officedocument.presentationml.notesSlide+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notesSlides/notesSlide16.xml" ContentType="application/vnd.openxmlformats-officedocument.presentationml.notesSlide+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7.xml" ContentType="application/vnd.openxmlformats-officedocument.presentationml.notesSlide+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8.xml" ContentType="application/vnd.openxmlformats-officedocument.presentationml.notesSlide+xml"/>
  <Override PartName="/ppt/ink/ink1.xml" ContentType="application/inkml+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9.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20.xml" ContentType="application/vnd.openxmlformats-officedocument.presentationml.notesSlide+xml"/>
  <Override PartName="/ppt/tags/tag106.xml" ContentType="application/vnd.openxmlformats-officedocument.presentationml.tags+xml"/>
  <Override PartName="/ppt/tags/tag107.xml" ContentType="application/vnd.openxmlformats-officedocument.presentationml.tags+xml"/>
  <Override PartName="/ppt/notesSlides/notesSlide21.xml" ContentType="application/vnd.openxmlformats-officedocument.presentationml.notesSlide+xml"/>
  <Override PartName="/ppt/tags/tag108.xml" ContentType="application/vnd.openxmlformats-officedocument.presentationml.tags+xml"/>
  <Override PartName="/ppt/tags/tag109.xml" ContentType="application/vnd.openxmlformats-officedocument.presentationml.tags+xml"/>
  <Override PartName="/ppt/notesSlides/notesSlide22.xml" ContentType="application/vnd.openxmlformats-officedocument.presentationml.notesSlide+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notesSlides/notesSlide23.xml" ContentType="application/vnd.openxmlformats-officedocument.presentationml.notesSlide+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notesSlides/notesSlide24.xml" ContentType="application/vnd.openxmlformats-officedocument.presentationml.notesSlide+xml"/>
  <Override PartName="/ppt/tags/tag116.xml" ContentType="application/vnd.openxmlformats-officedocument.presentationml.tags+xml"/>
  <Override PartName="/ppt/tags/tag117.xml" ContentType="application/vnd.openxmlformats-officedocument.presentationml.tags+xml"/>
  <Override PartName="/ppt/notesSlides/notesSlide25.xml" ContentType="application/vnd.openxmlformats-officedocument.presentationml.notesSlide+xml"/>
  <Override PartName="/ppt/tags/tag118.xml" ContentType="application/vnd.openxmlformats-officedocument.presentationml.tags+xml"/>
  <Override PartName="/ppt/tags/tag119.xml" ContentType="application/vnd.openxmlformats-officedocument.presentationml.tags+xml"/>
  <Override PartName="/ppt/notesSlides/notesSlide26.xml" ContentType="application/vnd.openxmlformats-officedocument.presentationml.notesSlide+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notesSlides/notesSlide27.xml" ContentType="application/vnd.openxmlformats-officedocument.presentationml.notesSlide+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notesSlides/notesSlide28.xml" ContentType="application/vnd.openxmlformats-officedocument.presentationml.notesSlide+xml"/>
  <Override PartName="/ppt/tags/tag126.xml" ContentType="application/vnd.openxmlformats-officedocument.presentationml.tags+xml"/>
  <Override PartName="/ppt/tags/tag127.xml" ContentType="application/vnd.openxmlformats-officedocument.presentationml.tags+xml"/>
  <Override PartName="/ppt/notesSlides/notesSlide29.xml" ContentType="application/vnd.openxmlformats-officedocument.presentationml.notesSlide+xml"/>
  <Override PartName="/ppt/tags/tag128.xml" ContentType="application/vnd.openxmlformats-officedocument.presentationml.tags+xml"/>
  <Override PartName="/ppt/tags/tag129.xml" ContentType="application/vnd.openxmlformats-officedocument.presentationml.tags+xml"/>
  <Override PartName="/ppt/notesSlides/notesSlide30.xml" ContentType="application/vnd.openxmlformats-officedocument.presentationml.notesSlide+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notesSlides/notesSlide31.xml" ContentType="application/vnd.openxmlformats-officedocument.presentationml.notesSlide+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34" r:id="rId2"/>
    <p:sldId id="335" r:id="rId3"/>
    <p:sldId id="259" r:id="rId4"/>
    <p:sldId id="260" r:id="rId5"/>
    <p:sldId id="261" r:id="rId6"/>
    <p:sldId id="262" r:id="rId7"/>
    <p:sldId id="263" r:id="rId8"/>
    <p:sldId id="265" r:id="rId9"/>
    <p:sldId id="266" r:id="rId10"/>
    <p:sldId id="268" r:id="rId11"/>
    <p:sldId id="269" r:id="rId12"/>
    <p:sldId id="270" r:id="rId13"/>
    <p:sldId id="271" r:id="rId14"/>
    <p:sldId id="328" r:id="rId15"/>
    <p:sldId id="272" r:id="rId16"/>
    <p:sldId id="273" r:id="rId17"/>
    <p:sldId id="274" r:id="rId18"/>
    <p:sldId id="275" r:id="rId19"/>
    <p:sldId id="339" r:id="rId20"/>
    <p:sldId id="279" r:id="rId21"/>
    <p:sldId id="287" r:id="rId22"/>
    <p:sldId id="289" r:id="rId23"/>
    <p:sldId id="290" r:id="rId24"/>
    <p:sldId id="329" r:id="rId25"/>
    <p:sldId id="291" r:id="rId26"/>
    <p:sldId id="333" r:id="rId27"/>
    <p:sldId id="292" r:id="rId28"/>
    <p:sldId id="293" r:id="rId29"/>
    <p:sldId id="295" r:id="rId30"/>
    <p:sldId id="296" r:id="rId31"/>
    <p:sldId id="342" r:id="rId32"/>
    <p:sldId id="297" r:id="rId33"/>
    <p:sldId id="298" r:id="rId34"/>
    <p:sldId id="299" r:id="rId35"/>
    <p:sldId id="349" r:id="rId36"/>
    <p:sldId id="350" r:id="rId37"/>
    <p:sldId id="354" r:id="rId38"/>
    <p:sldId id="302" r:id="rId39"/>
    <p:sldId id="304" r:id="rId40"/>
    <p:sldId id="356" r:id="rId41"/>
    <p:sldId id="323"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1" autoAdjust="0"/>
    <p:restoredTop sz="77786" autoAdjust="0"/>
  </p:normalViewPr>
  <p:slideViewPr>
    <p:cSldViewPr>
      <p:cViewPr>
        <p:scale>
          <a:sx n="63" d="100"/>
          <a:sy n="63" d="100"/>
        </p:scale>
        <p:origin x="39" y="417"/>
      </p:cViewPr>
      <p:guideLst>
        <p:guide orient="horz" pos="2160"/>
        <p:guide pos="2880"/>
      </p:guideLst>
    </p:cSldViewPr>
  </p:slideViewPr>
  <p:outlineViewPr>
    <p:cViewPr>
      <p:scale>
        <a:sx n="33" d="100"/>
        <a:sy n="33" d="100"/>
      </p:scale>
      <p:origin x="0" y="9632"/>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ink/ink1.xml><?xml version="1.0" encoding="utf-8"?>
<inkml:ink xmlns:inkml="http://www.w3.org/2003/InkML">
  <inkml:definitions>
    <inkml:context xml:id="ctx0">
      <inkml:inkSource xml:id="inkSrc0">
        <inkml:traceFormat>
          <inkml:channel name="X" type="integer" max="26312" units="in"/>
          <inkml:channel name="Y" type="integer" max="16520" units="in"/>
          <inkml:channel name="F" type="integer" max="255" units="dev"/>
        </inkml:traceFormat>
        <inkml:channelProperties>
          <inkml:channelProperty channel="X" name="resolution" value="2540.01343" units="1/in"/>
          <inkml:channelProperty channel="Y" name="resolution" value="2540.36597" units="1/in"/>
          <inkml:channelProperty channel="F" name="resolution" value="3.92127E-7" units="1/dev"/>
        </inkml:channelProperties>
      </inkml:inkSource>
      <inkml:timestamp xml:id="ts0" timeString="2012-02-02T11:34:27.261"/>
    </inkml:context>
    <inkml:brush xml:id="br0">
      <inkml:brushProperty name="width" value="0.06667" units="cm"/>
      <inkml:brushProperty name="height" value="0.06667" units="cm"/>
      <inkml:brushProperty name="fitToCurve" value="1"/>
    </inkml:brush>
  </inkml:definitions>
  <inkml:trace contextRef="#ctx0" brushRef="#br0">4180 310 14,'-6'27'18,"6"-27"-6,0 0 0,-32 7-5,32-7-2,-20 2-3,20-2-1,-23-9-1,23 9 0,-27-13 0,27 13 0,-31-20 0,31 20 0,-34-25 0,34 25 0,-31-22 0,31 22 1,-27-14 0,27 14 0,-20-9 1,20 9-1,-21-6 1,21 6 0,-29-7 0,9 3 0,-7-3-1,0 0 0,-7 0-1,1 3 0,-5-1 1,2 1-1,-3 2 0,-3 0 1,-1-3-1,-6 1 0,-3-1 0,-6-4 1,-3-2-1,-9-2 0,1 1 0,-3-3 0,-7-1 0,3 0 1,-5 5-1,0 0 0,-4 2 0,4 5 1,-2-3-1,2 2 0,-5-1 0,3 3 0,5-1 0,-1 2 1,3-3-1,1 5 0,1 0 1,0 7-1,4 0 0,3 4 1,-5 5-1,0 1 1,0 6-1,0 1 1,1-1-1,-4 4 1,1-1-1,2 6 1,-4-3-1,6 0 1,-1 4-1,8-1 2,-5 4-1,8 4 0,-1-7 0,9 8-1,-2-3 1,5 2 0,-3-4 0,3 6-2,-1-2 1,5 1 0,3 3 0,-1 3 1,5 5-1,2-1 0,2 7 0,5 1 1,4 3-1,3 1 0,6 4 0,5 4 0,9 3 0,4 2 0,7 0 0,4 3 0,3 3 1,4 1-1,3-5 0,1-2 1,1-6-1,2-3 1,2-5-1,7-1 0,5-3 0,4-2 0,13 11 0,12 2 1,11 10-1,13 1 1,12 10-1,17 6 1,19 0-1,15 4 1,2-1-1,12-1 0,7-8 0,1-5 0,-1-16 0,-1-4 0,-4-16 1,3-6-2,-1-19 1,0-6 0,2-9 0,5-4 1,7-5-1,4-3 0,1 1 0,-1-2 0,5 1 0,-3 1 0,-9 2 1,-8 0-1,-14 0 0,-11 2 0,-21-4 0,-10 2 0,-17-2 0,-10 2 0,-6-2 0,-8 2 0,-4 0 0,-3 2 0,0 2 0,-4 1 0,-5-1 0,-5 3 0,-8 0 0,-5-1 0,-9-1 0,-4 2 1,-7-3-1,-4 1 0,-23-5 0,33 6 0,-33-6 0,27 9 0,-27-9 0,27 7 0,-27-7 0,29 9 0,-29-9 0,36 7 0,-15-7 0,1 0-1,5 2 0,0-7-1,9 8-2,-7-10-2,14 9-1,-12-11-1,21 14-1,-18-14-2,22 11-15,-2 5-3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70E512-9F9E-4156-953E-8350C511CBA9}" type="datetimeFigureOut">
              <a:rPr lang="en-US" smtClean="0"/>
              <a:t>1/30/2018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5C3C1-9691-443C-BBCF-BED84F38E74F}" type="slidenum">
              <a:rPr lang="en-US" smtClean="0"/>
              <a:t>‹#›</a:t>
            </a:fld>
            <a:endParaRPr lang="en-US"/>
          </a:p>
        </p:txBody>
      </p:sp>
    </p:spTree>
    <p:extLst>
      <p:ext uri="{BB962C8B-B14F-4D97-AF65-F5344CB8AC3E}">
        <p14:creationId xmlns:p14="http://schemas.microsoft.com/office/powerpoint/2010/main" val="3786404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35C3C1-9691-443C-BBCF-BED84F38E74F}" type="slidenum">
              <a:rPr lang="en-US" smtClean="0"/>
              <a:t>1</a:t>
            </a:fld>
            <a:endParaRPr lang="en-US"/>
          </a:p>
        </p:txBody>
      </p:sp>
    </p:spTree>
    <p:extLst>
      <p:ext uri="{BB962C8B-B14F-4D97-AF65-F5344CB8AC3E}">
        <p14:creationId xmlns:p14="http://schemas.microsoft.com/office/powerpoint/2010/main" val="16242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class to convert from binary to octal</a:t>
            </a: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31064635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12</a:t>
            </a:fld>
            <a:endParaRPr lang="en-US"/>
          </a:p>
        </p:txBody>
      </p:sp>
    </p:spTree>
    <p:extLst>
      <p:ext uri="{BB962C8B-B14F-4D97-AF65-F5344CB8AC3E}">
        <p14:creationId xmlns:p14="http://schemas.microsoft.com/office/powerpoint/2010/main" val="8130749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write any number in</a:t>
            </a:r>
            <a:r>
              <a:rPr lang="en-US" baseline="0" dirty="0" smtClean="0"/>
              <a:t> any base we like. The most natural base for computers is binary, which is hard to read, which is the reason we use hex and octal.  Decimal..</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13</a:t>
            </a:fld>
            <a:endParaRPr lang="en-US"/>
          </a:p>
        </p:txBody>
      </p:sp>
    </p:spTree>
    <p:extLst>
      <p:ext uri="{BB962C8B-B14F-4D97-AF65-F5344CB8AC3E}">
        <p14:creationId xmlns:p14="http://schemas.microsoft.com/office/powerpoint/2010/main" val="13760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1246119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26062921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923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5923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Talk about </a:t>
            </a:r>
            <a:r>
              <a:rPr lang="en-US" dirty="0" err="1" smtClean="0"/>
              <a:t>Cin</a:t>
            </a:r>
            <a:r>
              <a:rPr lang="en-US" baseline="0" dirty="0" smtClean="0"/>
              <a:t> (carry in) and </a:t>
            </a:r>
            <a:r>
              <a:rPr lang="en-US" baseline="0" dirty="0" err="1" smtClean="0"/>
              <a:t>Cout</a:t>
            </a:r>
            <a:r>
              <a:rPr lang="en-US" baseline="0" dirty="0" smtClean="0"/>
              <a:t> (carry out)</a:t>
            </a:r>
          </a:p>
          <a:p>
            <a:r>
              <a:rPr lang="en-US" baseline="0" dirty="0" smtClean="0"/>
              <a:t>Animate this better</a:t>
            </a:r>
          </a:p>
          <a:p>
            <a:r>
              <a:rPr lang="en-US" baseline="0" dirty="0" smtClean="0"/>
              <a:t>Add another slide</a:t>
            </a:r>
          </a:p>
          <a:p>
            <a:r>
              <a:rPr lang="en-US" baseline="0" dirty="0" smtClean="0"/>
              <a:t>So we need two numbers, the sum, carry in, and carry out</a:t>
            </a:r>
            <a:endParaRPr lang="en-US" dirty="0"/>
          </a:p>
        </p:txBody>
      </p:sp>
    </p:spTree>
    <p:extLst>
      <p:ext uri="{BB962C8B-B14F-4D97-AF65-F5344CB8AC3E}">
        <p14:creationId xmlns:p14="http://schemas.microsoft.com/office/powerpoint/2010/main" val="1460696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222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Adds two 1-bit numbers, </a:t>
            </a:r>
            <a:br>
              <a:rPr lang="en-US" dirty="0" smtClean="0"/>
            </a:br>
            <a:r>
              <a:rPr lang="en-US" dirty="0" smtClean="0"/>
              <a:t>computes 1-bit result and carry out</a:t>
            </a:r>
          </a:p>
          <a:p>
            <a:r>
              <a:rPr lang="en-US" dirty="0" smtClean="0"/>
              <a:t>Useful for the rightmost binary digit, not much else</a:t>
            </a:r>
          </a:p>
          <a:p>
            <a:endParaRPr lang="en-US" dirty="0"/>
          </a:p>
        </p:txBody>
      </p:sp>
    </p:spTree>
    <p:extLst>
      <p:ext uri="{BB962C8B-B14F-4D97-AF65-F5344CB8AC3E}">
        <p14:creationId xmlns:p14="http://schemas.microsoft.com/office/powerpoint/2010/main" val="35202800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a:p>
        </p:txBody>
      </p:sp>
    </p:spTree>
    <p:extLst>
      <p:ext uri="{BB962C8B-B14F-4D97-AF65-F5344CB8AC3E}">
        <p14:creationId xmlns:p14="http://schemas.microsoft.com/office/powerpoint/2010/main" val="129865665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427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Adds two 1-bit numbers, along with carry-in, computes 1-bit result and carry out</a:t>
            </a:r>
          </a:p>
          <a:p>
            <a:r>
              <a:rPr lang="en-US" dirty="0" smtClean="0"/>
              <a:t>Can be cascaded to add N-bit numbers</a:t>
            </a:r>
          </a:p>
          <a:p>
            <a:endParaRPr lang="en-US" dirty="0"/>
          </a:p>
        </p:txBody>
      </p:sp>
    </p:spTree>
    <p:extLst>
      <p:ext uri="{BB962C8B-B14F-4D97-AF65-F5344CB8AC3E}">
        <p14:creationId xmlns:p14="http://schemas.microsoft.com/office/powerpoint/2010/main" val="313626338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763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Transition: to do subtraction, just add,</a:t>
            </a:r>
            <a:r>
              <a:rPr lang="en-US" baseline="0" dirty="0" smtClean="0"/>
              <a:t> but negate one number</a:t>
            </a:r>
            <a:endParaRPr lang="en-US" dirty="0"/>
          </a:p>
        </p:txBody>
      </p:sp>
    </p:spTree>
    <p:extLst>
      <p:ext uri="{BB962C8B-B14F-4D97-AF65-F5344CB8AC3E}">
        <p14:creationId xmlns:p14="http://schemas.microsoft.com/office/powerpoint/2010/main" val="3448682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3810" name="Rectangle 2"/>
          <p:cNvSpPr>
            <a:spLocks noGrp="1" noRot="1" noChangeAspect="1" noChangeArrowheads="1" noTextEdit="1"/>
          </p:cNvSpPr>
          <p:nvPr>
            <p:ph type="sldImg"/>
          </p:nvPr>
        </p:nvSpPr>
        <p:spPr bwMode="auto">
          <a:xfrm>
            <a:off x="1257300" y="722313"/>
            <a:ext cx="4799013" cy="3598862"/>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sp>
      <p:sp>
        <p:nvSpPr>
          <p:cNvPr id="1143811" name="Rectangle 3"/>
          <p:cNvSpPr>
            <a:spLocks noGrp="1" noChangeArrowheads="1"/>
          </p:cNvSpPr>
          <p:nvPr>
            <p:ph type="body" idx="1"/>
          </p:nvPr>
        </p:nvSpPr>
        <p:spPr bwMode="auto">
          <a:xfrm>
            <a:off x="974726" y="4560890"/>
            <a:ext cx="5360988" cy="4314825"/>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95567" tIns="47784" rIns="95567" bIns="47784"/>
          <a:lstStyle/>
          <a:p>
            <a:endParaRPr lang="en-US" dirty="0"/>
          </a:p>
        </p:txBody>
      </p:sp>
    </p:spTree>
    <p:extLst>
      <p:ext uri="{BB962C8B-B14F-4D97-AF65-F5344CB8AC3E}">
        <p14:creationId xmlns:p14="http://schemas.microsoft.com/office/powerpoint/2010/main" val="8717272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r>
              <a:rPr lang="en-US" dirty="0" smtClean="0"/>
              <a:t>The IBM 7090 was based in sign-magnitude</a:t>
            </a:r>
            <a:r>
              <a:rPr lang="en-US" baseline="0" dirty="0" smtClean="0"/>
              <a:t> representation.</a:t>
            </a:r>
          </a:p>
          <a:p>
            <a:endParaRPr lang="en-US" dirty="0" smtClean="0"/>
          </a:p>
          <a:p>
            <a:pPr defTabSz="966589">
              <a:defRPr/>
            </a:pPr>
            <a:r>
              <a:rPr lang="en-US" dirty="0" smtClean="0"/>
              <a:t>The CDC 6000 series and UNIVAC 1100 series computers were based on ones' complement.</a:t>
            </a:r>
          </a:p>
          <a:p>
            <a:endParaRPr lang="en-US" dirty="0" smtClean="0"/>
          </a:p>
          <a:p>
            <a:r>
              <a:rPr lang="en-US" dirty="0" smtClean="0"/>
              <a:t>Also, in one’s complement,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This phenomenon does not occur in two's complement arithmetic.</a:t>
            </a:r>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26</a:t>
            </a:fld>
            <a:endParaRPr lang="en-US"/>
          </a:p>
        </p:txBody>
      </p:sp>
    </p:spTree>
    <p:extLst>
      <p:ext uri="{BB962C8B-B14F-4D97-AF65-F5344CB8AC3E}">
        <p14:creationId xmlns:p14="http://schemas.microsoft.com/office/powerpoint/2010/main" val="22303821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problems?</a:t>
            </a:r>
            <a:r>
              <a:rPr lang="en-US" baseline="0" dirty="0" smtClean="0"/>
              <a:t> </a:t>
            </a:r>
            <a:r>
              <a:rPr lang="en-US" dirty="0" smtClean="0"/>
              <a:t>two zeros, circuit still complicated</a:t>
            </a:r>
          </a:p>
          <a:p>
            <a:r>
              <a:rPr lang="en-US" dirty="0" smtClean="0"/>
              <a:t>e.g. the existence of two forms of the same value (-0 and +0) necessitates two rather than a single comparison when checking for equality with zero.</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IBM 7090 was based in sign-magnitude</a:t>
            </a:r>
            <a:r>
              <a:rPr lang="en-US" baseline="0" dirty="0" smtClean="0"/>
              <a:t> representation.</a:t>
            </a:r>
          </a:p>
          <a:p>
            <a:endParaRPr lang="en-US" dirty="0" smtClean="0"/>
          </a:p>
          <a:p>
            <a:pPr defTabSz="966589">
              <a:defRPr/>
            </a:pPr>
            <a:r>
              <a:rPr lang="en-US" dirty="0" smtClean="0"/>
              <a:t>The CDC 6000 series and UNIVAC 1100 series computers were based on ones' complement.</a:t>
            </a:r>
          </a:p>
          <a:p>
            <a:endParaRPr lang="en-US" dirty="0" smtClean="0"/>
          </a:p>
          <a:p>
            <a:r>
              <a:rPr lang="en-US" dirty="0" smtClean="0"/>
              <a:t>Also, in one’s complement, in addition to two zero’s, there is a crazy phenomenon called "end-around carry“:</a:t>
            </a:r>
            <a:r>
              <a:rPr lang="en-US" baseline="0" dirty="0" smtClean="0"/>
              <a:t>  If the carry extends past the end of the word it is said to have "wrapped" around, a condition called an "end-around carry". When this occurs, the bit must be added back in at the right-most bit. This phenomenon does not occur in two's complement arithmetic.</a:t>
            </a:r>
          </a:p>
          <a:p>
            <a:r>
              <a:rPr lang="en-US" dirty="0" smtClean="0"/>
              <a:t>Subtraction is similar, except that borrows are propagated to the left instead of carries. If the borrow extends past the end of the word it is said to have "wrapped" around, a condition called an "end-around borrow". When this occurs, the bit must be subtracted back in at the right-most bit. This phenomenon does not occur in two's complement arithmetic.</a:t>
            </a:r>
          </a:p>
          <a:p>
            <a:endParaRPr lang="en-US" dirty="0" smtClean="0"/>
          </a:p>
          <a:p>
            <a:r>
              <a:rPr lang="en-US" dirty="0" smtClean="0"/>
              <a:t>The CDC 6000 series and UNIVAC 1100 series computers were based on ones'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27</a:t>
            </a:fld>
            <a:endParaRPr lang="en-US"/>
          </a:p>
        </p:txBody>
      </p:sp>
    </p:spTree>
    <p:extLst>
      <p:ext uri="{BB962C8B-B14F-4D97-AF65-F5344CB8AC3E}">
        <p14:creationId xmlns:p14="http://schemas.microsoft.com/office/powerpoint/2010/main" val="40016113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257300" y="720725"/>
            <a:ext cx="4802188" cy="3600450"/>
          </a:xfrm>
          <a:prstGeom prst="rect">
            <a:avLst/>
          </a:prstGeom>
        </p:spPr>
      </p:sp>
      <p:sp>
        <p:nvSpPr>
          <p:cNvPr id="3" name="Notes Placeholder 2"/>
          <p:cNvSpPr>
            <a:spLocks noGrp="1"/>
          </p:cNvSpPr>
          <p:nvPr>
            <p:ph type="body" idx="1"/>
          </p:nvPr>
        </p:nvSpPr>
        <p:spPr>
          <a:xfrm>
            <a:off x="731520" y="4560571"/>
            <a:ext cx="5852160" cy="4320540"/>
          </a:xfrm>
          <a:prstGeom prst="rect">
            <a:avLst/>
          </a:prstGeom>
        </p:spPr>
        <p:txBody>
          <a:bodyPr lIns="96642" tIns="48321" rIns="96642" bIns="48321">
            <a:normAutofit/>
          </a:bodyPr>
          <a:lstStyle/>
          <a:p>
            <a:r>
              <a:rPr lang="en-US" dirty="0" smtClean="0"/>
              <a:t>add 1 and *discard carry*</a:t>
            </a:r>
          </a:p>
          <a:p>
            <a:r>
              <a:rPr lang="en-US" dirty="0" smtClean="0"/>
              <a:t>Add a “Did you know box”</a:t>
            </a:r>
          </a:p>
          <a:p>
            <a:r>
              <a:rPr lang="en-US" dirty="0" smtClean="0"/>
              <a:t>The two's complement of an N-bit number is defined as the *complement* with respect to 2^N, in other words the result of subtracting the number from 2^N. This is also equivalent to taking the *ones' complement* and then adding one, since the sum of a number and its ones' complement is all 1 bits. The two's complement of a number behaves like the negative of the original number in most arithmetic, and positive and negative numbers can coexist in a natural way.</a:t>
            </a:r>
          </a:p>
          <a:p>
            <a:endParaRPr lang="en-US" dirty="0" smtClean="0"/>
          </a:p>
          <a:p>
            <a:r>
              <a:rPr lang="en-US" dirty="0" smtClean="0"/>
              <a:t>Two's complement is the easiest to implement in hardware, which may be the ultimate reason for its widespread popularity[citation needed]. Remember that processors on the early mainframes often consisted of thousands of transistors – eliminating a significant number of transistors was a significant cost savings. The architects of the early integrated circuit based CPUs (Intel 8080, etc.) chose to use two's complement math. As IC technology advanced, virtually all adopted two's complement technology. Intel, AMD, and IBM POWER chips are all two's complement.[</a:t>
            </a:r>
            <a:endParaRPr lang="en-US" dirty="0"/>
          </a:p>
        </p:txBody>
      </p:sp>
      <p:sp>
        <p:nvSpPr>
          <p:cNvPr id="4" name="Slide Number Placeholder 3"/>
          <p:cNvSpPr>
            <a:spLocks noGrp="1"/>
          </p:cNvSpPr>
          <p:nvPr>
            <p:ph type="sldNum" sz="quarter" idx="10"/>
          </p:nvPr>
        </p:nvSpPr>
        <p:spPr>
          <a:xfrm>
            <a:off x="4143587" y="9119474"/>
            <a:ext cx="3169920" cy="480060"/>
          </a:xfrm>
          <a:prstGeom prst="rect">
            <a:avLst/>
          </a:prstGeom>
        </p:spPr>
        <p:txBody>
          <a:bodyPr lIns="96642" tIns="48321" rIns="96642" bIns="48321"/>
          <a:lstStyle/>
          <a:p>
            <a:fld id="{F138EA58-C6FB-42EB-AD9F-48A3EC3E5963}" type="slidenum">
              <a:rPr lang="en-US" smtClean="0"/>
              <a:pPr/>
              <a:t>28</a:t>
            </a:fld>
            <a:endParaRPr lang="en-US"/>
          </a:p>
        </p:txBody>
      </p:sp>
    </p:spTree>
    <p:extLst>
      <p:ext uri="{BB962C8B-B14F-4D97-AF65-F5344CB8AC3E}">
        <p14:creationId xmlns:p14="http://schemas.microsoft.com/office/powerpoint/2010/main" val="301686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extLst>
      <p:ext uri="{BB962C8B-B14F-4D97-AF65-F5344CB8AC3E}">
        <p14:creationId xmlns:p14="http://schemas.microsoft.com/office/powerpoint/2010/main" val="127700807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extLst>
      <p:ext uri="{BB962C8B-B14F-4D97-AF65-F5344CB8AC3E}">
        <p14:creationId xmlns:p14="http://schemas.microsoft.com/office/powerpoint/2010/main" val="107804438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585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585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choose -8</a:t>
            </a:r>
            <a:r>
              <a:rPr lang="en-US" baseline="0" dirty="0" smtClean="0"/>
              <a:t> so we have a sign bit</a:t>
            </a:r>
            <a:endParaRPr lang="en-US" dirty="0" smtClean="0"/>
          </a:p>
          <a:p>
            <a:r>
              <a:rPr lang="en-US" dirty="0" smtClean="0"/>
              <a:t>+0 = -0</a:t>
            </a:r>
          </a:p>
          <a:p>
            <a:r>
              <a:rPr lang="en-US" dirty="0" smtClean="0"/>
              <a:t>wraps from +7 to -8</a:t>
            </a:r>
          </a:p>
          <a:p>
            <a:r>
              <a:rPr lang="en-US" dirty="0" smtClean="0"/>
              <a:t>asymmetric: no</a:t>
            </a:r>
            <a:r>
              <a:rPr lang="en-US" baseline="0" dirty="0" smtClean="0"/>
              <a:t> +8</a:t>
            </a:r>
            <a:endParaRPr lang="en-US" dirty="0" smtClean="0"/>
          </a:p>
        </p:txBody>
      </p:sp>
    </p:spTree>
    <p:extLst>
      <p:ext uri="{BB962C8B-B14F-4D97-AF65-F5344CB8AC3E}">
        <p14:creationId xmlns:p14="http://schemas.microsoft.com/office/powerpoint/2010/main" val="17636067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790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790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Why two’s complement works:</a:t>
            </a:r>
          </a:p>
          <a:p>
            <a:r>
              <a:rPr lang="en-US" dirty="0" smtClean="0"/>
              <a:t>Given a set of all possible N-bit values, we can assign the lower (by binary value) half to be the integers from 0 to (2^[N−1]−1) inclusive and the upper half to be −2^[N−1] to −1 inclusive. The upper half can be used to represent negative integers from −2^[N−1] to −1 because, under addition modulo 2^N they behave the same way as those negative integers. That is to say that because </a:t>
            </a:r>
            <a:r>
              <a:rPr lang="en-US" dirty="0" err="1" smtClean="0"/>
              <a:t>i</a:t>
            </a:r>
            <a:r>
              <a:rPr lang="en-US" dirty="0" smtClean="0"/>
              <a:t> + j mod 2^N = </a:t>
            </a:r>
            <a:r>
              <a:rPr lang="en-US" dirty="0" err="1" smtClean="0"/>
              <a:t>i</a:t>
            </a:r>
            <a:r>
              <a:rPr lang="en-US" dirty="0" smtClean="0"/>
              <a:t> + (j + 2^N) mod 2^N any value in the set { j + k2^N | k is an integer }  can be used in place of j.</a:t>
            </a:r>
          </a:p>
          <a:p>
            <a:endParaRPr lang="en-US" dirty="0" smtClean="0"/>
          </a:p>
          <a:p>
            <a:r>
              <a:rPr lang="en-US" dirty="0" smtClean="0"/>
              <a:t>For example, with eight bits, the unsigned bytes are 0 to 255. Subtracting 256 from the top half (128 to 255) yields the signed bytes −128 to −1.</a:t>
            </a:r>
          </a:p>
          <a:p>
            <a:endParaRPr lang="en-US" dirty="0" smtClean="0"/>
          </a:p>
          <a:p>
            <a:r>
              <a:rPr lang="en-US" b="1" dirty="0" smtClean="0"/>
              <a:t>The relationship to two's complement is </a:t>
            </a:r>
            <a:r>
              <a:rPr lang="en-US" b="1" dirty="0" smtClean="0"/>
              <a:t>realized </a:t>
            </a:r>
            <a:r>
              <a:rPr lang="en-US" b="1" dirty="0" smtClean="0"/>
              <a:t>by noting that 256 = 255 + 1, and (255 − x) is the ones' complement of x.</a:t>
            </a:r>
            <a:endParaRPr lang="en-US" b="0" dirty="0" smtClean="0"/>
          </a:p>
          <a:p>
            <a:endParaRPr lang="en-US" b="0" dirty="0" smtClean="0"/>
          </a:p>
          <a:p>
            <a:r>
              <a:rPr lang="en-US" b="0" dirty="0" smtClean="0"/>
              <a:t>http://en.wikipedia.org/wiki/Two%27s_complement</a:t>
            </a:r>
            <a:endParaRPr lang="en-US" b="0" dirty="0"/>
          </a:p>
        </p:txBody>
      </p:sp>
    </p:spTree>
    <p:extLst>
      <p:ext uri="{BB962C8B-B14F-4D97-AF65-F5344CB8AC3E}">
        <p14:creationId xmlns:p14="http://schemas.microsoft.com/office/powerpoint/2010/main" val="226612459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9954"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789955"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a:p>
        </p:txBody>
      </p:sp>
    </p:spTree>
    <p:extLst>
      <p:ext uri="{BB962C8B-B14F-4D97-AF65-F5344CB8AC3E}">
        <p14:creationId xmlns:p14="http://schemas.microsoft.com/office/powerpoint/2010/main" val="744103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9938"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59939"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r>
              <a:rPr lang="en-US" dirty="0" smtClean="0"/>
              <a:t>1 + (-1)</a:t>
            </a:r>
          </a:p>
          <a:p>
            <a:r>
              <a:rPr lang="en-US" dirty="0" smtClean="0"/>
              <a:t>(-3) + (-1)</a:t>
            </a:r>
          </a:p>
          <a:p>
            <a:r>
              <a:rPr lang="en-US" dirty="0" smtClean="0"/>
              <a:t>(-7)</a:t>
            </a:r>
            <a:r>
              <a:rPr lang="en-US" baseline="0" dirty="0" smtClean="0"/>
              <a:t> + 3</a:t>
            </a:r>
          </a:p>
          <a:p>
            <a:r>
              <a:rPr lang="en-US" baseline="0" dirty="0" smtClean="0"/>
              <a:t>7 + (-3)</a:t>
            </a:r>
          </a:p>
          <a:p>
            <a:r>
              <a:rPr lang="en-US" baseline="0" dirty="0" smtClean="0"/>
              <a:t>7 + 1 : overflow</a:t>
            </a:r>
          </a:p>
          <a:p>
            <a:r>
              <a:rPr lang="en-US" baseline="0" dirty="0" smtClean="0"/>
              <a:t>(-7) + (-3) : overflow</a:t>
            </a:r>
          </a:p>
          <a:p>
            <a:r>
              <a:rPr lang="en-US" baseline="0" dirty="0" smtClean="0"/>
              <a:t>(-7) + (-1)</a:t>
            </a:r>
          </a:p>
          <a:p>
            <a:endParaRPr lang="en-US" baseline="0" dirty="0" smtClean="0"/>
          </a:p>
          <a:p>
            <a:r>
              <a:rPr lang="en-US" dirty="0" smtClean="0"/>
              <a:t>7 + 1 = 0111+0001 = 1000 = -8 (OVERFLOW)!  (Had a carry in to the MSB!) Sign of out != sign of in</a:t>
            </a:r>
          </a:p>
          <a:p>
            <a:r>
              <a:rPr lang="en-US" dirty="0" smtClean="0"/>
              <a:t>7 + (-3)  0111+ 1101 =    1100 = -4</a:t>
            </a:r>
          </a:p>
          <a:p>
            <a:r>
              <a:rPr lang="en-US" dirty="0" smtClean="0"/>
              <a:t>-7+-3 = 1001 + 1101 =    0110 (</a:t>
            </a:r>
            <a:r>
              <a:rPr lang="en-US" dirty="0" err="1" smtClean="0"/>
              <a:t>cout</a:t>
            </a:r>
            <a:r>
              <a:rPr lang="en-US" dirty="0" smtClean="0"/>
              <a:t> = 1) (Did not have a carry in to the MSB)</a:t>
            </a:r>
          </a:p>
          <a:p>
            <a:r>
              <a:rPr lang="en-US" dirty="0" smtClean="0"/>
              <a:t>-7+-1 = 1001 + 1111 =    1000 (</a:t>
            </a:r>
            <a:r>
              <a:rPr lang="en-US" dirty="0" err="1" smtClean="0"/>
              <a:t>cout</a:t>
            </a:r>
            <a:r>
              <a:rPr lang="en-US" dirty="0" smtClean="0"/>
              <a:t> = 1)</a:t>
            </a:r>
          </a:p>
          <a:p>
            <a:endParaRPr lang="en-US" dirty="0" smtClean="0"/>
          </a:p>
          <a:p>
            <a:endParaRPr lang="en-US" dirty="0" smtClean="0"/>
          </a:p>
        </p:txBody>
      </p:sp>
    </p:spTree>
    <p:extLst>
      <p:ext uri="{BB962C8B-B14F-4D97-AF65-F5344CB8AC3E}">
        <p14:creationId xmlns:p14="http://schemas.microsoft.com/office/powerpoint/2010/main" val="137718343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1986"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1961987"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33" tIns="48316" rIns="96633" bIns="48316"/>
          <a:lstStyle/>
          <a:p>
            <a:endParaRPr lang="en-US" dirty="0"/>
          </a:p>
        </p:txBody>
      </p:sp>
    </p:spTree>
    <p:extLst>
      <p:ext uri="{BB962C8B-B14F-4D97-AF65-F5344CB8AC3E}">
        <p14:creationId xmlns:p14="http://schemas.microsoft.com/office/powerpoint/2010/main" val="2565058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a:t>
            </a:r>
            <a:r>
              <a:rPr lang="en-US" dirty="0" err="1" smtClean="0"/>
              <a:t>takeway</a:t>
            </a:r>
            <a:r>
              <a:rPr lang="en-US" baseline="0" dirty="0" err="1" smtClean="0"/>
              <a:t>s</a:t>
            </a:r>
            <a:r>
              <a:rPr lang="en-US" baseline="0" dirty="0" smtClean="0"/>
              <a:t> at end of a block.  Possibly build on takeaways throughout lecture</a:t>
            </a:r>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4</a:t>
            </a:fld>
            <a:endParaRPr lang="en-US"/>
          </a:p>
        </p:txBody>
      </p:sp>
    </p:spTree>
    <p:extLst>
      <p:ext uri="{BB962C8B-B14F-4D97-AF65-F5344CB8AC3E}">
        <p14:creationId xmlns:p14="http://schemas.microsoft.com/office/powerpoint/2010/main" val="396383887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42" tIns="48321" rIns="96642" bIns="48321"/>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extLst>
      <p:ext uri="{BB962C8B-B14F-4D97-AF65-F5344CB8AC3E}">
        <p14:creationId xmlns:p14="http://schemas.microsoft.com/office/powerpoint/2010/main" val="58442154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Rot="1" noChangeAspect="1" noChangeArrowheads="1" noTextEdit="1"/>
          </p:cNvSpPr>
          <p:nvPr>
            <p:ph type="sldImg"/>
          </p:nvPr>
        </p:nvSpPr>
        <p:spPr bwMode="auto">
          <a:xfrm>
            <a:off x="1257300" y="720725"/>
            <a:ext cx="4802188" cy="3600450"/>
          </a:xfrm>
          <a:prstGeom prst="rect">
            <a:avLst/>
          </a:prstGeom>
          <a:noFill/>
          <a:ln>
            <a:solidFill>
              <a:srgbClr val="000000"/>
            </a:solidFill>
            <a:miter lim="800000"/>
            <a:headEnd/>
            <a:tailEnd/>
          </a:ln>
        </p:spPr>
      </p:sp>
      <p:sp>
        <p:nvSpPr>
          <p:cNvPr id="2078723" name="Rectangle 3"/>
          <p:cNvSpPr>
            <a:spLocks noGrp="1" noChangeArrowheads="1"/>
          </p:cNvSpPr>
          <p:nvPr>
            <p:ph type="body" idx="1"/>
          </p:nvPr>
        </p:nvSpPr>
        <p:spPr bwMode="auto">
          <a:xfrm>
            <a:off x="731856" y="4560902"/>
            <a:ext cx="5851497" cy="4319555"/>
          </a:xfrm>
          <a:prstGeom prst="rect">
            <a:avLst/>
          </a:prstGeom>
          <a:noFill/>
          <a:ln>
            <a:miter lim="800000"/>
            <a:headEnd/>
            <a:tailEnd/>
          </a:ln>
        </p:spPr>
        <p:txBody>
          <a:bodyPr lIns="96642" tIns="48321" rIns="96642" bIns="48321"/>
          <a:lstStyle/>
          <a:p>
            <a:r>
              <a:rPr lang="en-US" dirty="0" smtClean="0"/>
              <a:t>a – b, where b is so large that –B overflows</a:t>
            </a:r>
          </a:p>
          <a:p>
            <a:r>
              <a:rPr lang="en-US" dirty="0" smtClean="0"/>
              <a:t>B must be -8,</a:t>
            </a:r>
            <a:r>
              <a:rPr lang="en-US" baseline="0" dirty="0" smtClean="0"/>
              <a:t> so that –B = -8</a:t>
            </a:r>
            <a:endParaRPr lang="en-US" baseline="0" dirty="0"/>
          </a:p>
          <a:p>
            <a:r>
              <a:rPr lang="en-US" baseline="0" dirty="0" smtClean="0"/>
              <a:t>last bit will change</a:t>
            </a:r>
          </a:p>
          <a:p>
            <a:r>
              <a:rPr lang="en-US" baseline="0" dirty="0" smtClean="0"/>
              <a:t>if a &gt;= 0, will correctly signal overflow</a:t>
            </a:r>
          </a:p>
          <a:p>
            <a:r>
              <a:rPr lang="en-US" baseline="0" dirty="0" smtClean="0"/>
              <a:t>if a &lt; 0, will correctly subtract and not signal overflow</a:t>
            </a:r>
          </a:p>
        </p:txBody>
      </p:sp>
    </p:spTree>
    <p:extLst>
      <p:ext uri="{BB962C8B-B14F-4D97-AF65-F5344CB8AC3E}">
        <p14:creationId xmlns:p14="http://schemas.microsoft.com/office/powerpoint/2010/main" val="60650888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0897"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80898"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endParaRPr lang="en-US" dirty="0">
              <a:latin typeface="Calibri" pitchFamily="34" charset="0"/>
            </a:endParaRPr>
          </a:p>
        </p:txBody>
      </p:sp>
    </p:spTree>
    <p:extLst>
      <p:ext uri="{BB962C8B-B14F-4D97-AF65-F5344CB8AC3E}">
        <p14:creationId xmlns:p14="http://schemas.microsoft.com/office/powerpoint/2010/main" val="7148769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pPr marL="0" lvl="2" defTabSz="966589">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5</a:t>
            </a:fld>
            <a:endParaRPr lang="en-US"/>
          </a:p>
        </p:txBody>
      </p:sp>
    </p:spTree>
    <p:extLst>
      <p:ext uri="{BB962C8B-B14F-4D97-AF65-F5344CB8AC3E}">
        <p14:creationId xmlns:p14="http://schemas.microsoft.com/office/powerpoint/2010/main" val="38103746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2" defTabSz="966589">
              <a:defRPr/>
            </a:pPr>
            <a:r>
              <a:rPr lang="en-US" dirty="0" smtClean="0"/>
              <a:t>637 has a 1’s place , 10’s place and 100’s place</a:t>
            </a:r>
          </a:p>
          <a:p>
            <a:pPr marL="0" lvl="2" defTabSz="966589">
              <a:defRPr/>
            </a:pPr>
            <a:r>
              <a:rPr lang="en-US" dirty="0" smtClean="0"/>
              <a:t>Show</a:t>
            </a:r>
            <a:r>
              <a:rPr lang="en-US" baseline="0" dirty="0" smtClean="0"/>
              <a:t> how to go from </a:t>
            </a:r>
            <a:endParaRPr lang="en-US" dirty="0" smtClean="0"/>
          </a:p>
          <a:p>
            <a:endParaRPr lang="en-US" dirty="0"/>
          </a:p>
        </p:txBody>
      </p:sp>
      <p:sp>
        <p:nvSpPr>
          <p:cNvPr id="4" name="Slide Number Placeholder 3"/>
          <p:cNvSpPr>
            <a:spLocks noGrp="1"/>
          </p:cNvSpPr>
          <p:nvPr>
            <p:ph type="sldNum" sz="quarter" idx="10"/>
          </p:nvPr>
        </p:nvSpPr>
        <p:spPr/>
        <p:txBody>
          <a:bodyPr/>
          <a:lstStyle/>
          <a:p>
            <a:fld id="{72A4D94F-AF2A-4900-812D-72EEE052D4BF}" type="slidenum">
              <a:rPr lang="en-US" smtClean="0"/>
              <a:t>6</a:t>
            </a:fld>
            <a:endParaRPr lang="en-US"/>
          </a:p>
        </p:txBody>
      </p:sp>
    </p:spTree>
    <p:extLst>
      <p:ext uri="{BB962C8B-B14F-4D97-AF65-F5344CB8AC3E}">
        <p14:creationId xmlns:p14="http://schemas.microsoft.com/office/powerpoint/2010/main" val="15244724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a:t>
            </a:r>
            <a:r>
              <a:rPr lang="en-US" baseline="0" dirty="0" smtClean="0"/>
              <a:t>base represents the number of </a:t>
            </a:r>
            <a:r>
              <a:rPr lang="en-US" i="1" baseline="0" dirty="0" smtClean="0"/>
              <a:t>unique</a:t>
            </a:r>
            <a:r>
              <a:rPr lang="en-US" i="0" baseline="0" dirty="0" smtClean="0"/>
              <a:t> symbols (decimal has 10, octal has 8, hexadecimal has 16, and binary has 2 unique symbols)</a:t>
            </a:r>
            <a:endParaRPr lang="en-US" dirty="0" smtClean="0"/>
          </a:p>
          <a:p>
            <a:r>
              <a:rPr lang="en-US" dirty="0" smtClean="0"/>
              <a:t>Every group of four bits is called a nibble, every group of 8</a:t>
            </a:r>
            <a:r>
              <a:rPr lang="en-US" baseline="0" dirty="0" smtClean="0"/>
              <a:t> bits is a byte</a:t>
            </a:r>
            <a:endParaRPr lang="en-US" dirty="0"/>
          </a:p>
        </p:txBody>
      </p:sp>
      <p:sp>
        <p:nvSpPr>
          <p:cNvPr id="4" name="Slide Number Placeholder 3"/>
          <p:cNvSpPr>
            <a:spLocks noGrp="1"/>
          </p:cNvSpPr>
          <p:nvPr>
            <p:ph type="sldNum" sz="quarter" idx="10"/>
          </p:nvPr>
        </p:nvSpPr>
        <p:spPr/>
        <p:txBody>
          <a:bodyPr/>
          <a:lstStyle/>
          <a:p>
            <a:fld id="{E3319CCA-ADF8-4579-8445-1A18296D9BCC}" type="slidenum">
              <a:rPr lang="en-US" smtClean="0"/>
              <a:t>7</a:t>
            </a:fld>
            <a:endParaRPr lang="en-US"/>
          </a:p>
        </p:txBody>
      </p:sp>
    </p:spTree>
    <p:extLst>
      <p:ext uri="{BB962C8B-B14F-4D97-AF65-F5344CB8AC3E}">
        <p14:creationId xmlns:p14="http://schemas.microsoft.com/office/powerpoint/2010/main" val="28838834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3509786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Ask students to write down binary number after we</a:t>
            </a:r>
            <a:r>
              <a:rPr lang="en-US" baseline="0" dirty="0" smtClean="0">
                <a:latin typeface="Calibri" pitchFamily="34" charset="0"/>
              </a:rPr>
              <a:t> figure it out.  The question is did they writ the MSB on the left?</a:t>
            </a:r>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 0111 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9528749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9633" name="Text Box 1"/>
          <p:cNvSpPr txBox="1">
            <a:spLocks noChangeArrowheads="1"/>
          </p:cNvSpPr>
          <p:nvPr/>
        </p:nvSpPr>
        <p:spPr bwMode="auto">
          <a:xfrm>
            <a:off x="1257302" y="722313"/>
            <a:ext cx="4799013" cy="3598862"/>
          </a:xfrm>
          <a:prstGeom prst="rect">
            <a:avLst/>
          </a:prstGeom>
          <a:solidFill>
            <a:srgbClr val="FFFFFF"/>
          </a:solidFill>
          <a:ln w="9525">
            <a:solidFill>
              <a:srgbClr val="000000"/>
            </a:solidFill>
            <a:miter lim="800000"/>
            <a:headEnd/>
            <a:tailEnd/>
          </a:ln>
          <a:effectLst/>
        </p:spPr>
        <p:txBody>
          <a:bodyPr wrap="none" lIns="91430" tIns="45715" rIns="91430" bIns="45715" anchor="ctr"/>
          <a:lstStyle/>
          <a:p>
            <a:endParaRPr lang="en-US" dirty="0">
              <a:latin typeface="Calibri" pitchFamily="34" charset="0"/>
            </a:endParaRPr>
          </a:p>
        </p:txBody>
      </p:sp>
      <p:sp>
        <p:nvSpPr>
          <p:cNvPr id="69634" name="Rectangle 2"/>
          <p:cNvSpPr txBox="1">
            <a:spLocks noGrp="1" noChangeArrowheads="1"/>
          </p:cNvSpPr>
          <p:nvPr>
            <p:ph type="body"/>
          </p:nvPr>
        </p:nvSpPr>
        <p:spPr bwMode="auto">
          <a:xfrm>
            <a:off x="731840" y="4560888"/>
            <a:ext cx="5851525" cy="4329112"/>
          </a:xfrm>
          <a:prstGeom prst="rect">
            <a:avLst/>
          </a:prstGeom>
          <a:solidFill>
            <a:srgbClr val="FFFFFF"/>
          </a:solidFill>
          <a:ln w="9360">
            <a:solidFill>
              <a:srgbClr val="000000"/>
            </a:solidFill>
            <a:miter lim="800000"/>
            <a:headEnd/>
            <a:tailEnd/>
          </a:ln>
        </p:spPr>
        <p:txBody>
          <a:bodyPr wrap="none" anchor="ctr"/>
          <a:lstStyle/>
          <a:p>
            <a:r>
              <a:rPr lang="en-US" dirty="0" smtClean="0">
                <a:latin typeface="Calibri" pitchFamily="34" charset="0"/>
              </a:rPr>
              <a:t>**Convert</a:t>
            </a:r>
            <a:r>
              <a:rPr lang="en-US" baseline="0" dirty="0" smtClean="0">
                <a:latin typeface="Calibri" pitchFamily="34" charset="0"/>
              </a:rPr>
              <a:t> to a different base instead of same base**</a:t>
            </a:r>
          </a:p>
          <a:p>
            <a:endParaRPr lang="en-US" dirty="0" smtClean="0">
              <a:latin typeface="Calibri" pitchFamily="34" charset="0"/>
            </a:endParaRPr>
          </a:p>
          <a:p>
            <a:r>
              <a:rPr lang="en-US" dirty="0" smtClean="0">
                <a:latin typeface="Calibri" pitchFamily="34" charset="0"/>
              </a:rPr>
              <a:t>637 =</a:t>
            </a:r>
            <a:r>
              <a:rPr lang="en-US" baseline="0" dirty="0" smtClean="0">
                <a:latin typeface="Calibri" pitchFamily="34" charset="0"/>
              </a:rPr>
              <a:t> 0o1175 = 0b1001111101 = 0x27D </a:t>
            </a:r>
          </a:p>
          <a:p>
            <a:r>
              <a:rPr lang="en-US" baseline="0" dirty="0" err="1" smtClean="0">
                <a:latin typeface="Calibri" pitchFamily="34" charset="0"/>
              </a:rPr>
              <a:t>oct</a:t>
            </a:r>
            <a:r>
              <a:rPr lang="en-US" baseline="0" dirty="0" smtClean="0">
                <a:latin typeface="Calibri" pitchFamily="34" charset="0"/>
              </a:rPr>
              <a:t>: 637 : 79 : 9 : 1 : 0</a:t>
            </a:r>
          </a:p>
          <a:p>
            <a:r>
              <a:rPr lang="en-US" baseline="0" dirty="0" smtClean="0">
                <a:latin typeface="Calibri" pitchFamily="34" charset="0"/>
              </a:rPr>
              <a:t>bin: 637 : 318 : 159 : 79 : 39 : 19 : 9 : 4 : 2 : 1 : 0</a:t>
            </a:r>
          </a:p>
          <a:p>
            <a:r>
              <a:rPr lang="en-US" baseline="0" dirty="0" smtClean="0">
                <a:latin typeface="Calibri" pitchFamily="34" charset="0"/>
              </a:rPr>
              <a:t>hex: 637 : 39 : 2 : 0</a:t>
            </a:r>
          </a:p>
        </p:txBody>
      </p:sp>
    </p:spTree>
    <p:extLst>
      <p:ext uri="{BB962C8B-B14F-4D97-AF65-F5344CB8AC3E}">
        <p14:creationId xmlns:p14="http://schemas.microsoft.com/office/powerpoint/2010/main" val="1795973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0"/>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1371600" y="3886200"/>
            <a:ext cx="6400800" cy="2057400"/>
          </a:xfrm>
        </p:spPr>
        <p:txBody>
          <a:bodyPr>
            <a:noAutofit/>
          </a:bodyPr>
          <a:lstStyle>
            <a:lvl1pPr marL="0" indent="0" algn="ctr">
              <a:buNone/>
              <a:defRPr sz="2800" b="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CS 3410, Spring 2014</a:t>
            </a:r>
          </a:p>
          <a:p>
            <a:r>
              <a:rPr lang="en-US" dirty="0" smtClean="0"/>
              <a:t>Computer Science</a:t>
            </a:r>
          </a:p>
          <a:p>
            <a:r>
              <a:rPr lang="en-US" dirty="0" smtClean="0"/>
              <a:t>Cornell University</a:t>
            </a:r>
            <a:endParaRPr lang="en-US" dirty="0"/>
          </a:p>
        </p:txBody>
      </p:sp>
      <p:sp>
        <p:nvSpPr>
          <p:cNvPr id="4" name="Date Placeholder 3"/>
          <p:cNvSpPr>
            <a:spLocks noGrp="1"/>
          </p:cNvSpPr>
          <p:nvPr>
            <p:ph type="dt" sz="half" idx="10"/>
          </p:nvPr>
        </p:nvSpPr>
        <p:spPr/>
        <p:txBody>
          <a:bodyPr/>
          <a:lstStyle/>
          <a:p>
            <a:fld id="{0291F04E-0558-49D7-83D7-0EA3FDD97FD3}"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985563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91F04E-0558-49D7-83D7-0EA3FDD97FD3}"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07442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91F04E-0558-49D7-83D7-0EA3FDD97FD3}" type="datetimeFigureOut">
              <a:rPr lang="en-US" smtClean="0"/>
              <a:t>1/30/2018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1697848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91F04E-0558-49D7-83D7-0EA3FDD97FD3}" type="datetimeFigureOut">
              <a:rPr lang="en-US" smtClean="0"/>
              <a:t>1/30/2018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D0A56F-BD0F-4BDF-9912-D1E89E9626C0}" type="slidenum">
              <a:rPr lang="en-US" smtClean="0"/>
              <a:t>‹#›</a:t>
            </a:fld>
            <a:endParaRPr lang="en-US"/>
          </a:p>
        </p:txBody>
      </p:sp>
    </p:spTree>
    <p:extLst>
      <p:ext uri="{BB962C8B-B14F-4D97-AF65-F5344CB8AC3E}">
        <p14:creationId xmlns:p14="http://schemas.microsoft.com/office/powerpoint/2010/main" val="38371661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0"/>
            <a:ext cx="8686800" cy="533400"/>
          </a:xfrm>
          <a:prstGeom prst="rect">
            <a:avLst/>
          </a:prstGeom>
          <a:noFill/>
          <a:ln>
            <a:noFill/>
          </a:ln>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28600" y="838200"/>
            <a:ext cx="8686800" cy="5638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1F04E-0558-49D7-83D7-0EA3FDD97FD3}" type="datetimeFigureOut">
              <a:rPr lang="en-US" smtClean="0"/>
              <a:t>1/30/2018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0A56F-BD0F-4BDF-9912-D1E89E9626C0}" type="slidenum">
              <a:rPr lang="en-US" smtClean="0"/>
              <a:t>‹#›</a:t>
            </a:fld>
            <a:endParaRPr lang="en-US"/>
          </a:p>
        </p:txBody>
      </p:sp>
    </p:spTree>
    <p:extLst>
      <p:ext uri="{BB962C8B-B14F-4D97-AF65-F5344CB8AC3E}">
        <p14:creationId xmlns:p14="http://schemas.microsoft.com/office/powerpoint/2010/main" val="331588574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4" r:id="rId4"/>
  </p:sldLayoutIdLst>
  <p:txStyles>
    <p:titleStyle>
      <a:lvl1pPr algn="ctr" defTabSz="914400" rtl="0" eaLnBrk="1" latinLnBrk="0" hangingPunct="1">
        <a:spcBef>
          <a:spcPct val="0"/>
        </a:spcBef>
        <a:buNone/>
        <a:defRPr sz="4400" kern="1200">
          <a:ln>
            <a:solidFill>
              <a:schemeClr val="accent5">
                <a:lumMod val="60000"/>
                <a:lumOff val="40000"/>
              </a:schemeClr>
            </a:solidFill>
          </a:ln>
          <a:solidFill>
            <a:schemeClr val="accent5">
              <a:lumMod val="60000"/>
              <a:lumOff val="40000"/>
            </a:schemeClr>
          </a:solidFill>
          <a:latin typeface="+mj-lt"/>
          <a:ea typeface="+mj-ea"/>
          <a:cs typeface="+mj-cs"/>
        </a:defRPr>
      </a:lvl1pPr>
    </p:titleStyle>
    <p:body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3" Type="http://schemas.openxmlformats.org/officeDocument/2006/relationships/tags" Target="../tags/tag20.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notesSlide" Target="../notesSlides/notesSlide11.xml"/><Relationship Id="rId5" Type="http://schemas.openxmlformats.org/officeDocument/2006/relationships/slideLayout" Target="../slideLayouts/slideLayout2.xml"/><Relationship Id="rId4" Type="http://schemas.openxmlformats.org/officeDocument/2006/relationships/tags" Target="../tags/tag2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notesSlide" Target="../notesSlides/notesSlide13.xml"/><Relationship Id="rId3" Type="http://schemas.openxmlformats.org/officeDocument/2006/relationships/tags" Target="../tags/tag24.xml"/><Relationship Id="rId7" Type="http://schemas.openxmlformats.org/officeDocument/2006/relationships/slideLayout" Target="../slideLayouts/slideLayout2.xml"/><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4.xml"/><Relationship Id="rId3" Type="http://schemas.openxmlformats.org/officeDocument/2006/relationships/tags" Target="../tags/tag30.xml"/><Relationship Id="rId7" Type="http://schemas.openxmlformats.org/officeDocument/2006/relationships/slideLayout" Target="../slideLayouts/slideLayout2.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19.xml.rels><?xml version="1.0" encoding="UTF-8" standalone="yes"?>
<Relationships xmlns="http://schemas.openxmlformats.org/package/2006/relationships"><Relationship Id="rId8" Type="http://schemas.openxmlformats.org/officeDocument/2006/relationships/tags" Target="../tags/tag42.xml"/><Relationship Id="rId13" Type="http://schemas.openxmlformats.org/officeDocument/2006/relationships/notesSlide" Target="../notesSlides/notesSlide16.xml"/><Relationship Id="rId3" Type="http://schemas.openxmlformats.org/officeDocument/2006/relationships/tags" Target="../tags/tag37.xml"/><Relationship Id="rId7" Type="http://schemas.openxmlformats.org/officeDocument/2006/relationships/tags" Target="../tags/tag41.xml"/><Relationship Id="rId12" Type="http://schemas.openxmlformats.org/officeDocument/2006/relationships/slideLayout" Target="../slideLayouts/slideLayout4.xml"/><Relationship Id="rId2" Type="http://schemas.openxmlformats.org/officeDocument/2006/relationships/tags" Target="../tags/tag36.xml"/><Relationship Id="rId1" Type="http://schemas.openxmlformats.org/officeDocument/2006/relationships/tags" Target="../tags/tag35.xml"/><Relationship Id="rId6" Type="http://schemas.openxmlformats.org/officeDocument/2006/relationships/tags" Target="../tags/tag40.xml"/><Relationship Id="rId11" Type="http://schemas.openxmlformats.org/officeDocument/2006/relationships/tags" Target="../tags/tag45.xml"/><Relationship Id="rId5" Type="http://schemas.openxmlformats.org/officeDocument/2006/relationships/tags" Target="../tags/tag39.xml"/><Relationship Id="rId10" Type="http://schemas.openxmlformats.org/officeDocument/2006/relationships/tags" Target="../tags/tag44.xml"/><Relationship Id="rId4" Type="http://schemas.openxmlformats.org/officeDocument/2006/relationships/tags" Target="../tags/tag38.xml"/><Relationship Id="rId9" Type="http://schemas.openxmlformats.org/officeDocument/2006/relationships/tags" Target="../tags/tag43.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8" Type="http://schemas.openxmlformats.org/officeDocument/2006/relationships/tags" Target="../tags/tag53.xml"/><Relationship Id="rId13" Type="http://schemas.openxmlformats.org/officeDocument/2006/relationships/tags" Target="../tags/tag58.xml"/><Relationship Id="rId3" Type="http://schemas.openxmlformats.org/officeDocument/2006/relationships/tags" Target="../tags/tag48.xml"/><Relationship Id="rId7" Type="http://schemas.openxmlformats.org/officeDocument/2006/relationships/tags" Target="../tags/tag52.xml"/><Relationship Id="rId12" Type="http://schemas.openxmlformats.org/officeDocument/2006/relationships/tags" Target="../tags/tag57.xml"/><Relationship Id="rId2" Type="http://schemas.openxmlformats.org/officeDocument/2006/relationships/tags" Target="../tags/tag47.xml"/><Relationship Id="rId16" Type="http://schemas.openxmlformats.org/officeDocument/2006/relationships/image" Target="../media/image1.tiff"/><Relationship Id="rId1" Type="http://schemas.openxmlformats.org/officeDocument/2006/relationships/tags" Target="../tags/tag46.xml"/><Relationship Id="rId6" Type="http://schemas.openxmlformats.org/officeDocument/2006/relationships/tags" Target="../tags/tag51.xml"/><Relationship Id="rId11" Type="http://schemas.openxmlformats.org/officeDocument/2006/relationships/tags" Target="../tags/tag56.xml"/><Relationship Id="rId5" Type="http://schemas.openxmlformats.org/officeDocument/2006/relationships/tags" Target="../tags/tag50.xml"/><Relationship Id="rId15" Type="http://schemas.openxmlformats.org/officeDocument/2006/relationships/notesSlide" Target="../notesSlides/notesSlide17.xml"/><Relationship Id="rId10" Type="http://schemas.openxmlformats.org/officeDocument/2006/relationships/tags" Target="../tags/tag55.xml"/><Relationship Id="rId4" Type="http://schemas.openxmlformats.org/officeDocument/2006/relationships/tags" Target="../tags/tag49.xml"/><Relationship Id="rId9" Type="http://schemas.openxmlformats.org/officeDocument/2006/relationships/tags" Target="../tags/tag54.xml"/><Relationship Id="rId14"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8" Type="http://schemas.openxmlformats.org/officeDocument/2006/relationships/tags" Target="../tags/tag66.xml"/><Relationship Id="rId13" Type="http://schemas.openxmlformats.org/officeDocument/2006/relationships/tags" Target="../tags/tag71.xml"/><Relationship Id="rId3" Type="http://schemas.openxmlformats.org/officeDocument/2006/relationships/tags" Target="../tags/tag61.xml"/><Relationship Id="rId7" Type="http://schemas.openxmlformats.org/officeDocument/2006/relationships/tags" Target="../tags/tag65.xml"/><Relationship Id="rId12" Type="http://schemas.openxmlformats.org/officeDocument/2006/relationships/tags" Target="../tags/tag70.xml"/><Relationship Id="rId17" Type="http://schemas.openxmlformats.org/officeDocument/2006/relationships/image" Target="../media/image14.emf"/><Relationship Id="rId2" Type="http://schemas.openxmlformats.org/officeDocument/2006/relationships/tags" Target="../tags/tag60.xml"/><Relationship Id="rId16" Type="http://schemas.openxmlformats.org/officeDocument/2006/relationships/customXml" Target="../ink/ink1.xml"/><Relationship Id="rId1" Type="http://schemas.openxmlformats.org/officeDocument/2006/relationships/tags" Target="../tags/tag59.xml"/><Relationship Id="rId6" Type="http://schemas.openxmlformats.org/officeDocument/2006/relationships/tags" Target="../tags/tag64.xml"/><Relationship Id="rId11" Type="http://schemas.openxmlformats.org/officeDocument/2006/relationships/tags" Target="../tags/tag69.xml"/><Relationship Id="rId5" Type="http://schemas.openxmlformats.org/officeDocument/2006/relationships/tags" Target="../tags/tag63.xml"/><Relationship Id="rId15" Type="http://schemas.openxmlformats.org/officeDocument/2006/relationships/notesSlide" Target="../notesSlides/notesSlide18.xml"/><Relationship Id="rId10" Type="http://schemas.openxmlformats.org/officeDocument/2006/relationships/tags" Target="../tags/tag68.xml"/><Relationship Id="rId4" Type="http://schemas.openxmlformats.org/officeDocument/2006/relationships/tags" Target="../tags/tag62.xml"/><Relationship Id="rId9" Type="http://schemas.openxmlformats.org/officeDocument/2006/relationships/tags" Target="../tags/tag67.xml"/><Relationship Id="rId14"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3" Type="http://schemas.openxmlformats.org/officeDocument/2006/relationships/tags" Target="../tags/tag84.xml"/><Relationship Id="rId18" Type="http://schemas.openxmlformats.org/officeDocument/2006/relationships/tags" Target="../tags/tag89.xml"/><Relationship Id="rId26" Type="http://schemas.openxmlformats.org/officeDocument/2006/relationships/tags" Target="../tags/tag97.xml"/><Relationship Id="rId3" Type="http://schemas.openxmlformats.org/officeDocument/2006/relationships/tags" Target="../tags/tag74.xml"/><Relationship Id="rId21" Type="http://schemas.openxmlformats.org/officeDocument/2006/relationships/tags" Target="../tags/tag92.xml"/><Relationship Id="rId34" Type="http://schemas.openxmlformats.org/officeDocument/2006/relationships/notesSlide" Target="../notesSlides/notesSlide19.xml"/><Relationship Id="rId7" Type="http://schemas.openxmlformats.org/officeDocument/2006/relationships/tags" Target="../tags/tag78.xml"/><Relationship Id="rId12" Type="http://schemas.openxmlformats.org/officeDocument/2006/relationships/tags" Target="../tags/tag83.xml"/><Relationship Id="rId17" Type="http://schemas.openxmlformats.org/officeDocument/2006/relationships/tags" Target="../tags/tag88.xml"/><Relationship Id="rId25" Type="http://schemas.openxmlformats.org/officeDocument/2006/relationships/tags" Target="../tags/tag96.xml"/><Relationship Id="rId33" Type="http://schemas.openxmlformats.org/officeDocument/2006/relationships/slideLayout" Target="../slideLayouts/slideLayout4.xml"/><Relationship Id="rId2" Type="http://schemas.openxmlformats.org/officeDocument/2006/relationships/tags" Target="../tags/tag73.xml"/><Relationship Id="rId16" Type="http://schemas.openxmlformats.org/officeDocument/2006/relationships/tags" Target="../tags/tag87.xml"/><Relationship Id="rId20" Type="http://schemas.openxmlformats.org/officeDocument/2006/relationships/tags" Target="../tags/tag91.xml"/><Relationship Id="rId29" Type="http://schemas.openxmlformats.org/officeDocument/2006/relationships/tags" Target="../tags/tag100.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24" Type="http://schemas.openxmlformats.org/officeDocument/2006/relationships/tags" Target="../tags/tag95.xml"/><Relationship Id="rId32" Type="http://schemas.openxmlformats.org/officeDocument/2006/relationships/tags" Target="../tags/tag103.xml"/><Relationship Id="rId5" Type="http://schemas.openxmlformats.org/officeDocument/2006/relationships/tags" Target="../tags/tag76.xml"/><Relationship Id="rId15" Type="http://schemas.openxmlformats.org/officeDocument/2006/relationships/tags" Target="../tags/tag86.xml"/><Relationship Id="rId23" Type="http://schemas.openxmlformats.org/officeDocument/2006/relationships/tags" Target="../tags/tag94.xml"/><Relationship Id="rId28" Type="http://schemas.openxmlformats.org/officeDocument/2006/relationships/tags" Target="../tags/tag99.xml"/><Relationship Id="rId10" Type="http://schemas.openxmlformats.org/officeDocument/2006/relationships/tags" Target="../tags/tag81.xml"/><Relationship Id="rId19" Type="http://schemas.openxmlformats.org/officeDocument/2006/relationships/tags" Target="../tags/tag90.xml"/><Relationship Id="rId31" Type="http://schemas.openxmlformats.org/officeDocument/2006/relationships/tags" Target="../tags/tag102.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tags" Target="../tags/tag85.xml"/><Relationship Id="rId22" Type="http://schemas.openxmlformats.org/officeDocument/2006/relationships/tags" Target="../tags/tag93.xml"/><Relationship Id="rId27" Type="http://schemas.openxmlformats.org/officeDocument/2006/relationships/tags" Target="../tags/tag98.xml"/><Relationship Id="rId30" Type="http://schemas.openxmlformats.org/officeDocument/2006/relationships/tags" Target="../tags/tag101.xml"/><Relationship Id="rId8" Type="http://schemas.openxmlformats.org/officeDocument/2006/relationships/tags" Target="../tags/tag7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5.xml"/><Relationship Id="rId1" Type="http://schemas.openxmlformats.org/officeDocument/2006/relationships/tags" Target="../tags/tag104.xml"/><Relationship Id="rId5" Type="http://schemas.openxmlformats.org/officeDocument/2006/relationships/image" Target="../media/image2.jpeg"/><Relationship Id="rId4" Type="http://schemas.openxmlformats.org/officeDocument/2006/relationships/notesSlide" Target="../notesSlides/notesSlide20.xml"/></Relationships>
</file>

<file path=ppt/slides/_rels/slide2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7.xml"/><Relationship Id="rId1" Type="http://schemas.openxmlformats.org/officeDocument/2006/relationships/tags" Target="../tags/tag106.xml"/><Relationship Id="rId5" Type="http://schemas.openxmlformats.org/officeDocument/2006/relationships/image" Target="../media/image3.jpeg"/><Relationship Id="rId4" Type="http://schemas.openxmlformats.org/officeDocument/2006/relationships/notesSlide" Target="../notesSlides/notesSlide21.xml"/></Relationships>
</file>

<file path=ppt/slides/_rels/slide2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9.xml"/><Relationship Id="rId1" Type="http://schemas.openxmlformats.org/officeDocument/2006/relationships/tags" Target="../tags/tag108.xml"/><Relationship Id="rId4"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3" Type="http://schemas.openxmlformats.org/officeDocument/2006/relationships/tags" Target="../tags/tag112.xml"/><Relationship Id="rId2" Type="http://schemas.openxmlformats.org/officeDocument/2006/relationships/tags" Target="../tags/tag111.xml"/><Relationship Id="rId1" Type="http://schemas.openxmlformats.org/officeDocument/2006/relationships/tags" Target="../tags/tag110.xml"/><Relationship Id="rId6" Type="http://schemas.openxmlformats.org/officeDocument/2006/relationships/image" Target="../media/image4.png"/><Relationship Id="rId5" Type="http://schemas.openxmlformats.org/officeDocument/2006/relationships/notesSlide" Target="../notesSlides/notesSlide23.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4.png"/><Relationship Id="rId5" Type="http://schemas.openxmlformats.org/officeDocument/2006/relationships/notesSlide" Target="../notesSlides/notesSlide24.xml"/><Relationship Id="rId4"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7.xml"/><Relationship Id="rId1" Type="http://schemas.openxmlformats.org/officeDocument/2006/relationships/tags" Target="../tags/tag116.xml"/><Relationship Id="rId4" Type="http://schemas.openxmlformats.org/officeDocument/2006/relationships/notesSlide" Target="../notesSlides/notesSlide25.xml"/></Relationships>
</file>

<file path=ppt/slides/_rels/slide3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9.xml"/><Relationship Id="rId1" Type="http://schemas.openxmlformats.org/officeDocument/2006/relationships/tags" Target="../tags/tag118.xml"/><Relationship Id="rId4" Type="http://schemas.openxmlformats.org/officeDocument/2006/relationships/notesSlide" Target="../notesSlides/notesSlide26.xml"/></Relationships>
</file>

<file path=ppt/slides/_rels/slide33.xml.rels><?xml version="1.0" encoding="UTF-8" standalone="yes"?>
<Relationships xmlns="http://schemas.openxmlformats.org/package/2006/relationships"><Relationship Id="rId3" Type="http://schemas.openxmlformats.org/officeDocument/2006/relationships/tags" Target="../tags/tag122.xml"/><Relationship Id="rId2" Type="http://schemas.openxmlformats.org/officeDocument/2006/relationships/tags" Target="../tags/tag121.xml"/><Relationship Id="rId1" Type="http://schemas.openxmlformats.org/officeDocument/2006/relationships/tags" Target="../tags/tag120.xml"/><Relationship Id="rId5" Type="http://schemas.openxmlformats.org/officeDocument/2006/relationships/notesSlide" Target="../notesSlides/notesSlide27.xml"/><Relationship Id="rId4"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tags" Target="../tags/tag125.xml"/><Relationship Id="rId2" Type="http://schemas.openxmlformats.org/officeDocument/2006/relationships/tags" Target="../tags/tag124.xml"/><Relationship Id="rId1" Type="http://schemas.openxmlformats.org/officeDocument/2006/relationships/tags" Target="../tags/tag123.xml"/><Relationship Id="rId5" Type="http://schemas.openxmlformats.org/officeDocument/2006/relationships/notesSlide" Target="../notesSlides/notesSlide28.xml"/><Relationship Id="rId4"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7.xml"/><Relationship Id="rId1" Type="http://schemas.openxmlformats.org/officeDocument/2006/relationships/tags" Target="../tags/tag126.xml"/><Relationship Id="rId4" Type="http://schemas.openxmlformats.org/officeDocument/2006/relationships/notesSlide" Target="../notesSlides/notesSlide2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9.xml"/><Relationship Id="rId1" Type="http://schemas.openxmlformats.org/officeDocument/2006/relationships/tags" Target="../tags/tag128.xml"/><Relationship Id="rId4" Type="http://schemas.openxmlformats.org/officeDocument/2006/relationships/notesSlide" Target="../notesSlides/notesSlide30.xml"/></Relationships>
</file>

<file path=ppt/slides/_rels/slide39.xml.rels><?xml version="1.0" encoding="UTF-8" standalone="yes"?>
<Relationships xmlns="http://schemas.openxmlformats.org/package/2006/relationships"><Relationship Id="rId13" Type="http://schemas.openxmlformats.org/officeDocument/2006/relationships/tags" Target="../tags/tag142.xml"/><Relationship Id="rId18" Type="http://schemas.openxmlformats.org/officeDocument/2006/relationships/tags" Target="../tags/tag147.xml"/><Relationship Id="rId26" Type="http://schemas.openxmlformats.org/officeDocument/2006/relationships/tags" Target="../tags/tag155.xml"/><Relationship Id="rId39" Type="http://schemas.openxmlformats.org/officeDocument/2006/relationships/tags" Target="../tags/tag168.xml"/><Relationship Id="rId21" Type="http://schemas.openxmlformats.org/officeDocument/2006/relationships/tags" Target="../tags/tag150.xml"/><Relationship Id="rId34" Type="http://schemas.openxmlformats.org/officeDocument/2006/relationships/tags" Target="../tags/tag163.xml"/><Relationship Id="rId42" Type="http://schemas.openxmlformats.org/officeDocument/2006/relationships/tags" Target="../tags/tag171.xml"/><Relationship Id="rId47" Type="http://schemas.openxmlformats.org/officeDocument/2006/relationships/tags" Target="../tags/tag176.xml"/><Relationship Id="rId50" Type="http://schemas.openxmlformats.org/officeDocument/2006/relationships/tags" Target="../tags/tag179.xml"/><Relationship Id="rId55" Type="http://schemas.openxmlformats.org/officeDocument/2006/relationships/tags" Target="../tags/tag184.xml"/><Relationship Id="rId63" Type="http://schemas.openxmlformats.org/officeDocument/2006/relationships/image" Target="../media/image19.png"/><Relationship Id="rId7" Type="http://schemas.openxmlformats.org/officeDocument/2006/relationships/tags" Target="../tags/tag136.xml"/><Relationship Id="rId2" Type="http://schemas.openxmlformats.org/officeDocument/2006/relationships/tags" Target="../tags/tag131.xml"/><Relationship Id="rId16" Type="http://schemas.openxmlformats.org/officeDocument/2006/relationships/tags" Target="../tags/tag145.xml"/><Relationship Id="rId29" Type="http://schemas.openxmlformats.org/officeDocument/2006/relationships/tags" Target="../tags/tag158.xml"/><Relationship Id="rId11" Type="http://schemas.openxmlformats.org/officeDocument/2006/relationships/tags" Target="../tags/tag140.xml"/><Relationship Id="rId24" Type="http://schemas.openxmlformats.org/officeDocument/2006/relationships/tags" Target="../tags/tag153.xml"/><Relationship Id="rId32" Type="http://schemas.openxmlformats.org/officeDocument/2006/relationships/tags" Target="../tags/tag161.xml"/><Relationship Id="rId37" Type="http://schemas.openxmlformats.org/officeDocument/2006/relationships/tags" Target="../tags/tag166.xml"/><Relationship Id="rId40" Type="http://schemas.openxmlformats.org/officeDocument/2006/relationships/tags" Target="../tags/tag169.xml"/><Relationship Id="rId45" Type="http://schemas.openxmlformats.org/officeDocument/2006/relationships/tags" Target="../tags/tag174.xml"/><Relationship Id="rId53" Type="http://schemas.openxmlformats.org/officeDocument/2006/relationships/tags" Target="../tags/tag182.xml"/><Relationship Id="rId58" Type="http://schemas.openxmlformats.org/officeDocument/2006/relationships/slideLayout" Target="../slideLayouts/slideLayout2.xml"/><Relationship Id="rId5" Type="http://schemas.openxmlformats.org/officeDocument/2006/relationships/tags" Target="../tags/tag134.xml"/><Relationship Id="rId19" Type="http://schemas.openxmlformats.org/officeDocument/2006/relationships/tags" Target="../tags/tag148.xml"/><Relationship Id="rId14" Type="http://schemas.openxmlformats.org/officeDocument/2006/relationships/tags" Target="../tags/tag143.xml"/><Relationship Id="rId22" Type="http://schemas.openxmlformats.org/officeDocument/2006/relationships/tags" Target="../tags/tag151.xml"/><Relationship Id="rId27" Type="http://schemas.openxmlformats.org/officeDocument/2006/relationships/tags" Target="../tags/tag156.xml"/><Relationship Id="rId30" Type="http://schemas.openxmlformats.org/officeDocument/2006/relationships/tags" Target="../tags/tag159.xml"/><Relationship Id="rId35" Type="http://schemas.openxmlformats.org/officeDocument/2006/relationships/tags" Target="../tags/tag164.xml"/><Relationship Id="rId43" Type="http://schemas.openxmlformats.org/officeDocument/2006/relationships/tags" Target="../tags/tag172.xml"/><Relationship Id="rId48" Type="http://schemas.openxmlformats.org/officeDocument/2006/relationships/tags" Target="../tags/tag177.xml"/><Relationship Id="rId56" Type="http://schemas.openxmlformats.org/officeDocument/2006/relationships/tags" Target="../tags/tag185.xml"/><Relationship Id="rId8" Type="http://schemas.openxmlformats.org/officeDocument/2006/relationships/tags" Target="../tags/tag137.xml"/><Relationship Id="rId51" Type="http://schemas.openxmlformats.org/officeDocument/2006/relationships/tags" Target="../tags/tag180.xml"/><Relationship Id="rId3" Type="http://schemas.openxmlformats.org/officeDocument/2006/relationships/tags" Target="../tags/tag132.xml"/><Relationship Id="rId12" Type="http://schemas.openxmlformats.org/officeDocument/2006/relationships/tags" Target="../tags/tag141.xml"/><Relationship Id="rId17" Type="http://schemas.openxmlformats.org/officeDocument/2006/relationships/tags" Target="../tags/tag146.xml"/><Relationship Id="rId25" Type="http://schemas.openxmlformats.org/officeDocument/2006/relationships/tags" Target="../tags/tag154.xml"/><Relationship Id="rId33" Type="http://schemas.openxmlformats.org/officeDocument/2006/relationships/tags" Target="../tags/tag162.xml"/><Relationship Id="rId38" Type="http://schemas.openxmlformats.org/officeDocument/2006/relationships/tags" Target="../tags/tag167.xml"/><Relationship Id="rId46" Type="http://schemas.openxmlformats.org/officeDocument/2006/relationships/tags" Target="../tags/tag175.xml"/><Relationship Id="rId59" Type="http://schemas.openxmlformats.org/officeDocument/2006/relationships/notesSlide" Target="../notesSlides/notesSlide31.xml"/><Relationship Id="rId20" Type="http://schemas.openxmlformats.org/officeDocument/2006/relationships/tags" Target="../tags/tag149.xml"/><Relationship Id="rId41" Type="http://schemas.openxmlformats.org/officeDocument/2006/relationships/tags" Target="../tags/tag170.xml"/><Relationship Id="rId54" Type="http://schemas.openxmlformats.org/officeDocument/2006/relationships/tags" Target="../tags/tag183.xml"/><Relationship Id="rId62" Type="http://schemas.openxmlformats.org/officeDocument/2006/relationships/tags" Target="../tags/tag131.xml"/><Relationship Id="rId1" Type="http://schemas.openxmlformats.org/officeDocument/2006/relationships/tags" Target="../tags/tag130.xml"/><Relationship Id="rId6" Type="http://schemas.openxmlformats.org/officeDocument/2006/relationships/tags" Target="../tags/tag135.xml"/><Relationship Id="rId15" Type="http://schemas.openxmlformats.org/officeDocument/2006/relationships/tags" Target="../tags/tag144.xml"/><Relationship Id="rId23" Type="http://schemas.openxmlformats.org/officeDocument/2006/relationships/tags" Target="../tags/tag152.xml"/><Relationship Id="rId28" Type="http://schemas.openxmlformats.org/officeDocument/2006/relationships/tags" Target="../tags/tag157.xml"/><Relationship Id="rId36" Type="http://schemas.openxmlformats.org/officeDocument/2006/relationships/tags" Target="../tags/tag165.xml"/><Relationship Id="rId49" Type="http://schemas.openxmlformats.org/officeDocument/2006/relationships/tags" Target="../tags/tag178.xml"/><Relationship Id="rId57" Type="http://schemas.openxmlformats.org/officeDocument/2006/relationships/tags" Target="../tags/tag186.xml"/><Relationship Id="rId10" Type="http://schemas.openxmlformats.org/officeDocument/2006/relationships/tags" Target="../tags/tag139.xml"/><Relationship Id="rId31" Type="http://schemas.openxmlformats.org/officeDocument/2006/relationships/tags" Target="../tags/tag160.xml"/><Relationship Id="rId44" Type="http://schemas.openxmlformats.org/officeDocument/2006/relationships/tags" Target="../tags/tag173.xml"/><Relationship Id="rId52" Type="http://schemas.openxmlformats.org/officeDocument/2006/relationships/tags" Target="../tags/tag181.xml"/><Relationship Id="rId4" Type="http://schemas.openxmlformats.org/officeDocument/2006/relationships/tags" Target="../tags/tag133.xml"/><Relationship Id="rId9" Type="http://schemas.openxmlformats.org/officeDocument/2006/relationships/tags" Target="../tags/tag1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tags" Target="../tags/tag189.xml"/><Relationship Id="rId2" Type="http://schemas.openxmlformats.org/officeDocument/2006/relationships/tags" Target="../tags/tag188.xml"/><Relationship Id="rId1" Type="http://schemas.openxmlformats.org/officeDocument/2006/relationships/tags" Target="../tags/tag187.xml"/><Relationship Id="rId6" Type="http://schemas.openxmlformats.org/officeDocument/2006/relationships/image" Target="../media/image5.emf"/><Relationship Id="rId5" Type="http://schemas.openxmlformats.org/officeDocument/2006/relationships/notesSlide" Target="../notesSlides/notesSlide32.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5.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notesSlide" Target="../notesSlides/notesSlide4.xml"/><Relationship Id="rId5" Type="http://schemas.openxmlformats.org/officeDocument/2006/relationships/slideLayout" Target="../slideLayouts/slideLayout2.xml"/><Relationship Id="rId4" Type="http://schemas.openxmlformats.org/officeDocument/2006/relationships/tags" Target="../tags/tag6.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tags" Target="../tags/tag12.xml"/><Relationship Id="rId4"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Numbers and Arithmetic</a:t>
            </a:r>
            <a:endParaRPr lang="en-US" dirty="0"/>
          </a:p>
        </p:txBody>
      </p:sp>
      <p:sp>
        <p:nvSpPr>
          <p:cNvPr id="3" name="Subtitle 2"/>
          <p:cNvSpPr>
            <a:spLocks noGrp="1"/>
          </p:cNvSpPr>
          <p:nvPr>
            <p:ph type="subTitle" idx="1"/>
          </p:nvPr>
        </p:nvSpPr>
        <p:spPr>
          <a:xfrm>
            <a:off x="1371600" y="2971800"/>
            <a:ext cx="6400800" cy="2057400"/>
          </a:xfrm>
        </p:spPr>
        <p:txBody>
          <a:bodyPr/>
          <a:lstStyle/>
          <a:p>
            <a:r>
              <a:rPr lang="en-US" b="1" dirty="0" smtClean="0"/>
              <a:t>Hakim Weatherspoon</a:t>
            </a:r>
            <a:endParaRPr lang="en-US" b="1" dirty="0" smtClean="0"/>
          </a:p>
          <a:p>
            <a:r>
              <a:rPr lang="en-US" b="1" dirty="0" smtClean="0"/>
              <a:t>CS 3410</a:t>
            </a:r>
          </a:p>
          <a:p>
            <a:r>
              <a:rPr lang="en-US" dirty="0" smtClean="0"/>
              <a:t>Computer Science</a:t>
            </a:r>
          </a:p>
          <a:p>
            <a:r>
              <a:rPr lang="en-US" dirty="0" smtClean="0"/>
              <a:t>Cornell University</a:t>
            </a:r>
            <a:endParaRPr lang="en-US" dirty="0"/>
          </a:p>
        </p:txBody>
      </p:sp>
      <p:sp>
        <p:nvSpPr>
          <p:cNvPr id="5" name="Rectangle 4"/>
          <p:cNvSpPr/>
          <p:nvPr/>
        </p:nvSpPr>
        <p:spPr>
          <a:xfrm>
            <a:off x="685800" y="5181600"/>
            <a:ext cx="7772400" cy="646331"/>
          </a:xfrm>
          <a:prstGeom prst="rect">
            <a:avLst/>
          </a:prstGeom>
        </p:spPr>
        <p:txBody>
          <a:bodyPr wrap="square">
            <a:spAutoFit/>
          </a:bodyPr>
          <a:lstStyle/>
          <a:p>
            <a:pPr>
              <a:spcBef>
                <a:spcPts val="700"/>
              </a:spcBef>
              <a:buClr>
                <a:srgbClr val="6F89F7"/>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accent1"/>
                </a:solidFill>
                <a:latin typeface="Tahoma" charset="0"/>
              </a:rPr>
              <a:t>The slides are the product of many rounds of teaching CS </a:t>
            </a:r>
            <a:r>
              <a:rPr lang="en-US" dirty="0" smtClean="0">
                <a:solidFill>
                  <a:schemeClr val="accent1"/>
                </a:solidFill>
                <a:latin typeface="Tahoma" charset="0"/>
              </a:rPr>
              <a:t>3410 </a:t>
            </a:r>
            <a:r>
              <a:rPr lang="en-US" dirty="0">
                <a:solidFill>
                  <a:schemeClr val="accent1"/>
                </a:solidFill>
                <a:latin typeface="Tahoma" charset="0"/>
              </a:rPr>
              <a:t>by Professors </a:t>
            </a:r>
            <a:r>
              <a:rPr lang="en-US" dirty="0" smtClean="0">
                <a:solidFill>
                  <a:schemeClr val="accent1"/>
                </a:solidFill>
                <a:latin typeface="Tahoma" charset="0"/>
              </a:rPr>
              <a:t>Weatherspoon, </a:t>
            </a:r>
            <a:r>
              <a:rPr lang="en-US" dirty="0" err="1" smtClean="0">
                <a:solidFill>
                  <a:schemeClr val="accent1"/>
                </a:solidFill>
                <a:latin typeface="Tahoma" charset="0"/>
              </a:rPr>
              <a:t>Bala</a:t>
            </a:r>
            <a:r>
              <a:rPr lang="en-US" dirty="0" smtClean="0">
                <a:solidFill>
                  <a:schemeClr val="accent1"/>
                </a:solidFill>
                <a:latin typeface="Tahoma" charset="0"/>
              </a:rPr>
              <a:t>, </a:t>
            </a:r>
            <a:r>
              <a:rPr lang="en-US" dirty="0" err="1" smtClean="0">
                <a:solidFill>
                  <a:schemeClr val="accent1"/>
                </a:solidFill>
                <a:latin typeface="Tahoma" charset="0"/>
              </a:rPr>
              <a:t>Bracy</a:t>
            </a:r>
            <a:r>
              <a:rPr lang="en-US" dirty="0">
                <a:solidFill>
                  <a:schemeClr val="accent1"/>
                </a:solidFill>
                <a:latin typeface="Tahoma" charset="0"/>
              </a:rPr>
              <a:t>, </a:t>
            </a:r>
            <a:r>
              <a:rPr lang="en-US" dirty="0" smtClean="0">
                <a:solidFill>
                  <a:schemeClr val="accent1"/>
                </a:solidFill>
                <a:latin typeface="Tahoma" charset="0"/>
              </a:rPr>
              <a:t>and </a:t>
            </a:r>
            <a:r>
              <a:rPr lang="en-US" dirty="0" err="1" smtClean="0">
                <a:solidFill>
                  <a:schemeClr val="accent1"/>
                </a:solidFill>
                <a:latin typeface="Tahoma" charset="0"/>
              </a:rPr>
              <a:t>Sirer</a:t>
            </a:r>
            <a:r>
              <a:rPr lang="en-US" dirty="0" smtClean="0">
                <a:solidFill>
                  <a:schemeClr val="accent1"/>
                </a:solidFill>
                <a:latin typeface="Tahoma" charset="0"/>
              </a:rPr>
              <a:t>.</a:t>
            </a:r>
            <a:endParaRPr lang="en-US" dirty="0">
              <a:solidFill>
                <a:schemeClr val="accent1"/>
              </a:solidFill>
              <a:latin typeface="Tahoma" charset="0"/>
              <a:cs typeface="Tahoma" charset="0"/>
            </a:endParaRPr>
          </a:p>
        </p:txBody>
      </p:sp>
    </p:spTree>
    <p:extLst>
      <p:ext uri="{BB962C8B-B14F-4D97-AF65-F5344CB8AC3E}">
        <p14:creationId xmlns:p14="http://schemas.microsoft.com/office/powerpoint/2010/main" val="23804032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525000" cy="56388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a:t>
            </a:r>
            <a:r>
              <a:rPr lang="en-US" dirty="0" smtClean="0"/>
              <a:t> </a:t>
            </a:r>
            <a:r>
              <a:rPr lang="en-US" dirty="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a:t>
            </a:r>
            <a:r>
              <a:rPr lang="en-US" dirty="0"/>
              <a:t>by </a:t>
            </a:r>
            <a:r>
              <a:rPr lang="en-US" dirty="0" smtClean="0"/>
              <a:t>base, write remainder, move </a:t>
            </a:r>
            <a:r>
              <a:rPr lang="en-US" dirty="0"/>
              <a:t>left with </a:t>
            </a:r>
            <a:r>
              <a:rPr lang="en-US" dirty="0" smtClean="0"/>
              <a:t>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10 = 63	</a:t>
            </a:r>
            <a:r>
              <a:rPr lang="en-US" dirty="0">
                <a:sym typeface="Symbol"/>
              </a:rPr>
              <a:t> </a:t>
            </a:r>
            <a:r>
              <a:rPr lang="en-US" dirty="0" smtClean="0">
                <a:sym typeface="Symbol"/>
              </a:rPr>
              <a:t> remainder  </a:t>
            </a:r>
            <a:r>
              <a:rPr lang="en-US" dirty="0" smtClean="0">
                <a:solidFill>
                  <a:schemeClr val="accent5">
                    <a:lumMod val="60000"/>
                    <a:lumOff val="40000"/>
                  </a:schemeClr>
                </a:solidFill>
                <a:sym typeface="Symbol"/>
              </a:rPr>
              <a:t>7</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63  </a:t>
            </a:r>
            <a:r>
              <a:rPr lang="en-US" dirty="0">
                <a:sym typeface="Symbol"/>
              </a:rPr>
              <a:t>10 </a:t>
            </a:r>
            <a:r>
              <a:rPr lang="en-US" dirty="0" smtClean="0">
                <a:sym typeface="Symbol"/>
              </a:rPr>
              <a:t>= 6    remainder   </a:t>
            </a:r>
            <a:r>
              <a:rPr lang="en-US" dirty="0" smtClean="0">
                <a:solidFill>
                  <a:schemeClr val="accent5">
                    <a:lumMod val="60000"/>
                    <a:lumOff val="40000"/>
                  </a:schemeClr>
                </a:solidFill>
                <a:sym typeface="Symbol"/>
              </a:rPr>
              <a:t>3</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6  </a:t>
            </a:r>
            <a:r>
              <a:rPr lang="en-US" dirty="0">
                <a:sym typeface="Symbol"/>
              </a:rPr>
              <a:t>10 </a:t>
            </a:r>
            <a:r>
              <a:rPr lang="en-US" dirty="0" smtClean="0">
                <a:sym typeface="Symbol"/>
              </a:rPr>
              <a:t>= 0    remainder   </a:t>
            </a:r>
            <a:r>
              <a:rPr lang="en-US" dirty="0" smtClean="0">
                <a:solidFill>
                  <a:schemeClr val="accent5">
                    <a:lumMod val="60000"/>
                    <a:lumOff val="40000"/>
                  </a:schemeClr>
                </a:solidFill>
                <a:sym typeface="Symbol"/>
              </a:rPr>
              <a:t>6</a:t>
            </a:r>
            <a:endParaRPr lang="en-US" dirty="0">
              <a:solidFill>
                <a:schemeClr val="accent5">
                  <a:lumMod val="60000"/>
                  <a:lumOff val="40000"/>
                </a:schemeClr>
              </a:solidFill>
            </a:endParaRPr>
          </a:p>
        </p:txBody>
      </p:sp>
      <p:sp>
        <p:nvSpPr>
          <p:cNvPr id="2" name="Rectangle 1"/>
          <p:cNvSpPr/>
          <p:nvPr/>
        </p:nvSpPr>
        <p:spPr>
          <a:xfrm>
            <a:off x="4648200" y="2514600"/>
            <a:ext cx="381000" cy="13716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9200" y="23622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029200" y="3505200"/>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Tree>
    <p:extLst>
      <p:ext uri="{BB962C8B-B14F-4D97-AF65-F5344CB8AC3E}">
        <p14:creationId xmlns:p14="http://schemas.microsoft.com/office/powerpoint/2010/main" val="2572241847"/>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fontScale="92500" lnSpcReduction="10000"/>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2 number to base 8 (</a:t>
            </a:r>
            <a:r>
              <a:rPr lang="en-US" dirty="0" err="1" smtClean="0"/>
              <a:t>oct</a:t>
            </a:r>
            <a:r>
              <a:rPr lang="en-US" dirty="0" smtClean="0"/>
              <a:t>) or 16 (hex)</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smtClean="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Binary</a:t>
            </a:r>
            <a:r>
              <a:rPr lang="en-US" sz="2800" dirty="0" smtClean="0">
                <a:solidFill>
                  <a:schemeClr val="accent1"/>
                </a:solidFill>
                <a:sym typeface="Symbol"/>
              </a:rPr>
              <a:t> </a:t>
            </a:r>
            <a:r>
              <a:rPr lang="en-US" sz="2800" dirty="0" smtClean="0">
                <a:sym typeface="Symbol"/>
              </a:rPr>
              <a:t>to</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Hexadecimal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a:t>
            </a:r>
            <a:r>
              <a:rPr lang="en-US" sz="2400" dirty="0" smtClean="0">
                <a:sym typeface="Symbol"/>
              </a:rPr>
              <a:t>onvert each </a:t>
            </a:r>
            <a:r>
              <a:rPr lang="en-US" sz="2400" dirty="0" smtClean="0">
                <a:solidFill>
                  <a:schemeClr val="accent5">
                    <a:lumMod val="60000"/>
                    <a:lumOff val="40000"/>
                  </a:schemeClr>
                </a:solidFill>
                <a:sym typeface="Symbol"/>
              </a:rPr>
              <a:t>nibble</a:t>
            </a:r>
            <a:r>
              <a:rPr lang="en-US" sz="2400" dirty="0" smtClean="0">
                <a:sym typeface="Symbol"/>
              </a:rPr>
              <a:t> (group of four bits) from binary to hex</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A nibble (four bits) ranges in value from 0…15, which is one hex digit</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Range: 0000…1111 (binary) =&gt; 0x0 …0xF (hex) =&gt; 0…15 (decimal)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E.g. </a:t>
            </a:r>
            <a:r>
              <a:rPr lang="en-US" sz="2400" dirty="0" smtClean="0">
                <a:solidFill>
                  <a:schemeClr val="accent5">
                    <a:lumMod val="60000"/>
                    <a:lumOff val="40000"/>
                  </a:schemeClr>
                </a:solidFill>
                <a:sym typeface="Symbol"/>
              </a:rPr>
              <a:t>0b 10   </a:t>
            </a:r>
            <a:r>
              <a:rPr lang="en-US" sz="2400" dirty="0" smtClean="0">
                <a:solidFill>
                  <a:schemeClr val="accent5">
                    <a:lumMod val="60000"/>
                    <a:lumOff val="40000"/>
                  </a:schemeClr>
                </a:solidFill>
                <a:sym typeface="Symbol"/>
              </a:rPr>
              <a:t>0111   </a:t>
            </a:r>
            <a:r>
              <a:rPr lang="en-US" sz="2400" dirty="0" smtClean="0">
                <a:solidFill>
                  <a:schemeClr val="accent5">
                    <a:lumMod val="60000"/>
                    <a:lumOff val="40000"/>
                  </a:schemeClr>
                </a:solidFill>
                <a:sym typeface="Symbol"/>
              </a:rPr>
              <a:t>1101</a:t>
            </a:r>
          </a:p>
          <a:p>
            <a:pPr marL="457200" lvl="1" indent="0">
              <a:lnSpc>
                <a:spcPct val="8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olidFill>
                  <a:schemeClr val="accent5">
                    <a:lumMod val="60000"/>
                    <a:lumOff val="40000"/>
                  </a:schemeClr>
                </a:solidFill>
                <a:sym typeface="Symbol"/>
              </a:rPr>
              <a:t>                   2        7           d </a:t>
            </a:r>
            <a:r>
              <a:rPr lang="en-US" sz="2400" dirty="0" smtClean="0">
                <a:solidFill>
                  <a:schemeClr val="accent5">
                    <a:lumMod val="60000"/>
                    <a:lumOff val="40000"/>
                  </a:schemeClr>
                </a:solidFill>
                <a:sym typeface="Symbol"/>
              </a:rPr>
              <a:t>               </a:t>
            </a:r>
            <a:r>
              <a:rPr lang="en-US" sz="2400" dirty="0" smtClean="0">
                <a:solidFill>
                  <a:schemeClr val="accent5">
                    <a:lumMod val="60000"/>
                    <a:lumOff val="40000"/>
                  </a:schemeClr>
                </a:solidFill>
                <a:sym typeface="Wingdings"/>
              </a:rPr>
              <a:t></a:t>
            </a:r>
            <a:r>
              <a:rPr lang="en-US" sz="2400" dirty="0" smtClean="0">
                <a:solidFill>
                  <a:schemeClr val="accent5">
                    <a:lumMod val="60000"/>
                    <a:lumOff val="40000"/>
                  </a:schemeClr>
                </a:solidFill>
                <a:sym typeface="Symbol"/>
              </a:rPr>
              <a:t>  0x27d  </a:t>
            </a:r>
            <a:endParaRPr lang="en-US" sz="2000" dirty="0" smtClean="0">
              <a:solidFill>
                <a:schemeClr val="accent1"/>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1200" dirty="0" smtClean="0">
              <a:solidFill>
                <a:schemeClr val="accent1"/>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Thus,</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637</a:t>
            </a:r>
            <a:r>
              <a:rPr lang="en-US" sz="2000" dirty="0" smtClean="0">
                <a:solidFill>
                  <a:schemeClr val="accent1"/>
                </a:solidFill>
                <a:sym typeface="Symbol"/>
              </a:rPr>
              <a:t> </a:t>
            </a:r>
            <a:r>
              <a:rPr lang="en-US" sz="2000" dirty="0" smtClean="0">
                <a:sym typeface="Symbol"/>
              </a:rPr>
              <a:t>=</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0x27d</a:t>
            </a:r>
            <a:r>
              <a:rPr lang="en-US" sz="2000" dirty="0" smtClean="0">
                <a:solidFill>
                  <a:schemeClr val="accent1"/>
                </a:solidFill>
                <a:sym typeface="Symbol"/>
              </a:rPr>
              <a:t> </a:t>
            </a:r>
            <a:r>
              <a:rPr lang="en-US" sz="2000" dirty="0" smtClean="0">
                <a:sym typeface="Symbol"/>
              </a:rPr>
              <a:t>=</a:t>
            </a:r>
            <a:r>
              <a:rPr lang="en-US" sz="2000" dirty="0" smtClean="0">
                <a:solidFill>
                  <a:schemeClr val="accent1"/>
                </a:solidFill>
                <a:sym typeface="Symbol"/>
              </a:rPr>
              <a:t> </a:t>
            </a:r>
            <a:r>
              <a:rPr lang="en-US" sz="2000" dirty="0" smtClean="0">
                <a:solidFill>
                  <a:schemeClr val="accent5">
                    <a:lumMod val="60000"/>
                    <a:lumOff val="40000"/>
                  </a:schemeClr>
                </a:solidFill>
                <a:sym typeface="Symbol"/>
              </a:rPr>
              <a:t>0b10 0111 1101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800"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Binary</a:t>
            </a:r>
            <a:r>
              <a:rPr lang="en-US" sz="2800" dirty="0" smtClean="0">
                <a:solidFill>
                  <a:schemeClr val="accent1"/>
                </a:solidFill>
                <a:sym typeface="Symbol"/>
              </a:rPr>
              <a:t> </a:t>
            </a:r>
            <a:r>
              <a:rPr lang="en-US" sz="2800" dirty="0">
                <a:sym typeface="Symbol"/>
              </a:rPr>
              <a:t>to</a:t>
            </a:r>
            <a:r>
              <a:rPr lang="en-US" sz="2800" dirty="0">
                <a:solidFill>
                  <a:schemeClr val="accent1"/>
                </a:solidFill>
                <a:sym typeface="Symbol"/>
              </a:rPr>
              <a:t> </a:t>
            </a:r>
            <a:r>
              <a:rPr lang="en-US" sz="2800" dirty="0" smtClean="0">
                <a:solidFill>
                  <a:schemeClr val="accent5">
                    <a:lumMod val="60000"/>
                    <a:lumOff val="40000"/>
                  </a:schemeClr>
                </a:solidFill>
                <a:sym typeface="Symbol"/>
              </a:rPr>
              <a:t>Octal</a:t>
            </a:r>
            <a:endParaRPr lang="en-US" sz="2800" dirty="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Convert each </a:t>
            </a:r>
            <a:r>
              <a:rPr lang="en-US" sz="2400" dirty="0" smtClean="0">
                <a:solidFill>
                  <a:schemeClr val="accent5">
                    <a:lumMod val="60000"/>
                    <a:lumOff val="40000"/>
                  </a:schemeClr>
                </a:solidFill>
                <a:sym typeface="Symbol"/>
              </a:rPr>
              <a:t>group </a:t>
            </a:r>
            <a:r>
              <a:rPr lang="en-US" sz="2400" dirty="0">
                <a:solidFill>
                  <a:schemeClr val="accent5">
                    <a:lumMod val="60000"/>
                    <a:lumOff val="40000"/>
                  </a:schemeClr>
                </a:solidFill>
                <a:sym typeface="Symbol"/>
              </a:rPr>
              <a:t>of </a:t>
            </a:r>
            <a:r>
              <a:rPr lang="en-US" sz="2400" dirty="0" smtClean="0">
                <a:solidFill>
                  <a:schemeClr val="accent5">
                    <a:lumMod val="60000"/>
                    <a:lumOff val="40000"/>
                  </a:schemeClr>
                </a:solidFill>
                <a:sym typeface="Symbol"/>
              </a:rPr>
              <a:t>three bits</a:t>
            </a:r>
            <a:r>
              <a:rPr lang="en-US" sz="2400" dirty="0" smtClean="0">
                <a:sym typeface="Symbol"/>
              </a:rPr>
              <a:t> </a:t>
            </a:r>
            <a:r>
              <a:rPr lang="en-US" sz="2400" dirty="0">
                <a:sym typeface="Symbol"/>
              </a:rPr>
              <a:t>from binary to </a:t>
            </a:r>
            <a:r>
              <a:rPr lang="en-US" sz="2400" dirty="0" err="1" smtClean="0">
                <a:sym typeface="Symbol"/>
              </a:rPr>
              <a:t>oct</a:t>
            </a:r>
            <a:endParaRPr lang="en-US" sz="2400" dirty="0">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ym typeface="Symbol"/>
              </a:rPr>
              <a:t>Three bits range </a:t>
            </a:r>
            <a:r>
              <a:rPr lang="en-US" sz="2400" dirty="0">
                <a:sym typeface="Symbol"/>
              </a:rPr>
              <a:t>in value from </a:t>
            </a:r>
            <a:r>
              <a:rPr lang="en-US" sz="2400" dirty="0" smtClean="0">
                <a:sym typeface="Symbol"/>
              </a:rPr>
              <a:t>0…7, </a:t>
            </a:r>
            <a:r>
              <a:rPr lang="en-US" sz="2400" dirty="0">
                <a:sym typeface="Symbol"/>
              </a:rPr>
              <a:t>which is one </a:t>
            </a:r>
            <a:r>
              <a:rPr lang="en-US" sz="2400" dirty="0" smtClean="0">
                <a:sym typeface="Symbol"/>
              </a:rPr>
              <a:t>octal </a:t>
            </a:r>
            <a:r>
              <a:rPr lang="en-US" sz="2400" dirty="0">
                <a:sym typeface="Symbol"/>
              </a:rPr>
              <a:t>digit</a:t>
            </a: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a:sym typeface="Symbol"/>
              </a:rPr>
              <a:t>Range: 0000…1111 (binary) =&gt; 0x0 …0xF (hex) =&gt; 0…15 (decimal)</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a:sym typeface="Symbol"/>
              </a:rPr>
              <a:t>E.g. </a:t>
            </a:r>
            <a:r>
              <a:rPr lang="en-US" sz="2400" dirty="0" smtClean="0">
                <a:solidFill>
                  <a:schemeClr val="accent5">
                    <a:lumMod val="60000"/>
                    <a:lumOff val="40000"/>
                  </a:schemeClr>
                </a:solidFill>
                <a:sym typeface="Symbol"/>
              </a:rPr>
              <a:t>0b1  001   111   </a:t>
            </a:r>
            <a:r>
              <a:rPr lang="en-US" sz="2400" dirty="0" smtClean="0">
                <a:solidFill>
                  <a:schemeClr val="accent5">
                    <a:lumMod val="60000"/>
                    <a:lumOff val="40000"/>
                  </a:schemeClr>
                </a:solidFill>
                <a:sym typeface="Symbol"/>
              </a:rPr>
              <a:t>101</a:t>
            </a:r>
          </a:p>
          <a:p>
            <a:pPr marL="457200" lvl="1" indent="0">
              <a:lnSpc>
                <a:spcPct val="82000"/>
              </a:lnSpc>
              <a:spcBef>
                <a:spcPts val="600"/>
              </a:spcBef>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400" dirty="0" smtClean="0">
                <a:solidFill>
                  <a:schemeClr val="accent5">
                    <a:lumMod val="60000"/>
                    <a:lumOff val="40000"/>
                  </a:schemeClr>
                </a:solidFill>
                <a:sym typeface="Symbol"/>
              </a:rPr>
              <a:t>                 1      1      7       5                 </a:t>
            </a:r>
            <a:r>
              <a:rPr lang="en-US" sz="2400" dirty="0" smtClean="0">
                <a:solidFill>
                  <a:schemeClr val="accent5">
                    <a:lumMod val="60000"/>
                    <a:lumOff val="40000"/>
                  </a:schemeClr>
                </a:solidFill>
                <a:sym typeface="Wingdings"/>
              </a:rPr>
              <a:t></a:t>
            </a:r>
            <a:r>
              <a:rPr lang="en-US" sz="2400" dirty="0" smtClean="0">
                <a:solidFill>
                  <a:schemeClr val="accent5">
                    <a:lumMod val="60000"/>
                    <a:lumOff val="40000"/>
                  </a:schemeClr>
                </a:solidFill>
                <a:sym typeface="Symbol"/>
              </a:rPr>
              <a:t>  </a:t>
            </a:r>
            <a:r>
              <a:rPr lang="en-US" sz="2400" dirty="0">
                <a:solidFill>
                  <a:schemeClr val="accent5">
                    <a:lumMod val="60000"/>
                    <a:lumOff val="40000"/>
                  </a:schemeClr>
                </a:solidFill>
                <a:sym typeface="Symbol"/>
              </a:rPr>
              <a:t>0x27d</a:t>
            </a:r>
            <a:r>
              <a:rPr lang="en-US" sz="2400" dirty="0" smtClean="0">
                <a:solidFill>
                  <a:schemeClr val="accent5">
                    <a:lumMod val="60000"/>
                    <a:lumOff val="40000"/>
                  </a:schemeClr>
                </a:solidFill>
                <a:sym typeface="Symbol"/>
              </a:rPr>
              <a:t>    </a:t>
            </a:r>
            <a:endParaRPr lang="en-US" sz="2400" dirty="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sz="2400" dirty="0">
              <a:solidFill>
                <a:schemeClr val="accent5">
                  <a:lumMod val="60000"/>
                  <a:lumOff val="40000"/>
                </a:schemeClr>
              </a:solidFill>
              <a:sym typeface="Symbol"/>
            </a:endParaRPr>
          </a:p>
          <a:p>
            <a:pPr lvl="2">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000" dirty="0" smtClean="0">
                <a:sym typeface="Symbol"/>
              </a:rPr>
              <a:t>Thus</a:t>
            </a:r>
            <a:r>
              <a:rPr lang="en-US" sz="2000" dirty="0">
                <a:sym typeface="Symbol"/>
              </a:rPr>
              <a:t>,</a:t>
            </a:r>
            <a:r>
              <a:rPr lang="en-US" sz="2000" dirty="0">
                <a:solidFill>
                  <a:schemeClr val="accent1"/>
                </a:solidFill>
                <a:sym typeface="Symbol"/>
              </a:rPr>
              <a:t> </a:t>
            </a:r>
            <a:r>
              <a:rPr lang="en-US" sz="2000" dirty="0">
                <a:solidFill>
                  <a:schemeClr val="accent5">
                    <a:lumMod val="60000"/>
                    <a:lumOff val="40000"/>
                  </a:schemeClr>
                </a:solidFill>
                <a:sym typeface="Symbol"/>
              </a:rPr>
              <a:t>637</a:t>
            </a:r>
            <a:r>
              <a:rPr lang="en-US" sz="2000" dirty="0">
                <a:solidFill>
                  <a:schemeClr val="accent1"/>
                </a:solidFill>
                <a:sym typeface="Symbol"/>
              </a:rPr>
              <a:t> </a:t>
            </a:r>
            <a:r>
              <a:rPr lang="en-US" sz="2000" dirty="0">
                <a:sym typeface="Symbol"/>
              </a:rPr>
              <a:t>=</a:t>
            </a:r>
            <a:r>
              <a:rPr lang="en-US" sz="2000" dirty="0">
                <a:solidFill>
                  <a:schemeClr val="accent1"/>
                </a:solidFill>
                <a:sym typeface="Symbol"/>
              </a:rPr>
              <a:t> </a:t>
            </a:r>
            <a:r>
              <a:rPr lang="en-US" sz="2000" dirty="0" smtClean="0">
                <a:solidFill>
                  <a:schemeClr val="accent5">
                    <a:lumMod val="60000"/>
                    <a:lumOff val="40000"/>
                  </a:schemeClr>
                </a:solidFill>
                <a:sym typeface="Symbol"/>
              </a:rPr>
              <a:t>0o1175 </a:t>
            </a:r>
            <a:r>
              <a:rPr lang="en-US" sz="2000" dirty="0">
                <a:solidFill>
                  <a:schemeClr val="accent5">
                    <a:lumMod val="60000"/>
                    <a:lumOff val="40000"/>
                  </a:schemeClr>
                </a:solidFill>
                <a:sym typeface="Symbol"/>
              </a:rPr>
              <a:t>= 0b10 0111 </a:t>
            </a:r>
            <a:r>
              <a:rPr lang="en-US" sz="2000" dirty="0" smtClean="0">
                <a:solidFill>
                  <a:schemeClr val="accent5">
                    <a:lumMod val="60000"/>
                    <a:lumOff val="40000"/>
                  </a:schemeClr>
                </a:solidFill>
                <a:sym typeface="Symbol"/>
              </a:rPr>
              <a:t>1101</a:t>
            </a:r>
            <a:endParaRPr lang="en-US" sz="2000" dirty="0">
              <a:solidFill>
                <a:schemeClr val="accent5">
                  <a:lumMod val="60000"/>
                  <a:lumOff val="40000"/>
                </a:schemeClr>
              </a:solidFill>
              <a:sym typeface="Symbol"/>
            </a:endParaRPr>
          </a:p>
        </p:txBody>
      </p:sp>
    </p:spTree>
    <p:extLst>
      <p:ext uri="{BB962C8B-B14F-4D97-AF65-F5344CB8AC3E}">
        <p14:creationId xmlns:p14="http://schemas.microsoft.com/office/powerpoint/2010/main" val="2013170374"/>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072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0722">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722">
                                            <p:txEl>
                                              <p:pRg st="13" end="1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6" end="16"/>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0722">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We can represent any number in any base</a:t>
            </a:r>
          </a:p>
          <a:p>
            <a:pPr lvl="1"/>
            <a:r>
              <a:rPr lang="en-US" dirty="0" smtClean="0"/>
              <a:t>Base 10 – </a:t>
            </a:r>
            <a:r>
              <a:rPr lang="en-US" dirty="0" smtClean="0">
                <a:solidFill>
                  <a:schemeClr val="accent5">
                    <a:lumMod val="60000"/>
                    <a:lumOff val="40000"/>
                  </a:schemeClr>
                </a:solidFill>
              </a:rPr>
              <a:t>Decimal</a:t>
            </a:r>
          </a:p>
          <a:p>
            <a:pPr lvl="2"/>
            <a:endParaRPr lang="en-US" dirty="0" smtClean="0"/>
          </a:p>
          <a:p>
            <a:pPr lvl="2"/>
            <a:endParaRPr lang="en-US" dirty="0" smtClean="0"/>
          </a:p>
          <a:p>
            <a:pPr lvl="1"/>
            <a:r>
              <a:rPr lang="en-US" dirty="0" smtClean="0"/>
              <a:t>Base 2 — </a:t>
            </a:r>
            <a:r>
              <a:rPr lang="en-US" dirty="0" smtClean="0">
                <a:solidFill>
                  <a:schemeClr val="accent5">
                    <a:lumMod val="60000"/>
                    <a:lumOff val="40000"/>
                  </a:schemeClr>
                </a:solidFill>
              </a:rPr>
              <a:t>Binary</a:t>
            </a:r>
          </a:p>
          <a:p>
            <a:pPr lvl="2"/>
            <a:endParaRPr lang="en-US" dirty="0">
              <a:solidFill>
                <a:schemeClr val="accent1"/>
              </a:solidFill>
            </a:endParaRPr>
          </a:p>
          <a:p>
            <a:pPr lvl="2"/>
            <a:endParaRPr lang="en-US" dirty="0" smtClean="0">
              <a:solidFill>
                <a:schemeClr val="accent1"/>
              </a:solidFill>
            </a:endParaRPr>
          </a:p>
          <a:p>
            <a:pPr lvl="1"/>
            <a:r>
              <a:rPr lang="en-US" dirty="0" smtClean="0"/>
              <a:t>Base 8 — </a:t>
            </a:r>
            <a:r>
              <a:rPr lang="en-US" dirty="0" smtClean="0">
                <a:solidFill>
                  <a:schemeClr val="accent5">
                    <a:lumMod val="60000"/>
                    <a:lumOff val="40000"/>
                  </a:schemeClr>
                </a:solidFill>
              </a:rPr>
              <a:t>Octal</a:t>
            </a:r>
          </a:p>
          <a:p>
            <a:pPr lvl="2"/>
            <a:endParaRPr lang="en-US" dirty="0">
              <a:solidFill>
                <a:schemeClr val="accent1"/>
              </a:solidFill>
            </a:endParaRPr>
          </a:p>
          <a:p>
            <a:pPr lvl="2"/>
            <a:endParaRPr lang="en-US" dirty="0" smtClean="0">
              <a:solidFill>
                <a:schemeClr val="accent1"/>
              </a:solidFill>
            </a:endParaRPr>
          </a:p>
          <a:p>
            <a:pPr lvl="1"/>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381000" y="2117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 Summary</a:t>
            </a:r>
            <a:endParaRPr lang="en-US" dirty="0"/>
          </a:p>
        </p:txBody>
      </p:sp>
      <p:grpSp>
        <p:nvGrpSpPr>
          <p:cNvPr id="25" name="Group 24"/>
          <p:cNvGrpSpPr/>
          <p:nvPr/>
        </p:nvGrpSpPr>
        <p:grpSpPr>
          <a:xfrm>
            <a:off x="533400" y="2133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13" name="TextBox 12"/>
          <p:cNvSpPr txBox="1"/>
          <p:nvPr/>
        </p:nvSpPr>
        <p:spPr>
          <a:xfrm>
            <a:off x="304800" y="31242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14" name="Text Box 6"/>
          <p:cNvSpPr txBox="1">
            <a:spLocks noChangeArrowheads="1"/>
          </p:cNvSpPr>
          <p:nvPr>
            <p:custDataLst>
              <p:tags r:id="rId2"/>
            </p:custDataLst>
          </p:nvPr>
        </p:nvSpPr>
        <p:spPr bwMode="auto">
          <a:xfrm>
            <a:off x="381000" y="35842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2</a:t>
            </a:r>
            <a:r>
              <a:rPr lang="en-US" baseline="30000" dirty="0">
                <a:solidFill>
                  <a:srgbClr val="FFFFFF"/>
                </a:solidFill>
                <a:latin typeface="Calibri" pitchFamily="34" charset="0"/>
              </a:rPr>
              <a:t>9</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8</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7 </a:t>
            </a:r>
            <a:r>
              <a:rPr lang="en-US" dirty="0" smtClean="0">
                <a:solidFill>
                  <a:srgbClr val="FFFFFF"/>
                </a:solidFill>
                <a:latin typeface="Calibri" pitchFamily="34" charset="0"/>
              </a:rPr>
              <a:t>  2</a:t>
            </a:r>
            <a:r>
              <a:rPr lang="en-US" baseline="30000" dirty="0">
                <a:solidFill>
                  <a:srgbClr val="FFFFFF"/>
                </a:solidFill>
                <a:latin typeface="Calibri" pitchFamily="34" charset="0"/>
              </a:rPr>
              <a:t>6</a:t>
            </a:r>
            <a:r>
              <a:rPr lang="en-US" baseline="30000" dirty="0" smtClean="0">
                <a:solidFill>
                  <a:srgbClr val="FFFFFF"/>
                </a:solidFill>
                <a:latin typeface="Calibri" pitchFamily="34" charset="0"/>
              </a:rPr>
              <a:t>   </a:t>
            </a:r>
            <a:r>
              <a:rPr lang="en-US" dirty="0" smtClean="0">
                <a:solidFill>
                  <a:srgbClr val="FFFFFF"/>
                </a:solidFill>
                <a:latin typeface="Calibri" pitchFamily="34" charset="0"/>
              </a:rPr>
              <a:t>2</a:t>
            </a:r>
            <a:r>
              <a:rPr lang="en-US" baseline="30000" dirty="0">
                <a:solidFill>
                  <a:srgbClr val="FFFFFF"/>
                </a:solidFill>
                <a:latin typeface="Calibri" pitchFamily="34" charset="0"/>
              </a:rPr>
              <a:t>5</a:t>
            </a:r>
            <a:r>
              <a:rPr lang="en-US" dirty="0" smtClean="0">
                <a:solidFill>
                  <a:srgbClr val="FFFFFF"/>
                </a:solidFill>
                <a:latin typeface="Calibri" pitchFamily="34" charset="0"/>
              </a:rPr>
              <a:t>  2</a:t>
            </a:r>
            <a:r>
              <a:rPr lang="en-US" baseline="30000" dirty="0">
                <a:solidFill>
                  <a:srgbClr val="FFFFFF"/>
                </a:solidFill>
                <a:latin typeface="Calibri" pitchFamily="34" charset="0"/>
              </a:rPr>
              <a:t>4</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2</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2</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6" name="Group 25"/>
          <p:cNvGrpSpPr/>
          <p:nvPr/>
        </p:nvGrpSpPr>
        <p:grpSpPr>
          <a:xfrm>
            <a:off x="381000" y="3581400"/>
            <a:ext cx="3124200" cy="0"/>
            <a:chOff x="4953000" y="4724400"/>
            <a:chExt cx="3124200" cy="0"/>
          </a:xfrm>
        </p:grpSpPr>
        <p:cxnSp>
          <p:nvCxnSpPr>
            <p:cNvPr id="15" name="Straight Connector 14"/>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7" name="TextBox 26"/>
          <p:cNvSpPr txBox="1"/>
          <p:nvPr/>
        </p:nvSpPr>
        <p:spPr>
          <a:xfrm>
            <a:off x="304800" y="5867400"/>
            <a:ext cx="1483098" cy="584775"/>
          </a:xfrm>
          <a:prstGeom prst="rect">
            <a:avLst/>
          </a:prstGeom>
          <a:noFill/>
        </p:spPr>
        <p:txBody>
          <a:bodyPr wrap="none" rtlCol="0">
            <a:spAutoFit/>
          </a:bodyPr>
          <a:lstStyle/>
          <a:p>
            <a:r>
              <a:rPr lang="en-US" sz="3200" dirty="0" smtClean="0"/>
              <a:t>0x 2 7 d</a:t>
            </a:r>
            <a:endParaRPr lang="en-US" sz="3200" dirty="0"/>
          </a:p>
        </p:txBody>
      </p:sp>
      <p:sp>
        <p:nvSpPr>
          <p:cNvPr id="28" name="Text Box 6"/>
          <p:cNvSpPr txBox="1">
            <a:spLocks noChangeArrowheads="1"/>
          </p:cNvSpPr>
          <p:nvPr>
            <p:custDataLst>
              <p:tags r:id="rId3"/>
            </p:custDataLst>
          </p:nvPr>
        </p:nvSpPr>
        <p:spPr bwMode="auto">
          <a:xfrm>
            <a:off x="769165" y="6308094"/>
            <a:ext cx="1094933"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2</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16</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29" name="Group 28"/>
          <p:cNvGrpSpPr/>
          <p:nvPr/>
        </p:nvGrpSpPr>
        <p:grpSpPr>
          <a:xfrm>
            <a:off x="845365" y="6324600"/>
            <a:ext cx="838200" cy="0"/>
            <a:chOff x="5638800" y="4724400"/>
            <a:chExt cx="838200" cy="0"/>
          </a:xfrm>
        </p:grpSpPr>
        <p:cxnSp>
          <p:nvCxnSpPr>
            <p:cNvPr id="32" name="Straight Connector 31"/>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0" name="TextBox 39"/>
          <p:cNvSpPr txBox="1"/>
          <p:nvPr/>
        </p:nvSpPr>
        <p:spPr>
          <a:xfrm>
            <a:off x="304800" y="4495800"/>
            <a:ext cx="1814920" cy="584775"/>
          </a:xfrm>
          <a:prstGeom prst="rect">
            <a:avLst/>
          </a:prstGeom>
          <a:noFill/>
        </p:spPr>
        <p:txBody>
          <a:bodyPr wrap="none" rtlCol="0">
            <a:spAutoFit/>
          </a:bodyPr>
          <a:lstStyle/>
          <a:p>
            <a:r>
              <a:rPr lang="en-US" sz="3200" dirty="0" smtClean="0"/>
              <a:t>0o 1 1 7 5</a:t>
            </a:r>
            <a:endParaRPr lang="en-US" sz="3200" dirty="0"/>
          </a:p>
        </p:txBody>
      </p:sp>
      <p:sp>
        <p:nvSpPr>
          <p:cNvPr id="41" name="Text Box 6"/>
          <p:cNvSpPr txBox="1">
            <a:spLocks noChangeArrowheads="1"/>
          </p:cNvSpPr>
          <p:nvPr>
            <p:custDataLst>
              <p:tags r:id="rId4"/>
            </p:custDataLst>
          </p:nvPr>
        </p:nvSpPr>
        <p:spPr bwMode="auto">
          <a:xfrm>
            <a:off x="893227" y="4936494"/>
            <a:ext cx="1121827" cy="321306"/>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FF"/>
                </a:solidFill>
                <a:latin typeface="Calibri" pitchFamily="34" charset="0"/>
              </a:rPr>
              <a:t>8</a:t>
            </a:r>
            <a:r>
              <a:rPr lang="en-US" baseline="30000" dirty="0" smtClean="0">
                <a:solidFill>
                  <a:srgbClr val="FFFFFF"/>
                </a:solidFill>
                <a:latin typeface="Calibri" pitchFamily="34" charset="0"/>
              </a:rPr>
              <a:t>3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8</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8</a:t>
            </a:r>
            <a:r>
              <a:rPr lang="en-US" baseline="30000" dirty="0" smtClean="0">
                <a:solidFill>
                  <a:srgbClr val="FFFFFF"/>
                </a:solidFill>
                <a:latin typeface="Calibri" pitchFamily="34" charset="0"/>
              </a:rPr>
              <a:t>0</a:t>
            </a:r>
            <a:endParaRPr lang="en-US" baseline="30000" dirty="0">
              <a:solidFill>
                <a:srgbClr val="FFFFFF"/>
              </a:solidFill>
              <a:latin typeface="Calibri" pitchFamily="34" charset="0"/>
            </a:endParaRPr>
          </a:p>
        </p:txBody>
      </p:sp>
      <p:grpSp>
        <p:nvGrpSpPr>
          <p:cNvPr id="42" name="Group 41"/>
          <p:cNvGrpSpPr/>
          <p:nvPr/>
        </p:nvGrpSpPr>
        <p:grpSpPr>
          <a:xfrm>
            <a:off x="893227" y="4953000"/>
            <a:ext cx="1143000" cy="0"/>
            <a:chOff x="6934200" y="4724400"/>
            <a:chExt cx="1143000" cy="0"/>
          </a:xfrm>
        </p:grpSpPr>
        <p:cxnSp>
          <p:nvCxnSpPr>
            <p:cNvPr id="49" name="Straight Connector 48"/>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5" name="TextBox 34"/>
          <p:cNvSpPr txBox="1"/>
          <p:nvPr/>
        </p:nvSpPr>
        <p:spPr>
          <a:xfrm>
            <a:off x="430306" y="1676400"/>
            <a:ext cx="1088760" cy="584775"/>
          </a:xfrm>
          <a:prstGeom prst="rect">
            <a:avLst/>
          </a:prstGeom>
          <a:noFill/>
        </p:spPr>
        <p:txBody>
          <a:bodyPr wrap="none" rtlCol="0">
            <a:spAutoFit/>
          </a:bodyPr>
          <a:lstStyle/>
          <a:p>
            <a:r>
              <a:rPr lang="en-US" sz="3200" dirty="0"/>
              <a:t> 6 3 7</a:t>
            </a:r>
          </a:p>
        </p:txBody>
      </p:sp>
      <p:sp>
        <p:nvSpPr>
          <p:cNvPr id="36" name="TextBox 35"/>
          <p:cNvSpPr txBox="1"/>
          <p:nvPr/>
        </p:nvSpPr>
        <p:spPr>
          <a:xfrm>
            <a:off x="3733800" y="1828800"/>
            <a:ext cx="3469219" cy="461665"/>
          </a:xfrm>
          <a:prstGeom prst="rect">
            <a:avLst/>
          </a:prstGeom>
          <a:noFill/>
        </p:spPr>
        <p:txBody>
          <a:bodyPr wrap="none" rtlCol="0">
            <a:spAutoFit/>
          </a:bodyPr>
          <a:lstStyle/>
          <a:p>
            <a:r>
              <a:rPr lang="en-US" sz="2400" dirty="0" smtClean="0"/>
              <a:t>6∙10</a:t>
            </a:r>
            <a:r>
              <a:rPr lang="en-US" sz="2400" baseline="30000" dirty="0" smtClean="0"/>
              <a:t>2</a:t>
            </a:r>
            <a:r>
              <a:rPr lang="en-US" sz="2400" dirty="0" smtClean="0"/>
              <a:t> + 3∙10</a:t>
            </a:r>
            <a:r>
              <a:rPr lang="en-US" sz="2400" baseline="30000" dirty="0"/>
              <a:t>1</a:t>
            </a:r>
            <a:r>
              <a:rPr lang="en-US" sz="2400" dirty="0" smtClean="0"/>
              <a:t> + 7∙10</a:t>
            </a:r>
            <a:r>
              <a:rPr lang="en-US" sz="2400" baseline="30000" dirty="0"/>
              <a:t>0</a:t>
            </a:r>
            <a:r>
              <a:rPr lang="en-US" sz="2400" dirty="0" smtClean="0"/>
              <a:t> = 637</a:t>
            </a:r>
            <a:endParaRPr lang="en-US" sz="2400" dirty="0"/>
          </a:p>
        </p:txBody>
      </p:sp>
      <p:sp>
        <p:nvSpPr>
          <p:cNvPr id="37" name="TextBox 36"/>
          <p:cNvSpPr txBox="1"/>
          <p:nvPr/>
        </p:nvSpPr>
        <p:spPr>
          <a:xfrm>
            <a:off x="3938843" y="3272135"/>
            <a:ext cx="5357557" cy="461665"/>
          </a:xfrm>
          <a:prstGeom prst="rect">
            <a:avLst/>
          </a:prstGeom>
          <a:noFill/>
        </p:spPr>
        <p:txBody>
          <a:bodyPr wrap="none" rtlCol="0">
            <a:spAutoFit/>
          </a:bodyPr>
          <a:lstStyle/>
          <a:p>
            <a:r>
              <a:rPr lang="en-US" sz="2400" dirty="0" smtClean="0"/>
              <a:t>1∙2</a:t>
            </a:r>
            <a:r>
              <a:rPr lang="en-US" sz="2400" baseline="30000" dirty="0" smtClean="0"/>
              <a:t>9</a:t>
            </a:r>
            <a:r>
              <a:rPr lang="en-US" sz="2400" dirty="0" smtClean="0"/>
              <a:t>+1∙2</a:t>
            </a:r>
            <a:r>
              <a:rPr lang="en-US" sz="2400" baseline="30000" dirty="0" smtClean="0"/>
              <a:t>6</a:t>
            </a:r>
            <a:r>
              <a:rPr lang="en-US" sz="2400" dirty="0" smtClean="0"/>
              <a:t>+1∙2</a:t>
            </a:r>
            <a:r>
              <a:rPr lang="en-US" sz="2400" baseline="30000" dirty="0" smtClean="0"/>
              <a:t>5</a:t>
            </a:r>
            <a:r>
              <a:rPr lang="en-US" sz="2400" dirty="0" smtClean="0"/>
              <a:t>+1∙2</a:t>
            </a:r>
            <a:r>
              <a:rPr lang="en-US" sz="2400" baseline="30000" dirty="0" smtClean="0"/>
              <a:t>4</a:t>
            </a:r>
            <a:r>
              <a:rPr lang="en-US" sz="2400" dirty="0" smtClean="0"/>
              <a:t>+1∙2</a:t>
            </a:r>
            <a:r>
              <a:rPr lang="en-US" sz="2400" baseline="30000" dirty="0" smtClean="0"/>
              <a:t>3</a:t>
            </a:r>
            <a:r>
              <a:rPr lang="en-US" sz="2400" dirty="0" smtClean="0"/>
              <a:t>+1∙2</a:t>
            </a:r>
            <a:r>
              <a:rPr lang="en-US" sz="2400" baseline="30000" dirty="0" smtClean="0"/>
              <a:t>2</a:t>
            </a:r>
            <a:r>
              <a:rPr lang="en-US" sz="2400" dirty="0" smtClean="0"/>
              <a:t>+1∙2</a:t>
            </a:r>
            <a:r>
              <a:rPr lang="en-US" sz="2400" baseline="30000" dirty="0" smtClean="0"/>
              <a:t>0 </a:t>
            </a:r>
            <a:r>
              <a:rPr lang="en-US" sz="2400" dirty="0" smtClean="0"/>
              <a:t>= 637</a:t>
            </a:r>
            <a:endParaRPr lang="en-US" sz="2400" dirty="0"/>
          </a:p>
        </p:txBody>
      </p:sp>
      <p:sp>
        <p:nvSpPr>
          <p:cNvPr id="38" name="TextBox 37"/>
          <p:cNvSpPr txBox="1"/>
          <p:nvPr/>
        </p:nvSpPr>
        <p:spPr>
          <a:xfrm>
            <a:off x="4038600" y="4643735"/>
            <a:ext cx="3902030" cy="461665"/>
          </a:xfrm>
          <a:prstGeom prst="rect">
            <a:avLst/>
          </a:prstGeom>
          <a:noFill/>
        </p:spPr>
        <p:txBody>
          <a:bodyPr wrap="none" rtlCol="0">
            <a:spAutoFit/>
          </a:bodyPr>
          <a:lstStyle/>
          <a:p>
            <a:r>
              <a:rPr lang="en-US" sz="2400" dirty="0" smtClean="0"/>
              <a:t>1∙8</a:t>
            </a:r>
            <a:r>
              <a:rPr lang="en-US" sz="2400" baseline="30000" dirty="0" smtClean="0"/>
              <a:t>3</a:t>
            </a:r>
            <a:r>
              <a:rPr lang="en-US" sz="2400" dirty="0" smtClean="0"/>
              <a:t> + 1∙8</a:t>
            </a:r>
            <a:r>
              <a:rPr lang="en-US" sz="2400" baseline="30000" dirty="0"/>
              <a:t>2</a:t>
            </a:r>
            <a:r>
              <a:rPr lang="en-US" sz="2400" dirty="0" smtClean="0"/>
              <a:t> + 7∙8</a:t>
            </a:r>
            <a:r>
              <a:rPr lang="en-US" sz="2400" baseline="30000" dirty="0"/>
              <a:t>1</a:t>
            </a:r>
            <a:r>
              <a:rPr lang="en-US" sz="2400" dirty="0" smtClean="0"/>
              <a:t> </a:t>
            </a:r>
            <a:r>
              <a:rPr lang="en-US" sz="2400" dirty="0"/>
              <a:t>+ 5</a:t>
            </a:r>
            <a:r>
              <a:rPr lang="en-US" sz="2400" dirty="0" smtClean="0"/>
              <a:t>∙8</a:t>
            </a:r>
            <a:r>
              <a:rPr lang="en-US" sz="2400" baseline="30000" dirty="0"/>
              <a:t>0</a:t>
            </a:r>
            <a:r>
              <a:rPr lang="en-US" sz="2400" dirty="0" smtClean="0"/>
              <a:t> </a:t>
            </a:r>
            <a:r>
              <a:rPr lang="en-US" sz="2400" baseline="30000" dirty="0" smtClean="0"/>
              <a:t> </a:t>
            </a:r>
            <a:r>
              <a:rPr lang="en-US" sz="2400" dirty="0" smtClean="0"/>
              <a:t>= 637</a:t>
            </a:r>
            <a:endParaRPr lang="en-US" sz="2400" dirty="0"/>
          </a:p>
        </p:txBody>
      </p:sp>
      <p:sp>
        <p:nvSpPr>
          <p:cNvPr id="39" name="TextBox 38"/>
          <p:cNvSpPr txBox="1"/>
          <p:nvPr/>
        </p:nvSpPr>
        <p:spPr>
          <a:xfrm>
            <a:off x="4267200" y="6019800"/>
            <a:ext cx="356860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d∙16</a:t>
            </a:r>
            <a:r>
              <a:rPr lang="en-US" sz="2400" baseline="30000" dirty="0" smtClean="0"/>
              <a:t>0</a:t>
            </a:r>
            <a:r>
              <a:rPr lang="en-US" sz="2400" dirty="0" smtClean="0"/>
              <a:t>   = 637</a:t>
            </a:r>
            <a:endParaRPr lang="en-US" sz="2400" dirty="0"/>
          </a:p>
        </p:txBody>
      </p:sp>
      <p:sp>
        <p:nvSpPr>
          <p:cNvPr id="43" name="TextBox 42"/>
          <p:cNvSpPr txBox="1"/>
          <p:nvPr/>
        </p:nvSpPr>
        <p:spPr>
          <a:xfrm>
            <a:off x="4267200" y="6320135"/>
            <a:ext cx="3579826" cy="461665"/>
          </a:xfrm>
          <a:prstGeom prst="rect">
            <a:avLst/>
          </a:prstGeom>
          <a:noFill/>
        </p:spPr>
        <p:txBody>
          <a:bodyPr wrap="none" rtlCol="0">
            <a:spAutoFit/>
          </a:bodyPr>
          <a:lstStyle/>
          <a:p>
            <a:r>
              <a:rPr lang="en-US" sz="2400" dirty="0"/>
              <a:t>2</a:t>
            </a:r>
            <a:r>
              <a:rPr lang="en-US" sz="2400" dirty="0" smtClean="0"/>
              <a:t>∙16</a:t>
            </a:r>
            <a:r>
              <a:rPr lang="en-US" sz="2400" baseline="30000" dirty="0" smtClean="0"/>
              <a:t>2 </a:t>
            </a:r>
            <a:r>
              <a:rPr lang="en-US" sz="2400" dirty="0" smtClean="0"/>
              <a:t>+ 7∙16</a:t>
            </a:r>
            <a:r>
              <a:rPr lang="en-US" sz="2400" baseline="30000" dirty="0" smtClean="0"/>
              <a:t>1 </a:t>
            </a:r>
            <a:r>
              <a:rPr lang="en-US" sz="2400" dirty="0" smtClean="0"/>
              <a:t>+ 13∙16</a:t>
            </a:r>
            <a:r>
              <a:rPr lang="en-US" sz="2400" baseline="30000" dirty="0" smtClean="0"/>
              <a:t>0</a:t>
            </a:r>
            <a:r>
              <a:rPr lang="en-US" sz="2400" dirty="0" smtClean="0"/>
              <a:t> = 637</a:t>
            </a:r>
            <a:endParaRPr lang="en-US" sz="2400" dirty="0"/>
          </a:p>
        </p:txBody>
      </p:sp>
      <p:sp>
        <p:nvSpPr>
          <p:cNvPr id="44" name="Oval 43"/>
          <p:cNvSpPr/>
          <p:nvPr/>
        </p:nvSpPr>
        <p:spPr>
          <a:xfrm>
            <a:off x="6133313" y="6019800"/>
            <a:ext cx="267487" cy="38546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6133313" y="6400800"/>
            <a:ext cx="343687"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665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2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1"/>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8"/>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7"/>
                                        </p:tgtEl>
                                        <p:attrNameLst>
                                          <p:attrName>style.visibility</p:attrName>
                                        </p:attrNameLst>
                                      </p:cBhvr>
                                      <p:to>
                                        <p:strVal val="visible"/>
                                      </p:to>
                                    </p:set>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nodeType="clickEffect">
                                  <p:stCondLst>
                                    <p:cond delay="0"/>
                                  </p:stCondLst>
                                  <p:childTnLst>
                                    <p:set>
                                      <p:cBhvr>
                                        <p:cTn id="68" dur="1" fill="hold">
                                          <p:stCondLst>
                                            <p:cond delay="0"/>
                                          </p:stCondLst>
                                        </p:cTn>
                                        <p:tgtEl>
                                          <p:spTgt spid="29"/>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28"/>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9"/>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44"/>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43"/>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4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3" grpId="0"/>
      <p:bldP spid="14" grpId="0"/>
      <p:bldP spid="27" grpId="0"/>
      <p:bldP spid="28" grpId="0"/>
      <p:bldP spid="40" grpId="0"/>
      <p:bldP spid="41" grpId="0"/>
      <p:bldP spid="35" grpId="0"/>
      <p:bldP spid="36" grpId="0"/>
      <p:bldP spid="37" grpId="0"/>
      <p:bldP spid="38" grpId="0"/>
      <p:bldP spid="39" grpId="0"/>
      <p:bldP spid="43" grpId="0"/>
      <p:bldP spid="44" grpId="0" animBg="1"/>
      <p:bldP spid="4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endParaRPr lang="en-US" sz="2800" dirty="0"/>
          </a:p>
          <a:p>
            <a:r>
              <a:rPr lang="en-US" sz="2800" dirty="0" smtClean="0"/>
              <a:t>We (humans) often write numbers as decimal and hexadecimal for convenience, so need to be able to convert to binary and back (to understand what the computer is doing!).</a:t>
            </a:r>
            <a:endParaRPr lang="en-US" sz="2800" dirty="0"/>
          </a:p>
        </p:txBody>
      </p:sp>
    </p:spTree>
    <p:extLst>
      <p:ext uri="{BB962C8B-B14F-4D97-AF65-F5344CB8AC3E}">
        <p14:creationId xmlns:p14="http://schemas.microsoft.com/office/powerpoint/2010/main" val="42730971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Lecture</a:t>
            </a:r>
            <a:endParaRPr lang="en-US" dirty="0"/>
          </a:p>
        </p:txBody>
      </p:sp>
      <p:sp>
        <p:nvSpPr>
          <p:cNvPr id="3" name="Content Placeholder 2"/>
          <p:cNvSpPr>
            <a:spLocks noGrp="1"/>
          </p:cNvSpPr>
          <p:nvPr>
            <p:ph idx="1"/>
          </p:nvPr>
        </p:nvSpPr>
        <p:spPr/>
        <p:txBody>
          <a:bodyPr>
            <a:normAutofit/>
          </a:bodyPr>
          <a:lstStyle/>
          <a:p>
            <a:r>
              <a:rPr lang="en-US" sz="3600" dirty="0"/>
              <a:t>Binary Operations</a:t>
            </a:r>
          </a:p>
          <a:p>
            <a:pPr marL="0" lvl="1"/>
            <a:r>
              <a:rPr lang="en-US" sz="3200" dirty="0">
                <a:solidFill>
                  <a:schemeClr val="tx2">
                    <a:lumMod val="50000"/>
                  </a:schemeClr>
                </a:solidFill>
              </a:rPr>
              <a:t>Number </a:t>
            </a:r>
            <a:r>
              <a:rPr lang="en-US" sz="3200" dirty="0" smtClean="0">
                <a:solidFill>
                  <a:schemeClr val="tx2">
                    <a:lumMod val="50000"/>
                  </a:schemeClr>
                </a:solidFill>
              </a:rPr>
              <a:t>representations</a:t>
            </a:r>
          </a:p>
          <a:p>
            <a:pPr marL="0" lvl="1"/>
            <a:r>
              <a:rPr lang="en-US" sz="3200" dirty="0" smtClean="0">
                <a:solidFill>
                  <a:srgbClr val="FFFF00"/>
                </a:solidFill>
              </a:rPr>
              <a:t>One-bit </a:t>
            </a:r>
            <a:r>
              <a:rPr lang="en-US" sz="3200" dirty="0">
                <a:solidFill>
                  <a:srgbClr val="FFFF00"/>
                </a:solidFill>
              </a:rPr>
              <a:t>and four-bit adders</a:t>
            </a:r>
          </a:p>
          <a:p>
            <a:pPr marL="0" lvl="1"/>
            <a:r>
              <a:rPr lang="en-US" sz="3200" dirty="0"/>
              <a:t>Negative numbers and two’s compliment</a:t>
            </a:r>
          </a:p>
          <a:p>
            <a:pPr marL="0" lvl="1"/>
            <a:r>
              <a:rPr lang="en-US" sz="3200" dirty="0"/>
              <a:t>Addition (two’s compliment)</a:t>
            </a:r>
          </a:p>
          <a:p>
            <a:pPr marL="0" lvl="1"/>
            <a:r>
              <a:rPr lang="en-US" sz="3200" dirty="0"/>
              <a:t>Subtraction (two’s compliment) </a:t>
            </a:r>
          </a:p>
          <a:p>
            <a:pPr marL="0" indent="0">
              <a:buNone/>
            </a:pPr>
            <a:endParaRPr lang="en-US" sz="2800" dirty="0" smtClean="0"/>
          </a:p>
        </p:txBody>
      </p:sp>
    </p:spTree>
    <p:extLst>
      <p:ext uri="{BB962C8B-B14F-4D97-AF65-F5344CB8AC3E}">
        <p14:creationId xmlns:p14="http://schemas.microsoft.com/office/powerpoint/2010/main" val="8734006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a:xfrm>
            <a:off x="0" y="685800"/>
            <a:ext cx="9296400" cy="5638800"/>
          </a:xfrm>
        </p:spPr>
        <p:txBody>
          <a:bodyPr>
            <a:normAutofit/>
          </a:bodyPr>
          <a:lstStyle/>
          <a:p>
            <a:r>
              <a:rPr lang="en-US" sz="2800" dirty="0" smtClean="0"/>
              <a:t>Binary Arithmetic: Add and Subtract two binary numbers</a:t>
            </a:r>
            <a:endParaRPr lang="en-US" sz="2800" dirty="0"/>
          </a:p>
        </p:txBody>
      </p:sp>
    </p:spTree>
    <p:extLst>
      <p:ext uri="{BB962C8B-B14F-4D97-AF65-F5344CB8AC3E}">
        <p14:creationId xmlns:p14="http://schemas.microsoft.com/office/powerpoint/2010/main" val="2864078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323439"/>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288943"/>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   </a:t>
            </a:r>
            <a:endParaRPr lang="en-US" sz="3600" dirty="0">
              <a:solidFill>
                <a:srgbClr val="FFFFFF"/>
              </a:solidFill>
              <a:latin typeface="Calibri"/>
            </a:endParaRPr>
          </a:p>
        </p:txBody>
      </p:sp>
      <p:sp>
        <p:nvSpPr>
          <p:cNvPr id="2" name="TextBox 1"/>
          <p:cNvSpPr txBox="1"/>
          <p:nvPr/>
        </p:nvSpPr>
        <p:spPr>
          <a:xfrm>
            <a:off x="228600" y="685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11" name="TextBox 10"/>
          <p:cNvSpPr txBox="1"/>
          <p:nvPr/>
        </p:nvSpPr>
        <p:spPr>
          <a:xfrm>
            <a:off x="1219200" y="1752600"/>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1</a:t>
            </a:r>
          </a:p>
        </p:txBody>
      </p:sp>
      <p:sp>
        <p:nvSpPr>
          <p:cNvPr id="19" name="TextBox 18"/>
          <p:cNvSpPr txBox="1"/>
          <p:nvPr/>
        </p:nvSpPr>
        <p:spPr>
          <a:xfrm>
            <a:off x="1219200" y="3346847"/>
            <a:ext cx="259686" cy="615553"/>
          </a:xfrm>
          <a:prstGeom prst="rect">
            <a:avLst/>
          </a:prstGeom>
          <a:noFill/>
        </p:spPr>
        <p:txBody>
          <a:bodyPr wrap="none" lIns="0" tIns="0" rIns="0" bIns="0" rtlCol="0">
            <a:spAutoFit/>
          </a:bodyPr>
          <a:lstStyle/>
          <a:p>
            <a:r>
              <a:rPr lang="en-US" sz="4000" dirty="0" smtClean="0">
                <a:solidFill>
                  <a:schemeClr val="accent5">
                    <a:lumMod val="60000"/>
                    <a:lumOff val="40000"/>
                  </a:schemeClr>
                </a:solidFill>
              </a:rPr>
              <a:t>4</a:t>
            </a:r>
            <a:endParaRPr lang="en-US" sz="4000" dirty="0">
              <a:solidFill>
                <a:schemeClr val="accent5">
                  <a:lumMod val="60000"/>
                  <a:lumOff val="40000"/>
                </a:schemeClr>
              </a:solidFill>
            </a:endParaRPr>
          </a:p>
        </p:txBody>
      </p:sp>
      <p:sp>
        <p:nvSpPr>
          <p:cNvPr id="20" name="TextBox 19"/>
          <p:cNvSpPr txBox="1"/>
          <p:nvPr/>
        </p:nvSpPr>
        <p:spPr>
          <a:xfrm>
            <a:off x="1492914" y="3346847"/>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3</a:t>
            </a:r>
          </a:p>
        </p:txBody>
      </p:sp>
      <p:sp>
        <p:nvSpPr>
          <p:cNvPr id="21" name="TextBox 20"/>
          <p:cNvSpPr txBox="1"/>
          <p:nvPr/>
        </p:nvSpPr>
        <p:spPr>
          <a:xfrm>
            <a:off x="1721514" y="3346847"/>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7</a:t>
            </a:r>
          </a:p>
        </p:txBody>
      </p:sp>
      <p:sp>
        <p:nvSpPr>
          <p:cNvPr id="28" name="TextBox 27"/>
          <p:cNvSpPr txBox="1"/>
          <p:nvPr/>
        </p:nvSpPr>
        <p:spPr>
          <a:xfrm>
            <a:off x="2590800" y="54658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29" name="TextBox 28"/>
          <p:cNvSpPr txBox="1"/>
          <p:nvPr/>
        </p:nvSpPr>
        <p:spPr>
          <a:xfrm>
            <a:off x="2133600" y="5486400"/>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0" name="TextBox 29"/>
          <p:cNvSpPr txBox="1"/>
          <p:nvPr/>
        </p:nvSpPr>
        <p:spPr>
          <a:xfrm>
            <a:off x="1676400" y="5486400"/>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1" name="TextBox 30"/>
          <p:cNvSpPr txBox="1"/>
          <p:nvPr/>
        </p:nvSpPr>
        <p:spPr>
          <a:xfrm>
            <a:off x="2813962"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2" name="TextBox 31"/>
          <p:cNvSpPr txBox="1"/>
          <p:nvPr/>
        </p:nvSpPr>
        <p:spPr>
          <a:xfrm>
            <a:off x="2362200"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3" name="TextBox 32"/>
          <p:cNvSpPr txBox="1"/>
          <p:nvPr/>
        </p:nvSpPr>
        <p:spPr>
          <a:xfrm>
            <a:off x="1905000" y="5486400"/>
            <a:ext cx="234038" cy="553998"/>
          </a:xfrm>
          <a:prstGeom prst="rect">
            <a:avLst/>
          </a:prstGeom>
          <a:noFill/>
        </p:spPr>
        <p:txBody>
          <a:bodyPr wrap="none" lIns="0" tIns="0" rIns="0" bIns="0" rtlCol="0">
            <a:spAutoFit/>
          </a:bodyPr>
          <a:lstStyle/>
          <a:p>
            <a:r>
              <a:rPr lang="en-US" sz="3600" dirty="0">
                <a:solidFill>
                  <a:schemeClr val="accent5">
                    <a:lumMod val="60000"/>
                    <a:lumOff val="40000"/>
                  </a:schemeClr>
                </a:solidFill>
              </a:rPr>
              <a:t>0</a:t>
            </a:r>
          </a:p>
        </p:txBody>
      </p:sp>
      <p:sp>
        <p:nvSpPr>
          <p:cNvPr id="38" name="TextBox 37"/>
          <p:cNvSpPr txBox="1"/>
          <p:nvPr/>
        </p:nvSpPr>
        <p:spPr>
          <a:xfrm>
            <a:off x="20878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39" name="TextBox 38"/>
          <p:cNvSpPr txBox="1"/>
          <p:nvPr/>
        </p:nvSpPr>
        <p:spPr>
          <a:xfrm>
            <a:off x="18592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40" name="TextBox 39"/>
          <p:cNvSpPr txBox="1"/>
          <p:nvPr/>
        </p:nvSpPr>
        <p:spPr>
          <a:xfrm>
            <a:off x="1630621" y="4018002"/>
            <a:ext cx="234038"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a:t>
            </a:r>
            <a:endParaRPr lang="en-US" sz="3600" dirty="0">
              <a:solidFill>
                <a:schemeClr val="accent5">
                  <a:lumMod val="60000"/>
                  <a:lumOff val="40000"/>
                </a:schemeClr>
              </a:solidFill>
            </a:endParaRPr>
          </a:p>
        </p:txBody>
      </p:sp>
      <p:sp>
        <p:nvSpPr>
          <p:cNvPr id="41" name="TextBox 40"/>
          <p:cNvSpPr txBox="1"/>
          <p:nvPr/>
        </p:nvSpPr>
        <p:spPr>
          <a:xfrm>
            <a:off x="2417019" y="3433227"/>
            <a:ext cx="1770421" cy="584775"/>
          </a:xfrm>
          <a:prstGeom prst="rect">
            <a:avLst/>
          </a:prstGeom>
          <a:noFill/>
        </p:spPr>
        <p:txBody>
          <a:bodyPr wrap="none" rtlCol="0">
            <a:spAutoFit/>
          </a:bodyPr>
          <a:lstStyle/>
          <a:p>
            <a:r>
              <a:rPr lang="en-US" sz="3200" dirty="0" smtClean="0">
                <a:solidFill>
                  <a:schemeClr val="accent5">
                    <a:lumMod val="60000"/>
                    <a:lumOff val="40000"/>
                  </a:schemeClr>
                </a:solidFill>
              </a:rPr>
              <a:t>Carry-out</a:t>
            </a:r>
            <a:endParaRPr lang="en-US" sz="3200" dirty="0">
              <a:solidFill>
                <a:schemeClr val="accent5">
                  <a:lumMod val="60000"/>
                  <a:lumOff val="40000"/>
                </a:schemeClr>
              </a:solidFill>
            </a:endParaRPr>
          </a:p>
        </p:txBody>
      </p:sp>
      <p:cxnSp>
        <p:nvCxnSpPr>
          <p:cNvPr id="42" name="Straight Arrow Connector 41"/>
          <p:cNvCxnSpPr/>
          <p:nvPr/>
        </p:nvCxnSpPr>
        <p:spPr>
          <a:xfrm flipH="1">
            <a:off x="2345884" y="3962400"/>
            <a:ext cx="244916" cy="152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5" name="Oval 4"/>
          <p:cNvSpPr/>
          <p:nvPr/>
        </p:nvSpPr>
        <p:spPr>
          <a:xfrm>
            <a:off x="2093259" y="4038600"/>
            <a:ext cx="323760" cy="5334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087821" y="4018002"/>
            <a:ext cx="258063" cy="2154198"/>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p:cNvSpPr txBox="1"/>
          <p:nvPr/>
        </p:nvSpPr>
        <p:spPr>
          <a:xfrm>
            <a:off x="-62935" y="3606225"/>
            <a:ext cx="1510735" cy="584775"/>
          </a:xfrm>
          <a:prstGeom prst="rect">
            <a:avLst/>
          </a:prstGeom>
          <a:noFill/>
        </p:spPr>
        <p:txBody>
          <a:bodyPr wrap="none" rtlCol="0">
            <a:spAutoFit/>
          </a:bodyPr>
          <a:lstStyle/>
          <a:p>
            <a:r>
              <a:rPr lang="en-US" sz="3200" dirty="0" smtClean="0">
                <a:solidFill>
                  <a:schemeClr val="accent5">
                    <a:lumMod val="60000"/>
                    <a:lumOff val="40000"/>
                  </a:schemeClr>
                </a:solidFill>
              </a:rPr>
              <a:t>Carry-in</a:t>
            </a:r>
            <a:endParaRPr lang="en-US" sz="3200" dirty="0">
              <a:solidFill>
                <a:schemeClr val="accent5">
                  <a:lumMod val="60000"/>
                  <a:lumOff val="40000"/>
                </a:schemeClr>
              </a:solidFill>
            </a:endParaRPr>
          </a:p>
        </p:txBody>
      </p:sp>
      <p:cxnSp>
        <p:nvCxnSpPr>
          <p:cNvPr id="9" name="Straight Arrow Connector 8"/>
          <p:cNvCxnSpPr>
            <a:stCxn id="19" idx="2"/>
          </p:cNvCxnSpPr>
          <p:nvPr/>
        </p:nvCxnSpPr>
        <p:spPr>
          <a:xfrm>
            <a:off x="1349043" y="3962400"/>
            <a:ext cx="738778" cy="152400"/>
          </a:xfrm>
          <a:prstGeom prst="straightConnector1">
            <a:avLst/>
          </a:prstGeom>
          <a:ln>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3689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5821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58211">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5821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58211">
                                            <p:txEl>
                                              <p:pRg st="4" end="4"/>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58211">
                                            <p:txEl>
                                              <p:pRg st="5" end="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758211">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8"/>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42"/>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1"/>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5"/>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xit" presetSubtype="0" fill="hold" nodeType="clickEffect">
                                  <p:stCondLst>
                                    <p:cond delay="0"/>
                                  </p:stCondLst>
                                  <p:childTnLst>
                                    <p:set>
                                      <p:cBhvr>
                                        <p:cTn id="62" dur="1" fill="hold">
                                          <p:stCondLst>
                                            <p:cond delay="0"/>
                                          </p:stCondLst>
                                        </p:cTn>
                                        <p:tgtEl>
                                          <p:spTgt spid="42"/>
                                        </p:tgtEl>
                                        <p:attrNameLst>
                                          <p:attrName>style.visibility</p:attrName>
                                        </p:attrNameLst>
                                      </p:cBhvr>
                                      <p:to>
                                        <p:strVal val="hidden"/>
                                      </p:to>
                                    </p:set>
                                  </p:childTnLst>
                                </p:cTn>
                              </p:par>
                              <p:par>
                                <p:cTn id="63" presetID="1" presetClass="exit" presetSubtype="0" fill="hold" grpId="1" nodeType="withEffect">
                                  <p:stCondLst>
                                    <p:cond delay="0"/>
                                  </p:stCondLst>
                                  <p:childTnLst>
                                    <p:set>
                                      <p:cBhvr>
                                        <p:cTn id="64" dur="1" fill="hold">
                                          <p:stCondLst>
                                            <p:cond delay="0"/>
                                          </p:stCondLst>
                                        </p:cTn>
                                        <p:tgtEl>
                                          <p:spTgt spid="41"/>
                                        </p:tgtEl>
                                        <p:attrNameLst>
                                          <p:attrName>style.visibility</p:attrName>
                                        </p:attrNameLst>
                                      </p:cBhvr>
                                      <p:to>
                                        <p:strVal val="hidden"/>
                                      </p:to>
                                    </p:set>
                                  </p:childTnLst>
                                </p:cTn>
                              </p:par>
                              <p:par>
                                <p:cTn id="65" presetID="1" presetClass="exit" presetSubtype="0" fill="hold" grpId="1" nodeType="withEffect">
                                  <p:stCondLst>
                                    <p:cond delay="0"/>
                                  </p:stCondLst>
                                  <p:childTnLst>
                                    <p:set>
                                      <p:cBhvr>
                                        <p:cTn id="66" dur="1" fill="hold">
                                          <p:stCondLst>
                                            <p:cond delay="0"/>
                                          </p:stCondLst>
                                        </p:cTn>
                                        <p:tgtEl>
                                          <p:spTgt spid="5"/>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45"/>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9"/>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6"/>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29"/>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39"/>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xit" presetSubtype="0" fill="hold" grpId="1" nodeType="clickEffect">
                                  <p:stCondLst>
                                    <p:cond delay="0"/>
                                  </p:stCondLst>
                                  <p:childTnLst>
                                    <p:set>
                                      <p:cBhvr>
                                        <p:cTn id="86" dur="1" fill="hold">
                                          <p:stCondLst>
                                            <p:cond delay="0"/>
                                          </p:stCondLst>
                                        </p:cTn>
                                        <p:tgtEl>
                                          <p:spTgt spid="45"/>
                                        </p:tgtEl>
                                        <p:attrNameLst>
                                          <p:attrName>style.visibility</p:attrName>
                                        </p:attrNameLst>
                                      </p:cBhvr>
                                      <p:to>
                                        <p:strVal val="hidden"/>
                                      </p:to>
                                    </p:set>
                                  </p:childTnLst>
                                </p:cTn>
                              </p:par>
                              <p:par>
                                <p:cTn id="87" presetID="1" presetClass="exit" presetSubtype="0" fill="hold" nodeType="withEffect">
                                  <p:stCondLst>
                                    <p:cond delay="0"/>
                                  </p:stCondLst>
                                  <p:childTnLst>
                                    <p:set>
                                      <p:cBhvr>
                                        <p:cTn id="88" dur="1" fill="hold">
                                          <p:stCondLst>
                                            <p:cond delay="0"/>
                                          </p:stCondLst>
                                        </p:cTn>
                                        <p:tgtEl>
                                          <p:spTgt spid="9"/>
                                        </p:tgtEl>
                                        <p:attrNameLst>
                                          <p:attrName>style.visibility</p:attrName>
                                        </p:attrNameLst>
                                      </p:cBhvr>
                                      <p:to>
                                        <p:strVal val="hidden"/>
                                      </p:to>
                                    </p:set>
                                  </p:childTnLst>
                                </p:cTn>
                              </p:par>
                              <p:par>
                                <p:cTn id="89" presetID="1" presetClass="exit" presetSubtype="0" fill="hold" grpId="1" nodeType="withEffect">
                                  <p:stCondLst>
                                    <p:cond delay="0"/>
                                  </p:stCondLst>
                                  <p:childTnLst>
                                    <p:set>
                                      <p:cBhvr>
                                        <p:cTn id="90" dur="1" fill="hold">
                                          <p:stCondLst>
                                            <p:cond delay="0"/>
                                          </p:stCondLst>
                                        </p:cTn>
                                        <p:tgtEl>
                                          <p:spTgt spid="6"/>
                                        </p:tgtEl>
                                        <p:attrNameLst>
                                          <p:attrName>style.visibility</p:attrName>
                                        </p:attrNameLst>
                                      </p:cBhvr>
                                      <p:to>
                                        <p:strVal val="hidden"/>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3"/>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0" nodeType="clickEffect">
                                  <p:stCondLst>
                                    <p:cond delay="0"/>
                                  </p:stCondLst>
                                  <p:childTnLst>
                                    <p:set>
                                      <p:cBhvr>
                                        <p:cTn id="98" dur="1" fill="hold">
                                          <p:stCondLst>
                                            <p:cond delay="0"/>
                                          </p:stCondLst>
                                        </p:cTn>
                                        <p:tgtEl>
                                          <p:spTgt spid="40"/>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9" grpId="0"/>
      <p:bldP spid="20" grpId="0"/>
      <p:bldP spid="21" grpId="0"/>
      <p:bldP spid="28" grpId="0"/>
      <p:bldP spid="29" grpId="0"/>
      <p:bldP spid="30" grpId="0"/>
      <p:bldP spid="31" grpId="0"/>
      <p:bldP spid="32" grpId="0"/>
      <p:bldP spid="33" grpId="0"/>
      <p:bldP spid="38" grpId="0"/>
      <p:bldP spid="39" grpId="0"/>
      <p:bldP spid="40" grpId="0"/>
      <p:bldP spid="41" grpId="0"/>
      <p:bldP spid="41" grpId="1"/>
      <p:bldP spid="5" grpId="0" animBg="1"/>
      <p:bldP spid="5" grpId="1" animBg="1"/>
      <p:bldP spid="6" grpId="0" animBg="1"/>
      <p:bldP spid="6" grpId="1" animBg="1"/>
      <p:bldP spid="45" grpId="0"/>
      <p:bldP spid="45" grpId="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a:t>Binary </a:t>
            </a:r>
            <a:r>
              <a:rPr lang="en-US" dirty="0" smtClean="0"/>
              <a:t>Addition</a:t>
            </a:r>
            <a:endParaRPr lang="en-US" dirty="0"/>
          </a:p>
        </p:txBody>
      </p:sp>
      <p:sp>
        <p:nvSpPr>
          <p:cNvPr id="1758211" name="Rectangle 3"/>
          <p:cNvSpPr>
            <a:spLocks noGrp="1" noChangeArrowheads="1"/>
          </p:cNvSpPr>
          <p:nvPr>
            <p:ph idx="1"/>
            <p:custDataLst>
              <p:tags r:id="rId2"/>
            </p:custDataLst>
          </p:nvPr>
        </p:nvSpPr>
        <p:spPr>
          <a:xfrm>
            <a:off x="3200400" y="1730578"/>
            <a:ext cx="6019800" cy="4283461"/>
          </a:xfrm>
        </p:spPr>
        <p:txBody>
          <a:bodyPr>
            <a:noAutofit/>
          </a:bodyPr>
          <a:lstStyle/>
          <a:p>
            <a:r>
              <a:rPr lang="en-US" dirty="0" smtClean="0"/>
              <a:t>Addition works </a:t>
            </a:r>
            <a:r>
              <a:rPr lang="en-US" dirty="0"/>
              <a:t>the same way regardless of base</a:t>
            </a:r>
          </a:p>
          <a:p>
            <a:pPr lvl="1"/>
            <a:r>
              <a:rPr lang="en-US" dirty="0"/>
              <a:t>Add the digits in each position</a:t>
            </a:r>
          </a:p>
          <a:p>
            <a:pPr lvl="1"/>
            <a:r>
              <a:rPr lang="en-US" dirty="0"/>
              <a:t>Propagate the </a:t>
            </a:r>
            <a:r>
              <a:rPr lang="en-US" dirty="0" smtClean="0"/>
              <a:t>carry</a:t>
            </a:r>
          </a:p>
          <a:p>
            <a:pPr marL="173038" lvl="1" indent="0">
              <a:buNone/>
            </a:pPr>
            <a:endParaRPr lang="en-US" dirty="0" smtClean="0"/>
          </a:p>
          <a:p>
            <a:pPr marL="173038" lvl="1" indent="0">
              <a:buNone/>
            </a:pPr>
            <a:r>
              <a:rPr lang="en-US" dirty="0"/>
              <a:t>Unsigned binary addition is pretty </a:t>
            </a:r>
            <a:r>
              <a:rPr lang="en-US" dirty="0" smtClean="0"/>
              <a:t>easy</a:t>
            </a:r>
            <a:endParaRPr lang="en-US" dirty="0"/>
          </a:p>
          <a:p>
            <a:pPr lvl="1"/>
            <a:r>
              <a:rPr lang="en-US" dirty="0"/>
              <a:t>Combine two bits at a time</a:t>
            </a:r>
          </a:p>
          <a:p>
            <a:pPr lvl="1"/>
            <a:r>
              <a:rPr lang="en-US" dirty="0"/>
              <a:t>Along with a carry</a:t>
            </a:r>
          </a:p>
          <a:p>
            <a:pPr lvl="1"/>
            <a:endParaRPr lang="en-US" dirty="0"/>
          </a:p>
        </p:txBody>
      </p:sp>
      <p:sp>
        <p:nvSpPr>
          <p:cNvPr id="1758212" name="Text Box 4"/>
          <p:cNvSpPr txBox="1">
            <a:spLocks noChangeArrowheads="1"/>
          </p:cNvSpPr>
          <p:nvPr>
            <p:custDataLst>
              <p:tags r:id="rId3"/>
            </p:custDataLst>
          </p:nvPr>
        </p:nvSpPr>
        <p:spPr bwMode="auto">
          <a:xfrm>
            <a:off x="193675" y="2111579"/>
            <a:ext cx="2514600" cy="1323439"/>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4000" dirty="0">
                <a:solidFill>
                  <a:srgbClr val="FFFFFF"/>
                </a:solidFill>
                <a:latin typeface="Calibri"/>
              </a:rPr>
              <a:t>   </a:t>
            </a:r>
            <a:r>
              <a:rPr lang="en-US" sz="4000" dirty="0" smtClean="0">
                <a:solidFill>
                  <a:srgbClr val="FFFFFF"/>
                </a:solidFill>
                <a:latin typeface="Calibri"/>
              </a:rPr>
              <a:t>183</a:t>
            </a:r>
            <a:r>
              <a:rPr lang="en-US" sz="4000" dirty="0">
                <a:solidFill>
                  <a:srgbClr val="FFFFFF"/>
                </a:solidFill>
                <a:latin typeface="Calibri"/>
              </a:rPr>
              <a:t/>
            </a:r>
            <a:br>
              <a:rPr lang="en-US" sz="4000" dirty="0">
                <a:solidFill>
                  <a:srgbClr val="FFFFFF"/>
                </a:solidFill>
                <a:latin typeface="Calibri"/>
              </a:rPr>
            </a:br>
            <a:r>
              <a:rPr lang="en-US" sz="4000" dirty="0" smtClean="0">
                <a:solidFill>
                  <a:srgbClr val="FFFFFF"/>
                </a:solidFill>
                <a:latin typeface="Calibri"/>
              </a:rPr>
              <a:t>+ 254</a:t>
            </a:r>
          </a:p>
        </p:txBody>
      </p:sp>
      <p:sp>
        <p:nvSpPr>
          <p:cNvPr id="1758213" name="Line 5"/>
          <p:cNvSpPr>
            <a:spLocks noChangeShapeType="1"/>
          </p:cNvSpPr>
          <p:nvPr>
            <p:custDataLst>
              <p:tags r:id="rId4"/>
            </p:custDataLst>
          </p:nvPr>
        </p:nvSpPr>
        <p:spPr bwMode="auto">
          <a:xfrm>
            <a:off x="1301750" y="5540579"/>
            <a:ext cx="1828800" cy="0"/>
          </a:xfrm>
          <a:prstGeom prst="line">
            <a:avLst/>
          </a:prstGeom>
          <a:noFill/>
          <a:ln w="25400">
            <a:solidFill>
              <a:srgbClr val="FFFFFF"/>
            </a:solidFill>
            <a:round/>
            <a:headEnd/>
            <a:tailEnd/>
          </a:ln>
          <a:effectLst/>
        </p:spPr>
        <p:txBody>
          <a:bodyPr wrap="none" anchor="ctr">
            <a:spAutoFit/>
          </a:bodyPr>
          <a:lstStyle/>
          <a:p>
            <a:endParaRPr lang="en-US"/>
          </a:p>
        </p:txBody>
      </p:sp>
      <p:sp>
        <p:nvSpPr>
          <p:cNvPr id="1758214" name="Line 6"/>
          <p:cNvSpPr>
            <a:spLocks noChangeShapeType="1"/>
          </p:cNvSpPr>
          <p:nvPr>
            <p:custDataLst>
              <p:tags r:id="rId5"/>
            </p:custDataLst>
          </p:nvPr>
        </p:nvSpPr>
        <p:spPr bwMode="auto">
          <a:xfrm>
            <a:off x="955675" y="3381579"/>
            <a:ext cx="1066800" cy="0"/>
          </a:xfrm>
          <a:prstGeom prst="line">
            <a:avLst/>
          </a:prstGeom>
          <a:noFill/>
          <a:ln w="25400">
            <a:solidFill>
              <a:srgbClr val="FFFFFF"/>
            </a:solidFill>
            <a:round/>
            <a:headEnd/>
            <a:tailEnd/>
          </a:ln>
          <a:effectLst/>
        </p:spPr>
        <p:txBody>
          <a:bodyPr anchor="ctr">
            <a:spAutoFit/>
          </a:bodyPr>
          <a:lstStyle/>
          <a:p>
            <a:endParaRPr lang="en-US"/>
          </a:p>
        </p:txBody>
      </p:sp>
      <p:sp>
        <p:nvSpPr>
          <p:cNvPr id="7" name="Text Box 4"/>
          <p:cNvSpPr txBox="1">
            <a:spLocks noChangeArrowheads="1"/>
          </p:cNvSpPr>
          <p:nvPr>
            <p:custDataLst>
              <p:tags r:id="rId6"/>
            </p:custDataLst>
          </p:nvPr>
        </p:nvSpPr>
        <p:spPr bwMode="auto">
          <a:xfrm>
            <a:off x="955675" y="4321379"/>
            <a:ext cx="2514600" cy="1288943"/>
          </a:xfrm>
          <a:prstGeom prst="rect">
            <a:avLst/>
          </a:prstGeom>
          <a:noFill/>
          <a:ln w="25400" algn="ctr">
            <a:noFill/>
            <a:miter lim="800000"/>
            <a:headEnd/>
            <a:tailEnd/>
          </a:ln>
          <a:effectLst/>
        </p:spPr>
        <p:txBody>
          <a:bodyPr wrap="square">
            <a:spAutoFit/>
          </a:bodyPr>
          <a:lstStyle/>
          <a:p>
            <a:pPr algn="ctr" eaLnBrk="1" hangingPunct="1">
              <a:buClr>
                <a:srgbClr val="40458C"/>
              </a:buClr>
              <a:buSzPct val="100000"/>
              <a:buFont typeface="Times New Roman" pitchFamily="18" charset="0"/>
              <a:buNone/>
            </a:pPr>
            <a:r>
              <a:rPr lang="en-US" dirty="0" smtClean="0">
                <a:solidFill>
                  <a:srgbClr val="FFFFFF"/>
                </a:solidFill>
                <a:latin typeface="Calibri"/>
              </a:rPr>
              <a:t>     </a:t>
            </a:r>
            <a:r>
              <a:rPr lang="en-US" sz="3600" dirty="0" smtClean="0">
                <a:solidFill>
                  <a:srgbClr val="FFFFFF"/>
                </a:solidFill>
                <a:latin typeface="Calibri"/>
              </a:rPr>
              <a:t>001110</a:t>
            </a:r>
          </a:p>
          <a:p>
            <a:pPr algn="ctr" eaLnBrk="1" hangingPunct="1">
              <a:lnSpc>
                <a:spcPct val="116000"/>
              </a:lnSpc>
              <a:buClr>
                <a:srgbClr val="40458C"/>
              </a:buClr>
              <a:buSzPct val="100000"/>
              <a:buFont typeface="Times New Roman" pitchFamily="18" charset="0"/>
              <a:buNone/>
            </a:pPr>
            <a:r>
              <a:rPr lang="en-US" sz="3600" dirty="0" smtClean="0">
                <a:solidFill>
                  <a:srgbClr val="FFFFFF"/>
                </a:solidFill>
                <a:latin typeface="Calibri"/>
              </a:rPr>
              <a:t>+ 011100   </a:t>
            </a:r>
            <a:endParaRPr lang="en-US" sz="3600" dirty="0">
              <a:solidFill>
                <a:srgbClr val="FFFFFF"/>
              </a:solidFill>
              <a:latin typeface="Calibri"/>
            </a:endParaRPr>
          </a:p>
        </p:txBody>
      </p:sp>
      <p:sp>
        <p:nvSpPr>
          <p:cNvPr id="2" name="TextBox 1"/>
          <p:cNvSpPr txBox="1"/>
          <p:nvPr/>
        </p:nvSpPr>
        <p:spPr>
          <a:xfrm>
            <a:off x="228600" y="685800"/>
            <a:ext cx="6147260" cy="584775"/>
          </a:xfrm>
          <a:prstGeom prst="rect">
            <a:avLst/>
          </a:prstGeom>
          <a:noFill/>
        </p:spPr>
        <p:txBody>
          <a:bodyPr wrap="none" rtlCol="0">
            <a:spAutoFit/>
          </a:bodyPr>
          <a:lstStyle/>
          <a:p>
            <a:r>
              <a:rPr lang="en-US" sz="3200" dirty="0" smtClean="0"/>
              <a:t>How do we do arithmetic in binary?</a:t>
            </a:r>
            <a:endParaRPr lang="en-US" sz="3200" dirty="0"/>
          </a:p>
        </p:txBody>
      </p:sp>
      <p:sp>
        <p:nvSpPr>
          <p:cNvPr id="4" name="TextBox 3"/>
          <p:cNvSpPr txBox="1"/>
          <p:nvPr/>
        </p:nvSpPr>
        <p:spPr>
          <a:xfrm>
            <a:off x="1202141" y="3346847"/>
            <a:ext cx="779059" cy="615553"/>
          </a:xfrm>
          <a:prstGeom prst="rect">
            <a:avLst/>
          </a:prstGeom>
          <a:noFill/>
        </p:spPr>
        <p:txBody>
          <a:bodyPr wrap="none" lIns="0" tIns="0" rIns="0" bIns="0" rtlCol="0">
            <a:spAutoFit/>
          </a:bodyPr>
          <a:lstStyle/>
          <a:p>
            <a:r>
              <a:rPr lang="en-US" sz="4000" dirty="0" smtClean="0">
                <a:solidFill>
                  <a:schemeClr val="accent5">
                    <a:lumMod val="60000"/>
                    <a:lumOff val="40000"/>
                  </a:schemeClr>
                </a:solidFill>
              </a:rPr>
              <a:t>437</a:t>
            </a:r>
            <a:endParaRPr lang="en-US" sz="4000" dirty="0">
              <a:solidFill>
                <a:schemeClr val="accent5">
                  <a:lumMod val="60000"/>
                  <a:lumOff val="40000"/>
                </a:schemeClr>
              </a:solidFill>
            </a:endParaRPr>
          </a:p>
        </p:txBody>
      </p:sp>
      <p:sp>
        <p:nvSpPr>
          <p:cNvPr id="11" name="TextBox 10"/>
          <p:cNvSpPr txBox="1"/>
          <p:nvPr/>
        </p:nvSpPr>
        <p:spPr>
          <a:xfrm>
            <a:off x="1219200" y="1752600"/>
            <a:ext cx="259686" cy="615553"/>
          </a:xfrm>
          <a:prstGeom prst="rect">
            <a:avLst/>
          </a:prstGeom>
          <a:noFill/>
        </p:spPr>
        <p:txBody>
          <a:bodyPr wrap="none" lIns="0" tIns="0" rIns="0" bIns="0" rtlCol="0">
            <a:spAutoFit/>
          </a:bodyPr>
          <a:lstStyle/>
          <a:p>
            <a:r>
              <a:rPr lang="en-US" sz="4000" dirty="0">
                <a:solidFill>
                  <a:schemeClr val="accent5">
                    <a:lumMod val="60000"/>
                    <a:lumOff val="40000"/>
                  </a:schemeClr>
                </a:solidFill>
              </a:rPr>
              <a:t>1</a:t>
            </a:r>
          </a:p>
        </p:txBody>
      </p:sp>
      <p:sp>
        <p:nvSpPr>
          <p:cNvPr id="12" name="TextBox 11"/>
          <p:cNvSpPr txBox="1"/>
          <p:nvPr/>
        </p:nvSpPr>
        <p:spPr>
          <a:xfrm>
            <a:off x="1676400" y="5480447"/>
            <a:ext cx="1404231"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101010</a:t>
            </a:r>
            <a:endParaRPr lang="en-US" sz="3600" dirty="0">
              <a:solidFill>
                <a:schemeClr val="accent5">
                  <a:lumMod val="60000"/>
                  <a:lumOff val="40000"/>
                </a:schemeClr>
              </a:solidFill>
            </a:endParaRPr>
          </a:p>
        </p:txBody>
      </p:sp>
      <p:sp>
        <p:nvSpPr>
          <p:cNvPr id="13" name="TextBox 12"/>
          <p:cNvSpPr txBox="1"/>
          <p:nvPr/>
        </p:nvSpPr>
        <p:spPr>
          <a:xfrm>
            <a:off x="1643769" y="4018002"/>
            <a:ext cx="702115" cy="553998"/>
          </a:xfrm>
          <a:prstGeom prst="rect">
            <a:avLst/>
          </a:prstGeom>
          <a:noFill/>
        </p:spPr>
        <p:txBody>
          <a:bodyPr wrap="none" lIns="0" tIns="0" rIns="0" bIns="0" rtlCol="0">
            <a:spAutoFit/>
          </a:bodyPr>
          <a:lstStyle/>
          <a:p>
            <a:r>
              <a:rPr lang="en-US" sz="3600" dirty="0" smtClean="0">
                <a:solidFill>
                  <a:schemeClr val="accent5">
                    <a:lumMod val="60000"/>
                    <a:lumOff val="40000"/>
                  </a:schemeClr>
                </a:solidFill>
              </a:rPr>
              <a:t>111</a:t>
            </a:r>
            <a:endParaRPr lang="en-US" sz="3600" dirty="0">
              <a:solidFill>
                <a:schemeClr val="accent5">
                  <a:lumMod val="60000"/>
                  <a:lumOff val="40000"/>
                </a:schemeClr>
              </a:solidFill>
            </a:endParaRPr>
          </a:p>
        </p:txBody>
      </p:sp>
    </p:spTree>
    <p:extLst>
      <p:ext uri="{BB962C8B-B14F-4D97-AF65-F5344CB8AC3E}">
        <p14:creationId xmlns:p14="http://schemas.microsoft.com/office/powerpoint/2010/main" val="30231101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title"/>
            <p:custDataLst>
              <p:tags r:id="rId1"/>
            </p:custDataLst>
          </p:nvPr>
        </p:nvSpPr>
        <p:spPr/>
        <p:txBody>
          <a:bodyPr>
            <a:noAutofit/>
          </a:bodyPr>
          <a:lstStyle/>
          <a:p>
            <a:r>
              <a:rPr lang="en-US" dirty="0" smtClean="0"/>
              <a:t>Binary Addition</a:t>
            </a:r>
            <a:endParaRPr lang="en-US" dirty="0"/>
          </a:p>
        </p:txBody>
      </p:sp>
      <p:sp>
        <p:nvSpPr>
          <p:cNvPr id="16" name="Content Placeholder 2"/>
          <p:cNvSpPr>
            <a:spLocks noGrp="1"/>
          </p:cNvSpPr>
          <p:nvPr>
            <p:ph idx="1"/>
          </p:nvPr>
        </p:nvSpPr>
        <p:spPr>
          <a:xfrm>
            <a:off x="215153" y="685800"/>
            <a:ext cx="8686800" cy="5638800"/>
          </a:xfrm>
        </p:spPr>
        <p:txBody>
          <a:bodyPr/>
          <a:lstStyle/>
          <a:p>
            <a:r>
              <a:rPr lang="en-US" dirty="0"/>
              <a:t>Binary addition requires</a:t>
            </a:r>
          </a:p>
          <a:p>
            <a:pPr lvl="1"/>
            <a:r>
              <a:rPr lang="en-US" dirty="0" smtClean="0"/>
              <a:t>Add </a:t>
            </a:r>
            <a:r>
              <a:rPr lang="en-US" dirty="0"/>
              <a:t>of </a:t>
            </a:r>
            <a:r>
              <a:rPr lang="en-US" b="1" i="1" dirty="0">
                <a:solidFill>
                  <a:schemeClr val="accent5">
                    <a:lumMod val="60000"/>
                    <a:lumOff val="40000"/>
                  </a:schemeClr>
                </a:solidFill>
              </a:rPr>
              <a:t>two bits</a:t>
            </a:r>
            <a:r>
              <a:rPr lang="en-US" dirty="0"/>
              <a:t> PLUS </a:t>
            </a:r>
            <a:r>
              <a:rPr lang="en-US" b="1" i="1" dirty="0">
                <a:solidFill>
                  <a:schemeClr val="accent5">
                    <a:lumMod val="60000"/>
                    <a:lumOff val="40000"/>
                  </a:schemeClr>
                </a:solidFill>
              </a:rPr>
              <a:t>carry-in</a:t>
            </a:r>
          </a:p>
          <a:p>
            <a:pPr lvl="1"/>
            <a:r>
              <a:rPr lang="en-US" dirty="0"/>
              <a:t>Also, </a:t>
            </a:r>
            <a:r>
              <a:rPr lang="en-US" b="1" i="1" dirty="0">
                <a:solidFill>
                  <a:schemeClr val="accent5">
                    <a:lumMod val="60000"/>
                    <a:lumOff val="40000"/>
                  </a:schemeClr>
                </a:solidFill>
              </a:rPr>
              <a:t>carry-out</a:t>
            </a:r>
            <a:r>
              <a:rPr lang="en-US" dirty="0"/>
              <a:t> if necessary</a:t>
            </a:r>
          </a:p>
          <a:p>
            <a:endParaRPr lang="en-US" dirty="0"/>
          </a:p>
        </p:txBody>
      </p:sp>
    </p:spTree>
    <p:extLst>
      <p:ext uri="{BB962C8B-B14F-4D97-AF65-F5344CB8AC3E}">
        <p14:creationId xmlns:p14="http://schemas.microsoft.com/office/powerpoint/2010/main" val="42361112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custDataLst>
              <p:tags r:id="rId1"/>
            </p:custDataLst>
          </p:nvPr>
        </p:nvSpPr>
        <p:spPr/>
        <p:txBody>
          <a:bodyPr>
            <a:noAutofit/>
          </a:bodyPr>
          <a:lstStyle/>
          <a:p>
            <a:r>
              <a:rPr lang="en-US" dirty="0" smtClean="0"/>
              <a:t>1-bit  Adder</a:t>
            </a:r>
            <a:endParaRPr lang="en-US" dirty="0"/>
          </a:p>
        </p:txBody>
      </p:sp>
      <p:sp>
        <p:nvSpPr>
          <p:cNvPr id="1971243" name="Rectangle 43"/>
          <p:cNvSpPr>
            <a:spLocks noChangeArrowheads="1"/>
          </p:cNvSpPr>
          <p:nvPr>
            <p:custDataLst>
              <p:tags r:id="rId2"/>
            </p:custDataLst>
          </p:nvPr>
        </p:nvSpPr>
        <p:spPr bwMode="auto">
          <a:xfrm>
            <a:off x="4114800" y="685800"/>
            <a:ext cx="460375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Half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a:t>
            </a:r>
            <a:r>
              <a:rPr lang="en-US" sz="2800" dirty="0">
                <a:solidFill>
                  <a:srgbClr val="FFFFFF"/>
                </a:solidFill>
                <a:latin typeface="Calibri"/>
              </a:rPr>
              <a:t>two 1-bit </a:t>
            </a:r>
            <a:r>
              <a:rPr lang="en-US" sz="2800" dirty="0" smtClean="0">
                <a:solidFill>
                  <a:srgbClr val="FFFFFF"/>
                </a:solidFill>
                <a:latin typeface="Calibri"/>
              </a:rPr>
              <a:t>numbers</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No carry-in </a:t>
            </a:r>
          </a:p>
          <a:p>
            <a:pPr marL="342900" indent="-342900">
              <a:spcBef>
                <a:spcPct val="20000"/>
              </a:spcBef>
              <a:buClr>
                <a:schemeClr val="accent1"/>
              </a:buClr>
              <a:buFont typeface="Arial" pitchFamily="34" charset="0"/>
              <a:buChar char="•"/>
            </a:pPr>
            <a:endParaRPr lang="en-US" sz="3200" dirty="0">
              <a:solidFill>
                <a:srgbClr val="FFFFFF"/>
              </a:solidFill>
              <a:latin typeface="Calibri"/>
            </a:endParaRPr>
          </a:p>
        </p:txBody>
      </p:sp>
      <p:sp>
        <p:nvSpPr>
          <p:cNvPr id="14"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4">
                <a:lumMod val="60000"/>
                <a:lumOff val="40000"/>
              </a:schemeClr>
            </a:solidFill>
            <a:miter lim="800000"/>
            <a:headEnd/>
            <a:tailEnd/>
          </a:ln>
          <a:effectLst/>
        </p:spPr>
        <p:txBody>
          <a:bodyPr anchor="ctr">
            <a:spAutoFit/>
          </a:bodyPr>
          <a:lstStyle/>
          <a:p>
            <a:endParaRPr lang="en-US"/>
          </a:p>
        </p:txBody>
      </p:sp>
      <p:sp>
        <p:nvSpPr>
          <p:cNvPr id="17"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8"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1"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2"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19" name="TextBox 18"/>
          <p:cNvSpPr txBox="1"/>
          <p:nvPr>
            <p:custDataLst>
              <p:tags r:id="rId8"/>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5" name="TextBox 24"/>
          <p:cNvSpPr txBox="1"/>
          <p:nvPr>
            <p:custDataLst>
              <p:tags r:id="rId9"/>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6" name="TextBox 25"/>
          <p:cNvSpPr txBox="1"/>
          <p:nvPr>
            <p:custDataLst>
              <p:tags r:id="rId10"/>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7" name="TextBox 26"/>
          <p:cNvSpPr txBox="1"/>
          <p:nvPr>
            <p:custDataLst>
              <p:tags r:id="rId11"/>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nvPr>
        </p:nvGraphicFramePr>
        <p:xfrm>
          <a:off x="533400" y="3962400"/>
          <a:ext cx="1752600" cy="1854200"/>
        </p:xfrm>
        <a:graphic>
          <a:graphicData uri="http://schemas.openxmlformats.org/drawingml/2006/table">
            <a:tbl>
              <a:tblPr firstRow="1" bandRow="1">
                <a:tableStyleId>{5C22544A-7EE6-4342-B048-85BDC9FD1C3A}</a:tableStyleId>
              </a:tblPr>
              <a:tblGrid>
                <a:gridCol w="375557">
                  <a:extLst>
                    <a:ext uri="{9D8B030D-6E8A-4147-A177-3AD203B41FA5}">
                      <a16:colId xmlns:a16="http://schemas.microsoft.com/office/drawing/2014/main" val="20000"/>
                    </a:ext>
                  </a:extLst>
                </a:gridCol>
                <a:gridCol w="310243">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533400">
                  <a:extLst>
                    <a:ext uri="{9D8B030D-6E8A-4147-A177-3AD203B41FA5}">
                      <a16:colId xmlns:a16="http://schemas.microsoft.com/office/drawing/2014/main" val="20003"/>
                    </a:ext>
                  </a:extLst>
                </a:gridCol>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extLst>
                  <a:ext uri="{0D108BD9-81ED-4DB2-BD59-A6C34878D82A}">
                    <a16:rowId xmlns:a16="http://schemas.microsoft.com/office/drawing/2014/main" val="10000"/>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2"/>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3"/>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800692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2786" name="Rectangle 2"/>
          <p:cNvSpPr>
            <a:spLocks noGrp="1" noChangeArrowheads="1"/>
          </p:cNvSpPr>
          <p:nvPr>
            <p:ph type="title"/>
          </p:nvPr>
        </p:nvSpPr>
        <p:spPr>
          <a:xfrm>
            <a:off x="392113" y="0"/>
            <a:ext cx="8042275" cy="698500"/>
          </a:xfrm>
        </p:spPr>
        <p:txBody>
          <a:bodyPr>
            <a:normAutofit fontScale="90000"/>
          </a:bodyPr>
          <a:lstStyle/>
          <a:p>
            <a:r>
              <a:rPr lang="en-US" dirty="0"/>
              <a:t>Big Picture:  Building a Processor</a:t>
            </a:r>
          </a:p>
        </p:txBody>
      </p:sp>
      <p:sp>
        <p:nvSpPr>
          <p:cNvPr id="1142788" name="Rectangle 4"/>
          <p:cNvSpPr>
            <a:spLocks noChangeArrowheads="1"/>
          </p:cNvSpPr>
          <p:nvPr/>
        </p:nvSpPr>
        <p:spPr bwMode="auto">
          <a:xfrm>
            <a:off x="304800" y="1676400"/>
            <a:ext cx="1889125" cy="143986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789" name="Text Box 5"/>
          <p:cNvSpPr txBox="1">
            <a:spLocks noChangeArrowheads="1"/>
          </p:cNvSpPr>
          <p:nvPr/>
        </p:nvSpPr>
        <p:spPr bwMode="auto">
          <a:xfrm>
            <a:off x="706438" y="2593975"/>
            <a:ext cx="10096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800">
                <a:latin typeface="Arial" charset="0"/>
              </a:rPr>
              <a:t>memory</a:t>
            </a:r>
          </a:p>
        </p:txBody>
      </p:sp>
      <p:sp>
        <p:nvSpPr>
          <p:cNvPr id="1142790" name="Line 6"/>
          <p:cNvSpPr>
            <a:spLocks noChangeShapeType="1"/>
          </p:cNvSpPr>
          <p:nvPr/>
        </p:nvSpPr>
        <p:spPr bwMode="auto">
          <a:xfrm flipV="1">
            <a:off x="2193924" y="2590800"/>
            <a:ext cx="1311275" cy="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142791" name="Text Box 7"/>
          <p:cNvSpPr txBox="1">
            <a:spLocks noChangeArrowheads="1"/>
          </p:cNvSpPr>
          <p:nvPr/>
        </p:nvSpPr>
        <p:spPr bwMode="auto">
          <a:xfrm>
            <a:off x="2262188" y="2173288"/>
            <a:ext cx="603250" cy="411162"/>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800" dirty="0">
                <a:latin typeface="Arial" charset="0"/>
              </a:rPr>
              <a:t> </a:t>
            </a:r>
            <a:r>
              <a:rPr lang="en-US" sz="1800" dirty="0" err="1">
                <a:latin typeface="Arial" charset="0"/>
              </a:rPr>
              <a:t>inst</a:t>
            </a:r>
            <a:endParaRPr lang="en-US" sz="1800" dirty="0">
              <a:latin typeface="Arial" charset="0"/>
            </a:endParaRPr>
          </a:p>
        </p:txBody>
      </p:sp>
      <p:sp>
        <p:nvSpPr>
          <p:cNvPr id="1142792" name="Line 8"/>
          <p:cNvSpPr>
            <a:spLocks noChangeShapeType="1"/>
          </p:cNvSpPr>
          <p:nvPr/>
        </p:nvSpPr>
        <p:spPr bwMode="auto">
          <a:xfrm>
            <a:off x="842963" y="3116263"/>
            <a:ext cx="0" cy="958850"/>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794" name="Text Box 10"/>
          <p:cNvSpPr txBox="1">
            <a:spLocks noChangeArrowheads="1"/>
          </p:cNvSpPr>
          <p:nvPr/>
        </p:nvSpPr>
        <p:spPr bwMode="auto">
          <a:xfrm>
            <a:off x="498535" y="3355986"/>
            <a:ext cx="409575" cy="3762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600">
                <a:latin typeface="Arial" charset="0"/>
              </a:rPr>
              <a:t>32</a:t>
            </a:r>
          </a:p>
        </p:txBody>
      </p:sp>
      <p:sp>
        <p:nvSpPr>
          <p:cNvPr id="1142795" name="Text Box 11"/>
          <p:cNvSpPr txBox="1">
            <a:spLocks noChangeArrowheads="1"/>
          </p:cNvSpPr>
          <p:nvPr/>
        </p:nvSpPr>
        <p:spPr bwMode="auto">
          <a:xfrm>
            <a:off x="392113" y="4075113"/>
            <a:ext cx="927100" cy="436562"/>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lnSpc>
                <a:spcPct val="116000"/>
              </a:lnSpc>
              <a:buClr>
                <a:srgbClr val="40458C"/>
              </a:buClr>
              <a:buSzPct val="100000"/>
              <a:buFont typeface="Times New Roman" charset="0"/>
              <a:buNone/>
            </a:pPr>
            <a:r>
              <a:rPr lang="en-US" sz="1800">
                <a:latin typeface="Arial" charset="0"/>
              </a:rPr>
              <a:t>pc</a:t>
            </a:r>
          </a:p>
        </p:txBody>
      </p:sp>
      <p:sp>
        <p:nvSpPr>
          <p:cNvPr id="1142796" name="Line 12"/>
          <p:cNvSpPr>
            <a:spLocks noChangeShapeType="1"/>
          </p:cNvSpPr>
          <p:nvPr/>
        </p:nvSpPr>
        <p:spPr bwMode="auto">
          <a:xfrm>
            <a:off x="1758950" y="3124200"/>
            <a:ext cx="0" cy="274320"/>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142797" name="Line 13"/>
          <p:cNvSpPr>
            <a:spLocks noChangeShapeType="1"/>
          </p:cNvSpPr>
          <p:nvPr/>
        </p:nvSpPr>
        <p:spPr bwMode="auto">
          <a:xfrm flipV="1">
            <a:off x="1692275" y="3189288"/>
            <a:ext cx="133350" cy="60325"/>
          </a:xfrm>
          <a:prstGeom prst="line">
            <a:avLst/>
          </a:prstGeom>
          <a:noFill/>
          <a:ln w="25400">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142798" name="Text Box 14"/>
          <p:cNvSpPr txBox="1">
            <a:spLocks noChangeArrowheads="1"/>
          </p:cNvSpPr>
          <p:nvPr/>
        </p:nvSpPr>
        <p:spPr bwMode="auto">
          <a:xfrm>
            <a:off x="1743075" y="3128963"/>
            <a:ext cx="296863" cy="3762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600">
                <a:latin typeface="Arial" charset="0"/>
              </a:rPr>
              <a:t>2</a:t>
            </a:r>
          </a:p>
        </p:txBody>
      </p:sp>
      <p:sp>
        <p:nvSpPr>
          <p:cNvPr id="1142799" name="Text Box 15"/>
          <p:cNvSpPr txBox="1">
            <a:spLocks noChangeArrowheads="1"/>
          </p:cNvSpPr>
          <p:nvPr/>
        </p:nvSpPr>
        <p:spPr bwMode="auto">
          <a:xfrm>
            <a:off x="1517650" y="3402013"/>
            <a:ext cx="541338" cy="515937"/>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ctr" eaLnBrk="1" hangingPunct="1">
              <a:lnSpc>
                <a:spcPct val="116000"/>
              </a:lnSpc>
              <a:buClr>
                <a:srgbClr val="40458C"/>
              </a:buClr>
              <a:buSzPct val="100000"/>
              <a:buFont typeface="Times New Roman" charset="0"/>
              <a:buNone/>
            </a:pPr>
            <a:r>
              <a:rPr lang="en-US">
                <a:latin typeface="Arial" charset="0"/>
              </a:rPr>
              <a:t>00</a:t>
            </a:r>
          </a:p>
        </p:txBody>
      </p:sp>
      <p:sp>
        <p:nvSpPr>
          <p:cNvPr id="1142800" name="Line 16"/>
          <p:cNvSpPr>
            <a:spLocks noChangeShapeType="1"/>
          </p:cNvSpPr>
          <p:nvPr/>
        </p:nvSpPr>
        <p:spPr bwMode="auto">
          <a:xfrm>
            <a:off x="842963" y="3833813"/>
            <a:ext cx="16208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1" name="Oval 17"/>
          <p:cNvSpPr>
            <a:spLocks noChangeArrowheads="1"/>
          </p:cNvSpPr>
          <p:nvPr/>
        </p:nvSpPr>
        <p:spPr bwMode="auto">
          <a:xfrm>
            <a:off x="1633538" y="4076700"/>
            <a:ext cx="1736725" cy="1019175"/>
          </a:xfrm>
          <a:prstGeom prst="ellipse">
            <a:avLst/>
          </a:prstGeom>
          <a:noFill/>
          <a:ln w="25400">
            <a:solidFill>
              <a:schemeClr val="tx1"/>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eaLnBrk="1" hangingPunct="1">
              <a:lnSpc>
                <a:spcPct val="116000"/>
              </a:lnSpc>
              <a:buClr>
                <a:srgbClr val="40458C"/>
              </a:buClr>
              <a:buSzPct val="100000"/>
              <a:buFont typeface="Times New Roman" charset="0"/>
              <a:buNone/>
            </a:pPr>
            <a:r>
              <a:rPr lang="en-US" sz="1800">
                <a:latin typeface="Arial" charset="0"/>
              </a:rPr>
              <a:t>new pc</a:t>
            </a:r>
          </a:p>
          <a:p>
            <a:pPr algn="ctr" eaLnBrk="1" hangingPunct="1">
              <a:lnSpc>
                <a:spcPct val="116000"/>
              </a:lnSpc>
              <a:buClr>
                <a:srgbClr val="40458C"/>
              </a:buClr>
              <a:buSzPct val="100000"/>
              <a:buFont typeface="Times New Roman" charset="0"/>
              <a:buNone/>
            </a:pPr>
            <a:r>
              <a:rPr lang="en-US" sz="1800">
                <a:latin typeface="Arial" charset="0"/>
              </a:rPr>
              <a:t>calculation</a:t>
            </a:r>
          </a:p>
        </p:txBody>
      </p:sp>
      <p:sp>
        <p:nvSpPr>
          <p:cNvPr id="1142802" name="Line 18"/>
          <p:cNvSpPr>
            <a:spLocks noChangeShapeType="1"/>
          </p:cNvSpPr>
          <p:nvPr/>
        </p:nvSpPr>
        <p:spPr bwMode="auto">
          <a:xfrm>
            <a:off x="2463800" y="3833813"/>
            <a:ext cx="0" cy="241300"/>
          </a:xfrm>
          <a:prstGeom prst="line">
            <a:avLst/>
          </a:prstGeom>
          <a:noFill/>
          <a:ln w="254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3" name="Line 19"/>
          <p:cNvSpPr>
            <a:spLocks noChangeShapeType="1"/>
          </p:cNvSpPr>
          <p:nvPr/>
        </p:nvSpPr>
        <p:spPr bwMode="auto">
          <a:xfrm>
            <a:off x="2463800" y="5094288"/>
            <a:ext cx="0" cy="23971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4" name="Line 20"/>
          <p:cNvSpPr>
            <a:spLocks noChangeShapeType="1"/>
          </p:cNvSpPr>
          <p:nvPr/>
        </p:nvSpPr>
        <p:spPr bwMode="auto">
          <a:xfrm>
            <a:off x="842963" y="5334000"/>
            <a:ext cx="1620837" cy="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5" name="Line 21"/>
          <p:cNvSpPr>
            <a:spLocks noChangeShapeType="1"/>
          </p:cNvSpPr>
          <p:nvPr/>
        </p:nvSpPr>
        <p:spPr bwMode="auto">
          <a:xfrm>
            <a:off x="842963" y="4494213"/>
            <a:ext cx="0" cy="839787"/>
          </a:xfrm>
          <a:prstGeom prst="line">
            <a:avLst/>
          </a:prstGeom>
          <a:noFill/>
          <a:ln w="25400">
            <a:solidFill>
              <a:schemeClr val="tx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6" name="Rectangle 22"/>
          <p:cNvSpPr>
            <a:spLocks noChangeArrowheads="1"/>
          </p:cNvSpPr>
          <p:nvPr/>
        </p:nvSpPr>
        <p:spPr bwMode="auto">
          <a:xfrm>
            <a:off x="3810000" y="1676400"/>
            <a:ext cx="1889125" cy="1439863"/>
          </a:xfrm>
          <a:prstGeom prst="rect">
            <a:avLst/>
          </a:prstGeom>
          <a:noFill/>
          <a:ln w="25400">
            <a:solidFill>
              <a:schemeClr val="tx1"/>
            </a:solidFill>
            <a:miter lim="800000"/>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07" name="Text Box 23"/>
          <p:cNvSpPr txBox="1">
            <a:spLocks noChangeArrowheads="1"/>
          </p:cNvSpPr>
          <p:nvPr/>
        </p:nvSpPr>
        <p:spPr bwMode="auto">
          <a:xfrm>
            <a:off x="4065588" y="2593975"/>
            <a:ext cx="13017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800">
                <a:latin typeface="Arial" charset="0"/>
              </a:rPr>
              <a:t>register file</a:t>
            </a:r>
          </a:p>
        </p:txBody>
      </p:sp>
      <p:sp>
        <p:nvSpPr>
          <p:cNvPr id="1142808" name="Oval 24"/>
          <p:cNvSpPr>
            <a:spLocks noChangeArrowheads="1"/>
          </p:cNvSpPr>
          <p:nvPr/>
        </p:nvSpPr>
        <p:spPr bwMode="auto">
          <a:xfrm>
            <a:off x="4164013" y="4262438"/>
            <a:ext cx="1179512" cy="568325"/>
          </a:xfrm>
          <a:prstGeom prst="ellipse">
            <a:avLst/>
          </a:prstGeom>
          <a:noFill/>
          <a:ln w="25400">
            <a:solidFill>
              <a:srgbClr val="66FF33"/>
            </a:solidFill>
            <a:round/>
            <a:headEnd/>
            <a:tailEnd/>
          </a:ln>
          <a:effectLst/>
          <a:extLst>
            <a:ext uri="{909E8E84-426E-40DD-AFC4-6F175D3DCCD1}">
              <a14:hiddenFill xmlns:a14="http://schemas.microsoft.com/office/drawing/2010/main">
                <a:solidFill>
                  <a:srgbClr val="00B8FF"/>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eaLnBrk="1" hangingPunct="1">
              <a:lnSpc>
                <a:spcPct val="116000"/>
              </a:lnSpc>
              <a:buClr>
                <a:srgbClr val="40458C"/>
              </a:buClr>
              <a:buSzPct val="100000"/>
              <a:buFont typeface="Times New Roman" charset="0"/>
              <a:buNone/>
            </a:pPr>
            <a:r>
              <a:rPr lang="en-US" sz="1800">
                <a:latin typeface="Arial" charset="0"/>
              </a:rPr>
              <a:t>control</a:t>
            </a:r>
          </a:p>
        </p:txBody>
      </p:sp>
      <p:sp>
        <p:nvSpPr>
          <p:cNvPr id="1142809" name="Line 25"/>
          <p:cNvSpPr>
            <a:spLocks noChangeShapeType="1"/>
          </p:cNvSpPr>
          <p:nvPr/>
        </p:nvSpPr>
        <p:spPr bwMode="auto">
          <a:xfrm flipV="1">
            <a:off x="4343400" y="3124200"/>
            <a:ext cx="0" cy="121920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10" name="Line 26"/>
          <p:cNvSpPr>
            <a:spLocks noChangeShapeType="1"/>
          </p:cNvSpPr>
          <p:nvPr/>
        </p:nvSpPr>
        <p:spPr bwMode="auto">
          <a:xfrm flipV="1">
            <a:off x="4724400" y="3124200"/>
            <a:ext cx="0" cy="114300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11" name="Line 27"/>
          <p:cNvSpPr>
            <a:spLocks noChangeShapeType="1"/>
          </p:cNvSpPr>
          <p:nvPr/>
        </p:nvSpPr>
        <p:spPr bwMode="auto">
          <a:xfrm flipV="1">
            <a:off x="4953000" y="3124200"/>
            <a:ext cx="0" cy="114300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12" name="Line 28"/>
          <p:cNvSpPr>
            <a:spLocks noChangeShapeType="1"/>
          </p:cNvSpPr>
          <p:nvPr/>
        </p:nvSpPr>
        <p:spPr bwMode="auto">
          <a:xfrm flipV="1">
            <a:off x="5181600" y="3124200"/>
            <a:ext cx="0" cy="121920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142813" name="Text Box 29"/>
          <p:cNvSpPr txBox="1">
            <a:spLocks noChangeArrowheads="1"/>
          </p:cNvSpPr>
          <p:nvPr/>
        </p:nvSpPr>
        <p:spPr bwMode="auto">
          <a:xfrm>
            <a:off x="4419600" y="3352800"/>
            <a:ext cx="808038" cy="376238"/>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600">
                <a:latin typeface="Arial" charset="0"/>
              </a:rPr>
              <a:t>5  5   5</a:t>
            </a:r>
          </a:p>
        </p:txBody>
      </p:sp>
      <p:sp>
        <p:nvSpPr>
          <p:cNvPr id="1142816" name="Line 32"/>
          <p:cNvSpPr>
            <a:spLocks noChangeShapeType="1"/>
          </p:cNvSpPr>
          <p:nvPr/>
        </p:nvSpPr>
        <p:spPr bwMode="auto">
          <a:xfrm flipV="1">
            <a:off x="5105399" y="3249613"/>
            <a:ext cx="182563" cy="103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142817" name="Line 33"/>
          <p:cNvSpPr>
            <a:spLocks noChangeShapeType="1"/>
          </p:cNvSpPr>
          <p:nvPr/>
        </p:nvSpPr>
        <p:spPr bwMode="auto">
          <a:xfrm>
            <a:off x="3505200" y="2590800"/>
            <a:ext cx="0" cy="198120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18" name="Line 34"/>
          <p:cNvSpPr>
            <a:spLocks noChangeShapeType="1"/>
          </p:cNvSpPr>
          <p:nvPr/>
        </p:nvSpPr>
        <p:spPr bwMode="auto">
          <a:xfrm flipH="1">
            <a:off x="3505200" y="4572000"/>
            <a:ext cx="609600" cy="0"/>
          </a:xfrm>
          <a:prstGeom prst="line">
            <a:avLst/>
          </a:prstGeom>
          <a:noFill/>
          <a:ln w="25400">
            <a:solidFill>
              <a:srgbClr val="66FF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grpSp>
        <p:nvGrpSpPr>
          <p:cNvPr id="1142819" name="Group 35"/>
          <p:cNvGrpSpPr>
            <a:grpSpLocks/>
          </p:cNvGrpSpPr>
          <p:nvPr/>
        </p:nvGrpSpPr>
        <p:grpSpPr bwMode="auto">
          <a:xfrm>
            <a:off x="6705600" y="1600200"/>
            <a:ext cx="1295400" cy="1600200"/>
            <a:chOff x="4416" y="1056"/>
            <a:chExt cx="816" cy="1008"/>
          </a:xfrm>
        </p:grpSpPr>
        <p:sp>
          <p:nvSpPr>
            <p:cNvPr id="1142820" name="Line 36"/>
            <p:cNvSpPr>
              <a:spLocks noChangeShapeType="1"/>
            </p:cNvSpPr>
            <p:nvPr/>
          </p:nvSpPr>
          <p:spPr bwMode="auto">
            <a:xfrm>
              <a:off x="4416" y="1056"/>
              <a:ext cx="816" cy="33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1" name="Line 37"/>
            <p:cNvSpPr>
              <a:spLocks noChangeShapeType="1"/>
            </p:cNvSpPr>
            <p:nvPr/>
          </p:nvSpPr>
          <p:spPr bwMode="auto">
            <a:xfrm flipV="1">
              <a:off x="4416" y="1680"/>
              <a:ext cx="816" cy="38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2" name="Line 38"/>
            <p:cNvSpPr>
              <a:spLocks noChangeShapeType="1"/>
            </p:cNvSpPr>
            <p:nvPr/>
          </p:nvSpPr>
          <p:spPr bwMode="auto">
            <a:xfrm flipV="1">
              <a:off x="5232" y="1392"/>
              <a:ext cx="0" cy="288"/>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3" name="Line 39"/>
            <p:cNvSpPr>
              <a:spLocks noChangeShapeType="1"/>
            </p:cNvSpPr>
            <p:nvPr/>
          </p:nvSpPr>
          <p:spPr bwMode="auto">
            <a:xfrm flipV="1">
              <a:off x="4416" y="1536"/>
              <a:ext cx="384" cy="192"/>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4" name="Line 40"/>
            <p:cNvSpPr>
              <a:spLocks noChangeShapeType="1"/>
            </p:cNvSpPr>
            <p:nvPr/>
          </p:nvSpPr>
          <p:spPr bwMode="auto">
            <a:xfrm>
              <a:off x="4416" y="1392"/>
              <a:ext cx="384" cy="144"/>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5" name="Line 41"/>
            <p:cNvSpPr>
              <a:spLocks noChangeShapeType="1"/>
            </p:cNvSpPr>
            <p:nvPr/>
          </p:nvSpPr>
          <p:spPr bwMode="auto">
            <a:xfrm>
              <a:off x="4416" y="1728"/>
              <a:ext cx="0" cy="33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26" name="Line 42"/>
            <p:cNvSpPr>
              <a:spLocks noChangeShapeType="1"/>
            </p:cNvSpPr>
            <p:nvPr/>
          </p:nvSpPr>
          <p:spPr bwMode="auto">
            <a:xfrm>
              <a:off x="4416" y="1056"/>
              <a:ext cx="0" cy="336"/>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grpSp>
      <p:sp>
        <p:nvSpPr>
          <p:cNvPr id="1142827" name="Line 43"/>
          <p:cNvSpPr>
            <a:spLocks noChangeShapeType="1"/>
          </p:cNvSpPr>
          <p:nvPr/>
        </p:nvSpPr>
        <p:spPr bwMode="auto">
          <a:xfrm>
            <a:off x="5715000" y="1905000"/>
            <a:ext cx="914400" cy="0"/>
          </a:xfrm>
          <a:prstGeom prst="line">
            <a:avLst/>
          </a:prstGeom>
          <a:noFill/>
          <a:ln w="25400">
            <a:solidFill>
              <a:schemeClr val="accent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endParaRPr lang="en-US"/>
          </a:p>
        </p:txBody>
      </p:sp>
      <p:sp>
        <p:nvSpPr>
          <p:cNvPr id="1142828" name="Line 44"/>
          <p:cNvSpPr>
            <a:spLocks noChangeShapeType="1"/>
          </p:cNvSpPr>
          <p:nvPr/>
        </p:nvSpPr>
        <p:spPr bwMode="auto">
          <a:xfrm>
            <a:off x="5715000" y="2819400"/>
            <a:ext cx="609600" cy="0"/>
          </a:xfrm>
          <a:prstGeom prst="line">
            <a:avLst/>
          </a:prstGeom>
          <a:noFill/>
          <a:ln w="25400">
            <a:solidFill>
              <a:schemeClr val="accent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1142829" name="Line 45"/>
          <p:cNvSpPr>
            <a:spLocks noChangeShapeType="1"/>
          </p:cNvSpPr>
          <p:nvPr/>
        </p:nvSpPr>
        <p:spPr bwMode="auto">
          <a:xfrm flipV="1">
            <a:off x="7543800" y="2819400"/>
            <a:ext cx="0" cy="1752600"/>
          </a:xfrm>
          <a:prstGeom prst="line">
            <a:avLst/>
          </a:prstGeom>
          <a:noFill/>
          <a:ln w="25400">
            <a:solidFill>
              <a:srgbClr val="66FF33"/>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0" name="Line 46"/>
          <p:cNvSpPr>
            <a:spLocks noChangeShapeType="1"/>
          </p:cNvSpPr>
          <p:nvPr/>
        </p:nvSpPr>
        <p:spPr bwMode="auto">
          <a:xfrm flipH="1">
            <a:off x="5334000" y="4572000"/>
            <a:ext cx="2209800" cy="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1" name="Line 47"/>
          <p:cNvSpPr>
            <a:spLocks noChangeShapeType="1"/>
          </p:cNvSpPr>
          <p:nvPr/>
        </p:nvSpPr>
        <p:spPr bwMode="auto">
          <a:xfrm flipV="1">
            <a:off x="8458200" y="1447800"/>
            <a:ext cx="0" cy="914400"/>
          </a:xfrm>
          <a:prstGeom prst="line">
            <a:avLst/>
          </a:prstGeom>
          <a:noFill/>
          <a:ln w="25400">
            <a:solidFill>
              <a:schemeClr val="accent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2" name="Line 48"/>
          <p:cNvSpPr>
            <a:spLocks noChangeShapeType="1"/>
          </p:cNvSpPr>
          <p:nvPr/>
        </p:nvSpPr>
        <p:spPr bwMode="auto">
          <a:xfrm flipH="1">
            <a:off x="8001000" y="2362200"/>
            <a:ext cx="457200" cy="0"/>
          </a:xfrm>
          <a:prstGeom prst="line">
            <a:avLst/>
          </a:prstGeom>
          <a:noFill/>
          <a:ln w="25400">
            <a:solidFill>
              <a:schemeClr val="accent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3" name="Line 49"/>
          <p:cNvSpPr>
            <a:spLocks noChangeShapeType="1"/>
          </p:cNvSpPr>
          <p:nvPr/>
        </p:nvSpPr>
        <p:spPr bwMode="auto">
          <a:xfrm flipV="1">
            <a:off x="3505200" y="1447800"/>
            <a:ext cx="4953000" cy="0"/>
          </a:xfrm>
          <a:prstGeom prst="line">
            <a:avLst/>
          </a:prstGeom>
          <a:noFill/>
          <a:ln w="25400">
            <a:solidFill>
              <a:schemeClr val="accent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4" name="Line 50"/>
          <p:cNvSpPr>
            <a:spLocks noChangeShapeType="1"/>
          </p:cNvSpPr>
          <p:nvPr/>
        </p:nvSpPr>
        <p:spPr bwMode="auto">
          <a:xfrm flipV="1">
            <a:off x="3505200" y="1447800"/>
            <a:ext cx="0" cy="685800"/>
          </a:xfrm>
          <a:prstGeom prst="line">
            <a:avLst/>
          </a:prstGeom>
          <a:noFill/>
          <a:ln w="25400">
            <a:solidFill>
              <a:schemeClr val="accent5"/>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5" name="Line 51"/>
          <p:cNvSpPr>
            <a:spLocks noChangeShapeType="1"/>
          </p:cNvSpPr>
          <p:nvPr/>
        </p:nvSpPr>
        <p:spPr bwMode="auto">
          <a:xfrm>
            <a:off x="3505200" y="2133600"/>
            <a:ext cx="304800" cy="0"/>
          </a:xfrm>
          <a:prstGeom prst="line">
            <a:avLst/>
          </a:prstGeom>
          <a:noFill/>
          <a:ln w="25400">
            <a:solidFill>
              <a:schemeClr val="accent5"/>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endParaRPr lang="en-US"/>
          </a:p>
        </p:txBody>
      </p:sp>
      <p:sp>
        <p:nvSpPr>
          <p:cNvPr id="1142836" name="Text Box 52"/>
          <p:cNvSpPr txBox="1">
            <a:spLocks noChangeArrowheads="1"/>
          </p:cNvSpPr>
          <p:nvPr/>
        </p:nvSpPr>
        <p:spPr bwMode="auto">
          <a:xfrm>
            <a:off x="7067550" y="2362200"/>
            <a:ext cx="488950" cy="411163"/>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800">
                <a:latin typeface="Arial" charset="0"/>
              </a:rPr>
              <a:t>alu</a:t>
            </a:r>
          </a:p>
        </p:txBody>
      </p:sp>
      <p:sp>
        <p:nvSpPr>
          <p:cNvPr id="61" name="Line 6"/>
          <p:cNvSpPr>
            <a:spLocks noChangeShapeType="1"/>
          </p:cNvSpPr>
          <p:nvPr/>
        </p:nvSpPr>
        <p:spPr bwMode="auto">
          <a:xfrm flipV="1">
            <a:off x="5287962" y="4419600"/>
            <a:ext cx="762000" cy="0"/>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2" name="Line 33"/>
          <p:cNvSpPr>
            <a:spLocks noChangeShapeType="1"/>
          </p:cNvSpPr>
          <p:nvPr/>
        </p:nvSpPr>
        <p:spPr bwMode="auto">
          <a:xfrm>
            <a:off x="6019800" y="3197324"/>
            <a:ext cx="15081" cy="1222276"/>
          </a:xfrm>
          <a:prstGeom prst="line">
            <a:avLst/>
          </a:prstGeom>
          <a:noFill/>
          <a:ln w="25400">
            <a:solidFill>
              <a:srgbClr val="66FF33"/>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3" name="Line 34"/>
          <p:cNvSpPr>
            <a:spLocks noChangeShapeType="1"/>
          </p:cNvSpPr>
          <p:nvPr/>
        </p:nvSpPr>
        <p:spPr bwMode="auto">
          <a:xfrm flipH="1">
            <a:off x="6034881" y="3200400"/>
            <a:ext cx="308770" cy="0"/>
          </a:xfrm>
          <a:prstGeom prst="line">
            <a:avLst/>
          </a:prstGeom>
          <a:noFill/>
          <a:ln w="25400">
            <a:solidFill>
              <a:srgbClr val="66FF33"/>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5" name="Line 32"/>
          <p:cNvSpPr>
            <a:spLocks noChangeShapeType="1"/>
          </p:cNvSpPr>
          <p:nvPr/>
        </p:nvSpPr>
        <p:spPr bwMode="auto">
          <a:xfrm flipV="1">
            <a:off x="4861718" y="3249613"/>
            <a:ext cx="182563" cy="103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6" name="Line 32"/>
          <p:cNvSpPr>
            <a:spLocks noChangeShapeType="1"/>
          </p:cNvSpPr>
          <p:nvPr/>
        </p:nvSpPr>
        <p:spPr bwMode="auto">
          <a:xfrm flipV="1">
            <a:off x="4639133" y="3249613"/>
            <a:ext cx="182563" cy="103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7" name="Text Box 29"/>
          <p:cNvSpPr txBox="1">
            <a:spLocks noChangeArrowheads="1"/>
          </p:cNvSpPr>
          <p:nvPr/>
        </p:nvSpPr>
        <p:spPr bwMode="auto">
          <a:xfrm>
            <a:off x="3161002" y="2819400"/>
            <a:ext cx="412293" cy="377924"/>
          </a:xfrm>
          <a:prstGeom prst="rect">
            <a:avLst/>
          </a:prstGeom>
          <a:noFill/>
          <a:ln>
            <a:noFill/>
          </a:ln>
          <a:effectLst/>
          <a:extLst>
            <a:ext uri="{909E8E84-426E-40DD-AFC4-6F175D3DCCD1}">
              <a14:hiddenFill xmlns:a14="http://schemas.microsoft.com/office/drawing/2010/main">
                <a:solidFill>
                  <a:srgbClr val="00B8FF"/>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ctr" eaLnBrk="1" hangingPunct="1">
              <a:lnSpc>
                <a:spcPct val="116000"/>
              </a:lnSpc>
              <a:buClr>
                <a:srgbClr val="40458C"/>
              </a:buClr>
              <a:buSzPct val="100000"/>
              <a:buFont typeface="Times New Roman" charset="0"/>
              <a:buNone/>
            </a:pPr>
            <a:r>
              <a:rPr lang="en-US" sz="1600" smtClean="0">
                <a:latin typeface="Arial" charset="0"/>
              </a:rPr>
              <a:t>32</a:t>
            </a:r>
            <a:endParaRPr lang="en-US" sz="1600">
              <a:latin typeface="Arial" charset="0"/>
            </a:endParaRPr>
          </a:p>
        </p:txBody>
      </p:sp>
      <p:sp>
        <p:nvSpPr>
          <p:cNvPr id="68" name="Line 32"/>
          <p:cNvSpPr>
            <a:spLocks noChangeShapeType="1"/>
          </p:cNvSpPr>
          <p:nvPr/>
        </p:nvSpPr>
        <p:spPr bwMode="auto">
          <a:xfrm flipV="1">
            <a:off x="3423048" y="2727881"/>
            <a:ext cx="182563" cy="103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69" name="Line 32"/>
          <p:cNvSpPr>
            <a:spLocks noChangeShapeType="1"/>
          </p:cNvSpPr>
          <p:nvPr/>
        </p:nvSpPr>
        <p:spPr bwMode="auto">
          <a:xfrm flipV="1">
            <a:off x="751681" y="3299564"/>
            <a:ext cx="182563" cy="103187"/>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70" name="Line 45"/>
          <p:cNvSpPr>
            <a:spLocks noChangeShapeType="1"/>
          </p:cNvSpPr>
          <p:nvPr>
            <p:custDataLst>
              <p:tags r:id="rId1"/>
            </p:custDataLst>
          </p:nvPr>
        </p:nvSpPr>
        <p:spPr bwMode="auto">
          <a:xfrm flipV="1">
            <a:off x="6400800" y="3429000"/>
            <a:ext cx="0" cy="228600"/>
          </a:xfrm>
          <a:prstGeom prst="line">
            <a:avLst/>
          </a:prstGeom>
          <a:noFill/>
          <a:ln w="25400" cap="sq">
            <a:solidFill>
              <a:schemeClr val="accent2"/>
            </a:solidFill>
            <a:round/>
            <a:headEnd type="none" w="med" len="med"/>
            <a:tailEnd type="arrow" w="med" len="med"/>
          </a:ln>
          <a:effectLst/>
        </p:spPr>
        <p:txBody>
          <a:bodyPr wrap="square" anchor="ctr" anchorCtr="1">
            <a:noAutofit/>
          </a:bodyPr>
          <a:lstStyle/>
          <a:p>
            <a:endParaRPr lang="en-US"/>
          </a:p>
        </p:txBody>
      </p:sp>
      <p:sp>
        <p:nvSpPr>
          <p:cNvPr id="71" name="Rectangle 19"/>
          <p:cNvSpPr>
            <a:spLocks noChangeArrowheads="1"/>
          </p:cNvSpPr>
          <p:nvPr>
            <p:custDataLst>
              <p:tags r:id="rId2"/>
            </p:custDataLst>
          </p:nvPr>
        </p:nvSpPr>
        <p:spPr bwMode="auto">
          <a:xfrm>
            <a:off x="6324600" y="2667000"/>
            <a:ext cx="152400" cy="762000"/>
          </a:xfrm>
          <a:custGeom>
            <a:avLst/>
            <a:gdLst>
              <a:gd name="connsiteX0" fmla="*/ 0 w 609600"/>
              <a:gd name="connsiteY0" fmla="*/ 0 h 1143000"/>
              <a:gd name="connsiteX1" fmla="*/ 609600 w 609600"/>
              <a:gd name="connsiteY1" fmla="*/ 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1143000 h 1143000"/>
              <a:gd name="connsiteX3" fmla="*/ 0 w 609600"/>
              <a:gd name="connsiteY3" fmla="*/ 1143000 h 1143000"/>
              <a:gd name="connsiteX4" fmla="*/ 0 w 609600"/>
              <a:gd name="connsiteY4" fmla="*/ 0 h 1143000"/>
              <a:gd name="connsiteX0" fmla="*/ 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0 w 609600"/>
              <a:gd name="connsiteY4" fmla="*/ 0 h 1143000"/>
              <a:gd name="connsiteX0" fmla="*/ 304800 w 609600"/>
              <a:gd name="connsiteY0" fmla="*/ 0 h 1143000"/>
              <a:gd name="connsiteX1" fmla="*/ 609600 w 609600"/>
              <a:gd name="connsiteY1" fmla="*/ 152400 h 1143000"/>
              <a:gd name="connsiteX2" fmla="*/ 609600 w 609600"/>
              <a:gd name="connsiteY2" fmla="*/ 990600 h 1143000"/>
              <a:gd name="connsiteX3" fmla="*/ 0 w 609600"/>
              <a:gd name="connsiteY3" fmla="*/ 1143000 h 1143000"/>
              <a:gd name="connsiteX4" fmla="*/ 304800 w 609600"/>
              <a:gd name="connsiteY4" fmla="*/ 0 h 1143000"/>
              <a:gd name="connsiteX0" fmla="*/ 0 w 304800"/>
              <a:gd name="connsiteY0" fmla="*/ 0 h 1143000"/>
              <a:gd name="connsiteX1" fmla="*/ 304800 w 304800"/>
              <a:gd name="connsiteY1" fmla="*/ 152400 h 1143000"/>
              <a:gd name="connsiteX2" fmla="*/ 304800 w 304800"/>
              <a:gd name="connsiteY2" fmla="*/ 990600 h 1143000"/>
              <a:gd name="connsiteX3" fmla="*/ 0 w 304800"/>
              <a:gd name="connsiteY3" fmla="*/ 1143000 h 1143000"/>
              <a:gd name="connsiteX4" fmla="*/ 0 w 304800"/>
              <a:gd name="connsiteY4" fmla="*/ 0 h 1143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4800" h="1143000">
                <a:moveTo>
                  <a:pt x="0" y="0"/>
                </a:moveTo>
                <a:lnTo>
                  <a:pt x="304800" y="152400"/>
                </a:lnTo>
                <a:lnTo>
                  <a:pt x="304800" y="990600"/>
                </a:lnTo>
                <a:lnTo>
                  <a:pt x="0" y="1143000"/>
                </a:lnTo>
                <a:lnTo>
                  <a:pt x="0" y="0"/>
                </a:lnTo>
                <a:close/>
              </a:path>
            </a:pathLst>
          </a:custGeom>
          <a:noFill/>
          <a:ln w="25400" cap="sq" algn="ctr">
            <a:solidFill>
              <a:schemeClr val="tx1"/>
            </a:solidFill>
            <a:miter lim="800000"/>
            <a:headEnd/>
            <a:tailEnd/>
          </a:ln>
          <a:effectLst/>
        </p:spPr>
        <p:txBody>
          <a:bodyPr wrap="square" anchor="ctr" anchorCtr="1">
            <a:noAutofit/>
          </a:bodyPr>
          <a:lstStyle/>
          <a:p>
            <a:endParaRPr lang="en-US"/>
          </a:p>
        </p:txBody>
      </p:sp>
      <p:sp>
        <p:nvSpPr>
          <p:cNvPr id="72" name="Line 34"/>
          <p:cNvSpPr>
            <a:spLocks noChangeShapeType="1"/>
          </p:cNvSpPr>
          <p:nvPr/>
        </p:nvSpPr>
        <p:spPr bwMode="auto">
          <a:xfrm flipH="1">
            <a:off x="6477000" y="3005138"/>
            <a:ext cx="228600" cy="0"/>
          </a:xfrm>
          <a:prstGeom prst="line">
            <a:avLst/>
          </a:prstGeom>
          <a:noFill/>
          <a:ln w="25400">
            <a:solidFill>
              <a:schemeClr val="bg1"/>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nchor="ctr">
            <a:spAutoFit/>
          </a:bodyPr>
          <a:lstStyle/>
          <a:p>
            <a:endParaRPr lang="en-US"/>
          </a:p>
        </p:txBody>
      </p:sp>
      <p:sp>
        <p:nvSpPr>
          <p:cNvPr id="73" name="TextBox 72"/>
          <p:cNvSpPr txBox="1"/>
          <p:nvPr/>
        </p:nvSpPr>
        <p:spPr>
          <a:xfrm>
            <a:off x="1843086" y="5943600"/>
            <a:ext cx="4884222" cy="523220"/>
          </a:xfrm>
          <a:prstGeom prst="rect">
            <a:avLst/>
          </a:prstGeom>
          <a:noFill/>
        </p:spPr>
        <p:txBody>
          <a:bodyPr wrap="none" rtlCol="0">
            <a:spAutoFit/>
          </a:bodyPr>
          <a:lstStyle/>
          <a:p>
            <a:r>
              <a:rPr lang="en-US" sz="2800" dirty="0" smtClean="0">
                <a:solidFill>
                  <a:schemeClr val="accent5">
                    <a:lumMod val="60000"/>
                    <a:lumOff val="40000"/>
                  </a:schemeClr>
                </a:solidFill>
              </a:rPr>
              <a:t>Simplified Single-cycle processor</a:t>
            </a:r>
          </a:p>
        </p:txBody>
      </p:sp>
      <p:grpSp>
        <p:nvGrpSpPr>
          <p:cNvPr id="8" name="Group 7"/>
          <p:cNvGrpSpPr/>
          <p:nvPr/>
        </p:nvGrpSpPr>
        <p:grpSpPr>
          <a:xfrm>
            <a:off x="6096000" y="1219200"/>
            <a:ext cx="2943025" cy="3530828"/>
            <a:chOff x="6096000" y="1219200"/>
            <a:chExt cx="2943025" cy="3530828"/>
          </a:xfrm>
        </p:grpSpPr>
        <p:sp>
          <p:nvSpPr>
            <p:cNvPr id="7" name="Oval 6"/>
            <p:cNvSpPr/>
            <p:nvPr/>
          </p:nvSpPr>
          <p:spPr>
            <a:xfrm>
              <a:off x="6096000" y="1219200"/>
              <a:ext cx="2285999" cy="2285999"/>
            </a:xfrm>
            <a:prstGeom prst="ellipse">
              <a:avLst/>
            </a:prstGeom>
            <a:solidFill>
              <a:srgbClr val="FFFF00">
                <a:alpha val="25098"/>
              </a:srgbClr>
            </a:solidFill>
            <a:ln w="38100">
              <a:solidFill>
                <a:schemeClr val="accent2"/>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74" name="TextBox 73"/>
            <p:cNvSpPr txBox="1"/>
            <p:nvPr/>
          </p:nvSpPr>
          <p:spPr>
            <a:xfrm>
              <a:off x="7829751" y="3365033"/>
              <a:ext cx="1209274" cy="1384995"/>
            </a:xfrm>
            <a:prstGeom prst="rect">
              <a:avLst/>
            </a:prstGeom>
            <a:noFill/>
            <a:ln>
              <a:solidFill>
                <a:schemeClr val="accent2"/>
              </a:solidFill>
            </a:ln>
          </p:spPr>
          <p:txBody>
            <a:bodyPr wrap="square" rtlCol="0">
              <a:spAutoFit/>
            </a:bodyPr>
            <a:lstStyle/>
            <a:p>
              <a:pPr algn="ctr"/>
              <a:r>
                <a:rPr lang="en-US" sz="2800" dirty="0">
                  <a:solidFill>
                    <a:schemeClr val="accent1"/>
                  </a:solidFill>
                </a:rPr>
                <a:t>f</a:t>
              </a:r>
              <a:r>
                <a:rPr lang="en-US" sz="2800" dirty="0" smtClean="0">
                  <a:solidFill>
                    <a:schemeClr val="accent1"/>
                  </a:solidFill>
                </a:rPr>
                <a:t>ocus for today</a:t>
              </a:r>
            </a:p>
          </p:txBody>
        </p:sp>
      </p:grpSp>
    </p:spTree>
    <p:extLst>
      <p:ext uri="{BB962C8B-B14F-4D97-AF65-F5344CB8AC3E}">
        <p14:creationId xmlns:p14="http://schemas.microsoft.com/office/powerpoint/2010/main" val="4162342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1-bit </a:t>
            </a:r>
            <a:r>
              <a:rPr lang="en-US" dirty="0"/>
              <a:t>Adder with Carry</a:t>
            </a:r>
          </a:p>
        </p:txBody>
      </p:sp>
      <p:sp>
        <p:nvSpPr>
          <p:cNvPr id="17" name="Rectangle 3"/>
          <p:cNvSpPr>
            <a:spLocks noChangeArrowheads="1"/>
          </p:cNvSpPr>
          <p:nvPr>
            <p:custDataLst>
              <p:tags r:id="rId2"/>
            </p:custDataLst>
          </p:nvPr>
        </p:nvSpPr>
        <p:spPr bwMode="auto">
          <a:xfrm>
            <a:off x="1219200" y="1447800"/>
            <a:ext cx="1219200" cy="990600"/>
          </a:xfrm>
          <a:prstGeom prst="rect">
            <a:avLst/>
          </a:prstGeom>
          <a:noFill/>
          <a:ln w="28575" algn="ctr">
            <a:solidFill>
              <a:schemeClr val="accent5">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3"/>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4"/>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5"/>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6"/>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7"/>
            </p:custDataLst>
          </p:nvPr>
        </p:nvSpPr>
        <p:spPr bwMode="auto">
          <a:xfrm>
            <a:off x="1371600" y="4354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a:t>
            </a:r>
          </a:p>
        </p:txBody>
      </p:sp>
      <p:sp>
        <p:nvSpPr>
          <p:cNvPr id="23" name="TextBox 22"/>
          <p:cNvSpPr txBox="1"/>
          <p:nvPr>
            <p:custDataLst>
              <p:tags r:id="rId8"/>
            </p:custDataLst>
          </p:nvPr>
        </p:nvSpPr>
        <p:spPr bwMode="auto">
          <a:xfrm>
            <a:off x="2057400" y="457200"/>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a:t>
            </a:r>
          </a:p>
        </p:txBody>
      </p:sp>
      <p:sp>
        <p:nvSpPr>
          <p:cNvPr id="24" name="TextBox 23"/>
          <p:cNvSpPr txBox="1"/>
          <p:nvPr>
            <p:custDataLst>
              <p:tags r:id="rId9"/>
            </p:custDataLst>
          </p:nvPr>
        </p:nvSpPr>
        <p:spPr bwMode="auto">
          <a:xfrm>
            <a:off x="1676400" y="2797672"/>
            <a:ext cx="304800"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endParaRPr lang="en-US" sz="3200" dirty="0" smtClean="0">
              <a:solidFill>
                <a:srgbClr val="FFFFFF"/>
              </a:solidFill>
              <a:latin typeface="Calibri" pitchFamily="34" charset="0"/>
            </a:endParaRPr>
          </a:p>
        </p:txBody>
      </p:sp>
      <p:sp>
        <p:nvSpPr>
          <p:cNvPr id="26" name="Line 10"/>
          <p:cNvSpPr>
            <a:spLocks noChangeShapeType="1"/>
          </p:cNvSpPr>
          <p:nvPr>
            <p:custDataLst>
              <p:tags r:id="rId10"/>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7" name="TextBox 26"/>
          <p:cNvSpPr txBox="1"/>
          <p:nvPr>
            <p:custDataLst>
              <p:tags r:id="rId11"/>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graphicFrame>
        <p:nvGraphicFramePr>
          <p:cNvPr id="2" name="Table 1"/>
          <p:cNvGraphicFramePr>
            <a:graphicFrameLocks noGrp="1"/>
          </p:cNvGraphicFramePr>
          <p:nvPr>
            <p:extLst/>
          </p:nvPr>
        </p:nvGraphicFramePr>
        <p:xfrm>
          <a:off x="397622" y="3476102"/>
          <a:ext cx="2878979" cy="3337560"/>
        </p:xfrm>
        <a:graphic>
          <a:graphicData uri="http://schemas.openxmlformats.org/drawingml/2006/table">
            <a:tbl>
              <a:tblPr firstRow="1" bandRow="1">
                <a:tableStyleId>{5C22544A-7EE6-4342-B048-85BDC9FD1C3A}</a:tableStyleId>
              </a:tblPr>
              <a:tblGrid>
                <a:gridCol w="516778">
                  <a:extLst>
                    <a:ext uri="{9D8B030D-6E8A-4147-A177-3AD203B41FA5}">
                      <a16:colId xmlns:a16="http://schemas.microsoft.com/office/drawing/2014/main" val="20000"/>
                    </a:ext>
                  </a:extLst>
                </a:gridCol>
                <a:gridCol w="457200">
                  <a:extLst>
                    <a:ext uri="{9D8B030D-6E8A-4147-A177-3AD203B41FA5}">
                      <a16:colId xmlns:a16="http://schemas.microsoft.com/office/drawing/2014/main" val="20001"/>
                    </a:ext>
                  </a:extLst>
                </a:gridCol>
                <a:gridCol w="533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685801">
                  <a:extLst>
                    <a:ext uri="{9D8B030D-6E8A-4147-A177-3AD203B41FA5}">
                      <a16:colId xmlns:a16="http://schemas.microsoft.com/office/drawing/2014/main" val="20004"/>
                    </a:ext>
                  </a:extLst>
                </a:gridCol>
              </a:tblGrid>
              <a:tr h="370840">
                <a:tc>
                  <a:txBody>
                    <a:bodyPr/>
                    <a:lstStyle/>
                    <a:p>
                      <a:r>
                        <a:rPr lang="en-US" dirty="0" smtClean="0">
                          <a:solidFill>
                            <a:schemeClr val="tx1"/>
                          </a:solidFill>
                        </a:rPr>
                        <a:t>A</a:t>
                      </a:r>
                      <a:endParaRPr lang="en-US" dirty="0">
                        <a:solidFill>
                          <a:schemeClr val="tx1"/>
                        </a:solidFill>
                      </a:endParaRPr>
                    </a:p>
                  </a:txBody>
                  <a:tcPr>
                    <a:noFill/>
                  </a:tcPr>
                </a:tc>
                <a:tc>
                  <a:txBody>
                    <a:bodyPr/>
                    <a:lstStyle/>
                    <a:p>
                      <a:r>
                        <a:rPr lang="en-US" dirty="0" smtClean="0">
                          <a:solidFill>
                            <a:schemeClr val="tx1"/>
                          </a:solidFill>
                        </a:rPr>
                        <a:t>B</a:t>
                      </a:r>
                      <a:endParaRPr lang="en-US" dirty="0">
                        <a:solidFill>
                          <a:schemeClr val="tx1"/>
                        </a:solidFill>
                      </a:endParaRPr>
                    </a:p>
                  </a:txBody>
                  <a:tcPr>
                    <a:noFill/>
                  </a:tcPr>
                </a:tc>
                <a:tc>
                  <a:txBody>
                    <a:bodyPr/>
                    <a:lstStyle/>
                    <a:p>
                      <a:r>
                        <a:rPr lang="en-US" dirty="0" err="1" smtClean="0">
                          <a:solidFill>
                            <a:schemeClr val="tx1"/>
                          </a:solidFill>
                        </a:rPr>
                        <a:t>C</a:t>
                      </a:r>
                      <a:r>
                        <a:rPr lang="en-US" baseline="-25000" dirty="0" err="1" smtClean="0">
                          <a:solidFill>
                            <a:schemeClr val="tx1"/>
                          </a:solidFill>
                        </a:rPr>
                        <a:t>in</a:t>
                      </a:r>
                      <a:endParaRPr lang="en-US" baseline="-25000"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r>
                        <a:rPr lang="en-US" dirty="0" err="1" smtClean="0">
                          <a:solidFill>
                            <a:schemeClr val="tx1"/>
                          </a:solidFill>
                        </a:rPr>
                        <a:t>C</a:t>
                      </a:r>
                      <a:r>
                        <a:rPr lang="en-US" baseline="-25000" dirty="0" err="1" smtClean="0">
                          <a:solidFill>
                            <a:schemeClr val="tx1"/>
                          </a:solidFill>
                        </a:rPr>
                        <a:t>out</a:t>
                      </a:r>
                      <a:endParaRPr lang="en-US" baseline="-25000"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r>
                        <a:rPr lang="en-US" dirty="0" smtClean="0">
                          <a:solidFill>
                            <a:schemeClr val="tx1"/>
                          </a:solidFill>
                        </a:rPr>
                        <a:t>S</a:t>
                      </a:r>
                      <a:endParaRPr lang="en-US" dirty="0">
                        <a:solidFill>
                          <a:schemeClr val="tx1"/>
                        </a:solidFill>
                      </a:endParaRPr>
                    </a:p>
                  </a:txBody>
                  <a:tcPr>
                    <a:noFill/>
                  </a:tcPr>
                </a:tc>
                <a:extLst>
                  <a:ext uri="{0D108BD9-81ED-4DB2-BD59-A6C34878D82A}">
                    <a16:rowId xmlns:a16="http://schemas.microsoft.com/office/drawing/2014/main" val="10000"/>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1"/>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2"/>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3"/>
                  </a:ext>
                </a:extLst>
              </a:tr>
              <a:tr h="370840">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4"/>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5"/>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a:solidFill>
                          <a:schemeClr val="tx1"/>
                        </a:solidFill>
                      </a:endParaRPr>
                    </a:p>
                  </a:txBody>
                  <a:tcPr>
                    <a:noFill/>
                  </a:tcPr>
                </a:tc>
                <a:extLst>
                  <a:ext uri="{0D108BD9-81ED-4DB2-BD59-A6C34878D82A}">
                    <a16:rowId xmlns:a16="http://schemas.microsoft.com/office/drawing/2014/main" val="10006"/>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0</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7"/>
                  </a:ext>
                </a:extLst>
              </a:tr>
              <a:tr h="370840">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noFill/>
                  </a:tcPr>
                </a:tc>
                <a:tc>
                  <a:txBody>
                    <a:bodyPr/>
                    <a:lstStyle/>
                    <a:p>
                      <a:r>
                        <a:rPr lang="en-US" dirty="0" smtClean="0">
                          <a:solidFill>
                            <a:schemeClr val="tx1"/>
                          </a:solidFill>
                        </a:rPr>
                        <a:t>1</a:t>
                      </a:r>
                      <a:endParaRPr lang="en-US" dirty="0">
                        <a:solidFill>
                          <a:schemeClr val="tx1"/>
                        </a:solidFill>
                      </a:endParaRPr>
                    </a:p>
                  </a:txBody>
                  <a:tcPr>
                    <a:lnR w="28575" cap="flat" cmpd="sng" algn="ctr">
                      <a:solidFill>
                        <a:schemeClr val="tx1"/>
                      </a:solidFill>
                      <a:prstDash val="solid"/>
                      <a:round/>
                      <a:headEnd type="none" w="med" len="med"/>
                      <a:tailEnd type="none" w="med" len="med"/>
                    </a:lnR>
                    <a:noFill/>
                  </a:tcPr>
                </a:tc>
                <a:tc>
                  <a:txBody>
                    <a:bodyPr/>
                    <a:lstStyle/>
                    <a:p>
                      <a:endParaRPr lang="en-US" dirty="0">
                        <a:solidFill>
                          <a:schemeClr val="tx1"/>
                        </a:solidFill>
                      </a:endParaRPr>
                    </a:p>
                  </a:txBody>
                  <a:tcPr>
                    <a:lnL w="28575" cap="flat" cmpd="sng" algn="ctr">
                      <a:solidFill>
                        <a:schemeClr val="tx1"/>
                      </a:solidFill>
                      <a:prstDash val="solid"/>
                      <a:round/>
                      <a:headEnd type="none" w="med" len="med"/>
                      <a:tailEnd type="none" w="med" len="med"/>
                    </a:lnL>
                    <a:noFill/>
                  </a:tcPr>
                </a:tc>
                <a:tc>
                  <a:txBody>
                    <a:bodyPr/>
                    <a:lstStyle/>
                    <a:p>
                      <a:endParaRPr lang="en-US" dirty="0">
                        <a:solidFill>
                          <a:schemeClr val="tx1"/>
                        </a:solidFill>
                      </a:endParaRPr>
                    </a:p>
                  </a:txBody>
                  <a:tcPr>
                    <a:noFill/>
                  </a:tcPr>
                </a:tc>
                <a:extLst>
                  <a:ext uri="{0D108BD9-81ED-4DB2-BD59-A6C34878D82A}">
                    <a16:rowId xmlns:a16="http://schemas.microsoft.com/office/drawing/2014/main" val="10008"/>
                  </a:ext>
                </a:extLst>
              </a:tr>
            </a:tbl>
          </a:graphicData>
        </a:graphic>
      </p:graphicFrame>
      <p:sp>
        <p:nvSpPr>
          <p:cNvPr id="29" name="TextBox 28"/>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85" name="Rectangle 43"/>
          <p:cNvSpPr>
            <a:spLocks noChangeArrowheads="1"/>
          </p:cNvSpPr>
          <p:nvPr>
            <p:custDataLst>
              <p:tags r:id="rId13"/>
            </p:custDataLst>
          </p:nvPr>
        </p:nvSpPr>
        <p:spPr bwMode="auto">
          <a:xfrm>
            <a:off x="3581400" y="685800"/>
            <a:ext cx="5791200" cy="6324600"/>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Full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three 1-bit numbers</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1-bit result and 1-bit carry</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Can be cascaded</a:t>
            </a:r>
          </a:p>
          <a:p>
            <a:pPr marL="342900" indent="-342900">
              <a:spcBef>
                <a:spcPct val="20000"/>
              </a:spcBef>
              <a:buClr>
                <a:schemeClr val="accent1"/>
              </a:buClr>
              <a:buFont typeface="Arial" pitchFamily="34" charset="0"/>
              <a:buChar char="•"/>
            </a:pPr>
            <a:endParaRPr lang="en-US" sz="2800" dirty="0" smtClean="0">
              <a:solidFill>
                <a:srgbClr val="FFFFFF"/>
              </a:solidFill>
              <a:latin typeface="Calibri"/>
            </a:endParaRPr>
          </a:p>
          <a:p>
            <a:pPr>
              <a:spcBef>
                <a:spcPct val="20000"/>
              </a:spcBef>
              <a:buClr>
                <a:schemeClr val="accent1"/>
              </a:buClr>
            </a:pPr>
            <a:r>
              <a:rPr lang="en-US" sz="2400" dirty="0" smtClean="0">
                <a:solidFill>
                  <a:srgbClr val="FFFF00"/>
                </a:solidFill>
                <a:latin typeface="Calibri"/>
              </a:rPr>
              <a:t>Now You Try:</a:t>
            </a:r>
          </a:p>
          <a:p>
            <a:pPr marL="457200" indent="-457200">
              <a:spcBef>
                <a:spcPct val="20000"/>
              </a:spcBef>
              <a:buClr>
                <a:schemeClr val="accent1"/>
              </a:buClr>
              <a:buFont typeface="+mj-lt"/>
              <a:buAutoNum type="arabicPeriod"/>
            </a:pPr>
            <a:r>
              <a:rPr lang="en-US" sz="2400" dirty="0" smtClean="0">
                <a:solidFill>
                  <a:schemeClr val="accent5">
                    <a:lumMod val="60000"/>
                    <a:lumOff val="40000"/>
                  </a:schemeClr>
                </a:solidFill>
                <a:latin typeface="Calibri"/>
              </a:rPr>
              <a:t>Fill in Truth Table</a:t>
            </a:r>
          </a:p>
          <a:p>
            <a:pPr marL="457200" indent="-457200">
              <a:spcBef>
                <a:spcPct val="20000"/>
              </a:spcBef>
              <a:buClr>
                <a:schemeClr val="accent1"/>
              </a:buClr>
              <a:buFont typeface="+mj-lt"/>
              <a:buAutoNum type="arabicPeriod"/>
            </a:pPr>
            <a:r>
              <a:rPr lang="en-US" sz="2400" dirty="0" smtClean="0">
                <a:solidFill>
                  <a:schemeClr val="accent5">
                    <a:lumMod val="60000"/>
                    <a:lumOff val="40000"/>
                  </a:schemeClr>
                </a:solidFill>
                <a:latin typeface="Calibri"/>
              </a:rPr>
              <a:t>Create Sum-of-Product</a:t>
            </a:r>
            <a:r>
              <a:rPr lang="en-US" sz="2400" dirty="0">
                <a:solidFill>
                  <a:schemeClr val="accent5">
                    <a:lumMod val="60000"/>
                    <a:lumOff val="40000"/>
                  </a:schemeClr>
                </a:solidFill>
                <a:latin typeface="Calibri"/>
              </a:rPr>
              <a:t> </a:t>
            </a:r>
            <a:r>
              <a:rPr lang="en-US" sz="2400" dirty="0" smtClean="0">
                <a:solidFill>
                  <a:schemeClr val="accent5">
                    <a:lumMod val="60000"/>
                    <a:lumOff val="40000"/>
                  </a:schemeClr>
                </a:solidFill>
                <a:latin typeface="Calibri"/>
              </a:rPr>
              <a:t>Form</a:t>
            </a:r>
            <a:endParaRPr lang="en-US" sz="2400" dirty="0" smtClean="0">
              <a:solidFill>
                <a:schemeClr val="accent5">
                  <a:lumMod val="60000"/>
                  <a:lumOff val="40000"/>
                </a:schemeClr>
              </a:solidFill>
              <a:latin typeface="Calibri"/>
            </a:endParaRPr>
          </a:p>
          <a:p>
            <a:pPr marL="457200" indent="-457200">
              <a:spcBef>
                <a:spcPct val="20000"/>
              </a:spcBef>
              <a:buClr>
                <a:schemeClr val="accent1"/>
              </a:buClr>
              <a:buFont typeface="+mj-lt"/>
              <a:buAutoNum type="arabicPeriod"/>
            </a:pPr>
            <a:r>
              <a:rPr lang="en-US" sz="2400" dirty="0">
                <a:solidFill>
                  <a:schemeClr val="accent5">
                    <a:lumMod val="60000"/>
                    <a:lumOff val="40000"/>
                  </a:schemeClr>
                </a:solidFill>
                <a:latin typeface="Calibri"/>
              </a:rPr>
              <a:t>M</a:t>
            </a:r>
            <a:r>
              <a:rPr lang="en-US" sz="2400" dirty="0" smtClean="0">
                <a:solidFill>
                  <a:schemeClr val="accent5">
                    <a:lumMod val="60000"/>
                    <a:lumOff val="40000"/>
                  </a:schemeClr>
                </a:solidFill>
                <a:latin typeface="Calibri"/>
              </a:rPr>
              <a:t>inimization </a:t>
            </a:r>
            <a:r>
              <a:rPr lang="en-US" sz="2400" dirty="0" smtClean="0">
                <a:solidFill>
                  <a:schemeClr val="accent5">
                    <a:lumMod val="60000"/>
                    <a:lumOff val="40000"/>
                  </a:schemeClr>
                </a:solidFill>
                <a:latin typeface="Calibri"/>
              </a:rPr>
              <a:t>the equation</a:t>
            </a:r>
          </a:p>
          <a:p>
            <a:pPr marL="914400" lvl="1" indent="-457200">
              <a:spcBef>
                <a:spcPct val="20000"/>
              </a:spcBef>
              <a:buClr>
                <a:schemeClr val="accent1"/>
              </a:buClr>
              <a:buFont typeface="+mj-lt"/>
              <a:buAutoNum type="arabicPeriod"/>
            </a:pPr>
            <a:r>
              <a:rPr lang="en-US" sz="2400" dirty="0" err="1" smtClean="0">
                <a:solidFill>
                  <a:schemeClr val="accent5">
                    <a:lumMod val="60000"/>
                    <a:lumOff val="40000"/>
                  </a:schemeClr>
                </a:solidFill>
                <a:latin typeface="Calibri"/>
              </a:rPr>
              <a:t>Karnaugh</a:t>
            </a:r>
            <a:r>
              <a:rPr lang="en-US" sz="2400" dirty="0" smtClean="0">
                <a:solidFill>
                  <a:schemeClr val="accent5">
                    <a:lumMod val="60000"/>
                    <a:lumOff val="40000"/>
                  </a:schemeClr>
                </a:solidFill>
                <a:latin typeface="Calibri"/>
              </a:rPr>
              <a:t> Maps (</a:t>
            </a:r>
            <a:r>
              <a:rPr lang="en-US" sz="2400" i="1" dirty="0" smtClean="0">
                <a:solidFill>
                  <a:schemeClr val="accent5">
                    <a:lumMod val="60000"/>
                    <a:lumOff val="40000"/>
                  </a:schemeClr>
                </a:solidFill>
                <a:latin typeface="Calibri"/>
              </a:rPr>
              <a:t>coming soon!</a:t>
            </a:r>
            <a:r>
              <a:rPr lang="en-US" sz="2400" dirty="0" smtClean="0">
                <a:solidFill>
                  <a:schemeClr val="accent5">
                    <a:lumMod val="60000"/>
                    <a:lumOff val="40000"/>
                  </a:schemeClr>
                </a:solidFill>
                <a:latin typeface="Calibri"/>
              </a:rPr>
              <a:t>) </a:t>
            </a:r>
            <a:endParaRPr lang="en-US" sz="2400" dirty="0">
              <a:solidFill>
                <a:schemeClr val="accent5">
                  <a:lumMod val="60000"/>
                  <a:lumOff val="40000"/>
                </a:schemeClr>
              </a:solidFill>
              <a:latin typeface="Calibri"/>
            </a:endParaRPr>
          </a:p>
          <a:p>
            <a:pPr marL="914400" lvl="1" indent="-457200">
              <a:spcBef>
                <a:spcPct val="20000"/>
              </a:spcBef>
              <a:buClr>
                <a:schemeClr val="accent1"/>
              </a:buClr>
              <a:buFont typeface="+mj-lt"/>
              <a:buAutoNum type="arabicPeriod"/>
            </a:pPr>
            <a:r>
              <a:rPr lang="en-US" sz="2400" dirty="0" smtClean="0">
                <a:solidFill>
                  <a:schemeClr val="accent5">
                    <a:lumMod val="60000"/>
                    <a:lumOff val="40000"/>
                  </a:schemeClr>
                </a:solidFill>
                <a:latin typeface="Calibri"/>
              </a:rPr>
              <a:t>Algebraic minimization</a:t>
            </a:r>
            <a:endParaRPr lang="en-US" sz="2400" dirty="0" smtClean="0">
              <a:solidFill>
                <a:schemeClr val="accent5">
                  <a:lumMod val="60000"/>
                  <a:lumOff val="40000"/>
                </a:schemeClr>
              </a:solidFill>
              <a:latin typeface="Calibri"/>
            </a:endParaRPr>
          </a:p>
          <a:p>
            <a:pPr marL="457200" indent="-457200">
              <a:spcBef>
                <a:spcPct val="20000"/>
              </a:spcBef>
              <a:buClr>
                <a:schemeClr val="accent1"/>
              </a:buClr>
              <a:buFont typeface="+mj-lt"/>
              <a:buAutoNum type="arabicPeriod"/>
            </a:pPr>
            <a:r>
              <a:rPr lang="en-US" sz="2400" dirty="0" smtClean="0">
                <a:solidFill>
                  <a:schemeClr val="accent5">
                    <a:lumMod val="60000"/>
                    <a:lumOff val="40000"/>
                  </a:schemeClr>
                </a:solidFill>
                <a:latin typeface="Calibri"/>
              </a:rPr>
              <a:t>Draw </a:t>
            </a:r>
            <a:r>
              <a:rPr lang="en-US" sz="2400" dirty="0" smtClean="0">
                <a:solidFill>
                  <a:schemeClr val="accent5">
                    <a:lumMod val="60000"/>
                    <a:lumOff val="40000"/>
                  </a:schemeClr>
                </a:solidFill>
                <a:latin typeface="Calibri"/>
              </a:rPr>
              <a:t>the Logic </a:t>
            </a:r>
            <a:r>
              <a:rPr lang="en-US" sz="2400" dirty="0" smtClean="0">
                <a:solidFill>
                  <a:schemeClr val="accent5">
                    <a:lumMod val="60000"/>
                    <a:lumOff val="40000"/>
                  </a:schemeClr>
                </a:solidFill>
                <a:latin typeface="Calibri"/>
              </a:rPr>
              <a:t>Circuits</a:t>
            </a:r>
            <a:endParaRPr lang="en-US" sz="2400" dirty="0">
              <a:solidFill>
                <a:schemeClr val="accent5">
                  <a:lumMod val="60000"/>
                  <a:lumOff val="40000"/>
                </a:schemeClr>
              </a:solidFill>
              <a:latin typeface="Calibri"/>
            </a:endParaRPr>
          </a:p>
          <a:p>
            <a:pPr marL="342900" indent="-342900">
              <a:spcBef>
                <a:spcPct val="20000"/>
              </a:spcBef>
              <a:buClr>
                <a:schemeClr val="accent1"/>
              </a:buClr>
              <a:buFont typeface="Arial" pitchFamily="34" charset="0"/>
              <a:buChar char="•"/>
            </a:pPr>
            <a:endParaRPr lang="en-US" sz="3200" dirty="0" smtClean="0">
              <a:solidFill>
                <a:srgbClr val="FFFFFF"/>
              </a:solidFill>
              <a:latin typeface="Calibri"/>
            </a:endParaRPr>
          </a:p>
        </p:txBody>
      </p:sp>
      <p:pic>
        <p:nvPicPr>
          <p:cNvPr id="16" name="Picture 15"/>
          <p:cNvPicPr>
            <a:picLocks noChangeAspect="1"/>
          </p:cNvPicPr>
          <p:nvPr/>
        </p:nvPicPr>
        <p:blipFill>
          <a:blip r:embed="rId16"/>
          <a:stretch>
            <a:fillRect/>
          </a:stretch>
        </p:blipFill>
        <p:spPr>
          <a:xfrm>
            <a:off x="99358" y="76200"/>
            <a:ext cx="539234" cy="539234"/>
          </a:xfrm>
          <a:prstGeom prst="rect">
            <a:avLst/>
          </a:prstGeom>
        </p:spPr>
      </p:pic>
    </p:spTree>
    <p:extLst>
      <p:ext uri="{BB962C8B-B14F-4D97-AF65-F5344CB8AC3E}">
        <p14:creationId xmlns:p14="http://schemas.microsoft.com/office/powerpoint/2010/main" val="5027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5">
                                            <p:txEl>
                                              <p:pRg st="6" end="6"/>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5">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85">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5">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5">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5">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custDataLst>
              <p:tags r:id="rId1"/>
            </p:custDataLst>
          </p:nvPr>
        </p:nvSpPr>
        <p:spPr/>
        <p:txBody>
          <a:bodyPr>
            <a:noAutofit/>
          </a:bodyPr>
          <a:lstStyle/>
          <a:p>
            <a:r>
              <a:rPr lang="en-US" dirty="0" smtClean="0"/>
              <a:t>4-bit Adder</a:t>
            </a:r>
            <a:endParaRPr lang="en-US" dirty="0"/>
          </a:p>
        </p:txBody>
      </p:sp>
      <p:sp>
        <p:nvSpPr>
          <p:cNvPr id="15" name="Rectangle 43"/>
          <p:cNvSpPr>
            <a:spLocks noChangeArrowheads="1"/>
          </p:cNvSpPr>
          <p:nvPr>
            <p:custDataLst>
              <p:tags r:id="rId2"/>
            </p:custDataLst>
          </p:nvPr>
        </p:nvSpPr>
        <p:spPr bwMode="auto">
          <a:xfrm>
            <a:off x="3505200" y="685800"/>
            <a:ext cx="5638800" cy="5667375"/>
          </a:xfrm>
          <a:prstGeom prst="rect">
            <a:avLst/>
          </a:prstGeom>
          <a:noFill/>
          <a:ln w="9525">
            <a:noFill/>
            <a:round/>
            <a:headEnd/>
            <a:tailEnd/>
          </a:ln>
          <a:effectLst/>
        </p:spPr>
        <p:txBody>
          <a:bodyPr lIns="0" tIns="0" rIns="0" bIns="0">
            <a:noAutofit/>
          </a:bodyPr>
          <a:lstStyle/>
          <a:p>
            <a:pPr marL="342900" indent="-342900">
              <a:spcBef>
                <a:spcPct val="20000"/>
              </a:spcBef>
              <a:buClr>
                <a:schemeClr val="tx2"/>
              </a:buClr>
            </a:pPr>
            <a:r>
              <a:rPr lang="en-US" sz="3200" dirty="0" smtClean="0">
                <a:solidFill>
                  <a:schemeClr val="accent5">
                    <a:lumMod val="60000"/>
                    <a:lumOff val="40000"/>
                  </a:schemeClr>
                </a:solidFill>
                <a:latin typeface="Calibri"/>
              </a:rPr>
              <a:t>4-Bit Full Adder</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Adds two 4-bit numbers and carry in</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Computes 4-bit result and carry out</a:t>
            </a:r>
          </a:p>
          <a:p>
            <a:pPr marL="342900" indent="-342900">
              <a:spcBef>
                <a:spcPct val="20000"/>
              </a:spcBef>
              <a:buClr>
                <a:schemeClr val="accent5">
                  <a:lumMod val="60000"/>
                  <a:lumOff val="40000"/>
                </a:schemeClr>
              </a:buClr>
              <a:buFont typeface="Arial" pitchFamily="34" charset="0"/>
              <a:buChar char="•"/>
            </a:pPr>
            <a:r>
              <a:rPr lang="en-US" sz="2800" dirty="0" smtClean="0">
                <a:solidFill>
                  <a:srgbClr val="FFFFFF"/>
                </a:solidFill>
                <a:latin typeface="Calibri"/>
              </a:rPr>
              <a:t>Can be cascaded</a:t>
            </a:r>
          </a:p>
        </p:txBody>
      </p:sp>
      <p:sp>
        <p:nvSpPr>
          <p:cNvPr id="17" name="Rectangle 3"/>
          <p:cNvSpPr>
            <a:spLocks noChangeArrowheads="1"/>
          </p:cNvSpPr>
          <p:nvPr>
            <p:custDataLst>
              <p:tags r:id="rId3"/>
            </p:custDataLst>
          </p:nvPr>
        </p:nvSpPr>
        <p:spPr bwMode="auto">
          <a:xfrm>
            <a:off x="1219200" y="1447800"/>
            <a:ext cx="1219200" cy="990600"/>
          </a:xfrm>
          <a:prstGeom prst="rect">
            <a:avLst/>
          </a:prstGeom>
          <a:noFill/>
          <a:ln w="28575" algn="ctr">
            <a:solidFill>
              <a:schemeClr val="accent2">
                <a:lumMod val="60000"/>
                <a:lumOff val="40000"/>
              </a:schemeClr>
            </a:solidFill>
            <a:miter lim="800000"/>
            <a:headEnd/>
            <a:tailEnd/>
          </a:ln>
          <a:effectLst/>
        </p:spPr>
        <p:txBody>
          <a:bodyPr anchor="ctr">
            <a:spAutoFit/>
          </a:bodyPr>
          <a:lstStyle/>
          <a:p>
            <a:endParaRPr lang="en-US"/>
          </a:p>
        </p:txBody>
      </p:sp>
      <p:sp>
        <p:nvSpPr>
          <p:cNvPr id="18" name="Line 6"/>
          <p:cNvSpPr>
            <a:spLocks noChangeShapeType="1"/>
          </p:cNvSpPr>
          <p:nvPr>
            <p:custDataLst>
              <p:tags r:id="rId4"/>
            </p:custDataLst>
          </p:nvPr>
        </p:nvSpPr>
        <p:spPr bwMode="auto">
          <a:xfrm>
            <a:off x="15240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19" name="Line 7"/>
          <p:cNvSpPr>
            <a:spLocks noChangeShapeType="1"/>
          </p:cNvSpPr>
          <p:nvPr>
            <p:custDataLst>
              <p:tags r:id="rId5"/>
            </p:custDataLst>
          </p:nvPr>
        </p:nvSpPr>
        <p:spPr bwMode="auto">
          <a:xfrm>
            <a:off x="2209800" y="1066800"/>
            <a:ext cx="0" cy="381000"/>
          </a:xfrm>
          <a:prstGeom prst="line">
            <a:avLst/>
          </a:prstGeom>
          <a:noFill/>
          <a:ln w="28575">
            <a:solidFill>
              <a:srgbClr val="FFFFFF"/>
            </a:solidFill>
            <a:round/>
            <a:headEnd type="none" w="med" len="med"/>
            <a:tailEnd type="arrow" w="lg" len="med"/>
          </a:ln>
          <a:effectLst/>
        </p:spPr>
        <p:txBody>
          <a:bodyPr wrap="none" anchor="ctr">
            <a:spAutoFit/>
          </a:bodyPr>
          <a:lstStyle/>
          <a:p>
            <a:endParaRPr lang="en-US"/>
          </a:p>
        </p:txBody>
      </p:sp>
      <p:sp>
        <p:nvSpPr>
          <p:cNvPr id="20" name="Line 10"/>
          <p:cNvSpPr>
            <a:spLocks noChangeShapeType="1"/>
          </p:cNvSpPr>
          <p:nvPr>
            <p:custDataLst>
              <p:tags r:id="rId6"/>
            </p:custDataLst>
          </p:nvPr>
        </p:nvSpPr>
        <p:spPr bwMode="auto">
          <a:xfrm flipH="1">
            <a:off x="7620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p:sp>
        <p:nvSpPr>
          <p:cNvPr id="21" name="Line 11"/>
          <p:cNvSpPr>
            <a:spLocks noChangeShapeType="1"/>
          </p:cNvSpPr>
          <p:nvPr>
            <p:custDataLst>
              <p:tags r:id="rId7"/>
            </p:custDataLst>
          </p:nvPr>
        </p:nvSpPr>
        <p:spPr bwMode="auto">
          <a:xfrm>
            <a:off x="1828800" y="2438400"/>
            <a:ext cx="0" cy="457200"/>
          </a:xfrm>
          <a:prstGeom prst="line">
            <a:avLst/>
          </a:prstGeom>
          <a:noFill/>
          <a:ln w="28575">
            <a:solidFill>
              <a:srgbClr val="FFFFFF"/>
            </a:solidFill>
            <a:round/>
            <a:headEnd type="none" w="med" len="med"/>
            <a:tailEnd type="arrow" w="lg" len="med"/>
          </a:ln>
          <a:effectLst/>
        </p:spPr>
        <p:txBody>
          <a:bodyPr wrap="square" anchor="ctr">
            <a:spAutoFit/>
          </a:bodyPr>
          <a:lstStyle/>
          <a:p>
            <a:endParaRPr lang="en-US"/>
          </a:p>
        </p:txBody>
      </p:sp>
      <p:sp>
        <p:nvSpPr>
          <p:cNvPr id="22" name="TextBox 21"/>
          <p:cNvSpPr txBox="1"/>
          <p:nvPr>
            <p:custDataLst>
              <p:tags r:id="rId8"/>
            </p:custDataLst>
          </p:nvPr>
        </p:nvSpPr>
        <p:spPr bwMode="auto">
          <a:xfrm>
            <a:off x="1066800" y="435472"/>
            <a:ext cx="9906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A[4]</a:t>
            </a:r>
          </a:p>
        </p:txBody>
      </p:sp>
      <p:sp>
        <p:nvSpPr>
          <p:cNvPr id="23" name="TextBox 22"/>
          <p:cNvSpPr txBox="1"/>
          <p:nvPr>
            <p:custDataLst>
              <p:tags r:id="rId9"/>
            </p:custDataLst>
          </p:nvPr>
        </p:nvSpPr>
        <p:spPr bwMode="auto">
          <a:xfrm>
            <a:off x="1676400" y="457200"/>
            <a:ext cx="1435913" cy="631328"/>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smtClean="0">
                <a:solidFill>
                  <a:srgbClr val="FFFFFF"/>
                </a:solidFill>
                <a:latin typeface="Calibri" pitchFamily="34" charset="0"/>
              </a:rPr>
              <a:t>B[4]</a:t>
            </a:r>
          </a:p>
        </p:txBody>
      </p:sp>
      <p:sp>
        <p:nvSpPr>
          <p:cNvPr id="24" name="TextBox 23"/>
          <p:cNvSpPr txBox="1"/>
          <p:nvPr>
            <p:custDataLst>
              <p:tags r:id="rId10"/>
            </p:custDataLst>
          </p:nvPr>
        </p:nvSpPr>
        <p:spPr bwMode="auto">
          <a:xfrm>
            <a:off x="1219200" y="2797672"/>
            <a:ext cx="1447800" cy="665761"/>
          </a:xfrm>
          <a:prstGeom prst="rect">
            <a:avLst/>
          </a:prstGeom>
          <a:noFill/>
          <a:ln w="9525">
            <a:noFill/>
            <a:round/>
            <a:headEnd/>
            <a:tailEnd/>
          </a:ln>
          <a:effectLst/>
        </p:spPr>
        <p:txBody>
          <a:bodyPr wrap="square" lIns="90000" tIns="46800" rIns="90000" bIns="46800" rtlCol="0">
            <a:spAutoFit/>
          </a:bodyPr>
          <a:lstStyle/>
          <a:p>
            <a:pPr algn="ctr" eaLnBrk="1" hangingPunct="1">
              <a:lnSpc>
                <a:spcPct val="116000"/>
              </a:lnSpc>
              <a:tabLst>
                <a:tab pos="723900" algn="l"/>
                <a:tab pos="1447800" algn="l"/>
                <a:tab pos="2171700" algn="l"/>
              </a:tabLst>
            </a:pPr>
            <a:r>
              <a:rPr lang="en-US" sz="3200" dirty="0">
                <a:solidFill>
                  <a:srgbClr val="FFFFFF"/>
                </a:solidFill>
                <a:latin typeface="Calibri" pitchFamily="34" charset="0"/>
              </a:rPr>
              <a:t>S</a:t>
            </a:r>
            <a:r>
              <a:rPr lang="en-US" sz="3200" dirty="0" smtClean="0">
                <a:solidFill>
                  <a:srgbClr val="FFFFFF"/>
                </a:solidFill>
                <a:latin typeface="Calibri" pitchFamily="34" charset="0"/>
              </a:rPr>
              <a:t>[4]</a:t>
            </a:r>
          </a:p>
        </p:txBody>
      </p:sp>
      <p:sp>
        <p:nvSpPr>
          <p:cNvPr id="26" name="Line 10"/>
          <p:cNvSpPr>
            <a:spLocks noChangeShapeType="1"/>
          </p:cNvSpPr>
          <p:nvPr>
            <p:custDataLst>
              <p:tags r:id="rId11"/>
            </p:custDataLst>
          </p:nvPr>
        </p:nvSpPr>
        <p:spPr bwMode="auto">
          <a:xfrm flipH="1">
            <a:off x="2438400" y="1981200"/>
            <a:ext cx="457200" cy="0"/>
          </a:xfrm>
          <a:prstGeom prst="line">
            <a:avLst/>
          </a:prstGeom>
          <a:noFill/>
          <a:ln w="28575">
            <a:solidFill>
              <a:srgbClr val="FFFFFF"/>
            </a:solidFill>
            <a:round/>
            <a:headEnd type="none" w="med" len="med"/>
            <a:tailEnd type="arrow" w="lg" len="med"/>
          </a:ln>
          <a:effectLst/>
        </p:spPr>
        <p:txBody>
          <a:bodyPr anchor="ctr">
            <a:spAutoFit/>
          </a:bodyPr>
          <a:lstStyle/>
          <a:p>
            <a:endParaRPr lang="en-US"/>
          </a:p>
        </p:txBody>
      </p:sp>
      <mc:AlternateContent xmlns:mc="http://schemas.openxmlformats.org/markup-compatibility/2006" xmlns:p14="http://schemas.microsoft.com/office/powerpoint/2010/main">
        <mc:Choice Requires="p14">
          <p:contentPart p14:bwMode="auto" r:id="rId16">
            <p14:nvContentPartPr>
              <p14:cNvPr id="2" name="Ink 1"/>
              <p14:cNvContentPartPr/>
              <p14:nvPr/>
            </p14:nvContentPartPr>
            <p14:xfrm>
              <a:off x="3977542" y="3273349"/>
              <a:ext cx="2496960" cy="1335600"/>
            </p14:xfrm>
          </p:contentPart>
        </mc:Choice>
        <mc:Fallback xmlns="">
          <p:pic>
            <p:nvPicPr>
              <p:cNvPr id="2" name="Ink 1"/>
              <p:cNvPicPr/>
              <p:nvPr/>
            </p:nvPicPr>
            <p:blipFill>
              <a:blip r:embed="rId17"/>
              <a:stretch>
                <a:fillRect/>
              </a:stretch>
            </p:blipFill>
            <p:spPr>
              <a:xfrm>
                <a:off x="3966742" y="3263629"/>
                <a:ext cx="2511720" cy="1356480"/>
              </a:xfrm>
              <a:prstGeom prst="rect">
                <a:avLst/>
              </a:prstGeom>
            </p:spPr>
          </p:pic>
        </mc:Fallback>
      </mc:AlternateContent>
      <p:sp>
        <p:nvSpPr>
          <p:cNvPr id="16" name="TextBox 15"/>
          <p:cNvSpPr txBox="1"/>
          <p:nvPr>
            <p:custDataLst>
              <p:tags r:id="rId12"/>
            </p:custDataLst>
          </p:nvPr>
        </p:nvSpPr>
        <p:spPr bwMode="auto">
          <a:xfrm>
            <a:off x="76200" y="1620239"/>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out</a:t>
            </a:r>
            <a:endParaRPr lang="en-US" sz="3200" baseline="-25000" dirty="0" smtClean="0">
              <a:solidFill>
                <a:srgbClr val="FFFFFF"/>
              </a:solidFill>
              <a:latin typeface="Calibri" pitchFamily="34" charset="0"/>
            </a:endParaRPr>
          </a:p>
        </p:txBody>
      </p:sp>
      <p:sp>
        <p:nvSpPr>
          <p:cNvPr id="28" name="TextBox 27"/>
          <p:cNvSpPr txBox="1"/>
          <p:nvPr>
            <p:custDataLst>
              <p:tags r:id="rId13"/>
            </p:custDataLst>
          </p:nvPr>
        </p:nvSpPr>
        <p:spPr bwMode="auto">
          <a:xfrm>
            <a:off x="2743200" y="1600200"/>
            <a:ext cx="914400" cy="665761"/>
          </a:xfrm>
          <a:prstGeom prst="rect">
            <a:avLst/>
          </a:prstGeom>
          <a:noFill/>
          <a:ln w="9525">
            <a:noFill/>
            <a:round/>
            <a:headEnd/>
            <a:tailEnd/>
          </a:ln>
          <a:effectLst/>
        </p:spPr>
        <p:txBody>
          <a:bodyPr wrap="none" lIns="0" tIns="0" rIns="0" bIns="0" rtlCol="0">
            <a:noAutofit/>
          </a:bodyPr>
          <a:lstStyle/>
          <a:p>
            <a:pPr algn="ctr" eaLnBrk="1" hangingPunct="1">
              <a:lnSpc>
                <a:spcPct val="116000"/>
              </a:lnSpc>
              <a:tabLst>
                <a:tab pos="723900" algn="l"/>
                <a:tab pos="1447800" algn="l"/>
                <a:tab pos="2171700" algn="l"/>
              </a:tabLst>
            </a:pPr>
            <a:r>
              <a:rPr lang="en-US" sz="3200" dirty="0" err="1" smtClean="0">
                <a:solidFill>
                  <a:srgbClr val="FFFFFF"/>
                </a:solidFill>
                <a:latin typeface="Calibri" pitchFamily="34" charset="0"/>
              </a:rPr>
              <a:t>C</a:t>
            </a:r>
            <a:r>
              <a:rPr lang="en-US" sz="3200" baseline="-25000" dirty="0" err="1" smtClean="0">
                <a:solidFill>
                  <a:srgbClr val="FFFFFF"/>
                </a:solidFill>
                <a:latin typeface="Calibri" pitchFamily="34" charset="0"/>
              </a:rPr>
              <a:t>in</a:t>
            </a:r>
            <a:endParaRPr lang="en-US" sz="3200" baseline="-25000" dirty="0" smtClean="0">
              <a:solidFill>
                <a:srgbClr val="FFFFFF"/>
              </a:solidFill>
              <a:latin typeface="Calibri" pitchFamily="34" charset="0"/>
            </a:endParaRPr>
          </a:p>
        </p:txBody>
      </p:sp>
    </p:spTree>
    <p:extLst>
      <p:ext uri="{BB962C8B-B14F-4D97-AF65-F5344CB8AC3E}">
        <p14:creationId xmlns:p14="http://schemas.microsoft.com/office/powerpoint/2010/main" val="18061490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75298" name="Rectangle 2"/>
          <p:cNvSpPr>
            <a:spLocks noGrp="1" noChangeArrowheads="1"/>
          </p:cNvSpPr>
          <p:nvPr>
            <p:ph type="title"/>
            <p:custDataLst>
              <p:tags r:id="rId1"/>
            </p:custDataLst>
          </p:nvPr>
        </p:nvSpPr>
        <p:spPr/>
        <p:txBody>
          <a:bodyPr>
            <a:noAutofit/>
          </a:bodyPr>
          <a:lstStyle/>
          <a:p>
            <a:r>
              <a:rPr lang="en-US"/>
              <a:t>4-bit Adder</a:t>
            </a:r>
          </a:p>
        </p:txBody>
      </p:sp>
      <p:sp>
        <p:nvSpPr>
          <p:cNvPr id="1975307" name="Rectangle 11"/>
          <p:cNvSpPr>
            <a:spLocks noChangeArrowheads="1"/>
          </p:cNvSpPr>
          <p:nvPr>
            <p:custDataLst>
              <p:tags r:id="rId2"/>
            </p:custDataLst>
          </p:nvPr>
        </p:nvSpPr>
        <p:spPr bwMode="auto">
          <a:xfrm>
            <a:off x="466725" y="4035425"/>
            <a:ext cx="8075613" cy="3051175"/>
          </a:xfrm>
          <a:prstGeom prst="rect">
            <a:avLst/>
          </a:prstGeom>
          <a:noFill/>
          <a:ln w="9525">
            <a:noFill/>
            <a:round/>
            <a:headEnd/>
            <a:tailEnd/>
          </a:ln>
          <a:effectLst/>
        </p:spPr>
        <p:txBody>
          <a:bodyPr lIns="0" tIns="0" rIns="0" bIns="0">
            <a:noAutofit/>
          </a:bodyPr>
          <a:lstStyle/>
          <a:p>
            <a:pPr marL="514350" indent="-514350">
              <a:spcBef>
                <a:spcPct val="20000"/>
              </a:spcBef>
              <a:buClr>
                <a:schemeClr val="accent1"/>
              </a:buClr>
              <a:buFont typeface="Arial" pitchFamily="34" charset="0"/>
              <a:buChar char="•"/>
            </a:pPr>
            <a:r>
              <a:rPr lang="en-US" sz="3200" dirty="0">
                <a:solidFill>
                  <a:srgbClr val="FFFFFF"/>
                </a:solidFill>
                <a:latin typeface="Calibri"/>
              </a:rPr>
              <a:t>Adds two 4-bit numbers, along with </a:t>
            </a:r>
            <a:r>
              <a:rPr lang="en-US" sz="3200" dirty="0" smtClean="0">
                <a:solidFill>
                  <a:srgbClr val="FFFFFF"/>
                </a:solidFill>
                <a:latin typeface="Calibri"/>
              </a:rPr>
              <a:t>carry-in</a:t>
            </a:r>
          </a:p>
          <a:p>
            <a:pPr marL="514350" indent="-514350">
              <a:spcBef>
                <a:spcPct val="20000"/>
              </a:spcBef>
              <a:buClr>
                <a:schemeClr val="accent1"/>
              </a:buClr>
              <a:buFont typeface="Arial" pitchFamily="34" charset="0"/>
              <a:buChar char="•"/>
            </a:pPr>
            <a:r>
              <a:rPr lang="en-US" sz="3200" dirty="0">
                <a:solidFill>
                  <a:srgbClr val="FFFFFF"/>
                </a:solidFill>
                <a:latin typeface="Calibri"/>
              </a:rPr>
              <a:t>C</a:t>
            </a:r>
            <a:r>
              <a:rPr lang="en-US" sz="3200" dirty="0" smtClean="0">
                <a:solidFill>
                  <a:srgbClr val="FFFFFF"/>
                </a:solidFill>
                <a:latin typeface="Calibri"/>
              </a:rPr>
              <a:t>omputes </a:t>
            </a:r>
            <a:r>
              <a:rPr lang="en-US" sz="3200" dirty="0">
                <a:solidFill>
                  <a:srgbClr val="FFFFFF"/>
                </a:solidFill>
                <a:latin typeface="Calibri"/>
              </a:rPr>
              <a:t>4-bit result and </a:t>
            </a:r>
            <a:r>
              <a:rPr lang="en-US" sz="3200" dirty="0" smtClean="0">
                <a:solidFill>
                  <a:srgbClr val="FFFFFF"/>
                </a:solidFill>
                <a:latin typeface="Calibri"/>
              </a:rPr>
              <a:t>carry out</a:t>
            </a:r>
          </a:p>
          <a:p>
            <a:pPr marL="514350" indent="-514350">
              <a:spcBef>
                <a:spcPct val="20000"/>
              </a:spcBef>
              <a:buClr>
                <a:schemeClr val="accent1"/>
              </a:buClr>
              <a:buFont typeface="Arial" pitchFamily="34" charset="0"/>
              <a:buChar char="•"/>
            </a:pPr>
            <a:endParaRPr lang="en-US" sz="3200" dirty="0">
              <a:solidFill>
                <a:srgbClr val="FFFFFF"/>
              </a:solidFill>
              <a:latin typeface="Calibri"/>
            </a:endParaRPr>
          </a:p>
          <a:p>
            <a:pPr marL="514350" indent="-514350">
              <a:spcBef>
                <a:spcPct val="20000"/>
              </a:spcBef>
              <a:buClr>
                <a:schemeClr val="accent1"/>
              </a:buClr>
              <a:buFont typeface="Arial" pitchFamily="34" charset="0"/>
              <a:buChar char="•"/>
            </a:pPr>
            <a:r>
              <a:rPr lang="en-US" sz="3200" dirty="0" smtClean="0">
                <a:solidFill>
                  <a:srgbClr val="FFFFFF"/>
                </a:solidFill>
              </a:rPr>
              <a:t>Carry-out </a:t>
            </a:r>
            <a:r>
              <a:rPr lang="en-US" sz="3200" dirty="0">
                <a:solidFill>
                  <a:srgbClr val="FFFFFF"/>
                </a:solidFill>
              </a:rPr>
              <a:t>= overflow indicates result does not fit in 4 bits</a:t>
            </a:r>
          </a:p>
          <a:p>
            <a:pPr marL="514350" indent="-514350">
              <a:spcBef>
                <a:spcPct val="20000"/>
              </a:spcBef>
              <a:buClr>
                <a:schemeClr val="accent1"/>
              </a:buClr>
              <a:buFont typeface="Arial" pitchFamily="34" charset="0"/>
              <a:buChar char="•"/>
            </a:pPr>
            <a:endParaRPr lang="en-US" sz="3200" dirty="0" smtClean="0">
              <a:solidFill>
                <a:srgbClr val="FFFFFF"/>
              </a:solidFill>
              <a:latin typeface="Calibri"/>
            </a:endParaRPr>
          </a:p>
        </p:txBody>
      </p:sp>
      <p:sp>
        <p:nvSpPr>
          <p:cNvPr id="41" name="Rectangle 3"/>
          <p:cNvSpPr>
            <a:spLocks noChangeArrowheads="1"/>
          </p:cNvSpPr>
          <p:nvPr>
            <p:custDataLst>
              <p:tags r:id="rId3"/>
            </p:custDataLst>
          </p:nvPr>
        </p:nvSpPr>
        <p:spPr bwMode="auto">
          <a:xfrm>
            <a:off x="65532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42" name="Text Box 4"/>
          <p:cNvSpPr txBox="1">
            <a:spLocks noChangeArrowheads="1"/>
          </p:cNvSpPr>
          <p:nvPr>
            <p:custDataLst>
              <p:tags r:id="rId4"/>
            </p:custDataLst>
          </p:nvPr>
        </p:nvSpPr>
        <p:spPr bwMode="auto">
          <a:xfrm>
            <a:off x="60198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r>
              <a:rPr lang="en-US" sz="2800">
                <a:solidFill>
                  <a:srgbClr val="FFFFFF"/>
                </a:solidFill>
                <a:latin typeface="Calibri"/>
              </a:rPr>
              <a:t>   B</a:t>
            </a:r>
            <a:r>
              <a:rPr lang="en-US" sz="2800" baseline="-25000">
                <a:solidFill>
                  <a:srgbClr val="FFFFFF"/>
                </a:solidFill>
                <a:latin typeface="Calibri"/>
              </a:rPr>
              <a:t>0</a:t>
            </a:r>
          </a:p>
        </p:txBody>
      </p:sp>
      <p:sp>
        <p:nvSpPr>
          <p:cNvPr id="43" name="Line 5"/>
          <p:cNvSpPr>
            <a:spLocks noChangeShapeType="1"/>
          </p:cNvSpPr>
          <p:nvPr>
            <p:custDataLst>
              <p:tags r:id="rId5"/>
            </p:custDataLst>
          </p:nvPr>
        </p:nvSpPr>
        <p:spPr bwMode="auto">
          <a:xfrm>
            <a:off x="6858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4" name="Line 6"/>
          <p:cNvSpPr>
            <a:spLocks noChangeShapeType="1"/>
          </p:cNvSpPr>
          <p:nvPr>
            <p:custDataLst>
              <p:tags r:id="rId6"/>
            </p:custDataLst>
          </p:nvPr>
        </p:nvSpPr>
        <p:spPr bwMode="auto">
          <a:xfrm>
            <a:off x="7543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5" name="Line 7"/>
          <p:cNvSpPr>
            <a:spLocks noChangeShapeType="1"/>
          </p:cNvSpPr>
          <p:nvPr>
            <p:custDataLst>
              <p:tags r:id="rId7"/>
            </p:custDataLst>
          </p:nvPr>
        </p:nvSpPr>
        <p:spPr bwMode="auto">
          <a:xfrm flipH="1">
            <a:off x="77724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6" name="Line 8"/>
          <p:cNvSpPr>
            <a:spLocks noChangeShapeType="1"/>
          </p:cNvSpPr>
          <p:nvPr>
            <p:custDataLst>
              <p:tags r:id="rId8"/>
            </p:custDataLst>
          </p:nvPr>
        </p:nvSpPr>
        <p:spPr bwMode="auto">
          <a:xfrm flipH="1">
            <a:off x="60960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47" name="Line 9"/>
          <p:cNvSpPr>
            <a:spLocks noChangeShapeType="1"/>
          </p:cNvSpPr>
          <p:nvPr>
            <p:custDataLst>
              <p:tags r:id="rId9"/>
            </p:custDataLst>
          </p:nvPr>
        </p:nvSpPr>
        <p:spPr bwMode="auto">
          <a:xfrm>
            <a:off x="71628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48" name="Text Box 10"/>
          <p:cNvSpPr txBox="1">
            <a:spLocks noChangeArrowheads="1"/>
          </p:cNvSpPr>
          <p:nvPr>
            <p:custDataLst>
              <p:tags r:id="rId10"/>
            </p:custDataLst>
          </p:nvPr>
        </p:nvSpPr>
        <p:spPr bwMode="auto">
          <a:xfrm>
            <a:off x="6781800" y="3209925"/>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49" name="Rectangle 12"/>
          <p:cNvSpPr>
            <a:spLocks noChangeArrowheads="1"/>
          </p:cNvSpPr>
          <p:nvPr>
            <p:custDataLst>
              <p:tags r:id="rId11"/>
            </p:custDataLst>
          </p:nvPr>
        </p:nvSpPr>
        <p:spPr bwMode="auto">
          <a:xfrm>
            <a:off x="48768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50" name="Text Box 13"/>
          <p:cNvSpPr txBox="1">
            <a:spLocks noChangeArrowheads="1"/>
          </p:cNvSpPr>
          <p:nvPr>
            <p:custDataLst>
              <p:tags r:id="rId12"/>
            </p:custDataLst>
          </p:nvPr>
        </p:nvSpPr>
        <p:spPr bwMode="auto">
          <a:xfrm>
            <a:off x="43434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r>
              <a:rPr lang="en-US" sz="2800">
                <a:solidFill>
                  <a:srgbClr val="FFFFFF"/>
                </a:solidFill>
                <a:latin typeface="Calibri"/>
              </a:rPr>
              <a:t>   B</a:t>
            </a:r>
            <a:r>
              <a:rPr lang="en-US" sz="2800" baseline="-25000">
                <a:solidFill>
                  <a:srgbClr val="FFFFFF"/>
                </a:solidFill>
                <a:latin typeface="Calibri"/>
              </a:rPr>
              <a:t>1</a:t>
            </a:r>
          </a:p>
        </p:txBody>
      </p:sp>
      <p:sp>
        <p:nvSpPr>
          <p:cNvPr id="51" name="Line 14"/>
          <p:cNvSpPr>
            <a:spLocks noChangeShapeType="1"/>
          </p:cNvSpPr>
          <p:nvPr>
            <p:custDataLst>
              <p:tags r:id="rId13"/>
            </p:custDataLst>
          </p:nvPr>
        </p:nvSpPr>
        <p:spPr bwMode="auto">
          <a:xfrm>
            <a:off x="5181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2" name="Line 15"/>
          <p:cNvSpPr>
            <a:spLocks noChangeShapeType="1"/>
          </p:cNvSpPr>
          <p:nvPr>
            <p:custDataLst>
              <p:tags r:id="rId14"/>
            </p:custDataLst>
          </p:nvPr>
        </p:nvSpPr>
        <p:spPr bwMode="auto">
          <a:xfrm>
            <a:off x="58674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3" name="Line 16"/>
          <p:cNvSpPr>
            <a:spLocks noChangeShapeType="1"/>
          </p:cNvSpPr>
          <p:nvPr>
            <p:custDataLst>
              <p:tags r:id="rId15"/>
            </p:custDataLst>
          </p:nvPr>
        </p:nvSpPr>
        <p:spPr bwMode="auto">
          <a:xfrm flipH="1">
            <a:off x="44196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54" name="Line 17"/>
          <p:cNvSpPr>
            <a:spLocks noChangeShapeType="1"/>
          </p:cNvSpPr>
          <p:nvPr>
            <p:custDataLst>
              <p:tags r:id="rId16"/>
            </p:custDataLst>
          </p:nvPr>
        </p:nvSpPr>
        <p:spPr bwMode="auto">
          <a:xfrm>
            <a:off x="54864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5" name="Text Box 18"/>
          <p:cNvSpPr txBox="1">
            <a:spLocks noChangeArrowheads="1"/>
          </p:cNvSpPr>
          <p:nvPr>
            <p:custDataLst>
              <p:tags r:id="rId17"/>
            </p:custDataLst>
          </p:nvPr>
        </p:nvSpPr>
        <p:spPr bwMode="auto">
          <a:xfrm>
            <a:off x="51054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56" name="Rectangle 19"/>
          <p:cNvSpPr>
            <a:spLocks noChangeArrowheads="1"/>
          </p:cNvSpPr>
          <p:nvPr>
            <p:custDataLst>
              <p:tags r:id="rId18"/>
            </p:custDataLst>
          </p:nvPr>
        </p:nvSpPr>
        <p:spPr bwMode="auto">
          <a:xfrm>
            <a:off x="32004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57" name="Text Box 20"/>
          <p:cNvSpPr txBox="1">
            <a:spLocks noChangeArrowheads="1"/>
          </p:cNvSpPr>
          <p:nvPr>
            <p:custDataLst>
              <p:tags r:id="rId19"/>
            </p:custDataLst>
          </p:nvPr>
        </p:nvSpPr>
        <p:spPr bwMode="auto">
          <a:xfrm>
            <a:off x="26670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r>
              <a:rPr lang="en-US" sz="2800">
                <a:solidFill>
                  <a:srgbClr val="FFFFFF"/>
                </a:solidFill>
                <a:latin typeface="Calibri"/>
              </a:rPr>
              <a:t>   B</a:t>
            </a:r>
            <a:r>
              <a:rPr lang="en-US" sz="2800" baseline="-25000">
                <a:solidFill>
                  <a:srgbClr val="FFFFFF"/>
                </a:solidFill>
                <a:latin typeface="Calibri"/>
              </a:rPr>
              <a:t>2</a:t>
            </a:r>
          </a:p>
        </p:txBody>
      </p:sp>
      <p:sp>
        <p:nvSpPr>
          <p:cNvPr id="58" name="Line 21"/>
          <p:cNvSpPr>
            <a:spLocks noChangeShapeType="1"/>
          </p:cNvSpPr>
          <p:nvPr>
            <p:custDataLst>
              <p:tags r:id="rId20"/>
            </p:custDataLst>
          </p:nvPr>
        </p:nvSpPr>
        <p:spPr bwMode="auto">
          <a:xfrm>
            <a:off x="35052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59" name="Line 22"/>
          <p:cNvSpPr>
            <a:spLocks noChangeShapeType="1"/>
          </p:cNvSpPr>
          <p:nvPr>
            <p:custDataLst>
              <p:tags r:id="rId21"/>
            </p:custDataLst>
          </p:nvPr>
        </p:nvSpPr>
        <p:spPr bwMode="auto">
          <a:xfrm>
            <a:off x="41910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0" name="Line 23"/>
          <p:cNvSpPr>
            <a:spLocks noChangeShapeType="1"/>
          </p:cNvSpPr>
          <p:nvPr>
            <p:custDataLst>
              <p:tags r:id="rId22"/>
            </p:custDataLst>
          </p:nvPr>
        </p:nvSpPr>
        <p:spPr bwMode="auto">
          <a:xfrm flipH="1">
            <a:off x="27432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1" name="Line 24"/>
          <p:cNvSpPr>
            <a:spLocks noChangeShapeType="1"/>
          </p:cNvSpPr>
          <p:nvPr>
            <p:custDataLst>
              <p:tags r:id="rId23"/>
            </p:custDataLst>
          </p:nvPr>
        </p:nvSpPr>
        <p:spPr bwMode="auto">
          <a:xfrm>
            <a:off x="38100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2" name="Text Box 25"/>
          <p:cNvSpPr txBox="1">
            <a:spLocks noChangeArrowheads="1"/>
          </p:cNvSpPr>
          <p:nvPr>
            <p:custDataLst>
              <p:tags r:id="rId24"/>
            </p:custDataLst>
          </p:nvPr>
        </p:nvSpPr>
        <p:spPr bwMode="auto">
          <a:xfrm>
            <a:off x="34290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63" name="Rectangle 26"/>
          <p:cNvSpPr>
            <a:spLocks noChangeArrowheads="1"/>
          </p:cNvSpPr>
          <p:nvPr>
            <p:custDataLst>
              <p:tags r:id="rId25"/>
            </p:custDataLst>
          </p:nvPr>
        </p:nvSpPr>
        <p:spPr bwMode="auto">
          <a:xfrm>
            <a:off x="1524000" y="1838325"/>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64" name="Text Box 27"/>
          <p:cNvSpPr txBox="1">
            <a:spLocks noChangeArrowheads="1"/>
          </p:cNvSpPr>
          <p:nvPr>
            <p:custDataLst>
              <p:tags r:id="rId26"/>
            </p:custDataLst>
          </p:nvPr>
        </p:nvSpPr>
        <p:spPr bwMode="auto">
          <a:xfrm>
            <a:off x="990600" y="923925"/>
            <a:ext cx="2514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A</a:t>
            </a:r>
            <a:r>
              <a:rPr lang="en-US" sz="2800" baseline="-25000" dirty="0">
                <a:solidFill>
                  <a:srgbClr val="FFFFFF"/>
                </a:solidFill>
                <a:latin typeface="Calibri"/>
              </a:rPr>
              <a:t>3</a:t>
            </a:r>
            <a:r>
              <a:rPr lang="en-US" sz="2800" dirty="0">
                <a:solidFill>
                  <a:srgbClr val="FFFFFF"/>
                </a:solidFill>
                <a:latin typeface="Calibri"/>
              </a:rPr>
              <a:t>   B</a:t>
            </a:r>
            <a:r>
              <a:rPr lang="en-US" sz="2800" baseline="-25000" dirty="0">
                <a:solidFill>
                  <a:srgbClr val="FFFFFF"/>
                </a:solidFill>
                <a:latin typeface="Calibri"/>
              </a:rPr>
              <a:t>3</a:t>
            </a:r>
          </a:p>
        </p:txBody>
      </p:sp>
      <p:sp>
        <p:nvSpPr>
          <p:cNvPr id="65" name="Line 28"/>
          <p:cNvSpPr>
            <a:spLocks noChangeShapeType="1"/>
          </p:cNvSpPr>
          <p:nvPr>
            <p:custDataLst>
              <p:tags r:id="rId27"/>
            </p:custDataLst>
          </p:nvPr>
        </p:nvSpPr>
        <p:spPr bwMode="auto">
          <a:xfrm>
            <a:off x="18288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6" name="Line 29"/>
          <p:cNvSpPr>
            <a:spLocks noChangeShapeType="1"/>
          </p:cNvSpPr>
          <p:nvPr>
            <p:custDataLst>
              <p:tags r:id="rId28"/>
            </p:custDataLst>
          </p:nvPr>
        </p:nvSpPr>
        <p:spPr bwMode="auto">
          <a:xfrm>
            <a:off x="2514600" y="14573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7" name="Line 30"/>
          <p:cNvSpPr>
            <a:spLocks noChangeShapeType="1"/>
          </p:cNvSpPr>
          <p:nvPr>
            <p:custDataLst>
              <p:tags r:id="rId29"/>
            </p:custDataLst>
          </p:nvPr>
        </p:nvSpPr>
        <p:spPr bwMode="auto">
          <a:xfrm flipH="1">
            <a:off x="1066800" y="2371725"/>
            <a:ext cx="457200" cy="0"/>
          </a:xfrm>
          <a:prstGeom prst="line">
            <a:avLst/>
          </a:prstGeom>
          <a:noFill/>
          <a:ln w="25400">
            <a:solidFill>
              <a:srgbClr val="FFFFFF"/>
            </a:solidFill>
            <a:round/>
            <a:headEnd/>
            <a:tailEnd type="arrow" w="lg" len="med"/>
          </a:ln>
          <a:effectLst/>
        </p:spPr>
        <p:txBody>
          <a:bodyPr anchor="ctr">
            <a:spAutoFit/>
          </a:bodyPr>
          <a:lstStyle/>
          <a:p>
            <a:endParaRPr lang="en-US"/>
          </a:p>
        </p:txBody>
      </p:sp>
      <p:sp>
        <p:nvSpPr>
          <p:cNvPr id="68" name="Line 31"/>
          <p:cNvSpPr>
            <a:spLocks noChangeShapeType="1"/>
          </p:cNvSpPr>
          <p:nvPr>
            <p:custDataLst>
              <p:tags r:id="rId30"/>
            </p:custDataLst>
          </p:nvPr>
        </p:nvSpPr>
        <p:spPr bwMode="auto">
          <a:xfrm>
            <a:off x="2133600" y="2828925"/>
            <a:ext cx="0" cy="381000"/>
          </a:xfrm>
          <a:prstGeom prst="line">
            <a:avLst/>
          </a:prstGeom>
          <a:noFill/>
          <a:ln w="25400">
            <a:solidFill>
              <a:srgbClr val="FFFFFF"/>
            </a:solidFill>
            <a:round/>
            <a:headEnd/>
            <a:tailEnd type="arrow" w="lg" len="med"/>
          </a:ln>
          <a:effectLst/>
        </p:spPr>
        <p:txBody>
          <a:bodyPr wrap="none" anchor="ctr">
            <a:spAutoFit/>
          </a:bodyPr>
          <a:lstStyle/>
          <a:p>
            <a:endParaRPr lang="en-US"/>
          </a:p>
        </p:txBody>
      </p:sp>
      <p:sp>
        <p:nvSpPr>
          <p:cNvPr id="69" name="Text Box 32"/>
          <p:cNvSpPr txBox="1">
            <a:spLocks noChangeArrowheads="1"/>
          </p:cNvSpPr>
          <p:nvPr>
            <p:custDataLst>
              <p:tags r:id="rId31"/>
            </p:custDataLst>
          </p:nvPr>
        </p:nvSpPr>
        <p:spPr bwMode="auto">
          <a:xfrm>
            <a:off x="1752600" y="3209925"/>
            <a:ext cx="8382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70" name="Text Box 33"/>
          <p:cNvSpPr txBox="1">
            <a:spLocks noChangeArrowheads="1"/>
          </p:cNvSpPr>
          <p:nvPr>
            <p:custDataLst>
              <p:tags r:id="rId32"/>
            </p:custDataLst>
          </p:nvPr>
        </p:nvSpPr>
        <p:spPr bwMode="auto">
          <a:xfrm>
            <a:off x="76200" y="20675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cxnSp>
        <p:nvCxnSpPr>
          <p:cNvPr id="3" name="Straight Connector 2"/>
          <p:cNvCxnSpPr/>
          <p:nvPr/>
        </p:nvCxnSpPr>
        <p:spPr>
          <a:xfrm flipV="1">
            <a:off x="8229600" y="2329190"/>
            <a:ext cx="0" cy="26161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H="1">
            <a:off x="8001000" y="2590800"/>
            <a:ext cx="3810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8115300" y="2667000"/>
            <a:ext cx="1905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27445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a:t>
            </a:r>
            <a:endParaRPr lang="en-US" dirty="0"/>
          </a:p>
        </p:txBody>
      </p:sp>
      <p:sp>
        <p:nvSpPr>
          <p:cNvPr id="3" name="Content Placeholder 2"/>
          <p:cNvSpPr>
            <a:spLocks noGrp="1"/>
          </p:cNvSpPr>
          <p:nvPr>
            <p:ph idx="1"/>
          </p:nvPr>
        </p:nvSpPr>
        <p:spPr>
          <a:xfrm>
            <a:off x="152400" y="685800"/>
            <a:ext cx="8839200" cy="5943600"/>
          </a:xfrm>
        </p:spPr>
        <p:txBody>
          <a:bodyPr>
            <a:normAutofit/>
          </a:bodyPr>
          <a:lstStyle/>
          <a:p>
            <a:r>
              <a:rPr lang="en-US" sz="2800" dirty="0"/>
              <a:t>Digital computers </a:t>
            </a:r>
            <a:r>
              <a:rPr lang="en-US" sz="2800" dirty="0" smtClean="0"/>
              <a:t>are implemented via logic circuits and thus represent </a:t>
            </a:r>
            <a:r>
              <a:rPr lang="en-US" sz="2800" i="1" dirty="0" smtClean="0"/>
              <a:t>all</a:t>
            </a:r>
            <a:r>
              <a:rPr lang="en-US" sz="2800" dirty="0" smtClean="0"/>
              <a:t> </a:t>
            </a:r>
            <a:r>
              <a:rPr lang="en-US" sz="2800" dirty="0"/>
              <a:t>numbers in binary (base 2</a:t>
            </a:r>
            <a:r>
              <a:rPr lang="en-US" sz="2800" dirty="0" smtClean="0"/>
              <a:t>).</a:t>
            </a:r>
          </a:p>
          <a:p>
            <a:endParaRPr lang="en-US" sz="2800" dirty="0"/>
          </a:p>
          <a:p>
            <a:r>
              <a:rPr lang="en-US" sz="2800" dirty="0" smtClean="0"/>
              <a:t>We (humans) often write numbers as decimal and hexadecimal for convenience, so need to be able to convert to binary and back (to understand what computer is doing!).</a:t>
            </a:r>
          </a:p>
          <a:p>
            <a:endParaRPr lang="en-US" sz="2800" dirty="0"/>
          </a:p>
          <a:p>
            <a:r>
              <a:rPr lang="en-US" sz="2800" dirty="0" smtClean="0">
                <a:solidFill>
                  <a:schemeClr val="accent5">
                    <a:lumMod val="60000"/>
                    <a:lumOff val="40000"/>
                  </a:schemeClr>
                </a:solidFill>
              </a:rPr>
              <a:t>Adding two 1-bit numbers generalizes to adding two numbers of any size since 1-bit full adders can be cascaded. </a:t>
            </a:r>
          </a:p>
          <a:p>
            <a:endParaRPr lang="en-US" sz="2800" dirty="0"/>
          </a:p>
        </p:txBody>
      </p:sp>
    </p:spTree>
    <p:extLst>
      <p:ext uri="{BB962C8B-B14F-4D97-AF65-F5344CB8AC3E}">
        <p14:creationId xmlns:p14="http://schemas.microsoft.com/office/powerpoint/2010/main" val="199016901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Lecture</a:t>
            </a:r>
            <a:endParaRPr lang="en-US" dirty="0"/>
          </a:p>
        </p:txBody>
      </p:sp>
      <p:sp>
        <p:nvSpPr>
          <p:cNvPr id="3" name="Content Placeholder 2"/>
          <p:cNvSpPr>
            <a:spLocks noGrp="1"/>
          </p:cNvSpPr>
          <p:nvPr>
            <p:ph idx="1"/>
          </p:nvPr>
        </p:nvSpPr>
        <p:spPr/>
        <p:txBody>
          <a:bodyPr>
            <a:normAutofit/>
          </a:bodyPr>
          <a:lstStyle/>
          <a:p>
            <a:r>
              <a:rPr lang="en-US" sz="3600" dirty="0"/>
              <a:t>Binary Operations</a:t>
            </a:r>
          </a:p>
          <a:p>
            <a:pPr marL="0" lvl="1"/>
            <a:r>
              <a:rPr lang="en-US" sz="3200" dirty="0">
                <a:solidFill>
                  <a:schemeClr val="tx2">
                    <a:lumMod val="50000"/>
                  </a:schemeClr>
                </a:solidFill>
              </a:rPr>
              <a:t>Number </a:t>
            </a:r>
            <a:r>
              <a:rPr lang="en-US" sz="3200" dirty="0" smtClean="0">
                <a:solidFill>
                  <a:schemeClr val="tx2">
                    <a:lumMod val="50000"/>
                  </a:schemeClr>
                </a:solidFill>
              </a:rPr>
              <a:t>representations</a:t>
            </a:r>
          </a:p>
          <a:p>
            <a:pPr marL="0" lvl="1"/>
            <a:r>
              <a:rPr lang="en-US" sz="3200" dirty="0" smtClean="0">
                <a:solidFill>
                  <a:schemeClr val="tx2">
                    <a:lumMod val="50000"/>
                  </a:schemeClr>
                </a:solidFill>
              </a:rPr>
              <a:t>One-bit </a:t>
            </a:r>
            <a:r>
              <a:rPr lang="en-US" sz="3200" dirty="0">
                <a:solidFill>
                  <a:schemeClr val="tx2">
                    <a:lumMod val="50000"/>
                  </a:schemeClr>
                </a:solidFill>
              </a:rPr>
              <a:t>and four-bit adders</a:t>
            </a:r>
          </a:p>
          <a:p>
            <a:pPr marL="0" lvl="1"/>
            <a:r>
              <a:rPr lang="en-US" sz="3200" dirty="0">
                <a:solidFill>
                  <a:srgbClr val="FFFF00"/>
                </a:solidFill>
              </a:rPr>
              <a:t>Negative numbers and two’s compliment</a:t>
            </a:r>
          </a:p>
          <a:p>
            <a:pPr marL="0" lvl="1"/>
            <a:r>
              <a:rPr lang="en-US" sz="3200" dirty="0"/>
              <a:t>Addition (two’s compliment)</a:t>
            </a:r>
          </a:p>
          <a:p>
            <a:pPr marL="0" lvl="1"/>
            <a:r>
              <a:rPr lang="en-US" sz="3200" dirty="0"/>
              <a:t>Subtraction (two’s compliment) </a:t>
            </a:r>
          </a:p>
          <a:p>
            <a:pPr marL="0" indent="0">
              <a:buNone/>
            </a:pPr>
            <a:endParaRPr lang="en-US" sz="2800" dirty="0" smtClean="0"/>
          </a:p>
        </p:txBody>
      </p:sp>
    </p:spTree>
    <p:extLst>
      <p:ext uri="{BB962C8B-B14F-4D97-AF65-F5344CB8AC3E}">
        <p14:creationId xmlns:p14="http://schemas.microsoft.com/office/powerpoint/2010/main" val="26399967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How do we subtract two binary numbers?</a:t>
            </a:r>
          </a:p>
          <a:p>
            <a:r>
              <a:rPr lang="en-US" dirty="0" smtClean="0"/>
              <a:t>Equivalent to adding with a negative number</a:t>
            </a:r>
          </a:p>
          <a:p>
            <a:endParaRPr lang="en-US" dirty="0" smtClean="0"/>
          </a:p>
          <a:p>
            <a:r>
              <a:rPr lang="en-US" dirty="0" smtClean="0"/>
              <a:t>How do we represent negative numbers?</a:t>
            </a:r>
            <a:endParaRPr lang="en-US" dirty="0"/>
          </a:p>
        </p:txBody>
      </p:sp>
    </p:spTree>
    <p:extLst>
      <p:ext uri="{BB962C8B-B14F-4D97-AF65-F5344CB8AC3E}">
        <p14:creationId xmlns:p14="http://schemas.microsoft.com/office/powerpoint/2010/main" val="307995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
            <a:ext cx="10896600" cy="508000"/>
          </a:xfrm>
        </p:spPr>
        <p:txBody>
          <a:bodyPr>
            <a:normAutofit fontScale="90000"/>
          </a:bodyPr>
          <a:lstStyle/>
          <a:p>
            <a:r>
              <a:rPr lang="en-US" dirty="0" smtClean="0"/>
              <a:t>1</a:t>
            </a:r>
            <a:r>
              <a:rPr lang="en-US" baseline="30000" dirty="0" smtClean="0"/>
              <a:t>st</a:t>
            </a:r>
            <a:r>
              <a:rPr lang="en-US" dirty="0" smtClean="0"/>
              <a:t> </a:t>
            </a:r>
            <a:r>
              <a:rPr lang="en-US" dirty="0" smtClean="0"/>
              <a:t>Attempt</a:t>
            </a:r>
            <a:r>
              <a:rPr lang="en-US" dirty="0" smtClean="0"/>
              <a:t>: Sign/Magnitude Representation</a:t>
            </a:r>
            <a:endParaRPr lang="en-US" dirty="0"/>
          </a:p>
        </p:txBody>
      </p:sp>
      <p:sp>
        <p:nvSpPr>
          <p:cNvPr id="3" name="Content Placeholder 2"/>
          <p:cNvSpPr>
            <a:spLocks noGrp="1"/>
          </p:cNvSpPr>
          <p:nvPr>
            <p:ph idx="1"/>
            <p:custDataLst>
              <p:tags r:id="rId2"/>
            </p:custDataLst>
          </p:nvPr>
        </p:nvSpPr>
        <p:spPr>
          <a:xfrm>
            <a:off x="228600" y="685800"/>
            <a:ext cx="8686800" cy="5791200"/>
          </a:xfrm>
        </p:spPr>
        <p:txBody>
          <a:bodyPr/>
          <a:lstStyle/>
          <a:p>
            <a:r>
              <a:rPr lang="en-US" dirty="0" smtClean="0"/>
              <a:t>First Attempt: </a:t>
            </a:r>
            <a:r>
              <a:rPr lang="en-US" dirty="0" smtClean="0">
                <a:solidFill>
                  <a:schemeClr val="accent5">
                    <a:lumMod val="60000"/>
                    <a:lumOff val="40000"/>
                  </a:schemeClr>
                </a:solidFill>
              </a:rPr>
              <a:t>Sign/Magnitude Representation</a:t>
            </a:r>
          </a:p>
          <a:p>
            <a:pPr lvl="1"/>
            <a:r>
              <a:rPr lang="en-US" dirty="0" smtClean="0"/>
              <a:t>1 bit for sign (0=positive, 1=negative)</a:t>
            </a:r>
          </a:p>
          <a:p>
            <a:pPr lvl="1"/>
            <a:r>
              <a:rPr lang="en-US" dirty="0" smtClean="0"/>
              <a:t>N-1 bits for magnitude</a:t>
            </a:r>
          </a:p>
          <a:p>
            <a:pPr lvl="1"/>
            <a:endParaRPr lang="en-US" dirty="0"/>
          </a:p>
          <a:p>
            <a:r>
              <a:rPr lang="en-US" dirty="0" smtClean="0"/>
              <a:t>Problem?</a:t>
            </a:r>
          </a:p>
          <a:p>
            <a:pPr lvl="1"/>
            <a:r>
              <a:rPr lang="en-US" dirty="0" smtClean="0"/>
              <a:t>Two zero’s: +0 different than -0 </a:t>
            </a:r>
          </a:p>
          <a:p>
            <a:pPr lvl="1"/>
            <a:endParaRPr lang="en-US" dirty="0" smtClean="0"/>
          </a:p>
          <a:p>
            <a:pPr lvl="1"/>
            <a:endParaRPr lang="en-US" dirty="0" smtClean="0"/>
          </a:p>
          <a:p>
            <a:pPr lvl="1"/>
            <a:r>
              <a:rPr lang="en-US" dirty="0" smtClean="0"/>
              <a:t>Complicated circuits</a:t>
            </a:r>
          </a:p>
          <a:p>
            <a:pPr lvl="1"/>
            <a:r>
              <a:rPr lang="en-US" dirty="0" smtClean="0"/>
              <a:t>-2 + 1 = ???</a:t>
            </a:r>
            <a:endParaRPr lang="en-US" dirty="0" smtClean="0"/>
          </a:p>
        </p:txBody>
      </p:sp>
      <p:pic>
        <p:nvPicPr>
          <p:cNvPr id="1026" name="Picture 2" descr="IBM 7090 Data Processing System"/>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53000" y="3733800"/>
            <a:ext cx="3990975" cy="24053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276601" y="5876835"/>
            <a:ext cx="5867400" cy="1200329"/>
          </a:xfrm>
          <a:prstGeom prst="rect">
            <a:avLst/>
          </a:prstGeom>
          <a:noFill/>
        </p:spPr>
        <p:txBody>
          <a:bodyPr wrap="square" rtlCol="0">
            <a:spAutoFit/>
          </a:bodyPr>
          <a:lstStyle/>
          <a:p>
            <a:r>
              <a:rPr lang="en-US" dirty="0" smtClean="0"/>
              <a:t>IBM </a:t>
            </a:r>
            <a:r>
              <a:rPr lang="en-US" dirty="0" smtClean="0"/>
              <a:t>7090, 1959:</a:t>
            </a:r>
          </a:p>
          <a:p>
            <a:r>
              <a:rPr lang="en-US" dirty="0"/>
              <a:t>“a second-generation transistorized version of </a:t>
            </a:r>
            <a:r>
              <a:rPr lang="en-US" dirty="0" smtClean="0"/>
              <a:t>the</a:t>
            </a:r>
          </a:p>
          <a:p>
            <a:r>
              <a:rPr lang="en-US" dirty="0" smtClean="0"/>
              <a:t>earlier</a:t>
            </a:r>
            <a:r>
              <a:rPr lang="en-US" dirty="0"/>
              <a:t> IBM 709 vacuum tube mainframe computers”</a:t>
            </a:r>
          </a:p>
          <a:p>
            <a:endParaRPr lang="en-US" dirty="0"/>
          </a:p>
        </p:txBody>
      </p:sp>
      <p:sp>
        <p:nvSpPr>
          <p:cNvPr id="5" name="TextBox 4"/>
          <p:cNvSpPr txBox="1"/>
          <p:nvPr/>
        </p:nvSpPr>
        <p:spPr>
          <a:xfrm>
            <a:off x="5275729" y="2199382"/>
            <a:ext cx="1316386"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a:t>
            </a:r>
            <a:endParaRPr lang="en-US" sz="3200" dirty="0">
              <a:solidFill>
                <a:schemeClr val="accent5">
                  <a:lumMod val="60000"/>
                  <a:lumOff val="40000"/>
                </a:schemeClr>
              </a:solidFill>
            </a:endParaRPr>
          </a:p>
        </p:txBody>
      </p:sp>
      <p:sp>
        <p:nvSpPr>
          <p:cNvPr id="7" name="TextBox 6"/>
          <p:cNvSpPr txBox="1"/>
          <p:nvPr/>
        </p:nvSpPr>
        <p:spPr>
          <a:xfrm>
            <a:off x="5267615" y="2199382"/>
            <a:ext cx="174278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 7</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 -7</a:t>
            </a:r>
            <a:endParaRPr lang="en-US" sz="3200" dirty="0">
              <a:solidFill>
                <a:schemeClr val="accent5">
                  <a:lumMod val="60000"/>
                  <a:lumOff val="40000"/>
                </a:schemeClr>
              </a:solidFill>
            </a:endParaRPr>
          </a:p>
        </p:txBody>
      </p:sp>
      <p:sp>
        <p:nvSpPr>
          <p:cNvPr id="8" name="TextBox 7"/>
          <p:cNvSpPr txBox="1"/>
          <p:nvPr/>
        </p:nvSpPr>
        <p:spPr>
          <a:xfrm>
            <a:off x="1219200" y="3657600"/>
            <a:ext cx="182293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000 = +0</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 -0</a:t>
            </a:r>
            <a:endParaRPr lang="en-US" sz="3200" dirty="0">
              <a:solidFill>
                <a:schemeClr val="accent5">
                  <a:lumMod val="60000"/>
                  <a:lumOff val="40000"/>
                </a:schemeClr>
              </a:solidFill>
            </a:endParaRPr>
          </a:p>
        </p:txBody>
      </p:sp>
    </p:spTree>
    <p:extLst>
      <p:ext uri="{BB962C8B-B14F-4D97-AF65-F5344CB8AC3E}">
        <p14:creationId xmlns:p14="http://schemas.microsoft.com/office/powerpoint/2010/main" val="429065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8">
                                            <p:txEl>
                                              <p:pRg st="0" end="0"/>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2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838200" y="76200"/>
            <a:ext cx="10896600" cy="508000"/>
          </a:xfrm>
        </p:spPr>
        <p:txBody>
          <a:bodyPr>
            <a:normAutofit fontScale="90000"/>
          </a:bodyPr>
          <a:lstStyle/>
          <a:p>
            <a:r>
              <a:rPr lang="en-US" dirty="0" smtClean="0"/>
              <a:t>Second Attempt: One’s complement</a:t>
            </a:r>
            <a:endParaRPr lang="en-US" dirty="0"/>
          </a:p>
        </p:txBody>
      </p:sp>
      <p:sp>
        <p:nvSpPr>
          <p:cNvPr id="3" name="Content Placeholder 2"/>
          <p:cNvSpPr>
            <a:spLocks noGrp="1"/>
          </p:cNvSpPr>
          <p:nvPr>
            <p:ph idx="1"/>
            <p:custDataLst>
              <p:tags r:id="rId2"/>
            </p:custDataLst>
          </p:nvPr>
        </p:nvSpPr>
        <p:spPr>
          <a:xfrm>
            <a:off x="228600" y="685800"/>
            <a:ext cx="8686800" cy="5791200"/>
          </a:xfrm>
        </p:spPr>
        <p:txBody>
          <a:bodyPr/>
          <a:lstStyle/>
          <a:p>
            <a:r>
              <a:rPr lang="en-US" dirty="0" smtClean="0"/>
              <a:t>Second Attempt: </a:t>
            </a:r>
            <a:r>
              <a:rPr lang="en-US" dirty="0" smtClean="0">
                <a:solidFill>
                  <a:schemeClr val="accent5">
                    <a:lumMod val="60000"/>
                    <a:lumOff val="40000"/>
                  </a:schemeClr>
                </a:solidFill>
              </a:rPr>
              <a:t>One’s complement</a:t>
            </a:r>
          </a:p>
          <a:p>
            <a:pPr lvl="1"/>
            <a:r>
              <a:rPr lang="en-US" dirty="0" smtClean="0"/>
              <a:t>Leading 0’s for positive and 1’s for negative</a:t>
            </a:r>
          </a:p>
          <a:p>
            <a:pPr lvl="1"/>
            <a:r>
              <a:rPr lang="en-US" dirty="0" smtClean="0"/>
              <a:t>Negative numbers: </a:t>
            </a:r>
            <a:r>
              <a:rPr lang="en-US" dirty="0" smtClean="0">
                <a:solidFill>
                  <a:schemeClr val="accent5">
                    <a:lumMod val="60000"/>
                    <a:lumOff val="40000"/>
                  </a:schemeClr>
                </a:solidFill>
              </a:rPr>
              <a:t>complement</a:t>
            </a:r>
            <a:r>
              <a:rPr lang="en-US" dirty="0" smtClean="0"/>
              <a:t> the positive number</a:t>
            </a:r>
          </a:p>
          <a:p>
            <a:pPr lvl="1"/>
            <a:endParaRPr lang="en-US" dirty="0"/>
          </a:p>
          <a:p>
            <a:r>
              <a:rPr lang="en-US" dirty="0" smtClean="0"/>
              <a:t>Problem?</a:t>
            </a:r>
          </a:p>
          <a:p>
            <a:pPr lvl="1"/>
            <a:r>
              <a:rPr lang="en-US" dirty="0" smtClean="0"/>
              <a:t>Two zero’s still: +0 different than -0 </a:t>
            </a:r>
          </a:p>
          <a:p>
            <a:pPr lvl="1"/>
            <a:r>
              <a:rPr lang="en-US" dirty="0" smtClean="0"/>
              <a:t>-1 if offset from two’s complement</a:t>
            </a:r>
          </a:p>
          <a:p>
            <a:pPr lvl="1"/>
            <a:r>
              <a:rPr lang="en-US" dirty="0" smtClean="0"/>
              <a:t>Complicated circuits</a:t>
            </a:r>
          </a:p>
          <a:p>
            <a:pPr lvl="2"/>
            <a:r>
              <a:rPr lang="en-US" dirty="0" smtClean="0"/>
              <a:t>Carry is difficult</a:t>
            </a:r>
          </a:p>
        </p:txBody>
      </p:sp>
      <p:sp>
        <p:nvSpPr>
          <p:cNvPr id="4" name="TextBox 3"/>
          <p:cNvSpPr txBox="1"/>
          <p:nvPr/>
        </p:nvSpPr>
        <p:spPr>
          <a:xfrm>
            <a:off x="6291410" y="6417609"/>
            <a:ext cx="734496" cy="369332"/>
          </a:xfrm>
          <a:prstGeom prst="rect">
            <a:avLst/>
          </a:prstGeom>
          <a:noFill/>
        </p:spPr>
        <p:txBody>
          <a:bodyPr wrap="none" rtlCol="0">
            <a:spAutoFit/>
          </a:bodyPr>
          <a:lstStyle/>
          <a:p>
            <a:r>
              <a:rPr lang="en-US" dirty="0" smtClean="0"/>
              <a:t>PDP 1</a:t>
            </a:r>
            <a:endParaRPr lang="en-US" dirty="0"/>
          </a:p>
        </p:txBody>
      </p:sp>
      <p:sp>
        <p:nvSpPr>
          <p:cNvPr id="5" name="TextBox 4"/>
          <p:cNvSpPr txBox="1"/>
          <p:nvPr/>
        </p:nvSpPr>
        <p:spPr>
          <a:xfrm>
            <a:off x="5275729" y="2199382"/>
            <a:ext cx="1316386"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a:t>
            </a:r>
            <a:endParaRPr lang="en-US" sz="3200" dirty="0">
              <a:solidFill>
                <a:schemeClr val="accent5">
                  <a:lumMod val="60000"/>
                  <a:lumOff val="40000"/>
                </a:schemeClr>
              </a:solidFill>
            </a:endParaRPr>
          </a:p>
        </p:txBody>
      </p:sp>
      <p:sp>
        <p:nvSpPr>
          <p:cNvPr id="7" name="TextBox 6"/>
          <p:cNvSpPr txBox="1"/>
          <p:nvPr/>
        </p:nvSpPr>
        <p:spPr>
          <a:xfrm>
            <a:off x="5267615" y="2199382"/>
            <a:ext cx="174278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111 = 7</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000 = -7</a:t>
            </a:r>
            <a:endParaRPr lang="en-US" sz="3200" dirty="0">
              <a:solidFill>
                <a:schemeClr val="accent5">
                  <a:lumMod val="60000"/>
                  <a:lumOff val="40000"/>
                </a:schemeClr>
              </a:solidFill>
            </a:endParaRPr>
          </a:p>
        </p:txBody>
      </p:sp>
      <p:sp>
        <p:nvSpPr>
          <p:cNvPr id="8" name="TextBox 7"/>
          <p:cNvSpPr txBox="1"/>
          <p:nvPr/>
        </p:nvSpPr>
        <p:spPr>
          <a:xfrm>
            <a:off x="1143000" y="5323582"/>
            <a:ext cx="1822935" cy="1077218"/>
          </a:xfrm>
          <a:prstGeom prst="rect">
            <a:avLst/>
          </a:prstGeom>
          <a:noFill/>
        </p:spPr>
        <p:txBody>
          <a:bodyPr wrap="none" rtlCol="0">
            <a:spAutoFit/>
          </a:bodyPr>
          <a:lstStyle/>
          <a:p>
            <a:r>
              <a:rPr lang="en-US" sz="3200" u="sng" dirty="0" smtClean="0">
                <a:solidFill>
                  <a:schemeClr val="accent5">
                    <a:lumMod val="60000"/>
                    <a:lumOff val="40000"/>
                  </a:schemeClr>
                </a:solidFill>
              </a:rPr>
              <a:t>0</a:t>
            </a:r>
            <a:r>
              <a:rPr lang="en-US" sz="3200" dirty="0" smtClean="0">
                <a:solidFill>
                  <a:schemeClr val="accent5">
                    <a:lumMod val="60000"/>
                    <a:lumOff val="40000"/>
                  </a:schemeClr>
                </a:solidFill>
              </a:rPr>
              <a:t>000 = +0</a:t>
            </a:r>
          </a:p>
          <a:p>
            <a:r>
              <a:rPr lang="en-US" sz="3200" u="sng" dirty="0" smtClean="0">
                <a:solidFill>
                  <a:schemeClr val="accent5">
                    <a:lumMod val="60000"/>
                    <a:lumOff val="40000"/>
                  </a:schemeClr>
                </a:solidFill>
              </a:rPr>
              <a:t>1</a:t>
            </a:r>
            <a:r>
              <a:rPr lang="en-US" sz="3200" dirty="0" smtClean="0">
                <a:solidFill>
                  <a:schemeClr val="accent5">
                    <a:lumMod val="60000"/>
                    <a:lumOff val="40000"/>
                  </a:schemeClr>
                </a:solidFill>
              </a:rPr>
              <a:t>111 = -0</a:t>
            </a:r>
            <a:endParaRPr lang="en-US" sz="3200" dirty="0">
              <a:solidFill>
                <a:schemeClr val="accent5">
                  <a:lumMod val="60000"/>
                  <a:lumOff val="40000"/>
                </a:schemeClr>
              </a:solidFill>
            </a:endParaRPr>
          </a:p>
        </p:txBody>
      </p:sp>
      <p:pic>
        <p:nvPicPr>
          <p:cNvPr id="6" name="Picture 2" descr="http://upload.wikimedia.org/wikipedia/commons/c/c3/PD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04329" y="4376259"/>
            <a:ext cx="2725271" cy="20413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680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par>
                                <p:cTn id="11" presetID="1" presetClass="exit" presetSubtype="0" fill="hold" grpId="0" nodeType="withEffect">
                                  <p:stCondLst>
                                    <p:cond delay="0"/>
                                  </p:stCondLst>
                                  <p:childTnLst>
                                    <p:set>
                                      <p:cBhvr>
                                        <p:cTn id="12" dur="1" fill="hold">
                                          <p:stCondLst>
                                            <p:cond delay="0"/>
                                          </p:stCondLst>
                                        </p:cTn>
                                        <p:tgtEl>
                                          <p:spTgt spid="5">
                                            <p:txEl>
                                              <p:pRg st="0" end="0"/>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childTnLst>
                                </p:cTn>
                              </p:par>
                              <p:par>
                                <p:cTn id="21" presetID="1" presetClass="exit" presetSubtype="0" fill="hold" grpId="0" nodeType="withEffect">
                                  <p:stCondLst>
                                    <p:cond delay="0"/>
                                  </p:stCondLst>
                                  <p:childTnLst>
                                    <p:set>
                                      <p:cBhvr>
                                        <p:cTn id="22" dur="1" fill="hold">
                                          <p:stCondLst>
                                            <p:cond delay="0"/>
                                          </p:stCondLst>
                                        </p:cTn>
                                        <p:tgtEl>
                                          <p:spTgt spid="5">
                                            <p:txEl>
                                              <p:pRg st="1" end="1"/>
                                            </p:txEl>
                                          </p:spTgt>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build="allAtOnce"/>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fontScale="90000"/>
          </a:bodyPr>
          <a:lstStyle/>
          <a:p>
            <a:r>
              <a:rPr lang="en-US" dirty="0" smtClean="0"/>
              <a:t>Two’s Complement Representation</a:t>
            </a:r>
            <a:endParaRPr lang="en-US" dirty="0"/>
          </a:p>
        </p:txBody>
      </p:sp>
      <p:sp>
        <p:nvSpPr>
          <p:cNvPr id="3" name="Content Placeholder 2"/>
          <p:cNvSpPr>
            <a:spLocks noGrp="1"/>
          </p:cNvSpPr>
          <p:nvPr>
            <p:ph idx="1"/>
            <p:custDataLst>
              <p:tags r:id="rId2"/>
            </p:custDataLst>
          </p:nvPr>
        </p:nvSpPr>
        <p:spPr>
          <a:xfrm>
            <a:off x="228600" y="685800"/>
            <a:ext cx="8686800" cy="6172200"/>
          </a:xfrm>
        </p:spPr>
        <p:txBody>
          <a:bodyPr>
            <a:normAutofit fontScale="92500" lnSpcReduction="20000"/>
          </a:bodyPr>
          <a:lstStyle/>
          <a:p>
            <a:r>
              <a:rPr lang="en-US" dirty="0" smtClean="0"/>
              <a:t>What is used: </a:t>
            </a:r>
            <a:r>
              <a:rPr lang="en-US" dirty="0" smtClean="0">
                <a:solidFill>
                  <a:schemeClr val="accent5">
                    <a:lumMod val="60000"/>
                    <a:lumOff val="40000"/>
                  </a:schemeClr>
                </a:solidFill>
              </a:rPr>
              <a:t>Two’s Complement Representation</a:t>
            </a:r>
          </a:p>
          <a:p>
            <a:pPr>
              <a:buClr>
                <a:schemeClr val="accent1"/>
              </a:buClr>
            </a:pPr>
            <a:endParaRPr lang="en-US" dirty="0" smtClean="0"/>
          </a:p>
          <a:p>
            <a:pPr>
              <a:buClr>
                <a:schemeClr val="accent1"/>
              </a:buClr>
            </a:pPr>
            <a:r>
              <a:rPr lang="en-US" dirty="0" smtClean="0"/>
              <a:t>Nonnegative </a:t>
            </a:r>
            <a:r>
              <a:rPr lang="en-US" dirty="0"/>
              <a:t>numbers are represented as usual</a:t>
            </a:r>
          </a:p>
          <a:p>
            <a:pPr lvl="1"/>
            <a:r>
              <a:rPr lang="en-US" dirty="0"/>
              <a:t> 0 = </a:t>
            </a:r>
            <a:r>
              <a:rPr lang="en-US" dirty="0" smtClean="0"/>
              <a:t>0000, 1 </a:t>
            </a:r>
            <a:r>
              <a:rPr lang="en-US" dirty="0"/>
              <a:t>= </a:t>
            </a:r>
            <a:r>
              <a:rPr lang="en-US" dirty="0" smtClean="0"/>
              <a:t>0001, 3 </a:t>
            </a:r>
            <a:r>
              <a:rPr lang="en-US" dirty="0"/>
              <a:t>= </a:t>
            </a:r>
            <a:r>
              <a:rPr lang="en-US" dirty="0" smtClean="0"/>
              <a:t>0011, 7 </a:t>
            </a:r>
            <a:r>
              <a:rPr lang="en-US" dirty="0"/>
              <a:t>= </a:t>
            </a:r>
            <a:r>
              <a:rPr lang="en-US" dirty="0" smtClean="0"/>
              <a:t>0111</a:t>
            </a:r>
          </a:p>
          <a:p>
            <a:pPr>
              <a:buClr>
                <a:schemeClr val="accent1"/>
              </a:buClr>
            </a:pPr>
            <a:endParaRPr lang="en-US" dirty="0" smtClean="0"/>
          </a:p>
          <a:p>
            <a:pPr>
              <a:buClr>
                <a:schemeClr val="accent1"/>
              </a:buClr>
            </a:pPr>
            <a:r>
              <a:rPr lang="en-US" dirty="0" smtClean="0"/>
              <a:t>Leading 1’s for negative numbers</a:t>
            </a:r>
          </a:p>
          <a:p>
            <a:pPr>
              <a:buClr>
                <a:schemeClr val="accent1"/>
              </a:buClr>
            </a:pPr>
            <a:r>
              <a:rPr lang="en-US" dirty="0" smtClean="0"/>
              <a:t>To negate </a:t>
            </a:r>
            <a:r>
              <a:rPr lang="en-US" dirty="0" smtClean="0">
                <a:solidFill>
                  <a:schemeClr val="accent5">
                    <a:lumMod val="60000"/>
                    <a:lumOff val="40000"/>
                  </a:schemeClr>
                </a:solidFill>
              </a:rPr>
              <a:t>any</a:t>
            </a:r>
            <a:r>
              <a:rPr lang="en-US" dirty="0" smtClean="0"/>
              <a:t> number:</a:t>
            </a:r>
          </a:p>
          <a:p>
            <a:pPr lvl="1"/>
            <a:r>
              <a:rPr lang="en-US" dirty="0" smtClean="0">
                <a:solidFill>
                  <a:schemeClr val="accent5">
                    <a:lumMod val="60000"/>
                    <a:lumOff val="40000"/>
                  </a:schemeClr>
                </a:solidFill>
              </a:rPr>
              <a:t>complement </a:t>
            </a:r>
            <a:r>
              <a:rPr lang="en-US" i="1" dirty="0" smtClean="0">
                <a:solidFill>
                  <a:schemeClr val="accent5">
                    <a:lumMod val="60000"/>
                    <a:lumOff val="40000"/>
                  </a:schemeClr>
                </a:solidFill>
              </a:rPr>
              <a:t>all</a:t>
            </a:r>
            <a:r>
              <a:rPr lang="en-US" dirty="0" smtClean="0">
                <a:solidFill>
                  <a:schemeClr val="accent5">
                    <a:lumMod val="60000"/>
                    <a:lumOff val="40000"/>
                  </a:schemeClr>
                </a:solidFill>
              </a:rPr>
              <a:t> the bits (i.e. flip all the bits)</a:t>
            </a:r>
          </a:p>
          <a:p>
            <a:pPr lvl="1"/>
            <a:r>
              <a:rPr lang="en-US" dirty="0" smtClean="0">
                <a:solidFill>
                  <a:srgbClr val="FFFF00"/>
                </a:solidFill>
              </a:rPr>
              <a:t>then add 1</a:t>
            </a:r>
            <a:endParaRPr lang="en-US" dirty="0">
              <a:solidFill>
                <a:srgbClr val="FFFF00"/>
              </a:solidFill>
            </a:endParaRPr>
          </a:p>
          <a:p>
            <a:pPr lvl="1"/>
            <a:r>
              <a:rPr lang="en-US" dirty="0"/>
              <a:t>-1: 1 </a:t>
            </a:r>
            <a:r>
              <a:rPr lang="en-US" dirty="0">
                <a:sym typeface="Symbol" pitchFamily="18" charset="2"/>
              </a:rPr>
              <a:t></a:t>
            </a:r>
            <a:r>
              <a:rPr lang="en-US" dirty="0" smtClean="0"/>
              <a:t> </a:t>
            </a:r>
            <a:r>
              <a:rPr lang="en-US" dirty="0"/>
              <a:t>0001 </a:t>
            </a:r>
            <a:r>
              <a:rPr lang="en-US" dirty="0">
                <a:solidFill>
                  <a:srgbClr val="00B0F0"/>
                </a:solidFill>
                <a:sym typeface="Symbol" pitchFamily="18" charset="2"/>
              </a:rPr>
              <a:t></a:t>
            </a:r>
            <a:r>
              <a:rPr lang="en-US" dirty="0" smtClean="0"/>
              <a:t> </a:t>
            </a:r>
            <a:r>
              <a:rPr lang="en-US" dirty="0"/>
              <a:t>1110 </a:t>
            </a:r>
            <a:r>
              <a:rPr lang="en-US" dirty="0">
                <a:solidFill>
                  <a:srgbClr val="FFFF00"/>
                </a:solidFill>
                <a:sym typeface="Symbol" pitchFamily="18" charset="2"/>
              </a:rPr>
              <a:t></a:t>
            </a:r>
            <a:r>
              <a:rPr lang="en-US" dirty="0" smtClean="0"/>
              <a:t> </a:t>
            </a:r>
            <a:r>
              <a:rPr lang="en-US" dirty="0"/>
              <a:t>1111</a:t>
            </a:r>
          </a:p>
          <a:p>
            <a:pPr lvl="1"/>
            <a:r>
              <a:rPr lang="en-US" dirty="0"/>
              <a:t>-3: 3 </a:t>
            </a:r>
            <a:r>
              <a:rPr lang="en-US" dirty="0">
                <a:sym typeface="Symbol" pitchFamily="18" charset="2"/>
              </a:rPr>
              <a:t></a:t>
            </a:r>
            <a:r>
              <a:rPr lang="en-US" dirty="0" smtClean="0"/>
              <a:t> </a:t>
            </a:r>
            <a:r>
              <a:rPr lang="en-US" dirty="0"/>
              <a:t>0011 </a:t>
            </a:r>
            <a:r>
              <a:rPr lang="en-US" dirty="0">
                <a:solidFill>
                  <a:srgbClr val="00B0F0"/>
                </a:solidFill>
                <a:sym typeface="Symbol" pitchFamily="18" charset="2"/>
              </a:rPr>
              <a:t></a:t>
            </a:r>
            <a:r>
              <a:rPr lang="en-US" dirty="0" smtClean="0"/>
              <a:t> </a:t>
            </a:r>
            <a:r>
              <a:rPr lang="en-US" dirty="0"/>
              <a:t>1100 </a:t>
            </a:r>
            <a:r>
              <a:rPr lang="en-US" dirty="0">
                <a:solidFill>
                  <a:srgbClr val="FFFF00"/>
                </a:solidFill>
                <a:sym typeface="Symbol" pitchFamily="18" charset="2"/>
              </a:rPr>
              <a:t></a:t>
            </a:r>
            <a:r>
              <a:rPr lang="en-US" dirty="0" smtClean="0"/>
              <a:t> </a:t>
            </a:r>
            <a:r>
              <a:rPr lang="en-US" dirty="0"/>
              <a:t>1101</a:t>
            </a:r>
          </a:p>
          <a:p>
            <a:pPr lvl="1"/>
            <a:r>
              <a:rPr lang="en-US" dirty="0"/>
              <a:t>-7: 7 </a:t>
            </a:r>
            <a:r>
              <a:rPr lang="en-US" dirty="0">
                <a:sym typeface="Symbol" pitchFamily="18" charset="2"/>
              </a:rPr>
              <a:t></a:t>
            </a:r>
            <a:r>
              <a:rPr lang="en-US" dirty="0" smtClean="0"/>
              <a:t> </a:t>
            </a:r>
            <a:r>
              <a:rPr lang="en-US" dirty="0"/>
              <a:t>0111 </a:t>
            </a:r>
            <a:r>
              <a:rPr lang="en-US" dirty="0">
                <a:solidFill>
                  <a:srgbClr val="00B0F0"/>
                </a:solidFill>
                <a:sym typeface="Symbol" pitchFamily="18" charset="2"/>
              </a:rPr>
              <a:t></a:t>
            </a:r>
            <a:r>
              <a:rPr lang="en-US" dirty="0" smtClean="0"/>
              <a:t> </a:t>
            </a:r>
            <a:r>
              <a:rPr lang="en-US" dirty="0"/>
              <a:t>1000 </a:t>
            </a:r>
            <a:r>
              <a:rPr lang="en-US" dirty="0">
                <a:solidFill>
                  <a:srgbClr val="FFFF00"/>
                </a:solidFill>
                <a:sym typeface="Symbol" pitchFamily="18" charset="2"/>
              </a:rPr>
              <a:t></a:t>
            </a:r>
            <a:r>
              <a:rPr lang="en-US" dirty="0" smtClean="0"/>
              <a:t> </a:t>
            </a:r>
            <a:r>
              <a:rPr lang="en-US" dirty="0"/>
              <a:t>1001</a:t>
            </a:r>
          </a:p>
          <a:p>
            <a:pPr lvl="1"/>
            <a:r>
              <a:rPr lang="en-US" dirty="0"/>
              <a:t>-8: 8 </a:t>
            </a:r>
            <a:r>
              <a:rPr lang="en-US" dirty="0">
                <a:sym typeface="Symbol" pitchFamily="18" charset="2"/>
              </a:rPr>
              <a:t></a:t>
            </a:r>
            <a:r>
              <a:rPr lang="en-US" dirty="0" smtClean="0"/>
              <a:t> </a:t>
            </a:r>
            <a:r>
              <a:rPr lang="en-US" dirty="0"/>
              <a:t>1000 </a:t>
            </a:r>
            <a:r>
              <a:rPr lang="en-US" dirty="0">
                <a:solidFill>
                  <a:srgbClr val="00B0F0"/>
                </a:solidFill>
                <a:sym typeface="Symbol" pitchFamily="18" charset="2"/>
              </a:rPr>
              <a:t></a:t>
            </a:r>
            <a:r>
              <a:rPr lang="en-US" dirty="0" smtClean="0"/>
              <a:t> </a:t>
            </a:r>
            <a:r>
              <a:rPr lang="en-US" dirty="0"/>
              <a:t>0111 </a:t>
            </a:r>
            <a:r>
              <a:rPr lang="en-US" dirty="0">
                <a:solidFill>
                  <a:srgbClr val="FFFF00"/>
                </a:solidFill>
                <a:sym typeface="Symbol" pitchFamily="18" charset="2"/>
              </a:rPr>
              <a:t></a:t>
            </a:r>
            <a:r>
              <a:rPr lang="en-US" dirty="0" smtClean="0"/>
              <a:t> </a:t>
            </a:r>
            <a:r>
              <a:rPr lang="en-US" dirty="0"/>
              <a:t>1000</a:t>
            </a:r>
          </a:p>
          <a:p>
            <a:pPr lvl="1"/>
            <a:r>
              <a:rPr lang="en-US" dirty="0"/>
              <a:t>-0: 0 </a:t>
            </a:r>
            <a:r>
              <a:rPr lang="en-US" dirty="0">
                <a:sym typeface="Symbol" pitchFamily="18" charset="2"/>
              </a:rPr>
              <a:t></a:t>
            </a:r>
            <a:r>
              <a:rPr lang="en-US" dirty="0" smtClean="0"/>
              <a:t> </a:t>
            </a:r>
            <a:r>
              <a:rPr lang="en-US" dirty="0"/>
              <a:t>0000 </a:t>
            </a:r>
            <a:r>
              <a:rPr lang="en-US" dirty="0">
                <a:solidFill>
                  <a:srgbClr val="00B0F0"/>
                </a:solidFill>
                <a:sym typeface="Symbol" pitchFamily="18" charset="2"/>
              </a:rPr>
              <a:t></a:t>
            </a:r>
            <a:r>
              <a:rPr lang="en-US" dirty="0" smtClean="0"/>
              <a:t> </a:t>
            </a:r>
            <a:r>
              <a:rPr lang="en-US" dirty="0"/>
              <a:t>1111 </a:t>
            </a:r>
            <a:r>
              <a:rPr lang="en-US" dirty="0">
                <a:solidFill>
                  <a:srgbClr val="FFFF00"/>
                </a:solidFill>
                <a:sym typeface="Symbol" pitchFamily="18" charset="2"/>
              </a:rPr>
              <a:t></a:t>
            </a:r>
            <a:r>
              <a:rPr lang="en-US" dirty="0" smtClean="0"/>
              <a:t> </a:t>
            </a:r>
            <a:r>
              <a:rPr lang="en-US" dirty="0"/>
              <a:t>0000 (this is good, -0 = +0)</a:t>
            </a:r>
          </a:p>
          <a:p>
            <a:pPr lvl="1"/>
            <a:endParaRPr lang="en-US" dirty="0" smtClean="0"/>
          </a:p>
          <a:p>
            <a:pPr lvl="2"/>
            <a:endParaRPr lang="en-US" sz="2800" dirty="0"/>
          </a:p>
          <a:p>
            <a:pPr lvl="2"/>
            <a:endParaRPr lang="en-US" sz="2800" dirty="0" smtClean="0"/>
          </a:p>
          <a:p>
            <a:endParaRPr lang="en-US" dirty="0"/>
          </a:p>
        </p:txBody>
      </p:sp>
    </p:spTree>
    <p:extLst>
      <p:ext uri="{BB962C8B-B14F-4D97-AF65-F5344CB8AC3E}">
        <p14:creationId xmlns:p14="http://schemas.microsoft.com/office/powerpoint/2010/main" val="246726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7" name="Rectangle 3"/>
              <p:cNvSpPr txBox="1">
                <a:spLocks noChangeArrowheads="1"/>
              </p:cNvSpPr>
              <p:nvPr>
                <p:custDataLst>
                  <p:tags r:id="rId1"/>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chemeClr val="accent5">
                        <a:lumMod val="60000"/>
                        <a:lumOff val="40000"/>
                      </a:schemeClr>
                    </a:solidFill>
                    <a:effectLst/>
                    <a:uLnTx/>
                    <a:uFillTx/>
                    <a:latin typeface="+mj-lt"/>
                    <a:ea typeface="+mn-ea"/>
                    <a:cs typeface="Arial" pitchFamily="34" charset="0"/>
                  </a:rPr>
                  <a:t>Negatives</a:t>
                </a:r>
                <a:r>
                  <a:rPr lang="en-US" sz="3200" dirty="0">
                    <a:solidFill>
                      <a:schemeClr val="accent5">
                        <a:lumMod val="60000"/>
                        <a:lumOff val="40000"/>
                      </a:schemeClr>
                    </a:solidFill>
                    <a:latin typeface="+mj-lt"/>
                    <a:cs typeface="Arial" pitchFamily="34" charset="0"/>
                  </a:rPr>
                  <a:t> </a:t>
                </a:r>
                <a:r>
                  <a:rPr kumimoji="0" lang="en-US" sz="2800" b="0" i="0" u="none" strike="noStrike" kern="1200" cap="none" spc="0" normalizeH="0" baseline="0" noProof="0" dirty="0" smtClean="0">
                    <a:ln>
                      <a:noFill/>
                    </a:ln>
                    <a:effectLst/>
                    <a:uLnTx/>
                    <a:uFillTx/>
                    <a:latin typeface="+mj-lt"/>
                    <a:ea typeface="+mn-ea"/>
                    <a:cs typeface="Arial" pitchFamily="34" charset="0"/>
                  </a:rPr>
                  <a:t>(two’s complement)</a:t>
                </a:r>
              </a:p>
              <a:p>
                <a:pPr marL="342900" marR="0" lvl="0" indent="-342900" algn="l" defTabSz="914400" rtl="0" eaLnBrk="1" fontAlgn="auto" latinLnBrk="0" hangingPunct="1">
                  <a:spcAft>
                    <a:spcPts val="0"/>
                  </a:spcAft>
                  <a:buClrTx/>
                  <a:buSzPct val="80000"/>
                  <a:buFontTx/>
                  <a:buNone/>
                  <a:tabLst/>
                  <a:defRPr/>
                </a:pPr>
                <a:r>
                  <a:rPr lang="en-US" sz="2800" dirty="0">
                    <a:latin typeface="+mj-lt"/>
                    <a:cs typeface="Arial" pitchFamily="34" charset="0"/>
                  </a:rPr>
                  <a:t>	</a:t>
                </a:r>
                <a:r>
                  <a:rPr kumimoji="0" lang="en-US" sz="2800" b="0" i="0" u="none" strike="noStrike" kern="1200" cap="none" spc="0" normalizeH="0" baseline="0" noProof="0" dirty="0" smtClean="0">
                    <a:ln>
                      <a:noFill/>
                    </a:ln>
                    <a:effectLst/>
                    <a:uLnTx/>
                    <a:uFillTx/>
                    <a:latin typeface="+mj-lt"/>
                    <a:ea typeface="+mn-ea"/>
                    <a:cs typeface="Arial" pitchFamily="34" charset="0"/>
                  </a:rPr>
                  <a:t>flip 			then </a:t>
                </a:r>
                <a:r>
                  <a:rPr kumimoji="0" lang="en-US" sz="2800" b="0" i="0" u="none" strike="noStrike" kern="1200" cap="none" spc="0" normalizeH="0" baseline="0" noProof="0" dirty="0" smtClean="0">
                    <a:ln>
                      <a:noFill/>
                    </a:ln>
                    <a:effectLst/>
                    <a:uLnTx/>
                    <a:uFillTx/>
                    <a:latin typeface="+mj-lt"/>
                    <a:ea typeface="+mn-ea"/>
                    <a:cs typeface="Arial" pitchFamily="34" charset="0"/>
                  </a:rPr>
                  <a:t>add </a:t>
                </a:r>
                <a:r>
                  <a:rPr kumimoji="0" lang="en-US" sz="2800" b="0" i="0" u="none" strike="noStrike" kern="1200" cap="none" spc="0" normalizeH="0" baseline="0" noProof="0" dirty="0" smtClean="0">
                    <a:ln>
                      <a:noFill/>
                    </a:ln>
                    <a:effectLst/>
                    <a:uLnTx/>
                    <a:uFillTx/>
                    <a:latin typeface="+mj-lt"/>
                    <a:ea typeface="+mn-ea"/>
                    <a:cs typeface="Arial" pitchFamily="34" charset="0"/>
                  </a:rPr>
                  <a:t>1</a:t>
                </a:r>
                <a:endParaRPr kumimoji="0" lang="en-US" sz="2800" b="0" i="0" u="none" strike="noStrike" kern="1200" cap="none" spc="0" normalizeH="0" baseline="0" noProof="0" dirty="0" smtClean="0">
                  <a:ln>
                    <a:noFill/>
                  </a:ln>
                  <a:effectLst/>
                  <a:uLnTx/>
                  <a:uFillTx/>
                  <a:latin typeface="+mj-lt"/>
                  <a:ea typeface="+mn-ea"/>
                  <a:cs typeface="Arial" pitchFamily="34" charset="0"/>
                </a:endParaRPr>
              </a:p>
              <a:p>
                <a:pPr marL="342900" indent="-342900">
                  <a:buSzPct val="80000"/>
                </a:pPr>
                <a:r>
                  <a:rPr lang="en-US" sz="3200" dirty="0" smtClean="0">
                    <a:latin typeface="+mj-lt"/>
                    <a:cs typeface="Arial" pitchFamily="34" charset="0"/>
                  </a:rPr>
                  <a:t>	</a:t>
                </a:r>
                <a14:m>
                  <m:oMath xmlns:m="http://schemas.openxmlformats.org/officeDocument/2006/math">
                    <m:acc>
                      <m:accPr>
                        <m:chr m:val="̅"/>
                        <m:ctrlPr>
                          <a:rPr lang="en-US" sz="3200" i="1" smtClean="0">
                            <a:latin typeface="Cambria Math" panose="02040503050406030204" pitchFamily="18" charset="0"/>
                            <a:cs typeface="Arial" pitchFamily="34" charset="0"/>
                          </a:rPr>
                        </m:ctrlPr>
                      </m:accPr>
                      <m:e>
                        <m:r>
                          <a:rPr lang="en-US" sz="3200" b="0" i="0" smtClean="0">
                            <a:latin typeface="Cambria Math"/>
                            <a:cs typeface="Arial" pitchFamily="34" charset="0"/>
                          </a:rPr>
                          <m:t>0</m:t>
                        </m:r>
                      </m:e>
                    </m:acc>
                  </m:oMath>
                </a14:m>
                <a:r>
                  <a:rPr lang="en-US" sz="3200" dirty="0" smtClean="0"/>
                  <a:t> = 1111 	 -0 = 0000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1</m:t>
                        </m:r>
                      </m:e>
                    </m:acc>
                  </m:oMath>
                </a14:m>
                <a:r>
                  <a:rPr lang="en-US" sz="3200" dirty="0" smtClean="0"/>
                  <a:t> =</a:t>
                </a:r>
                <a:r>
                  <a:rPr lang="en-US" sz="3200" dirty="0" smtClean="0">
                    <a:latin typeface="+mj-lt"/>
                  </a:rPr>
                  <a:t> 1110 	 -1 = 1111</a:t>
                </a:r>
              </a:p>
              <a:p>
                <a:pPr marL="342900" indent="-342900">
                  <a:buSzPct val="80000"/>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2</m:t>
                        </m:r>
                      </m:e>
                    </m:acc>
                  </m:oMath>
                </a14:m>
                <a:r>
                  <a:rPr lang="en-US" sz="3200" dirty="0" smtClean="0">
                    <a:latin typeface="+mj-lt"/>
                  </a:rPr>
                  <a:t> =</a:t>
                </a:r>
                <a:r>
                  <a:rPr lang="en-US" sz="3200" dirty="0" smtClean="0"/>
                  <a:t> 1101 	 -2 = 1110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3</m:t>
                        </m:r>
                      </m:e>
                    </m:acc>
                  </m:oMath>
                </a14:m>
                <a:r>
                  <a:rPr lang="en-US" sz="3200" dirty="0" smtClean="0">
                    <a:latin typeface="+mj-lt"/>
                  </a:rPr>
                  <a:t> = 1100 	 -3 = 1101</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4</m:t>
                        </m:r>
                      </m:e>
                    </m:acc>
                  </m:oMath>
                </a14:m>
                <a:r>
                  <a:rPr lang="en-US" sz="3200" dirty="0" smtClean="0"/>
                  <a:t> = 1011 	 -4 = 1100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5</m:t>
                        </m:r>
                      </m:e>
                    </m:acc>
                  </m:oMath>
                </a14:m>
                <a:r>
                  <a:rPr lang="en-US" sz="3200" dirty="0" smtClean="0"/>
                  <a:t> = 1010 	 -5 = 1011</a:t>
                </a:r>
                <a:endParaRPr lang="en-US" sz="3200" dirty="0" smtClean="0">
                  <a:latin typeface="+mj-lt"/>
                </a:endParaRP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6</m:t>
                        </m:r>
                      </m:e>
                    </m:acc>
                  </m:oMath>
                </a14:m>
                <a:r>
                  <a:rPr lang="en-US" sz="3200" dirty="0" smtClean="0"/>
                  <a:t> = 1001 	 -6 = 1010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7</m:t>
                        </m:r>
                      </m:e>
                    </m:acc>
                  </m:oMath>
                </a14:m>
                <a:r>
                  <a:rPr lang="en-US" sz="3200" dirty="0" smtClean="0">
                    <a:latin typeface="+mj-lt"/>
                  </a:rPr>
                  <a:t> = 1000 	 -7 = 1001</a:t>
                </a: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8</m:t>
                        </m:r>
                      </m:e>
                    </m:acc>
                  </m:oMath>
                </a14:m>
                <a:r>
                  <a:rPr lang="en-US" sz="3200" dirty="0" smtClean="0">
                    <a:latin typeface="+mj-lt"/>
                  </a:rPr>
                  <a:t> =</a:t>
                </a:r>
                <a:r>
                  <a:rPr lang="en-US" sz="3200" dirty="0" smtClean="0">
                    <a:latin typeface="+mj-lt"/>
                    <a:sym typeface="Symbol" pitchFamily="18" charset="2"/>
                  </a:rPr>
                  <a:t> 0111	 	 -8 = 1000</a:t>
                </a:r>
              </a:p>
            </p:txBody>
          </p:sp>
        </mc:Choice>
        <mc:Fallback>
          <p:sp>
            <p:nvSpPr>
              <p:cNvPr id="7" name="Rectangle 3"/>
              <p:cNvSpPr txBox="1">
                <a:spLocks noRot="1" noChangeAspect="1" noMove="1" noResize="1" noEditPoints="1" noAdjustHandles="1" noChangeArrowheads="1" noChangeShapeType="1" noTextEdit="1"/>
              </p:cNvSpPr>
              <p:nvPr>
                <p:custDataLst>
                  <p:tags r:id="rId1"/>
                </p:custDataLst>
              </p:nvPr>
            </p:nvSpPr>
            <p:spPr>
              <a:xfrm>
                <a:off x="2971800" y="736777"/>
                <a:ext cx="6019800" cy="5638800"/>
              </a:xfrm>
              <a:prstGeom prst="rect">
                <a:avLst/>
              </a:prstGeom>
              <a:blipFill>
                <a:blip r:embed="rId6"/>
                <a:stretch>
                  <a:fillRect l="-2634" t="-1405"/>
                </a:stretch>
              </a:blipFill>
            </p:spPr>
            <p:txBody>
              <a:bodyPr/>
              <a:lstStyle/>
              <a:p>
                <a:r>
                  <a:rPr lang="en-US">
                    <a:noFill/>
                  </a:rPr>
                  <a:t> </a:t>
                </a:r>
              </a:p>
            </p:txBody>
          </p:sp>
        </mc:Fallback>
      </mc:AlternateContent>
      <p:sp>
        <p:nvSpPr>
          <p:cNvPr id="1784834" name="Rectangle 2"/>
          <p:cNvSpPr>
            <a:spLocks noGrp="1" noChangeArrowheads="1"/>
          </p:cNvSpPr>
          <p:nvPr>
            <p:ph type="title"/>
            <p:custDataLst>
              <p:tags r:id="rId2"/>
            </p:custDataLst>
          </p:nvPr>
        </p:nvSpPr>
        <p:spPr/>
        <p:txBody>
          <a:bodyPr>
            <a:noAutofit/>
          </a:bodyPr>
          <a:lstStyle/>
          <a:p>
            <a:r>
              <a:rPr lang="en-US"/>
              <a:t>Two’s Complement</a:t>
            </a:r>
          </a:p>
        </p:txBody>
      </p:sp>
      <p:sp>
        <p:nvSpPr>
          <p:cNvPr id="1784835" name="Rectangle 3"/>
          <p:cNvSpPr>
            <a:spLocks noGrp="1" noChangeArrowheads="1"/>
          </p:cNvSpPr>
          <p:nvPr>
            <p:ph idx="1"/>
            <p:custDataLst>
              <p:tags r:id="rId3"/>
            </p:custDataLst>
          </p:nvPr>
        </p:nvSpPr>
        <p:spPr>
          <a:xfrm>
            <a:off x="228600" y="736777"/>
            <a:ext cx="3505200" cy="5486400"/>
          </a:xfrm>
        </p:spPr>
        <p:txBody>
          <a:bodyPr>
            <a:noAutofit/>
          </a:bodyPr>
          <a:lstStyle/>
          <a:p>
            <a:pPr>
              <a:spcBef>
                <a:spcPts val="0"/>
              </a:spcBef>
            </a:pPr>
            <a:r>
              <a:rPr lang="en-US" dirty="0" smtClean="0">
                <a:solidFill>
                  <a:schemeClr val="accent5">
                    <a:lumMod val="60000"/>
                    <a:lumOff val="40000"/>
                  </a:schemeClr>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+8 = 1000</a:t>
            </a:r>
            <a:endParaRPr lang="en-US" dirty="0"/>
          </a:p>
        </p:txBody>
      </p:sp>
      <p:sp>
        <p:nvSpPr>
          <p:cNvPr id="2" name="Rectangle 1"/>
          <p:cNvSpPr/>
          <p:nvPr/>
        </p:nvSpPr>
        <p:spPr>
          <a:xfrm>
            <a:off x="5638800" y="1676400"/>
            <a:ext cx="2209800" cy="4572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276600" y="1676400"/>
            <a:ext cx="2209800" cy="4572000"/>
          </a:xfrm>
          <a:prstGeom prst="rect">
            <a:avLst/>
          </a:prstGeom>
          <a:solidFill>
            <a:schemeClr val="bg2"/>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22887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Goals for Today</a:t>
            </a:r>
            <a:endParaRPr lang="en-US" dirty="0"/>
          </a:p>
        </p:txBody>
      </p:sp>
      <p:sp>
        <p:nvSpPr>
          <p:cNvPr id="3" name="Content Placeholder 2"/>
          <p:cNvSpPr>
            <a:spLocks noGrp="1"/>
          </p:cNvSpPr>
          <p:nvPr>
            <p:ph idx="1"/>
          </p:nvPr>
        </p:nvSpPr>
        <p:spPr/>
        <p:txBody>
          <a:bodyPr>
            <a:normAutofit/>
          </a:bodyPr>
          <a:lstStyle/>
          <a:p>
            <a:r>
              <a:rPr lang="en-US" sz="3600" dirty="0"/>
              <a:t>Binary Operations</a:t>
            </a:r>
          </a:p>
          <a:p>
            <a:pPr marL="0" lvl="1"/>
            <a:r>
              <a:rPr lang="en-US" sz="3200" dirty="0"/>
              <a:t>Number </a:t>
            </a:r>
            <a:r>
              <a:rPr lang="en-US" sz="3200" dirty="0" smtClean="0"/>
              <a:t>representations</a:t>
            </a:r>
          </a:p>
          <a:p>
            <a:pPr marL="0" lvl="1"/>
            <a:r>
              <a:rPr lang="en-US" sz="3200" dirty="0" smtClean="0"/>
              <a:t>One-bit </a:t>
            </a:r>
            <a:r>
              <a:rPr lang="en-US" sz="3200" dirty="0"/>
              <a:t>and four-bit adders</a:t>
            </a:r>
          </a:p>
          <a:p>
            <a:pPr marL="0" lvl="1"/>
            <a:r>
              <a:rPr lang="en-US" sz="3200" dirty="0"/>
              <a:t>Negative numbers and two’s compliment</a:t>
            </a:r>
          </a:p>
          <a:p>
            <a:pPr marL="0" lvl="1"/>
            <a:r>
              <a:rPr lang="en-US" sz="3200" dirty="0"/>
              <a:t>Addition (two’s compliment)</a:t>
            </a:r>
          </a:p>
          <a:p>
            <a:pPr marL="0" lvl="1"/>
            <a:r>
              <a:rPr lang="en-US" sz="3200" dirty="0"/>
              <a:t>Subtraction (two’s compliment) </a:t>
            </a:r>
          </a:p>
        </p:txBody>
      </p:sp>
    </p:spTree>
    <p:extLst>
      <p:ext uri="{BB962C8B-B14F-4D97-AF65-F5344CB8AC3E}">
        <p14:creationId xmlns:p14="http://schemas.microsoft.com/office/powerpoint/2010/main" val="20417689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custDataLst>
              <p:tags r:id="rId1"/>
            </p:custDataLst>
          </p:nvPr>
        </p:nvSpPr>
        <p:spPr/>
        <p:txBody>
          <a:bodyPr>
            <a:noAutofit/>
          </a:bodyPr>
          <a:lstStyle/>
          <a:p>
            <a:r>
              <a:rPr lang="en-US"/>
              <a:t>Two’s Complement</a:t>
            </a:r>
          </a:p>
        </p:txBody>
      </p:sp>
      <p:sp>
        <p:nvSpPr>
          <p:cNvPr id="1784835" name="Rectangle 3"/>
          <p:cNvSpPr>
            <a:spLocks noGrp="1" noChangeArrowheads="1"/>
          </p:cNvSpPr>
          <p:nvPr>
            <p:ph idx="1"/>
            <p:custDataLst>
              <p:tags r:id="rId2"/>
            </p:custDataLst>
          </p:nvPr>
        </p:nvSpPr>
        <p:spPr>
          <a:xfrm>
            <a:off x="228600" y="736777"/>
            <a:ext cx="3505200" cy="5486400"/>
          </a:xfrm>
        </p:spPr>
        <p:txBody>
          <a:bodyPr>
            <a:noAutofit/>
          </a:bodyPr>
          <a:lstStyle/>
          <a:p>
            <a:pPr>
              <a:spcBef>
                <a:spcPts val="0"/>
              </a:spcBef>
            </a:pPr>
            <a:r>
              <a:rPr lang="en-US" dirty="0" smtClean="0">
                <a:solidFill>
                  <a:schemeClr val="accent5">
                    <a:lumMod val="60000"/>
                    <a:lumOff val="40000"/>
                  </a:schemeClr>
                </a:solidFill>
              </a:rPr>
              <a:t>Non-negatives</a:t>
            </a:r>
          </a:p>
          <a:p>
            <a:pPr>
              <a:spcBef>
                <a:spcPts val="0"/>
              </a:spcBef>
            </a:pPr>
            <a:r>
              <a:rPr lang="en-US" sz="2800" dirty="0" smtClean="0"/>
              <a:t>(as usual):</a:t>
            </a:r>
          </a:p>
          <a:p>
            <a:pPr>
              <a:spcBef>
                <a:spcPts val="0"/>
              </a:spcBef>
            </a:pPr>
            <a:r>
              <a:rPr lang="en-US" dirty="0" smtClean="0"/>
              <a:t>	+0 </a:t>
            </a:r>
            <a:r>
              <a:rPr lang="en-US" dirty="0"/>
              <a:t>= </a:t>
            </a:r>
            <a:r>
              <a:rPr lang="en-US" dirty="0" smtClean="0"/>
              <a:t>0000</a:t>
            </a:r>
          </a:p>
          <a:p>
            <a:pPr>
              <a:spcBef>
                <a:spcPts val="0"/>
              </a:spcBef>
            </a:pPr>
            <a:r>
              <a:rPr lang="en-US" dirty="0" smtClean="0"/>
              <a:t>	+1 </a:t>
            </a:r>
            <a:r>
              <a:rPr lang="en-US" dirty="0"/>
              <a:t>= </a:t>
            </a:r>
            <a:r>
              <a:rPr lang="en-US" dirty="0" smtClean="0"/>
              <a:t>0001</a:t>
            </a:r>
          </a:p>
          <a:p>
            <a:pPr>
              <a:spcBef>
                <a:spcPts val="0"/>
              </a:spcBef>
            </a:pPr>
            <a:r>
              <a:rPr lang="en-US" dirty="0" smtClean="0"/>
              <a:t>	+2 = 0010</a:t>
            </a:r>
            <a:endParaRPr lang="en-US" dirty="0"/>
          </a:p>
          <a:p>
            <a:pPr>
              <a:spcBef>
                <a:spcPts val="0"/>
              </a:spcBef>
            </a:pPr>
            <a:r>
              <a:rPr lang="en-US" dirty="0" smtClean="0"/>
              <a:t>	+3 </a:t>
            </a:r>
            <a:r>
              <a:rPr lang="en-US" dirty="0"/>
              <a:t>= </a:t>
            </a:r>
            <a:r>
              <a:rPr lang="en-US" dirty="0" smtClean="0"/>
              <a:t>0011</a:t>
            </a:r>
          </a:p>
          <a:p>
            <a:pPr>
              <a:spcBef>
                <a:spcPts val="0"/>
              </a:spcBef>
            </a:pPr>
            <a:r>
              <a:rPr lang="en-US" dirty="0" smtClean="0"/>
              <a:t>	+4 = 0100</a:t>
            </a:r>
          </a:p>
          <a:p>
            <a:pPr>
              <a:spcBef>
                <a:spcPts val="0"/>
              </a:spcBef>
            </a:pPr>
            <a:r>
              <a:rPr lang="en-US" dirty="0" smtClean="0"/>
              <a:t>	+5 = 0101</a:t>
            </a:r>
          </a:p>
          <a:p>
            <a:pPr>
              <a:spcBef>
                <a:spcPts val="0"/>
              </a:spcBef>
            </a:pPr>
            <a:r>
              <a:rPr lang="en-US" dirty="0" smtClean="0"/>
              <a:t>	+6 = 0110</a:t>
            </a:r>
          </a:p>
          <a:p>
            <a:pPr>
              <a:spcBef>
                <a:spcPts val="0"/>
              </a:spcBef>
            </a:pPr>
            <a:r>
              <a:rPr lang="en-US" dirty="0" smtClean="0"/>
              <a:t>	+7 = 0111</a:t>
            </a:r>
          </a:p>
          <a:p>
            <a:pPr>
              <a:spcBef>
                <a:spcPts val="0"/>
              </a:spcBef>
            </a:pPr>
            <a:r>
              <a:rPr lang="en-US" dirty="0" smtClean="0"/>
              <a:t>	</a:t>
            </a:r>
            <a:r>
              <a:rPr lang="en-US" dirty="0" smtClean="0">
                <a:solidFill>
                  <a:schemeClr val="accent2"/>
                </a:solidFill>
              </a:rPr>
              <a:t>+8 = 1000</a:t>
            </a:r>
            <a:endParaRPr lang="en-US" dirty="0">
              <a:solidFill>
                <a:schemeClr val="accent2"/>
              </a:solidFill>
            </a:endParaRPr>
          </a:p>
        </p:txBody>
      </p:sp>
      <mc:AlternateContent xmlns:mc="http://schemas.openxmlformats.org/markup-compatibility/2006">
        <mc:Choice xmlns:a14="http://schemas.microsoft.com/office/drawing/2010/main" Requires="a14">
          <p:sp>
            <p:nvSpPr>
              <p:cNvPr id="5" name="Rectangle 3"/>
              <p:cNvSpPr txBox="1">
                <a:spLocks noChangeArrowheads="1"/>
              </p:cNvSpPr>
              <p:nvPr>
                <p:custDataLst>
                  <p:tags r:id="rId3"/>
                </p:custDataLst>
              </p:nvPr>
            </p:nvSpPr>
            <p:spPr>
              <a:xfrm>
                <a:off x="2971800" y="736777"/>
                <a:ext cx="6019800" cy="5638800"/>
              </a:xfrm>
              <a:prstGeom prst="rect">
                <a:avLst/>
              </a:prstGeom>
            </p:spPr>
            <p:txBody>
              <a:bodyPr vert="horz" lIns="91440" tIns="45720" rIns="91440" bIns="45720" rtlCol="0">
                <a:noAutofit/>
              </a:bodyPr>
              <a:lstStyle/>
              <a:p>
                <a:pPr marL="342900" marR="0" lvl="0" indent="-342900" algn="l" defTabSz="914400" rtl="0" eaLnBrk="1" fontAlgn="auto" latinLnBrk="0" hangingPunct="1">
                  <a:spcAft>
                    <a:spcPts val="0"/>
                  </a:spcAft>
                  <a:buClrTx/>
                  <a:buSzPct val="80000"/>
                  <a:buFontTx/>
                  <a:buNone/>
                  <a:tabLst/>
                  <a:defRPr/>
                </a:pPr>
                <a:r>
                  <a:rPr kumimoji="0" lang="en-US" sz="3200" b="0" i="0" u="none" strike="noStrike" kern="1200" cap="none" spc="0" normalizeH="0" baseline="0" noProof="0" dirty="0" smtClean="0">
                    <a:ln>
                      <a:noFill/>
                    </a:ln>
                    <a:solidFill>
                      <a:schemeClr val="accent5">
                        <a:lumMod val="60000"/>
                        <a:lumOff val="40000"/>
                      </a:schemeClr>
                    </a:solidFill>
                    <a:effectLst/>
                    <a:uLnTx/>
                    <a:uFillTx/>
                    <a:latin typeface="+mj-lt"/>
                    <a:ea typeface="+mn-ea"/>
                    <a:cs typeface="Arial" pitchFamily="34" charset="0"/>
                  </a:rPr>
                  <a:t>Negatives</a:t>
                </a:r>
                <a:r>
                  <a:rPr lang="en-US" sz="3200" dirty="0">
                    <a:solidFill>
                      <a:schemeClr val="accent5">
                        <a:lumMod val="60000"/>
                        <a:lumOff val="40000"/>
                      </a:schemeClr>
                    </a:solidFill>
                    <a:latin typeface="+mj-lt"/>
                    <a:cs typeface="Arial" pitchFamily="34" charset="0"/>
                  </a:rPr>
                  <a:t> </a:t>
                </a:r>
                <a:r>
                  <a:rPr kumimoji="0" lang="en-US" sz="2800" b="0" i="0" u="none" strike="noStrike" kern="1200" cap="none" spc="0" normalizeH="0" baseline="0" noProof="0" dirty="0" smtClean="0">
                    <a:ln>
                      <a:noFill/>
                    </a:ln>
                    <a:effectLst/>
                    <a:uLnTx/>
                    <a:uFillTx/>
                    <a:latin typeface="+mj-lt"/>
                    <a:ea typeface="+mn-ea"/>
                    <a:cs typeface="Arial" pitchFamily="34" charset="0"/>
                  </a:rPr>
                  <a:t>(two’s complement)</a:t>
                </a:r>
              </a:p>
              <a:p>
                <a:pPr marL="342900" marR="0" lvl="0" indent="-342900" algn="l" defTabSz="914400" rtl="0" eaLnBrk="1" fontAlgn="auto" latinLnBrk="0" hangingPunct="1">
                  <a:spcAft>
                    <a:spcPts val="0"/>
                  </a:spcAft>
                  <a:buClrTx/>
                  <a:buSzPct val="80000"/>
                  <a:buFontTx/>
                  <a:buNone/>
                  <a:tabLst/>
                  <a:defRPr/>
                </a:pPr>
                <a:r>
                  <a:rPr lang="en-US" sz="2800" dirty="0">
                    <a:latin typeface="+mj-lt"/>
                    <a:cs typeface="Arial" pitchFamily="34" charset="0"/>
                  </a:rPr>
                  <a:t>	</a:t>
                </a:r>
                <a:r>
                  <a:rPr kumimoji="0" lang="en-US" sz="2800" b="0" i="0" u="none" strike="noStrike" kern="1200" cap="none" spc="0" normalizeH="0" baseline="0" noProof="0" dirty="0" smtClean="0">
                    <a:ln>
                      <a:noFill/>
                    </a:ln>
                    <a:effectLst/>
                    <a:uLnTx/>
                    <a:uFillTx/>
                    <a:latin typeface="+mj-lt"/>
                    <a:ea typeface="+mn-ea"/>
                    <a:cs typeface="Arial" pitchFamily="34" charset="0"/>
                  </a:rPr>
                  <a:t>flip	 		then </a:t>
                </a:r>
                <a:r>
                  <a:rPr kumimoji="0" lang="en-US" sz="2800" b="0" i="0" u="none" strike="noStrike" kern="1200" cap="none" spc="0" normalizeH="0" baseline="0" noProof="0" dirty="0" smtClean="0">
                    <a:ln>
                      <a:noFill/>
                    </a:ln>
                    <a:effectLst/>
                    <a:uLnTx/>
                    <a:uFillTx/>
                    <a:latin typeface="+mj-lt"/>
                    <a:ea typeface="+mn-ea"/>
                    <a:cs typeface="Arial" pitchFamily="34" charset="0"/>
                  </a:rPr>
                  <a:t>add </a:t>
                </a:r>
                <a:r>
                  <a:rPr kumimoji="0" lang="en-US" sz="2800" b="0" i="0" u="none" strike="noStrike" kern="1200" cap="none" spc="0" normalizeH="0" baseline="0" noProof="0" dirty="0" smtClean="0">
                    <a:ln>
                      <a:noFill/>
                    </a:ln>
                    <a:effectLst/>
                    <a:uLnTx/>
                    <a:uFillTx/>
                    <a:latin typeface="+mj-lt"/>
                    <a:ea typeface="+mn-ea"/>
                    <a:cs typeface="Arial" pitchFamily="34" charset="0"/>
                  </a:rPr>
                  <a:t>1</a:t>
                </a:r>
                <a:endParaRPr kumimoji="0" lang="en-US" sz="2800" b="0" i="0" u="none" strike="noStrike" kern="1200" cap="none" spc="0" normalizeH="0" baseline="0" noProof="0" dirty="0" smtClean="0">
                  <a:ln>
                    <a:noFill/>
                  </a:ln>
                  <a:effectLst/>
                  <a:uLnTx/>
                  <a:uFillTx/>
                  <a:latin typeface="+mj-lt"/>
                  <a:ea typeface="+mn-ea"/>
                  <a:cs typeface="Arial" pitchFamily="34" charset="0"/>
                </a:endParaRPr>
              </a:p>
              <a:p>
                <a:pPr marL="342900" indent="-342900">
                  <a:buSzPct val="80000"/>
                </a:pPr>
                <a:r>
                  <a:rPr lang="en-US" sz="3200" dirty="0" smtClean="0">
                    <a:latin typeface="+mj-lt"/>
                    <a:cs typeface="Arial" pitchFamily="34" charset="0"/>
                  </a:rPr>
                  <a:t>	</a:t>
                </a:r>
                <a14:m>
                  <m:oMath xmlns:m="http://schemas.openxmlformats.org/officeDocument/2006/math">
                    <m:acc>
                      <m:accPr>
                        <m:chr m:val="̅"/>
                        <m:ctrlPr>
                          <a:rPr lang="en-US" sz="3200" i="1" smtClean="0">
                            <a:latin typeface="Cambria Math" panose="02040503050406030204" pitchFamily="18" charset="0"/>
                            <a:cs typeface="Arial" pitchFamily="34" charset="0"/>
                          </a:rPr>
                        </m:ctrlPr>
                      </m:accPr>
                      <m:e>
                        <m:r>
                          <a:rPr lang="en-US" sz="3200" b="0" i="0" smtClean="0">
                            <a:latin typeface="Cambria Math"/>
                            <a:cs typeface="Arial" pitchFamily="34" charset="0"/>
                          </a:rPr>
                          <m:t>0</m:t>
                        </m:r>
                      </m:e>
                    </m:acc>
                  </m:oMath>
                </a14:m>
                <a:r>
                  <a:rPr lang="en-US" sz="3200" dirty="0" smtClean="0"/>
                  <a:t> = 1111 	 -0 = 0000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1</m:t>
                        </m:r>
                      </m:e>
                    </m:acc>
                  </m:oMath>
                </a14:m>
                <a:r>
                  <a:rPr lang="en-US" sz="3200" dirty="0" smtClean="0"/>
                  <a:t> =</a:t>
                </a:r>
                <a:r>
                  <a:rPr lang="en-US" sz="3200" dirty="0" smtClean="0">
                    <a:latin typeface="+mj-lt"/>
                  </a:rPr>
                  <a:t> 1110 	 -1 = 1111</a:t>
                </a:r>
              </a:p>
              <a:p>
                <a:pPr marL="342900" indent="-342900">
                  <a:buSzPct val="80000"/>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2</m:t>
                        </m:r>
                      </m:e>
                    </m:acc>
                  </m:oMath>
                </a14:m>
                <a:r>
                  <a:rPr lang="en-US" sz="3200" dirty="0" smtClean="0">
                    <a:latin typeface="+mj-lt"/>
                  </a:rPr>
                  <a:t> =</a:t>
                </a:r>
                <a:r>
                  <a:rPr lang="en-US" sz="3200" dirty="0" smtClean="0"/>
                  <a:t> 1101 	 -2 = 1110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3</m:t>
                        </m:r>
                      </m:e>
                    </m:acc>
                  </m:oMath>
                </a14:m>
                <a:r>
                  <a:rPr lang="en-US" sz="3200" dirty="0" smtClean="0">
                    <a:latin typeface="+mj-lt"/>
                  </a:rPr>
                  <a:t> = 1100 	 -3 = 1101</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4</m:t>
                        </m:r>
                      </m:e>
                    </m:acc>
                  </m:oMath>
                </a14:m>
                <a:r>
                  <a:rPr lang="en-US" sz="3200" dirty="0" smtClean="0"/>
                  <a:t> = 1011 	 -4 = 1100</a:t>
                </a: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5</m:t>
                        </m:r>
                      </m:e>
                    </m:acc>
                  </m:oMath>
                </a14:m>
                <a:r>
                  <a:rPr lang="en-US" sz="3200" dirty="0" smtClean="0"/>
                  <a:t> = 1010 	 -5 = 1011</a:t>
                </a:r>
                <a:endParaRPr lang="en-US" sz="3200" dirty="0" smtClean="0">
                  <a:latin typeface="+mj-lt"/>
                </a:endParaRPr>
              </a:p>
              <a:p>
                <a:pPr marL="342900" indent="-342900">
                  <a:buSzPct val="80000"/>
                </a:pPr>
                <a:r>
                  <a:rPr lang="en-US" sz="3200" dirty="0" smtClean="0"/>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6</m:t>
                        </m:r>
                      </m:e>
                    </m:acc>
                  </m:oMath>
                </a14:m>
                <a:r>
                  <a:rPr lang="en-US" sz="3200" dirty="0" smtClean="0"/>
                  <a:t> = 1001 	 -6 = 1010</a:t>
                </a:r>
                <a:endParaRPr lang="en-US" sz="3200" dirty="0" smtClean="0">
                  <a:latin typeface="+mj-lt"/>
                </a:endParaRP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7</m:t>
                        </m:r>
                      </m:e>
                    </m:acc>
                  </m:oMath>
                </a14:m>
                <a:r>
                  <a:rPr lang="en-US" sz="3200" dirty="0" smtClean="0">
                    <a:latin typeface="+mj-lt"/>
                  </a:rPr>
                  <a:t> = 1000 	 -7 = 1001</a:t>
                </a:r>
              </a:p>
              <a:p>
                <a:pPr marL="342900" lvl="0" indent="-342900">
                  <a:buSzPct val="80000"/>
                  <a:defRPr/>
                </a:pPr>
                <a:r>
                  <a:rPr lang="en-US" sz="3200" dirty="0" smtClean="0">
                    <a:latin typeface="+mj-lt"/>
                  </a:rPr>
                  <a:t>	</a:t>
                </a:r>
                <a14:m>
                  <m:oMath xmlns:m="http://schemas.openxmlformats.org/officeDocument/2006/math">
                    <m:acc>
                      <m:accPr>
                        <m:chr m:val="̅"/>
                        <m:ctrlPr>
                          <a:rPr lang="en-US" sz="3200" i="1">
                            <a:latin typeface="Cambria Math" panose="02040503050406030204" pitchFamily="18" charset="0"/>
                            <a:cs typeface="Arial" pitchFamily="34" charset="0"/>
                          </a:rPr>
                        </m:ctrlPr>
                      </m:accPr>
                      <m:e>
                        <m:r>
                          <a:rPr lang="en-US" sz="3200" b="0" i="0" smtClean="0">
                            <a:latin typeface="Cambria Math"/>
                            <a:cs typeface="Arial" pitchFamily="34" charset="0"/>
                          </a:rPr>
                          <m:t>8</m:t>
                        </m:r>
                      </m:e>
                    </m:acc>
                  </m:oMath>
                </a14:m>
                <a:r>
                  <a:rPr lang="en-US" sz="3200" dirty="0" smtClean="0">
                    <a:latin typeface="+mj-lt"/>
                  </a:rPr>
                  <a:t> =</a:t>
                </a:r>
                <a:r>
                  <a:rPr lang="en-US" sz="3200" dirty="0" smtClean="0">
                    <a:latin typeface="+mj-lt"/>
                    <a:sym typeface="Symbol" pitchFamily="18" charset="2"/>
                  </a:rPr>
                  <a:t> 0111	 	 -8 = 1000</a:t>
                </a:r>
              </a:p>
            </p:txBody>
          </p:sp>
        </mc:Choice>
        <mc:Fallback>
          <p:sp>
            <p:nvSpPr>
              <p:cNvPr id="5" name="Rectangle 3"/>
              <p:cNvSpPr txBox="1">
                <a:spLocks noRot="1" noChangeAspect="1" noMove="1" noResize="1" noEditPoints="1" noAdjustHandles="1" noChangeArrowheads="1" noChangeShapeType="1" noTextEdit="1"/>
              </p:cNvSpPr>
              <p:nvPr>
                <p:custDataLst>
                  <p:tags r:id="rId3"/>
                </p:custDataLst>
              </p:nvPr>
            </p:nvSpPr>
            <p:spPr>
              <a:xfrm>
                <a:off x="2971800" y="736777"/>
                <a:ext cx="6019800" cy="5638800"/>
              </a:xfrm>
              <a:prstGeom prst="rect">
                <a:avLst/>
              </a:prstGeom>
              <a:blipFill>
                <a:blip r:embed="rId6"/>
                <a:stretch>
                  <a:fillRect l="-2634" t="-1405"/>
                </a:stretch>
              </a:blipFill>
            </p:spPr>
            <p:txBody>
              <a:bodyPr/>
              <a:lstStyle/>
              <a:p>
                <a:r>
                  <a:rPr lang="en-US">
                    <a:noFill/>
                  </a:rPr>
                  <a:t> </a:t>
                </a:r>
              </a:p>
            </p:txBody>
          </p:sp>
        </mc:Fallback>
      </mc:AlternateContent>
    </p:spTree>
    <p:extLst>
      <p:ext uri="{BB962C8B-B14F-4D97-AF65-F5344CB8AC3E}">
        <p14:creationId xmlns:p14="http://schemas.microsoft.com/office/powerpoint/2010/main" val="59449783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4834" name="Rectangle 2"/>
          <p:cNvSpPr>
            <a:spLocks noGrp="1" noChangeArrowheads="1"/>
          </p:cNvSpPr>
          <p:nvPr>
            <p:ph type="title"/>
            <p:custDataLst>
              <p:tags r:id="rId1"/>
            </p:custDataLst>
          </p:nvPr>
        </p:nvSpPr>
        <p:spPr/>
        <p:txBody>
          <a:bodyPr>
            <a:noAutofit/>
          </a:bodyPr>
          <a:lstStyle/>
          <a:p>
            <a:r>
              <a:rPr lang="en-US" dirty="0" smtClean="0"/>
              <a:t>Two’s Complement vs. Unsigned</a:t>
            </a:r>
            <a:endParaRPr lang="en-US" dirty="0"/>
          </a:p>
        </p:txBody>
      </p:sp>
      <p:sp>
        <p:nvSpPr>
          <p:cNvPr id="1784835" name="Rectangle 3"/>
          <p:cNvSpPr>
            <a:spLocks noGrp="1" noChangeArrowheads="1"/>
          </p:cNvSpPr>
          <p:nvPr>
            <p:ph idx="1"/>
            <p:custDataLst>
              <p:tags r:id="rId2"/>
            </p:custDataLst>
          </p:nvPr>
        </p:nvSpPr>
        <p:spPr>
          <a:xfrm>
            <a:off x="3124200" y="685800"/>
            <a:ext cx="2819400" cy="6080125"/>
          </a:xfrm>
        </p:spPr>
        <p:txBody>
          <a:bodyPr>
            <a:noAutofit/>
          </a:bodyPr>
          <a:lstStyle/>
          <a:p>
            <a:pPr marL="342900" indent="-342900">
              <a:buSzPct val="80000"/>
            </a:pPr>
            <a:r>
              <a:rPr lang="en-US" sz="2200" dirty="0" smtClean="0">
                <a:solidFill>
                  <a:srgbClr val="00B050"/>
                </a:solidFill>
              </a:rPr>
              <a:t>-</a:t>
            </a:r>
            <a:r>
              <a:rPr lang="en-US" sz="2200" dirty="0">
                <a:solidFill>
                  <a:srgbClr val="00B050"/>
                </a:solidFill>
              </a:rPr>
              <a:t>1 = </a:t>
            </a:r>
            <a:r>
              <a:rPr lang="en-US" sz="2200" dirty="0" smtClean="0"/>
              <a:t>	</a:t>
            </a:r>
            <a:r>
              <a:rPr lang="en-US" sz="2200" dirty="0" smtClean="0">
                <a:solidFill>
                  <a:schemeClr val="accent2"/>
                </a:solidFill>
              </a:rPr>
              <a:t>1</a:t>
            </a:r>
            <a:r>
              <a:rPr lang="en-US" sz="2200" dirty="0" smtClean="0"/>
              <a:t>111	</a:t>
            </a:r>
            <a:r>
              <a:rPr lang="en-US" sz="2200" dirty="0" smtClean="0">
                <a:solidFill>
                  <a:schemeClr val="accent1"/>
                </a:solidFill>
              </a:rPr>
              <a:t>= 15</a:t>
            </a:r>
            <a:endParaRPr lang="en-US" sz="2200" dirty="0">
              <a:solidFill>
                <a:schemeClr val="accent1"/>
              </a:solidFill>
            </a:endParaRPr>
          </a:p>
          <a:p>
            <a:pPr marL="342900" indent="-342900">
              <a:buSzPct val="80000"/>
            </a:pPr>
            <a:r>
              <a:rPr lang="en-US" sz="2200" dirty="0">
                <a:solidFill>
                  <a:srgbClr val="00B050"/>
                </a:solidFill>
              </a:rPr>
              <a:t>-2 = </a:t>
            </a:r>
            <a:r>
              <a:rPr lang="en-US" sz="2200" dirty="0" smtClean="0"/>
              <a:t>	</a:t>
            </a:r>
            <a:r>
              <a:rPr lang="en-US" sz="2200" dirty="0" smtClean="0">
                <a:solidFill>
                  <a:schemeClr val="accent2"/>
                </a:solidFill>
              </a:rPr>
              <a:t>1</a:t>
            </a:r>
            <a:r>
              <a:rPr lang="en-US" sz="2200" dirty="0" smtClean="0"/>
              <a:t>110	</a:t>
            </a:r>
            <a:r>
              <a:rPr lang="en-US" sz="2200" dirty="0" smtClean="0">
                <a:solidFill>
                  <a:schemeClr val="accent1"/>
                </a:solidFill>
              </a:rPr>
              <a:t>= 14</a:t>
            </a:r>
            <a:endParaRPr lang="en-US" sz="2200" dirty="0">
              <a:solidFill>
                <a:schemeClr val="accent1"/>
              </a:solidFill>
            </a:endParaRPr>
          </a:p>
          <a:p>
            <a:pPr marL="342900" lvl="0" indent="-342900">
              <a:buSzPct val="80000"/>
              <a:defRPr/>
            </a:pPr>
            <a:r>
              <a:rPr lang="en-US" sz="2200" dirty="0">
                <a:solidFill>
                  <a:srgbClr val="00B050"/>
                </a:solidFill>
              </a:rPr>
              <a:t>-3 = </a:t>
            </a:r>
            <a:r>
              <a:rPr lang="en-US" sz="2200" dirty="0" smtClean="0"/>
              <a:t>	</a:t>
            </a:r>
            <a:r>
              <a:rPr lang="en-US" sz="2200" dirty="0" smtClean="0">
                <a:solidFill>
                  <a:schemeClr val="accent2"/>
                </a:solidFill>
              </a:rPr>
              <a:t>1</a:t>
            </a:r>
            <a:r>
              <a:rPr lang="en-US" sz="2200" dirty="0" smtClean="0"/>
              <a:t>101	</a:t>
            </a:r>
            <a:r>
              <a:rPr lang="en-US" sz="2200" dirty="0" smtClean="0">
                <a:solidFill>
                  <a:schemeClr val="accent1"/>
                </a:solidFill>
              </a:rPr>
              <a:t>= 13</a:t>
            </a:r>
            <a:endParaRPr lang="en-US" sz="2200" dirty="0">
              <a:solidFill>
                <a:schemeClr val="accent1"/>
              </a:solidFill>
            </a:endParaRPr>
          </a:p>
          <a:p>
            <a:pPr marL="342900" indent="-342900">
              <a:buSzPct val="80000"/>
            </a:pPr>
            <a:r>
              <a:rPr lang="en-US" sz="2200" dirty="0">
                <a:solidFill>
                  <a:srgbClr val="00B050"/>
                </a:solidFill>
              </a:rPr>
              <a:t>-4 = </a:t>
            </a:r>
            <a:r>
              <a:rPr lang="en-US" sz="2200" dirty="0" smtClean="0"/>
              <a:t>	</a:t>
            </a:r>
            <a:r>
              <a:rPr lang="en-US" sz="2200" dirty="0" smtClean="0">
                <a:solidFill>
                  <a:schemeClr val="accent2"/>
                </a:solidFill>
              </a:rPr>
              <a:t>1</a:t>
            </a:r>
            <a:r>
              <a:rPr lang="en-US" sz="2200" dirty="0" smtClean="0"/>
              <a:t>100	</a:t>
            </a:r>
            <a:r>
              <a:rPr lang="en-US" sz="2200" dirty="0" smtClean="0">
                <a:solidFill>
                  <a:schemeClr val="accent1"/>
                </a:solidFill>
              </a:rPr>
              <a:t>= 12</a:t>
            </a:r>
            <a:endParaRPr lang="en-US" sz="2200" dirty="0">
              <a:solidFill>
                <a:schemeClr val="accent1"/>
              </a:solidFill>
            </a:endParaRPr>
          </a:p>
          <a:p>
            <a:pPr marL="342900" indent="-342900">
              <a:buSzPct val="80000"/>
            </a:pPr>
            <a:r>
              <a:rPr lang="en-US" sz="2200" dirty="0">
                <a:solidFill>
                  <a:srgbClr val="00B050"/>
                </a:solidFill>
              </a:rPr>
              <a:t>-5 = </a:t>
            </a:r>
            <a:r>
              <a:rPr lang="en-US" sz="2200" dirty="0" smtClean="0"/>
              <a:t>	</a:t>
            </a:r>
            <a:r>
              <a:rPr lang="en-US" sz="2200" dirty="0" smtClean="0">
                <a:solidFill>
                  <a:schemeClr val="accent2"/>
                </a:solidFill>
              </a:rPr>
              <a:t>1</a:t>
            </a:r>
            <a:r>
              <a:rPr lang="en-US" sz="2200" dirty="0" smtClean="0"/>
              <a:t>011	</a:t>
            </a:r>
            <a:r>
              <a:rPr lang="en-US" sz="2200" dirty="0" smtClean="0">
                <a:solidFill>
                  <a:schemeClr val="accent1"/>
                </a:solidFill>
              </a:rPr>
              <a:t>= 11</a:t>
            </a:r>
            <a:endParaRPr lang="en-US" sz="2200" dirty="0">
              <a:solidFill>
                <a:schemeClr val="accent1"/>
              </a:solidFill>
            </a:endParaRPr>
          </a:p>
          <a:p>
            <a:pPr marL="342900" indent="-342900">
              <a:buSzPct val="80000"/>
            </a:pPr>
            <a:r>
              <a:rPr lang="en-US" sz="2200" dirty="0">
                <a:solidFill>
                  <a:srgbClr val="00B050"/>
                </a:solidFill>
              </a:rPr>
              <a:t>-6 = </a:t>
            </a:r>
            <a:r>
              <a:rPr lang="en-US" sz="2200" dirty="0" smtClean="0"/>
              <a:t>	</a:t>
            </a:r>
            <a:r>
              <a:rPr lang="en-US" sz="2200" dirty="0" smtClean="0">
                <a:solidFill>
                  <a:schemeClr val="accent2"/>
                </a:solidFill>
              </a:rPr>
              <a:t>1</a:t>
            </a:r>
            <a:r>
              <a:rPr lang="en-US" sz="2200" dirty="0" smtClean="0"/>
              <a:t>010	</a:t>
            </a:r>
            <a:r>
              <a:rPr lang="en-US" sz="2200" dirty="0" smtClean="0">
                <a:solidFill>
                  <a:schemeClr val="accent1"/>
                </a:solidFill>
              </a:rPr>
              <a:t>= 10</a:t>
            </a:r>
            <a:endParaRPr lang="en-US" sz="2200" dirty="0">
              <a:solidFill>
                <a:schemeClr val="accent1"/>
              </a:solidFill>
            </a:endParaRPr>
          </a:p>
          <a:p>
            <a:pPr marL="342900" lvl="0" indent="-342900">
              <a:buSzPct val="80000"/>
              <a:defRPr/>
            </a:pPr>
            <a:r>
              <a:rPr lang="en-US" sz="2200" dirty="0">
                <a:solidFill>
                  <a:srgbClr val="00B050"/>
                </a:solidFill>
              </a:rPr>
              <a:t>-7 = </a:t>
            </a:r>
            <a:r>
              <a:rPr lang="en-US" sz="2200" dirty="0" smtClean="0"/>
              <a:t>	</a:t>
            </a:r>
            <a:r>
              <a:rPr lang="en-US" sz="2200" dirty="0" smtClean="0">
                <a:solidFill>
                  <a:schemeClr val="accent2"/>
                </a:solidFill>
              </a:rPr>
              <a:t>1</a:t>
            </a:r>
            <a:r>
              <a:rPr lang="en-US" sz="2200" dirty="0" smtClean="0"/>
              <a:t>001	</a:t>
            </a:r>
            <a:r>
              <a:rPr lang="en-US" sz="2200" dirty="0" smtClean="0">
                <a:solidFill>
                  <a:schemeClr val="accent1"/>
                </a:solidFill>
              </a:rPr>
              <a:t>= 9</a:t>
            </a:r>
            <a:endParaRPr lang="en-US" sz="2200" dirty="0">
              <a:solidFill>
                <a:schemeClr val="accent1"/>
              </a:solidFill>
            </a:endParaRPr>
          </a:p>
          <a:p>
            <a:pPr marL="342900" lvl="0" indent="-342900">
              <a:buSzPct val="80000"/>
              <a:defRPr/>
            </a:pPr>
            <a:r>
              <a:rPr lang="en-US" sz="2200" dirty="0">
                <a:solidFill>
                  <a:srgbClr val="00B050"/>
                </a:solidFill>
                <a:sym typeface="Symbol" pitchFamily="18" charset="2"/>
              </a:rPr>
              <a:t>-8 = </a:t>
            </a:r>
            <a:r>
              <a:rPr lang="en-US" sz="2200" dirty="0" smtClean="0">
                <a:sym typeface="Symbol" pitchFamily="18" charset="2"/>
              </a:rPr>
              <a:t>	</a:t>
            </a:r>
            <a:r>
              <a:rPr lang="en-US" sz="2200" dirty="0" smtClean="0">
                <a:solidFill>
                  <a:schemeClr val="accent2"/>
                </a:solidFill>
                <a:sym typeface="Symbol" pitchFamily="18" charset="2"/>
              </a:rPr>
              <a:t>1</a:t>
            </a:r>
            <a:r>
              <a:rPr lang="en-US" sz="2200" dirty="0" smtClean="0">
                <a:sym typeface="Symbol" pitchFamily="18" charset="2"/>
              </a:rPr>
              <a:t>000	</a:t>
            </a:r>
            <a:r>
              <a:rPr lang="en-US" sz="2200" dirty="0" smtClean="0">
                <a:solidFill>
                  <a:schemeClr val="accent1"/>
                </a:solidFill>
                <a:sym typeface="Symbol" pitchFamily="18" charset="2"/>
              </a:rPr>
              <a:t>= 8</a:t>
            </a:r>
            <a:endParaRPr lang="en-US" sz="2200" dirty="0" smtClean="0">
              <a:solidFill>
                <a:schemeClr val="accent1"/>
              </a:solidFill>
            </a:endParaRPr>
          </a:p>
          <a:p>
            <a:pPr>
              <a:spcBef>
                <a:spcPts val="0"/>
              </a:spcBef>
            </a:pPr>
            <a:r>
              <a:rPr lang="en-US" sz="2200" dirty="0">
                <a:solidFill>
                  <a:srgbClr val="00B050"/>
                </a:solidFill>
              </a:rPr>
              <a:t>+7 =</a:t>
            </a:r>
            <a:r>
              <a:rPr lang="en-US" sz="2200" dirty="0"/>
              <a:t> 	</a:t>
            </a:r>
            <a:r>
              <a:rPr lang="en-US" sz="2200" dirty="0" smtClean="0"/>
              <a:t>0111	</a:t>
            </a:r>
            <a:r>
              <a:rPr lang="en-US" sz="2200" dirty="0" smtClean="0">
                <a:solidFill>
                  <a:schemeClr val="accent1"/>
                </a:solidFill>
              </a:rPr>
              <a:t>= 7</a:t>
            </a:r>
          </a:p>
          <a:p>
            <a:pPr>
              <a:spcBef>
                <a:spcPts val="0"/>
              </a:spcBef>
            </a:pPr>
            <a:r>
              <a:rPr lang="en-US" sz="2200" dirty="0" smtClean="0">
                <a:solidFill>
                  <a:srgbClr val="00B050"/>
                </a:solidFill>
              </a:rPr>
              <a:t>+</a:t>
            </a:r>
            <a:r>
              <a:rPr lang="en-US" sz="2200" dirty="0">
                <a:solidFill>
                  <a:srgbClr val="00B050"/>
                </a:solidFill>
              </a:rPr>
              <a:t>6 =</a:t>
            </a:r>
            <a:r>
              <a:rPr lang="en-US" sz="2200" dirty="0"/>
              <a:t> 	</a:t>
            </a:r>
            <a:r>
              <a:rPr lang="en-US" sz="2200" dirty="0" smtClean="0"/>
              <a:t>0110	</a:t>
            </a:r>
            <a:r>
              <a:rPr lang="en-US" sz="2200" dirty="0" smtClean="0">
                <a:solidFill>
                  <a:schemeClr val="accent1"/>
                </a:solidFill>
              </a:rPr>
              <a:t>= 6</a:t>
            </a:r>
          </a:p>
          <a:p>
            <a:pPr>
              <a:spcBef>
                <a:spcPts val="0"/>
              </a:spcBef>
            </a:pPr>
            <a:r>
              <a:rPr lang="en-US" sz="2200" dirty="0" smtClean="0">
                <a:solidFill>
                  <a:srgbClr val="00B050"/>
                </a:solidFill>
              </a:rPr>
              <a:t>+</a:t>
            </a:r>
            <a:r>
              <a:rPr lang="en-US" sz="2200" dirty="0">
                <a:solidFill>
                  <a:srgbClr val="00B050"/>
                </a:solidFill>
              </a:rPr>
              <a:t>5 =</a:t>
            </a:r>
            <a:r>
              <a:rPr lang="en-US" sz="2200" dirty="0"/>
              <a:t> 	</a:t>
            </a:r>
            <a:r>
              <a:rPr lang="en-US" sz="2200" dirty="0" smtClean="0"/>
              <a:t>0101	</a:t>
            </a:r>
            <a:r>
              <a:rPr lang="en-US" sz="2200" dirty="0" smtClean="0">
                <a:solidFill>
                  <a:schemeClr val="accent1"/>
                </a:solidFill>
              </a:rPr>
              <a:t>= 5</a:t>
            </a:r>
          </a:p>
          <a:p>
            <a:pPr>
              <a:spcBef>
                <a:spcPts val="0"/>
              </a:spcBef>
            </a:pPr>
            <a:r>
              <a:rPr lang="en-US" sz="2200" dirty="0" smtClean="0">
                <a:solidFill>
                  <a:srgbClr val="00B050"/>
                </a:solidFill>
              </a:rPr>
              <a:t>+</a:t>
            </a:r>
            <a:r>
              <a:rPr lang="en-US" sz="2200" dirty="0">
                <a:solidFill>
                  <a:srgbClr val="00B050"/>
                </a:solidFill>
              </a:rPr>
              <a:t>4 =</a:t>
            </a:r>
            <a:r>
              <a:rPr lang="en-US" sz="2200" dirty="0"/>
              <a:t> 	</a:t>
            </a:r>
            <a:r>
              <a:rPr lang="en-US" sz="2200" dirty="0" smtClean="0"/>
              <a:t>0100	</a:t>
            </a:r>
            <a:r>
              <a:rPr lang="en-US" sz="2200" dirty="0" smtClean="0">
                <a:solidFill>
                  <a:schemeClr val="accent1"/>
                </a:solidFill>
              </a:rPr>
              <a:t>= 4</a:t>
            </a:r>
          </a:p>
          <a:p>
            <a:pPr>
              <a:spcBef>
                <a:spcPts val="0"/>
              </a:spcBef>
            </a:pPr>
            <a:r>
              <a:rPr lang="en-US" sz="2200" dirty="0" smtClean="0">
                <a:solidFill>
                  <a:srgbClr val="00B050"/>
                </a:solidFill>
              </a:rPr>
              <a:t>+</a:t>
            </a:r>
            <a:r>
              <a:rPr lang="en-US" sz="2200" dirty="0">
                <a:solidFill>
                  <a:srgbClr val="00B050"/>
                </a:solidFill>
              </a:rPr>
              <a:t>3 =</a:t>
            </a:r>
            <a:r>
              <a:rPr lang="en-US" sz="2200" dirty="0"/>
              <a:t> 	</a:t>
            </a:r>
            <a:r>
              <a:rPr lang="en-US" sz="2200" dirty="0" smtClean="0"/>
              <a:t>0011	</a:t>
            </a:r>
            <a:r>
              <a:rPr lang="en-US" sz="2200" dirty="0" smtClean="0">
                <a:solidFill>
                  <a:schemeClr val="accent1"/>
                </a:solidFill>
              </a:rPr>
              <a:t>= 3</a:t>
            </a:r>
          </a:p>
          <a:p>
            <a:pPr>
              <a:spcBef>
                <a:spcPts val="0"/>
              </a:spcBef>
            </a:pPr>
            <a:r>
              <a:rPr lang="en-US" sz="2200" dirty="0" smtClean="0">
                <a:solidFill>
                  <a:srgbClr val="00B050"/>
                </a:solidFill>
              </a:rPr>
              <a:t>+</a:t>
            </a:r>
            <a:r>
              <a:rPr lang="en-US" sz="2200" dirty="0">
                <a:solidFill>
                  <a:srgbClr val="00B050"/>
                </a:solidFill>
              </a:rPr>
              <a:t>2 =</a:t>
            </a:r>
            <a:r>
              <a:rPr lang="en-US" sz="2200" dirty="0"/>
              <a:t> 	</a:t>
            </a:r>
            <a:r>
              <a:rPr lang="en-US" sz="2200" dirty="0" smtClean="0"/>
              <a:t>0010	</a:t>
            </a:r>
            <a:r>
              <a:rPr lang="en-US" sz="2200" dirty="0" smtClean="0">
                <a:solidFill>
                  <a:schemeClr val="accent1"/>
                </a:solidFill>
              </a:rPr>
              <a:t>= 2</a:t>
            </a:r>
          </a:p>
          <a:p>
            <a:pPr>
              <a:spcBef>
                <a:spcPts val="0"/>
              </a:spcBef>
            </a:pPr>
            <a:r>
              <a:rPr lang="en-US" sz="2200" dirty="0" smtClean="0">
                <a:solidFill>
                  <a:srgbClr val="00B050"/>
                </a:solidFill>
              </a:rPr>
              <a:t>+</a:t>
            </a:r>
            <a:r>
              <a:rPr lang="en-US" sz="2200" dirty="0">
                <a:solidFill>
                  <a:srgbClr val="00B050"/>
                </a:solidFill>
              </a:rPr>
              <a:t>1 =</a:t>
            </a:r>
            <a:r>
              <a:rPr lang="en-US" sz="2200" dirty="0"/>
              <a:t> 	</a:t>
            </a:r>
            <a:r>
              <a:rPr lang="en-US" sz="2200" dirty="0" smtClean="0"/>
              <a:t>0001	</a:t>
            </a:r>
            <a:r>
              <a:rPr lang="en-US" sz="2200" dirty="0" smtClean="0">
                <a:solidFill>
                  <a:schemeClr val="accent1"/>
                </a:solidFill>
              </a:rPr>
              <a:t>= 1</a:t>
            </a:r>
          </a:p>
          <a:p>
            <a:pPr>
              <a:spcBef>
                <a:spcPts val="0"/>
              </a:spcBef>
            </a:pPr>
            <a:r>
              <a:rPr lang="en-US" sz="2200" dirty="0">
                <a:solidFill>
                  <a:srgbClr val="00B050"/>
                </a:solidFill>
              </a:rPr>
              <a:t> </a:t>
            </a:r>
            <a:r>
              <a:rPr lang="en-US" sz="2200" dirty="0" smtClean="0">
                <a:solidFill>
                  <a:srgbClr val="00B050"/>
                </a:solidFill>
              </a:rPr>
              <a:t> 0 =</a:t>
            </a:r>
            <a:r>
              <a:rPr lang="en-US" sz="2200" dirty="0" smtClean="0"/>
              <a:t> 	0000	</a:t>
            </a:r>
            <a:r>
              <a:rPr lang="en-US" sz="2200" dirty="0" smtClean="0">
                <a:solidFill>
                  <a:schemeClr val="accent1"/>
                </a:solidFill>
              </a:rPr>
              <a:t>= 0</a:t>
            </a:r>
          </a:p>
        </p:txBody>
      </p:sp>
      <p:sp>
        <p:nvSpPr>
          <p:cNvPr id="2" name="Slide Number Placeholder 1"/>
          <p:cNvSpPr>
            <a:spLocks noGrp="1"/>
          </p:cNvSpPr>
          <p:nvPr>
            <p:ph type="sldNum" sz="quarter" idx="12"/>
          </p:nvPr>
        </p:nvSpPr>
        <p:spPr/>
        <p:txBody>
          <a:bodyPr/>
          <a:lstStyle/>
          <a:p>
            <a:fld id="{DAD0A56F-BD0F-4BDF-9912-D1E89E9626C0}" type="slidenum">
              <a:rPr lang="en-US" smtClean="0"/>
              <a:t>31</a:t>
            </a:fld>
            <a:endParaRPr lang="en-US"/>
          </a:p>
        </p:txBody>
      </p:sp>
      <p:sp>
        <p:nvSpPr>
          <p:cNvPr id="4" name="Rectangle 3"/>
          <p:cNvSpPr/>
          <p:nvPr/>
        </p:nvSpPr>
        <p:spPr>
          <a:xfrm>
            <a:off x="457200" y="1524000"/>
            <a:ext cx="2438400" cy="2062103"/>
          </a:xfrm>
          <a:prstGeom prst="rect">
            <a:avLst/>
          </a:prstGeom>
        </p:spPr>
        <p:txBody>
          <a:bodyPr wrap="square">
            <a:spAutoFit/>
          </a:bodyPr>
          <a:lstStyle/>
          <a:p>
            <a:pPr algn="ctr"/>
            <a:r>
              <a:rPr lang="en-US" sz="3200" dirty="0" smtClean="0">
                <a:solidFill>
                  <a:srgbClr val="00B050"/>
                </a:solidFill>
              </a:rPr>
              <a:t>4 bit </a:t>
            </a:r>
          </a:p>
          <a:p>
            <a:pPr algn="ctr"/>
            <a:r>
              <a:rPr lang="en-US" sz="3200" dirty="0" smtClean="0">
                <a:solidFill>
                  <a:srgbClr val="00B050"/>
                </a:solidFill>
              </a:rPr>
              <a:t>Two’s Complement</a:t>
            </a:r>
          </a:p>
          <a:p>
            <a:pPr algn="ctr"/>
            <a:r>
              <a:rPr lang="en-US" sz="3200" dirty="0" smtClean="0">
                <a:solidFill>
                  <a:srgbClr val="00B050"/>
                </a:solidFill>
              </a:rPr>
              <a:t>-8 </a:t>
            </a:r>
            <a:r>
              <a:rPr lang="is-IS" sz="3200" dirty="0" smtClean="0">
                <a:solidFill>
                  <a:srgbClr val="00B050"/>
                </a:solidFill>
              </a:rPr>
              <a:t>… 7</a:t>
            </a:r>
            <a:endParaRPr lang="en-US" sz="3200" dirty="0" smtClean="0">
              <a:solidFill>
                <a:srgbClr val="00B050"/>
              </a:solidFill>
            </a:endParaRPr>
          </a:p>
        </p:txBody>
      </p:sp>
      <p:sp>
        <p:nvSpPr>
          <p:cNvPr id="8" name="Rectangle 7"/>
          <p:cNvSpPr/>
          <p:nvPr/>
        </p:nvSpPr>
        <p:spPr>
          <a:xfrm>
            <a:off x="5791200" y="1524000"/>
            <a:ext cx="2438400" cy="2062103"/>
          </a:xfrm>
          <a:prstGeom prst="rect">
            <a:avLst/>
          </a:prstGeom>
        </p:spPr>
        <p:txBody>
          <a:bodyPr wrap="square">
            <a:spAutoFit/>
          </a:bodyPr>
          <a:lstStyle/>
          <a:p>
            <a:pPr algn="ctr"/>
            <a:r>
              <a:rPr lang="en-US" sz="3200" dirty="0" smtClean="0">
                <a:solidFill>
                  <a:schemeClr val="accent1"/>
                </a:solidFill>
              </a:rPr>
              <a:t>4 bit </a:t>
            </a:r>
          </a:p>
          <a:p>
            <a:pPr algn="ctr"/>
            <a:r>
              <a:rPr lang="en-US" sz="3200" dirty="0" smtClean="0">
                <a:solidFill>
                  <a:schemeClr val="accent1"/>
                </a:solidFill>
              </a:rPr>
              <a:t>Unsigned Binary</a:t>
            </a:r>
          </a:p>
          <a:p>
            <a:pPr algn="ctr"/>
            <a:r>
              <a:rPr lang="en-US" sz="3200" dirty="0">
                <a:solidFill>
                  <a:schemeClr val="accent1"/>
                </a:solidFill>
              </a:rPr>
              <a:t>0</a:t>
            </a:r>
            <a:r>
              <a:rPr lang="en-US" sz="3200" dirty="0" smtClean="0">
                <a:solidFill>
                  <a:schemeClr val="accent1"/>
                </a:solidFill>
              </a:rPr>
              <a:t> </a:t>
            </a:r>
            <a:r>
              <a:rPr lang="is-IS" sz="3200" dirty="0" smtClean="0">
                <a:solidFill>
                  <a:schemeClr val="accent1"/>
                </a:solidFill>
              </a:rPr>
              <a:t>… 15</a:t>
            </a:r>
            <a:endParaRPr lang="en-US" sz="3200" dirty="0" smtClean="0">
              <a:solidFill>
                <a:schemeClr val="accent1"/>
              </a:solidFill>
            </a:endParaRPr>
          </a:p>
        </p:txBody>
      </p:sp>
    </p:spTree>
    <p:extLst>
      <p:ext uri="{BB962C8B-B14F-4D97-AF65-F5344CB8AC3E}">
        <p14:creationId xmlns:p14="http://schemas.microsoft.com/office/powerpoint/2010/main" val="30439250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6882" name="Rectangle 2"/>
          <p:cNvSpPr>
            <a:spLocks noGrp="1" noChangeArrowheads="1"/>
          </p:cNvSpPr>
          <p:nvPr>
            <p:ph type="title"/>
            <p:custDataLst>
              <p:tags r:id="rId1"/>
            </p:custDataLst>
          </p:nvPr>
        </p:nvSpPr>
        <p:spPr/>
        <p:txBody>
          <a:bodyPr>
            <a:noAutofit/>
          </a:bodyPr>
          <a:lstStyle/>
          <a:p>
            <a:r>
              <a:rPr lang="en-US"/>
              <a:t>Two’s Complement Facts</a:t>
            </a:r>
          </a:p>
        </p:txBody>
      </p:sp>
      <p:sp>
        <p:nvSpPr>
          <p:cNvPr id="1786883" name="Rectangle 3"/>
          <p:cNvSpPr>
            <a:spLocks noGrp="1" noChangeArrowheads="1"/>
          </p:cNvSpPr>
          <p:nvPr>
            <p:ph idx="1"/>
            <p:custDataLst>
              <p:tags r:id="rId2"/>
            </p:custDataLst>
          </p:nvPr>
        </p:nvSpPr>
        <p:spPr/>
        <p:txBody>
          <a:bodyPr>
            <a:noAutofit/>
          </a:bodyPr>
          <a:lstStyle/>
          <a:p>
            <a:pPr>
              <a:lnSpc>
                <a:spcPct val="92000"/>
              </a:lnSpc>
            </a:pPr>
            <a:r>
              <a:rPr lang="en-US" dirty="0" smtClean="0"/>
              <a:t>Signed two’s complement</a:t>
            </a:r>
          </a:p>
          <a:p>
            <a:pPr lvl="1">
              <a:lnSpc>
                <a:spcPct val="92000"/>
              </a:lnSpc>
            </a:pPr>
            <a:r>
              <a:rPr lang="en-US" dirty="0" smtClean="0"/>
              <a:t>Negative </a:t>
            </a:r>
            <a:r>
              <a:rPr lang="en-US" dirty="0"/>
              <a:t>numbers </a:t>
            </a:r>
            <a:r>
              <a:rPr lang="en-US" dirty="0" smtClean="0"/>
              <a:t>have </a:t>
            </a:r>
            <a:r>
              <a:rPr lang="en-US" dirty="0"/>
              <a:t>leading </a:t>
            </a:r>
            <a:r>
              <a:rPr lang="en-US" dirty="0" smtClean="0"/>
              <a:t>1’s</a:t>
            </a:r>
            <a:endParaRPr lang="en-US" dirty="0"/>
          </a:p>
          <a:p>
            <a:pPr lvl="1">
              <a:lnSpc>
                <a:spcPct val="92000"/>
              </a:lnSpc>
            </a:pPr>
            <a:r>
              <a:rPr lang="en-US" dirty="0" smtClean="0"/>
              <a:t>zero is unique: +0 = - 0</a:t>
            </a:r>
          </a:p>
          <a:p>
            <a:pPr lvl="1">
              <a:lnSpc>
                <a:spcPct val="92000"/>
              </a:lnSpc>
            </a:pPr>
            <a:r>
              <a:rPr lang="en-US" dirty="0" smtClean="0"/>
              <a:t>wraps from largest positive to largest negative</a:t>
            </a:r>
            <a:endParaRPr lang="en-US" dirty="0"/>
          </a:p>
          <a:p>
            <a:pPr>
              <a:lnSpc>
                <a:spcPct val="92000"/>
              </a:lnSpc>
            </a:pPr>
            <a:r>
              <a:rPr lang="en-US" dirty="0" smtClean="0"/>
              <a:t>N </a:t>
            </a:r>
            <a:r>
              <a:rPr lang="en-US" dirty="0"/>
              <a:t>bits can be used to represent </a:t>
            </a:r>
          </a:p>
          <a:p>
            <a:pPr lvl="1">
              <a:lnSpc>
                <a:spcPct val="92000"/>
              </a:lnSpc>
            </a:pPr>
            <a:r>
              <a:rPr lang="en-US" dirty="0"/>
              <a:t>unsigned</a:t>
            </a:r>
            <a:r>
              <a:rPr lang="en-US" dirty="0" smtClean="0"/>
              <a:t>: </a:t>
            </a:r>
            <a:r>
              <a:rPr lang="en-US" dirty="0" smtClean="0">
                <a:solidFill>
                  <a:schemeClr val="accent5">
                    <a:lumMod val="60000"/>
                    <a:lumOff val="40000"/>
                  </a:schemeClr>
                </a:solidFill>
              </a:rPr>
              <a:t>range 0…2</a:t>
            </a:r>
            <a:r>
              <a:rPr lang="en-US" baseline="30000" dirty="0" smtClean="0">
                <a:solidFill>
                  <a:schemeClr val="accent5">
                    <a:lumMod val="60000"/>
                    <a:lumOff val="40000"/>
                  </a:schemeClr>
                </a:solidFill>
              </a:rPr>
              <a:t>N</a:t>
            </a:r>
            <a:r>
              <a:rPr lang="en-US" dirty="0" smtClean="0">
                <a:solidFill>
                  <a:schemeClr val="accent5">
                    <a:lumMod val="60000"/>
                    <a:lumOff val="40000"/>
                  </a:schemeClr>
                </a:solidFill>
              </a:rPr>
              <a:t>-1</a:t>
            </a:r>
            <a:endParaRPr lang="en-US" dirty="0">
              <a:solidFill>
                <a:schemeClr val="accent5">
                  <a:lumMod val="60000"/>
                  <a:lumOff val="40000"/>
                </a:schemeClr>
              </a:solidFill>
            </a:endParaRPr>
          </a:p>
          <a:p>
            <a:pPr lvl="2">
              <a:lnSpc>
                <a:spcPct val="92000"/>
              </a:lnSpc>
            </a:pPr>
            <a:r>
              <a:rPr lang="en-US" dirty="0" err="1" smtClean="0"/>
              <a:t>eg</a:t>
            </a:r>
            <a:r>
              <a:rPr lang="en-US" dirty="0" smtClean="0"/>
              <a:t>: </a:t>
            </a:r>
            <a:r>
              <a:rPr lang="en-US" dirty="0"/>
              <a:t>8 bits </a:t>
            </a:r>
            <a:r>
              <a:rPr lang="en-US" dirty="0" smtClean="0">
                <a:sym typeface="Symbol" pitchFamily="18" charset="2"/>
              </a:rPr>
              <a:t> </a:t>
            </a:r>
            <a:r>
              <a:rPr lang="en-US" dirty="0" smtClean="0">
                <a:solidFill>
                  <a:schemeClr val="accent5">
                    <a:lumMod val="60000"/>
                    <a:lumOff val="40000"/>
                  </a:schemeClr>
                </a:solidFill>
                <a:sym typeface="Symbol" pitchFamily="18" charset="2"/>
              </a:rPr>
              <a:t>0…255 </a:t>
            </a:r>
            <a:endParaRPr lang="en-US" baseline="30000" dirty="0">
              <a:solidFill>
                <a:schemeClr val="accent5">
                  <a:lumMod val="60000"/>
                  <a:lumOff val="40000"/>
                </a:schemeClr>
              </a:solidFill>
            </a:endParaRPr>
          </a:p>
          <a:p>
            <a:pPr lvl="1">
              <a:lnSpc>
                <a:spcPct val="92000"/>
              </a:lnSpc>
            </a:pPr>
            <a:r>
              <a:rPr lang="en-US" dirty="0" smtClean="0"/>
              <a:t>signed (two’s complement): </a:t>
            </a:r>
            <a:r>
              <a:rPr lang="en-US" dirty="0" smtClean="0">
                <a:solidFill>
                  <a:schemeClr val="accent5">
                    <a:lumMod val="60000"/>
                    <a:lumOff val="40000"/>
                  </a:schemeClr>
                </a:solidFill>
              </a:rPr>
              <a:t>-(2</a:t>
            </a:r>
            <a:r>
              <a:rPr lang="en-US" baseline="30000" dirty="0" smtClean="0">
                <a:solidFill>
                  <a:schemeClr val="accent5">
                    <a:lumMod val="60000"/>
                    <a:lumOff val="40000"/>
                  </a:schemeClr>
                </a:solidFill>
              </a:rPr>
              <a:t>N-1</a:t>
            </a:r>
            <a:r>
              <a:rPr lang="en-US" dirty="0" smtClean="0">
                <a:solidFill>
                  <a:schemeClr val="accent5">
                    <a:lumMod val="60000"/>
                    <a:lumOff val="40000"/>
                  </a:schemeClr>
                </a:solidFill>
              </a:rPr>
              <a:t>)…(2</a:t>
            </a:r>
            <a:r>
              <a:rPr lang="en-US" baseline="30000" dirty="0" smtClean="0">
                <a:solidFill>
                  <a:schemeClr val="accent5">
                    <a:lumMod val="60000"/>
                    <a:lumOff val="40000"/>
                  </a:schemeClr>
                </a:solidFill>
              </a:rPr>
              <a:t>N-1</a:t>
            </a:r>
            <a:r>
              <a:rPr lang="en-US" dirty="0">
                <a:solidFill>
                  <a:schemeClr val="accent5">
                    <a:lumMod val="60000"/>
                    <a:lumOff val="40000"/>
                  </a:schemeClr>
                </a:solidFill>
              </a:rPr>
              <a:t> </a:t>
            </a:r>
            <a:r>
              <a:rPr lang="en-US" dirty="0" smtClean="0">
                <a:solidFill>
                  <a:schemeClr val="accent5">
                    <a:lumMod val="60000"/>
                    <a:lumOff val="40000"/>
                  </a:schemeClr>
                </a:solidFill>
              </a:rPr>
              <a:t>- 1)</a:t>
            </a:r>
            <a:r>
              <a:rPr lang="en-US" dirty="0" smtClean="0"/>
              <a:t> </a:t>
            </a:r>
            <a:endParaRPr lang="en-US" dirty="0"/>
          </a:p>
          <a:p>
            <a:pPr lvl="2">
              <a:lnSpc>
                <a:spcPct val="92000"/>
              </a:lnSpc>
            </a:pPr>
            <a:r>
              <a:rPr lang="en-US" dirty="0" smtClean="0"/>
              <a:t>E.g.: </a:t>
            </a:r>
            <a:r>
              <a:rPr lang="en-US" dirty="0"/>
              <a:t>8 bits </a:t>
            </a:r>
            <a:r>
              <a:rPr lang="en-US" dirty="0" smtClean="0">
                <a:sym typeface="Symbol" pitchFamily="18" charset="2"/>
              </a:rPr>
              <a:t> </a:t>
            </a:r>
            <a:r>
              <a:rPr lang="en-US" dirty="0" smtClean="0">
                <a:solidFill>
                  <a:schemeClr val="accent5">
                    <a:lumMod val="60000"/>
                    <a:lumOff val="40000"/>
                  </a:schemeClr>
                </a:solidFill>
                <a:sym typeface="Symbol" pitchFamily="18" charset="2"/>
              </a:rPr>
              <a:t>(1000 000) … (0111 1111)</a:t>
            </a:r>
          </a:p>
          <a:p>
            <a:pPr lvl="2">
              <a:lnSpc>
                <a:spcPct val="92000"/>
              </a:lnSpc>
            </a:pPr>
            <a:r>
              <a:rPr lang="en-US" dirty="0" smtClean="0">
                <a:solidFill>
                  <a:schemeClr val="accent5">
                    <a:lumMod val="60000"/>
                    <a:lumOff val="40000"/>
                  </a:schemeClr>
                </a:solidFill>
                <a:sym typeface="Symbol" pitchFamily="18" charset="2"/>
              </a:rPr>
              <a:t>-128 … 127</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14249336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68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68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78688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78688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78688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78688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Sign Extension &amp; Truncation</a:t>
            </a:r>
            <a:endParaRPr lang="en-US" dirty="0"/>
          </a:p>
        </p:txBody>
      </p:sp>
      <p:sp>
        <p:nvSpPr>
          <p:cNvPr id="1788931" name="Rectangle 3"/>
          <p:cNvSpPr>
            <a:spLocks noGrp="1" noChangeArrowheads="1"/>
          </p:cNvSpPr>
          <p:nvPr>
            <p:ph idx="1"/>
            <p:custDataLst>
              <p:tags r:id="rId2"/>
            </p:custDataLst>
          </p:nvPr>
        </p:nvSpPr>
        <p:spPr/>
        <p:txBody>
          <a:bodyPr>
            <a:noAutofit/>
          </a:bodyPr>
          <a:lstStyle/>
          <a:p>
            <a:r>
              <a:rPr lang="en-US" dirty="0" smtClean="0">
                <a:solidFill>
                  <a:schemeClr val="accent5">
                    <a:lumMod val="60000"/>
                    <a:lumOff val="40000"/>
                  </a:schemeClr>
                </a:solidFill>
              </a:rPr>
              <a:t>Extending</a:t>
            </a:r>
            <a:r>
              <a:rPr lang="en-US" dirty="0" smtClean="0"/>
              <a:t> to larger size</a:t>
            </a:r>
          </a:p>
          <a:p>
            <a:pPr lvl="1"/>
            <a:r>
              <a:rPr lang="en-US" dirty="0" smtClean="0"/>
              <a:t>1111 = -1</a:t>
            </a:r>
          </a:p>
          <a:p>
            <a:pPr lvl="1"/>
            <a:r>
              <a:rPr lang="en-US" dirty="0" smtClean="0"/>
              <a:t>1111 1111 = -1</a:t>
            </a:r>
          </a:p>
          <a:p>
            <a:pPr lvl="1"/>
            <a:r>
              <a:rPr lang="en-US" dirty="0" smtClean="0"/>
              <a:t>0111 = 7</a:t>
            </a:r>
          </a:p>
          <a:p>
            <a:pPr lvl="1"/>
            <a:r>
              <a:rPr lang="en-US" dirty="0" smtClean="0"/>
              <a:t>0000 0111 = 7</a:t>
            </a:r>
          </a:p>
          <a:p>
            <a:r>
              <a:rPr lang="en-US" sz="3200" dirty="0" smtClean="0">
                <a:solidFill>
                  <a:schemeClr val="accent5">
                    <a:lumMod val="60000"/>
                    <a:lumOff val="40000"/>
                  </a:schemeClr>
                </a:solidFill>
              </a:rPr>
              <a:t>Truncate</a:t>
            </a:r>
            <a:r>
              <a:rPr lang="en-US" sz="3200" dirty="0" smtClean="0"/>
              <a:t> to smaller </a:t>
            </a:r>
            <a:r>
              <a:rPr lang="en-US" dirty="0" smtClean="0"/>
              <a:t>size</a:t>
            </a:r>
          </a:p>
          <a:p>
            <a:pPr lvl="1"/>
            <a:r>
              <a:rPr lang="en-US" dirty="0" smtClean="0"/>
              <a:t>0000 1111 = 15</a:t>
            </a:r>
          </a:p>
          <a:p>
            <a:pPr lvl="1"/>
            <a:r>
              <a:rPr lang="en-US" dirty="0" smtClean="0">
                <a:solidFill>
                  <a:schemeClr val="accent5">
                    <a:lumMod val="60000"/>
                    <a:lumOff val="40000"/>
                  </a:schemeClr>
                </a:solidFill>
              </a:rPr>
              <a:t>BUT</a:t>
            </a:r>
            <a:r>
              <a:rPr lang="en-US" dirty="0" smtClean="0"/>
              <a:t>,</a:t>
            </a:r>
            <a:r>
              <a:rPr lang="en-US" dirty="0" smtClean="0">
                <a:solidFill>
                  <a:schemeClr val="accent1"/>
                </a:solidFill>
              </a:rPr>
              <a:t> </a:t>
            </a:r>
            <a:r>
              <a:rPr lang="en-US" strike="sngStrike" dirty="0" smtClean="0"/>
              <a:t>0000</a:t>
            </a:r>
            <a:r>
              <a:rPr lang="en-US" dirty="0" smtClean="0"/>
              <a:t> 1111 = </a:t>
            </a:r>
            <a:r>
              <a:rPr lang="en-US" dirty="0" smtClean="0">
                <a:solidFill>
                  <a:schemeClr val="accent5">
                    <a:lumMod val="60000"/>
                    <a:lumOff val="40000"/>
                  </a:schemeClr>
                </a:solidFill>
              </a:rPr>
              <a:t>1111 = -1</a:t>
            </a:r>
          </a:p>
        </p:txBody>
      </p:sp>
      <p:sp>
        <p:nvSpPr>
          <p:cNvPr id="6" name="Rectangle 3" hidden="1"/>
          <p:cNvSpPr txBox="1">
            <a:spLocks noChangeArrowheads="1"/>
          </p:cNvSpPr>
          <p:nvPr>
            <p:custDataLst>
              <p:tags r:id="rId3"/>
            </p:custDataLst>
          </p:nvPr>
        </p:nvSpPr>
        <p:spPr>
          <a:xfrm>
            <a:off x="228600" y="304800"/>
            <a:ext cx="8686800" cy="33528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Copy the leftmost bit into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positive number, put 0’s in new leading bits</a:t>
            </a:r>
          </a:p>
          <a:p>
            <a:pPr marL="917575" marR="0" lvl="2" indent="-228600" algn="l" defTabSz="914400" rtl="0" eaLnBrk="1" fontAlgn="auto" latinLnBrk="0" hangingPunct="1">
              <a:lnSpc>
                <a:spcPct val="100000"/>
              </a:lnSpc>
              <a:spcBef>
                <a:spcPct val="20000"/>
              </a:spcBef>
              <a:spcAft>
                <a:spcPts val="0"/>
              </a:spcAft>
              <a:buClr>
                <a:schemeClr val="accent1"/>
              </a:buClr>
              <a:buSzTx/>
              <a:buFont typeface="Calibri" pitchFamily="34" charset="0"/>
              <a:buChar char="–"/>
              <a:tabLst/>
              <a:defRPr/>
            </a:pPr>
            <a:r>
              <a:rPr kumimoji="0" lang="en-US" sz="24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For negative number, put 1’s in new leading bits</a:t>
            </a:r>
          </a:p>
          <a:p>
            <a:pPr marL="342900" marR="0" lvl="0" indent="-342900" algn="l" defTabSz="914400" rtl="0" eaLnBrk="1" fontAlgn="auto" latinLnBrk="0" hangingPunct="1">
              <a:lnSpc>
                <a:spcPct val="100000"/>
              </a:lnSpc>
              <a:spcBef>
                <a:spcPct val="20000"/>
              </a:spcBef>
              <a:spcAft>
                <a:spcPts val="0"/>
              </a:spcAft>
              <a:buClrTx/>
              <a:buSzPct val="80000"/>
              <a:buFontTx/>
              <a:buNone/>
              <a:tabLst/>
              <a:defRPr/>
            </a:pPr>
            <a:endParaRPr kumimoji="0" lang="en-US" sz="32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endParaRPr>
          </a:p>
          <a:p>
            <a:pPr marL="458788" marR="0" lvl="1" indent="-285750" algn="l" defTabSz="914400" rtl="0" eaLnBrk="1" fontAlgn="auto" latinLnBrk="0" hangingPunct="1">
              <a:lnSpc>
                <a:spcPct val="100000"/>
              </a:lnSpc>
              <a:spcBef>
                <a:spcPct val="20000"/>
              </a:spcBef>
              <a:spcAft>
                <a:spcPts val="0"/>
              </a:spcAft>
              <a:buClr>
                <a:schemeClr val="accent1"/>
              </a:buClr>
              <a:buSzTx/>
              <a:buFont typeface="Arial" pitchFamily="34" charset="0"/>
              <a:buChar char="•"/>
              <a:tabLst/>
              <a:defRPr/>
            </a:pPr>
            <a:r>
              <a:rPr kumimoji="0" lang="en-US" sz="2800" b="0" i="0" u="none" strike="noStrike" kern="1200" cap="none" spc="0" normalizeH="0" baseline="0" noProof="0" dirty="0" smtClean="0">
                <a:ln>
                  <a:noFill/>
                </a:ln>
                <a:solidFill>
                  <a:schemeClr val="accent4"/>
                </a:solidFill>
                <a:effectLst/>
                <a:uLnTx/>
                <a:uFillTx/>
                <a:latin typeface="Calibri" pitchFamily="34" charset="0"/>
                <a:ea typeface="+mn-ea"/>
                <a:cs typeface="Arial" pitchFamily="34" charset="0"/>
              </a:rPr>
              <a:t>Drop leading bits so long as sign doesn’t change</a:t>
            </a:r>
          </a:p>
        </p:txBody>
      </p:sp>
    </p:spTree>
    <p:extLst>
      <p:ext uri="{BB962C8B-B14F-4D97-AF65-F5344CB8AC3E}">
        <p14:creationId xmlns:p14="http://schemas.microsoft.com/office/powerpoint/2010/main" val="31967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8931">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8931">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8931">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8931">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8931">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8931">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893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8914" name="Rectangle 2"/>
          <p:cNvSpPr>
            <a:spLocks noGrp="1" noChangeArrowheads="1"/>
          </p:cNvSpPr>
          <p:nvPr>
            <p:ph type="title"/>
            <p:custDataLst>
              <p:tags r:id="rId1"/>
            </p:custDataLst>
          </p:nvPr>
        </p:nvSpPr>
        <p:spPr/>
        <p:txBody>
          <a:bodyPr>
            <a:noAutofit/>
          </a:bodyPr>
          <a:lstStyle/>
          <a:p>
            <a:r>
              <a:rPr lang="en-US"/>
              <a:t>Two’s Complement Addition</a:t>
            </a:r>
          </a:p>
        </p:txBody>
      </p:sp>
      <p:sp>
        <p:nvSpPr>
          <p:cNvPr id="1958915" name="Rectangle 3"/>
          <p:cNvSpPr>
            <a:spLocks noGrp="1" noChangeArrowheads="1"/>
          </p:cNvSpPr>
          <p:nvPr>
            <p:ph idx="1"/>
            <p:custDataLst>
              <p:tags r:id="rId2"/>
            </p:custDataLst>
          </p:nvPr>
        </p:nvSpPr>
        <p:spPr>
          <a:xfrm>
            <a:off x="228600" y="838200"/>
            <a:ext cx="8686800" cy="6172200"/>
          </a:xfrm>
        </p:spPr>
        <p:txBody>
          <a:bodyPr>
            <a:noAutofit/>
          </a:bodyPr>
          <a:lstStyle/>
          <a:p>
            <a:pPr>
              <a:lnSpc>
                <a:spcPct val="90000"/>
              </a:lnSpc>
            </a:pPr>
            <a:r>
              <a:rPr lang="en-US" dirty="0" smtClean="0">
                <a:solidFill>
                  <a:schemeClr val="accent5">
                    <a:lumMod val="60000"/>
                    <a:lumOff val="40000"/>
                  </a:schemeClr>
                </a:solidFill>
              </a:rPr>
              <a:t>Addition with two’s complement signed numbers</a:t>
            </a:r>
          </a:p>
          <a:p>
            <a:pPr>
              <a:lnSpc>
                <a:spcPct val="90000"/>
              </a:lnSpc>
              <a:buClr>
                <a:schemeClr val="accent1"/>
              </a:buClr>
            </a:pPr>
            <a:r>
              <a:rPr lang="en-US" dirty="0"/>
              <a:t>A</a:t>
            </a:r>
            <a:r>
              <a:rPr lang="en-US" dirty="0" smtClean="0"/>
              <a:t>ddition </a:t>
            </a:r>
            <a:r>
              <a:rPr lang="en-US" dirty="0"/>
              <a:t>as </a:t>
            </a:r>
            <a:r>
              <a:rPr lang="en-US" dirty="0" smtClean="0"/>
              <a:t>usual. Ignore the sign. </a:t>
            </a:r>
            <a:r>
              <a:rPr lang="en-US" dirty="0"/>
              <a:t>I</a:t>
            </a:r>
            <a:r>
              <a:rPr lang="en-US" dirty="0" smtClean="0"/>
              <a:t>t </a:t>
            </a:r>
            <a:r>
              <a:rPr lang="en-US" dirty="0" smtClean="0"/>
              <a:t>just </a:t>
            </a:r>
            <a:r>
              <a:rPr lang="en-US" dirty="0" smtClean="0"/>
              <a:t>works!</a:t>
            </a:r>
            <a:endParaRPr lang="en-US" dirty="0" smtClean="0"/>
          </a:p>
          <a:p>
            <a:pPr>
              <a:lnSpc>
                <a:spcPct val="90000"/>
              </a:lnSpc>
              <a:buClr>
                <a:schemeClr val="accent1"/>
              </a:buClr>
            </a:pPr>
            <a:r>
              <a:rPr lang="en-US" dirty="0"/>
              <a:t>Examples</a:t>
            </a:r>
          </a:p>
          <a:p>
            <a:pPr lvl="1">
              <a:lnSpc>
                <a:spcPct val="90000"/>
              </a:lnSpc>
            </a:pPr>
            <a:r>
              <a:rPr lang="en-US" dirty="0"/>
              <a:t> 1 + -1 </a:t>
            </a:r>
            <a:r>
              <a:rPr lang="en-US" dirty="0" smtClean="0"/>
              <a:t>=</a:t>
            </a:r>
            <a:endParaRPr lang="en-US" dirty="0"/>
          </a:p>
          <a:p>
            <a:pPr lvl="1">
              <a:lnSpc>
                <a:spcPct val="90000"/>
              </a:lnSpc>
            </a:pPr>
            <a:r>
              <a:rPr lang="en-US" dirty="0"/>
              <a:t>-3 + -1 </a:t>
            </a:r>
            <a:r>
              <a:rPr lang="en-US" dirty="0" smtClean="0"/>
              <a:t>=</a:t>
            </a:r>
          </a:p>
          <a:p>
            <a:pPr lvl="1">
              <a:lnSpc>
                <a:spcPct val="90000"/>
              </a:lnSpc>
            </a:pPr>
            <a:r>
              <a:rPr lang="en-US" dirty="0" smtClean="0"/>
              <a:t>-7 +  3 =</a:t>
            </a:r>
          </a:p>
          <a:p>
            <a:pPr lvl="1">
              <a:lnSpc>
                <a:spcPct val="90000"/>
              </a:lnSpc>
            </a:pPr>
            <a:r>
              <a:rPr lang="en-US" dirty="0" smtClean="0"/>
              <a:t> </a:t>
            </a:r>
            <a:r>
              <a:rPr lang="en-US" dirty="0"/>
              <a:t>7 + (-3) </a:t>
            </a:r>
            <a:r>
              <a:rPr lang="en-US" dirty="0" smtClean="0"/>
              <a:t>=</a:t>
            </a:r>
          </a:p>
        </p:txBody>
      </p:sp>
      <p:sp>
        <p:nvSpPr>
          <p:cNvPr id="6" name="Rectangle 3"/>
          <p:cNvSpPr txBox="1">
            <a:spLocks noChangeArrowheads="1"/>
          </p:cNvSpPr>
          <p:nvPr>
            <p:custDataLst>
              <p:tags r:id="rId3"/>
            </p:custDataLst>
          </p:nvPr>
        </p:nvSpPr>
        <p:spPr>
          <a:xfrm>
            <a:off x="6644244" y="1830989"/>
            <a:ext cx="2423556" cy="4798411"/>
          </a:xfrm>
          <a:prstGeom prst="rect">
            <a:avLst/>
          </a:prstGeom>
        </p:spPr>
        <p:txBody>
          <a:bodyPr vert="horz" lIns="91440" tIns="45720" rIns="91440" bIns="45720" rtlCol="0">
            <a:noAutofit/>
          </a:bodyPr>
          <a:lstStyle>
            <a:lvl1pPr marL="0" indent="0" algn="l" defTabSz="914400" rtl="0" eaLnBrk="1" latinLnBrk="0" hangingPunct="1">
              <a:spcBef>
                <a:spcPct val="20000"/>
              </a:spcBef>
              <a:buFontTx/>
              <a:buNone/>
              <a:defRPr sz="3200" kern="1200">
                <a:solidFill>
                  <a:schemeClr val="tx1"/>
                </a:solidFill>
                <a:latin typeface="+mn-lt"/>
                <a:ea typeface="+mn-ea"/>
                <a:cs typeface="+mn-cs"/>
              </a:defRPr>
            </a:lvl1pPr>
            <a:lvl2pPr marL="742950" indent="-285750" algn="l" defTabSz="914400" rtl="0" eaLnBrk="1" latinLnBrk="0" hangingPunct="1">
              <a:spcBef>
                <a:spcPct val="20000"/>
              </a:spcBef>
              <a:buClr>
                <a:schemeClr val="accent5">
                  <a:lumMod val="60000"/>
                  <a:lumOff val="40000"/>
                </a:schemeClr>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chemeClr val="accent5">
                  <a:lumMod val="60000"/>
                  <a:lumOff val="40000"/>
                </a:schemeClr>
              </a:buClr>
              <a:buFont typeface="Calibri"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chemeClr val="accent5">
                  <a:lumMod val="60000"/>
                  <a:lumOff val="40000"/>
                </a:schemeClr>
              </a:buClr>
              <a:buFont typeface="Wingdings"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lumMod val="60000"/>
                  <a:lumOff val="40000"/>
                </a:schemeClr>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indent="-342900">
              <a:buSzPct val="80000"/>
            </a:pPr>
            <a:r>
              <a:rPr lang="en-US" sz="1800" dirty="0" smtClean="0">
                <a:solidFill>
                  <a:srgbClr val="00B050"/>
                </a:solidFill>
              </a:rPr>
              <a:t>-1 = </a:t>
            </a:r>
            <a:r>
              <a:rPr lang="en-US" sz="1800" dirty="0" smtClean="0"/>
              <a:t>	</a:t>
            </a:r>
            <a:r>
              <a:rPr lang="en-US" sz="1800" dirty="0" smtClean="0">
                <a:solidFill>
                  <a:schemeClr val="accent2"/>
                </a:solidFill>
              </a:rPr>
              <a:t>1</a:t>
            </a:r>
            <a:r>
              <a:rPr lang="en-US" sz="1800" dirty="0" smtClean="0"/>
              <a:t>111	</a:t>
            </a:r>
            <a:r>
              <a:rPr lang="en-US" sz="1800" dirty="0" smtClean="0">
                <a:solidFill>
                  <a:schemeClr val="accent1"/>
                </a:solidFill>
              </a:rPr>
              <a:t>= 15</a:t>
            </a:r>
          </a:p>
          <a:p>
            <a:pPr marL="342900" indent="-342900">
              <a:buSzPct val="80000"/>
            </a:pPr>
            <a:r>
              <a:rPr lang="en-US" sz="1800" dirty="0" smtClean="0">
                <a:solidFill>
                  <a:srgbClr val="00B050"/>
                </a:solidFill>
              </a:rPr>
              <a:t>-2 = </a:t>
            </a:r>
            <a:r>
              <a:rPr lang="en-US" sz="1800" dirty="0" smtClean="0"/>
              <a:t>	</a:t>
            </a:r>
            <a:r>
              <a:rPr lang="en-US" sz="1800" dirty="0" smtClean="0">
                <a:solidFill>
                  <a:schemeClr val="accent2"/>
                </a:solidFill>
              </a:rPr>
              <a:t>1</a:t>
            </a:r>
            <a:r>
              <a:rPr lang="en-US" sz="1800" dirty="0" smtClean="0"/>
              <a:t>110	</a:t>
            </a:r>
            <a:r>
              <a:rPr lang="en-US" sz="1800" dirty="0" smtClean="0">
                <a:solidFill>
                  <a:schemeClr val="accent1"/>
                </a:solidFill>
              </a:rPr>
              <a:t>= 14</a:t>
            </a:r>
          </a:p>
          <a:p>
            <a:pPr marL="342900" indent="-342900">
              <a:buSzPct val="80000"/>
              <a:defRPr/>
            </a:pPr>
            <a:r>
              <a:rPr lang="en-US" sz="1800" dirty="0" smtClean="0">
                <a:solidFill>
                  <a:srgbClr val="00B050"/>
                </a:solidFill>
              </a:rPr>
              <a:t>-3 = </a:t>
            </a:r>
            <a:r>
              <a:rPr lang="en-US" sz="1800" dirty="0" smtClean="0"/>
              <a:t>	</a:t>
            </a:r>
            <a:r>
              <a:rPr lang="en-US" sz="1800" dirty="0" smtClean="0">
                <a:solidFill>
                  <a:schemeClr val="accent2"/>
                </a:solidFill>
              </a:rPr>
              <a:t>1</a:t>
            </a:r>
            <a:r>
              <a:rPr lang="en-US" sz="1800" dirty="0" smtClean="0"/>
              <a:t>101	</a:t>
            </a:r>
            <a:r>
              <a:rPr lang="en-US" sz="1800" dirty="0" smtClean="0">
                <a:solidFill>
                  <a:schemeClr val="accent1"/>
                </a:solidFill>
              </a:rPr>
              <a:t>= 13</a:t>
            </a:r>
          </a:p>
          <a:p>
            <a:pPr marL="342900" indent="-342900">
              <a:buSzPct val="80000"/>
            </a:pPr>
            <a:r>
              <a:rPr lang="en-US" sz="1800" dirty="0" smtClean="0">
                <a:solidFill>
                  <a:srgbClr val="00B050"/>
                </a:solidFill>
              </a:rPr>
              <a:t>-4 = </a:t>
            </a:r>
            <a:r>
              <a:rPr lang="en-US" sz="1800" dirty="0" smtClean="0"/>
              <a:t>	</a:t>
            </a:r>
            <a:r>
              <a:rPr lang="en-US" sz="1800" dirty="0" smtClean="0">
                <a:solidFill>
                  <a:schemeClr val="accent2"/>
                </a:solidFill>
              </a:rPr>
              <a:t>1</a:t>
            </a:r>
            <a:r>
              <a:rPr lang="en-US" sz="1800" dirty="0" smtClean="0"/>
              <a:t>100	</a:t>
            </a:r>
            <a:r>
              <a:rPr lang="en-US" sz="1800" dirty="0" smtClean="0">
                <a:solidFill>
                  <a:schemeClr val="accent1"/>
                </a:solidFill>
              </a:rPr>
              <a:t>= 12</a:t>
            </a:r>
          </a:p>
          <a:p>
            <a:pPr marL="342900" indent="-342900">
              <a:buSzPct val="80000"/>
            </a:pPr>
            <a:r>
              <a:rPr lang="en-US" sz="1800" dirty="0" smtClean="0">
                <a:solidFill>
                  <a:srgbClr val="00B050"/>
                </a:solidFill>
              </a:rPr>
              <a:t>-5 = </a:t>
            </a:r>
            <a:r>
              <a:rPr lang="en-US" sz="1800" dirty="0" smtClean="0"/>
              <a:t>	</a:t>
            </a:r>
            <a:r>
              <a:rPr lang="en-US" sz="1800" dirty="0" smtClean="0">
                <a:solidFill>
                  <a:schemeClr val="accent2"/>
                </a:solidFill>
              </a:rPr>
              <a:t>1</a:t>
            </a:r>
            <a:r>
              <a:rPr lang="en-US" sz="1800" dirty="0" smtClean="0"/>
              <a:t>011	</a:t>
            </a:r>
            <a:r>
              <a:rPr lang="en-US" sz="1800" dirty="0" smtClean="0">
                <a:solidFill>
                  <a:schemeClr val="accent1"/>
                </a:solidFill>
              </a:rPr>
              <a:t>= 11</a:t>
            </a:r>
          </a:p>
          <a:p>
            <a:pPr marL="342900" indent="-342900">
              <a:buSzPct val="80000"/>
            </a:pPr>
            <a:r>
              <a:rPr lang="en-US" sz="1800" dirty="0" smtClean="0">
                <a:solidFill>
                  <a:srgbClr val="00B050"/>
                </a:solidFill>
              </a:rPr>
              <a:t>-6 = </a:t>
            </a:r>
            <a:r>
              <a:rPr lang="en-US" sz="1800" dirty="0" smtClean="0"/>
              <a:t>	</a:t>
            </a:r>
            <a:r>
              <a:rPr lang="en-US" sz="1800" dirty="0" smtClean="0">
                <a:solidFill>
                  <a:schemeClr val="accent2"/>
                </a:solidFill>
              </a:rPr>
              <a:t>1</a:t>
            </a:r>
            <a:r>
              <a:rPr lang="en-US" sz="1800" dirty="0" smtClean="0"/>
              <a:t>010	</a:t>
            </a:r>
            <a:r>
              <a:rPr lang="en-US" sz="1800" dirty="0" smtClean="0">
                <a:solidFill>
                  <a:schemeClr val="accent1"/>
                </a:solidFill>
              </a:rPr>
              <a:t>= 10</a:t>
            </a:r>
          </a:p>
          <a:p>
            <a:pPr marL="342900" indent="-342900">
              <a:buSzPct val="80000"/>
              <a:defRPr/>
            </a:pPr>
            <a:r>
              <a:rPr lang="en-US" sz="1800" dirty="0" smtClean="0">
                <a:solidFill>
                  <a:srgbClr val="00B050"/>
                </a:solidFill>
              </a:rPr>
              <a:t>-7 = </a:t>
            </a:r>
            <a:r>
              <a:rPr lang="en-US" sz="1800" dirty="0" smtClean="0"/>
              <a:t>	</a:t>
            </a:r>
            <a:r>
              <a:rPr lang="en-US" sz="1800" dirty="0" smtClean="0">
                <a:solidFill>
                  <a:schemeClr val="accent2"/>
                </a:solidFill>
              </a:rPr>
              <a:t>1</a:t>
            </a:r>
            <a:r>
              <a:rPr lang="en-US" sz="1800" dirty="0" smtClean="0"/>
              <a:t>001	</a:t>
            </a:r>
            <a:r>
              <a:rPr lang="en-US" sz="1800" dirty="0" smtClean="0">
                <a:solidFill>
                  <a:schemeClr val="accent1"/>
                </a:solidFill>
              </a:rPr>
              <a:t>= 9</a:t>
            </a:r>
          </a:p>
          <a:p>
            <a:pPr marL="342900" indent="-342900">
              <a:buSzPct val="80000"/>
              <a:defRPr/>
            </a:pPr>
            <a:r>
              <a:rPr lang="en-US" sz="1800" dirty="0" smtClean="0">
                <a:solidFill>
                  <a:srgbClr val="00B050"/>
                </a:solidFill>
                <a:sym typeface="Symbol" pitchFamily="18" charset="2"/>
              </a:rPr>
              <a:t>-8 = </a:t>
            </a:r>
            <a:r>
              <a:rPr lang="en-US" sz="1800" dirty="0" smtClean="0">
                <a:sym typeface="Symbol" pitchFamily="18" charset="2"/>
              </a:rPr>
              <a:t>	</a:t>
            </a:r>
            <a:r>
              <a:rPr lang="en-US" sz="1800" dirty="0" smtClean="0">
                <a:solidFill>
                  <a:schemeClr val="accent2"/>
                </a:solidFill>
                <a:sym typeface="Symbol" pitchFamily="18" charset="2"/>
              </a:rPr>
              <a:t>1</a:t>
            </a:r>
            <a:r>
              <a:rPr lang="en-US" sz="1800" dirty="0" smtClean="0">
                <a:sym typeface="Symbol" pitchFamily="18" charset="2"/>
              </a:rPr>
              <a:t>000	</a:t>
            </a:r>
            <a:r>
              <a:rPr lang="en-US" sz="1800" dirty="0" smtClean="0">
                <a:solidFill>
                  <a:schemeClr val="accent1"/>
                </a:solidFill>
                <a:sym typeface="Symbol" pitchFamily="18" charset="2"/>
              </a:rPr>
              <a:t>= 8</a:t>
            </a:r>
            <a:endParaRPr lang="en-US" sz="1800" dirty="0" smtClean="0">
              <a:solidFill>
                <a:schemeClr val="accent1"/>
              </a:solidFill>
            </a:endParaRPr>
          </a:p>
          <a:p>
            <a:pPr>
              <a:spcBef>
                <a:spcPts val="0"/>
              </a:spcBef>
            </a:pPr>
            <a:r>
              <a:rPr lang="en-US" sz="1800" dirty="0" smtClean="0">
                <a:solidFill>
                  <a:srgbClr val="00B050"/>
                </a:solidFill>
              </a:rPr>
              <a:t>+7 =</a:t>
            </a:r>
            <a:r>
              <a:rPr lang="en-US" sz="1800" dirty="0" smtClean="0"/>
              <a:t> 	0111	</a:t>
            </a:r>
            <a:r>
              <a:rPr lang="en-US" sz="1800" dirty="0" smtClean="0">
                <a:solidFill>
                  <a:schemeClr val="accent1"/>
                </a:solidFill>
              </a:rPr>
              <a:t>= 7</a:t>
            </a:r>
          </a:p>
          <a:p>
            <a:pPr>
              <a:spcBef>
                <a:spcPts val="0"/>
              </a:spcBef>
            </a:pPr>
            <a:r>
              <a:rPr lang="en-US" sz="1800" dirty="0" smtClean="0">
                <a:solidFill>
                  <a:srgbClr val="00B050"/>
                </a:solidFill>
              </a:rPr>
              <a:t>+6 =</a:t>
            </a:r>
            <a:r>
              <a:rPr lang="en-US" sz="1800" dirty="0" smtClean="0"/>
              <a:t> 	0110	</a:t>
            </a:r>
            <a:r>
              <a:rPr lang="en-US" sz="1800" dirty="0" smtClean="0">
                <a:solidFill>
                  <a:schemeClr val="accent1"/>
                </a:solidFill>
              </a:rPr>
              <a:t>= 6</a:t>
            </a:r>
          </a:p>
          <a:p>
            <a:pPr>
              <a:spcBef>
                <a:spcPts val="0"/>
              </a:spcBef>
            </a:pPr>
            <a:r>
              <a:rPr lang="en-US" sz="1800" dirty="0" smtClean="0">
                <a:solidFill>
                  <a:srgbClr val="00B050"/>
                </a:solidFill>
              </a:rPr>
              <a:t>+5 =</a:t>
            </a:r>
            <a:r>
              <a:rPr lang="en-US" sz="1800" dirty="0" smtClean="0"/>
              <a:t> 	0101	</a:t>
            </a:r>
            <a:r>
              <a:rPr lang="en-US" sz="1800" dirty="0" smtClean="0">
                <a:solidFill>
                  <a:schemeClr val="accent1"/>
                </a:solidFill>
              </a:rPr>
              <a:t>= 5</a:t>
            </a:r>
          </a:p>
          <a:p>
            <a:pPr>
              <a:spcBef>
                <a:spcPts val="0"/>
              </a:spcBef>
            </a:pPr>
            <a:r>
              <a:rPr lang="en-US" sz="1800" dirty="0" smtClean="0">
                <a:solidFill>
                  <a:srgbClr val="00B050"/>
                </a:solidFill>
              </a:rPr>
              <a:t>+4 =</a:t>
            </a:r>
            <a:r>
              <a:rPr lang="en-US" sz="1800" dirty="0" smtClean="0"/>
              <a:t> 	0100	</a:t>
            </a:r>
            <a:r>
              <a:rPr lang="en-US" sz="1800" dirty="0" smtClean="0">
                <a:solidFill>
                  <a:schemeClr val="accent1"/>
                </a:solidFill>
              </a:rPr>
              <a:t>= 4</a:t>
            </a:r>
          </a:p>
          <a:p>
            <a:pPr>
              <a:spcBef>
                <a:spcPts val="0"/>
              </a:spcBef>
            </a:pPr>
            <a:r>
              <a:rPr lang="en-US" sz="1800" dirty="0" smtClean="0">
                <a:solidFill>
                  <a:srgbClr val="00B050"/>
                </a:solidFill>
              </a:rPr>
              <a:t>+3 =</a:t>
            </a:r>
            <a:r>
              <a:rPr lang="en-US" sz="1800" dirty="0" smtClean="0"/>
              <a:t> 	0011	</a:t>
            </a:r>
            <a:r>
              <a:rPr lang="en-US" sz="1800" dirty="0" smtClean="0">
                <a:solidFill>
                  <a:schemeClr val="accent1"/>
                </a:solidFill>
              </a:rPr>
              <a:t>= 3</a:t>
            </a:r>
          </a:p>
          <a:p>
            <a:pPr>
              <a:spcBef>
                <a:spcPts val="0"/>
              </a:spcBef>
            </a:pPr>
            <a:r>
              <a:rPr lang="en-US" sz="1800" dirty="0" smtClean="0">
                <a:solidFill>
                  <a:srgbClr val="00B050"/>
                </a:solidFill>
              </a:rPr>
              <a:t>+2 =</a:t>
            </a:r>
            <a:r>
              <a:rPr lang="en-US" sz="1800" dirty="0" smtClean="0"/>
              <a:t> 	0010	</a:t>
            </a:r>
            <a:r>
              <a:rPr lang="en-US" sz="1800" dirty="0" smtClean="0">
                <a:solidFill>
                  <a:schemeClr val="accent1"/>
                </a:solidFill>
              </a:rPr>
              <a:t>= 2</a:t>
            </a:r>
          </a:p>
          <a:p>
            <a:pPr>
              <a:spcBef>
                <a:spcPts val="0"/>
              </a:spcBef>
            </a:pPr>
            <a:r>
              <a:rPr lang="en-US" sz="1800" dirty="0" smtClean="0">
                <a:solidFill>
                  <a:srgbClr val="00B050"/>
                </a:solidFill>
              </a:rPr>
              <a:t>+1 =</a:t>
            </a:r>
            <a:r>
              <a:rPr lang="en-US" sz="1800" dirty="0" smtClean="0"/>
              <a:t> 	0001	</a:t>
            </a:r>
            <a:r>
              <a:rPr lang="en-US" sz="1800" dirty="0" smtClean="0">
                <a:solidFill>
                  <a:schemeClr val="accent1"/>
                </a:solidFill>
              </a:rPr>
              <a:t>= 1</a:t>
            </a:r>
          </a:p>
          <a:p>
            <a:pPr>
              <a:spcBef>
                <a:spcPts val="0"/>
              </a:spcBef>
            </a:pPr>
            <a:r>
              <a:rPr lang="en-US" sz="1800" dirty="0" smtClean="0">
                <a:solidFill>
                  <a:srgbClr val="00B050"/>
                </a:solidFill>
              </a:rPr>
              <a:t>  0 =</a:t>
            </a:r>
            <a:r>
              <a:rPr lang="en-US" sz="1800" dirty="0" smtClean="0"/>
              <a:t> 	0000	</a:t>
            </a:r>
            <a:r>
              <a:rPr lang="en-US" sz="1800" dirty="0" smtClean="0">
                <a:solidFill>
                  <a:schemeClr val="accent1"/>
                </a:solidFill>
              </a:rPr>
              <a:t>= 0</a:t>
            </a:r>
          </a:p>
        </p:txBody>
      </p:sp>
    </p:spTree>
    <p:extLst>
      <p:ext uri="{BB962C8B-B14F-4D97-AF65-F5344CB8AC3E}">
        <p14:creationId xmlns:p14="http://schemas.microsoft.com/office/powerpoint/2010/main" val="4121238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Next Goal</a:t>
            </a:r>
            <a:endParaRPr lang="en-US" dirty="0"/>
          </a:p>
        </p:txBody>
      </p:sp>
      <p:sp>
        <p:nvSpPr>
          <p:cNvPr id="3" name="Content Placeholder 2"/>
          <p:cNvSpPr>
            <a:spLocks noGrp="1"/>
          </p:cNvSpPr>
          <p:nvPr>
            <p:ph idx="1"/>
          </p:nvPr>
        </p:nvSpPr>
        <p:spPr/>
        <p:txBody>
          <a:bodyPr/>
          <a:lstStyle/>
          <a:p>
            <a:r>
              <a:rPr lang="en-US" dirty="0" smtClean="0"/>
              <a:t>In general, how do we detect and handle overflow?</a:t>
            </a:r>
          </a:p>
        </p:txBody>
      </p:sp>
    </p:spTree>
    <p:extLst>
      <p:ext uri="{BB962C8B-B14F-4D97-AF65-F5344CB8AC3E}">
        <p14:creationId xmlns:p14="http://schemas.microsoft.com/office/powerpoint/2010/main" val="38875319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0962" name="Rectangle 2"/>
          <p:cNvSpPr>
            <a:spLocks noGrp="1" noChangeArrowheads="1"/>
          </p:cNvSpPr>
          <p:nvPr>
            <p:ph type="title"/>
            <p:custDataLst>
              <p:tags r:id="rId1"/>
            </p:custDataLst>
          </p:nvPr>
        </p:nvSpPr>
        <p:spPr/>
        <p:txBody>
          <a:bodyPr>
            <a:noAutofit/>
          </a:bodyPr>
          <a:lstStyle/>
          <a:p>
            <a:r>
              <a:rPr lang="en-US"/>
              <a:t>Overflow</a:t>
            </a:r>
          </a:p>
        </p:txBody>
      </p:sp>
      <p:sp>
        <p:nvSpPr>
          <p:cNvPr id="1960963" name="Rectangle 3"/>
          <p:cNvSpPr>
            <a:spLocks noGrp="1" noChangeArrowheads="1"/>
          </p:cNvSpPr>
          <p:nvPr>
            <p:ph idx="1"/>
            <p:custDataLst>
              <p:tags r:id="rId2"/>
            </p:custDataLst>
          </p:nvPr>
        </p:nvSpPr>
        <p:spPr/>
        <p:txBody>
          <a:bodyPr>
            <a:noAutofit/>
          </a:bodyPr>
          <a:lstStyle/>
          <a:p>
            <a:pPr>
              <a:lnSpc>
                <a:spcPct val="92000"/>
              </a:lnSpc>
            </a:pPr>
            <a:r>
              <a:rPr lang="en-US" dirty="0" smtClean="0"/>
              <a:t>When can </a:t>
            </a:r>
            <a:r>
              <a:rPr lang="en-US" dirty="0" smtClean="0">
                <a:solidFill>
                  <a:schemeClr val="accent5">
                    <a:lumMod val="60000"/>
                    <a:lumOff val="40000"/>
                  </a:schemeClr>
                </a:solidFill>
              </a:rPr>
              <a:t>overflow</a:t>
            </a:r>
            <a:r>
              <a:rPr lang="en-US" dirty="0" smtClean="0"/>
              <a:t> occur?</a:t>
            </a:r>
          </a:p>
          <a:p>
            <a:pPr lvl="1">
              <a:lnSpc>
                <a:spcPct val="92000"/>
              </a:lnSpc>
            </a:pPr>
            <a:r>
              <a:rPr lang="en-US" dirty="0" smtClean="0"/>
              <a:t>adding a negative and a positive?</a:t>
            </a:r>
            <a:endParaRPr lang="en-US" dirty="0"/>
          </a:p>
          <a:p>
            <a:pPr lvl="2">
              <a:lnSpc>
                <a:spcPct val="92000"/>
              </a:lnSpc>
            </a:pPr>
            <a:endParaRPr lang="en-US" dirty="0" smtClean="0"/>
          </a:p>
          <a:p>
            <a:pPr lvl="2">
              <a:lnSpc>
                <a:spcPct val="92000"/>
              </a:lnSpc>
            </a:pPr>
            <a:endParaRPr lang="en-US" dirty="0" smtClean="0"/>
          </a:p>
          <a:p>
            <a:pPr lvl="1">
              <a:lnSpc>
                <a:spcPct val="92000"/>
              </a:lnSpc>
            </a:pPr>
            <a:r>
              <a:rPr lang="en-US" dirty="0" smtClean="0"/>
              <a:t>adding two positives?</a:t>
            </a:r>
            <a:endParaRPr lang="en-US" dirty="0"/>
          </a:p>
          <a:p>
            <a:pPr lvl="2">
              <a:lnSpc>
                <a:spcPct val="92000"/>
              </a:lnSpc>
            </a:pPr>
            <a:endParaRPr lang="en-US" dirty="0" smtClean="0"/>
          </a:p>
          <a:p>
            <a:pPr lvl="2">
              <a:lnSpc>
                <a:spcPct val="92000"/>
              </a:lnSpc>
            </a:pPr>
            <a:endParaRPr lang="en-US" dirty="0"/>
          </a:p>
          <a:p>
            <a:pPr lvl="1">
              <a:lnSpc>
                <a:spcPct val="92000"/>
              </a:lnSpc>
            </a:pPr>
            <a:r>
              <a:rPr lang="en-US" dirty="0" smtClean="0"/>
              <a:t>adding two negatives?</a:t>
            </a:r>
          </a:p>
          <a:p>
            <a:pPr lvl="2">
              <a:lnSpc>
                <a:spcPct val="92000"/>
              </a:lnSpc>
            </a:pPr>
            <a:endParaRPr lang="en-US" dirty="0"/>
          </a:p>
          <a:p>
            <a:pPr lvl="2">
              <a:lnSpc>
                <a:spcPct val="92000"/>
              </a:lnSpc>
            </a:pPr>
            <a:endParaRPr lang="en-US" dirty="0" smtClean="0"/>
          </a:p>
          <a:p>
            <a:pPr lvl="1">
              <a:lnSpc>
                <a:spcPct val="92000"/>
              </a:lnSpc>
              <a:buNone/>
            </a:pPr>
            <a:endParaRPr lang="en-US" dirty="0" smtClean="0"/>
          </a:p>
        </p:txBody>
      </p:sp>
    </p:spTree>
    <p:extLst>
      <p:ext uri="{BB962C8B-B14F-4D97-AF65-F5344CB8AC3E}">
        <p14:creationId xmlns:p14="http://schemas.microsoft.com/office/powerpoint/2010/main" val="36122730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Today’s Lecture</a:t>
            </a:r>
            <a:endParaRPr lang="en-US" dirty="0"/>
          </a:p>
        </p:txBody>
      </p:sp>
      <p:sp>
        <p:nvSpPr>
          <p:cNvPr id="3" name="Content Placeholder 2"/>
          <p:cNvSpPr>
            <a:spLocks noGrp="1"/>
          </p:cNvSpPr>
          <p:nvPr>
            <p:ph idx="1"/>
          </p:nvPr>
        </p:nvSpPr>
        <p:spPr/>
        <p:txBody>
          <a:bodyPr>
            <a:normAutofit/>
          </a:bodyPr>
          <a:lstStyle/>
          <a:p>
            <a:r>
              <a:rPr lang="en-US" sz="3600" dirty="0"/>
              <a:t>Binary Operations</a:t>
            </a:r>
          </a:p>
          <a:p>
            <a:pPr marL="0" lvl="1"/>
            <a:r>
              <a:rPr lang="en-US" sz="3200" dirty="0">
                <a:solidFill>
                  <a:schemeClr val="tx2">
                    <a:lumMod val="50000"/>
                  </a:schemeClr>
                </a:solidFill>
              </a:rPr>
              <a:t>Number </a:t>
            </a:r>
            <a:r>
              <a:rPr lang="en-US" sz="3200" dirty="0" smtClean="0">
                <a:solidFill>
                  <a:schemeClr val="tx2">
                    <a:lumMod val="50000"/>
                  </a:schemeClr>
                </a:solidFill>
              </a:rPr>
              <a:t>representations</a:t>
            </a:r>
          </a:p>
          <a:p>
            <a:pPr marL="0" lvl="1"/>
            <a:r>
              <a:rPr lang="en-US" sz="3200" dirty="0" smtClean="0">
                <a:solidFill>
                  <a:schemeClr val="tx2">
                    <a:lumMod val="50000"/>
                  </a:schemeClr>
                </a:solidFill>
              </a:rPr>
              <a:t>One-bit </a:t>
            </a:r>
            <a:r>
              <a:rPr lang="en-US" sz="3200" dirty="0">
                <a:solidFill>
                  <a:schemeClr val="tx2">
                    <a:lumMod val="50000"/>
                  </a:schemeClr>
                </a:solidFill>
              </a:rPr>
              <a:t>and four-bit adders</a:t>
            </a:r>
          </a:p>
          <a:p>
            <a:pPr marL="0" lvl="1"/>
            <a:r>
              <a:rPr lang="en-US" sz="3200" dirty="0">
                <a:solidFill>
                  <a:schemeClr val="tx2">
                    <a:lumMod val="50000"/>
                  </a:schemeClr>
                </a:solidFill>
              </a:rPr>
              <a:t>Negative numbers and two’s compliment</a:t>
            </a:r>
          </a:p>
          <a:p>
            <a:pPr marL="0" lvl="1"/>
            <a:r>
              <a:rPr lang="en-US" sz="3200" dirty="0">
                <a:solidFill>
                  <a:schemeClr val="tx2">
                    <a:lumMod val="50000"/>
                  </a:schemeClr>
                </a:solidFill>
              </a:rPr>
              <a:t>Addition (two’s compliment)</a:t>
            </a:r>
          </a:p>
          <a:p>
            <a:pPr marL="0" lvl="1"/>
            <a:r>
              <a:rPr lang="en-US" sz="3200" dirty="0" smtClean="0">
                <a:solidFill>
                  <a:schemeClr val="tx2">
                    <a:lumMod val="50000"/>
                  </a:schemeClr>
                </a:solidFill>
              </a:rPr>
              <a:t>Detecting and handling overflow</a:t>
            </a:r>
          </a:p>
          <a:p>
            <a:pPr marL="0" lvl="1"/>
            <a:r>
              <a:rPr lang="en-US" sz="3200" dirty="0" smtClean="0">
                <a:solidFill>
                  <a:schemeClr val="bg1"/>
                </a:solidFill>
              </a:rPr>
              <a:t>Subtraction </a:t>
            </a:r>
            <a:r>
              <a:rPr lang="en-US" sz="3200" dirty="0">
                <a:solidFill>
                  <a:schemeClr val="bg1"/>
                </a:solidFill>
              </a:rPr>
              <a:t>(two’s compliment) </a:t>
            </a:r>
          </a:p>
          <a:p>
            <a:pPr marL="0" indent="0">
              <a:buNone/>
            </a:pPr>
            <a:endParaRPr lang="en-US" sz="2800" dirty="0" smtClean="0"/>
          </a:p>
        </p:txBody>
      </p:sp>
    </p:spTree>
    <p:extLst>
      <p:ext uri="{BB962C8B-B14F-4D97-AF65-F5344CB8AC3E}">
        <p14:creationId xmlns:p14="http://schemas.microsoft.com/office/powerpoint/2010/main" val="132327406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p:sp>
        <p:nvSpPr>
          <p:cNvPr id="2077699" name="Rectangle 3"/>
          <p:cNvSpPr>
            <a:spLocks noGrp="1" noChangeArrowheads="1"/>
          </p:cNvSpPr>
          <p:nvPr>
            <p:ph idx="1"/>
            <p:custDataLst>
              <p:tags r:id="rId2"/>
            </p:custDataLst>
          </p:nvPr>
        </p:nvSpPr>
        <p:spPr>
          <a:xfrm>
            <a:off x="228600" y="685800"/>
            <a:ext cx="8686800" cy="5715000"/>
          </a:xfrm>
          <a:ln>
            <a:noFill/>
          </a:ln>
        </p:spPr>
        <p:txBody>
          <a:bodyPr>
            <a:noAutofit/>
          </a:bodyPr>
          <a:lstStyle/>
          <a:p>
            <a:r>
              <a:rPr lang="en-US" dirty="0" smtClean="0"/>
              <a:t>Why create a new circuit?</a:t>
            </a:r>
          </a:p>
          <a:p>
            <a:r>
              <a:rPr lang="en-US" dirty="0" smtClean="0"/>
              <a:t>Just use addition using two’s complement math</a:t>
            </a:r>
          </a:p>
          <a:p>
            <a:pPr lvl="1"/>
            <a:r>
              <a:rPr lang="en-US" dirty="0" smtClean="0">
                <a:solidFill>
                  <a:schemeClr val="accent5">
                    <a:lumMod val="60000"/>
                    <a:lumOff val="40000"/>
                  </a:schemeClr>
                </a:solidFill>
              </a:rPr>
              <a:t>How?</a:t>
            </a:r>
          </a:p>
        </p:txBody>
      </p:sp>
    </p:spTree>
    <p:extLst>
      <p:ext uri="{BB962C8B-B14F-4D97-AF65-F5344CB8AC3E}">
        <p14:creationId xmlns:p14="http://schemas.microsoft.com/office/powerpoint/2010/main" val="405319090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custDataLst>
              <p:tags r:id="rId1"/>
            </p:custDataLst>
          </p:nvPr>
        </p:nvSpPr>
        <p:spPr/>
        <p:txBody>
          <a:bodyPr>
            <a:normAutofit fontScale="90000"/>
          </a:bodyPr>
          <a:lstStyle/>
          <a:p>
            <a:r>
              <a:rPr lang="en-US" dirty="0" smtClean="0"/>
              <a:t>Binary Subtraction</a:t>
            </a:r>
            <a:endParaRPr lang="en-US" dirty="0"/>
          </a:p>
        </p:txBody>
      </p:sp>
      <mc:AlternateContent xmlns:mc="http://schemas.openxmlformats.org/markup-compatibility/2006" xmlns:a14="http://schemas.microsoft.com/office/drawing/2010/main">
        <mc:Choice Requires="a14">
          <p:sp>
            <p:nvSpPr>
              <p:cNvPr id="2077699" name="Rectangle 3"/>
              <p:cNvSpPr>
                <a:spLocks noGrp="1" noChangeArrowheads="1"/>
              </p:cNvSpPr>
              <p:nvPr>
                <p:ph idx="1"/>
                <p:custDataLst>
                  <p:tags r:id="rId2"/>
                </p:custDataLst>
              </p:nvPr>
            </p:nvSpPr>
            <p:spPr>
              <a:xfrm>
                <a:off x="228600" y="609600"/>
                <a:ext cx="8686800" cy="5638800"/>
              </a:xfrm>
            </p:spPr>
            <p:txBody>
              <a:bodyPr>
                <a:noAutofit/>
              </a:bodyPr>
              <a:lstStyle/>
              <a:p>
                <a:r>
                  <a:rPr lang="en-US" dirty="0" smtClean="0">
                    <a:solidFill>
                      <a:schemeClr val="accent5">
                        <a:lumMod val="60000"/>
                        <a:lumOff val="40000"/>
                      </a:schemeClr>
                    </a:solidFill>
                  </a:rPr>
                  <a:t>Two’s Complement Subtraction</a:t>
                </a:r>
              </a:p>
              <a:p>
                <a:pPr lvl="1"/>
                <a:r>
                  <a:rPr lang="en-US" dirty="0"/>
                  <a:t>Subtraction is simply addition, </a:t>
                </a:r>
                <a:endParaRPr lang="en-US" dirty="0" smtClean="0"/>
              </a:p>
              <a:p>
                <a:pPr marL="457200" lvl="1" indent="0">
                  <a:buNone/>
                </a:pPr>
                <a:r>
                  <a:rPr lang="en-US" dirty="0" smtClean="0"/>
                  <a:t>    where </a:t>
                </a:r>
                <a:r>
                  <a:rPr lang="en-US" dirty="0"/>
                  <a:t>one of the operands has been </a:t>
                </a:r>
                <a:r>
                  <a:rPr lang="en-US" dirty="0" smtClean="0"/>
                  <a:t>negated</a:t>
                </a:r>
              </a:p>
              <a:p>
                <a:pPr lvl="2"/>
                <a:r>
                  <a:rPr lang="en-US" dirty="0" smtClean="0"/>
                  <a:t>Negation is done by inverting all bits and adding one</a:t>
                </a:r>
                <a:endParaRPr lang="en-US" dirty="0"/>
              </a:p>
              <a:p>
                <a:pPr marL="914400" lvl="2" indent="0">
                  <a:buNone/>
                </a:pPr>
                <a:r>
                  <a:rPr lang="en-US" dirty="0" smtClean="0">
                    <a:solidFill>
                      <a:schemeClr val="accent1"/>
                    </a:solidFill>
                  </a:rPr>
                  <a:t>   </a:t>
                </a:r>
                <a:r>
                  <a:rPr lang="en-US" dirty="0" smtClean="0">
                    <a:solidFill>
                      <a:schemeClr val="accent5">
                        <a:lumMod val="60000"/>
                        <a:lumOff val="40000"/>
                      </a:schemeClr>
                    </a:solidFill>
                  </a:rPr>
                  <a:t>A – B = A + (-B) = A + (</a:t>
                </a:r>
                <a14:m>
                  <m:oMath xmlns:m="http://schemas.openxmlformats.org/officeDocument/2006/math">
                    <m:acc>
                      <m:accPr>
                        <m:chr m:val="̅"/>
                        <m:ctrlPr>
                          <a:rPr lang="en-US" i="1" smtClean="0">
                            <a:solidFill>
                              <a:schemeClr val="accent5">
                                <a:lumMod val="60000"/>
                                <a:lumOff val="40000"/>
                              </a:schemeClr>
                            </a:solidFill>
                            <a:latin typeface="Cambria Math" panose="02040503050406030204" pitchFamily="18" charset="0"/>
                          </a:rPr>
                        </m:ctrlPr>
                      </m:accPr>
                      <m:e>
                        <m:r>
                          <m:rPr>
                            <m:sty m:val="p"/>
                          </m:rPr>
                          <a:rPr lang="en-US" b="0" i="0" smtClean="0">
                            <a:solidFill>
                              <a:schemeClr val="accent5">
                                <a:lumMod val="60000"/>
                                <a:lumOff val="40000"/>
                              </a:schemeClr>
                            </a:solidFill>
                            <a:latin typeface="Cambria Math"/>
                          </a:rPr>
                          <m:t>B</m:t>
                        </m:r>
                      </m:e>
                    </m:acc>
                  </m:oMath>
                </a14:m>
                <a:r>
                  <a:rPr lang="en-US" dirty="0" smtClean="0">
                    <a:solidFill>
                      <a:schemeClr val="accent5">
                        <a:lumMod val="60000"/>
                        <a:lumOff val="40000"/>
                      </a:schemeClr>
                    </a:solidFill>
                  </a:rPr>
                  <a:t> + 1)</a:t>
                </a:r>
                <a:endParaRPr lang="en-US" dirty="0">
                  <a:solidFill>
                    <a:schemeClr val="accent1"/>
                  </a:solidFill>
                </a:endParaRPr>
              </a:p>
            </p:txBody>
          </p:sp>
        </mc:Choice>
        <mc:Fallback xmlns="">
          <p:sp>
            <p:nvSpPr>
              <p:cNvPr id="2077699" name="Rectangle 3"/>
              <p:cNvSpPr>
                <a:spLocks noGrp="1" noRot="1" noChangeAspect="1" noMove="1" noResize="1" noEditPoints="1" noAdjustHandles="1" noChangeArrowheads="1" noChangeShapeType="1" noTextEdit="1"/>
              </p:cNvSpPr>
              <p:nvPr>
                <p:ph idx="1"/>
                <p:custDataLst>
                  <p:tags r:id="rId62"/>
                </p:custDataLst>
              </p:nvPr>
            </p:nvSpPr>
            <p:spPr>
              <a:xfrm>
                <a:off x="228600" y="609600"/>
                <a:ext cx="8686800" cy="5638800"/>
              </a:xfrm>
              <a:blipFill rotWithShape="0">
                <a:blip r:embed="rId63"/>
                <a:stretch>
                  <a:fillRect l="-1825" t="-1405"/>
                </a:stretch>
              </a:blipFill>
            </p:spPr>
            <p:txBody>
              <a:bodyPr/>
              <a:lstStyle/>
              <a:p>
                <a:r>
                  <a:rPr lang="en-US">
                    <a:noFill/>
                  </a:rPr>
                  <a:t> </a:t>
                </a:r>
              </a:p>
            </p:txBody>
          </p:sp>
        </mc:Fallback>
      </mc:AlternateContent>
      <p:sp>
        <p:nvSpPr>
          <p:cNvPr id="82" name="Rectangle 3"/>
          <p:cNvSpPr>
            <a:spLocks noChangeArrowheads="1"/>
          </p:cNvSpPr>
          <p:nvPr>
            <p:custDataLst>
              <p:tags r:id="rId3"/>
            </p:custDataLst>
          </p:nvPr>
        </p:nvSpPr>
        <p:spPr bwMode="auto">
          <a:xfrm>
            <a:off x="70104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83" name="Line 5"/>
          <p:cNvSpPr>
            <a:spLocks noChangeShapeType="1"/>
          </p:cNvSpPr>
          <p:nvPr>
            <p:custDataLst>
              <p:tags r:id="rId4"/>
            </p:custDataLst>
          </p:nvPr>
        </p:nvSpPr>
        <p:spPr bwMode="auto">
          <a:xfrm>
            <a:off x="7315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4" name="Line 6"/>
          <p:cNvSpPr>
            <a:spLocks noChangeShapeType="1"/>
          </p:cNvSpPr>
          <p:nvPr>
            <p:custDataLst>
              <p:tags r:id="rId5"/>
            </p:custDataLst>
          </p:nvPr>
        </p:nvSpPr>
        <p:spPr bwMode="auto">
          <a:xfrm>
            <a:off x="8001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5" name="Line 7"/>
          <p:cNvSpPr>
            <a:spLocks noChangeShapeType="1"/>
          </p:cNvSpPr>
          <p:nvPr>
            <p:custDataLst>
              <p:tags r:id="rId6"/>
            </p:custDataLst>
          </p:nvPr>
        </p:nvSpPr>
        <p:spPr bwMode="auto">
          <a:xfrm flipH="1">
            <a:off x="82296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6" name="Line 8"/>
          <p:cNvSpPr>
            <a:spLocks noChangeShapeType="1"/>
          </p:cNvSpPr>
          <p:nvPr>
            <p:custDataLst>
              <p:tags r:id="rId7"/>
            </p:custDataLst>
          </p:nvPr>
        </p:nvSpPr>
        <p:spPr bwMode="auto">
          <a:xfrm flipH="1">
            <a:off x="65532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87" name="Line 9"/>
          <p:cNvSpPr>
            <a:spLocks noChangeShapeType="1"/>
          </p:cNvSpPr>
          <p:nvPr>
            <p:custDataLst>
              <p:tags r:id="rId8"/>
            </p:custDataLst>
          </p:nvPr>
        </p:nvSpPr>
        <p:spPr bwMode="auto">
          <a:xfrm>
            <a:off x="76200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88" name="Text Box 10"/>
          <p:cNvSpPr txBox="1">
            <a:spLocks noChangeArrowheads="1"/>
          </p:cNvSpPr>
          <p:nvPr>
            <p:custDataLst>
              <p:tags r:id="rId9"/>
            </p:custDataLst>
          </p:nvPr>
        </p:nvSpPr>
        <p:spPr bwMode="auto">
          <a:xfrm>
            <a:off x="72390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0</a:t>
            </a:r>
            <a:endParaRPr lang="en-US" sz="2800" baseline="-25000" dirty="0">
              <a:solidFill>
                <a:srgbClr val="FFFFFF"/>
              </a:solidFill>
              <a:latin typeface="Calibri"/>
            </a:endParaRPr>
          </a:p>
        </p:txBody>
      </p:sp>
      <p:sp>
        <p:nvSpPr>
          <p:cNvPr id="89" name="Rectangle 12"/>
          <p:cNvSpPr>
            <a:spLocks noChangeArrowheads="1"/>
          </p:cNvSpPr>
          <p:nvPr>
            <p:custDataLst>
              <p:tags r:id="rId10"/>
            </p:custDataLst>
          </p:nvPr>
        </p:nvSpPr>
        <p:spPr bwMode="auto">
          <a:xfrm>
            <a:off x="53340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0" name="Line 14"/>
          <p:cNvSpPr>
            <a:spLocks noChangeShapeType="1"/>
          </p:cNvSpPr>
          <p:nvPr>
            <p:custDataLst>
              <p:tags r:id="rId11"/>
            </p:custDataLst>
          </p:nvPr>
        </p:nvSpPr>
        <p:spPr bwMode="auto">
          <a:xfrm>
            <a:off x="5638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1" name="Line 15"/>
          <p:cNvSpPr>
            <a:spLocks noChangeShapeType="1"/>
          </p:cNvSpPr>
          <p:nvPr>
            <p:custDataLst>
              <p:tags r:id="rId12"/>
            </p:custDataLst>
          </p:nvPr>
        </p:nvSpPr>
        <p:spPr bwMode="auto">
          <a:xfrm>
            <a:off x="63246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2" name="Line 16"/>
          <p:cNvSpPr>
            <a:spLocks noChangeShapeType="1"/>
          </p:cNvSpPr>
          <p:nvPr>
            <p:custDataLst>
              <p:tags r:id="rId13"/>
            </p:custDataLst>
          </p:nvPr>
        </p:nvSpPr>
        <p:spPr bwMode="auto">
          <a:xfrm flipH="1">
            <a:off x="48768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3" name="Line 17"/>
          <p:cNvSpPr>
            <a:spLocks noChangeShapeType="1"/>
          </p:cNvSpPr>
          <p:nvPr>
            <p:custDataLst>
              <p:tags r:id="rId14"/>
            </p:custDataLst>
          </p:nvPr>
        </p:nvSpPr>
        <p:spPr bwMode="auto">
          <a:xfrm>
            <a:off x="59436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4" name="Text Box 18"/>
          <p:cNvSpPr txBox="1">
            <a:spLocks noChangeArrowheads="1"/>
          </p:cNvSpPr>
          <p:nvPr>
            <p:custDataLst>
              <p:tags r:id="rId15"/>
            </p:custDataLst>
          </p:nvPr>
        </p:nvSpPr>
        <p:spPr bwMode="auto">
          <a:xfrm>
            <a:off x="55626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1</a:t>
            </a:r>
            <a:endParaRPr lang="en-US" sz="2800" baseline="-25000" dirty="0">
              <a:solidFill>
                <a:srgbClr val="FFFFFF"/>
              </a:solidFill>
              <a:latin typeface="Calibri"/>
            </a:endParaRPr>
          </a:p>
        </p:txBody>
      </p:sp>
      <p:sp>
        <p:nvSpPr>
          <p:cNvPr id="95" name="Rectangle 19"/>
          <p:cNvSpPr>
            <a:spLocks noChangeArrowheads="1"/>
          </p:cNvSpPr>
          <p:nvPr>
            <p:custDataLst>
              <p:tags r:id="rId16"/>
            </p:custDataLst>
          </p:nvPr>
        </p:nvSpPr>
        <p:spPr bwMode="auto">
          <a:xfrm>
            <a:off x="36576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96" name="Line 21"/>
          <p:cNvSpPr>
            <a:spLocks noChangeShapeType="1"/>
          </p:cNvSpPr>
          <p:nvPr>
            <p:custDataLst>
              <p:tags r:id="rId17"/>
            </p:custDataLst>
          </p:nvPr>
        </p:nvSpPr>
        <p:spPr bwMode="auto">
          <a:xfrm>
            <a:off x="39624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7" name="Line 22"/>
          <p:cNvSpPr>
            <a:spLocks noChangeShapeType="1"/>
          </p:cNvSpPr>
          <p:nvPr>
            <p:custDataLst>
              <p:tags r:id="rId18"/>
            </p:custDataLst>
          </p:nvPr>
        </p:nvSpPr>
        <p:spPr bwMode="auto">
          <a:xfrm>
            <a:off x="46482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98" name="Line 23"/>
          <p:cNvSpPr>
            <a:spLocks noChangeShapeType="1"/>
          </p:cNvSpPr>
          <p:nvPr>
            <p:custDataLst>
              <p:tags r:id="rId19"/>
            </p:custDataLst>
          </p:nvPr>
        </p:nvSpPr>
        <p:spPr bwMode="auto">
          <a:xfrm flipH="1">
            <a:off x="3200400" y="5000587"/>
            <a:ext cx="457200" cy="0"/>
          </a:xfrm>
          <a:prstGeom prst="line">
            <a:avLst/>
          </a:prstGeom>
          <a:noFill/>
          <a:ln w="25400">
            <a:solidFill>
              <a:srgbClr val="FFFFFF"/>
            </a:solidFill>
            <a:round/>
            <a:headEnd/>
            <a:tailEnd type="arrow"/>
          </a:ln>
          <a:effectLst/>
        </p:spPr>
        <p:txBody>
          <a:bodyPr anchor="ctr">
            <a:spAutoFit/>
          </a:bodyPr>
          <a:lstStyle/>
          <a:p>
            <a:endParaRPr lang="en-US"/>
          </a:p>
        </p:txBody>
      </p:sp>
      <p:sp>
        <p:nvSpPr>
          <p:cNvPr id="99" name="Line 24"/>
          <p:cNvSpPr>
            <a:spLocks noChangeShapeType="1"/>
          </p:cNvSpPr>
          <p:nvPr>
            <p:custDataLst>
              <p:tags r:id="rId20"/>
            </p:custDataLst>
          </p:nvPr>
        </p:nvSpPr>
        <p:spPr bwMode="auto">
          <a:xfrm>
            <a:off x="42672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0" name="Text Box 25"/>
          <p:cNvSpPr txBox="1">
            <a:spLocks noChangeArrowheads="1"/>
          </p:cNvSpPr>
          <p:nvPr>
            <p:custDataLst>
              <p:tags r:id="rId21"/>
            </p:custDataLst>
          </p:nvPr>
        </p:nvSpPr>
        <p:spPr bwMode="auto">
          <a:xfrm>
            <a:off x="38862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2</a:t>
            </a:r>
            <a:endParaRPr lang="en-US" sz="2800" baseline="-25000" dirty="0">
              <a:solidFill>
                <a:srgbClr val="FFFFFF"/>
              </a:solidFill>
              <a:latin typeface="Calibri"/>
            </a:endParaRPr>
          </a:p>
        </p:txBody>
      </p:sp>
      <p:sp>
        <p:nvSpPr>
          <p:cNvPr id="101" name="Rectangle 26"/>
          <p:cNvSpPr>
            <a:spLocks noChangeArrowheads="1"/>
          </p:cNvSpPr>
          <p:nvPr>
            <p:custDataLst>
              <p:tags r:id="rId22"/>
            </p:custDataLst>
          </p:nvPr>
        </p:nvSpPr>
        <p:spPr bwMode="auto">
          <a:xfrm>
            <a:off x="1981200" y="4467187"/>
            <a:ext cx="1219200" cy="990600"/>
          </a:xfrm>
          <a:prstGeom prst="rect">
            <a:avLst/>
          </a:prstGeom>
          <a:noFill/>
          <a:ln w="25400" algn="ctr">
            <a:solidFill>
              <a:schemeClr val="accent5">
                <a:lumMod val="60000"/>
                <a:lumOff val="40000"/>
              </a:schemeClr>
            </a:solidFill>
            <a:miter lim="800000"/>
            <a:headEnd/>
            <a:tailEnd/>
          </a:ln>
          <a:effectLst/>
        </p:spPr>
        <p:txBody>
          <a:bodyPr anchor="ctr">
            <a:spAutoFit/>
          </a:bodyPr>
          <a:lstStyle/>
          <a:p>
            <a:endParaRPr lang="en-US"/>
          </a:p>
        </p:txBody>
      </p:sp>
      <p:sp>
        <p:nvSpPr>
          <p:cNvPr id="102" name="Line 28"/>
          <p:cNvSpPr>
            <a:spLocks noChangeShapeType="1"/>
          </p:cNvSpPr>
          <p:nvPr>
            <p:custDataLst>
              <p:tags r:id="rId23"/>
            </p:custDataLst>
          </p:nvPr>
        </p:nvSpPr>
        <p:spPr bwMode="auto">
          <a:xfrm>
            <a:off x="22860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3" name="Line 29"/>
          <p:cNvSpPr>
            <a:spLocks noChangeShapeType="1"/>
          </p:cNvSpPr>
          <p:nvPr>
            <p:custDataLst>
              <p:tags r:id="rId24"/>
            </p:custDataLst>
          </p:nvPr>
        </p:nvSpPr>
        <p:spPr bwMode="auto">
          <a:xfrm>
            <a:off x="2971800" y="40861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4" name="Line 30"/>
          <p:cNvSpPr>
            <a:spLocks noChangeShapeType="1"/>
          </p:cNvSpPr>
          <p:nvPr>
            <p:custDataLst>
              <p:tags r:id="rId25"/>
            </p:custDataLst>
          </p:nvPr>
        </p:nvSpPr>
        <p:spPr bwMode="auto">
          <a:xfrm flipH="1">
            <a:off x="1371600" y="5000587"/>
            <a:ext cx="609600" cy="0"/>
          </a:xfrm>
          <a:prstGeom prst="line">
            <a:avLst/>
          </a:prstGeom>
          <a:noFill/>
          <a:ln w="25400">
            <a:solidFill>
              <a:srgbClr val="FFFFFF"/>
            </a:solidFill>
            <a:round/>
            <a:headEnd/>
            <a:tailEnd type="arrow"/>
          </a:ln>
          <a:effectLst/>
        </p:spPr>
        <p:txBody>
          <a:bodyPr wrap="square" anchor="ctr">
            <a:spAutoFit/>
          </a:bodyPr>
          <a:lstStyle/>
          <a:p>
            <a:endParaRPr lang="en-US"/>
          </a:p>
        </p:txBody>
      </p:sp>
      <p:sp>
        <p:nvSpPr>
          <p:cNvPr id="105" name="Line 31"/>
          <p:cNvSpPr>
            <a:spLocks noChangeShapeType="1"/>
          </p:cNvSpPr>
          <p:nvPr>
            <p:custDataLst>
              <p:tags r:id="rId26"/>
            </p:custDataLst>
          </p:nvPr>
        </p:nvSpPr>
        <p:spPr bwMode="auto">
          <a:xfrm>
            <a:off x="2590800" y="5457787"/>
            <a:ext cx="0" cy="381000"/>
          </a:xfrm>
          <a:prstGeom prst="line">
            <a:avLst/>
          </a:prstGeom>
          <a:noFill/>
          <a:ln w="25400">
            <a:solidFill>
              <a:srgbClr val="FFFFFF"/>
            </a:solidFill>
            <a:round/>
            <a:headEnd/>
            <a:tailEnd type="arrow"/>
          </a:ln>
          <a:effectLst/>
        </p:spPr>
        <p:txBody>
          <a:bodyPr wrap="none" anchor="ctr">
            <a:spAutoFit/>
          </a:bodyPr>
          <a:lstStyle/>
          <a:p>
            <a:endParaRPr lang="en-US"/>
          </a:p>
        </p:txBody>
      </p:sp>
      <p:sp>
        <p:nvSpPr>
          <p:cNvPr id="106" name="Text Box 32"/>
          <p:cNvSpPr txBox="1">
            <a:spLocks noChangeArrowheads="1"/>
          </p:cNvSpPr>
          <p:nvPr>
            <p:custDataLst>
              <p:tags r:id="rId27"/>
            </p:custDataLst>
          </p:nvPr>
        </p:nvSpPr>
        <p:spPr bwMode="auto">
          <a:xfrm>
            <a:off x="2209800" y="5838787"/>
            <a:ext cx="838200" cy="592150"/>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dirty="0">
                <a:solidFill>
                  <a:srgbClr val="FFFFFF"/>
                </a:solidFill>
                <a:latin typeface="Calibri"/>
              </a:rPr>
              <a:t>S</a:t>
            </a:r>
            <a:r>
              <a:rPr lang="en-US" sz="2800" baseline="-25000" dirty="0" smtClean="0">
                <a:solidFill>
                  <a:srgbClr val="FFFFFF"/>
                </a:solidFill>
                <a:latin typeface="Calibri"/>
              </a:rPr>
              <a:t>3</a:t>
            </a:r>
            <a:endParaRPr lang="en-US" sz="2800" baseline="-25000" dirty="0">
              <a:solidFill>
                <a:srgbClr val="FFFFFF"/>
              </a:solidFill>
              <a:latin typeface="Calibri"/>
            </a:endParaRPr>
          </a:p>
        </p:txBody>
      </p:sp>
      <p:sp>
        <p:nvSpPr>
          <p:cNvPr id="108" name="Text Box 38"/>
          <p:cNvSpPr txBox="1">
            <a:spLocks noChangeArrowheads="1"/>
          </p:cNvSpPr>
          <p:nvPr>
            <p:custDataLst>
              <p:tags r:id="rId28"/>
            </p:custDataLst>
          </p:nvPr>
        </p:nvSpPr>
        <p:spPr bwMode="auto">
          <a:xfrm>
            <a:off x="8382000" y="4467187"/>
            <a:ext cx="609600" cy="562013"/>
          </a:xfrm>
          <a:prstGeom prst="rect">
            <a:avLst/>
          </a:prstGeom>
          <a:noFill/>
          <a:ln w="25400" algn="ctr">
            <a:noFill/>
            <a:miter lim="800000"/>
            <a:headEnd/>
            <a:tailEnd/>
          </a:ln>
          <a:effectLst/>
        </p:spPr>
        <p:txBody>
          <a:bodyPr wrap="square">
            <a:spAutoFit/>
          </a:bodyPr>
          <a:lstStyle/>
          <a:p>
            <a:pPr algn="ctr" eaLnBrk="1" hangingPunct="1">
              <a:lnSpc>
                <a:spcPct val="116000"/>
              </a:lnSpc>
              <a:buClr>
                <a:srgbClr val="40458C"/>
              </a:buClr>
              <a:buSzPct val="100000"/>
              <a:buFont typeface="Times New Roman" pitchFamily="18" charset="0"/>
              <a:buNone/>
            </a:pPr>
            <a:r>
              <a:rPr lang="en-US" sz="2800" dirty="0" smtClean="0">
                <a:solidFill>
                  <a:srgbClr val="FFFFFF"/>
                </a:solidFill>
                <a:latin typeface="Calibri"/>
              </a:rPr>
              <a:t>1</a:t>
            </a:r>
            <a:endParaRPr lang="en-US" sz="2800" dirty="0">
              <a:solidFill>
                <a:srgbClr val="FFFFFF"/>
              </a:solidFill>
              <a:latin typeface="Calibri"/>
            </a:endParaRPr>
          </a:p>
        </p:txBody>
      </p:sp>
      <p:sp>
        <p:nvSpPr>
          <p:cNvPr id="116" name="Text Box 31"/>
          <p:cNvSpPr txBox="1">
            <a:spLocks noChangeArrowheads="1"/>
          </p:cNvSpPr>
          <p:nvPr>
            <p:custDataLst>
              <p:tags r:id="rId29"/>
            </p:custDataLst>
          </p:nvPr>
        </p:nvSpPr>
        <p:spPr bwMode="auto">
          <a:xfrm>
            <a:off x="70104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0</a:t>
            </a:r>
          </a:p>
        </p:txBody>
      </p:sp>
      <p:sp>
        <p:nvSpPr>
          <p:cNvPr id="117" name="Text Box 32"/>
          <p:cNvSpPr txBox="1">
            <a:spLocks noChangeArrowheads="1"/>
          </p:cNvSpPr>
          <p:nvPr>
            <p:custDataLst>
              <p:tags r:id="rId30"/>
            </p:custDataLst>
          </p:nvPr>
        </p:nvSpPr>
        <p:spPr bwMode="auto">
          <a:xfrm>
            <a:off x="76200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0</a:t>
            </a:r>
          </a:p>
        </p:txBody>
      </p:sp>
      <p:grpSp>
        <p:nvGrpSpPr>
          <p:cNvPr id="118" name="Group 33"/>
          <p:cNvGrpSpPr>
            <a:grpSpLocks/>
          </p:cNvGrpSpPr>
          <p:nvPr>
            <p:custDataLst>
              <p:tags r:id="rId31"/>
            </p:custDataLst>
          </p:nvPr>
        </p:nvGrpSpPr>
        <p:grpSpPr bwMode="auto">
          <a:xfrm rot="5400000">
            <a:off x="7648575" y="3635375"/>
            <a:ext cx="703263" cy="246063"/>
            <a:chOff x="3654" y="1680"/>
            <a:chExt cx="934" cy="336"/>
          </a:xfrm>
        </p:grpSpPr>
        <p:sp>
          <p:nvSpPr>
            <p:cNvPr id="119" name="AutoShape 34"/>
            <p:cNvSpPr>
              <a:spLocks noChangeArrowheads="1"/>
            </p:cNvSpPr>
            <p:nvPr>
              <p:custDataLst>
                <p:tags r:id="rId54"/>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0" name="Oval 35"/>
            <p:cNvSpPr>
              <a:spLocks noChangeArrowheads="1"/>
            </p:cNvSpPr>
            <p:nvPr>
              <p:custDataLst>
                <p:tags r:id="rId55"/>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1" name="Line 36"/>
            <p:cNvSpPr>
              <a:spLocks noChangeShapeType="1"/>
            </p:cNvSpPr>
            <p:nvPr>
              <p:custDataLst>
                <p:tags r:id="rId56"/>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2" name="Line 37"/>
            <p:cNvSpPr>
              <a:spLocks noChangeShapeType="1"/>
            </p:cNvSpPr>
            <p:nvPr>
              <p:custDataLst>
                <p:tags r:id="rId57"/>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23" name="Text Box 38"/>
          <p:cNvSpPr txBox="1">
            <a:spLocks noChangeArrowheads="1"/>
          </p:cNvSpPr>
          <p:nvPr>
            <p:custDataLst>
              <p:tags r:id="rId32"/>
            </p:custDataLst>
          </p:nvPr>
        </p:nvSpPr>
        <p:spPr bwMode="auto">
          <a:xfrm>
            <a:off x="53340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1</a:t>
            </a:r>
          </a:p>
        </p:txBody>
      </p:sp>
      <p:sp>
        <p:nvSpPr>
          <p:cNvPr id="124" name="Text Box 39"/>
          <p:cNvSpPr txBox="1">
            <a:spLocks noChangeArrowheads="1"/>
          </p:cNvSpPr>
          <p:nvPr>
            <p:custDataLst>
              <p:tags r:id="rId33"/>
            </p:custDataLst>
          </p:nvPr>
        </p:nvSpPr>
        <p:spPr bwMode="auto">
          <a:xfrm>
            <a:off x="59436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1</a:t>
            </a:r>
          </a:p>
        </p:txBody>
      </p:sp>
      <p:grpSp>
        <p:nvGrpSpPr>
          <p:cNvPr id="125" name="Group 40"/>
          <p:cNvGrpSpPr>
            <a:grpSpLocks/>
          </p:cNvGrpSpPr>
          <p:nvPr>
            <p:custDataLst>
              <p:tags r:id="rId34"/>
            </p:custDataLst>
          </p:nvPr>
        </p:nvGrpSpPr>
        <p:grpSpPr bwMode="auto">
          <a:xfrm rot="5400000">
            <a:off x="5972175" y="3635375"/>
            <a:ext cx="703263" cy="246063"/>
            <a:chOff x="3654" y="1680"/>
            <a:chExt cx="934" cy="336"/>
          </a:xfrm>
        </p:grpSpPr>
        <p:sp>
          <p:nvSpPr>
            <p:cNvPr id="126" name="AutoShape 41"/>
            <p:cNvSpPr>
              <a:spLocks noChangeArrowheads="1"/>
            </p:cNvSpPr>
            <p:nvPr>
              <p:custDataLst>
                <p:tags r:id="rId50"/>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27" name="Oval 42"/>
            <p:cNvSpPr>
              <a:spLocks noChangeArrowheads="1"/>
            </p:cNvSpPr>
            <p:nvPr>
              <p:custDataLst>
                <p:tags r:id="rId51"/>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28" name="Line 43"/>
            <p:cNvSpPr>
              <a:spLocks noChangeShapeType="1"/>
            </p:cNvSpPr>
            <p:nvPr>
              <p:custDataLst>
                <p:tags r:id="rId52"/>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29" name="Line 44"/>
            <p:cNvSpPr>
              <a:spLocks noChangeShapeType="1"/>
            </p:cNvSpPr>
            <p:nvPr>
              <p:custDataLst>
                <p:tags r:id="rId53"/>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0" name="Text Box 45"/>
          <p:cNvSpPr txBox="1">
            <a:spLocks noChangeArrowheads="1"/>
          </p:cNvSpPr>
          <p:nvPr>
            <p:custDataLst>
              <p:tags r:id="rId35"/>
            </p:custDataLst>
          </p:nvPr>
        </p:nvSpPr>
        <p:spPr bwMode="auto">
          <a:xfrm>
            <a:off x="36576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2</a:t>
            </a:r>
          </a:p>
        </p:txBody>
      </p:sp>
      <p:sp>
        <p:nvSpPr>
          <p:cNvPr id="131" name="Text Box 46"/>
          <p:cNvSpPr txBox="1">
            <a:spLocks noChangeArrowheads="1"/>
          </p:cNvSpPr>
          <p:nvPr>
            <p:custDataLst>
              <p:tags r:id="rId36"/>
            </p:custDataLst>
          </p:nvPr>
        </p:nvSpPr>
        <p:spPr bwMode="auto">
          <a:xfrm>
            <a:off x="42672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2</a:t>
            </a:r>
          </a:p>
        </p:txBody>
      </p:sp>
      <p:grpSp>
        <p:nvGrpSpPr>
          <p:cNvPr id="132" name="Group 47"/>
          <p:cNvGrpSpPr>
            <a:grpSpLocks/>
          </p:cNvGrpSpPr>
          <p:nvPr>
            <p:custDataLst>
              <p:tags r:id="rId37"/>
            </p:custDataLst>
          </p:nvPr>
        </p:nvGrpSpPr>
        <p:grpSpPr bwMode="auto">
          <a:xfrm rot="5400000">
            <a:off x="4295775" y="3635375"/>
            <a:ext cx="703263" cy="246063"/>
            <a:chOff x="3654" y="1680"/>
            <a:chExt cx="934" cy="336"/>
          </a:xfrm>
        </p:grpSpPr>
        <p:sp>
          <p:nvSpPr>
            <p:cNvPr id="133" name="AutoShape 48"/>
            <p:cNvSpPr>
              <a:spLocks noChangeArrowheads="1"/>
            </p:cNvSpPr>
            <p:nvPr>
              <p:custDataLst>
                <p:tags r:id="rId46"/>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34" name="Oval 49"/>
            <p:cNvSpPr>
              <a:spLocks noChangeArrowheads="1"/>
            </p:cNvSpPr>
            <p:nvPr>
              <p:custDataLst>
                <p:tags r:id="rId47"/>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35" name="Line 50"/>
            <p:cNvSpPr>
              <a:spLocks noChangeShapeType="1"/>
            </p:cNvSpPr>
            <p:nvPr>
              <p:custDataLst>
                <p:tags r:id="rId48"/>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36" name="Line 51"/>
            <p:cNvSpPr>
              <a:spLocks noChangeShapeType="1"/>
            </p:cNvSpPr>
            <p:nvPr>
              <p:custDataLst>
                <p:tags r:id="rId49"/>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137" name="Text Box 52"/>
          <p:cNvSpPr txBox="1">
            <a:spLocks noChangeArrowheads="1"/>
          </p:cNvSpPr>
          <p:nvPr>
            <p:custDataLst>
              <p:tags r:id="rId38"/>
            </p:custDataLst>
          </p:nvPr>
        </p:nvSpPr>
        <p:spPr bwMode="auto">
          <a:xfrm>
            <a:off x="1981200" y="3559175"/>
            <a:ext cx="6096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A</a:t>
            </a:r>
            <a:r>
              <a:rPr lang="en-US" sz="2800" baseline="-25000">
                <a:solidFill>
                  <a:srgbClr val="FFFFFF"/>
                </a:solidFill>
                <a:latin typeface="Calibri"/>
              </a:rPr>
              <a:t>3</a:t>
            </a:r>
          </a:p>
        </p:txBody>
      </p:sp>
      <p:sp>
        <p:nvSpPr>
          <p:cNvPr id="138" name="Text Box 53"/>
          <p:cNvSpPr txBox="1">
            <a:spLocks noChangeArrowheads="1"/>
          </p:cNvSpPr>
          <p:nvPr>
            <p:custDataLst>
              <p:tags r:id="rId39"/>
            </p:custDataLst>
          </p:nvPr>
        </p:nvSpPr>
        <p:spPr bwMode="auto">
          <a:xfrm>
            <a:off x="2590800" y="2895600"/>
            <a:ext cx="914400" cy="562013"/>
          </a:xfrm>
          <a:prstGeom prst="rect">
            <a:avLst/>
          </a:prstGeom>
          <a:noFill/>
          <a:ln w="25400" algn="ctr">
            <a:noFill/>
            <a:miter lim="800000"/>
            <a:headEnd/>
            <a:tailEnd/>
          </a:ln>
          <a:effectLst/>
        </p:spPr>
        <p:txBody>
          <a:bodyPr>
            <a:spAutoFit/>
          </a:bodyPr>
          <a:lstStyle/>
          <a:p>
            <a:pPr algn="ctr" eaLnBrk="1" hangingPunct="1">
              <a:lnSpc>
                <a:spcPct val="116000"/>
              </a:lnSpc>
              <a:buClr>
                <a:srgbClr val="40458C"/>
              </a:buClr>
              <a:buSzPct val="100000"/>
              <a:buFont typeface="Times New Roman" pitchFamily="18" charset="0"/>
              <a:buNone/>
            </a:pPr>
            <a:r>
              <a:rPr lang="en-US" sz="2800">
                <a:solidFill>
                  <a:srgbClr val="FFFFFF"/>
                </a:solidFill>
                <a:latin typeface="Calibri"/>
              </a:rPr>
              <a:t>B</a:t>
            </a:r>
            <a:r>
              <a:rPr lang="en-US" sz="2800" baseline="-25000">
                <a:solidFill>
                  <a:srgbClr val="FFFFFF"/>
                </a:solidFill>
                <a:latin typeface="Calibri"/>
              </a:rPr>
              <a:t>3</a:t>
            </a:r>
          </a:p>
        </p:txBody>
      </p:sp>
      <p:grpSp>
        <p:nvGrpSpPr>
          <p:cNvPr id="139" name="Group 54"/>
          <p:cNvGrpSpPr>
            <a:grpSpLocks/>
          </p:cNvGrpSpPr>
          <p:nvPr>
            <p:custDataLst>
              <p:tags r:id="rId40"/>
            </p:custDataLst>
          </p:nvPr>
        </p:nvGrpSpPr>
        <p:grpSpPr bwMode="auto">
          <a:xfrm rot="5400000">
            <a:off x="2619375" y="3635375"/>
            <a:ext cx="703263" cy="246063"/>
            <a:chOff x="3654" y="1680"/>
            <a:chExt cx="934" cy="336"/>
          </a:xfrm>
        </p:grpSpPr>
        <p:sp>
          <p:nvSpPr>
            <p:cNvPr id="140" name="AutoShape 55"/>
            <p:cNvSpPr>
              <a:spLocks noChangeArrowheads="1"/>
            </p:cNvSpPr>
            <p:nvPr>
              <p:custDataLst>
                <p:tags r:id="rId42"/>
              </p:custDataLst>
            </p:nvPr>
          </p:nvSpPr>
          <p:spPr bwMode="auto">
            <a:xfrm rot="5400000">
              <a:off x="3960" y="1656"/>
              <a:ext cx="336" cy="384"/>
            </a:xfrm>
            <a:prstGeom prst="triangle">
              <a:avLst>
                <a:gd name="adj" fmla="val 50000"/>
              </a:avLst>
            </a:prstGeom>
            <a:noFill/>
            <a:ln w="25400" algn="ctr">
              <a:solidFill>
                <a:srgbClr val="FFFFFF"/>
              </a:solidFill>
              <a:miter lim="800000"/>
              <a:headEnd/>
              <a:tailEnd/>
            </a:ln>
            <a:effectLst/>
          </p:spPr>
          <p:txBody>
            <a:bodyPr wrap="none" anchor="ctr">
              <a:spAutoFit/>
            </a:bodyPr>
            <a:lstStyle/>
            <a:p>
              <a:endParaRPr lang="en-US"/>
            </a:p>
          </p:txBody>
        </p:sp>
        <p:sp>
          <p:nvSpPr>
            <p:cNvPr id="141" name="Oval 56"/>
            <p:cNvSpPr>
              <a:spLocks noChangeArrowheads="1"/>
            </p:cNvSpPr>
            <p:nvPr>
              <p:custDataLst>
                <p:tags r:id="rId43"/>
              </p:custDataLst>
            </p:nvPr>
          </p:nvSpPr>
          <p:spPr bwMode="auto">
            <a:xfrm>
              <a:off x="4326" y="1799"/>
              <a:ext cx="96" cy="96"/>
            </a:xfrm>
            <a:prstGeom prst="ellipse">
              <a:avLst/>
            </a:prstGeom>
            <a:noFill/>
            <a:ln w="25400" algn="ctr">
              <a:solidFill>
                <a:srgbClr val="FFFFFF"/>
              </a:solidFill>
              <a:round/>
              <a:headEnd/>
              <a:tailEnd/>
            </a:ln>
            <a:effectLst/>
          </p:spPr>
          <p:txBody>
            <a:bodyPr wrap="none" anchor="ctr">
              <a:spAutoFit/>
            </a:bodyPr>
            <a:lstStyle/>
            <a:p>
              <a:endParaRPr lang="en-US"/>
            </a:p>
          </p:txBody>
        </p:sp>
        <p:sp>
          <p:nvSpPr>
            <p:cNvPr id="142" name="Line 57"/>
            <p:cNvSpPr>
              <a:spLocks noChangeShapeType="1"/>
            </p:cNvSpPr>
            <p:nvPr>
              <p:custDataLst>
                <p:tags r:id="rId44"/>
              </p:custDataLst>
            </p:nvPr>
          </p:nvSpPr>
          <p:spPr bwMode="auto">
            <a:xfrm flipH="1">
              <a:off x="3654" y="1847"/>
              <a:ext cx="288" cy="0"/>
            </a:xfrm>
            <a:prstGeom prst="line">
              <a:avLst/>
            </a:prstGeom>
            <a:noFill/>
            <a:ln w="25400">
              <a:solidFill>
                <a:srgbClr val="FFFFFF"/>
              </a:solidFill>
              <a:round/>
              <a:headEnd/>
              <a:tailEnd/>
            </a:ln>
            <a:effectLst/>
          </p:spPr>
          <p:txBody>
            <a:bodyPr wrap="none" anchor="ctr">
              <a:spAutoFit/>
            </a:bodyPr>
            <a:lstStyle/>
            <a:p>
              <a:endParaRPr lang="en-US"/>
            </a:p>
          </p:txBody>
        </p:sp>
        <p:sp>
          <p:nvSpPr>
            <p:cNvPr id="143" name="Line 58"/>
            <p:cNvSpPr>
              <a:spLocks noChangeShapeType="1"/>
            </p:cNvSpPr>
            <p:nvPr>
              <p:custDataLst>
                <p:tags r:id="rId45"/>
              </p:custDataLst>
            </p:nvPr>
          </p:nvSpPr>
          <p:spPr bwMode="auto">
            <a:xfrm flipH="1" flipV="1">
              <a:off x="4422" y="1847"/>
              <a:ext cx="166" cy="3"/>
            </a:xfrm>
            <a:prstGeom prst="line">
              <a:avLst/>
            </a:prstGeom>
            <a:noFill/>
            <a:ln w="25400">
              <a:solidFill>
                <a:srgbClr val="FFFFFF"/>
              </a:solidFill>
              <a:round/>
              <a:headEnd/>
              <a:tailEnd/>
            </a:ln>
            <a:effectLst/>
          </p:spPr>
          <p:txBody>
            <a:bodyPr anchor="ctr">
              <a:spAutoFit/>
            </a:bodyPr>
            <a:lstStyle/>
            <a:p>
              <a:endParaRPr lang="en-US"/>
            </a:p>
          </p:txBody>
        </p:sp>
      </p:grpSp>
      <p:sp>
        <p:nvSpPr>
          <p:cNvPr id="68" name="Text Box 33"/>
          <p:cNvSpPr txBox="1">
            <a:spLocks noChangeArrowheads="1"/>
          </p:cNvSpPr>
          <p:nvPr>
            <p:custDataLst>
              <p:tags r:id="rId41"/>
            </p:custDataLst>
          </p:nvPr>
        </p:nvSpPr>
        <p:spPr bwMode="auto">
          <a:xfrm>
            <a:off x="533400" y="4505980"/>
            <a:ext cx="1143000" cy="523220"/>
          </a:xfrm>
          <a:prstGeom prst="rect">
            <a:avLst/>
          </a:prstGeom>
          <a:noFill/>
          <a:ln w="25400" algn="ctr">
            <a:noFill/>
            <a:miter lim="800000"/>
            <a:headEnd/>
            <a:tailEnd/>
          </a:ln>
          <a:effectLst/>
        </p:spPr>
        <p:txBody>
          <a:bodyPr>
            <a:spAutoFit/>
          </a:bodyPr>
          <a:lstStyle/>
          <a:p>
            <a:pPr algn="ctr" eaLnBrk="1" hangingPunct="1">
              <a:buClr>
                <a:srgbClr val="40458C"/>
              </a:buClr>
              <a:buSzPct val="100000"/>
              <a:buFont typeface="Times New Roman" pitchFamily="18" charset="0"/>
              <a:buNone/>
            </a:pPr>
            <a:r>
              <a:rPr lang="en-US" sz="2800" dirty="0" err="1" smtClean="0">
                <a:solidFill>
                  <a:srgbClr val="FFFFFF"/>
                </a:solidFill>
                <a:latin typeface="Calibri"/>
              </a:rPr>
              <a:t>C</a:t>
            </a:r>
            <a:r>
              <a:rPr lang="en-US" sz="2800" baseline="-25000" dirty="0" err="1" smtClean="0">
                <a:solidFill>
                  <a:srgbClr val="FFFFFF"/>
                </a:solidFill>
                <a:latin typeface="Calibri"/>
              </a:rPr>
              <a:t>out</a:t>
            </a:r>
            <a:endParaRPr lang="en-US" sz="2800" baseline="-25000" dirty="0">
              <a:solidFill>
                <a:srgbClr val="FFFFFF"/>
              </a:solidFill>
              <a:latin typeface="Calibri"/>
            </a:endParaRPr>
          </a:p>
        </p:txBody>
      </p:sp>
    </p:spTree>
    <p:extLst>
      <p:ext uri="{BB962C8B-B14F-4D97-AF65-F5344CB8AC3E}">
        <p14:creationId xmlns:p14="http://schemas.microsoft.com/office/powerpoint/2010/main" val="40449996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sp>
        <p:nvSpPr>
          <p:cNvPr id="3" name="Content Placeholder 2"/>
          <p:cNvSpPr>
            <a:spLocks noGrp="1"/>
          </p:cNvSpPr>
          <p:nvPr>
            <p:ph idx="1"/>
          </p:nvPr>
        </p:nvSpPr>
        <p:spPr>
          <a:xfrm>
            <a:off x="76200" y="685800"/>
            <a:ext cx="9144000" cy="5638800"/>
          </a:xfrm>
        </p:spPr>
        <p:txBody>
          <a:bodyPr/>
          <a:lstStyle/>
          <a:p>
            <a:r>
              <a:rPr lang="en-US" dirty="0" smtClean="0"/>
              <a:t>Recall: </a:t>
            </a:r>
            <a:r>
              <a:rPr lang="en-US" dirty="0" smtClean="0">
                <a:solidFill>
                  <a:schemeClr val="accent5">
                    <a:lumMod val="60000"/>
                    <a:lumOff val="40000"/>
                  </a:schemeClr>
                </a:solidFill>
              </a:rPr>
              <a:t>Binary</a:t>
            </a:r>
          </a:p>
          <a:p>
            <a:pPr lvl="1"/>
            <a:r>
              <a:rPr lang="en-US" dirty="0"/>
              <a:t>Two symbols (base 2): </a:t>
            </a:r>
            <a:r>
              <a:rPr lang="en-US" dirty="0">
                <a:solidFill>
                  <a:schemeClr val="accent5">
                    <a:lumMod val="60000"/>
                    <a:lumOff val="40000"/>
                  </a:schemeClr>
                </a:solidFill>
              </a:rPr>
              <a:t>true</a:t>
            </a:r>
            <a:r>
              <a:rPr lang="en-US" dirty="0"/>
              <a:t> and </a:t>
            </a:r>
            <a:r>
              <a:rPr lang="en-US" dirty="0">
                <a:solidFill>
                  <a:schemeClr val="accent5">
                    <a:lumMod val="60000"/>
                    <a:lumOff val="40000"/>
                  </a:schemeClr>
                </a:solidFill>
              </a:rPr>
              <a:t>false</a:t>
            </a:r>
            <a:r>
              <a:rPr lang="en-US" dirty="0"/>
              <a:t>; </a:t>
            </a:r>
            <a:r>
              <a:rPr lang="en-US" dirty="0">
                <a:solidFill>
                  <a:schemeClr val="accent5">
                    <a:lumMod val="60000"/>
                    <a:lumOff val="40000"/>
                  </a:schemeClr>
                </a:solidFill>
              </a:rPr>
              <a:t>1</a:t>
            </a:r>
            <a:r>
              <a:rPr lang="en-US" dirty="0" smtClean="0"/>
              <a:t> </a:t>
            </a:r>
            <a:r>
              <a:rPr lang="en-US" dirty="0"/>
              <a:t>and </a:t>
            </a:r>
            <a:r>
              <a:rPr lang="en-US" dirty="0">
                <a:solidFill>
                  <a:schemeClr val="accent5">
                    <a:lumMod val="60000"/>
                    <a:lumOff val="40000"/>
                  </a:schemeClr>
                </a:solidFill>
              </a:rPr>
              <a:t>0</a:t>
            </a:r>
          </a:p>
          <a:p>
            <a:pPr lvl="1"/>
            <a:r>
              <a:rPr lang="en-US" dirty="0"/>
              <a:t>Basis of Logic </a:t>
            </a:r>
            <a:r>
              <a:rPr lang="en-US" dirty="0" smtClean="0"/>
              <a:t>Circuits </a:t>
            </a:r>
            <a:r>
              <a:rPr lang="en-US" dirty="0"/>
              <a:t>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t> (base 2)?</a:t>
            </a:r>
          </a:p>
          <a:p>
            <a:endParaRPr lang="en-US" dirty="0"/>
          </a:p>
        </p:txBody>
      </p:sp>
    </p:spTree>
    <p:extLst>
      <p:ext uri="{BB962C8B-B14F-4D97-AF65-F5344CB8AC3E}">
        <p14:creationId xmlns:p14="http://schemas.microsoft.com/office/powerpoint/2010/main" val="250551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Takeaways</a:t>
            </a:r>
            <a:endParaRPr lang="en-US" dirty="0"/>
          </a:p>
        </p:txBody>
      </p:sp>
      <p:sp>
        <p:nvSpPr>
          <p:cNvPr id="3" name="Content Placeholder 2"/>
          <p:cNvSpPr>
            <a:spLocks noGrp="1"/>
          </p:cNvSpPr>
          <p:nvPr>
            <p:ph idx="1"/>
          </p:nvPr>
        </p:nvSpPr>
        <p:spPr>
          <a:xfrm>
            <a:off x="152400" y="762000"/>
            <a:ext cx="8915400" cy="5867400"/>
          </a:xfrm>
        </p:spPr>
        <p:txBody>
          <a:bodyPr>
            <a:normAutofit fontScale="85000" lnSpcReduction="20000"/>
          </a:bodyPr>
          <a:lstStyle/>
          <a:p>
            <a:r>
              <a:rPr lang="en-US" sz="2800" dirty="0">
                <a:solidFill>
                  <a:schemeClr val="accent1"/>
                </a:solidFill>
              </a:rPr>
              <a:t>Digital computers </a:t>
            </a:r>
            <a:r>
              <a:rPr lang="en-US" sz="2800" dirty="0" smtClean="0">
                <a:solidFill>
                  <a:schemeClr val="accent1"/>
                </a:solidFill>
              </a:rPr>
              <a:t>are implemented via logic circuits and thus represent </a:t>
            </a:r>
            <a:r>
              <a:rPr lang="en-US" sz="2800" i="1" dirty="0" smtClean="0">
                <a:solidFill>
                  <a:schemeClr val="accent1"/>
                </a:solidFill>
              </a:rPr>
              <a:t>all</a:t>
            </a:r>
            <a:r>
              <a:rPr lang="en-US" sz="2800" dirty="0" smtClean="0">
                <a:solidFill>
                  <a:schemeClr val="accent1"/>
                </a:solidFill>
              </a:rPr>
              <a:t> </a:t>
            </a:r>
            <a:r>
              <a:rPr lang="en-US" sz="2800" dirty="0">
                <a:solidFill>
                  <a:schemeClr val="accent1"/>
                </a:solidFill>
              </a:rPr>
              <a:t>numbers in binary (base 2</a:t>
            </a:r>
            <a:r>
              <a:rPr lang="en-US" sz="2800" dirty="0" smtClean="0">
                <a:solidFill>
                  <a:schemeClr val="accent1"/>
                </a:solidFill>
              </a:rPr>
              <a:t>).</a:t>
            </a:r>
          </a:p>
          <a:p>
            <a:endParaRPr lang="en-US" sz="1400" dirty="0"/>
          </a:p>
          <a:p>
            <a:r>
              <a:rPr lang="en-US" sz="2800" dirty="0" smtClean="0"/>
              <a:t>We write numbers as decimal or hex for convenience and need to be able to convert to binary and back (to understand what the computer is doing!).</a:t>
            </a:r>
          </a:p>
          <a:p>
            <a:endParaRPr lang="en-US" sz="1400" dirty="0"/>
          </a:p>
          <a:p>
            <a:r>
              <a:rPr lang="en-US" sz="2800" dirty="0" smtClean="0">
                <a:solidFill>
                  <a:srgbClr val="92D050"/>
                </a:solidFill>
              </a:rPr>
              <a:t>Adding two 1-bit numbers generalizes to adding two numbers of any size since 1-bit full adders can be cascaded. </a:t>
            </a:r>
          </a:p>
          <a:p>
            <a:endParaRPr lang="en-US" sz="1400" dirty="0"/>
          </a:p>
          <a:p>
            <a:r>
              <a:rPr lang="en-US" sz="2800" dirty="0" smtClean="0">
                <a:solidFill>
                  <a:schemeClr val="accent6"/>
                </a:solidFill>
              </a:rPr>
              <a:t>Using Two’s complement number representation simplifies adder Logic circuit design (0 is unique, easy to negate). Subtraction is adding, where one operand is negated (two’s complement; to negate: flip the bits and add 1).</a:t>
            </a:r>
          </a:p>
          <a:p>
            <a:endParaRPr lang="en-US" sz="1500" dirty="0" smtClean="0"/>
          </a:p>
          <a:p>
            <a:r>
              <a:rPr lang="en-US" sz="2800" dirty="0" smtClean="0">
                <a:solidFill>
                  <a:schemeClr val="accent5">
                    <a:lumMod val="60000"/>
                    <a:lumOff val="40000"/>
                  </a:schemeClr>
                </a:solidFill>
              </a:rPr>
              <a:t>Overflow if sign of operands A and B != sign of result S. </a:t>
            </a:r>
          </a:p>
          <a:p>
            <a:r>
              <a:rPr lang="en-US" sz="2800" dirty="0" smtClean="0">
                <a:solidFill>
                  <a:schemeClr val="accent5">
                    <a:lumMod val="60000"/>
                    <a:lumOff val="40000"/>
                  </a:schemeClr>
                </a:solidFill>
              </a:rPr>
              <a:t>Can detect overflow by testing  </a:t>
            </a:r>
            <a:r>
              <a:rPr lang="en-US" sz="2800" dirty="0" err="1" smtClean="0">
                <a:solidFill>
                  <a:schemeClr val="accent5">
                    <a:lumMod val="60000"/>
                    <a:lumOff val="40000"/>
                  </a:schemeClr>
                </a:solidFill>
              </a:rPr>
              <a:t>C</a:t>
            </a:r>
            <a:r>
              <a:rPr lang="en-US" sz="2800" baseline="-25000" dirty="0" err="1" smtClean="0">
                <a:solidFill>
                  <a:schemeClr val="accent5">
                    <a:lumMod val="60000"/>
                    <a:lumOff val="40000"/>
                  </a:schemeClr>
                </a:solidFill>
              </a:rPr>
              <a:t>in</a:t>
            </a:r>
            <a:r>
              <a:rPr lang="en-US" sz="2800" dirty="0" smtClean="0">
                <a:solidFill>
                  <a:schemeClr val="accent5">
                    <a:lumMod val="60000"/>
                    <a:lumOff val="40000"/>
                  </a:schemeClr>
                </a:solidFill>
              </a:rPr>
              <a:t> != </a:t>
            </a:r>
            <a:r>
              <a:rPr lang="en-US" sz="2800" dirty="0" err="1" smtClean="0">
                <a:solidFill>
                  <a:schemeClr val="accent5">
                    <a:lumMod val="60000"/>
                    <a:lumOff val="40000"/>
                  </a:schemeClr>
                </a:solidFill>
              </a:rPr>
              <a:t>C</a:t>
            </a:r>
            <a:r>
              <a:rPr lang="en-US" sz="2800" baseline="-25000" dirty="0" err="1" smtClean="0">
                <a:solidFill>
                  <a:schemeClr val="accent5">
                    <a:lumMod val="60000"/>
                    <a:lumOff val="40000"/>
                  </a:schemeClr>
                </a:solidFill>
              </a:rPr>
              <a:t>out</a:t>
            </a:r>
            <a:r>
              <a:rPr lang="en-US" sz="2800" dirty="0">
                <a:solidFill>
                  <a:schemeClr val="accent5">
                    <a:lumMod val="60000"/>
                    <a:lumOff val="40000"/>
                  </a:schemeClr>
                </a:solidFill>
              </a:rPr>
              <a:t> </a:t>
            </a:r>
            <a:r>
              <a:rPr lang="en-US" sz="2800" dirty="0" smtClean="0">
                <a:solidFill>
                  <a:schemeClr val="accent5">
                    <a:lumMod val="60000"/>
                    <a:lumOff val="40000"/>
                  </a:schemeClr>
                </a:solidFill>
              </a:rPr>
              <a:t>of </a:t>
            </a:r>
            <a:r>
              <a:rPr lang="en-US" sz="2800" dirty="0">
                <a:solidFill>
                  <a:schemeClr val="accent5">
                    <a:lumMod val="60000"/>
                    <a:lumOff val="40000"/>
                  </a:schemeClr>
                </a:solidFill>
              </a:rPr>
              <a:t>the most significant bit (</a:t>
            </a:r>
            <a:r>
              <a:rPr lang="en-US" sz="2800" dirty="0" err="1">
                <a:solidFill>
                  <a:schemeClr val="accent5">
                    <a:lumMod val="60000"/>
                    <a:lumOff val="40000"/>
                  </a:schemeClr>
                </a:solidFill>
              </a:rPr>
              <a:t>msb</a:t>
            </a:r>
            <a:r>
              <a:rPr lang="en-US" sz="2800" dirty="0" smtClean="0">
                <a:solidFill>
                  <a:schemeClr val="accent5">
                    <a:lumMod val="60000"/>
                    <a:lumOff val="40000"/>
                  </a:schemeClr>
                </a:solidFill>
              </a:rPr>
              <a:t>), which only occurs when previous statement is true.</a:t>
            </a:r>
            <a:endParaRPr lang="en-US" sz="2800" dirty="0">
              <a:solidFill>
                <a:schemeClr val="accent5">
                  <a:lumMod val="60000"/>
                  <a:lumOff val="40000"/>
                </a:schemeClr>
              </a:solidFill>
            </a:endParaRPr>
          </a:p>
        </p:txBody>
      </p:sp>
      <p:sp>
        <p:nvSpPr>
          <p:cNvPr id="4" name="Slide Number Placeholder 3"/>
          <p:cNvSpPr>
            <a:spLocks noGrp="1"/>
          </p:cNvSpPr>
          <p:nvPr>
            <p:ph type="sldNum" sz="quarter" idx="12"/>
          </p:nvPr>
        </p:nvSpPr>
        <p:spPr/>
        <p:txBody>
          <a:bodyPr/>
          <a:lstStyle/>
          <a:p>
            <a:fld id="{DAD0A56F-BD0F-4BDF-9912-D1E89E9626C0}" type="slidenum">
              <a:rPr lang="en-US" smtClean="0"/>
              <a:t>40</a:t>
            </a:fld>
            <a:endParaRPr lang="en-US"/>
          </a:p>
        </p:txBody>
      </p:sp>
    </p:spTree>
    <p:extLst>
      <p:ext uri="{BB962C8B-B14F-4D97-AF65-F5344CB8AC3E}">
        <p14:creationId xmlns:p14="http://schemas.microsoft.com/office/powerpoint/2010/main" val="32571995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Grp="1" noChangeArrowheads="1"/>
          </p:cNvSpPr>
          <p:nvPr>
            <p:ph type="title"/>
            <p:custDataLst>
              <p:tags r:id="rId1"/>
            </p:custDataLst>
          </p:nvPr>
        </p:nvSpPr>
        <p:spPr/>
        <p:txBody>
          <a:bodyPr>
            <a:normAutofit fontScale="90000"/>
          </a:bodyPr>
          <a:lstStyle/>
          <a:p>
            <a:r>
              <a:rPr lang="en-US" smtClean="0"/>
              <a:t>Summary</a:t>
            </a:r>
            <a:endParaRPr lang="en-US" dirty="0"/>
          </a:p>
        </p:txBody>
      </p:sp>
      <p:sp>
        <p:nvSpPr>
          <p:cNvPr id="41986" name="Rectangle 2"/>
          <p:cNvSpPr>
            <a:spLocks noGrp="1" noChangeArrowheads="1"/>
          </p:cNvSpPr>
          <p:nvPr>
            <p:ph idx="1"/>
            <p:custDataLst>
              <p:tags r:id="rId2"/>
            </p:custDataLst>
          </p:nvPr>
        </p:nvSpPr>
        <p:spPr>
          <a:xfrm>
            <a:off x="0" y="762000"/>
            <a:ext cx="9144000" cy="6096000"/>
          </a:xfrm>
        </p:spPr>
        <p:txBody>
          <a:bodyPr>
            <a:normAutofit/>
          </a:bodyPr>
          <a:lstStyle/>
          <a:p>
            <a:r>
              <a:rPr lang="en-US" dirty="0" smtClean="0"/>
              <a:t>We can now implement combinational logic circuits</a:t>
            </a:r>
          </a:p>
          <a:p>
            <a:pPr lvl="1"/>
            <a:r>
              <a:rPr lang="en-US" dirty="0"/>
              <a:t>Design each block</a:t>
            </a:r>
          </a:p>
          <a:p>
            <a:pPr lvl="2"/>
            <a:r>
              <a:rPr lang="en-US" dirty="0"/>
              <a:t>Binary encoded numbers for compactness</a:t>
            </a:r>
          </a:p>
          <a:p>
            <a:pPr lvl="1"/>
            <a:r>
              <a:rPr lang="en-US" dirty="0" smtClean="0"/>
              <a:t>Decompose large circuit into manageable blocks</a:t>
            </a:r>
          </a:p>
          <a:p>
            <a:pPr lvl="2"/>
            <a:r>
              <a:rPr lang="en-US" dirty="0" smtClean="0"/>
              <a:t>1-bit Half </a:t>
            </a:r>
            <a:r>
              <a:rPr lang="en-US" dirty="0"/>
              <a:t>A</a:t>
            </a:r>
            <a:r>
              <a:rPr lang="en-US" dirty="0" smtClean="0"/>
              <a:t>dders, 1-bit Full </a:t>
            </a:r>
            <a:r>
              <a:rPr lang="en-US" dirty="0"/>
              <a:t>A</a:t>
            </a:r>
            <a:r>
              <a:rPr lang="en-US" dirty="0" smtClean="0"/>
              <a:t>dders, </a:t>
            </a:r>
            <a:endParaRPr lang="en-US" dirty="0"/>
          </a:p>
          <a:p>
            <a:pPr marL="914400" lvl="2" indent="0">
              <a:buNone/>
            </a:pPr>
            <a:r>
              <a:rPr lang="en-US" dirty="0"/>
              <a:t> </a:t>
            </a:r>
            <a:r>
              <a:rPr lang="en-US" dirty="0" smtClean="0"/>
              <a:t>    </a:t>
            </a:r>
            <a:r>
              <a:rPr lang="en-US" i="1" dirty="0" smtClean="0"/>
              <a:t>n</a:t>
            </a:r>
            <a:r>
              <a:rPr lang="en-US" dirty="0" smtClean="0"/>
              <a:t>-bit Adders via cascaded 1-bit Full Adders, ...</a:t>
            </a:r>
          </a:p>
          <a:p>
            <a:pPr lvl="1"/>
            <a:r>
              <a:rPr lang="en-US" dirty="0" smtClean="0"/>
              <a:t>Can implement circuits using NAND or NOR gates</a:t>
            </a:r>
          </a:p>
          <a:p>
            <a:pPr lvl="1"/>
            <a:r>
              <a:rPr lang="en-US" dirty="0" smtClean="0"/>
              <a:t>Can implement gates using use PMOS and NMOS-transistors</a:t>
            </a:r>
          </a:p>
          <a:p>
            <a:pPr lvl="1"/>
            <a:r>
              <a:rPr lang="en-US" dirty="0" smtClean="0">
                <a:solidFill>
                  <a:schemeClr val="accent5">
                    <a:lumMod val="60000"/>
                    <a:lumOff val="40000"/>
                  </a:schemeClr>
                </a:solidFill>
              </a:rPr>
              <a:t>And can add and subtract numbers (in two’s compliment)!</a:t>
            </a:r>
          </a:p>
          <a:p>
            <a:pPr lvl="1"/>
            <a:r>
              <a:rPr lang="en-US" dirty="0" smtClean="0">
                <a:solidFill>
                  <a:srgbClr val="FFFFFF"/>
                </a:solidFill>
              </a:rPr>
              <a:t>Next time, state and finite state machines…</a:t>
            </a:r>
            <a:endParaRPr lang="en-US" dirty="0">
              <a:solidFill>
                <a:srgbClr val="FFFFFF"/>
              </a:solidFill>
            </a:endParaRPr>
          </a:p>
        </p:txBody>
      </p:sp>
      <p:pic>
        <p:nvPicPr>
          <p:cNvPr id="23554" name="CP3 Ink c3a23903-b926-4318-8d7f-5af601c0eacc"/>
          <p:cNvPicPr>
            <a:picLocks noChangeAspect="1" noChangeArrowheads="1"/>
          </p:cNvPicPr>
          <p:nvPr>
            <p:custDataLst>
              <p:tags r:id="rId3"/>
            </p:custDataLst>
          </p:nvPr>
        </p:nvPicPr>
        <p:blipFill>
          <a:blip r:embed="rId6">
            <a:extLst>
              <a:ext uri="{28A0092B-C50C-407E-A947-70E740481C1C}">
                <a14:useLocalDpi xmlns:a14="http://schemas.microsoft.com/office/drawing/2010/main" val="0"/>
              </a:ext>
            </a:extLst>
          </a:blip>
          <a:srcRect/>
          <a:stretch>
            <a:fillRect/>
          </a:stretch>
        </p:blipFill>
        <p:spPr bwMode="auto">
          <a:xfrm>
            <a:off x="1457954" y="5201580"/>
            <a:ext cx="118651" cy="1184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2553900"/>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198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5">
                    <a:lumMod val="60000"/>
                    <a:lumOff val="40000"/>
                  </a:schemeClr>
                </a:solidFill>
              </a:rPr>
              <a:t>Binary</a:t>
            </a:r>
            <a:endParaRPr lang="en-US" dirty="0">
              <a:solidFill>
                <a:schemeClr val="accent5">
                  <a:lumMod val="60000"/>
                  <a:lumOff val="40000"/>
                </a:schemeClr>
              </a:solidFill>
            </a:endParaRPr>
          </a:p>
          <a:p>
            <a:pPr lvl="1"/>
            <a:r>
              <a:rPr lang="en-US" dirty="0"/>
              <a:t>T</a:t>
            </a:r>
            <a:r>
              <a:rPr lang="en-US" dirty="0" smtClean="0"/>
              <a:t>wo symbols (base 2): </a:t>
            </a:r>
            <a:r>
              <a:rPr lang="en-US" dirty="0" smtClean="0">
                <a:solidFill>
                  <a:schemeClr val="accent5">
                    <a:lumMod val="60000"/>
                    <a:lumOff val="40000"/>
                  </a:schemeClr>
                </a:solidFill>
              </a:rPr>
              <a:t>true</a:t>
            </a:r>
            <a:r>
              <a:rPr lang="en-US" dirty="0" smtClean="0"/>
              <a:t> and </a:t>
            </a:r>
            <a:r>
              <a:rPr lang="en-US" dirty="0" smtClean="0">
                <a:solidFill>
                  <a:schemeClr val="accent5">
                    <a:lumMod val="60000"/>
                    <a:lumOff val="40000"/>
                  </a:schemeClr>
                </a:solidFill>
              </a:rPr>
              <a:t>false</a:t>
            </a:r>
            <a:r>
              <a:rPr lang="en-US" dirty="0" smtClean="0"/>
              <a:t>; </a:t>
            </a:r>
            <a:r>
              <a:rPr lang="en-US" dirty="0">
                <a:solidFill>
                  <a:schemeClr val="accent5">
                    <a:lumMod val="60000"/>
                    <a:lumOff val="40000"/>
                  </a:schemeClr>
                </a:solidFill>
              </a:rPr>
              <a:t>1</a:t>
            </a:r>
            <a:r>
              <a:rPr lang="en-US" dirty="0" smtClean="0"/>
              <a:t> and </a:t>
            </a:r>
            <a:r>
              <a:rPr lang="en-US" dirty="0">
                <a:solidFill>
                  <a:schemeClr val="accent5">
                    <a:lumMod val="60000"/>
                    <a:lumOff val="40000"/>
                  </a:schemeClr>
                </a:solidFill>
              </a:rPr>
              <a:t>0</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solidFill>
                  <a:schemeClr val="accent1"/>
                </a:solidFill>
              </a:rPr>
              <a:t> </a:t>
            </a:r>
            <a:r>
              <a:rPr lang="en-US" dirty="0" smtClean="0"/>
              <a:t>(base 2)?</a:t>
            </a:r>
          </a:p>
          <a:p>
            <a:pPr lvl="1"/>
            <a:r>
              <a:rPr lang="en-US" dirty="0" smtClean="0"/>
              <a:t>We can represent numbers in </a:t>
            </a:r>
            <a:r>
              <a:rPr lang="en-US" dirty="0" smtClean="0">
                <a:solidFill>
                  <a:schemeClr val="accent5">
                    <a:lumMod val="60000"/>
                    <a:lumOff val="40000"/>
                  </a:schemeClr>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5">
                    <a:lumMod val="60000"/>
                    <a:lumOff val="40000"/>
                  </a:schemeClr>
                </a:solidFill>
              </a:rPr>
              <a:t>Binary</a:t>
            </a:r>
            <a:r>
              <a:rPr lang="en-US" dirty="0" smtClean="0">
                <a:solidFill>
                  <a:schemeClr val="accent1"/>
                </a:solidFill>
              </a:rPr>
              <a:t>  </a:t>
            </a:r>
          </a:p>
          <a:p>
            <a:pPr lvl="2"/>
            <a:r>
              <a:rPr lang="en-US" dirty="0" smtClean="0"/>
              <a:t>Base 8 — </a:t>
            </a:r>
            <a:r>
              <a:rPr lang="en-US" dirty="0" smtClean="0">
                <a:solidFill>
                  <a:schemeClr val="accent5">
                    <a:lumMod val="60000"/>
                    <a:lumOff val="40000"/>
                  </a:schemeClr>
                </a:solidFill>
              </a:rPr>
              <a:t>Octal</a:t>
            </a:r>
          </a:p>
          <a:p>
            <a:pPr lvl="2"/>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1676400" y="4403094"/>
            <a:ext cx="1143000" cy="301942"/>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00"/>
                </a:solidFill>
                <a:latin typeface="Calibri" pitchFamily="34" charset="0"/>
              </a:rPr>
              <a:t>10</a:t>
            </a:r>
            <a:r>
              <a:rPr lang="en-US" baseline="30000" dirty="0" smtClean="0">
                <a:solidFill>
                  <a:srgbClr val="FFFF00"/>
                </a:solidFill>
                <a:latin typeface="Calibri" pitchFamily="34" charset="0"/>
              </a:rPr>
              <a:t>2 </a:t>
            </a:r>
            <a:r>
              <a:rPr lang="en-US" dirty="0" smtClean="0">
                <a:solidFill>
                  <a:srgbClr val="FFFF00"/>
                </a:solidFill>
                <a:latin typeface="Calibri" pitchFamily="34" charset="0"/>
              </a:rPr>
              <a:t>10</a:t>
            </a:r>
            <a:r>
              <a:rPr lang="en-US" baseline="30000" dirty="0" smtClean="0">
                <a:solidFill>
                  <a:srgbClr val="FFFF00"/>
                </a:solidFill>
                <a:latin typeface="Calibri" pitchFamily="34" charset="0"/>
              </a:rPr>
              <a:t>1</a:t>
            </a:r>
            <a:r>
              <a:rPr lang="en-US" dirty="0" smtClean="0">
                <a:solidFill>
                  <a:srgbClr val="FFFF00"/>
                </a:solidFill>
                <a:latin typeface="Calibri" pitchFamily="34" charset="0"/>
              </a:rPr>
              <a:t> </a:t>
            </a:r>
            <a:r>
              <a:rPr lang="en-US" dirty="0">
                <a:solidFill>
                  <a:srgbClr val="FFFF00"/>
                </a:solidFill>
                <a:latin typeface="Calibri" pitchFamily="34" charset="0"/>
              </a:rPr>
              <a:t>10</a:t>
            </a:r>
            <a:r>
              <a:rPr lang="en-US" baseline="30000" dirty="0">
                <a:solidFill>
                  <a:srgbClr val="FFFF00"/>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3325906" y="5257800"/>
            <a:ext cx="3291286" cy="584775"/>
          </a:xfrm>
          <a:prstGeom prst="rect">
            <a:avLst/>
          </a:prstGeom>
          <a:noFill/>
        </p:spPr>
        <p:txBody>
          <a:bodyPr wrap="none" rtlCol="0">
            <a:spAutoFit/>
          </a:bodyPr>
          <a:lstStyle/>
          <a:p>
            <a:r>
              <a:rPr lang="en-US" sz="3200" dirty="0" smtClean="0"/>
              <a:t>1 0  0 1 1 1  1 1 0 1</a:t>
            </a:r>
            <a:endParaRPr lang="en-US" sz="3200" dirty="0"/>
          </a:p>
        </p:txBody>
      </p:sp>
      <p:sp>
        <p:nvSpPr>
          <p:cNvPr id="54" name="Text Box 6"/>
          <p:cNvSpPr txBox="1">
            <a:spLocks noChangeArrowheads="1"/>
          </p:cNvSpPr>
          <p:nvPr>
            <p:custDataLst>
              <p:tags r:id="rId2"/>
            </p:custDataLst>
          </p:nvPr>
        </p:nvSpPr>
        <p:spPr bwMode="auto">
          <a:xfrm>
            <a:off x="3402106" y="5717858"/>
            <a:ext cx="40174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00"/>
                </a:solidFill>
                <a:latin typeface="Calibri" pitchFamily="34" charset="0"/>
              </a:rPr>
              <a:t>2</a:t>
            </a:r>
            <a:r>
              <a:rPr lang="en-US" baseline="30000" dirty="0">
                <a:solidFill>
                  <a:srgbClr val="FFFF00"/>
                </a:solidFill>
                <a:latin typeface="Calibri" pitchFamily="34" charset="0"/>
              </a:rPr>
              <a:t>9</a:t>
            </a:r>
            <a:r>
              <a:rPr lang="en-US" baseline="30000" dirty="0" smtClean="0">
                <a:solidFill>
                  <a:srgbClr val="FFFF00"/>
                </a:solidFill>
                <a:latin typeface="Calibri" pitchFamily="34" charset="0"/>
              </a:rPr>
              <a:t>   </a:t>
            </a:r>
            <a:r>
              <a:rPr lang="en-US" dirty="0" smtClean="0">
                <a:solidFill>
                  <a:srgbClr val="FFFF00"/>
                </a:solidFill>
                <a:latin typeface="Calibri" pitchFamily="34" charset="0"/>
              </a:rPr>
              <a:t>2</a:t>
            </a:r>
            <a:r>
              <a:rPr lang="en-US" baseline="30000" dirty="0" smtClean="0">
                <a:solidFill>
                  <a:srgbClr val="FFFF00"/>
                </a:solidFill>
                <a:latin typeface="Calibri" pitchFamily="34" charset="0"/>
              </a:rPr>
              <a:t>8</a:t>
            </a:r>
            <a:r>
              <a:rPr lang="en-US" dirty="0" smtClean="0">
                <a:solidFill>
                  <a:srgbClr val="FFFF00"/>
                </a:solidFill>
                <a:latin typeface="Calibri" pitchFamily="34" charset="0"/>
              </a:rPr>
              <a:t>    2</a:t>
            </a:r>
            <a:r>
              <a:rPr lang="en-US" baseline="30000" dirty="0" smtClean="0">
                <a:solidFill>
                  <a:srgbClr val="FFFF00"/>
                </a:solidFill>
                <a:latin typeface="Calibri" pitchFamily="34" charset="0"/>
              </a:rPr>
              <a:t>7 </a:t>
            </a:r>
            <a:r>
              <a:rPr lang="en-US" dirty="0" smtClean="0">
                <a:solidFill>
                  <a:srgbClr val="FFFF00"/>
                </a:solidFill>
                <a:latin typeface="Calibri" pitchFamily="34" charset="0"/>
              </a:rPr>
              <a:t>  2</a:t>
            </a:r>
            <a:r>
              <a:rPr lang="en-US" baseline="30000" dirty="0">
                <a:solidFill>
                  <a:srgbClr val="FFFF00"/>
                </a:solidFill>
                <a:latin typeface="Calibri" pitchFamily="34" charset="0"/>
              </a:rPr>
              <a:t>6</a:t>
            </a:r>
            <a:r>
              <a:rPr lang="en-US" baseline="30000" dirty="0" smtClean="0">
                <a:solidFill>
                  <a:srgbClr val="FFFF00"/>
                </a:solidFill>
                <a:latin typeface="Calibri" pitchFamily="34" charset="0"/>
              </a:rPr>
              <a:t>   </a:t>
            </a:r>
            <a:r>
              <a:rPr lang="en-US" dirty="0" smtClean="0">
                <a:solidFill>
                  <a:srgbClr val="FFFF00"/>
                </a:solidFill>
                <a:latin typeface="Calibri" pitchFamily="34" charset="0"/>
              </a:rPr>
              <a:t>2</a:t>
            </a:r>
            <a:r>
              <a:rPr lang="en-US" baseline="30000" dirty="0">
                <a:solidFill>
                  <a:srgbClr val="FFFF00"/>
                </a:solidFill>
                <a:latin typeface="Calibri" pitchFamily="34" charset="0"/>
              </a:rPr>
              <a:t>5</a:t>
            </a:r>
            <a:r>
              <a:rPr lang="en-US" dirty="0" smtClean="0">
                <a:solidFill>
                  <a:srgbClr val="FFFF00"/>
                </a:solidFill>
                <a:latin typeface="Calibri" pitchFamily="34" charset="0"/>
              </a:rPr>
              <a:t>  2</a:t>
            </a:r>
            <a:r>
              <a:rPr lang="en-US" baseline="30000" dirty="0">
                <a:solidFill>
                  <a:srgbClr val="FFFF00"/>
                </a:solidFill>
                <a:latin typeface="Calibri" pitchFamily="34" charset="0"/>
              </a:rPr>
              <a:t>4</a:t>
            </a:r>
            <a:r>
              <a:rPr lang="en-US" dirty="0" smtClean="0">
                <a:solidFill>
                  <a:srgbClr val="FFFF00"/>
                </a:solidFill>
                <a:latin typeface="Calibri" pitchFamily="34" charset="0"/>
              </a:rPr>
              <a:t>    2</a:t>
            </a:r>
            <a:r>
              <a:rPr lang="en-US" baseline="30000" dirty="0" smtClean="0">
                <a:solidFill>
                  <a:srgbClr val="FFFF00"/>
                </a:solidFill>
                <a:latin typeface="Calibri" pitchFamily="34" charset="0"/>
              </a:rPr>
              <a:t>3  </a:t>
            </a:r>
            <a:r>
              <a:rPr lang="en-US" dirty="0" smtClean="0">
                <a:solidFill>
                  <a:srgbClr val="FFFF00"/>
                </a:solidFill>
                <a:latin typeface="Calibri" pitchFamily="34" charset="0"/>
              </a:rPr>
              <a:t>2</a:t>
            </a:r>
            <a:r>
              <a:rPr lang="en-US" baseline="30000" dirty="0" smtClean="0">
                <a:solidFill>
                  <a:srgbClr val="FFFF00"/>
                </a:solidFill>
                <a:latin typeface="Calibri" pitchFamily="34" charset="0"/>
              </a:rPr>
              <a:t>2  </a:t>
            </a:r>
            <a:r>
              <a:rPr lang="en-US" dirty="0" smtClean="0">
                <a:solidFill>
                  <a:srgbClr val="FFFF00"/>
                </a:solidFill>
                <a:latin typeface="Calibri" pitchFamily="34" charset="0"/>
              </a:rPr>
              <a:t>2</a:t>
            </a:r>
            <a:r>
              <a:rPr lang="en-US" baseline="30000" dirty="0" smtClean="0">
                <a:solidFill>
                  <a:srgbClr val="FFFF00"/>
                </a:solidFill>
                <a:latin typeface="Calibri" pitchFamily="34" charset="0"/>
              </a:rPr>
              <a:t>1</a:t>
            </a:r>
            <a:r>
              <a:rPr lang="en-US" dirty="0" smtClean="0">
                <a:solidFill>
                  <a:srgbClr val="FFFF00"/>
                </a:solidFill>
                <a:latin typeface="Calibri" pitchFamily="34" charset="0"/>
              </a:rPr>
              <a:t>  2</a:t>
            </a:r>
            <a:r>
              <a:rPr lang="en-US" baseline="30000" dirty="0" smtClean="0">
                <a:solidFill>
                  <a:srgbClr val="FFFF00"/>
                </a:solidFill>
                <a:latin typeface="Calibri" pitchFamily="34" charset="0"/>
              </a:rPr>
              <a:t>0</a:t>
            </a:r>
            <a:endParaRPr lang="en-US" baseline="30000" dirty="0">
              <a:solidFill>
                <a:srgbClr val="FFFF00"/>
              </a:solidFill>
              <a:latin typeface="Calibri" pitchFamily="34" charset="0"/>
            </a:endParaRPr>
          </a:p>
        </p:txBody>
      </p:sp>
      <p:grpSp>
        <p:nvGrpSpPr>
          <p:cNvPr id="55" name="Group 54"/>
          <p:cNvGrpSpPr/>
          <p:nvPr/>
        </p:nvGrpSpPr>
        <p:grpSpPr>
          <a:xfrm>
            <a:off x="3402106" y="5715000"/>
            <a:ext cx="3124200" cy="0"/>
            <a:chOff x="4953000" y="4724400"/>
            <a:chExt cx="3124200" cy="0"/>
          </a:xfrm>
        </p:grpSpPr>
        <p:cxnSp>
          <p:nvCxnSpPr>
            <p:cNvPr id="56" name="Straight Connector 55"/>
            <p:cNvCxnSpPr/>
            <p:nvPr/>
          </p:nvCxnSpPr>
          <p:spPr>
            <a:xfrm>
              <a:off x="4953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52197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6553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6" name="TextBox 65"/>
          <p:cNvSpPr txBox="1"/>
          <p:nvPr/>
        </p:nvSpPr>
        <p:spPr>
          <a:xfrm>
            <a:off x="5298702" y="6096000"/>
            <a:ext cx="1483098" cy="584775"/>
          </a:xfrm>
          <a:prstGeom prst="rect">
            <a:avLst/>
          </a:prstGeom>
          <a:noFill/>
        </p:spPr>
        <p:txBody>
          <a:bodyPr wrap="none" rtlCol="0">
            <a:spAutoFit/>
          </a:bodyPr>
          <a:lstStyle/>
          <a:p>
            <a:r>
              <a:rPr lang="en-US" sz="3200" dirty="0" smtClean="0"/>
              <a:t>0x 2 7 d</a:t>
            </a:r>
            <a:endParaRPr lang="en-US" sz="3200" dirty="0"/>
          </a:p>
        </p:txBody>
      </p:sp>
      <p:sp>
        <p:nvSpPr>
          <p:cNvPr id="67" name="Text Box 6"/>
          <p:cNvSpPr txBox="1">
            <a:spLocks noChangeArrowheads="1"/>
          </p:cNvSpPr>
          <p:nvPr>
            <p:custDataLst>
              <p:tags r:id="rId3"/>
            </p:custDataLst>
          </p:nvPr>
        </p:nvSpPr>
        <p:spPr bwMode="auto">
          <a:xfrm>
            <a:off x="5763067" y="6536694"/>
            <a:ext cx="1094933"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00"/>
                </a:solidFill>
                <a:latin typeface="Calibri" pitchFamily="34" charset="0"/>
              </a:rPr>
              <a:t>16</a:t>
            </a:r>
            <a:r>
              <a:rPr lang="en-US" baseline="30000" dirty="0" smtClean="0">
                <a:solidFill>
                  <a:srgbClr val="FFFF00"/>
                </a:solidFill>
                <a:latin typeface="Calibri" pitchFamily="34" charset="0"/>
              </a:rPr>
              <a:t>2</a:t>
            </a:r>
            <a:r>
              <a:rPr lang="en-US" dirty="0" smtClean="0">
                <a:solidFill>
                  <a:srgbClr val="FFFF00"/>
                </a:solidFill>
                <a:latin typeface="Calibri" pitchFamily="34" charset="0"/>
              </a:rPr>
              <a:t>16</a:t>
            </a:r>
            <a:r>
              <a:rPr lang="en-US" baseline="30000" dirty="0" smtClean="0">
                <a:solidFill>
                  <a:srgbClr val="FFFF00"/>
                </a:solidFill>
                <a:latin typeface="Calibri" pitchFamily="34" charset="0"/>
              </a:rPr>
              <a:t>1</a:t>
            </a:r>
            <a:r>
              <a:rPr lang="en-US" dirty="0" smtClean="0">
                <a:solidFill>
                  <a:srgbClr val="FFFF00"/>
                </a:solidFill>
                <a:latin typeface="Calibri" pitchFamily="34" charset="0"/>
              </a:rPr>
              <a:t>16</a:t>
            </a:r>
            <a:r>
              <a:rPr lang="en-US" baseline="30000" dirty="0" smtClean="0">
                <a:solidFill>
                  <a:srgbClr val="FFFF00"/>
                </a:solidFill>
                <a:latin typeface="Calibri" pitchFamily="34" charset="0"/>
              </a:rPr>
              <a:t>0</a:t>
            </a:r>
            <a:endParaRPr lang="en-US" baseline="30000" dirty="0">
              <a:solidFill>
                <a:srgbClr val="FFFF00"/>
              </a:solidFill>
              <a:latin typeface="Calibri" pitchFamily="34" charset="0"/>
            </a:endParaRPr>
          </a:p>
        </p:txBody>
      </p:sp>
      <p:grpSp>
        <p:nvGrpSpPr>
          <p:cNvPr id="68" name="Group 67"/>
          <p:cNvGrpSpPr/>
          <p:nvPr/>
        </p:nvGrpSpPr>
        <p:grpSpPr>
          <a:xfrm>
            <a:off x="5839267" y="6553200"/>
            <a:ext cx="838200" cy="0"/>
            <a:chOff x="5638800" y="4724400"/>
            <a:chExt cx="838200" cy="0"/>
          </a:xfrm>
        </p:grpSpPr>
        <p:cxnSp>
          <p:nvCxnSpPr>
            <p:cNvPr id="69" name="Straight Connector 68"/>
            <p:cNvCxnSpPr/>
            <p:nvPr/>
          </p:nvCxnSpPr>
          <p:spPr>
            <a:xfrm>
              <a:off x="5638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a:off x="5943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62484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3138080" y="5867400"/>
            <a:ext cx="1814920" cy="584775"/>
          </a:xfrm>
          <a:prstGeom prst="rect">
            <a:avLst/>
          </a:prstGeom>
          <a:noFill/>
        </p:spPr>
        <p:txBody>
          <a:bodyPr wrap="none" rtlCol="0">
            <a:spAutoFit/>
          </a:bodyPr>
          <a:lstStyle/>
          <a:p>
            <a:r>
              <a:rPr lang="en-US" sz="3200" dirty="0" smtClean="0"/>
              <a:t>0o 1 1 7 5</a:t>
            </a:r>
            <a:endParaRPr lang="en-US" sz="3200" dirty="0"/>
          </a:p>
        </p:txBody>
      </p:sp>
      <p:sp>
        <p:nvSpPr>
          <p:cNvPr id="73" name="Text Box 6"/>
          <p:cNvSpPr txBox="1">
            <a:spLocks noChangeArrowheads="1"/>
          </p:cNvSpPr>
          <p:nvPr>
            <p:custDataLst>
              <p:tags r:id="rId4"/>
            </p:custDataLst>
          </p:nvPr>
        </p:nvSpPr>
        <p:spPr bwMode="auto">
          <a:xfrm>
            <a:off x="3726507" y="6308094"/>
            <a:ext cx="1121827" cy="301942"/>
          </a:xfrm>
          <a:prstGeom prst="rect">
            <a:avLst/>
          </a:prstGeom>
          <a:noFill/>
          <a:ln w="9525">
            <a:noFill/>
            <a:round/>
            <a:headEnd/>
            <a:tailEnd/>
          </a:ln>
          <a:effectLst/>
        </p:spPr>
        <p:txBody>
          <a:bodyPr wrap="square" lIns="0" tIns="0" rIns="0" bIns="0">
            <a:spAutoFit/>
          </a:bodyPr>
          <a:lstStyle/>
          <a:p>
            <a:pPr>
              <a:lnSpc>
                <a:spcPct val="116000"/>
              </a:lnSpc>
              <a:tabLst>
                <a:tab pos="723900" algn="l"/>
                <a:tab pos="1447800" algn="l"/>
                <a:tab pos="2171700" algn="l"/>
              </a:tabLst>
            </a:pPr>
            <a:r>
              <a:rPr lang="en-US" dirty="0" smtClean="0">
                <a:solidFill>
                  <a:srgbClr val="FFFF00"/>
                </a:solidFill>
                <a:latin typeface="Calibri" pitchFamily="34" charset="0"/>
              </a:rPr>
              <a:t>8</a:t>
            </a:r>
            <a:r>
              <a:rPr lang="en-US" baseline="30000" dirty="0" smtClean="0">
                <a:solidFill>
                  <a:srgbClr val="FFFF00"/>
                </a:solidFill>
                <a:latin typeface="Calibri" pitchFamily="34" charset="0"/>
              </a:rPr>
              <a:t>3   </a:t>
            </a:r>
            <a:r>
              <a:rPr lang="en-US" dirty="0" smtClean="0">
                <a:solidFill>
                  <a:srgbClr val="FFFF00"/>
                </a:solidFill>
                <a:latin typeface="Calibri" pitchFamily="34" charset="0"/>
              </a:rPr>
              <a:t>8</a:t>
            </a:r>
            <a:r>
              <a:rPr lang="en-US" baseline="30000" dirty="0" smtClean="0">
                <a:solidFill>
                  <a:srgbClr val="FFFF00"/>
                </a:solidFill>
                <a:latin typeface="Calibri" pitchFamily="34" charset="0"/>
              </a:rPr>
              <a:t>2   </a:t>
            </a:r>
            <a:r>
              <a:rPr lang="en-US" dirty="0" smtClean="0">
                <a:solidFill>
                  <a:srgbClr val="FFFF00"/>
                </a:solidFill>
                <a:latin typeface="Calibri" pitchFamily="34" charset="0"/>
              </a:rPr>
              <a:t>8</a:t>
            </a:r>
            <a:r>
              <a:rPr lang="en-US" baseline="30000" dirty="0" smtClean="0">
                <a:solidFill>
                  <a:srgbClr val="FFFF00"/>
                </a:solidFill>
                <a:latin typeface="Calibri" pitchFamily="34" charset="0"/>
              </a:rPr>
              <a:t>1</a:t>
            </a:r>
            <a:r>
              <a:rPr lang="en-US" dirty="0" smtClean="0">
                <a:solidFill>
                  <a:srgbClr val="FFFF00"/>
                </a:solidFill>
                <a:latin typeface="Calibri" pitchFamily="34" charset="0"/>
              </a:rPr>
              <a:t>  </a:t>
            </a:r>
            <a:r>
              <a:rPr lang="en-US" dirty="0">
                <a:solidFill>
                  <a:srgbClr val="FFFF00"/>
                </a:solidFill>
                <a:latin typeface="Calibri" pitchFamily="34" charset="0"/>
              </a:rPr>
              <a:t>8</a:t>
            </a:r>
            <a:r>
              <a:rPr lang="en-US" baseline="30000" dirty="0" smtClean="0">
                <a:solidFill>
                  <a:srgbClr val="FFFF00"/>
                </a:solidFill>
                <a:latin typeface="Calibri" pitchFamily="34" charset="0"/>
              </a:rPr>
              <a:t>0</a:t>
            </a:r>
            <a:endParaRPr lang="en-US" baseline="30000" dirty="0">
              <a:solidFill>
                <a:srgbClr val="FFFF00"/>
              </a:solidFill>
              <a:latin typeface="Calibri" pitchFamily="34" charset="0"/>
            </a:endParaRPr>
          </a:p>
        </p:txBody>
      </p:sp>
      <p:grpSp>
        <p:nvGrpSpPr>
          <p:cNvPr id="74" name="Group 73"/>
          <p:cNvGrpSpPr/>
          <p:nvPr/>
        </p:nvGrpSpPr>
        <p:grpSpPr>
          <a:xfrm>
            <a:off x="3726507" y="6324600"/>
            <a:ext cx="1143000" cy="0"/>
            <a:chOff x="6934200" y="4724400"/>
            <a:chExt cx="1143000" cy="0"/>
          </a:xfrm>
        </p:grpSpPr>
        <p:cxnSp>
          <p:nvCxnSpPr>
            <p:cNvPr id="75" name="Straight Connector 74"/>
            <p:cNvCxnSpPr/>
            <p:nvPr/>
          </p:nvCxnSpPr>
          <p:spPr>
            <a:xfrm>
              <a:off x="69342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72390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75438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a:off x="7848600" y="47244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1565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5"/>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54"/>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7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7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6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3" grpId="0"/>
      <p:bldP spid="54" grpId="0"/>
      <p:bldP spid="66" grpId="0"/>
      <p:bldP spid="67" grpId="0"/>
      <p:bldP spid="72" grpId="0"/>
      <p:bldP spid="7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685800"/>
            <a:ext cx="9144000" cy="6172200"/>
          </a:xfrm>
        </p:spPr>
        <p:txBody>
          <a:bodyPr>
            <a:normAutofit/>
          </a:bodyPr>
          <a:lstStyle/>
          <a:p>
            <a:r>
              <a:rPr lang="en-US" dirty="0" smtClean="0"/>
              <a:t>Recall: </a:t>
            </a:r>
            <a:r>
              <a:rPr lang="en-US" dirty="0" smtClean="0">
                <a:solidFill>
                  <a:schemeClr val="accent5">
                    <a:lumMod val="60000"/>
                    <a:lumOff val="40000"/>
                  </a:schemeClr>
                </a:solidFill>
              </a:rPr>
              <a:t>Binary</a:t>
            </a:r>
            <a:endParaRPr lang="en-US" dirty="0">
              <a:solidFill>
                <a:schemeClr val="accent5">
                  <a:lumMod val="60000"/>
                  <a:lumOff val="40000"/>
                </a:schemeClr>
              </a:solidFill>
            </a:endParaRPr>
          </a:p>
          <a:p>
            <a:pPr lvl="1"/>
            <a:r>
              <a:rPr lang="en-US" dirty="0"/>
              <a:t>T</a:t>
            </a:r>
            <a:r>
              <a:rPr lang="en-US" dirty="0" smtClean="0"/>
              <a:t>wo symbols (base 2): </a:t>
            </a:r>
            <a:r>
              <a:rPr lang="en-US" dirty="0" smtClean="0">
                <a:solidFill>
                  <a:schemeClr val="accent5">
                    <a:lumMod val="60000"/>
                    <a:lumOff val="40000"/>
                  </a:schemeClr>
                </a:solidFill>
              </a:rPr>
              <a:t>true</a:t>
            </a:r>
            <a:r>
              <a:rPr lang="en-US" dirty="0" smtClean="0"/>
              <a:t> and </a:t>
            </a:r>
            <a:r>
              <a:rPr lang="en-US" dirty="0" smtClean="0">
                <a:solidFill>
                  <a:schemeClr val="accent5">
                    <a:lumMod val="60000"/>
                    <a:lumOff val="40000"/>
                  </a:schemeClr>
                </a:solidFill>
              </a:rPr>
              <a:t>false</a:t>
            </a:r>
            <a:r>
              <a:rPr lang="en-US" dirty="0" smtClean="0"/>
              <a:t>; </a:t>
            </a:r>
            <a:r>
              <a:rPr lang="en-US" dirty="0">
                <a:solidFill>
                  <a:schemeClr val="accent5">
                    <a:lumMod val="60000"/>
                    <a:lumOff val="40000"/>
                  </a:schemeClr>
                </a:solidFill>
              </a:rPr>
              <a:t>1</a:t>
            </a:r>
            <a:r>
              <a:rPr lang="en-US" dirty="0" smtClean="0"/>
              <a:t> and </a:t>
            </a:r>
            <a:r>
              <a:rPr lang="en-US" dirty="0">
                <a:solidFill>
                  <a:schemeClr val="accent5">
                    <a:lumMod val="60000"/>
                    <a:lumOff val="40000"/>
                  </a:schemeClr>
                </a:solidFill>
              </a:rPr>
              <a:t>0</a:t>
            </a:r>
            <a:r>
              <a:rPr lang="en-US" dirty="0" smtClean="0"/>
              <a:t> </a:t>
            </a:r>
          </a:p>
          <a:p>
            <a:pPr lvl="1"/>
            <a:r>
              <a:rPr lang="en-US" dirty="0"/>
              <a:t>B</a:t>
            </a:r>
            <a:r>
              <a:rPr lang="en-US" dirty="0" smtClean="0"/>
              <a:t>asis of Logic Circuits and all digital computers</a:t>
            </a:r>
          </a:p>
          <a:p>
            <a:endParaRPr lang="en-US" dirty="0"/>
          </a:p>
          <a:p>
            <a:r>
              <a:rPr lang="en-US" dirty="0" smtClean="0"/>
              <a:t>So, how do we represent numbers in</a:t>
            </a:r>
            <a:r>
              <a:rPr lang="en-US" i="1" dirty="0" smtClean="0"/>
              <a:t> </a:t>
            </a:r>
            <a:r>
              <a:rPr lang="en-US" i="1" dirty="0" smtClean="0">
                <a:solidFill>
                  <a:schemeClr val="accent5">
                    <a:lumMod val="60000"/>
                    <a:lumOff val="40000"/>
                  </a:schemeClr>
                </a:solidFill>
              </a:rPr>
              <a:t>Binary</a:t>
            </a:r>
            <a:r>
              <a:rPr lang="en-US" dirty="0" smtClean="0">
                <a:solidFill>
                  <a:schemeClr val="accent1"/>
                </a:solidFill>
              </a:rPr>
              <a:t> </a:t>
            </a:r>
            <a:r>
              <a:rPr lang="en-US" dirty="0" smtClean="0"/>
              <a:t>(base 2)?</a:t>
            </a:r>
          </a:p>
          <a:p>
            <a:pPr lvl="1"/>
            <a:r>
              <a:rPr lang="en-US" dirty="0" smtClean="0"/>
              <a:t>We can represent numbers in </a:t>
            </a:r>
            <a:r>
              <a:rPr lang="en-US" dirty="0" smtClean="0">
                <a:solidFill>
                  <a:schemeClr val="accent5">
                    <a:lumMod val="60000"/>
                    <a:lumOff val="40000"/>
                  </a:schemeClr>
                </a:solidFill>
              </a:rPr>
              <a:t>Decimal</a:t>
            </a:r>
            <a:r>
              <a:rPr lang="en-US" dirty="0" smtClean="0"/>
              <a:t> (base 10).</a:t>
            </a:r>
          </a:p>
          <a:p>
            <a:pPr lvl="2"/>
            <a:r>
              <a:rPr lang="en-US" dirty="0" smtClean="0"/>
              <a:t>E.g. </a:t>
            </a:r>
            <a:r>
              <a:rPr lang="en-US" sz="3200" dirty="0" smtClean="0"/>
              <a:t>6 3 7</a:t>
            </a:r>
          </a:p>
          <a:p>
            <a:pPr marL="914400" lvl="2" indent="0">
              <a:buNone/>
            </a:pPr>
            <a:endParaRPr lang="en-US" dirty="0" smtClean="0"/>
          </a:p>
          <a:p>
            <a:pPr lvl="1"/>
            <a:r>
              <a:rPr lang="en-US" dirty="0" smtClean="0"/>
              <a:t>Can just as easily use other bases</a:t>
            </a:r>
          </a:p>
          <a:p>
            <a:pPr lvl="2"/>
            <a:r>
              <a:rPr lang="en-US" dirty="0" smtClean="0"/>
              <a:t>Base 2 — </a:t>
            </a:r>
            <a:r>
              <a:rPr lang="en-US" dirty="0" smtClean="0">
                <a:solidFill>
                  <a:schemeClr val="accent5">
                    <a:lumMod val="60000"/>
                    <a:lumOff val="40000"/>
                  </a:schemeClr>
                </a:solidFill>
              </a:rPr>
              <a:t>Binary</a:t>
            </a:r>
            <a:r>
              <a:rPr lang="en-US" dirty="0" smtClean="0">
                <a:solidFill>
                  <a:schemeClr val="accent1"/>
                </a:solidFill>
              </a:rPr>
              <a:t>  </a:t>
            </a:r>
          </a:p>
          <a:p>
            <a:pPr lvl="2"/>
            <a:r>
              <a:rPr lang="en-US" dirty="0" smtClean="0"/>
              <a:t>Base 8 — </a:t>
            </a:r>
            <a:r>
              <a:rPr lang="en-US" dirty="0" smtClean="0">
                <a:solidFill>
                  <a:schemeClr val="accent5">
                    <a:lumMod val="60000"/>
                    <a:lumOff val="40000"/>
                  </a:schemeClr>
                </a:solidFill>
              </a:rPr>
              <a:t>Octal</a:t>
            </a:r>
          </a:p>
          <a:p>
            <a:pPr lvl="2"/>
            <a:r>
              <a:rPr lang="en-US" dirty="0" smtClean="0"/>
              <a:t>Base 16 — </a:t>
            </a:r>
            <a:r>
              <a:rPr lang="en-US" dirty="0" smtClean="0">
                <a:solidFill>
                  <a:schemeClr val="accent5">
                    <a:lumMod val="60000"/>
                    <a:lumOff val="40000"/>
                  </a:schemeClr>
                </a:solidFill>
              </a:rPr>
              <a:t>Hexadecimal</a:t>
            </a:r>
            <a:endParaRPr lang="en-US" dirty="0">
              <a:solidFill>
                <a:schemeClr val="accent5">
                  <a:lumMod val="60000"/>
                  <a:lumOff val="40000"/>
                </a:schemeClr>
              </a:solidFill>
            </a:endParaRPr>
          </a:p>
        </p:txBody>
      </p:sp>
      <p:sp>
        <p:nvSpPr>
          <p:cNvPr id="4" name="Text Box 6"/>
          <p:cNvSpPr txBox="1">
            <a:spLocks noChangeArrowheads="1"/>
          </p:cNvSpPr>
          <p:nvPr>
            <p:custDataLst>
              <p:tags r:id="rId1"/>
            </p:custDataLst>
          </p:nvPr>
        </p:nvSpPr>
        <p:spPr bwMode="auto">
          <a:xfrm>
            <a:off x="1676400" y="4403094"/>
            <a:ext cx="1143000" cy="321306"/>
          </a:xfrm>
          <a:prstGeom prst="rect">
            <a:avLst/>
          </a:prstGeom>
          <a:noFill/>
          <a:ln w="9525">
            <a:noFill/>
            <a:round/>
            <a:headEnd/>
            <a:tailEnd/>
          </a:ln>
          <a:effectLst/>
        </p:spPr>
        <p:txBody>
          <a:bodyPr wrap="square" lIns="0" tIns="0" rIns="0" bIns="0">
            <a:spAutoFit/>
          </a:bodyPr>
          <a:lstStyle/>
          <a:p>
            <a:pPr algn="ctr" eaLnBrk="1" hangingPunct="1">
              <a:lnSpc>
                <a:spcPct val="116000"/>
              </a:lnSpc>
              <a:tabLst>
                <a:tab pos="723900" algn="l"/>
                <a:tab pos="1447800" algn="l"/>
                <a:tab pos="2171700" algn="l"/>
              </a:tabLst>
            </a:pP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2 </a:t>
            </a:r>
            <a:r>
              <a:rPr lang="en-US" dirty="0" smtClean="0">
                <a:solidFill>
                  <a:srgbClr val="FFFFFF"/>
                </a:solidFill>
                <a:latin typeface="Calibri" pitchFamily="34" charset="0"/>
              </a:rPr>
              <a:t>10</a:t>
            </a:r>
            <a:r>
              <a:rPr lang="en-US" baseline="30000" dirty="0" smtClean="0">
                <a:solidFill>
                  <a:srgbClr val="FFFFFF"/>
                </a:solidFill>
                <a:latin typeface="Calibri" pitchFamily="34" charset="0"/>
              </a:rPr>
              <a:t>1</a:t>
            </a:r>
            <a:r>
              <a:rPr lang="en-US" dirty="0" smtClean="0">
                <a:solidFill>
                  <a:srgbClr val="FFFFFF"/>
                </a:solidFill>
                <a:latin typeface="Calibri" pitchFamily="34" charset="0"/>
              </a:rPr>
              <a:t> </a:t>
            </a:r>
            <a:r>
              <a:rPr lang="en-US" dirty="0">
                <a:solidFill>
                  <a:srgbClr val="FFFFFF"/>
                </a:solidFill>
                <a:latin typeface="Calibri" pitchFamily="34" charset="0"/>
              </a:rPr>
              <a:t>10</a:t>
            </a:r>
            <a:r>
              <a:rPr lang="en-US" baseline="30000" dirty="0">
                <a:solidFill>
                  <a:srgbClr val="FFFFFF"/>
                </a:solidFill>
                <a:latin typeface="Calibri" pitchFamily="34" charset="0"/>
              </a:rPr>
              <a:t>0</a:t>
            </a:r>
          </a:p>
        </p:txBody>
      </p:sp>
      <p:sp>
        <p:nvSpPr>
          <p:cNvPr id="2" name="Title 1"/>
          <p:cNvSpPr>
            <a:spLocks noGrp="1"/>
          </p:cNvSpPr>
          <p:nvPr>
            <p:ph type="title"/>
          </p:nvPr>
        </p:nvSpPr>
        <p:spPr/>
        <p:txBody>
          <a:bodyPr>
            <a:normAutofit fontScale="90000"/>
          </a:bodyPr>
          <a:lstStyle/>
          <a:p>
            <a:r>
              <a:rPr lang="en-US" dirty="0" smtClean="0"/>
              <a:t>Number Representations</a:t>
            </a:r>
            <a:endParaRPr lang="en-US" dirty="0"/>
          </a:p>
        </p:txBody>
      </p:sp>
      <p:grpSp>
        <p:nvGrpSpPr>
          <p:cNvPr id="25" name="Group 24"/>
          <p:cNvGrpSpPr/>
          <p:nvPr/>
        </p:nvGrpSpPr>
        <p:grpSpPr>
          <a:xfrm>
            <a:off x="1828800" y="4419600"/>
            <a:ext cx="762000" cy="0"/>
            <a:chOff x="1828800" y="4419600"/>
            <a:chExt cx="762000" cy="0"/>
          </a:xfrm>
        </p:grpSpPr>
        <p:cxnSp>
          <p:nvCxnSpPr>
            <p:cNvPr id="10" name="Straight Connector 9"/>
            <p:cNvCxnSpPr/>
            <p:nvPr/>
          </p:nvCxnSpPr>
          <p:spPr>
            <a:xfrm>
              <a:off x="18288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0955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362200" y="4419600"/>
              <a:ext cx="2286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 name="TextBox 4"/>
          <p:cNvSpPr txBox="1"/>
          <p:nvPr/>
        </p:nvSpPr>
        <p:spPr>
          <a:xfrm>
            <a:off x="3202747" y="4010348"/>
            <a:ext cx="3469219" cy="461665"/>
          </a:xfrm>
          <a:prstGeom prst="rect">
            <a:avLst/>
          </a:prstGeom>
          <a:noFill/>
        </p:spPr>
        <p:txBody>
          <a:bodyPr wrap="none" rtlCol="0">
            <a:spAutoFit/>
          </a:bodyPr>
          <a:lstStyle/>
          <a:p>
            <a:r>
              <a:rPr lang="en-US" sz="2400" dirty="0" smtClean="0">
                <a:solidFill>
                  <a:srgbClr val="FFFF00"/>
                </a:solidFill>
              </a:rPr>
              <a:t>6∙10</a:t>
            </a:r>
            <a:r>
              <a:rPr lang="en-US" sz="2400" baseline="30000" dirty="0" smtClean="0">
                <a:solidFill>
                  <a:srgbClr val="FFFF00"/>
                </a:solidFill>
              </a:rPr>
              <a:t>2</a:t>
            </a:r>
            <a:r>
              <a:rPr lang="en-US" sz="2400" dirty="0" smtClean="0">
                <a:solidFill>
                  <a:srgbClr val="FFFF00"/>
                </a:solidFill>
              </a:rPr>
              <a:t> + 3∙10</a:t>
            </a:r>
            <a:r>
              <a:rPr lang="en-US" sz="2400" baseline="30000" dirty="0">
                <a:solidFill>
                  <a:srgbClr val="FFFF00"/>
                </a:solidFill>
              </a:rPr>
              <a:t>1</a:t>
            </a:r>
            <a:r>
              <a:rPr lang="en-US" sz="2400" dirty="0" smtClean="0">
                <a:solidFill>
                  <a:srgbClr val="FFFF00"/>
                </a:solidFill>
              </a:rPr>
              <a:t> + 7∙10</a:t>
            </a:r>
            <a:r>
              <a:rPr lang="en-US" sz="2400" baseline="30000" dirty="0">
                <a:solidFill>
                  <a:srgbClr val="FFFF00"/>
                </a:solidFill>
              </a:rPr>
              <a:t>0</a:t>
            </a:r>
            <a:r>
              <a:rPr lang="en-US" sz="2400" dirty="0" smtClean="0"/>
              <a:t> = 637</a:t>
            </a:r>
            <a:endParaRPr lang="en-US" sz="2400" dirty="0"/>
          </a:p>
        </p:txBody>
      </p:sp>
      <p:sp>
        <p:nvSpPr>
          <p:cNvPr id="36" name="TextBox 35"/>
          <p:cNvSpPr txBox="1"/>
          <p:nvPr/>
        </p:nvSpPr>
        <p:spPr>
          <a:xfrm>
            <a:off x="3253043" y="5481935"/>
            <a:ext cx="5357557" cy="461665"/>
          </a:xfrm>
          <a:prstGeom prst="rect">
            <a:avLst/>
          </a:prstGeom>
          <a:noFill/>
        </p:spPr>
        <p:txBody>
          <a:bodyPr wrap="none" rtlCol="0">
            <a:spAutoFit/>
          </a:bodyPr>
          <a:lstStyle/>
          <a:p>
            <a:r>
              <a:rPr lang="en-US" sz="2400" dirty="0" smtClean="0">
                <a:solidFill>
                  <a:srgbClr val="FFFF00"/>
                </a:solidFill>
              </a:rPr>
              <a:t>1∙2</a:t>
            </a:r>
            <a:r>
              <a:rPr lang="en-US" sz="2400" baseline="30000" dirty="0" smtClean="0">
                <a:solidFill>
                  <a:srgbClr val="FFFF00"/>
                </a:solidFill>
              </a:rPr>
              <a:t>9</a:t>
            </a:r>
            <a:r>
              <a:rPr lang="en-US" sz="2400" dirty="0" smtClean="0">
                <a:solidFill>
                  <a:srgbClr val="FFFF00"/>
                </a:solidFill>
              </a:rPr>
              <a:t>+1∙2</a:t>
            </a:r>
            <a:r>
              <a:rPr lang="en-US" sz="2400" baseline="30000" dirty="0" smtClean="0">
                <a:solidFill>
                  <a:srgbClr val="FFFF00"/>
                </a:solidFill>
              </a:rPr>
              <a:t>6</a:t>
            </a:r>
            <a:r>
              <a:rPr lang="en-US" sz="2400" dirty="0" smtClean="0">
                <a:solidFill>
                  <a:srgbClr val="FFFF00"/>
                </a:solidFill>
              </a:rPr>
              <a:t>+1∙2</a:t>
            </a:r>
            <a:r>
              <a:rPr lang="en-US" sz="2400" baseline="30000" dirty="0" smtClean="0">
                <a:solidFill>
                  <a:srgbClr val="FFFF00"/>
                </a:solidFill>
              </a:rPr>
              <a:t>5</a:t>
            </a:r>
            <a:r>
              <a:rPr lang="en-US" sz="2400" dirty="0" smtClean="0">
                <a:solidFill>
                  <a:srgbClr val="FFFF00"/>
                </a:solidFill>
              </a:rPr>
              <a:t>+1∙2</a:t>
            </a:r>
            <a:r>
              <a:rPr lang="en-US" sz="2400" baseline="30000" dirty="0" smtClean="0">
                <a:solidFill>
                  <a:srgbClr val="FFFF00"/>
                </a:solidFill>
              </a:rPr>
              <a:t>4</a:t>
            </a:r>
            <a:r>
              <a:rPr lang="en-US" sz="2400" dirty="0" smtClean="0">
                <a:solidFill>
                  <a:srgbClr val="FFFF00"/>
                </a:solidFill>
              </a:rPr>
              <a:t>+1∙2</a:t>
            </a:r>
            <a:r>
              <a:rPr lang="en-US" sz="2400" baseline="30000" dirty="0" smtClean="0">
                <a:solidFill>
                  <a:srgbClr val="FFFF00"/>
                </a:solidFill>
              </a:rPr>
              <a:t>3</a:t>
            </a:r>
            <a:r>
              <a:rPr lang="en-US" sz="2400" dirty="0" smtClean="0">
                <a:solidFill>
                  <a:srgbClr val="FFFF00"/>
                </a:solidFill>
              </a:rPr>
              <a:t>+1∙2</a:t>
            </a:r>
            <a:r>
              <a:rPr lang="en-US" sz="2400" baseline="30000" dirty="0" smtClean="0">
                <a:solidFill>
                  <a:srgbClr val="FFFF00"/>
                </a:solidFill>
              </a:rPr>
              <a:t>2</a:t>
            </a:r>
            <a:r>
              <a:rPr lang="en-US" sz="2400" dirty="0" smtClean="0">
                <a:solidFill>
                  <a:srgbClr val="FFFF00"/>
                </a:solidFill>
              </a:rPr>
              <a:t>+1∙2</a:t>
            </a:r>
            <a:r>
              <a:rPr lang="en-US" sz="2400" baseline="30000" dirty="0" smtClean="0">
                <a:solidFill>
                  <a:srgbClr val="FFFF00"/>
                </a:solidFill>
              </a:rPr>
              <a:t>0 </a:t>
            </a:r>
            <a:r>
              <a:rPr lang="en-US" sz="2400" dirty="0" smtClean="0"/>
              <a:t>= 637</a:t>
            </a:r>
            <a:endParaRPr lang="en-US" sz="2400" dirty="0"/>
          </a:p>
        </p:txBody>
      </p:sp>
      <p:sp>
        <p:nvSpPr>
          <p:cNvPr id="37" name="TextBox 36"/>
          <p:cNvSpPr txBox="1"/>
          <p:nvPr/>
        </p:nvSpPr>
        <p:spPr>
          <a:xfrm>
            <a:off x="3184570" y="5867400"/>
            <a:ext cx="3902030" cy="461665"/>
          </a:xfrm>
          <a:prstGeom prst="rect">
            <a:avLst/>
          </a:prstGeom>
          <a:noFill/>
        </p:spPr>
        <p:txBody>
          <a:bodyPr wrap="none" rtlCol="0">
            <a:spAutoFit/>
          </a:bodyPr>
          <a:lstStyle/>
          <a:p>
            <a:r>
              <a:rPr lang="en-US" sz="2400" dirty="0" smtClean="0">
                <a:solidFill>
                  <a:srgbClr val="FFFF00"/>
                </a:solidFill>
              </a:rPr>
              <a:t>1∙8</a:t>
            </a:r>
            <a:r>
              <a:rPr lang="en-US" sz="2400" baseline="30000" dirty="0" smtClean="0">
                <a:solidFill>
                  <a:srgbClr val="FFFF00"/>
                </a:solidFill>
              </a:rPr>
              <a:t>3</a:t>
            </a:r>
            <a:r>
              <a:rPr lang="en-US" sz="2400" dirty="0" smtClean="0">
                <a:solidFill>
                  <a:srgbClr val="FFFF00"/>
                </a:solidFill>
              </a:rPr>
              <a:t> + 1∙8</a:t>
            </a:r>
            <a:r>
              <a:rPr lang="en-US" sz="2400" baseline="30000" dirty="0">
                <a:solidFill>
                  <a:srgbClr val="FFFF00"/>
                </a:solidFill>
              </a:rPr>
              <a:t>2</a:t>
            </a:r>
            <a:r>
              <a:rPr lang="en-US" sz="2400" dirty="0" smtClean="0">
                <a:solidFill>
                  <a:srgbClr val="FFFF00"/>
                </a:solidFill>
              </a:rPr>
              <a:t> + 7∙8</a:t>
            </a:r>
            <a:r>
              <a:rPr lang="en-US" sz="2400" baseline="30000" dirty="0">
                <a:solidFill>
                  <a:srgbClr val="FFFF00"/>
                </a:solidFill>
              </a:rPr>
              <a:t>1</a:t>
            </a:r>
            <a:r>
              <a:rPr lang="en-US" sz="2400" dirty="0" smtClean="0">
                <a:solidFill>
                  <a:srgbClr val="FFFF00"/>
                </a:solidFill>
              </a:rPr>
              <a:t> </a:t>
            </a:r>
            <a:r>
              <a:rPr lang="en-US" sz="2400" dirty="0">
                <a:solidFill>
                  <a:srgbClr val="FFFF00"/>
                </a:solidFill>
              </a:rPr>
              <a:t>+ 5</a:t>
            </a:r>
            <a:r>
              <a:rPr lang="en-US" sz="2400" dirty="0" smtClean="0">
                <a:solidFill>
                  <a:srgbClr val="FFFF00"/>
                </a:solidFill>
              </a:rPr>
              <a:t>∙8</a:t>
            </a:r>
            <a:r>
              <a:rPr lang="en-US" sz="2400" baseline="30000" dirty="0">
                <a:solidFill>
                  <a:srgbClr val="FFFF00"/>
                </a:solidFill>
              </a:rPr>
              <a:t>0</a:t>
            </a:r>
            <a:r>
              <a:rPr lang="en-US" sz="2400" dirty="0" smtClean="0"/>
              <a:t> </a:t>
            </a:r>
            <a:r>
              <a:rPr lang="en-US" sz="2400" baseline="30000" dirty="0" smtClean="0"/>
              <a:t> </a:t>
            </a:r>
            <a:r>
              <a:rPr lang="en-US" sz="2400" dirty="0" smtClean="0"/>
              <a:t>= 637</a:t>
            </a:r>
            <a:endParaRPr lang="en-US" sz="2400" dirty="0"/>
          </a:p>
        </p:txBody>
      </p:sp>
      <p:sp>
        <p:nvSpPr>
          <p:cNvPr id="38" name="TextBox 37"/>
          <p:cNvSpPr txBox="1"/>
          <p:nvPr/>
        </p:nvSpPr>
        <p:spPr>
          <a:xfrm>
            <a:off x="4267200" y="6172200"/>
            <a:ext cx="3568606" cy="461665"/>
          </a:xfrm>
          <a:prstGeom prst="rect">
            <a:avLst/>
          </a:prstGeom>
          <a:noFill/>
        </p:spPr>
        <p:txBody>
          <a:bodyPr wrap="none" rtlCol="0">
            <a:spAutoFit/>
          </a:bodyPr>
          <a:lstStyle/>
          <a:p>
            <a:r>
              <a:rPr lang="en-US" sz="2400" dirty="0">
                <a:solidFill>
                  <a:srgbClr val="FFFF00"/>
                </a:solidFill>
              </a:rPr>
              <a:t>2</a:t>
            </a:r>
            <a:r>
              <a:rPr lang="en-US" sz="2400" dirty="0" smtClean="0">
                <a:solidFill>
                  <a:srgbClr val="FFFF00"/>
                </a:solidFill>
              </a:rPr>
              <a:t>∙16</a:t>
            </a:r>
            <a:r>
              <a:rPr lang="en-US" sz="2400" baseline="30000" dirty="0" smtClean="0">
                <a:solidFill>
                  <a:srgbClr val="FFFF00"/>
                </a:solidFill>
              </a:rPr>
              <a:t>2 </a:t>
            </a:r>
            <a:r>
              <a:rPr lang="en-US" sz="2400" dirty="0" smtClean="0">
                <a:solidFill>
                  <a:srgbClr val="FFFF00"/>
                </a:solidFill>
              </a:rPr>
              <a:t>+ 7∙16</a:t>
            </a:r>
            <a:r>
              <a:rPr lang="en-US" sz="2400" baseline="30000" dirty="0" smtClean="0">
                <a:solidFill>
                  <a:srgbClr val="FFFF00"/>
                </a:solidFill>
              </a:rPr>
              <a:t>1 </a:t>
            </a:r>
            <a:r>
              <a:rPr lang="en-US" sz="2400" dirty="0" smtClean="0">
                <a:solidFill>
                  <a:srgbClr val="FFFF00"/>
                </a:solidFill>
              </a:rPr>
              <a:t>+ d∙16</a:t>
            </a:r>
            <a:r>
              <a:rPr lang="en-US" sz="2400" baseline="30000" dirty="0" smtClean="0">
                <a:solidFill>
                  <a:srgbClr val="FFFF00"/>
                </a:solidFill>
              </a:rPr>
              <a:t>0</a:t>
            </a:r>
            <a:r>
              <a:rPr lang="en-US" sz="2400" dirty="0" smtClean="0"/>
              <a:t>   = 637</a:t>
            </a:r>
            <a:endParaRPr lang="en-US" sz="2400" dirty="0"/>
          </a:p>
        </p:txBody>
      </p:sp>
      <p:sp>
        <p:nvSpPr>
          <p:cNvPr id="91" name="TextBox 90"/>
          <p:cNvSpPr txBox="1"/>
          <p:nvPr/>
        </p:nvSpPr>
        <p:spPr>
          <a:xfrm>
            <a:off x="4267200" y="6472535"/>
            <a:ext cx="3579826" cy="461665"/>
          </a:xfrm>
          <a:prstGeom prst="rect">
            <a:avLst/>
          </a:prstGeom>
          <a:noFill/>
        </p:spPr>
        <p:txBody>
          <a:bodyPr wrap="none" rtlCol="0">
            <a:spAutoFit/>
          </a:bodyPr>
          <a:lstStyle/>
          <a:p>
            <a:r>
              <a:rPr lang="en-US" sz="2400" dirty="0">
                <a:solidFill>
                  <a:srgbClr val="FFFF00"/>
                </a:solidFill>
              </a:rPr>
              <a:t>2</a:t>
            </a:r>
            <a:r>
              <a:rPr lang="en-US" sz="2400" dirty="0" smtClean="0">
                <a:solidFill>
                  <a:srgbClr val="FFFF00"/>
                </a:solidFill>
              </a:rPr>
              <a:t>∙16</a:t>
            </a:r>
            <a:r>
              <a:rPr lang="en-US" sz="2400" baseline="30000" dirty="0" smtClean="0">
                <a:solidFill>
                  <a:srgbClr val="FFFF00"/>
                </a:solidFill>
              </a:rPr>
              <a:t>2 </a:t>
            </a:r>
            <a:r>
              <a:rPr lang="en-US" sz="2400" dirty="0" smtClean="0">
                <a:solidFill>
                  <a:srgbClr val="FFFF00"/>
                </a:solidFill>
              </a:rPr>
              <a:t>+ 7∙16</a:t>
            </a:r>
            <a:r>
              <a:rPr lang="en-US" sz="2400" baseline="30000" dirty="0" smtClean="0">
                <a:solidFill>
                  <a:srgbClr val="FFFF00"/>
                </a:solidFill>
              </a:rPr>
              <a:t>1 </a:t>
            </a:r>
            <a:r>
              <a:rPr lang="en-US" sz="2400" dirty="0" smtClean="0">
                <a:solidFill>
                  <a:srgbClr val="FFFF00"/>
                </a:solidFill>
              </a:rPr>
              <a:t>+ 13∙16</a:t>
            </a:r>
            <a:r>
              <a:rPr lang="en-US" sz="2400" baseline="30000" dirty="0" smtClean="0">
                <a:solidFill>
                  <a:srgbClr val="FFFF00"/>
                </a:solidFill>
              </a:rPr>
              <a:t>0</a:t>
            </a:r>
            <a:r>
              <a:rPr lang="en-US" sz="2400" dirty="0" smtClean="0"/>
              <a:t> = 637</a:t>
            </a:r>
            <a:endParaRPr lang="en-US" sz="2400" dirty="0"/>
          </a:p>
        </p:txBody>
      </p:sp>
      <p:sp>
        <p:nvSpPr>
          <p:cNvPr id="6" name="Oval 5"/>
          <p:cNvSpPr/>
          <p:nvPr/>
        </p:nvSpPr>
        <p:spPr>
          <a:xfrm>
            <a:off x="6133313" y="6172200"/>
            <a:ext cx="267487" cy="385465"/>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6133313" y="6553200"/>
            <a:ext cx="343687" cy="304800"/>
          </a:xfrm>
          <a:prstGeom prst="ellipse">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3133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6" grpId="0"/>
      <p:bldP spid="37" grpId="0"/>
      <p:bldP spid="38" grpId="0"/>
      <p:bldP spid="91" grpId="0"/>
      <p:bldP spid="6" grpId="0" animBg="1"/>
      <p:bldP spid="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22"/>
          <p:cNvSpPr txBox="1"/>
          <p:nvPr/>
        </p:nvSpPr>
        <p:spPr>
          <a:xfrm>
            <a:off x="6044589" y="1447800"/>
            <a:ext cx="292067" cy="4031873"/>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solidFill>
                  <a:schemeClr val="accent1"/>
                </a:solidFill>
              </a:rPr>
              <a:t>a</a:t>
            </a:r>
            <a:endParaRPr lang="en-US" sz="1600" dirty="0" smtClean="0">
              <a:solidFill>
                <a:schemeClr val="accent1"/>
              </a:solidFill>
            </a:endParaRPr>
          </a:p>
          <a:p>
            <a:pPr algn="r"/>
            <a:r>
              <a:rPr lang="en-US" sz="1600" dirty="0">
                <a:solidFill>
                  <a:schemeClr val="accent1"/>
                </a:solidFill>
              </a:rPr>
              <a:t>b</a:t>
            </a:r>
            <a:endParaRPr lang="en-US" sz="1600" dirty="0" smtClean="0">
              <a:solidFill>
                <a:schemeClr val="accent1"/>
              </a:solidFill>
            </a:endParaRPr>
          </a:p>
          <a:p>
            <a:pPr algn="r"/>
            <a:r>
              <a:rPr lang="en-US" sz="1600" dirty="0">
                <a:solidFill>
                  <a:schemeClr val="accent1"/>
                </a:solidFill>
              </a:rPr>
              <a:t>c</a:t>
            </a:r>
            <a:endParaRPr lang="en-US" sz="1600" dirty="0" smtClean="0">
              <a:solidFill>
                <a:schemeClr val="accent1"/>
              </a:solidFill>
            </a:endParaRPr>
          </a:p>
          <a:p>
            <a:pPr algn="r"/>
            <a:r>
              <a:rPr lang="en-US" sz="1600" dirty="0" smtClean="0">
                <a:solidFill>
                  <a:schemeClr val="accent1"/>
                </a:solidFill>
              </a:rPr>
              <a:t>d</a:t>
            </a:r>
          </a:p>
          <a:p>
            <a:pPr algn="r"/>
            <a:r>
              <a:rPr lang="en-US" sz="1600" dirty="0">
                <a:solidFill>
                  <a:schemeClr val="accent1"/>
                </a:solidFill>
              </a:rPr>
              <a:t>e</a:t>
            </a:r>
            <a:endParaRPr lang="en-US" sz="1600" dirty="0" smtClean="0">
              <a:solidFill>
                <a:schemeClr val="accent1"/>
              </a:solidFill>
            </a:endParaRPr>
          </a:p>
          <a:p>
            <a:pPr algn="r"/>
            <a:r>
              <a:rPr lang="en-US" sz="1600" dirty="0" smtClean="0">
                <a:solidFill>
                  <a:schemeClr val="accent1"/>
                </a:solidFill>
              </a:rPr>
              <a:t>f</a:t>
            </a:r>
          </a:p>
        </p:txBody>
      </p:sp>
      <p:sp>
        <p:nvSpPr>
          <p:cNvPr id="2" name="Title 1"/>
          <p:cNvSpPr>
            <a:spLocks noGrp="1"/>
          </p:cNvSpPr>
          <p:nvPr>
            <p:ph type="title"/>
            <p:custDataLst>
              <p:tags r:id="rId1"/>
            </p:custDataLst>
          </p:nvPr>
        </p:nvSpPr>
        <p:spPr>
          <a:xfrm>
            <a:off x="228600" y="0"/>
            <a:ext cx="8915400" cy="533400"/>
          </a:xfrm>
        </p:spPr>
        <p:txBody>
          <a:bodyPr>
            <a:noAutofit/>
          </a:bodyPr>
          <a:lstStyle/>
          <a:p>
            <a:r>
              <a:rPr lang="en-US" sz="3600" dirty="0" smtClean="0"/>
              <a:t>Number Representations: Activity #1 Counting</a:t>
            </a:r>
            <a:endParaRPr lang="en-US" sz="3600" dirty="0"/>
          </a:p>
        </p:txBody>
      </p:sp>
      <p:sp>
        <p:nvSpPr>
          <p:cNvPr id="3" name="Content Placeholder 2"/>
          <p:cNvSpPr>
            <a:spLocks noGrp="1"/>
          </p:cNvSpPr>
          <p:nvPr>
            <p:ph idx="1"/>
            <p:custDataLst>
              <p:tags r:id="rId2"/>
            </p:custDataLst>
          </p:nvPr>
        </p:nvSpPr>
        <p:spPr>
          <a:xfrm>
            <a:off x="228600" y="533400"/>
            <a:ext cx="8686800" cy="5638800"/>
          </a:xfrm>
        </p:spPr>
        <p:txBody>
          <a:bodyPr/>
          <a:lstStyle/>
          <a:p>
            <a:r>
              <a:rPr lang="en-US" dirty="0" smtClean="0"/>
              <a:t>How do we count in different bases?</a:t>
            </a:r>
          </a:p>
          <a:p>
            <a:pPr lvl="1"/>
            <a:r>
              <a:rPr lang="en-US" u="sng" dirty="0" smtClean="0"/>
              <a:t>Dec</a:t>
            </a:r>
            <a:r>
              <a:rPr lang="en-US" sz="1800" u="sng" dirty="0" smtClean="0"/>
              <a:t> (base 10)</a:t>
            </a:r>
            <a:r>
              <a:rPr lang="en-US" dirty="0"/>
              <a:t> </a:t>
            </a:r>
            <a:r>
              <a:rPr lang="en-US" u="sng" dirty="0"/>
              <a:t>Bin </a:t>
            </a:r>
            <a:r>
              <a:rPr lang="en-US" sz="1800" u="sng" dirty="0"/>
              <a:t>(base 2) </a:t>
            </a:r>
            <a:r>
              <a:rPr lang="en-US" sz="1800" u="sng" dirty="0" smtClean="0"/>
              <a:t> </a:t>
            </a:r>
            <a:r>
              <a:rPr lang="en-US" u="sng" dirty="0" smtClean="0"/>
              <a:t>Oct</a:t>
            </a:r>
            <a:r>
              <a:rPr lang="en-US" sz="1800" u="sng" dirty="0" smtClean="0"/>
              <a:t> (base 8)</a:t>
            </a:r>
            <a:r>
              <a:rPr lang="en-US" dirty="0" smtClean="0"/>
              <a:t>  </a:t>
            </a:r>
            <a:r>
              <a:rPr lang="en-US" u="sng" dirty="0" smtClean="0"/>
              <a:t>Hex</a:t>
            </a:r>
            <a:r>
              <a:rPr lang="en-US" sz="1800" u="sng" dirty="0" smtClean="0"/>
              <a:t> (base 16)</a:t>
            </a:r>
            <a:endParaRPr lang="en-US" sz="1800" u="sng" dirty="0"/>
          </a:p>
        </p:txBody>
      </p:sp>
      <p:sp>
        <p:nvSpPr>
          <p:cNvPr id="4" name="TextBox 3"/>
          <p:cNvSpPr txBox="1"/>
          <p:nvPr/>
        </p:nvSpPr>
        <p:spPr>
          <a:xfrm>
            <a:off x="1102949" y="1447800"/>
            <a:ext cx="497251" cy="5509200"/>
          </a:xfrm>
          <a:prstGeom prst="rect">
            <a:avLst/>
          </a:prstGeom>
          <a:noFill/>
        </p:spPr>
        <p:txBody>
          <a:bodyPr wrap="none" rtlCol="0">
            <a:spAutoFit/>
          </a:bodyPr>
          <a:lstStyle/>
          <a:p>
            <a:pPr algn="r"/>
            <a:r>
              <a:rPr lang="en-US" sz="1600" dirty="0" smtClean="0">
                <a:solidFill>
                  <a:schemeClr val="accent5">
                    <a:lumMod val="60000"/>
                    <a:lumOff val="40000"/>
                  </a:schemeClr>
                </a:solidFill>
              </a:rPr>
              <a:t>0</a:t>
            </a:r>
          </a:p>
          <a:p>
            <a:pPr algn="r"/>
            <a:r>
              <a:rPr lang="en-US" sz="1600" dirty="0" smtClean="0">
                <a:solidFill>
                  <a:schemeClr val="accent5">
                    <a:lumMod val="60000"/>
                    <a:lumOff val="40000"/>
                  </a:schemeClr>
                </a:solidFill>
              </a:rPr>
              <a:t>1</a:t>
            </a:r>
          </a:p>
          <a:p>
            <a:pPr algn="r"/>
            <a:r>
              <a:rPr lang="en-US" sz="1600" dirty="0" smtClean="0">
                <a:solidFill>
                  <a:schemeClr val="accent5">
                    <a:lumMod val="60000"/>
                    <a:lumOff val="40000"/>
                  </a:schemeClr>
                </a:solidFill>
              </a:rPr>
              <a:t>2</a:t>
            </a:r>
          </a:p>
          <a:p>
            <a:pPr algn="r"/>
            <a:r>
              <a:rPr lang="en-US" sz="1600" dirty="0" smtClean="0">
                <a:solidFill>
                  <a:schemeClr val="accent5">
                    <a:lumMod val="60000"/>
                    <a:lumOff val="40000"/>
                  </a:schemeClr>
                </a:solidFill>
              </a:rPr>
              <a:t>3</a:t>
            </a:r>
          </a:p>
          <a:p>
            <a:pPr algn="r"/>
            <a:r>
              <a:rPr lang="en-US" sz="1600" dirty="0" smtClean="0">
                <a:solidFill>
                  <a:schemeClr val="accent5">
                    <a:lumMod val="60000"/>
                    <a:lumOff val="40000"/>
                  </a:schemeClr>
                </a:solidFill>
              </a:rPr>
              <a:t>4</a:t>
            </a:r>
          </a:p>
          <a:p>
            <a:pPr algn="r"/>
            <a:r>
              <a:rPr lang="en-US" sz="1600" dirty="0" smtClean="0">
                <a:solidFill>
                  <a:schemeClr val="accent5">
                    <a:lumMod val="60000"/>
                    <a:lumOff val="40000"/>
                  </a:schemeClr>
                </a:solidFill>
              </a:rPr>
              <a:t>5</a:t>
            </a:r>
          </a:p>
          <a:p>
            <a:pPr algn="r"/>
            <a:r>
              <a:rPr lang="en-US" sz="1600" dirty="0" smtClean="0">
                <a:solidFill>
                  <a:schemeClr val="accent5">
                    <a:lumMod val="60000"/>
                    <a:lumOff val="40000"/>
                  </a:schemeClr>
                </a:solidFill>
              </a:rPr>
              <a:t>6</a:t>
            </a:r>
          </a:p>
          <a:p>
            <a:pPr algn="r"/>
            <a:r>
              <a:rPr lang="en-US" sz="1600" dirty="0" smtClean="0">
                <a:solidFill>
                  <a:schemeClr val="accent5">
                    <a:lumMod val="60000"/>
                    <a:lumOff val="40000"/>
                  </a:schemeClr>
                </a:solidFill>
              </a:rPr>
              <a:t>7</a:t>
            </a:r>
          </a:p>
          <a:p>
            <a:pPr algn="r"/>
            <a:r>
              <a:rPr lang="en-US" sz="1600" dirty="0" smtClean="0">
                <a:solidFill>
                  <a:schemeClr val="accent5">
                    <a:lumMod val="60000"/>
                    <a:lumOff val="40000"/>
                  </a:schemeClr>
                </a:solidFill>
              </a:rPr>
              <a:t>8</a:t>
            </a:r>
          </a:p>
          <a:p>
            <a:pPr algn="r"/>
            <a:r>
              <a:rPr lang="en-US" sz="1600" dirty="0" smtClean="0">
                <a:solidFill>
                  <a:schemeClr val="accent5">
                    <a:lumMod val="60000"/>
                    <a:lumOff val="40000"/>
                  </a:schemeClr>
                </a:solidFill>
              </a:rPr>
              <a:t>9</a:t>
            </a:r>
          </a:p>
          <a:p>
            <a:pPr algn="r"/>
            <a:r>
              <a:rPr lang="en-US" sz="1600" dirty="0" smtClean="0">
                <a:solidFill>
                  <a:schemeClr val="accent5">
                    <a:lumMod val="60000"/>
                    <a:lumOff val="40000"/>
                  </a:schemeClr>
                </a:solidFill>
              </a:rPr>
              <a:t>10</a:t>
            </a:r>
          </a:p>
          <a:p>
            <a:pPr algn="r"/>
            <a:r>
              <a:rPr lang="en-US" sz="1600" dirty="0" smtClean="0">
                <a:solidFill>
                  <a:schemeClr val="accent5">
                    <a:lumMod val="60000"/>
                    <a:lumOff val="40000"/>
                  </a:schemeClr>
                </a:solidFill>
              </a:rPr>
              <a:t>11</a:t>
            </a:r>
          </a:p>
          <a:p>
            <a:pPr algn="r"/>
            <a:r>
              <a:rPr lang="en-US" sz="1600" dirty="0" smtClean="0">
                <a:solidFill>
                  <a:schemeClr val="accent5">
                    <a:lumMod val="60000"/>
                    <a:lumOff val="40000"/>
                  </a:schemeClr>
                </a:solidFill>
              </a:rPr>
              <a:t>12</a:t>
            </a:r>
          </a:p>
          <a:p>
            <a:pPr algn="r"/>
            <a:r>
              <a:rPr lang="en-US" sz="1600" dirty="0" smtClean="0">
                <a:solidFill>
                  <a:schemeClr val="accent5">
                    <a:lumMod val="60000"/>
                    <a:lumOff val="40000"/>
                  </a:schemeClr>
                </a:solidFill>
              </a:rPr>
              <a:t>13</a:t>
            </a:r>
          </a:p>
          <a:p>
            <a:pPr algn="r"/>
            <a:r>
              <a:rPr lang="en-US" sz="1600" dirty="0" smtClean="0">
                <a:solidFill>
                  <a:schemeClr val="accent5">
                    <a:lumMod val="60000"/>
                    <a:lumOff val="40000"/>
                  </a:schemeClr>
                </a:solidFill>
              </a:rPr>
              <a:t>14</a:t>
            </a:r>
          </a:p>
          <a:p>
            <a:pPr algn="r"/>
            <a:r>
              <a:rPr lang="en-US" sz="1600" dirty="0" smtClean="0">
                <a:solidFill>
                  <a:schemeClr val="accent5">
                    <a:lumMod val="60000"/>
                    <a:lumOff val="40000"/>
                  </a:schemeClr>
                </a:solidFill>
              </a:rPr>
              <a:t>15</a:t>
            </a:r>
          </a:p>
          <a:p>
            <a:pPr algn="r"/>
            <a:r>
              <a:rPr lang="en-US" sz="1600" dirty="0" smtClean="0">
                <a:solidFill>
                  <a:schemeClr val="accent5">
                    <a:lumMod val="60000"/>
                    <a:lumOff val="40000"/>
                  </a:schemeClr>
                </a:solidFill>
              </a:rPr>
              <a:t>16</a:t>
            </a:r>
          </a:p>
          <a:p>
            <a:pPr algn="r"/>
            <a:r>
              <a:rPr lang="en-US" sz="1600" dirty="0" smtClean="0">
                <a:solidFill>
                  <a:schemeClr val="accent5">
                    <a:lumMod val="60000"/>
                    <a:lumOff val="40000"/>
                  </a:schemeClr>
                </a:solidFill>
              </a:rPr>
              <a:t>17</a:t>
            </a:r>
          </a:p>
          <a:p>
            <a:pPr algn="r"/>
            <a:r>
              <a:rPr lang="en-US" sz="1600" dirty="0" smtClean="0">
                <a:solidFill>
                  <a:schemeClr val="accent5">
                    <a:lumMod val="60000"/>
                    <a:lumOff val="40000"/>
                  </a:schemeClr>
                </a:solidFill>
              </a:rPr>
              <a:t>18</a:t>
            </a:r>
            <a:endParaRPr lang="en-US" sz="800" dirty="0" smtClean="0">
              <a:solidFill>
                <a:schemeClr val="accent5">
                  <a:lumMod val="60000"/>
                  <a:lumOff val="40000"/>
                </a:schemeClr>
              </a:solidFill>
            </a:endParaRPr>
          </a:p>
          <a:p>
            <a:pPr algn="r"/>
            <a:r>
              <a:rPr lang="en-US" sz="800" dirty="0" smtClean="0">
                <a:solidFill>
                  <a:schemeClr val="accent5">
                    <a:lumMod val="60000"/>
                    <a:lumOff val="40000"/>
                  </a:schemeClr>
                </a:solidFill>
              </a:rPr>
              <a:t>.</a:t>
            </a:r>
          </a:p>
          <a:p>
            <a:pPr algn="r"/>
            <a:r>
              <a:rPr lang="en-US" sz="800" dirty="0" smtClean="0">
                <a:solidFill>
                  <a:schemeClr val="accent5">
                    <a:lumMod val="60000"/>
                    <a:lumOff val="40000"/>
                  </a:schemeClr>
                </a:solidFill>
              </a:rPr>
              <a:t>.</a:t>
            </a:r>
          </a:p>
          <a:p>
            <a:pPr algn="r"/>
            <a:r>
              <a:rPr lang="en-US" sz="1600" dirty="0" smtClean="0">
                <a:solidFill>
                  <a:schemeClr val="accent5">
                    <a:lumMod val="60000"/>
                    <a:lumOff val="40000"/>
                  </a:schemeClr>
                </a:solidFill>
              </a:rPr>
              <a:t>99</a:t>
            </a:r>
          </a:p>
          <a:p>
            <a:pPr algn="r"/>
            <a:r>
              <a:rPr lang="en-US" sz="1600" dirty="0" smtClean="0">
                <a:solidFill>
                  <a:schemeClr val="accent5">
                    <a:lumMod val="60000"/>
                    <a:lumOff val="40000"/>
                  </a:schemeClr>
                </a:solidFill>
              </a:rPr>
              <a:t>100</a:t>
            </a:r>
            <a:endParaRPr lang="en-US" sz="1600" dirty="0">
              <a:solidFill>
                <a:schemeClr val="accent5">
                  <a:lumMod val="60000"/>
                  <a:lumOff val="40000"/>
                </a:schemeClr>
              </a:solidFill>
            </a:endParaRPr>
          </a:p>
        </p:txBody>
      </p:sp>
      <p:sp>
        <p:nvSpPr>
          <p:cNvPr id="6" name="TextBox 5"/>
          <p:cNvSpPr txBox="1"/>
          <p:nvPr/>
        </p:nvSpPr>
        <p:spPr>
          <a:xfrm>
            <a:off x="4407544"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10</a:t>
            </a:r>
          </a:p>
          <a:p>
            <a:pPr algn="r"/>
            <a:r>
              <a:rPr lang="en-US" sz="1600" dirty="0" smtClean="0"/>
              <a:t>11</a:t>
            </a:r>
          </a:p>
          <a:p>
            <a:pPr algn="r"/>
            <a:r>
              <a:rPr lang="en-US" sz="1600" dirty="0" smtClean="0"/>
              <a:t>12</a:t>
            </a:r>
          </a:p>
          <a:p>
            <a:pPr algn="r"/>
            <a:r>
              <a:rPr lang="en-US" sz="1600" dirty="0" smtClean="0"/>
              <a:t>13</a:t>
            </a:r>
          </a:p>
          <a:p>
            <a:pPr algn="r"/>
            <a:r>
              <a:rPr lang="en-US" sz="1600" dirty="0" smtClean="0"/>
              <a:t>14</a:t>
            </a:r>
          </a:p>
          <a:p>
            <a:pPr algn="r"/>
            <a:r>
              <a:rPr lang="en-US" sz="1600" dirty="0" smtClean="0"/>
              <a:t>15</a:t>
            </a:r>
          </a:p>
          <a:p>
            <a:pPr algn="r"/>
            <a:r>
              <a:rPr lang="en-US" sz="1600" dirty="0" smtClean="0"/>
              <a:t>16</a:t>
            </a:r>
          </a:p>
          <a:p>
            <a:pPr algn="r"/>
            <a:r>
              <a:rPr lang="en-US" sz="1600" dirty="0" smtClean="0"/>
              <a:t>17</a:t>
            </a:r>
          </a:p>
          <a:p>
            <a:pPr algn="r"/>
            <a:r>
              <a:rPr lang="en-US" sz="1600" dirty="0" smtClean="0"/>
              <a:t>20</a:t>
            </a:r>
          </a:p>
          <a:p>
            <a:pPr algn="r"/>
            <a:r>
              <a:rPr lang="en-US" sz="1600" dirty="0" smtClean="0"/>
              <a:t>21</a:t>
            </a:r>
          </a:p>
          <a:p>
            <a:pPr algn="r"/>
            <a:r>
              <a:rPr lang="en-US" sz="1600" dirty="0" smtClean="0"/>
              <a:t>22</a:t>
            </a:r>
            <a:endParaRPr lang="en-US" sz="800" dirty="0" smtClean="0"/>
          </a:p>
          <a:p>
            <a:pPr algn="r"/>
            <a:r>
              <a:rPr lang="en-US" sz="800" dirty="0" smtClean="0"/>
              <a:t>.</a:t>
            </a:r>
          </a:p>
          <a:p>
            <a:pPr algn="r"/>
            <a:r>
              <a:rPr lang="en-US" sz="800" dirty="0" smtClean="0"/>
              <a:t>.</a:t>
            </a:r>
          </a:p>
        </p:txBody>
      </p:sp>
      <p:sp>
        <p:nvSpPr>
          <p:cNvPr id="7" name="TextBox 6"/>
          <p:cNvSpPr txBox="1"/>
          <p:nvPr/>
        </p:nvSpPr>
        <p:spPr>
          <a:xfrm>
            <a:off x="5933867" y="1447800"/>
            <a:ext cx="393056"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2</a:t>
            </a:r>
          </a:p>
          <a:p>
            <a:pPr algn="r"/>
            <a:r>
              <a:rPr lang="en-US" sz="1600" dirty="0" smtClean="0"/>
              <a:t>3</a:t>
            </a:r>
          </a:p>
          <a:p>
            <a:pPr algn="r"/>
            <a:r>
              <a:rPr lang="en-US" sz="1600" dirty="0" smtClean="0"/>
              <a:t>4</a:t>
            </a:r>
          </a:p>
          <a:p>
            <a:pPr algn="r"/>
            <a:r>
              <a:rPr lang="en-US" sz="1600" dirty="0" smtClean="0"/>
              <a:t>5</a:t>
            </a:r>
          </a:p>
          <a:p>
            <a:pPr algn="r"/>
            <a:r>
              <a:rPr lang="en-US" sz="1600" dirty="0" smtClean="0"/>
              <a:t>6</a:t>
            </a:r>
          </a:p>
          <a:p>
            <a:pPr algn="r"/>
            <a:r>
              <a:rPr lang="en-US" sz="1600" dirty="0" smtClean="0"/>
              <a:t>7</a:t>
            </a:r>
          </a:p>
          <a:p>
            <a:pPr algn="r"/>
            <a:r>
              <a:rPr lang="en-US" sz="1600" dirty="0" smtClean="0"/>
              <a:t>8</a:t>
            </a:r>
          </a:p>
          <a:p>
            <a:pPr algn="r"/>
            <a:r>
              <a:rPr lang="en-US" sz="1600" dirty="0"/>
              <a:t>9</a:t>
            </a:r>
            <a:endParaRPr lang="en-US" sz="1600" dirty="0" smtClean="0"/>
          </a:p>
          <a:p>
            <a:pPr algn="r"/>
            <a:r>
              <a:rPr lang="en-US" sz="1600" dirty="0"/>
              <a:t>a</a:t>
            </a:r>
            <a:endParaRPr lang="en-US" sz="1600" dirty="0" smtClean="0"/>
          </a:p>
          <a:p>
            <a:pPr algn="r"/>
            <a:r>
              <a:rPr lang="en-US" sz="1600" dirty="0"/>
              <a:t>b</a:t>
            </a:r>
            <a:endParaRPr lang="en-US" sz="1600" dirty="0" smtClean="0"/>
          </a:p>
          <a:p>
            <a:pPr algn="r"/>
            <a:r>
              <a:rPr lang="en-US" sz="1600" dirty="0"/>
              <a:t>c</a:t>
            </a:r>
            <a:endParaRPr lang="en-US" sz="1600" dirty="0" smtClean="0"/>
          </a:p>
          <a:p>
            <a:pPr algn="r"/>
            <a:r>
              <a:rPr lang="en-US" sz="1600" dirty="0" smtClean="0"/>
              <a:t>d</a:t>
            </a:r>
          </a:p>
          <a:p>
            <a:pPr algn="r"/>
            <a:r>
              <a:rPr lang="en-US" sz="1600" dirty="0"/>
              <a:t>e</a:t>
            </a:r>
            <a:endParaRPr lang="en-US" sz="1600" dirty="0" smtClean="0"/>
          </a:p>
          <a:p>
            <a:pPr algn="r"/>
            <a:r>
              <a:rPr lang="en-US" sz="1600" dirty="0"/>
              <a:t>f</a:t>
            </a:r>
            <a:endParaRPr lang="en-US" sz="1600" dirty="0" smtClean="0"/>
          </a:p>
          <a:p>
            <a:pPr algn="r"/>
            <a:r>
              <a:rPr lang="en-US" sz="1600" dirty="0" smtClean="0"/>
              <a:t>10</a:t>
            </a:r>
          </a:p>
          <a:p>
            <a:pPr algn="r"/>
            <a:r>
              <a:rPr lang="en-US" sz="1600" dirty="0" smtClean="0"/>
              <a:t>11</a:t>
            </a:r>
          </a:p>
          <a:p>
            <a:pPr algn="r"/>
            <a:r>
              <a:rPr lang="en-US" sz="1600" dirty="0" smtClean="0"/>
              <a:t>12</a:t>
            </a:r>
            <a:endParaRPr lang="en-US" sz="800" dirty="0" smtClean="0"/>
          </a:p>
          <a:p>
            <a:pPr algn="r"/>
            <a:r>
              <a:rPr lang="en-US" sz="800" dirty="0" smtClean="0"/>
              <a:t>.</a:t>
            </a:r>
          </a:p>
          <a:p>
            <a:pPr algn="r"/>
            <a:r>
              <a:rPr lang="en-US" sz="800" dirty="0" smtClean="0"/>
              <a:t>.</a:t>
            </a:r>
          </a:p>
        </p:txBody>
      </p:sp>
      <p:sp>
        <p:nvSpPr>
          <p:cNvPr id="8" name="TextBox 7"/>
          <p:cNvSpPr txBox="1"/>
          <p:nvPr/>
        </p:nvSpPr>
        <p:spPr>
          <a:xfrm>
            <a:off x="2524471" y="1447800"/>
            <a:ext cx="752129" cy="5016758"/>
          </a:xfrm>
          <a:prstGeom prst="rect">
            <a:avLst/>
          </a:prstGeom>
          <a:noFill/>
        </p:spPr>
        <p:txBody>
          <a:bodyPr wrap="none" rtlCol="0">
            <a:spAutoFit/>
          </a:bodyPr>
          <a:lstStyle/>
          <a:p>
            <a:pPr algn="r"/>
            <a:r>
              <a:rPr lang="en-US" sz="1600" dirty="0" smtClean="0"/>
              <a:t>0</a:t>
            </a:r>
          </a:p>
          <a:p>
            <a:pPr algn="r"/>
            <a:r>
              <a:rPr lang="en-US" sz="1600" dirty="0" smtClean="0"/>
              <a:t>1</a:t>
            </a:r>
          </a:p>
          <a:p>
            <a:pPr algn="r"/>
            <a:r>
              <a:rPr lang="en-US" sz="1600" dirty="0" smtClean="0"/>
              <a:t>10</a:t>
            </a:r>
          </a:p>
          <a:p>
            <a:pPr algn="r"/>
            <a:r>
              <a:rPr lang="en-US" sz="1600" dirty="0" smtClean="0"/>
              <a:t>11</a:t>
            </a:r>
          </a:p>
          <a:p>
            <a:pPr algn="r"/>
            <a:r>
              <a:rPr lang="en-US" sz="1600" dirty="0" smtClean="0"/>
              <a:t>100</a:t>
            </a:r>
          </a:p>
          <a:p>
            <a:pPr algn="r"/>
            <a:r>
              <a:rPr lang="en-US" sz="1600" dirty="0" smtClean="0"/>
              <a:t>101</a:t>
            </a:r>
          </a:p>
          <a:p>
            <a:pPr algn="r"/>
            <a:r>
              <a:rPr lang="en-US" sz="1600" dirty="0" smtClean="0"/>
              <a:t>110</a:t>
            </a:r>
          </a:p>
          <a:p>
            <a:pPr algn="r"/>
            <a:r>
              <a:rPr lang="en-US" sz="1600" dirty="0" smtClean="0"/>
              <a:t>111</a:t>
            </a:r>
          </a:p>
          <a:p>
            <a:pPr algn="r"/>
            <a:r>
              <a:rPr lang="en-US" sz="1600" dirty="0" smtClean="0"/>
              <a:t>1000</a:t>
            </a:r>
          </a:p>
          <a:p>
            <a:pPr algn="r"/>
            <a:r>
              <a:rPr lang="en-US" sz="1600" dirty="0" smtClean="0"/>
              <a:t>1001</a:t>
            </a:r>
          </a:p>
          <a:p>
            <a:pPr algn="r"/>
            <a:r>
              <a:rPr lang="en-US" sz="1600" dirty="0" smtClean="0"/>
              <a:t>1010</a:t>
            </a:r>
          </a:p>
          <a:p>
            <a:pPr algn="r"/>
            <a:r>
              <a:rPr lang="en-US" sz="1600" dirty="0" smtClean="0"/>
              <a:t>1011</a:t>
            </a:r>
          </a:p>
          <a:p>
            <a:pPr algn="r"/>
            <a:r>
              <a:rPr lang="en-US" sz="1600" dirty="0" smtClean="0"/>
              <a:t>1100</a:t>
            </a:r>
          </a:p>
          <a:p>
            <a:pPr algn="r"/>
            <a:r>
              <a:rPr lang="en-US" sz="1600" dirty="0" smtClean="0"/>
              <a:t>1101</a:t>
            </a:r>
          </a:p>
          <a:p>
            <a:pPr algn="r"/>
            <a:r>
              <a:rPr lang="en-US" sz="1600" dirty="0" smtClean="0"/>
              <a:t>1110</a:t>
            </a:r>
          </a:p>
          <a:p>
            <a:pPr algn="r"/>
            <a:r>
              <a:rPr lang="en-US" sz="1600" dirty="0" smtClean="0"/>
              <a:t>1111</a:t>
            </a:r>
          </a:p>
          <a:p>
            <a:pPr algn="r"/>
            <a:r>
              <a:rPr lang="en-US" sz="1600" dirty="0" smtClean="0"/>
              <a:t>1 0000</a:t>
            </a:r>
          </a:p>
          <a:p>
            <a:pPr algn="r"/>
            <a:r>
              <a:rPr lang="en-US" sz="1600" dirty="0" smtClean="0"/>
              <a:t>1 0001</a:t>
            </a:r>
          </a:p>
          <a:p>
            <a:pPr algn="r"/>
            <a:r>
              <a:rPr lang="en-US" sz="1600" dirty="0" smtClean="0"/>
              <a:t>1 0010</a:t>
            </a:r>
            <a:endParaRPr lang="en-US" sz="800" dirty="0" smtClean="0"/>
          </a:p>
          <a:p>
            <a:pPr algn="r"/>
            <a:r>
              <a:rPr lang="en-US" sz="800" dirty="0" smtClean="0"/>
              <a:t>.</a:t>
            </a:r>
          </a:p>
          <a:p>
            <a:pPr algn="r"/>
            <a:r>
              <a:rPr lang="en-US" sz="800" dirty="0" smtClean="0"/>
              <a:t>.</a:t>
            </a:r>
          </a:p>
        </p:txBody>
      </p:sp>
      <p:sp>
        <p:nvSpPr>
          <p:cNvPr id="9" name="Rectangle 8"/>
          <p:cNvSpPr/>
          <p:nvPr/>
        </p:nvSpPr>
        <p:spPr>
          <a:xfrm>
            <a:off x="1102949" y="1524000"/>
            <a:ext cx="5223974" cy="3886200"/>
          </a:xfrm>
          <a:prstGeom prst="rect">
            <a:avLst/>
          </a:pr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02949" y="1524000"/>
            <a:ext cx="3697651" cy="1943100"/>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1102950" y="1524000"/>
            <a:ext cx="2173650" cy="457200"/>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8832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childTnLst>
                                </p:cTn>
                              </p:par>
                              <p:par>
                                <p:cTn id="31" presetID="1" presetClass="exit" presetSubtype="0" fill="hold" grpId="1" nodeType="withEffect">
                                  <p:stCondLst>
                                    <p:cond delay="0"/>
                                  </p:stCondLst>
                                  <p:childTnLst>
                                    <p:set>
                                      <p:cBhvr>
                                        <p:cTn id="32" dur="1" fill="hold">
                                          <p:stCondLst>
                                            <p:cond delay="0"/>
                                          </p:stCondLst>
                                        </p:cTn>
                                        <p:tgtEl>
                                          <p:spTgt spid="2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3" grpId="1"/>
      <p:bldP spid="6" grpId="0"/>
      <p:bldP spid="7" grpId="0"/>
      <p:bldP spid="8" grpId="0"/>
      <p:bldP spid="9"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525000" cy="56388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How to convert a number between different bases?</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a:t>
            </a:r>
            <a:r>
              <a:rPr lang="en-US" dirty="0" smtClean="0"/>
              <a:t> </a:t>
            </a:r>
            <a:r>
              <a:rPr lang="en-US" dirty="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t>Divide </a:t>
            </a:r>
            <a:r>
              <a:rPr lang="en-US" dirty="0"/>
              <a:t>by </a:t>
            </a:r>
            <a:r>
              <a:rPr lang="en-US" dirty="0" smtClean="0"/>
              <a:t>base, write remainder, move </a:t>
            </a:r>
            <a:r>
              <a:rPr lang="en-US" dirty="0"/>
              <a:t>left with </a:t>
            </a:r>
            <a:r>
              <a:rPr lang="en-US" dirty="0" smtClean="0"/>
              <a:t>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a:t>
            </a:r>
            <a:r>
              <a:rPr lang="en-US" dirty="0">
                <a:sym typeface="Symbol"/>
              </a:rPr>
              <a:t>8</a:t>
            </a:r>
            <a:r>
              <a:rPr lang="en-US" dirty="0" smtClean="0">
                <a:sym typeface="Symbol"/>
              </a:rPr>
              <a:t> = 79	</a:t>
            </a:r>
            <a:r>
              <a:rPr lang="en-US" dirty="0">
                <a:sym typeface="Symbol"/>
              </a:rPr>
              <a:t> </a:t>
            </a:r>
            <a:r>
              <a:rPr lang="en-US" dirty="0" smtClean="0">
                <a:sym typeface="Symbol"/>
              </a:rPr>
              <a:t> remainder  </a:t>
            </a:r>
            <a:r>
              <a:rPr lang="en-US" dirty="0">
                <a:solidFill>
                  <a:schemeClr val="accent5">
                    <a:lumMod val="60000"/>
                    <a:lumOff val="40000"/>
                  </a:schemeClr>
                </a:solidFill>
                <a:sym typeface="Symbol"/>
              </a:rPr>
              <a:t>5</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a:t>
            </a:r>
            <a:r>
              <a:rPr lang="en-US" dirty="0">
                <a:sym typeface="Symbol"/>
              </a:rPr>
              <a:t>8</a:t>
            </a:r>
            <a:r>
              <a:rPr lang="en-US" dirty="0" smtClean="0">
                <a:sym typeface="Symbol"/>
              </a:rPr>
              <a:t> = 9      remainder   </a:t>
            </a:r>
            <a:r>
              <a:rPr lang="en-US" dirty="0">
                <a:solidFill>
                  <a:schemeClr val="accent5">
                    <a:lumMod val="60000"/>
                    <a:lumOff val="40000"/>
                  </a:schemeClr>
                </a:solidFill>
                <a:sym typeface="Symbol"/>
              </a:rPr>
              <a:t>7</a:t>
            </a:r>
            <a:endParaRPr lang="en-US" dirty="0" smtClean="0">
              <a:solidFill>
                <a:schemeClr val="accent5">
                  <a:lumMod val="60000"/>
                  <a:lumOff val="40000"/>
                </a:schemeClr>
              </a:solidFill>
              <a:sym typeface="Symbo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 </a:t>
            </a:r>
            <a:r>
              <a:rPr lang="en-US" dirty="0">
                <a:sym typeface="Symbol"/>
              </a:rPr>
              <a:t>8</a:t>
            </a:r>
            <a:r>
              <a:rPr lang="en-US" dirty="0" smtClean="0">
                <a:sym typeface="Symbol"/>
              </a:rPr>
              <a:t> = 1      remainder   </a:t>
            </a:r>
            <a:r>
              <a:rPr lang="en-US" dirty="0" smtClean="0">
                <a:solidFill>
                  <a:schemeClr val="accent5">
                    <a:lumMod val="60000"/>
                    <a:lumOff val="40000"/>
                  </a:schemeClr>
                </a:solidFill>
                <a:sym typeface="Symbol"/>
              </a:rPr>
              <a:t>1</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accent1"/>
                </a:solidFill>
                <a:sym typeface="Symbol"/>
              </a:rPr>
              <a:t> </a:t>
            </a:r>
            <a:r>
              <a:rPr lang="en-US" dirty="0" smtClean="0">
                <a:solidFill>
                  <a:schemeClr val="accent1"/>
                </a:solidFill>
                <a:sym typeface="Symbol"/>
              </a:rPr>
              <a:t>   </a:t>
            </a:r>
            <a:r>
              <a:rPr lang="en-US" dirty="0">
                <a:sym typeface="Symbol"/>
              </a:rPr>
              <a:t>1  8 = </a:t>
            </a:r>
            <a:r>
              <a:rPr lang="en-US" dirty="0" smtClean="0">
                <a:sym typeface="Symbol"/>
              </a:rPr>
              <a:t>0      remainder   </a:t>
            </a:r>
            <a:r>
              <a:rPr lang="en-US" dirty="0" smtClean="0">
                <a:solidFill>
                  <a:schemeClr val="accent5">
                    <a:lumMod val="60000"/>
                    <a:lumOff val="40000"/>
                  </a:schemeClr>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olidFill>
                  <a:schemeClr val="accent5">
                    <a:lumMod val="60000"/>
                    <a:lumOff val="40000"/>
                  </a:schemeClr>
                </a:solidFill>
                <a:sym typeface="Symbol"/>
              </a:rPr>
              <a:t>637</a:t>
            </a:r>
            <a:r>
              <a:rPr lang="en-US" dirty="0">
                <a:solidFill>
                  <a:schemeClr val="accent1"/>
                </a:solidFill>
                <a:sym typeface="Symbol"/>
              </a:rPr>
              <a:t> </a:t>
            </a:r>
            <a:r>
              <a:rPr lang="en-US" dirty="0">
                <a:sym typeface="Symbol"/>
              </a:rPr>
              <a:t>=</a:t>
            </a:r>
            <a:r>
              <a:rPr lang="en-US" dirty="0">
                <a:solidFill>
                  <a:schemeClr val="accent1"/>
                </a:solidFill>
                <a:sym typeface="Symbol"/>
              </a:rPr>
              <a:t> </a:t>
            </a:r>
            <a:r>
              <a:rPr lang="en-US" dirty="0" smtClean="0">
                <a:solidFill>
                  <a:schemeClr val="accent5">
                    <a:lumMod val="60000"/>
                    <a:lumOff val="40000"/>
                  </a:schemeClr>
                </a:solidFill>
                <a:sym typeface="Symbol"/>
              </a:rPr>
              <a:t>0o 1175</a:t>
            </a:r>
            <a:r>
              <a:rPr lang="en-US" dirty="0" smtClean="0">
                <a:solidFill>
                  <a:schemeClr val="accent1"/>
                </a:solidFill>
                <a:sym typeface="Symbol"/>
              </a:rPr>
              <a:t> </a:t>
            </a:r>
            <a:endParaRPr lang="en-US" dirty="0">
              <a:solidFill>
                <a:schemeClr val="accent1"/>
              </a:solidFill>
              <a:sym typeface="Symbol"/>
            </a:endParaRP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US" dirty="0"/>
          </a:p>
        </p:txBody>
      </p:sp>
      <p:sp>
        <p:nvSpPr>
          <p:cNvPr id="2" name="Rectangle 1"/>
          <p:cNvSpPr/>
          <p:nvPr/>
        </p:nvSpPr>
        <p:spPr>
          <a:xfrm>
            <a:off x="4648200" y="2514600"/>
            <a:ext cx="381000"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029200" y="23622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029200" y="3974068"/>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
        <p:nvSpPr>
          <p:cNvPr id="8" name="TextBox 7"/>
          <p:cNvSpPr txBox="1"/>
          <p:nvPr/>
        </p:nvSpPr>
        <p:spPr>
          <a:xfrm>
            <a:off x="2370238" y="4964668"/>
            <a:ext cx="449162" cy="369332"/>
          </a:xfrm>
          <a:prstGeom prst="rect">
            <a:avLst/>
          </a:prstGeom>
          <a:noFill/>
        </p:spPr>
        <p:txBody>
          <a:bodyPr wrap="none" rtlCol="0">
            <a:spAutoFit/>
          </a:bodyPr>
          <a:lstStyle/>
          <a:p>
            <a:r>
              <a:rPr lang="en-US" dirty="0" err="1" smtClean="0">
                <a:solidFill>
                  <a:schemeClr val="accent5">
                    <a:lumMod val="60000"/>
                    <a:lumOff val="40000"/>
                  </a:schemeClr>
                </a:solidFill>
              </a:rPr>
              <a:t>lsb</a:t>
            </a:r>
            <a:endParaRPr lang="en-US" dirty="0">
              <a:solidFill>
                <a:schemeClr val="accent5">
                  <a:lumMod val="60000"/>
                  <a:lumOff val="40000"/>
                </a:schemeClr>
              </a:solidFill>
            </a:endParaRPr>
          </a:p>
        </p:txBody>
      </p:sp>
      <p:sp>
        <p:nvSpPr>
          <p:cNvPr id="9" name="TextBox 8"/>
          <p:cNvSpPr txBox="1"/>
          <p:nvPr/>
        </p:nvSpPr>
        <p:spPr>
          <a:xfrm>
            <a:off x="1324392" y="4964668"/>
            <a:ext cx="580608" cy="369332"/>
          </a:xfrm>
          <a:prstGeom prst="rect">
            <a:avLst/>
          </a:prstGeom>
          <a:noFill/>
        </p:spPr>
        <p:txBody>
          <a:bodyPr wrap="none" rtlCol="0">
            <a:spAutoFit/>
          </a:bodyPr>
          <a:lstStyle/>
          <a:p>
            <a:r>
              <a:rPr lang="en-US" dirty="0" err="1" smtClean="0">
                <a:solidFill>
                  <a:schemeClr val="accent5">
                    <a:lumMod val="60000"/>
                    <a:lumOff val="40000"/>
                  </a:schemeClr>
                </a:solidFill>
              </a:rPr>
              <a:t>msb</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368727407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custDataLst>
              <p:tags r:id="rId1"/>
            </p:custDataLst>
          </p:nvPr>
        </p:nvSpPr>
        <p:spPr>
          <a:ln/>
        </p:spPr>
        <p:txBody>
          <a:bodyPr anchor="ctr" anchorCtr="0">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Number Representations</a:t>
            </a:r>
            <a:endParaRPr lang="en-US" dirty="0"/>
          </a:p>
        </p:txBody>
      </p:sp>
      <p:sp>
        <p:nvSpPr>
          <p:cNvPr id="30722" name="Rectangle 2"/>
          <p:cNvSpPr>
            <a:spLocks noGrp="1" noChangeArrowheads="1"/>
          </p:cNvSpPr>
          <p:nvPr>
            <p:ph idx="1"/>
            <p:custDataLst>
              <p:tags r:id="rId2"/>
            </p:custDataLst>
          </p:nvPr>
        </p:nvSpPr>
        <p:spPr>
          <a:xfrm>
            <a:off x="76200" y="685800"/>
            <a:ext cx="9372600" cy="6324600"/>
          </a:xfrm>
          <a:ln/>
        </p:spPr>
        <p:txBody>
          <a:bodyPr>
            <a:normAutofit/>
          </a:bodyPr>
          <a:lstStyle/>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C</a:t>
            </a:r>
            <a:r>
              <a:rPr lang="en-US" dirty="0" smtClean="0"/>
              <a:t>onvert a base 10 number to a base 2 number</a:t>
            </a:r>
          </a:p>
          <a:p>
            <a:pPr>
              <a:lnSpc>
                <a:spcPct val="82000"/>
              </a:lnSpc>
              <a:spcBef>
                <a:spcPts val="7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Base conversion </a:t>
            </a:r>
            <a:r>
              <a:rPr lang="en-US" dirty="0" smtClean="0"/>
              <a:t>via repetitive division</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rgbClr val="FF0000"/>
                </a:solidFill>
              </a:rPr>
              <a:t>Divide by base</a:t>
            </a:r>
            <a:r>
              <a:rPr lang="en-US" dirty="0" smtClean="0"/>
              <a:t>, write remainder, move left with quotient</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olidFill>
                  <a:schemeClr val="accent5">
                    <a:lumMod val="60000"/>
                    <a:lumOff val="40000"/>
                  </a:schemeClr>
                </a:solidFill>
              </a:rPr>
              <a:t>637</a:t>
            </a:r>
            <a:r>
              <a:rPr lang="en-US" dirty="0" smtClean="0"/>
              <a:t> </a:t>
            </a:r>
            <a:r>
              <a:rPr lang="en-US" dirty="0" smtClean="0">
                <a:sym typeface="Symbol"/>
              </a:rPr>
              <a:t> 2 = 318	     remainder  </a:t>
            </a:r>
            <a:r>
              <a:rPr lang="en-US" dirty="0" smtClean="0">
                <a:solidFill>
                  <a:schemeClr val="accent5">
                    <a:lumMod val="60000"/>
                    <a:lumOff val="40000"/>
                  </a:schemeClr>
                </a:solidFill>
                <a:sym typeface="Symbol"/>
              </a:rPr>
              <a:t>1</a:t>
            </a:r>
            <a:r>
              <a:rPr lang="en-US" dirty="0" smtClean="0">
                <a:sym typeface="Symbol"/>
              </a:rPr>
              <a:t>   </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318  2 = 159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smtClean="0">
                <a:sym typeface="Symbol"/>
              </a:rPr>
              <a:t>159  2 = 79       remainder   </a:t>
            </a:r>
            <a:r>
              <a:rPr lang="en-US" dirty="0" smtClean="0">
                <a:solidFill>
                  <a:schemeClr val="accent5">
                    <a:lumMod val="60000"/>
                    <a:lumOff val="40000"/>
                  </a:schemeClr>
                </a:solidFill>
                <a:sym typeface="Symbol"/>
              </a:rPr>
              <a:t>1</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79  2 = 39       remainder   </a:t>
            </a:r>
            <a:r>
              <a:rPr lang="en-US" dirty="0" smtClean="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39  2 = 19       remainder   </a:t>
            </a:r>
            <a:r>
              <a:rPr lang="en-US" dirty="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19  2 = 9         remainder   </a:t>
            </a:r>
            <a:r>
              <a:rPr lang="en-US" dirty="0">
                <a:solidFill>
                  <a:schemeClr val="accent5">
                    <a:lumMod val="60000"/>
                    <a:lumOff val="40000"/>
                  </a:schemeClr>
                </a:solidFill>
                <a:sym typeface="Symbol"/>
              </a:rPr>
              <a:t>1</a:t>
            </a:r>
            <a:endParaRPr lang="en-US" dirty="0" smtClean="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9 </a:t>
            </a:r>
            <a:r>
              <a:rPr lang="en-US" dirty="0">
                <a:sym typeface="Symbol"/>
              </a:rPr>
              <a:t> 2 = 4</a:t>
            </a:r>
            <a:r>
              <a:rPr lang="en-US" dirty="0" smtClean="0">
                <a:sym typeface="Symbol"/>
              </a:rPr>
              <a:t>         remainder   </a:t>
            </a:r>
            <a:r>
              <a:rPr lang="en-US" dirty="0" smtClean="0">
                <a:solidFill>
                  <a:schemeClr val="accent5">
                    <a:lumMod val="60000"/>
                    <a:lumOff val="40000"/>
                  </a:schemeClr>
                </a:solidFill>
                <a:sym typeface="Symbol"/>
              </a:rPr>
              <a:t>1</a:t>
            </a:r>
            <a:endParaRPr lang="en-US" dirty="0">
              <a:solidFill>
                <a:schemeClr val="accent5">
                  <a:lumMod val="60000"/>
                  <a:lumOff val="40000"/>
                </a:schemeClr>
              </a:solidFill>
            </a:endParaRP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4 </a:t>
            </a:r>
            <a:r>
              <a:rPr lang="en-US" dirty="0">
                <a:sym typeface="Symbol"/>
              </a:rPr>
              <a:t> 2 = 2</a:t>
            </a:r>
            <a:r>
              <a:rPr lang="en-US" dirty="0" smtClean="0">
                <a:sym typeface="Symbol"/>
              </a:rPr>
              <a:t>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2 </a:t>
            </a:r>
            <a:r>
              <a:rPr lang="en-US" dirty="0">
                <a:sym typeface="Symbol"/>
              </a:rPr>
              <a:t> 2 = </a:t>
            </a:r>
            <a:r>
              <a:rPr lang="en-US" dirty="0" smtClean="0">
                <a:sym typeface="Symbol"/>
              </a:rPr>
              <a:t>1         remainder   </a:t>
            </a:r>
            <a:r>
              <a:rPr lang="en-US" dirty="0" smtClean="0">
                <a:solidFill>
                  <a:schemeClr val="accent5">
                    <a:lumMod val="60000"/>
                    <a:lumOff val="40000"/>
                  </a:schemeClr>
                </a:solidFill>
                <a:sym typeface="Symbol"/>
              </a:rPr>
              <a:t>0</a:t>
            </a:r>
          </a:p>
          <a:p>
            <a:pPr lvl="1">
              <a:lnSpc>
                <a:spcPct val="82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sym typeface="Symbol"/>
              </a:rPr>
              <a:t> </a:t>
            </a:r>
            <a:r>
              <a:rPr lang="en-US" dirty="0" smtClean="0">
                <a:sym typeface="Symbol"/>
              </a:rPr>
              <a:t>   1 </a:t>
            </a:r>
            <a:r>
              <a:rPr lang="en-US" dirty="0">
                <a:sym typeface="Symbol"/>
              </a:rPr>
              <a:t> </a:t>
            </a:r>
            <a:r>
              <a:rPr lang="en-US" dirty="0" smtClean="0">
                <a:sym typeface="Symbol"/>
              </a:rPr>
              <a:t>2 = 0         remainder   </a:t>
            </a:r>
            <a:r>
              <a:rPr lang="en-US" dirty="0" smtClean="0">
                <a:solidFill>
                  <a:schemeClr val="accent5">
                    <a:lumMod val="60000"/>
                    <a:lumOff val="40000"/>
                  </a:schemeClr>
                </a:solidFill>
                <a:sym typeface="Symbol"/>
              </a:rPr>
              <a:t>1</a:t>
            </a:r>
          </a:p>
          <a:p>
            <a:pPr>
              <a:lnSpc>
                <a:spcPct val="82000"/>
              </a:lnSpc>
              <a:spcBef>
                <a:spcPts val="600"/>
              </a:spcBef>
              <a:buClr>
                <a:srgbClr val="FFFF66"/>
              </a:buCl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2800" dirty="0" smtClean="0">
                <a:solidFill>
                  <a:schemeClr val="accent5">
                    <a:lumMod val="60000"/>
                    <a:lumOff val="40000"/>
                  </a:schemeClr>
                </a:solidFill>
                <a:sym typeface="Symbol"/>
              </a:rPr>
              <a:t>637</a:t>
            </a:r>
            <a:r>
              <a:rPr lang="en-US" sz="2800" dirty="0" smtClean="0">
                <a:solidFill>
                  <a:schemeClr val="accent1"/>
                </a:solidFill>
                <a:sym typeface="Symbol"/>
              </a:rPr>
              <a:t> </a:t>
            </a:r>
            <a:r>
              <a:rPr lang="en-US" sz="2800" dirty="0" smtClean="0">
                <a:sym typeface="Symbol"/>
              </a:rPr>
              <a:t>=</a:t>
            </a:r>
            <a:r>
              <a:rPr lang="en-US" sz="2800" dirty="0" smtClean="0">
                <a:solidFill>
                  <a:schemeClr val="accent1"/>
                </a:solidFill>
                <a:sym typeface="Symbol"/>
              </a:rPr>
              <a:t> </a:t>
            </a:r>
            <a:r>
              <a:rPr lang="en-US" sz="2800" dirty="0" smtClean="0">
                <a:solidFill>
                  <a:schemeClr val="accent5">
                    <a:lumMod val="60000"/>
                    <a:lumOff val="40000"/>
                  </a:schemeClr>
                </a:solidFill>
                <a:sym typeface="Symbol"/>
              </a:rPr>
              <a:t>10 0111 1101</a:t>
            </a:r>
            <a:r>
              <a:rPr lang="en-US" sz="2800" dirty="0" smtClean="0">
                <a:solidFill>
                  <a:schemeClr val="accent1"/>
                </a:solidFill>
                <a:sym typeface="Symbol"/>
              </a:rPr>
              <a:t> </a:t>
            </a:r>
            <a:r>
              <a:rPr lang="en-US" sz="2800" dirty="0" smtClean="0">
                <a:sym typeface="Symbol"/>
              </a:rPr>
              <a:t>(can also be written as </a:t>
            </a:r>
            <a:r>
              <a:rPr lang="en-US" sz="2800" dirty="0" smtClean="0">
                <a:solidFill>
                  <a:schemeClr val="accent5">
                    <a:lumMod val="60000"/>
                    <a:lumOff val="40000"/>
                  </a:schemeClr>
                </a:solidFill>
                <a:sym typeface="Symbol"/>
              </a:rPr>
              <a:t>0b10 0111 1101</a:t>
            </a:r>
            <a:r>
              <a:rPr lang="en-US" sz="2800" dirty="0" smtClean="0">
                <a:sym typeface="Symbol"/>
              </a:rPr>
              <a:t>)</a:t>
            </a:r>
            <a:endParaRPr lang="en-US" sz="2800" dirty="0" smtClean="0">
              <a:solidFill>
                <a:schemeClr val="accent1"/>
              </a:solidFill>
              <a:sym typeface="Symbol"/>
            </a:endParaRPr>
          </a:p>
        </p:txBody>
      </p:sp>
      <p:sp>
        <p:nvSpPr>
          <p:cNvPr id="2" name="Rectangle 1"/>
          <p:cNvSpPr/>
          <p:nvPr/>
        </p:nvSpPr>
        <p:spPr>
          <a:xfrm>
            <a:off x="4804619" y="20896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5319504" y="1905000"/>
            <a:ext cx="2396618" cy="369332"/>
          </a:xfrm>
          <a:prstGeom prst="rect">
            <a:avLst/>
          </a:prstGeom>
          <a:noFill/>
        </p:spPr>
        <p:txBody>
          <a:bodyPr wrap="none" rtlCol="0">
            <a:spAutoFit/>
          </a:bodyPr>
          <a:lstStyle/>
          <a:p>
            <a:r>
              <a:rPr lang="en-US" dirty="0" err="1" smtClean="0">
                <a:solidFill>
                  <a:schemeClr val="accent5">
                    <a:lumMod val="60000"/>
                    <a:lumOff val="40000"/>
                  </a:schemeClr>
                </a:solidFill>
              </a:rPr>
              <a:t>lsb</a:t>
            </a:r>
            <a:r>
              <a:rPr lang="en-US" dirty="0" smtClean="0"/>
              <a:t> (least significant bit)</a:t>
            </a:r>
            <a:endParaRPr lang="en-US" dirty="0"/>
          </a:p>
        </p:txBody>
      </p:sp>
      <p:sp>
        <p:nvSpPr>
          <p:cNvPr id="7" name="TextBox 6"/>
          <p:cNvSpPr txBox="1"/>
          <p:nvPr/>
        </p:nvSpPr>
        <p:spPr>
          <a:xfrm>
            <a:off x="5359957" y="6049879"/>
            <a:ext cx="2555315" cy="369332"/>
          </a:xfrm>
          <a:prstGeom prst="rect">
            <a:avLst/>
          </a:prstGeom>
          <a:noFill/>
        </p:spPr>
        <p:txBody>
          <a:bodyPr wrap="none" rtlCol="0">
            <a:spAutoFit/>
          </a:bodyPr>
          <a:lstStyle/>
          <a:p>
            <a:r>
              <a:rPr lang="en-US" dirty="0" err="1" smtClean="0">
                <a:solidFill>
                  <a:schemeClr val="accent5">
                    <a:lumMod val="60000"/>
                    <a:lumOff val="40000"/>
                  </a:schemeClr>
                </a:solidFill>
              </a:rPr>
              <a:t>msb</a:t>
            </a:r>
            <a:r>
              <a:rPr lang="en-US" dirty="0" smtClean="0"/>
              <a:t> (most significant bit)</a:t>
            </a:r>
            <a:endParaRPr lang="en-US" dirty="0"/>
          </a:p>
        </p:txBody>
      </p:sp>
      <p:sp>
        <p:nvSpPr>
          <p:cNvPr id="8" name="Rectangle 7"/>
          <p:cNvSpPr/>
          <p:nvPr/>
        </p:nvSpPr>
        <p:spPr>
          <a:xfrm>
            <a:off x="4804619" y="3766066"/>
            <a:ext cx="529381" cy="16764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4800600" y="5442466"/>
            <a:ext cx="529381" cy="8382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2827438" y="6564868"/>
            <a:ext cx="449162" cy="369332"/>
          </a:xfrm>
          <a:prstGeom prst="rect">
            <a:avLst/>
          </a:prstGeom>
          <a:noFill/>
        </p:spPr>
        <p:txBody>
          <a:bodyPr wrap="none" rtlCol="0">
            <a:spAutoFit/>
          </a:bodyPr>
          <a:lstStyle/>
          <a:p>
            <a:r>
              <a:rPr lang="en-US" dirty="0" err="1" smtClean="0">
                <a:solidFill>
                  <a:schemeClr val="accent5">
                    <a:lumMod val="60000"/>
                    <a:lumOff val="40000"/>
                  </a:schemeClr>
                </a:solidFill>
              </a:rPr>
              <a:t>lsb</a:t>
            </a:r>
            <a:endParaRPr lang="en-US" dirty="0">
              <a:solidFill>
                <a:schemeClr val="accent5">
                  <a:lumMod val="60000"/>
                  <a:lumOff val="40000"/>
                </a:schemeClr>
              </a:solidFill>
            </a:endParaRPr>
          </a:p>
        </p:txBody>
      </p:sp>
      <p:sp>
        <p:nvSpPr>
          <p:cNvPr id="11" name="TextBox 10"/>
          <p:cNvSpPr txBox="1"/>
          <p:nvPr/>
        </p:nvSpPr>
        <p:spPr>
          <a:xfrm>
            <a:off x="638592" y="6564868"/>
            <a:ext cx="580608" cy="369332"/>
          </a:xfrm>
          <a:prstGeom prst="rect">
            <a:avLst/>
          </a:prstGeom>
          <a:noFill/>
        </p:spPr>
        <p:txBody>
          <a:bodyPr wrap="none" rtlCol="0">
            <a:spAutoFit/>
          </a:bodyPr>
          <a:lstStyle/>
          <a:p>
            <a:r>
              <a:rPr lang="en-US" dirty="0" err="1" smtClean="0">
                <a:solidFill>
                  <a:schemeClr val="accent5">
                    <a:lumMod val="60000"/>
                    <a:lumOff val="40000"/>
                  </a:schemeClr>
                </a:solidFill>
              </a:rPr>
              <a:t>msb</a:t>
            </a:r>
            <a:endParaRPr lang="en-US" dirty="0">
              <a:solidFill>
                <a:schemeClr val="accent5">
                  <a:lumMod val="60000"/>
                  <a:lumOff val="40000"/>
                </a:schemeClr>
              </a:solidFill>
            </a:endParaRPr>
          </a:p>
        </p:txBody>
      </p:sp>
    </p:spTree>
    <p:extLst>
      <p:ext uri="{BB962C8B-B14F-4D97-AF65-F5344CB8AC3E}">
        <p14:creationId xmlns:p14="http://schemas.microsoft.com/office/powerpoint/2010/main" val="967444903"/>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2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22">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22">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22">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22">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22">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22">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22">
                                            <p:txEl>
                                              <p:pRg st="9" end="9"/>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0722">
                                            <p:txEl>
                                              <p:pRg st="10" end="1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0722">
                                            <p:txEl>
                                              <p:pRg st="11" end="1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0722">
                                            <p:txEl>
                                              <p:pRg st="12" end="1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30722">
                                            <p:txEl>
                                              <p:pRg st="13" end="1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0"/>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7" grpId="0"/>
      <p:bldP spid="8" grpId="0" animBg="1"/>
      <p:bldP spid="9" grpId="0" animBg="1"/>
      <p:bldP spid="10" grpId="0"/>
      <p:bldP spid="11" grpId="0"/>
    </p:bldLst>
  </p:timing>
</p:sld>
</file>

<file path=ppt/tags/tag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0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Instructor"/>
</p:tagLst>
</file>

<file path=ppt/tags/tag1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189.xml><?xml version="1.0" encoding="utf-8"?>
<p:tagLst xmlns:a="http://schemas.openxmlformats.org/drawingml/2006/main" xmlns:r="http://schemas.openxmlformats.org/officeDocument/2006/relationships" xmlns:p="http://schemas.openxmlformats.org/presentationml/2006/main">
  <p:tag name="CP3_INK_TAG" val="base64:AIgBHAOAgAQdAgQEARBBrrAVzk2nR58PaHizNrQ9AwhIEET//wNFNQUCC2QZFDIIAI4pAa0BfkMzCADoGQFeCX5DEoPDJEHLzURBCj4vgv4FK/gUsAAAAAAAAIL+F2v4XbAAAAAAAAAhNhDDGyaZGWHItytMjBa0cN2a1y3buVrTEyyZGrBlkYNnAA=="/>
</p:tagLst>
</file>

<file path=ppt/tags/tag1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2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3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4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5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6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7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8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0.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1.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2.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3.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4.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5.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6.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7.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8.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ags/tag99.xml><?xml version="1.0" encoding="utf-8"?>
<p:tagLst xmlns:a="http://schemas.openxmlformats.org/drawingml/2006/main" xmlns:r="http://schemas.openxmlformats.org/officeDocument/2006/relationships" xmlns:p="http://schemas.openxmlformats.org/presentationml/2006/main">
  <p:tag name="_INSTRUCTOR VIEW19C14C36-AC8E-43BC-9DB6-C2AAF774C7DC|PANE__TAG" val="_"/>
</p:tagLst>
</file>

<file path=ppt/theme/theme1.xml><?xml version="1.0" encoding="utf-8"?>
<a:theme xmlns:a="http://schemas.openxmlformats.org/drawingml/2006/main" name="Office Theme">
  <a:themeElements>
    <a:clrScheme name="3410">
      <a:dk1>
        <a:srgbClr val="FFFFFF"/>
      </a:dk1>
      <a:lt1>
        <a:sysClr val="window" lastClr="FFFFFF"/>
      </a:lt1>
      <a:dk2>
        <a:srgbClr val="000000"/>
      </a:dk2>
      <a:lt2>
        <a:srgbClr val="D8D8D8"/>
      </a:lt2>
      <a:accent1>
        <a:srgbClr val="FFFF00"/>
      </a:accent1>
      <a:accent2>
        <a:srgbClr val="FF0000"/>
      </a:accent2>
      <a:accent3>
        <a:srgbClr val="7030A0"/>
      </a:accent3>
      <a:accent4>
        <a:srgbClr val="0070C0"/>
      </a:accent4>
      <a:accent5>
        <a:srgbClr val="00B0F0"/>
      </a:accent5>
      <a:accent6>
        <a:srgbClr val="FFC000"/>
      </a:accent6>
      <a:hlink>
        <a:srgbClr val="6565FF"/>
      </a:hlink>
      <a:folHlink>
        <a:srgbClr val="A2A2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5301</TotalTime>
  <Words>3995</Words>
  <Application>Microsoft Office PowerPoint</Application>
  <PresentationFormat>On-screen Show (4:3)</PresentationFormat>
  <Paragraphs>807</Paragraphs>
  <Slides>41</Slides>
  <Notes>32</Notes>
  <HiddenSlides>1</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41</vt:i4>
      </vt:variant>
    </vt:vector>
  </HeadingPairs>
  <TitlesOfParts>
    <vt:vector size="49" baseType="lpstr">
      <vt:lpstr>Arial</vt:lpstr>
      <vt:lpstr>Calibri</vt:lpstr>
      <vt:lpstr>Cambria Math</vt:lpstr>
      <vt:lpstr>Symbol</vt:lpstr>
      <vt:lpstr>Tahoma</vt:lpstr>
      <vt:lpstr>Times New Roman</vt:lpstr>
      <vt:lpstr>Wingdings</vt:lpstr>
      <vt:lpstr>Office Theme</vt:lpstr>
      <vt:lpstr>Numbers and Arithmetic</vt:lpstr>
      <vt:lpstr>Big Picture:  Building a Processor</vt:lpstr>
      <vt:lpstr>Goals for Today</vt:lpstr>
      <vt:lpstr>Number Representations</vt:lpstr>
      <vt:lpstr>Number Representations</vt:lpstr>
      <vt:lpstr>Number Representations</vt:lpstr>
      <vt:lpstr>Number Representations: Activity #1 Counting</vt:lpstr>
      <vt:lpstr>Number Representations</vt:lpstr>
      <vt:lpstr>Number Representations</vt:lpstr>
      <vt:lpstr>Number Representations</vt:lpstr>
      <vt:lpstr>Number Representations</vt:lpstr>
      <vt:lpstr>Number Representations Summary</vt:lpstr>
      <vt:lpstr>Takeaway</vt:lpstr>
      <vt:lpstr>Today’s Lecture</vt:lpstr>
      <vt:lpstr>Next Goal</vt:lpstr>
      <vt:lpstr>Binary Addition</vt:lpstr>
      <vt:lpstr>Binary Addition</vt:lpstr>
      <vt:lpstr>Binary Addition</vt:lpstr>
      <vt:lpstr>1-bit  Adder</vt:lpstr>
      <vt:lpstr>1-bit Adder with Carry</vt:lpstr>
      <vt:lpstr>4-bit Adder</vt:lpstr>
      <vt:lpstr>4-bit Adder</vt:lpstr>
      <vt:lpstr>Takeaway</vt:lpstr>
      <vt:lpstr>Today’s Lecture</vt:lpstr>
      <vt:lpstr>Next Goal</vt:lpstr>
      <vt:lpstr>1st Attempt: Sign/Magnitude Representation</vt:lpstr>
      <vt:lpstr>Second Attempt: One’s complement</vt:lpstr>
      <vt:lpstr>Two’s Complement Representation</vt:lpstr>
      <vt:lpstr>Two’s Complement</vt:lpstr>
      <vt:lpstr>Two’s Complement</vt:lpstr>
      <vt:lpstr>Two’s Complement vs. Unsigned</vt:lpstr>
      <vt:lpstr>Two’s Complement Facts</vt:lpstr>
      <vt:lpstr>Sign Extension &amp; Truncation</vt:lpstr>
      <vt:lpstr>Two’s Complement Addition</vt:lpstr>
      <vt:lpstr>Next Goal</vt:lpstr>
      <vt:lpstr>Overflow</vt:lpstr>
      <vt:lpstr>Today’s Lecture</vt:lpstr>
      <vt:lpstr>Binary Subtraction</vt:lpstr>
      <vt:lpstr>Binary Subtraction</vt:lpstr>
      <vt:lpstr>Takeaways</vt:lpstr>
      <vt:lpstr>Summary</vt:lpstr>
    </vt:vector>
  </TitlesOfParts>
  <Company>Cornell University Computing and Information Science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Hakim Weatherspoon</dc:creator>
  <cp:lastModifiedBy>Hakim Weatherspoon</cp:lastModifiedBy>
  <cp:revision>228</cp:revision>
  <dcterms:created xsi:type="dcterms:W3CDTF">2012-11-28T14:27:55Z</dcterms:created>
  <dcterms:modified xsi:type="dcterms:W3CDTF">2018-02-01T13:36:46Z</dcterms:modified>
</cp:coreProperties>
</file>