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9.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1.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3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33.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34.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35.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notesSlides/notesSlide36.xml" ContentType="application/vnd.openxmlformats-officedocument.presentationml.notesSlide+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notesSlides/notesSlide37.xml" ContentType="application/vnd.openxmlformats-officedocument.presentationml.notesSlid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notesSlides/notesSlide38.xml" ContentType="application/vnd.openxmlformats-officedocument.presentationml.notesSlide+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notesSlides/notesSlide39.xml" ContentType="application/vnd.openxmlformats-officedocument.presentationml.notesSlide+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notesSlides/notesSlide40.xml" ContentType="application/vnd.openxmlformats-officedocument.presentationml.notesSlide+xml"/>
  <Override PartName="/ppt/ink/ink1.xml" ContentType="application/inkml+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notesSlides/notesSlide41.xml" ContentType="application/vnd.openxmlformats-officedocument.presentationml.notesSlide+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684.xml" ContentType="application/vnd.openxmlformats-officedocument.presentationml.tags+xml"/>
  <Override PartName="/ppt/tags/tag685.xml" ContentType="application/vnd.openxmlformats-officedocument.presentationml.tags+xml"/>
  <Override PartName="/ppt/notesSlides/notesSlide46.xml" ContentType="application/vnd.openxmlformats-officedocument.presentationml.notesSlide+xml"/>
  <Override PartName="/ppt/tags/tag686.xml" ContentType="application/vnd.openxmlformats-officedocument.presentationml.tags+xml"/>
  <Override PartName="/ppt/tags/tag687.xml" ContentType="application/vnd.openxmlformats-officedocument.presentationml.tags+xml"/>
  <Override PartName="/ppt/notesSlides/notesSlide47.xml" ContentType="application/vnd.openxmlformats-officedocument.presentationml.notesSlide+xml"/>
  <Override PartName="/ppt/tags/tag688.xml" ContentType="application/vnd.openxmlformats-officedocument.presentationml.tags+xml"/>
  <Override PartName="/ppt/tags/tag689.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notesSlides/notesSlide50.xml" ContentType="application/vnd.openxmlformats-officedocument.presentationml.notesSlide+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notesSlides/notesSlide51.xml" ContentType="application/vnd.openxmlformats-officedocument.presentationml.notesSlide+xml"/>
  <Override PartName="/ppt/tags/tag697.xml" ContentType="application/vnd.openxmlformats-officedocument.presentationml.tags+xml"/>
  <Override PartName="/ppt/tags/tag698.xml" ContentType="application/vnd.openxmlformats-officedocument.presentationml.tags+xml"/>
  <Override PartName="/ppt/notesSlides/notesSlide52.xml" ContentType="application/vnd.openxmlformats-officedocument.presentationml.notesSlide+xml"/>
  <Override PartName="/ppt/tags/tag699.xml" ContentType="application/vnd.openxmlformats-officedocument.presentationml.tags+xml"/>
  <Override PartName="/ppt/tags/tag700.xml" ContentType="application/vnd.openxmlformats-officedocument.presentationml.tags+xml"/>
  <Override PartName="/ppt/notesSlides/notesSlide53.xml" ContentType="application/vnd.openxmlformats-officedocument.presentationml.notesSlide+xml"/>
  <Override PartName="/ppt/tags/tag701.xml" ContentType="application/vnd.openxmlformats-officedocument.presentationml.tags+xml"/>
  <Override PartName="/ppt/tags/tag702.xml" ContentType="application/vnd.openxmlformats-officedocument.presentationml.tags+xml"/>
  <Override PartName="/ppt/notesSlides/notesSlide54.xml" ContentType="application/vnd.openxmlformats-officedocument.presentationml.notesSlide+xml"/>
  <Override PartName="/ppt/tags/tag703.xml" ContentType="application/vnd.openxmlformats-officedocument.presentationml.tags+xml"/>
  <Override PartName="/ppt/tags/tag704.xml" ContentType="application/vnd.openxmlformats-officedocument.presentationml.tags+xml"/>
  <Override PartName="/ppt/notesSlides/notesSlide55.xml" ContentType="application/vnd.openxmlformats-officedocument.presentationml.notesSlide+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notesSlides/notesSlide56.xml" ContentType="application/vnd.openxmlformats-officedocument.presentationml.notesSlide+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notesSlides/notesSlide57.xml" ContentType="application/vnd.openxmlformats-officedocument.presentationml.notesSlide+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notesSlides/notesSlide58.xml" ContentType="application/vnd.openxmlformats-officedocument.presentationml.notesSlide+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notesSlides/notesSlide59.xml" ContentType="application/vnd.openxmlformats-officedocument.presentationml.notesSlide+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notesSlides/notesSlide60.xml" ContentType="application/vnd.openxmlformats-officedocument.presentationml.notesSlide+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notesSlides/notesSlide61.xml" ContentType="application/vnd.openxmlformats-officedocument.presentationml.notesSlide+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726.xml" ContentType="application/vnd.openxmlformats-officedocument.presentationml.tags+xml"/>
  <Override PartName="/ppt/tags/tag727.xml" ContentType="application/vnd.openxmlformats-officedocument.presentationml.tags+xml"/>
  <Override PartName="/ppt/notesSlides/notesSlide64.xml" ContentType="application/vnd.openxmlformats-officedocument.presentationml.notesSlide+xml"/>
  <Override PartName="/ppt/tags/tag728.xml" ContentType="application/vnd.openxmlformats-officedocument.presentationml.tags+xml"/>
  <Override PartName="/ppt/tags/tag729.xml" ContentType="application/vnd.openxmlformats-officedocument.presentationml.tags+xml"/>
  <Override PartName="/ppt/notesSlides/notesSlide65.xml" ContentType="application/vnd.openxmlformats-officedocument.presentationml.notesSlide+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750.xml" ContentType="application/vnd.openxmlformats-officedocument.presentationml.tags+xml"/>
  <Override PartName="/ppt/tags/tag751.xml" ContentType="application/vnd.openxmlformats-officedocument.presentationml.tags+xml"/>
  <Override PartName="/ppt/notesSlides/notesSlide69.xml" ContentType="application/vnd.openxmlformats-officedocument.presentationml.notesSlide+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notesSlides/notesSlide70.xml" ContentType="application/vnd.openxmlformats-officedocument.presentationml.notesSlide+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notesSlides/notesSlide71.xml" ContentType="application/vnd.openxmlformats-officedocument.presentationml.notesSlide+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notesSlides/notesSlide72.xml" ContentType="application/vnd.openxmlformats-officedocument.presentationml.notesSlide+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notesSlides/notesSlide73.xml" ContentType="application/vnd.openxmlformats-officedocument.presentationml.notesSlide+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notesSlides/notesSlide74.xml" ContentType="application/vnd.openxmlformats-officedocument.presentationml.notesSlide+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notesSlides/notesSlide75.xml" ContentType="application/vnd.openxmlformats-officedocument.presentationml.notesSlide+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notesSlides/notesSlide76.xml" ContentType="application/vnd.openxmlformats-officedocument.presentationml.notesSlide+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34" r:id="rId2"/>
    <p:sldId id="335" r:id="rId3"/>
    <p:sldId id="259" r:id="rId4"/>
    <p:sldId id="260" r:id="rId5"/>
    <p:sldId id="261" r:id="rId6"/>
    <p:sldId id="262" r:id="rId7"/>
    <p:sldId id="263" r:id="rId8"/>
    <p:sldId id="264" r:id="rId9"/>
    <p:sldId id="265" r:id="rId10"/>
    <p:sldId id="266" r:id="rId11"/>
    <p:sldId id="336" r:id="rId12"/>
    <p:sldId id="357" r:id="rId13"/>
    <p:sldId id="358" r:id="rId14"/>
    <p:sldId id="267" r:id="rId15"/>
    <p:sldId id="268" r:id="rId16"/>
    <p:sldId id="269" r:id="rId17"/>
    <p:sldId id="270" r:id="rId18"/>
    <p:sldId id="337" r:id="rId19"/>
    <p:sldId id="271" r:id="rId20"/>
    <p:sldId id="328" r:id="rId21"/>
    <p:sldId id="272" r:id="rId22"/>
    <p:sldId id="273" r:id="rId23"/>
    <p:sldId id="274" r:id="rId24"/>
    <p:sldId id="275" r:id="rId25"/>
    <p:sldId id="339" r:id="rId26"/>
    <p:sldId id="340" r:id="rId27"/>
    <p:sldId id="277" r:id="rId28"/>
    <p:sldId id="278" r:id="rId29"/>
    <p:sldId id="279" r:id="rId30"/>
    <p:sldId id="338" r:id="rId31"/>
    <p:sldId id="341" r:id="rId32"/>
    <p:sldId id="280" r:id="rId33"/>
    <p:sldId id="281" r:id="rId34"/>
    <p:sldId id="282" r:id="rId35"/>
    <p:sldId id="283" r:id="rId36"/>
    <p:sldId id="284" r:id="rId37"/>
    <p:sldId id="285" r:id="rId38"/>
    <p:sldId id="286" r:id="rId39"/>
    <p:sldId id="325" r:id="rId40"/>
    <p:sldId id="287" r:id="rId41"/>
    <p:sldId id="288" r:id="rId42"/>
    <p:sldId id="289" r:id="rId43"/>
    <p:sldId id="290" r:id="rId44"/>
    <p:sldId id="329" r:id="rId45"/>
    <p:sldId id="291" r:id="rId46"/>
    <p:sldId id="333" r:id="rId47"/>
    <p:sldId id="292" r:id="rId48"/>
    <p:sldId id="293" r:id="rId49"/>
    <p:sldId id="294" r:id="rId50"/>
    <p:sldId id="295" r:id="rId51"/>
    <p:sldId id="296" r:id="rId52"/>
    <p:sldId id="342" r:id="rId53"/>
    <p:sldId id="343" r:id="rId54"/>
    <p:sldId id="344" r:id="rId55"/>
    <p:sldId id="297" r:id="rId56"/>
    <p:sldId id="298" r:id="rId57"/>
    <p:sldId id="299" r:id="rId58"/>
    <p:sldId id="300" r:id="rId59"/>
    <p:sldId id="301" r:id="rId60"/>
    <p:sldId id="346" r:id="rId61"/>
    <p:sldId id="348" r:id="rId62"/>
    <p:sldId id="347" r:id="rId63"/>
    <p:sldId id="349" r:id="rId64"/>
    <p:sldId id="350" r:id="rId65"/>
    <p:sldId id="351" r:id="rId66"/>
    <p:sldId id="352" r:id="rId67"/>
    <p:sldId id="353" r:id="rId68"/>
    <p:sldId id="354" r:id="rId69"/>
    <p:sldId id="302" r:id="rId70"/>
    <p:sldId id="303" r:id="rId71"/>
    <p:sldId id="304" r:id="rId72"/>
    <p:sldId id="310" r:id="rId73"/>
    <p:sldId id="311" r:id="rId74"/>
    <p:sldId id="312" r:id="rId75"/>
    <p:sldId id="331" r:id="rId76"/>
    <p:sldId id="332" r:id="rId77"/>
    <p:sldId id="355" r:id="rId78"/>
    <p:sldId id="356" r:id="rId79"/>
    <p:sldId id="323"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786" autoAdjust="0"/>
  </p:normalViewPr>
  <p:slideViewPr>
    <p:cSldViewPr>
      <p:cViewPr varScale="1">
        <p:scale>
          <a:sx n="73" d="100"/>
          <a:sy n="73" d="100"/>
        </p:scale>
        <p:origin x="1311" y="48"/>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2-02T11:34:27.261"/>
    </inkml:context>
    <inkml:brush xml:id="br0">
      <inkml:brushProperty name="width" value="0.06667" units="cm"/>
      <inkml:brushProperty name="height" value="0.06667" units="cm"/>
      <inkml:brushProperty name="fitToCurve" value="1"/>
    </inkml:brush>
  </inkml:definitions>
  <inkml:trace contextRef="#ctx0" brushRef="#br0">4180 310 14,'-6'27'18,"6"-27"-6,0 0 0,-32 7-5,32-7-2,-20 2-3,20-2-1,-23-9-1,23 9 0,-27-13 0,27 13 0,-31-20 0,31 20 0,-34-25 0,34 25 0,-31-22 0,31 22 1,-27-14 0,27 14 0,-20-9 1,20 9-1,-21-6 1,21 6 0,-29-7 0,9 3 0,-7-3-1,0 0 0,-7 0-1,1 3 0,-5-1 1,2 1-1,-3 2 0,-3 0 1,-1-3-1,-6 1 0,-3-1 0,-6-4 1,-3-2-1,-9-2 0,1 1 0,-3-3 0,-7-1 0,3 0 1,-5 5-1,0 0 0,-4 2 0,4 5 1,-2-3-1,2 2 0,-5-1 0,3 3 0,5-1 0,-1 2 1,3-3-1,1 5 0,1 0 1,0 7-1,4 0 0,3 4 1,-5 5-1,0 1 1,0 6-1,0 1 1,1-1-1,-4 4 1,1-1-1,2 6 1,-4-3-1,6 0 1,-1 4-1,8-1 2,-5 4-1,8 4 0,-1-7 0,9 8-1,-2-3 1,5 2 0,-3-4 0,3 6-2,-1-2 1,5 1 0,3 3 0,-1 3 1,5 5-1,2-1 0,2 7 0,5 1 1,4 3-1,3 1 0,6 4 0,5 4 0,9 3 0,4 2 0,7 0 0,4 3 0,3 3 1,4 1-1,3-5 0,1-2 1,1-6-1,2-3 1,2-5-1,7-1 0,5-3 0,4-2 0,13 11 0,12 2 1,11 10-1,13 1 1,12 10-1,17 6 1,19 0-1,15 4 1,2-1-1,12-1 0,7-8 0,1-5 0,-1-16 0,-1-4 0,-4-16 1,3-6-2,-1-19 1,0-6 0,2-9 0,5-4 1,7-5-1,4-3 0,1 1 0,-1-2 0,5 1 0,-3 1 0,-9 2 1,-8 0-1,-14 0 0,-11 2 0,-21-4 0,-10 2 0,-17-2 0,-10 2 0,-6-2 0,-8 2 0,-4 0 0,-3 2 0,0 2 0,-4 1 0,-5-1 0,-5 3 0,-8 0 0,-5-1 0,-9-1 0,-4 2 1,-7-3-1,-4 1 0,-23-5 0,33 6 0,-33-6 0,27 9 0,-27-9 0,27 7 0,-27-7 0,29 9 0,-29-9 0,36 7 0,-15-7 0,1 0-1,5 2 0,0-7-1,9 8-2,-7-10-2,14 9-1,-12-11-1,21 14-1,-18-14-2,22 11-15,-2 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162429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Ask students to write down binary number after we</a:t>
            </a:r>
            <a:r>
              <a:rPr lang="en-US" baseline="0" dirty="0" smtClean="0">
                <a:latin typeface="Calibri" pitchFamily="34" charset="0"/>
              </a:rPr>
              <a:t> figure it out.  The question is did they writ the MSB on the left?</a:t>
            </a:r>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 0111 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95287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5">
                    <a:lumMod val="60000"/>
                    <a:lumOff val="40000"/>
                  </a:schemeClr>
                </a:solidFill>
                <a:sym typeface="Symbol"/>
              </a:rPr>
              <a:t>657</a:t>
            </a:r>
            <a:r>
              <a:rPr lang="en-US" sz="1200" dirty="0" smtClean="0">
                <a:solidFill>
                  <a:schemeClr val="accent1"/>
                </a:solidFill>
                <a:sym typeface="Symbol"/>
              </a:rPr>
              <a:t> </a:t>
            </a:r>
            <a:r>
              <a:rPr lang="en-US" sz="1200" dirty="0" smtClean="0">
                <a:sym typeface="Symbol"/>
              </a:rPr>
              <a:t>=</a:t>
            </a:r>
            <a:r>
              <a:rPr lang="en-US" sz="1200" dirty="0" smtClean="0">
                <a:solidFill>
                  <a:schemeClr val="accent1"/>
                </a:solidFill>
                <a:sym typeface="Symbol"/>
              </a:rPr>
              <a:t> </a:t>
            </a:r>
            <a:r>
              <a:rPr lang="en-US" sz="1200" dirty="0" smtClean="0">
                <a:solidFill>
                  <a:schemeClr val="accent5">
                    <a:lumMod val="60000"/>
                    <a:lumOff val="40000"/>
                  </a:schemeClr>
                </a:solidFill>
                <a:sym typeface="Symbol"/>
              </a:rPr>
              <a:t>0x291</a:t>
            </a:r>
          </a:p>
          <a:p>
            <a:endParaRPr lang="en-US" dirty="0" smtClean="0">
              <a:latin typeface="Calibri" pitchFamily="34" charset="0"/>
            </a:endParaRPr>
          </a:p>
          <a:p>
            <a:r>
              <a:rPr lang="en-US" baseline="0" dirty="0" smtClean="0">
                <a:latin typeface="Calibri" pitchFamily="34" charset="0"/>
              </a:rPr>
              <a:t>hex: 637 : 39 : 2 : 0</a:t>
            </a:r>
          </a:p>
        </p:txBody>
      </p:sp>
    </p:spTree>
    <p:extLst>
      <p:ext uri="{BB962C8B-B14F-4D97-AF65-F5344CB8AC3E}">
        <p14:creationId xmlns:p14="http://schemas.microsoft.com/office/powerpoint/2010/main" val="89559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5">
                    <a:lumMod val="60000"/>
                    <a:lumOff val="40000"/>
                  </a:schemeClr>
                </a:solidFill>
                <a:sym typeface="Symbol"/>
              </a:rPr>
              <a:t>657</a:t>
            </a:r>
            <a:r>
              <a:rPr lang="en-US" sz="1200" dirty="0" smtClean="0">
                <a:solidFill>
                  <a:schemeClr val="accent1"/>
                </a:solidFill>
                <a:sym typeface="Symbol"/>
              </a:rPr>
              <a:t> </a:t>
            </a:r>
            <a:r>
              <a:rPr lang="en-US" sz="1200" dirty="0" smtClean="0">
                <a:sym typeface="Symbol"/>
              </a:rPr>
              <a:t>=</a:t>
            </a:r>
            <a:r>
              <a:rPr lang="en-US" sz="1200" dirty="0" smtClean="0">
                <a:solidFill>
                  <a:schemeClr val="accent1"/>
                </a:solidFill>
                <a:sym typeface="Symbol"/>
              </a:rPr>
              <a:t> </a:t>
            </a:r>
            <a:r>
              <a:rPr lang="en-US" sz="1200" dirty="0" smtClean="0">
                <a:solidFill>
                  <a:schemeClr val="accent5">
                    <a:lumMod val="60000"/>
                    <a:lumOff val="40000"/>
                  </a:schemeClr>
                </a:solidFill>
                <a:sym typeface="Symbol"/>
              </a:rPr>
              <a:t>0x291</a:t>
            </a:r>
          </a:p>
          <a:p>
            <a:endParaRPr lang="en-US" dirty="0" smtClean="0">
              <a:latin typeface="Calibri" pitchFamily="34" charset="0"/>
            </a:endParaRPr>
          </a:p>
          <a:p>
            <a:r>
              <a:rPr lang="en-US" baseline="0" dirty="0" smtClean="0">
                <a:latin typeface="Calibri" pitchFamily="34" charset="0"/>
              </a:rPr>
              <a:t>hex: 637 : 39 : 2 : 0</a:t>
            </a:r>
          </a:p>
        </p:txBody>
      </p:sp>
    </p:spTree>
    <p:extLst>
      <p:ext uri="{BB962C8B-B14F-4D97-AF65-F5344CB8AC3E}">
        <p14:creationId xmlns:p14="http://schemas.microsoft.com/office/powerpoint/2010/main" val="285255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Is 637 same as 0x 637 ?</a:t>
            </a:r>
          </a:p>
          <a:p>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 0111 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208563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Is 637 same as 0x 637 ?</a:t>
            </a:r>
          </a:p>
          <a:p>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 0111 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325468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**Convert</a:t>
            </a:r>
            <a:r>
              <a:rPr lang="en-US" baseline="0" dirty="0" smtClean="0">
                <a:latin typeface="Calibri" pitchFamily="34" charset="0"/>
              </a:rPr>
              <a:t> to a different base instead of same base**</a:t>
            </a:r>
          </a:p>
          <a:p>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0b1001111101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179597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Ask class to convert from binary to octal</a:t>
            </a:r>
          </a:p>
          <a:p>
            <a:r>
              <a:rPr lang="en-US" dirty="0" smtClean="0">
                <a:latin typeface="Calibri" pitchFamily="34" charset="0"/>
              </a:rPr>
              <a:t>637 =</a:t>
            </a:r>
            <a:r>
              <a:rPr lang="en-US" baseline="0" dirty="0" smtClean="0">
                <a:latin typeface="Calibri" pitchFamily="34" charset="0"/>
              </a:rPr>
              <a:t> 0o1175 = 0b10 0111 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3106463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89">
              <a:defRPr/>
            </a:pPr>
            <a:r>
              <a:rPr lang="en-US" dirty="0" smtClean="0"/>
              <a:t>637 has a 1’s place , 10’s place and 100’s place</a:t>
            </a:r>
          </a:p>
          <a:p>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17</a:t>
            </a:fld>
            <a:endParaRPr lang="en-US"/>
          </a:p>
        </p:txBody>
      </p:sp>
    </p:spTree>
    <p:extLst>
      <p:ext uri="{BB962C8B-B14F-4D97-AF65-F5344CB8AC3E}">
        <p14:creationId xmlns:p14="http://schemas.microsoft.com/office/powerpoint/2010/main" val="813074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write any number in</a:t>
            </a:r>
            <a:r>
              <a:rPr lang="en-US" baseline="0" dirty="0" smtClean="0"/>
              <a:t> any base we like. The most natural base for computers is binary, which is hard to read, which is the reason we use hex and octal.  Decimal..</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18</a:t>
            </a:fld>
            <a:endParaRPr lang="en-US"/>
          </a:p>
        </p:txBody>
      </p:sp>
    </p:spTree>
    <p:extLst>
      <p:ext uri="{BB962C8B-B14F-4D97-AF65-F5344CB8AC3E}">
        <p14:creationId xmlns:p14="http://schemas.microsoft.com/office/powerpoint/2010/main" val="3870135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write any number in</a:t>
            </a:r>
            <a:r>
              <a:rPr lang="en-US" baseline="0" dirty="0" smtClean="0"/>
              <a:t> any base we like. The most natural base for computers is binary, which is hard to read, which is the reason we use hex and octal.  Decimal..</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19</a:t>
            </a:fld>
            <a:endParaRPr lang="en-US"/>
          </a:p>
        </p:txBody>
      </p:sp>
    </p:spTree>
    <p:extLst>
      <p:ext uri="{BB962C8B-B14F-4D97-AF65-F5344CB8AC3E}">
        <p14:creationId xmlns:p14="http://schemas.microsoft.com/office/powerpoint/2010/main" val="13760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143811" name="Rectangle 3"/>
          <p:cNvSpPr>
            <a:spLocks noGrp="1" noChangeArrowheads="1"/>
          </p:cNvSpPr>
          <p:nvPr>
            <p:ph type="body" idx="1"/>
          </p:nvPr>
        </p:nvSpPr>
        <p:spPr bwMode="auto">
          <a:xfrm>
            <a:off x="974726" y="4560890"/>
            <a:ext cx="5360988" cy="4314825"/>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lIns="95567" tIns="47784" rIns="95567" bIns="47784"/>
          <a:lstStyle/>
          <a:p>
            <a:endParaRPr lang="en-US" dirty="0"/>
          </a:p>
        </p:txBody>
      </p:sp>
    </p:spTree>
    <p:extLst>
      <p:ext uri="{BB962C8B-B14F-4D97-AF65-F5344CB8AC3E}">
        <p14:creationId xmlns:p14="http://schemas.microsoft.com/office/powerpoint/2010/main" val="87172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20</a:t>
            </a:fld>
            <a:endParaRPr lang="en-US"/>
          </a:p>
        </p:txBody>
      </p:sp>
    </p:spTree>
    <p:extLst>
      <p:ext uri="{BB962C8B-B14F-4D97-AF65-F5344CB8AC3E}">
        <p14:creationId xmlns:p14="http://schemas.microsoft.com/office/powerpoint/2010/main" val="420718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21</a:t>
            </a:fld>
            <a:endParaRPr lang="en-US"/>
          </a:p>
        </p:txBody>
      </p:sp>
    </p:spTree>
    <p:extLst>
      <p:ext uri="{BB962C8B-B14F-4D97-AF65-F5344CB8AC3E}">
        <p14:creationId xmlns:p14="http://schemas.microsoft.com/office/powerpoint/2010/main" val="2079051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592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Talk about </a:t>
            </a:r>
            <a:r>
              <a:rPr lang="en-US" dirty="0" err="1" smtClean="0"/>
              <a:t>Cin</a:t>
            </a:r>
            <a:r>
              <a:rPr lang="en-US" baseline="0" dirty="0" smtClean="0"/>
              <a:t> (carry in) and </a:t>
            </a:r>
            <a:r>
              <a:rPr lang="en-US" baseline="0" dirty="0" err="1" smtClean="0"/>
              <a:t>Cout</a:t>
            </a:r>
            <a:r>
              <a:rPr lang="en-US" baseline="0" dirty="0" smtClean="0"/>
              <a:t> (carry out)</a:t>
            </a:r>
          </a:p>
          <a:p>
            <a:r>
              <a:rPr lang="en-US" baseline="0" dirty="0" smtClean="0"/>
              <a:t>Animate this better</a:t>
            </a:r>
          </a:p>
          <a:p>
            <a:r>
              <a:rPr lang="en-US" baseline="0" dirty="0" smtClean="0"/>
              <a:t>Add another slide</a:t>
            </a:r>
          </a:p>
          <a:p>
            <a:r>
              <a:rPr lang="en-US" baseline="0" dirty="0" smtClean="0"/>
              <a:t>So we need two numbers, the sum, carry in, and carry out</a:t>
            </a:r>
            <a:endParaRPr lang="en-US" dirty="0"/>
          </a:p>
        </p:txBody>
      </p:sp>
    </p:spTree>
    <p:extLst>
      <p:ext uri="{BB962C8B-B14F-4D97-AF65-F5344CB8AC3E}">
        <p14:creationId xmlns:p14="http://schemas.microsoft.com/office/powerpoint/2010/main" val="1246119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592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Talk about </a:t>
            </a:r>
            <a:r>
              <a:rPr lang="en-US" dirty="0" err="1" smtClean="0"/>
              <a:t>Cin</a:t>
            </a:r>
            <a:r>
              <a:rPr lang="en-US" baseline="0" dirty="0" smtClean="0"/>
              <a:t> (carry in) and </a:t>
            </a:r>
            <a:r>
              <a:rPr lang="en-US" baseline="0" dirty="0" err="1" smtClean="0"/>
              <a:t>Cout</a:t>
            </a:r>
            <a:r>
              <a:rPr lang="en-US" baseline="0" dirty="0" smtClean="0"/>
              <a:t> (carry out)</a:t>
            </a:r>
          </a:p>
          <a:p>
            <a:r>
              <a:rPr lang="en-US" baseline="0" dirty="0" smtClean="0"/>
              <a:t>Animate this better</a:t>
            </a:r>
          </a:p>
          <a:p>
            <a:r>
              <a:rPr lang="en-US" baseline="0" dirty="0" smtClean="0"/>
              <a:t>Add another slide</a:t>
            </a:r>
          </a:p>
          <a:p>
            <a:r>
              <a:rPr lang="en-US" baseline="0" dirty="0" smtClean="0"/>
              <a:t>So we need two numbers, the sum, carry in, and carry out</a:t>
            </a:r>
            <a:endParaRPr lang="en-US" dirty="0"/>
          </a:p>
        </p:txBody>
      </p:sp>
    </p:spTree>
    <p:extLst>
      <p:ext uri="{BB962C8B-B14F-4D97-AF65-F5344CB8AC3E}">
        <p14:creationId xmlns:p14="http://schemas.microsoft.com/office/powerpoint/2010/main" val="2606292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592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Talk about </a:t>
            </a:r>
            <a:r>
              <a:rPr lang="en-US" dirty="0" err="1" smtClean="0"/>
              <a:t>Cin</a:t>
            </a:r>
            <a:r>
              <a:rPr lang="en-US" baseline="0" dirty="0" smtClean="0"/>
              <a:t> (carry in) and </a:t>
            </a:r>
            <a:r>
              <a:rPr lang="en-US" baseline="0" dirty="0" err="1" smtClean="0"/>
              <a:t>Cout</a:t>
            </a:r>
            <a:r>
              <a:rPr lang="en-US" baseline="0" dirty="0" smtClean="0"/>
              <a:t> (carry out)</a:t>
            </a:r>
          </a:p>
          <a:p>
            <a:r>
              <a:rPr lang="en-US" baseline="0" dirty="0" smtClean="0"/>
              <a:t>Animate this better</a:t>
            </a:r>
          </a:p>
          <a:p>
            <a:r>
              <a:rPr lang="en-US" baseline="0" dirty="0" smtClean="0"/>
              <a:t>Add another slide</a:t>
            </a:r>
          </a:p>
          <a:p>
            <a:r>
              <a:rPr lang="en-US" baseline="0" dirty="0" smtClean="0"/>
              <a:t>So we need two numbers, the sum, carry in, and carry out</a:t>
            </a:r>
            <a:endParaRPr lang="en-US" dirty="0"/>
          </a:p>
        </p:txBody>
      </p:sp>
    </p:spTree>
    <p:extLst>
      <p:ext uri="{BB962C8B-B14F-4D97-AF65-F5344CB8AC3E}">
        <p14:creationId xmlns:p14="http://schemas.microsoft.com/office/powerpoint/2010/main" val="1460696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222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t>
            </a:r>
            <a:br>
              <a:rPr lang="en-US" dirty="0" smtClean="0"/>
            </a:br>
            <a:r>
              <a:rPr lang="en-US" dirty="0" smtClean="0"/>
              <a:t>computes 1-bit result and carry out</a:t>
            </a:r>
          </a:p>
          <a:p>
            <a:r>
              <a:rPr lang="en-US" dirty="0" smtClean="0"/>
              <a:t>Useful for the rightmost binary digit, not much else</a:t>
            </a:r>
          </a:p>
          <a:p>
            <a:endParaRPr lang="en-US" dirty="0"/>
          </a:p>
        </p:txBody>
      </p:sp>
    </p:spTree>
    <p:extLst>
      <p:ext uri="{BB962C8B-B14F-4D97-AF65-F5344CB8AC3E}">
        <p14:creationId xmlns:p14="http://schemas.microsoft.com/office/powerpoint/2010/main" val="3520280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222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t>
            </a:r>
            <a:br>
              <a:rPr lang="en-US" dirty="0" smtClean="0"/>
            </a:br>
            <a:r>
              <a:rPr lang="en-US" dirty="0" smtClean="0"/>
              <a:t>computes 1-bit result and carry out</a:t>
            </a:r>
          </a:p>
          <a:p>
            <a:r>
              <a:rPr lang="en-US" dirty="0" smtClean="0"/>
              <a:t>Useful for the rightmost binary digit, not much else</a:t>
            </a:r>
          </a:p>
          <a:p>
            <a:endParaRPr lang="en-US" dirty="0"/>
          </a:p>
        </p:txBody>
      </p:sp>
    </p:spTree>
    <p:extLst>
      <p:ext uri="{BB962C8B-B14F-4D97-AF65-F5344CB8AC3E}">
        <p14:creationId xmlns:p14="http://schemas.microsoft.com/office/powerpoint/2010/main" val="1457876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222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t>
            </a:r>
            <a:br>
              <a:rPr lang="en-US" dirty="0" smtClean="0"/>
            </a:br>
            <a:r>
              <a:rPr lang="en-US" dirty="0" smtClean="0"/>
              <a:t>computes 1-bit result and carry out</a:t>
            </a:r>
          </a:p>
          <a:p>
            <a:r>
              <a:rPr lang="en-US" dirty="0" smtClean="0"/>
              <a:t>Useful for the rightmost binary digit, not much else</a:t>
            </a:r>
          </a:p>
          <a:p>
            <a:endParaRPr lang="en-US" dirty="0"/>
          </a:p>
        </p:txBody>
      </p:sp>
    </p:spTree>
    <p:extLst>
      <p:ext uri="{BB962C8B-B14F-4D97-AF65-F5344CB8AC3E}">
        <p14:creationId xmlns:p14="http://schemas.microsoft.com/office/powerpoint/2010/main" val="64633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222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t>
            </a:r>
            <a:br>
              <a:rPr lang="en-US" dirty="0" smtClean="0"/>
            </a:br>
            <a:r>
              <a:rPr lang="en-US" dirty="0" smtClean="0"/>
              <a:t>computes 1-bit result and carry out</a:t>
            </a:r>
          </a:p>
          <a:p>
            <a:r>
              <a:rPr lang="en-US" dirty="0" smtClean="0"/>
              <a:t>Useful for the rightmost binary digit, not much else</a:t>
            </a:r>
          </a:p>
          <a:p>
            <a:endParaRPr lang="en-US" dirty="0"/>
          </a:p>
        </p:txBody>
      </p:sp>
    </p:spTree>
    <p:extLst>
      <p:ext uri="{BB962C8B-B14F-4D97-AF65-F5344CB8AC3E}">
        <p14:creationId xmlns:p14="http://schemas.microsoft.com/office/powerpoint/2010/main" val="1106581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129865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a:t>
            </a:fld>
            <a:endParaRPr lang="en-US"/>
          </a:p>
        </p:txBody>
      </p:sp>
    </p:spTree>
    <p:extLst>
      <p:ext uri="{BB962C8B-B14F-4D97-AF65-F5344CB8AC3E}">
        <p14:creationId xmlns:p14="http://schemas.microsoft.com/office/powerpoint/2010/main" val="2030670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3731435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706777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Draw circuits</a:t>
            </a:r>
            <a:endParaRPr lang="en-US" dirty="0"/>
          </a:p>
        </p:txBody>
      </p:sp>
    </p:spTree>
    <p:extLst>
      <p:ext uri="{BB962C8B-B14F-4D97-AF65-F5344CB8AC3E}">
        <p14:creationId xmlns:p14="http://schemas.microsoft.com/office/powerpoint/2010/main" val="2102591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352088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4211658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2807265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a:t>
            </a:r>
            <a:r>
              <a:rPr lang="en-US" baseline="0" dirty="0" smtClean="0"/>
              <a:t> out lab0</a:t>
            </a:r>
            <a:endParaRPr lang="en-US" dirty="0"/>
          </a:p>
        </p:txBody>
      </p:sp>
    </p:spTree>
    <p:extLst>
      <p:ext uri="{BB962C8B-B14F-4D97-AF65-F5344CB8AC3E}">
        <p14:creationId xmlns:p14="http://schemas.microsoft.com/office/powerpoint/2010/main" val="1686995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a:t>
            </a:r>
            <a:r>
              <a:rPr lang="en-US" baseline="0" dirty="0" smtClean="0"/>
              <a:t> out lab0</a:t>
            </a:r>
            <a:endParaRPr lang="en-US" dirty="0"/>
          </a:p>
        </p:txBody>
      </p:sp>
    </p:spTree>
    <p:extLst>
      <p:ext uri="{BB962C8B-B14F-4D97-AF65-F5344CB8AC3E}">
        <p14:creationId xmlns:p14="http://schemas.microsoft.com/office/powerpoint/2010/main" val="1971219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 out lab0</a:t>
            </a:r>
            <a:endParaRPr lang="en-US" dirty="0"/>
          </a:p>
        </p:txBody>
      </p:sp>
    </p:spTree>
    <p:extLst>
      <p:ext uri="{BB962C8B-B14F-4D97-AF65-F5344CB8AC3E}">
        <p14:creationId xmlns:p14="http://schemas.microsoft.com/office/powerpoint/2010/main" val="1546175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Point out lab0</a:t>
            </a:r>
            <a:endParaRPr lang="en-US" dirty="0"/>
          </a:p>
        </p:txBody>
      </p:sp>
    </p:spTree>
    <p:extLst>
      <p:ext uri="{BB962C8B-B14F-4D97-AF65-F5344CB8AC3E}">
        <p14:creationId xmlns:p14="http://schemas.microsoft.com/office/powerpoint/2010/main" val="308076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dirty="0" err="1" smtClean="0"/>
              <a:t>takeway</a:t>
            </a:r>
            <a:r>
              <a:rPr lang="en-US" baseline="0" dirty="0" err="1" smtClean="0"/>
              <a:t>s</a:t>
            </a:r>
            <a:r>
              <a:rPr lang="en-US" baseline="0" dirty="0" smtClean="0"/>
              <a:t> at end of a block.  Possibly build on takeaways throughout lecture</a:t>
            </a:r>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4</a:t>
            </a:fld>
            <a:endParaRPr lang="en-US"/>
          </a:p>
        </p:txBody>
      </p:sp>
    </p:spTree>
    <p:extLst>
      <p:ext uri="{BB962C8B-B14F-4D97-AF65-F5344CB8AC3E}">
        <p14:creationId xmlns:p14="http://schemas.microsoft.com/office/powerpoint/2010/main" val="3963838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427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Adds two 1-bit numbers, along with carry-in, computes 1-bit result and carry out</a:t>
            </a:r>
          </a:p>
          <a:p>
            <a:r>
              <a:rPr lang="en-US" dirty="0" smtClean="0"/>
              <a:t>Can be cascaded to add N-bit numbers</a:t>
            </a:r>
          </a:p>
          <a:p>
            <a:endParaRPr lang="en-US" dirty="0"/>
          </a:p>
        </p:txBody>
      </p:sp>
    </p:spTree>
    <p:extLst>
      <p:ext uri="{BB962C8B-B14F-4D97-AF65-F5344CB8AC3E}">
        <p14:creationId xmlns:p14="http://schemas.microsoft.com/office/powerpoint/2010/main" val="3136263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63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Transition: to do subtraction, just add,</a:t>
            </a:r>
            <a:r>
              <a:rPr lang="en-US" baseline="0" dirty="0" smtClean="0"/>
              <a:t> but negate one number</a:t>
            </a:r>
            <a:endParaRPr lang="en-US" dirty="0"/>
          </a:p>
        </p:txBody>
      </p:sp>
    </p:spTree>
    <p:extLst>
      <p:ext uri="{BB962C8B-B14F-4D97-AF65-F5344CB8AC3E}">
        <p14:creationId xmlns:p14="http://schemas.microsoft.com/office/powerpoint/2010/main" val="3903899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763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Transition: to do subtraction, just add,</a:t>
            </a:r>
            <a:r>
              <a:rPr lang="en-US" baseline="0" dirty="0" smtClean="0"/>
              <a:t> but negate one number</a:t>
            </a:r>
            <a:endParaRPr lang="en-US" dirty="0"/>
          </a:p>
        </p:txBody>
      </p:sp>
    </p:spTree>
    <p:extLst>
      <p:ext uri="{BB962C8B-B14F-4D97-AF65-F5344CB8AC3E}">
        <p14:creationId xmlns:p14="http://schemas.microsoft.com/office/powerpoint/2010/main" val="344868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43</a:t>
            </a:fld>
            <a:endParaRPr lang="en-US"/>
          </a:p>
        </p:txBody>
      </p:sp>
    </p:spTree>
    <p:extLst>
      <p:ext uri="{BB962C8B-B14F-4D97-AF65-F5344CB8AC3E}">
        <p14:creationId xmlns:p14="http://schemas.microsoft.com/office/powerpoint/2010/main" val="1253433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44</a:t>
            </a:fld>
            <a:endParaRPr lang="en-US"/>
          </a:p>
        </p:txBody>
      </p:sp>
    </p:spTree>
    <p:extLst>
      <p:ext uri="{BB962C8B-B14F-4D97-AF65-F5344CB8AC3E}">
        <p14:creationId xmlns:p14="http://schemas.microsoft.com/office/powerpoint/2010/main" val="4047157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45</a:t>
            </a:fld>
            <a:endParaRPr lang="en-US"/>
          </a:p>
        </p:txBody>
      </p:sp>
    </p:spTree>
    <p:extLst>
      <p:ext uri="{BB962C8B-B14F-4D97-AF65-F5344CB8AC3E}">
        <p14:creationId xmlns:p14="http://schemas.microsoft.com/office/powerpoint/2010/main" val="19451900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a:prstGeom prst="rect">
            <a:avLst/>
          </a:prstGeom>
        </p:spPr>
      </p:sp>
      <p:sp>
        <p:nvSpPr>
          <p:cNvPr id="3" name="Notes Placeholder 2"/>
          <p:cNvSpPr>
            <a:spLocks noGrp="1"/>
          </p:cNvSpPr>
          <p:nvPr>
            <p:ph type="body" idx="1"/>
          </p:nvPr>
        </p:nvSpPr>
        <p:spPr>
          <a:xfrm>
            <a:off x="731520" y="4560571"/>
            <a:ext cx="5852160" cy="4320540"/>
          </a:xfrm>
          <a:prstGeom prst="rect">
            <a:avLst/>
          </a:prstGeom>
        </p:spPr>
        <p:txBody>
          <a:bodyPr lIns="96642" tIns="48321" rIns="96642" bIns="48321">
            <a:normAutofit/>
          </a:bodyPr>
          <a:lstStyle/>
          <a:p>
            <a:r>
              <a:rPr lang="en-US" dirty="0" smtClean="0"/>
              <a:t>problems?</a:t>
            </a:r>
            <a:r>
              <a:rPr lang="en-US" baseline="0" dirty="0" smtClean="0"/>
              <a:t> </a:t>
            </a:r>
            <a:r>
              <a:rPr lang="en-US" dirty="0" smtClean="0"/>
              <a:t>two zeros, circuit still complicated</a:t>
            </a:r>
          </a:p>
          <a:p>
            <a:r>
              <a:rPr lang="en-US" dirty="0" smtClean="0"/>
              <a:t>e.g. the existence of two forms of the same value (-0 and +0) necessitates two rather than a single comparison when checking for equality with zero.</a:t>
            </a:r>
          </a:p>
          <a:p>
            <a:endParaRPr lang="en-US" dirty="0" smtClean="0"/>
          </a:p>
          <a:p>
            <a:r>
              <a:rPr lang="en-US" dirty="0" smtClean="0"/>
              <a:t>The IBM 7090 was based in sign-magnitude</a:t>
            </a:r>
            <a:r>
              <a:rPr lang="en-US" baseline="0" dirty="0" smtClean="0"/>
              <a:t> representation.</a:t>
            </a:r>
          </a:p>
          <a:p>
            <a:endParaRPr lang="en-US" dirty="0" smtClean="0"/>
          </a:p>
          <a:p>
            <a:pPr defTabSz="966589">
              <a:defRPr/>
            </a:pPr>
            <a:r>
              <a:rPr lang="en-US" dirty="0" smtClean="0"/>
              <a:t>The CDC 6000 series and UNIVAC 1100 series computers were based on ones' complement.</a:t>
            </a:r>
          </a:p>
          <a:p>
            <a:endParaRPr lang="en-US" dirty="0" smtClean="0"/>
          </a:p>
          <a:p>
            <a:r>
              <a:rPr lang="en-US" dirty="0" smtClean="0"/>
              <a:t>Also, in one’s complement, in addition to two zero’s, there is a crazy phenomenon called "end-around carry“:</a:t>
            </a:r>
            <a:r>
              <a:rPr lang="en-US" baseline="0" dirty="0" smtClean="0"/>
              <a:t>  If the carry extends past the end of the word it is said to have "wrapped" around, a condition called an "end-around carry". When this occurs, the bit must be added back in at the right-most bit. This phenomenon does not occur in two's complement arithmetic.</a:t>
            </a:r>
          </a:p>
          <a:p>
            <a:r>
              <a:rPr lang="en-US" dirty="0" smtClean="0"/>
              <a:t>Subtraction is similar, except that borrows are propagated to the left instead of carries. If the borrow extends past the end of the word it is said to have "wrapped" around, a condition called an "end-around borrow". When this occurs, the bit must be subtracted back in at the right-most bit. This phenomenon does not occur in two's complement arithmetic.</a:t>
            </a:r>
          </a:p>
          <a:p>
            <a:endParaRPr lang="en-US" dirty="0" smtClean="0"/>
          </a:p>
          <a:p>
            <a:r>
              <a:rPr lang="en-US" dirty="0" smtClean="0"/>
              <a:t>The CDC 6000 series and UNIVAC 1100 series computers were based on ones' complement.</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42" tIns="48321" rIns="96642" bIns="48321"/>
          <a:lstStyle/>
          <a:p>
            <a:fld id="{F138EA58-C6FB-42EB-AD9F-48A3EC3E5963}" type="slidenum">
              <a:rPr lang="en-US" smtClean="0"/>
              <a:pPr/>
              <a:t>46</a:t>
            </a:fld>
            <a:endParaRPr lang="en-US"/>
          </a:p>
        </p:txBody>
      </p:sp>
    </p:spTree>
    <p:extLst>
      <p:ext uri="{BB962C8B-B14F-4D97-AF65-F5344CB8AC3E}">
        <p14:creationId xmlns:p14="http://schemas.microsoft.com/office/powerpoint/2010/main" val="2230382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a:prstGeom prst="rect">
            <a:avLst/>
          </a:prstGeom>
        </p:spPr>
      </p:sp>
      <p:sp>
        <p:nvSpPr>
          <p:cNvPr id="3" name="Notes Placeholder 2"/>
          <p:cNvSpPr>
            <a:spLocks noGrp="1"/>
          </p:cNvSpPr>
          <p:nvPr>
            <p:ph type="body" idx="1"/>
          </p:nvPr>
        </p:nvSpPr>
        <p:spPr>
          <a:xfrm>
            <a:off x="731520" y="4560571"/>
            <a:ext cx="5852160" cy="4320540"/>
          </a:xfrm>
          <a:prstGeom prst="rect">
            <a:avLst/>
          </a:prstGeom>
        </p:spPr>
        <p:txBody>
          <a:bodyPr lIns="96642" tIns="48321" rIns="96642" bIns="48321">
            <a:normAutofit/>
          </a:bodyPr>
          <a:lstStyle/>
          <a:p>
            <a:r>
              <a:rPr lang="en-US" dirty="0" smtClean="0"/>
              <a:t>problems?</a:t>
            </a:r>
            <a:r>
              <a:rPr lang="en-US" baseline="0" dirty="0" smtClean="0"/>
              <a:t> </a:t>
            </a:r>
            <a:r>
              <a:rPr lang="en-US" dirty="0" smtClean="0"/>
              <a:t>two zeros, circuit still complicated</a:t>
            </a:r>
          </a:p>
          <a:p>
            <a:r>
              <a:rPr lang="en-US" dirty="0" smtClean="0"/>
              <a:t>e.g. the existence of two forms of the same value (-0 and +0) necessitates two rather than a single comparison when checking for equality with zero.</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IBM 7090 was based in sign-magnitude</a:t>
            </a:r>
            <a:r>
              <a:rPr lang="en-US" baseline="0" dirty="0" smtClean="0"/>
              <a:t> representation.</a:t>
            </a:r>
          </a:p>
          <a:p>
            <a:endParaRPr lang="en-US" dirty="0" smtClean="0"/>
          </a:p>
          <a:p>
            <a:pPr defTabSz="966589">
              <a:defRPr/>
            </a:pPr>
            <a:r>
              <a:rPr lang="en-US" dirty="0" smtClean="0"/>
              <a:t>The CDC 6000 series and UNIVAC 1100 series computers were based on ones' complement.</a:t>
            </a:r>
          </a:p>
          <a:p>
            <a:endParaRPr lang="en-US" dirty="0" smtClean="0"/>
          </a:p>
          <a:p>
            <a:r>
              <a:rPr lang="en-US" dirty="0" smtClean="0"/>
              <a:t>Also, in one’s complement, in addition to two zero’s, there is a crazy phenomenon called "end-around carry“:</a:t>
            </a:r>
            <a:r>
              <a:rPr lang="en-US" baseline="0" dirty="0" smtClean="0"/>
              <a:t>  If the carry extends past the end of the word it is said to have "wrapped" around, a condition called an "end-around carry". When this occurs, the bit must be added back in at the right-most bit. This phenomenon does not occur in two's complement arithmetic.</a:t>
            </a:r>
          </a:p>
          <a:p>
            <a:r>
              <a:rPr lang="en-US" dirty="0" smtClean="0"/>
              <a:t>Subtraction is similar, except that borrows are propagated to the left instead of carries. If the borrow extends past the end of the word it is said to have "wrapped" around, a condition called an "end-around borrow". When this occurs, the bit must be subtracted back in at the right-most bit. This phenomenon does not occur in two's complement arithmetic.</a:t>
            </a:r>
          </a:p>
          <a:p>
            <a:endParaRPr lang="en-US" dirty="0" smtClean="0"/>
          </a:p>
          <a:p>
            <a:r>
              <a:rPr lang="en-US" dirty="0" smtClean="0"/>
              <a:t>The CDC 6000 series and UNIVAC 1100 series computers were based on ones' complement.</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42" tIns="48321" rIns="96642" bIns="48321"/>
          <a:lstStyle/>
          <a:p>
            <a:fld id="{F138EA58-C6FB-42EB-AD9F-48A3EC3E5963}" type="slidenum">
              <a:rPr lang="en-US" smtClean="0"/>
              <a:pPr/>
              <a:t>47</a:t>
            </a:fld>
            <a:endParaRPr lang="en-US"/>
          </a:p>
        </p:txBody>
      </p:sp>
    </p:spTree>
    <p:extLst>
      <p:ext uri="{BB962C8B-B14F-4D97-AF65-F5344CB8AC3E}">
        <p14:creationId xmlns:p14="http://schemas.microsoft.com/office/powerpoint/2010/main" val="4001611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a:prstGeom prst="rect">
            <a:avLst/>
          </a:prstGeom>
        </p:spPr>
      </p:sp>
      <p:sp>
        <p:nvSpPr>
          <p:cNvPr id="3" name="Notes Placeholder 2"/>
          <p:cNvSpPr>
            <a:spLocks noGrp="1"/>
          </p:cNvSpPr>
          <p:nvPr>
            <p:ph type="body" idx="1"/>
          </p:nvPr>
        </p:nvSpPr>
        <p:spPr>
          <a:xfrm>
            <a:off x="731520" y="4560571"/>
            <a:ext cx="5852160" cy="4320540"/>
          </a:xfrm>
          <a:prstGeom prst="rect">
            <a:avLst/>
          </a:prstGeom>
        </p:spPr>
        <p:txBody>
          <a:bodyPr lIns="96642" tIns="48321" rIns="96642" bIns="48321">
            <a:normAutofit/>
          </a:bodyPr>
          <a:lstStyle/>
          <a:p>
            <a:r>
              <a:rPr lang="en-US" dirty="0" smtClean="0"/>
              <a:t>add 1 and *discard carry*</a:t>
            </a:r>
          </a:p>
          <a:p>
            <a:r>
              <a:rPr lang="en-US" dirty="0" smtClean="0"/>
              <a:t>Add a “Did you know box”</a:t>
            </a:r>
          </a:p>
          <a:p>
            <a:r>
              <a:rPr lang="en-US" dirty="0" smtClean="0"/>
              <a:t>The two's complement of an N-bit number is defined as the *complement* with respect to 2^N, in other words the result of subtracting the number from 2^N. This is also equivalent to taking the *ones' complement* and then adding one, since the sum of a number and its ones' complement is all 1 bits. The two's complement of a number behaves like the negative of the original number in most arithmetic, and positive and negative numbers can coexist in a natural way.</a:t>
            </a:r>
          </a:p>
          <a:p>
            <a:endParaRPr lang="en-US" dirty="0" smtClean="0"/>
          </a:p>
          <a:p>
            <a:r>
              <a:rPr lang="en-US" dirty="0" smtClean="0"/>
              <a:t>Two's complement is the easiest to implement in hardware, which may be the ultimate reason for its widespread popularity[citation needed]. Remember that processors on the early mainframes often consisted of thousands of transistors – eliminating a significant number of transistors was a significant cost savings. The architects of the early integrated circuit based CPUs (Intel 8080, etc.) chose to use two's complement math. As IC technology advanced, virtually all adopted two's complement technology. Intel, AMD, and IBM POWER chips are all two's complement.[</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42" tIns="48321" rIns="96642" bIns="48321"/>
          <a:lstStyle/>
          <a:p>
            <a:fld id="{F138EA58-C6FB-42EB-AD9F-48A3EC3E5963}" type="slidenum">
              <a:rPr lang="en-US" smtClean="0"/>
              <a:pPr/>
              <a:t>48</a:t>
            </a:fld>
            <a:endParaRPr lang="en-US"/>
          </a:p>
        </p:txBody>
      </p:sp>
    </p:spTree>
    <p:extLst>
      <p:ext uri="{BB962C8B-B14F-4D97-AF65-F5344CB8AC3E}">
        <p14:creationId xmlns:p14="http://schemas.microsoft.com/office/powerpoint/2010/main" val="301686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and subtract the same</a:t>
            </a:r>
            <a:r>
              <a:rPr lang="en-US" baseline="0" dirty="0" smtClean="0"/>
              <a:t> number to show that two’s complement works</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49</a:t>
            </a:fld>
            <a:endParaRPr lang="en-US"/>
          </a:p>
        </p:txBody>
      </p:sp>
    </p:spTree>
    <p:extLst>
      <p:ext uri="{BB962C8B-B14F-4D97-AF65-F5344CB8AC3E}">
        <p14:creationId xmlns:p14="http://schemas.microsoft.com/office/powerpoint/2010/main" val="8926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89">
              <a:defRPr/>
            </a:pPr>
            <a:r>
              <a:rPr lang="en-US" dirty="0" smtClean="0"/>
              <a:t>637 has a 1’s place , 10’s place and 100’s place</a:t>
            </a:r>
          </a:p>
          <a:p>
            <a:pPr marL="0" lvl="2" defTabSz="966589">
              <a:defRPr/>
            </a:pPr>
            <a:r>
              <a:rPr lang="en-US" dirty="0" smtClean="0"/>
              <a:t>Show</a:t>
            </a:r>
            <a:r>
              <a:rPr lang="en-US" baseline="0" dirty="0" smtClean="0"/>
              <a:t> how to go from </a:t>
            </a:r>
            <a:endParaRPr lang="en-US" dirty="0" smtClean="0"/>
          </a:p>
          <a:p>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5</a:t>
            </a:fld>
            <a:endParaRPr lang="en-US"/>
          </a:p>
        </p:txBody>
      </p:sp>
    </p:spTree>
    <p:extLst>
      <p:ext uri="{BB962C8B-B14F-4D97-AF65-F5344CB8AC3E}">
        <p14:creationId xmlns:p14="http://schemas.microsoft.com/office/powerpoint/2010/main" val="38103746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585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choose -8</a:t>
            </a:r>
            <a:r>
              <a:rPr lang="en-US" baseline="0" dirty="0" smtClean="0"/>
              <a:t> so we have a sign bit</a:t>
            </a:r>
            <a:endParaRPr lang="en-US" dirty="0" smtClean="0"/>
          </a:p>
          <a:p>
            <a:r>
              <a:rPr lang="en-US" dirty="0" smtClean="0"/>
              <a:t>+0 = -0</a:t>
            </a:r>
          </a:p>
          <a:p>
            <a:r>
              <a:rPr lang="en-US" dirty="0" smtClean="0"/>
              <a:t>wraps from +7 to -8</a:t>
            </a:r>
          </a:p>
          <a:p>
            <a:r>
              <a:rPr lang="en-US" dirty="0" smtClean="0"/>
              <a:t>asymmetric: no</a:t>
            </a:r>
            <a:r>
              <a:rPr lang="en-US" baseline="0" dirty="0" smtClean="0"/>
              <a:t> +8</a:t>
            </a:r>
            <a:endParaRPr lang="en-US" dirty="0" smtClean="0"/>
          </a:p>
        </p:txBody>
      </p:sp>
    </p:spTree>
    <p:extLst>
      <p:ext uri="{BB962C8B-B14F-4D97-AF65-F5344CB8AC3E}">
        <p14:creationId xmlns:p14="http://schemas.microsoft.com/office/powerpoint/2010/main" val="12770080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585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choose -8</a:t>
            </a:r>
            <a:r>
              <a:rPr lang="en-US" baseline="0" dirty="0" smtClean="0"/>
              <a:t> so we have a sign bit</a:t>
            </a:r>
            <a:endParaRPr lang="en-US" dirty="0" smtClean="0"/>
          </a:p>
          <a:p>
            <a:r>
              <a:rPr lang="en-US" dirty="0" smtClean="0"/>
              <a:t>+0 = -0</a:t>
            </a:r>
          </a:p>
          <a:p>
            <a:r>
              <a:rPr lang="en-US" dirty="0" smtClean="0"/>
              <a:t>wraps from +7 to -8</a:t>
            </a:r>
          </a:p>
          <a:p>
            <a:r>
              <a:rPr lang="en-US" dirty="0" smtClean="0"/>
              <a:t>asymmetric: no</a:t>
            </a:r>
            <a:r>
              <a:rPr lang="en-US" baseline="0" dirty="0" smtClean="0"/>
              <a:t> +8</a:t>
            </a:r>
            <a:endParaRPr lang="en-US" dirty="0" smtClean="0"/>
          </a:p>
        </p:txBody>
      </p:sp>
    </p:spTree>
    <p:extLst>
      <p:ext uri="{BB962C8B-B14F-4D97-AF65-F5344CB8AC3E}">
        <p14:creationId xmlns:p14="http://schemas.microsoft.com/office/powerpoint/2010/main" val="1078044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585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choose -8</a:t>
            </a:r>
            <a:r>
              <a:rPr lang="en-US" baseline="0" dirty="0" smtClean="0"/>
              <a:t> so we have a sign bit</a:t>
            </a:r>
            <a:endParaRPr lang="en-US" dirty="0" smtClean="0"/>
          </a:p>
          <a:p>
            <a:r>
              <a:rPr lang="en-US" dirty="0" smtClean="0"/>
              <a:t>+0 = -0</a:t>
            </a:r>
          </a:p>
          <a:p>
            <a:r>
              <a:rPr lang="en-US" dirty="0" smtClean="0"/>
              <a:t>wraps from +7 to -8</a:t>
            </a:r>
          </a:p>
          <a:p>
            <a:r>
              <a:rPr lang="en-US" dirty="0" smtClean="0"/>
              <a:t>asymmetric: no</a:t>
            </a:r>
            <a:r>
              <a:rPr lang="en-US" baseline="0" dirty="0" smtClean="0"/>
              <a:t> +8</a:t>
            </a:r>
            <a:endParaRPr lang="en-US" dirty="0" smtClean="0"/>
          </a:p>
        </p:txBody>
      </p:sp>
    </p:spTree>
    <p:extLst>
      <p:ext uri="{BB962C8B-B14F-4D97-AF65-F5344CB8AC3E}">
        <p14:creationId xmlns:p14="http://schemas.microsoft.com/office/powerpoint/2010/main" val="1763606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60000"/>
                    <a:lumOff val="40000"/>
                  </a:schemeClr>
                </a:solidFill>
              </a:rPr>
              <a:t>11010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60000"/>
                    <a:lumOff val="40000"/>
                  </a:schemeClr>
                </a:solidFill>
              </a:rPr>
              <a:t>00101 (flip)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60000"/>
                    <a:lumOff val="40000"/>
                  </a:schemeClr>
                </a:solidFill>
              </a:rPr>
              <a:t>00110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pitchFamily="34" charset="0"/>
            </a:endParaRPr>
          </a:p>
        </p:txBody>
      </p:sp>
    </p:spTree>
    <p:extLst>
      <p:ext uri="{BB962C8B-B14F-4D97-AF65-F5344CB8AC3E}">
        <p14:creationId xmlns:p14="http://schemas.microsoft.com/office/powerpoint/2010/main" val="1307971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60000"/>
                    <a:lumOff val="40000"/>
                  </a:schemeClr>
                </a:solidFill>
              </a:rPr>
              <a:t>11010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60000"/>
                    <a:lumOff val="40000"/>
                  </a:schemeClr>
                </a:solidFill>
              </a:rPr>
              <a:t>00101 (flip)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60000"/>
                    <a:lumOff val="40000"/>
                  </a:schemeClr>
                </a:solidFill>
              </a:rPr>
              <a:t>00110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pitchFamily="34" charset="0"/>
            </a:endParaRPr>
          </a:p>
        </p:txBody>
      </p:sp>
    </p:spTree>
    <p:extLst>
      <p:ext uri="{BB962C8B-B14F-4D97-AF65-F5344CB8AC3E}">
        <p14:creationId xmlns:p14="http://schemas.microsoft.com/office/powerpoint/2010/main" val="3278704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9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790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Why two’s complement works:</a:t>
            </a:r>
          </a:p>
          <a:p>
            <a:r>
              <a:rPr lang="en-US" dirty="0" smtClean="0"/>
              <a:t>Given a set of all possible N-bit values, we can assign the lower (by binary value) half to be the integers from 0 to (2^[N−1]−1) inclusive and the upper half to be −2^[N−1] to −1 inclusive. The upper half can be used to represent negative integers from −2^[N−1] to −1 because, under addition modulo 2^N they behave the same way as those negative integers. That is to say that because </a:t>
            </a:r>
            <a:r>
              <a:rPr lang="en-US" dirty="0" err="1" smtClean="0"/>
              <a:t>i</a:t>
            </a:r>
            <a:r>
              <a:rPr lang="en-US" dirty="0" smtClean="0"/>
              <a:t> + j mod 2^N = </a:t>
            </a:r>
            <a:r>
              <a:rPr lang="en-US" dirty="0" err="1" smtClean="0"/>
              <a:t>i</a:t>
            </a:r>
            <a:r>
              <a:rPr lang="en-US" dirty="0" smtClean="0"/>
              <a:t> + (j + 2^N) mod 2^N any value in the set { j + k2^N | k is an integer }  can be used in place of j.</a:t>
            </a:r>
          </a:p>
          <a:p>
            <a:endParaRPr lang="en-US" dirty="0" smtClean="0"/>
          </a:p>
          <a:p>
            <a:r>
              <a:rPr lang="en-US" dirty="0" smtClean="0"/>
              <a:t>For example, with eight bits, the unsigned bytes are 0 to 255. Subtracting 256 from the top half (128 to 255) yields the signed bytes −128 to −1.</a:t>
            </a:r>
          </a:p>
          <a:p>
            <a:endParaRPr lang="en-US" dirty="0" smtClean="0"/>
          </a:p>
          <a:p>
            <a:r>
              <a:rPr lang="en-US" b="1" dirty="0" smtClean="0"/>
              <a:t>The relationship to two's complement is realized by noting that 256 = 255 + 1, and (255 − x) is the ones' complement of x.</a:t>
            </a:r>
            <a:endParaRPr lang="en-US" b="0" dirty="0" smtClean="0"/>
          </a:p>
          <a:p>
            <a:endParaRPr lang="en-US" b="0" dirty="0" smtClean="0"/>
          </a:p>
          <a:p>
            <a:r>
              <a:rPr lang="en-US" b="0" dirty="0" smtClean="0"/>
              <a:t>http://en.wikipedia.org/wiki/Two%27s_complement</a:t>
            </a:r>
            <a:endParaRPr lang="en-US" b="0" dirty="0"/>
          </a:p>
        </p:txBody>
      </p:sp>
    </p:spTree>
    <p:extLst>
      <p:ext uri="{BB962C8B-B14F-4D97-AF65-F5344CB8AC3E}">
        <p14:creationId xmlns:p14="http://schemas.microsoft.com/office/powerpoint/2010/main" val="22661245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78995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7441035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extLst>
      <p:ext uri="{BB962C8B-B14F-4D97-AF65-F5344CB8AC3E}">
        <p14:creationId xmlns:p14="http://schemas.microsoft.com/office/powerpoint/2010/main" val="13771834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extLst>
      <p:ext uri="{BB962C8B-B14F-4D97-AF65-F5344CB8AC3E}">
        <p14:creationId xmlns:p14="http://schemas.microsoft.com/office/powerpoint/2010/main" val="6630235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extLst>
      <p:ext uri="{BB962C8B-B14F-4D97-AF65-F5344CB8AC3E}">
        <p14:creationId xmlns:p14="http://schemas.microsoft.com/office/powerpoint/2010/main" val="189399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589">
              <a:defRPr/>
            </a:pPr>
            <a:r>
              <a:rPr lang="en-US" dirty="0" smtClean="0"/>
              <a:t>637 has a 1’s place , 10’s place and 100’s place</a:t>
            </a:r>
          </a:p>
          <a:p>
            <a:pPr marL="0" lvl="2" defTabSz="966589">
              <a:defRPr/>
            </a:pPr>
            <a:r>
              <a:rPr lang="en-US" dirty="0" smtClean="0"/>
              <a:t>Show</a:t>
            </a:r>
            <a:r>
              <a:rPr lang="en-US" baseline="0" dirty="0" smtClean="0"/>
              <a:t> how to go from </a:t>
            </a:r>
            <a:endParaRPr lang="en-US" dirty="0" smtClean="0"/>
          </a:p>
          <a:p>
            <a:endParaRPr lang="en-US" dirty="0"/>
          </a:p>
        </p:txBody>
      </p:sp>
      <p:sp>
        <p:nvSpPr>
          <p:cNvPr id="4" name="Slide Number Placeholder 3"/>
          <p:cNvSpPr>
            <a:spLocks noGrp="1"/>
          </p:cNvSpPr>
          <p:nvPr>
            <p:ph type="sldNum" sz="quarter" idx="10"/>
          </p:nvPr>
        </p:nvSpPr>
        <p:spPr/>
        <p:txBody>
          <a:bodyPr/>
          <a:lstStyle/>
          <a:p>
            <a:fld id="{72A4D94F-AF2A-4900-812D-72EEE052D4BF}" type="slidenum">
              <a:rPr lang="en-US" smtClean="0"/>
              <a:t>6</a:t>
            </a:fld>
            <a:endParaRPr lang="en-US"/>
          </a:p>
        </p:txBody>
      </p:sp>
    </p:spTree>
    <p:extLst>
      <p:ext uri="{BB962C8B-B14F-4D97-AF65-F5344CB8AC3E}">
        <p14:creationId xmlns:p14="http://schemas.microsoft.com/office/powerpoint/2010/main" val="15244724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extLst>
      <p:ext uri="{BB962C8B-B14F-4D97-AF65-F5344CB8AC3E}">
        <p14:creationId xmlns:p14="http://schemas.microsoft.com/office/powerpoint/2010/main" val="20489300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extLst>
      <p:ext uri="{BB962C8B-B14F-4D97-AF65-F5344CB8AC3E}">
        <p14:creationId xmlns:p14="http://schemas.microsoft.com/office/powerpoint/2010/main" val="40662304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93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59939"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1 + (-1)</a:t>
            </a:r>
          </a:p>
          <a:p>
            <a:r>
              <a:rPr lang="en-US" dirty="0" smtClean="0"/>
              <a:t>(-3) + (-1)</a:t>
            </a:r>
          </a:p>
          <a:p>
            <a:r>
              <a:rPr lang="en-US" dirty="0" smtClean="0"/>
              <a:t>(-7)</a:t>
            </a:r>
            <a:r>
              <a:rPr lang="en-US" baseline="0" dirty="0" smtClean="0"/>
              <a:t> + 3</a:t>
            </a:r>
          </a:p>
          <a:p>
            <a:r>
              <a:rPr lang="en-US" baseline="0" dirty="0" smtClean="0"/>
              <a:t>7 + (-3)</a:t>
            </a:r>
          </a:p>
          <a:p>
            <a:r>
              <a:rPr lang="en-US" baseline="0" dirty="0" smtClean="0"/>
              <a:t>7 + 1 : overflow</a:t>
            </a:r>
          </a:p>
          <a:p>
            <a:r>
              <a:rPr lang="en-US" baseline="0" dirty="0" smtClean="0"/>
              <a:t>(-7) + (-3) : overflow</a:t>
            </a:r>
          </a:p>
          <a:p>
            <a:r>
              <a:rPr lang="en-US" baseline="0" dirty="0" smtClean="0"/>
              <a:t>(-7) + (-1)</a:t>
            </a:r>
          </a:p>
          <a:p>
            <a:endParaRPr lang="en-US" baseline="0" dirty="0" smtClean="0"/>
          </a:p>
          <a:p>
            <a:r>
              <a:rPr lang="en-US" dirty="0" smtClean="0"/>
              <a:t>7 + 1 = 0111+0001 = 1000 = -8 (OVERFLOW)!  (Had a carry in to the MSB!) Sign of out != sign of in</a:t>
            </a:r>
          </a:p>
          <a:p>
            <a:r>
              <a:rPr lang="en-US" dirty="0" smtClean="0"/>
              <a:t>7 + (-3)  0111+ 1101 =    1100 = -4</a:t>
            </a:r>
          </a:p>
          <a:p>
            <a:r>
              <a:rPr lang="en-US" dirty="0" smtClean="0"/>
              <a:t>-7+-3 = 1001 + 1101 =    0110 (</a:t>
            </a:r>
            <a:r>
              <a:rPr lang="en-US" dirty="0" err="1" smtClean="0"/>
              <a:t>cout</a:t>
            </a:r>
            <a:r>
              <a:rPr lang="en-US" dirty="0" smtClean="0"/>
              <a:t> = 1) (Did not have a carry in to the MSB)</a:t>
            </a:r>
          </a:p>
          <a:p>
            <a:r>
              <a:rPr lang="en-US" dirty="0" smtClean="0"/>
              <a:t>-7+-1 = 1001 + 1111 =    1000 (</a:t>
            </a:r>
            <a:r>
              <a:rPr lang="en-US" dirty="0" err="1" smtClean="0"/>
              <a:t>cout</a:t>
            </a:r>
            <a:r>
              <a:rPr lang="en-US" dirty="0" smtClean="0"/>
              <a:t> = 1)</a:t>
            </a:r>
          </a:p>
          <a:p>
            <a:endParaRPr lang="en-US" dirty="0" smtClean="0"/>
          </a:p>
          <a:p>
            <a:endParaRPr lang="en-US" dirty="0" smtClean="0"/>
          </a:p>
        </p:txBody>
      </p:sp>
    </p:spTree>
    <p:extLst>
      <p:ext uri="{BB962C8B-B14F-4D97-AF65-F5344CB8AC3E}">
        <p14:creationId xmlns:p14="http://schemas.microsoft.com/office/powerpoint/2010/main" val="542274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63</a:t>
            </a:fld>
            <a:endParaRPr lang="en-US"/>
          </a:p>
        </p:txBody>
      </p:sp>
    </p:spTree>
    <p:extLst>
      <p:ext uri="{BB962C8B-B14F-4D97-AF65-F5344CB8AC3E}">
        <p14:creationId xmlns:p14="http://schemas.microsoft.com/office/powerpoint/2010/main" val="3785221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198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dirty="0"/>
          </a:p>
        </p:txBody>
      </p:sp>
    </p:spTree>
    <p:extLst>
      <p:ext uri="{BB962C8B-B14F-4D97-AF65-F5344CB8AC3E}">
        <p14:creationId xmlns:p14="http://schemas.microsoft.com/office/powerpoint/2010/main" val="25650581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198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Overflow occurs because there are not enough bits to represent the precision/magnitude</a:t>
            </a:r>
            <a:r>
              <a:rPr lang="en-US" baseline="0" dirty="0" smtClean="0"/>
              <a:t> of the result of the add</a:t>
            </a:r>
          </a:p>
          <a:p>
            <a:r>
              <a:rPr lang="en-US" dirty="0" smtClean="0"/>
              <a:t> MSB</a:t>
            </a:r>
          </a:p>
          <a:p>
            <a:r>
              <a:rPr lang="en-US" dirty="0" smtClean="0"/>
              <a:t>                 </a:t>
            </a:r>
          </a:p>
          <a:p>
            <a:r>
              <a:rPr lang="en-US" dirty="0" smtClean="0"/>
              <a:t>                 0</a:t>
            </a:r>
          </a:p>
          <a:p>
            <a:r>
              <a:rPr lang="en-US" dirty="0" err="1" smtClean="0"/>
              <a:t>Cout</a:t>
            </a:r>
            <a:r>
              <a:rPr lang="en-US" dirty="0" smtClean="0"/>
              <a:t> = 0   0     </a:t>
            </a:r>
            <a:r>
              <a:rPr lang="en-US" dirty="0" err="1" smtClean="0"/>
              <a:t>Cin</a:t>
            </a:r>
            <a:r>
              <a:rPr lang="en-US" dirty="0" smtClean="0"/>
              <a:t> = 0</a:t>
            </a:r>
          </a:p>
          <a:p>
            <a:r>
              <a:rPr lang="en-US" dirty="0" smtClean="0"/>
              <a:t>                 0</a:t>
            </a:r>
          </a:p>
          <a:p>
            <a:r>
              <a:rPr lang="en-US" dirty="0" smtClean="0"/>
              <a:t>                 </a:t>
            </a:r>
          </a:p>
          <a:p>
            <a:r>
              <a:rPr lang="en-US" dirty="0" smtClean="0"/>
              <a:t>                  a</a:t>
            </a:r>
            <a:r>
              <a:rPr lang="en-US" baseline="0" dirty="0" smtClean="0"/>
              <a:t> </a:t>
            </a:r>
            <a:r>
              <a:rPr lang="en-US" dirty="0" smtClean="0"/>
              <a:t>= 0</a:t>
            </a:r>
          </a:p>
          <a:p>
            <a:r>
              <a:rPr lang="en-US" dirty="0" err="1" smtClean="0"/>
              <a:t>Cout</a:t>
            </a:r>
            <a:r>
              <a:rPr lang="en-US" dirty="0" smtClean="0"/>
              <a:t> = 0   b = 0     </a:t>
            </a:r>
            <a:r>
              <a:rPr lang="en-US" dirty="0" err="1" smtClean="0"/>
              <a:t>Cin</a:t>
            </a:r>
            <a:r>
              <a:rPr lang="en-US" dirty="0" smtClean="0"/>
              <a:t> = 1 (Overflow!)</a:t>
            </a:r>
          </a:p>
          <a:p>
            <a:r>
              <a:rPr lang="en-US" dirty="0" smtClean="0"/>
              <a:t>                  s = 1</a:t>
            </a:r>
          </a:p>
          <a:p>
            <a:endParaRPr lang="en-US" dirty="0" smtClean="0"/>
          </a:p>
          <a:p>
            <a:r>
              <a:rPr lang="en-US" dirty="0" smtClean="0"/>
              <a:t>                 </a:t>
            </a:r>
          </a:p>
          <a:p>
            <a:r>
              <a:rPr lang="en-US" dirty="0" smtClean="0"/>
              <a:t>                 a =</a:t>
            </a:r>
            <a:r>
              <a:rPr lang="en-US" baseline="0" dirty="0" smtClean="0"/>
              <a:t> </a:t>
            </a:r>
            <a:r>
              <a:rPr lang="en-US" dirty="0" smtClean="0"/>
              <a:t>1</a:t>
            </a:r>
          </a:p>
          <a:p>
            <a:r>
              <a:rPr lang="en-US" dirty="0" err="1" smtClean="0"/>
              <a:t>Cout</a:t>
            </a:r>
            <a:r>
              <a:rPr lang="en-US" dirty="0" smtClean="0"/>
              <a:t> = 1   b = 1     </a:t>
            </a:r>
            <a:r>
              <a:rPr lang="en-US" dirty="0" err="1" smtClean="0"/>
              <a:t>Cin</a:t>
            </a:r>
            <a:r>
              <a:rPr lang="en-US" dirty="0" smtClean="0"/>
              <a:t> = 0 (Overflow!)</a:t>
            </a:r>
          </a:p>
          <a:p>
            <a:r>
              <a:rPr lang="en-US" dirty="0" smtClean="0"/>
              <a:t>                 s = 0</a:t>
            </a:r>
          </a:p>
          <a:p>
            <a:endParaRPr lang="en-US" dirty="0" smtClean="0"/>
          </a:p>
          <a:p>
            <a:r>
              <a:rPr lang="en-US" dirty="0" smtClean="0"/>
              <a:t>                 </a:t>
            </a:r>
          </a:p>
          <a:p>
            <a:r>
              <a:rPr lang="en-US" dirty="0" smtClean="0"/>
              <a:t>                 a = 1</a:t>
            </a:r>
          </a:p>
          <a:p>
            <a:r>
              <a:rPr lang="en-US" dirty="0" err="1" smtClean="0"/>
              <a:t>Cout</a:t>
            </a:r>
            <a:r>
              <a:rPr lang="en-US" dirty="0" smtClean="0"/>
              <a:t> = 1   b = 1     </a:t>
            </a:r>
            <a:r>
              <a:rPr lang="en-US" dirty="0" err="1" smtClean="0"/>
              <a:t>Cin</a:t>
            </a:r>
            <a:r>
              <a:rPr lang="en-US" dirty="0" smtClean="0"/>
              <a:t> = 1</a:t>
            </a:r>
          </a:p>
          <a:p>
            <a:r>
              <a:rPr lang="en-US" dirty="0" smtClean="0"/>
              <a:t>                 s = 1</a:t>
            </a:r>
          </a:p>
          <a:p>
            <a:r>
              <a:rPr lang="en-US" dirty="0" smtClean="0"/>
              <a:t>                 </a:t>
            </a:r>
            <a:endParaRPr lang="en-US" dirty="0"/>
          </a:p>
        </p:txBody>
      </p:sp>
    </p:spTree>
    <p:extLst>
      <p:ext uri="{BB962C8B-B14F-4D97-AF65-F5344CB8AC3E}">
        <p14:creationId xmlns:p14="http://schemas.microsoft.com/office/powerpoint/2010/main" val="33656849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1987"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r>
              <a:rPr lang="en-US" dirty="0" smtClean="0"/>
              <a:t>Outgoing sign of result (S) does match in coming sign of operands,</a:t>
            </a:r>
            <a:r>
              <a:rPr lang="en-US" baseline="0" dirty="0" smtClean="0"/>
              <a:t> A and B.</a:t>
            </a:r>
            <a:r>
              <a:rPr lang="en-US" dirty="0" smtClean="0"/>
              <a:t>  This only happens when </a:t>
            </a:r>
            <a:r>
              <a:rPr lang="en-US" dirty="0" err="1" smtClean="0"/>
              <a:t>Cin</a:t>
            </a:r>
            <a:r>
              <a:rPr lang="en-US" dirty="0" smtClean="0"/>
              <a:t> != </a:t>
            </a:r>
            <a:r>
              <a:rPr lang="en-US" dirty="0" err="1" smtClean="0"/>
              <a:t>Cout</a:t>
            </a:r>
            <a:endParaRPr lang="en-US" dirty="0" smtClean="0"/>
          </a:p>
          <a:p>
            <a:r>
              <a:rPr lang="en-US" dirty="0" smtClean="0"/>
              <a:t>MSB!!</a:t>
            </a:r>
          </a:p>
          <a:p>
            <a:r>
              <a:rPr lang="en-US" dirty="0" smtClean="0"/>
              <a:t>                 0</a:t>
            </a:r>
          </a:p>
          <a:p>
            <a:r>
              <a:rPr lang="en-US" dirty="0" smtClean="0"/>
              <a:t>                 0</a:t>
            </a:r>
          </a:p>
          <a:p>
            <a:r>
              <a:rPr lang="en-US" dirty="0" err="1" smtClean="0"/>
              <a:t>Cout</a:t>
            </a:r>
            <a:r>
              <a:rPr lang="en-US" dirty="0" smtClean="0"/>
              <a:t> = 0   0     </a:t>
            </a:r>
            <a:r>
              <a:rPr lang="en-US" dirty="0" err="1" smtClean="0"/>
              <a:t>Cin</a:t>
            </a:r>
            <a:r>
              <a:rPr lang="en-US" dirty="0" smtClean="0"/>
              <a:t> = 0</a:t>
            </a:r>
          </a:p>
          <a:p>
            <a:r>
              <a:rPr lang="en-US" dirty="0" smtClean="0"/>
              <a:t>                 0</a:t>
            </a:r>
          </a:p>
          <a:p>
            <a:r>
              <a:rPr lang="en-US" dirty="0" smtClean="0"/>
              <a:t>                 0</a:t>
            </a:r>
          </a:p>
          <a:p>
            <a:r>
              <a:rPr lang="en-US" dirty="0" err="1" smtClean="0"/>
              <a:t>Cout</a:t>
            </a:r>
            <a:r>
              <a:rPr lang="en-US" dirty="0" smtClean="0"/>
              <a:t> = 0   1     </a:t>
            </a:r>
            <a:r>
              <a:rPr lang="en-US" dirty="0" err="1" smtClean="0"/>
              <a:t>Cin</a:t>
            </a:r>
            <a:r>
              <a:rPr lang="en-US" dirty="0" smtClean="0"/>
              <a:t> = 1 (Overflow!)</a:t>
            </a:r>
          </a:p>
          <a:p>
            <a:endParaRPr lang="en-US" dirty="0" smtClean="0"/>
          </a:p>
          <a:p>
            <a:r>
              <a:rPr lang="en-US" dirty="0" smtClean="0"/>
              <a:t>                 1</a:t>
            </a:r>
          </a:p>
          <a:p>
            <a:r>
              <a:rPr lang="en-US" dirty="0" smtClean="0"/>
              <a:t>                 1</a:t>
            </a:r>
          </a:p>
          <a:p>
            <a:r>
              <a:rPr lang="en-US" dirty="0" err="1" smtClean="0"/>
              <a:t>Cout</a:t>
            </a:r>
            <a:r>
              <a:rPr lang="en-US" dirty="0" smtClean="0"/>
              <a:t> = 1   0     </a:t>
            </a:r>
            <a:r>
              <a:rPr lang="en-US" dirty="0" err="1" smtClean="0"/>
              <a:t>Cin</a:t>
            </a:r>
            <a:r>
              <a:rPr lang="en-US" dirty="0" smtClean="0"/>
              <a:t> = 0 (Overflow!)</a:t>
            </a:r>
          </a:p>
          <a:p>
            <a:r>
              <a:rPr lang="en-US" dirty="0" smtClean="0"/>
              <a:t>                 1</a:t>
            </a:r>
          </a:p>
          <a:p>
            <a:r>
              <a:rPr lang="en-US" dirty="0" smtClean="0"/>
              <a:t>                 1</a:t>
            </a:r>
          </a:p>
          <a:p>
            <a:r>
              <a:rPr lang="en-US" dirty="0" err="1" smtClean="0"/>
              <a:t>Cout</a:t>
            </a:r>
            <a:r>
              <a:rPr lang="en-US" dirty="0" smtClean="0"/>
              <a:t> = 1   1     </a:t>
            </a:r>
            <a:r>
              <a:rPr lang="en-US" dirty="0" err="1" smtClean="0"/>
              <a:t>Cin</a:t>
            </a:r>
            <a:r>
              <a:rPr lang="en-US" dirty="0" smtClean="0"/>
              <a:t> = 1</a:t>
            </a:r>
          </a:p>
          <a:p>
            <a:endParaRPr lang="en-US" dirty="0" smtClean="0"/>
          </a:p>
          <a:p>
            <a:r>
              <a:rPr lang="en-US" dirty="0" smtClean="0"/>
              <a:t>                 </a:t>
            </a:r>
          </a:p>
          <a:p>
            <a:endParaRPr lang="en-US" dirty="0"/>
          </a:p>
        </p:txBody>
      </p:sp>
    </p:spTree>
    <p:extLst>
      <p:ext uri="{BB962C8B-B14F-4D97-AF65-F5344CB8AC3E}">
        <p14:creationId xmlns:p14="http://schemas.microsoft.com/office/powerpoint/2010/main" val="15180625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67</a:t>
            </a:fld>
            <a:endParaRPr lang="en-US"/>
          </a:p>
        </p:txBody>
      </p:sp>
    </p:spTree>
    <p:extLst>
      <p:ext uri="{BB962C8B-B14F-4D97-AF65-F5344CB8AC3E}">
        <p14:creationId xmlns:p14="http://schemas.microsoft.com/office/powerpoint/2010/main" val="3045329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68</a:t>
            </a:fld>
            <a:endParaRPr lang="en-US"/>
          </a:p>
        </p:txBody>
      </p:sp>
    </p:spTree>
    <p:extLst>
      <p:ext uri="{BB962C8B-B14F-4D97-AF65-F5344CB8AC3E}">
        <p14:creationId xmlns:p14="http://schemas.microsoft.com/office/powerpoint/2010/main" val="15257289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787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42" tIns="48321" rIns="96642" bIns="48321"/>
          <a:lstStyle/>
          <a:p>
            <a:r>
              <a:rPr lang="en-US" dirty="0" smtClean="0"/>
              <a:t>a – b, where b is so large that –B overflows</a:t>
            </a:r>
          </a:p>
          <a:p>
            <a:r>
              <a:rPr lang="en-US" dirty="0" smtClean="0"/>
              <a:t>B must be -8,</a:t>
            </a:r>
            <a:r>
              <a:rPr lang="en-US" baseline="0" dirty="0" smtClean="0"/>
              <a:t> so that –B = -8</a:t>
            </a:r>
            <a:endParaRPr lang="en-US" baseline="0" dirty="0"/>
          </a:p>
          <a:p>
            <a:r>
              <a:rPr lang="en-US" baseline="0" dirty="0" smtClean="0"/>
              <a:t>last bit will change</a:t>
            </a:r>
          </a:p>
          <a:p>
            <a:r>
              <a:rPr lang="en-US" baseline="0" dirty="0" smtClean="0"/>
              <a:t>if a &gt;= 0, will correctly signal overflow</a:t>
            </a:r>
          </a:p>
          <a:p>
            <a:r>
              <a:rPr lang="en-US" baseline="0" dirty="0" smtClean="0"/>
              <a:t>if a &lt; 0, will correctly subtract and not signal overflow</a:t>
            </a:r>
          </a:p>
        </p:txBody>
      </p:sp>
    </p:spTree>
    <p:extLst>
      <p:ext uri="{BB962C8B-B14F-4D97-AF65-F5344CB8AC3E}">
        <p14:creationId xmlns:p14="http://schemas.microsoft.com/office/powerpoint/2010/main" val="58442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base represents the number of </a:t>
            </a:r>
            <a:r>
              <a:rPr lang="en-US" i="1" baseline="0" dirty="0" smtClean="0"/>
              <a:t>unique</a:t>
            </a:r>
            <a:r>
              <a:rPr lang="en-US" i="0" baseline="0" dirty="0" smtClean="0"/>
              <a:t> symbols (decimal has 10, octal has 8, hexadecimal has 16, and binary has 2 unique symbols)</a:t>
            </a:r>
            <a:endParaRPr lang="en-US" dirty="0" smtClean="0"/>
          </a:p>
          <a:p>
            <a:r>
              <a:rPr lang="en-US" dirty="0" smtClean="0"/>
              <a:t>Every group of four bits is called a nibble, every group of 8</a:t>
            </a:r>
            <a:r>
              <a:rPr lang="en-US" baseline="0" dirty="0" smtClean="0"/>
              <a:t> bits is a byte</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7</a:t>
            </a:fld>
            <a:endParaRPr lang="en-US"/>
          </a:p>
        </p:txBody>
      </p:sp>
    </p:spTree>
    <p:extLst>
      <p:ext uri="{BB962C8B-B14F-4D97-AF65-F5344CB8AC3E}">
        <p14:creationId xmlns:p14="http://schemas.microsoft.com/office/powerpoint/2010/main" val="2883883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787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42" tIns="48321" rIns="96642" bIns="48321"/>
          <a:lstStyle/>
          <a:p>
            <a:r>
              <a:rPr lang="en-US" dirty="0" smtClean="0"/>
              <a:t>a – b, where b is so large that –B overflows</a:t>
            </a:r>
          </a:p>
          <a:p>
            <a:r>
              <a:rPr lang="en-US" dirty="0" smtClean="0"/>
              <a:t>B must be -8,</a:t>
            </a:r>
            <a:r>
              <a:rPr lang="en-US" baseline="0" dirty="0" smtClean="0"/>
              <a:t> so that –B = -8</a:t>
            </a:r>
            <a:endParaRPr lang="en-US" baseline="0" dirty="0"/>
          </a:p>
          <a:p>
            <a:r>
              <a:rPr lang="en-US" baseline="0" dirty="0" smtClean="0"/>
              <a:t>last bit will change</a:t>
            </a:r>
          </a:p>
          <a:p>
            <a:r>
              <a:rPr lang="en-US" baseline="0" dirty="0" smtClean="0"/>
              <a:t>if a &gt;= 0, will correctly signal overflow</a:t>
            </a:r>
          </a:p>
          <a:p>
            <a:r>
              <a:rPr lang="en-US" baseline="0" dirty="0" smtClean="0"/>
              <a:t>if a &lt; 0, will correctly subtract and not signal overflow</a:t>
            </a:r>
          </a:p>
        </p:txBody>
      </p:sp>
    </p:spTree>
    <p:extLst>
      <p:ext uri="{BB962C8B-B14F-4D97-AF65-F5344CB8AC3E}">
        <p14:creationId xmlns:p14="http://schemas.microsoft.com/office/powerpoint/2010/main" val="3063675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78723"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42" tIns="48321" rIns="96642" bIns="48321"/>
          <a:lstStyle/>
          <a:p>
            <a:r>
              <a:rPr lang="en-US" dirty="0" smtClean="0"/>
              <a:t>a – b, where b is so large that –B overflows</a:t>
            </a:r>
          </a:p>
          <a:p>
            <a:r>
              <a:rPr lang="en-US" dirty="0" smtClean="0"/>
              <a:t>B must be -8,</a:t>
            </a:r>
            <a:r>
              <a:rPr lang="en-US" baseline="0" dirty="0" smtClean="0"/>
              <a:t> so that –B = -8</a:t>
            </a:r>
            <a:endParaRPr lang="en-US" baseline="0" dirty="0"/>
          </a:p>
          <a:p>
            <a:r>
              <a:rPr lang="en-US" baseline="0" dirty="0" smtClean="0"/>
              <a:t>last bit will change</a:t>
            </a:r>
          </a:p>
          <a:p>
            <a:r>
              <a:rPr lang="en-US" baseline="0" dirty="0" smtClean="0"/>
              <a:t>if a &gt;= 0, will correctly signal overflow</a:t>
            </a:r>
          </a:p>
          <a:p>
            <a:r>
              <a:rPr lang="en-US" baseline="0" dirty="0" smtClean="0"/>
              <a:t>if a &lt; 0, will correctly subtract and not signal overflow</a:t>
            </a:r>
          </a:p>
        </p:txBody>
      </p:sp>
    </p:spTree>
    <p:extLst>
      <p:ext uri="{BB962C8B-B14F-4D97-AF65-F5344CB8AC3E}">
        <p14:creationId xmlns:p14="http://schemas.microsoft.com/office/powerpoint/2010/main" val="6065088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33541051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1218312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42366243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7699962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16934107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64035" name="Rectangle 3"/>
          <p:cNvSpPr>
            <a:spLocks noGrp="1" noChangeArrowheads="1"/>
          </p:cNvSpPr>
          <p:nvPr>
            <p:ph type="body" idx="1"/>
          </p:nvPr>
        </p:nvSpPr>
        <p:spPr bwMode="auto">
          <a:xfrm>
            <a:off x="731856" y="4560902"/>
            <a:ext cx="5851497" cy="4319555"/>
          </a:xfrm>
          <a:prstGeom prst="rect">
            <a:avLst/>
          </a:prstGeom>
          <a:noFill/>
          <a:ln>
            <a:miter lim="800000"/>
            <a:headEnd/>
            <a:tailEnd/>
          </a:ln>
        </p:spPr>
        <p:txBody>
          <a:bodyPr lIns="96633" tIns="48316" rIns="96633" bIns="48316"/>
          <a:lstStyle/>
          <a:p>
            <a:endParaRPr lang="en-US"/>
          </a:p>
        </p:txBody>
      </p:sp>
    </p:spTree>
    <p:extLst>
      <p:ext uri="{BB962C8B-B14F-4D97-AF65-F5344CB8AC3E}">
        <p14:creationId xmlns:p14="http://schemas.microsoft.com/office/powerpoint/2010/main" val="40812939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78</a:t>
            </a:fld>
            <a:endParaRPr lang="en-US"/>
          </a:p>
        </p:txBody>
      </p:sp>
    </p:spTree>
    <p:extLst>
      <p:ext uri="{BB962C8B-B14F-4D97-AF65-F5344CB8AC3E}">
        <p14:creationId xmlns:p14="http://schemas.microsoft.com/office/powerpoint/2010/main" val="19478135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80898"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endParaRPr lang="en-US" dirty="0">
              <a:latin typeface="Calibri" pitchFamily="34" charset="0"/>
            </a:endParaRPr>
          </a:p>
        </p:txBody>
      </p:sp>
    </p:spTree>
    <p:extLst>
      <p:ext uri="{BB962C8B-B14F-4D97-AF65-F5344CB8AC3E}">
        <p14:creationId xmlns:p14="http://schemas.microsoft.com/office/powerpoint/2010/main" val="71487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group of four bits is called a nibble, every group of 8</a:t>
            </a:r>
            <a:r>
              <a:rPr lang="en-US" baseline="0" dirty="0" smtClean="0"/>
              <a:t> bits is a byte</a:t>
            </a:r>
            <a:endParaRPr lang="en-US" dirty="0"/>
          </a:p>
        </p:txBody>
      </p:sp>
      <p:sp>
        <p:nvSpPr>
          <p:cNvPr id="4" name="Slide Number Placeholder 3"/>
          <p:cNvSpPr>
            <a:spLocks noGrp="1"/>
          </p:cNvSpPr>
          <p:nvPr>
            <p:ph type="sldNum" sz="quarter" idx="10"/>
          </p:nvPr>
        </p:nvSpPr>
        <p:spPr/>
        <p:txBody>
          <a:bodyPr/>
          <a:lstStyle/>
          <a:p>
            <a:fld id="{E3319CCA-ADF8-4579-8445-1A18296D9BCC}" type="slidenum">
              <a:rPr lang="en-US" smtClean="0"/>
              <a:t>8</a:t>
            </a:fld>
            <a:endParaRPr lang="en-US"/>
          </a:p>
        </p:txBody>
      </p:sp>
    </p:spTree>
    <p:extLst>
      <p:ext uri="{BB962C8B-B14F-4D97-AF65-F5344CB8AC3E}">
        <p14:creationId xmlns:p14="http://schemas.microsoft.com/office/powerpoint/2010/main" val="34793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257302" y="722313"/>
            <a:ext cx="4799013" cy="3598862"/>
          </a:xfrm>
          <a:prstGeom prst="rect">
            <a:avLst/>
          </a:prstGeom>
          <a:solidFill>
            <a:srgbClr val="FFFFFF"/>
          </a:solidFill>
          <a:ln w="9525">
            <a:solidFill>
              <a:srgbClr val="000000"/>
            </a:solidFill>
            <a:miter lim="800000"/>
            <a:headEnd/>
            <a:tailEnd/>
          </a:ln>
          <a:effectLst/>
        </p:spPr>
        <p:txBody>
          <a:bodyPr wrap="none" lIns="91430" tIns="45715" rIns="91430" bIns="45715" anchor="ctr"/>
          <a:lstStyle/>
          <a:p>
            <a:endParaRPr lang="en-US" dirty="0">
              <a:latin typeface="Calibri" pitchFamily="34" charset="0"/>
            </a:endParaRPr>
          </a:p>
        </p:txBody>
      </p:sp>
      <p:sp>
        <p:nvSpPr>
          <p:cNvPr id="69634" name="Rectangle 2"/>
          <p:cNvSpPr txBox="1">
            <a:spLocks noGrp="1" noChangeArrowheads="1"/>
          </p:cNvSpPr>
          <p:nvPr>
            <p:ph type="body"/>
          </p:nvPr>
        </p:nvSpPr>
        <p:spPr bwMode="auto">
          <a:xfrm>
            <a:off x="731840" y="4560888"/>
            <a:ext cx="5851525" cy="4329112"/>
          </a:xfrm>
          <a:prstGeom prst="rect">
            <a:avLst/>
          </a:prstGeom>
          <a:solidFill>
            <a:srgbClr val="FFFFFF"/>
          </a:solidFill>
          <a:ln w="9360">
            <a:solidFill>
              <a:srgbClr val="000000"/>
            </a:solidFill>
            <a:miter lim="800000"/>
            <a:headEnd/>
            <a:tailEnd/>
          </a:ln>
        </p:spPr>
        <p:txBody>
          <a:bodyPr wrap="none" anchor="ctr"/>
          <a:lstStyle/>
          <a:p>
            <a:r>
              <a:rPr lang="en-US" dirty="0" smtClean="0">
                <a:latin typeface="Calibri" pitchFamily="34" charset="0"/>
              </a:rPr>
              <a:t>**Convert</a:t>
            </a:r>
            <a:r>
              <a:rPr lang="en-US" baseline="0" dirty="0" smtClean="0">
                <a:latin typeface="Calibri" pitchFamily="34" charset="0"/>
              </a:rPr>
              <a:t> to a different base instead of same base**</a:t>
            </a:r>
          </a:p>
          <a:p>
            <a:endParaRPr lang="en-US" dirty="0" smtClean="0">
              <a:latin typeface="Calibri" pitchFamily="34" charset="0"/>
            </a:endParaRPr>
          </a:p>
          <a:p>
            <a:r>
              <a:rPr lang="en-US" dirty="0" smtClean="0">
                <a:latin typeface="Calibri" pitchFamily="34" charset="0"/>
              </a:rPr>
              <a:t>637 =</a:t>
            </a:r>
            <a:r>
              <a:rPr lang="en-US" baseline="0" dirty="0" smtClean="0">
                <a:latin typeface="Calibri" pitchFamily="34" charset="0"/>
              </a:rPr>
              <a:t> 0o1175 = 0b1001111101 = 0x27D </a:t>
            </a:r>
          </a:p>
          <a:p>
            <a:r>
              <a:rPr lang="en-US" baseline="0" dirty="0" err="1" smtClean="0">
                <a:latin typeface="Calibri" pitchFamily="34" charset="0"/>
              </a:rPr>
              <a:t>oct</a:t>
            </a:r>
            <a:r>
              <a:rPr lang="en-US" baseline="0" dirty="0" smtClean="0">
                <a:latin typeface="Calibri" pitchFamily="34" charset="0"/>
              </a:rPr>
              <a:t>: 637 : 79 : 9 : 1 : 0</a:t>
            </a:r>
          </a:p>
          <a:p>
            <a:r>
              <a:rPr lang="en-US" baseline="0" dirty="0" smtClean="0">
                <a:latin typeface="Calibri" pitchFamily="34" charset="0"/>
              </a:rPr>
              <a:t>bin: 637 : 318 : 159 : 79 : 39 : 19 : 9 : 4 : 2 : 1 : 0</a:t>
            </a:r>
          </a:p>
          <a:p>
            <a:r>
              <a:rPr lang="en-US" baseline="0" dirty="0" smtClean="0">
                <a:latin typeface="Calibri" pitchFamily="34" charset="0"/>
              </a:rPr>
              <a:t>hex: 637 : 39 : 2 : 0</a:t>
            </a:r>
          </a:p>
        </p:txBody>
      </p:sp>
    </p:spTree>
    <p:extLst>
      <p:ext uri="{BB962C8B-B14F-4D97-AF65-F5344CB8AC3E}">
        <p14:creationId xmlns:p14="http://schemas.microsoft.com/office/powerpoint/2010/main" val="350978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40.xml"/><Relationship Id="rId7"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slideLayout" Target="../slideLayouts/slideLayout4.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slideLayout" Target="../slideLayouts/slideLayout4.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3" Type="http://schemas.openxmlformats.org/officeDocument/2006/relationships/tags" Target="../tags/tag81.xml"/><Relationship Id="rId18" Type="http://schemas.openxmlformats.org/officeDocument/2006/relationships/tags" Target="../tags/tag86.xml"/><Relationship Id="rId26" Type="http://schemas.openxmlformats.org/officeDocument/2006/relationships/tags" Target="../tags/tag94.xml"/><Relationship Id="rId39" Type="http://schemas.openxmlformats.org/officeDocument/2006/relationships/image" Target="../media/image5.png"/><Relationship Id="rId21" Type="http://schemas.openxmlformats.org/officeDocument/2006/relationships/tags" Target="../tags/tag89.xml"/><Relationship Id="rId34" Type="http://schemas.openxmlformats.org/officeDocument/2006/relationships/tags" Target="../tags/tag102.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5" Type="http://schemas.openxmlformats.org/officeDocument/2006/relationships/tags" Target="../tags/tag93.xml"/><Relationship Id="rId33" Type="http://schemas.openxmlformats.org/officeDocument/2006/relationships/tags" Target="../tags/tag101.xml"/><Relationship Id="rId38" Type="http://schemas.openxmlformats.org/officeDocument/2006/relationships/tags" Target="../tags/tag70.xml"/><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tags" Target="../tags/tag88.xml"/><Relationship Id="rId29" Type="http://schemas.openxmlformats.org/officeDocument/2006/relationships/tags" Target="../tags/tag97.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24" Type="http://schemas.openxmlformats.org/officeDocument/2006/relationships/tags" Target="../tags/tag92.xml"/><Relationship Id="rId32" Type="http://schemas.openxmlformats.org/officeDocument/2006/relationships/tags" Target="../tags/tag100.xml"/><Relationship Id="rId37" Type="http://schemas.openxmlformats.org/officeDocument/2006/relationships/notesSlide" Target="../notesSlides/notesSlide27.xml"/><Relationship Id="rId5" Type="http://schemas.openxmlformats.org/officeDocument/2006/relationships/tags" Target="../tags/tag73.xml"/><Relationship Id="rId15" Type="http://schemas.openxmlformats.org/officeDocument/2006/relationships/tags" Target="../tags/tag83.xml"/><Relationship Id="rId23" Type="http://schemas.openxmlformats.org/officeDocument/2006/relationships/tags" Target="../tags/tag91.xml"/><Relationship Id="rId28" Type="http://schemas.openxmlformats.org/officeDocument/2006/relationships/tags" Target="../tags/tag96.xml"/><Relationship Id="rId36" Type="http://schemas.openxmlformats.org/officeDocument/2006/relationships/slideLayout" Target="../slideLayouts/slideLayout4.xml"/><Relationship Id="rId10" Type="http://schemas.openxmlformats.org/officeDocument/2006/relationships/tags" Target="../tags/tag78.xml"/><Relationship Id="rId19" Type="http://schemas.openxmlformats.org/officeDocument/2006/relationships/tags" Target="../tags/tag87.xml"/><Relationship Id="rId31" Type="http://schemas.openxmlformats.org/officeDocument/2006/relationships/tags" Target="../tags/tag99.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 Id="rId22" Type="http://schemas.openxmlformats.org/officeDocument/2006/relationships/tags" Target="../tags/tag90.xml"/><Relationship Id="rId27" Type="http://schemas.openxmlformats.org/officeDocument/2006/relationships/tags" Target="../tags/tag95.xml"/><Relationship Id="rId30" Type="http://schemas.openxmlformats.org/officeDocument/2006/relationships/tags" Target="../tags/tag98.xml"/><Relationship Id="rId35" Type="http://schemas.openxmlformats.org/officeDocument/2006/relationships/tags" Target="../tags/tag103.xml"/><Relationship Id="rId8" Type="http://schemas.openxmlformats.org/officeDocument/2006/relationships/tags" Target="../tags/tag76.xml"/><Relationship Id="rId3" Type="http://schemas.openxmlformats.org/officeDocument/2006/relationships/tags" Target="../tags/tag71.xml"/></Relationships>
</file>

<file path=ppt/slides/_rels/slide28.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tags" Target="../tags/tag105.xml"/><Relationship Id="rId3" Type="http://schemas.openxmlformats.org/officeDocument/2006/relationships/tags" Target="../tags/tag106.xml"/><Relationship Id="rId21" Type="http://schemas.openxmlformats.org/officeDocument/2006/relationships/tags" Target="../tags/tag124.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notesSlide" Target="../notesSlides/notesSlide28.xml"/><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tags" Target="../tags/tag123.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slideLayout" Target="../slideLayouts/slideLayout4.xml"/><Relationship Id="rId5" Type="http://schemas.openxmlformats.org/officeDocument/2006/relationships/tags" Target="../tags/tag108.xml"/><Relationship Id="rId15" Type="http://schemas.openxmlformats.org/officeDocument/2006/relationships/tags" Target="../tags/tag118.xml"/><Relationship Id="rId23" Type="http://schemas.openxmlformats.org/officeDocument/2006/relationships/tags" Target="../tags/tag126.xml"/><Relationship Id="rId10" Type="http://schemas.openxmlformats.org/officeDocument/2006/relationships/tags" Target="../tags/tag113.xml"/><Relationship Id="rId19" Type="http://schemas.openxmlformats.org/officeDocument/2006/relationships/tags" Target="../tags/tag122.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2" Type="http://schemas.openxmlformats.org/officeDocument/2006/relationships/tags" Target="../tags/tag128.xml"/><Relationship Id="rId16" Type="http://schemas.openxmlformats.org/officeDocument/2006/relationships/image" Target="../media/image1.tiff"/><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notesSlide" Target="../notesSlides/notesSlide29.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image" Target="../media/image1.tiff"/><Relationship Id="rId2" Type="http://schemas.openxmlformats.org/officeDocument/2006/relationships/tags" Target="../tags/tag141.xml"/><Relationship Id="rId16" Type="http://schemas.openxmlformats.org/officeDocument/2006/relationships/notesSlide" Target="../notesSlides/notesSlide30.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slideLayout" Target="../slideLayouts/slideLayout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s>
</file>

<file path=ppt/slides/_rels/slide31.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image" Target="../media/image1.tiff"/><Relationship Id="rId2" Type="http://schemas.openxmlformats.org/officeDocument/2006/relationships/tags" Target="../tags/tag155.xml"/><Relationship Id="rId16" Type="http://schemas.openxmlformats.org/officeDocument/2006/relationships/notesSlide" Target="../notesSlides/notesSlide31.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5" Type="http://schemas.openxmlformats.org/officeDocument/2006/relationships/slideLayout" Target="../slideLayouts/slideLayout4.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s>
</file>

<file path=ppt/slides/_rels/slide32.xml.rels><?xml version="1.0" encoding="UTF-8" standalone="yes"?>
<Relationships xmlns="http://schemas.openxmlformats.org/package/2006/relationships"><Relationship Id="rId26" Type="http://schemas.openxmlformats.org/officeDocument/2006/relationships/tags" Target="../tags/tag193.xml"/><Relationship Id="rId21" Type="http://schemas.openxmlformats.org/officeDocument/2006/relationships/tags" Target="../tags/tag188.xml"/><Relationship Id="rId42" Type="http://schemas.openxmlformats.org/officeDocument/2006/relationships/tags" Target="../tags/tag209.xml"/><Relationship Id="rId47" Type="http://schemas.openxmlformats.org/officeDocument/2006/relationships/tags" Target="../tags/tag214.xml"/><Relationship Id="rId63" Type="http://schemas.openxmlformats.org/officeDocument/2006/relationships/tags" Target="../tags/tag230.xml"/><Relationship Id="rId68" Type="http://schemas.openxmlformats.org/officeDocument/2006/relationships/tags" Target="../tags/tag235.xml"/><Relationship Id="rId2" Type="http://schemas.openxmlformats.org/officeDocument/2006/relationships/tags" Target="../tags/tag169.xml"/><Relationship Id="rId16" Type="http://schemas.openxmlformats.org/officeDocument/2006/relationships/tags" Target="../tags/tag183.xml"/><Relationship Id="rId29" Type="http://schemas.openxmlformats.org/officeDocument/2006/relationships/tags" Target="../tags/tag196.xml"/><Relationship Id="rId11" Type="http://schemas.openxmlformats.org/officeDocument/2006/relationships/tags" Target="../tags/tag178.xml"/><Relationship Id="rId24" Type="http://schemas.openxmlformats.org/officeDocument/2006/relationships/tags" Target="../tags/tag191.xml"/><Relationship Id="rId32" Type="http://schemas.openxmlformats.org/officeDocument/2006/relationships/tags" Target="../tags/tag199.xml"/><Relationship Id="rId37" Type="http://schemas.openxmlformats.org/officeDocument/2006/relationships/tags" Target="../tags/tag204.xml"/><Relationship Id="rId40" Type="http://schemas.openxmlformats.org/officeDocument/2006/relationships/tags" Target="../tags/tag207.xml"/><Relationship Id="rId45" Type="http://schemas.openxmlformats.org/officeDocument/2006/relationships/tags" Target="../tags/tag212.xml"/><Relationship Id="rId53" Type="http://schemas.openxmlformats.org/officeDocument/2006/relationships/tags" Target="../tags/tag220.xml"/><Relationship Id="rId58" Type="http://schemas.openxmlformats.org/officeDocument/2006/relationships/tags" Target="../tags/tag225.xml"/><Relationship Id="rId66" Type="http://schemas.openxmlformats.org/officeDocument/2006/relationships/tags" Target="../tags/tag233.xml"/><Relationship Id="rId74" Type="http://schemas.openxmlformats.org/officeDocument/2006/relationships/tags" Target="../tags/tag168.xml"/><Relationship Id="rId5" Type="http://schemas.openxmlformats.org/officeDocument/2006/relationships/tags" Target="../tags/tag172.xml"/><Relationship Id="rId61" Type="http://schemas.openxmlformats.org/officeDocument/2006/relationships/tags" Target="../tags/tag228.xml"/><Relationship Id="rId19" Type="http://schemas.openxmlformats.org/officeDocument/2006/relationships/tags" Target="../tags/tag186.xml"/><Relationship Id="rId14" Type="http://schemas.openxmlformats.org/officeDocument/2006/relationships/tags" Target="../tags/tag181.xml"/><Relationship Id="rId22" Type="http://schemas.openxmlformats.org/officeDocument/2006/relationships/tags" Target="../tags/tag189.xml"/><Relationship Id="rId27" Type="http://schemas.openxmlformats.org/officeDocument/2006/relationships/tags" Target="../tags/tag194.xml"/><Relationship Id="rId30" Type="http://schemas.openxmlformats.org/officeDocument/2006/relationships/tags" Target="../tags/tag197.xml"/><Relationship Id="rId35" Type="http://schemas.openxmlformats.org/officeDocument/2006/relationships/tags" Target="../tags/tag202.xml"/><Relationship Id="rId43" Type="http://schemas.openxmlformats.org/officeDocument/2006/relationships/tags" Target="../tags/tag210.xml"/><Relationship Id="rId48" Type="http://schemas.openxmlformats.org/officeDocument/2006/relationships/tags" Target="../tags/tag215.xml"/><Relationship Id="rId56" Type="http://schemas.openxmlformats.org/officeDocument/2006/relationships/tags" Target="../tags/tag223.xml"/><Relationship Id="rId64" Type="http://schemas.openxmlformats.org/officeDocument/2006/relationships/tags" Target="../tags/tag231.xml"/><Relationship Id="rId69" Type="http://schemas.openxmlformats.org/officeDocument/2006/relationships/tags" Target="../tags/tag236.xml"/><Relationship Id="rId8" Type="http://schemas.openxmlformats.org/officeDocument/2006/relationships/tags" Target="../tags/tag175.xml"/><Relationship Id="rId51" Type="http://schemas.openxmlformats.org/officeDocument/2006/relationships/tags" Target="../tags/tag218.xml"/><Relationship Id="rId72" Type="http://schemas.openxmlformats.org/officeDocument/2006/relationships/slideLayout" Target="../slideLayouts/slideLayout4.xml"/><Relationship Id="rId3" Type="http://schemas.openxmlformats.org/officeDocument/2006/relationships/tags" Target="../tags/tag170.xml"/><Relationship Id="rId12" Type="http://schemas.openxmlformats.org/officeDocument/2006/relationships/tags" Target="../tags/tag179.xml"/><Relationship Id="rId17" Type="http://schemas.openxmlformats.org/officeDocument/2006/relationships/tags" Target="../tags/tag184.xml"/><Relationship Id="rId25" Type="http://schemas.openxmlformats.org/officeDocument/2006/relationships/tags" Target="../tags/tag192.xml"/><Relationship Id="rId33" Type="http://schemas.openxmlformats.org/officeDocument/2006/relationships/tags" Target="../tags/tag200.xml"/><Relationship Id="rId38" Type="http://schemas.openxmlformats.org/officeDocument/2006/relationships/tags" Target="../tags/tag205.xml"/><Relationship Id="rId46" Type="http://schemas.openxmlformats.org/officeDocument/2006/relationships/tags" Target="../tags/tag213.xml"/><Relationship Id="rId59" Type="http://schemas.openxmlformats.org/officeDocument/2006/relationships/tags" Target="../tags/tag226.xml"/><Relationship Id="rId67" Type="http://schemas.openxmlformats.org/officeDocument/2006/relationships/tags" Target="../tags/tag234.xml"/><Relationship Id="rId20" Type="http://schemas.openxmlformats.org/officeDocument/2006/relationships/tags" Target="../tags/tag187.xml"/><Relationship Id="rId41" Type="http://schemas.openxmlformats.org/officeDocument/2006/relationships/tags" Target="../tags/tag208.xml"/><Relationship Id="rId54" Type="http://schemas.openxmlformats.org/officeDocument/2006/relationships/tags" Target="../tags/tag221.xml"/><Relationship Id="rId62" Type="http://schemas.openxmlformats.org/officeDocument/2006/relationships/tags" Target="../tags/tag229.xml"/><Relationship Id="rId70" Type="http://schemas.openxmlformats.org/officeDocument/2006/relationships/tags" Target="../tags/tag237.xml"/><Relationship Id="rId75" Type="http://schemas.openxmlformats.org/officeDocument/2006/relationships/image" Target="../media/image7.png"/><Relationship Id="rId1" Type="http://schemas.openxmlformats.org/officeDocument/2006/relationships/tags" Target="../tags/tag168.xml"/><Relationship Id="rId6" Type="http://schemas.openxmlformats.org/officeDocument/2006/relationships/tags" Target="../tags/tag173.xml"/><Relationship Id="rId15" Type="http://schemas.openxmlformats.org/officeDocument/2006/relationships/tags" Target="../tags/tag182.xml"/><Relationship Id="rId23" Type="http://schemas.openxmlformats.org/officeDocument/2006/relationships/tags" Target="../tags/tag190.xml"/><Relationship Id="rId28" Type="http://schemas.openxmlformats.org/officeDocument/2006/relationships/tags" Target="../tags/tag195.xml"/><Relationship Id="rId36" Type="http://schemas.openxmlformats.org/officeDocument/2006/relationships/tags" Target="../tags/tag203.xml"/><Relationship Id="rId49" Type="http://schemas.openxmlformats.org/officeDocument/2006/relationships/tags" Target="../tags/tag216.xml"/><Relationship Id="rId57" Type="http://schemas.openxmlformats.org/officeDocument/2006/relationships/tags" Target="../tags/tag224.xml"/><Relationship Id="rId10" Type="http://schemas.openxmlformats.org/officeDocument/2006/relationships/tags" Target="../tags/tag177.xml"/><Relationship Id="rId31" Type="http://schemas.openxmlformats.org/officeDocument/2006/relationships/tags" Target="../tags/tag198.xml"/><Relationship Id="rId44" Type="http://schemas.openxmlformats.org/officeDocument/2006/relationships/tags" Target="../tags/tag211.xml"/><Relationship Id="rId52" Type="http://schemas.openxmlformats.org/officeDocument/2006/relationships/tags" Target="../tags/tag219.xml"/><Relationship Id="rId60" Type="http://schemas.openxmlformats.org/officeDocument/2006/relationships/tags" Target="../tags/tag227.xml"/><Relationship Id="rId65" Type="http://schemas.openxmlformats.org/officeDocument/2006/relationships/tags" Target="../tags/tag232.xml"/><Relationship Id="rId73" Type="http://schemas.openxmlformats.org/officeDocument/2006/relationships/notesSlide" Target="../notesSlides/notesSlide32.xml"/><Relationship Id="rId4" Type="http://schemas.openxmlformats.org/officeDocument/2006/relationships/tags" Target="../tags/tag171.xml"/><Relationship Id="rId9" Type="http://schemas.openxmlformats.org/officeDocument/2006/relationships/tags" Target="../tags/tag176.xml"/><Relationship Id="rId13" Type="http://schemas.openxmlformats.org/officeDocument/2006/relationships/tags" Target="../tags/tag180.xml"/><Relationship Id="rId18" Type="http://schemas.openxmlformats.org/officeDocument/2006/relationships/tags" Target="../tags/tag185.xml"/><Relationship Id="rId39" Type="http://schemas.openxmlformats.org/officeDocument/2006/relationships/tags" Target="../tags/tag206.xml"/><Relationship Id="rId34" Type="http://schemas.openxmlformats.org/officeDocument/2006/relationships/tags" Target="../tags/tag201.xml"/><Relationship Id="rId50" Type="http://schemas.openxmlformats.org/officeDocument/2006/relationships/tags" Target="../tags/tag217.xml"/><Relationship Id="rId55" Type="http://schemas.openxmlformats.org/officeDocument/2006/relationships/tags" Target="../tags/tag222.xml"/><Relationship Id="rId7" Type="http://schemas.openxmlformats.org/officeDocument/2006/relationships/tags" Target="../tags/tag174.xml"/><Relationship Id="rId71" Type="http://schemas.openxmlformats.org/officeDocument/2006/relationships/tags" Target="../tags/tag238.xml"/></Relationships>
</file>

<file path=ppt/slides/_rels/slide33.xml.rels><?xml version="1.0" encoding="UTF-8" standalone="yes"?>
<Relationships xmlns="http://schemas.openxmlformats.org/package/2006/relationships"><Relationship Id="rId26" Type="http://schemas.openxmlformats.org/officeDocument/2006/relationships/tags" Target="../tags/tag264.xml"/><Relationship Id="rId21" Type="http://schemas.openxmlformats.org/officeDocument/2006/relationships/tags" Target="../tags/tag259.xml"/><Relationship Id="rId42" Type="http://schemas.openxmlformats.org/officeDocument/2006/relationships/tags" Target="../tags/tag280.xml"/><Relationship Id="rId47" Type="http://schemas.openxmlformats.org/officeDocument/2006/relationships/tags" Target="../tags/tag285.xml"/><Relationship Id="rId63" Type="http://schemas.openxmlformats.org/officeDocument/2006/relationships/tags" Target="../tags/tag301.xml"/><Relationship Id="rId68" Type="http://schemas.openxmlformats.org/officeDocument/2006/relationships/tags" Target="../tags/tag306.xml"/><Relationship Id="rId2" Type="http://schemas.openxmlformats.org/officeDocument/2006/relationships/tags" Target="../tags/tag240.xml"/><Relationship Id="rId16" Type="http://schemas.openxmlformats.org/officeDocument/2006/relationships/tags" Target="../tags/tag254.xml"/><Relationship Id="rId29" Type="http://schemas.openxmlformats.org/officeDocument/2006/relationships/tags" Target="../tags/tag267.xml"/><Relationship Id="rId11" Type="http://schemas.openxmlformats.org/officeDocument/2006/relationships/tags" Target="../tags/tag249.xml"/><Relationship Id="rId24" Type="http://schemas.openxmlformats.org/officeDocument/2006/relationships/tags" Target="../tags/tag262.xml"/><Relationship Id="rId32" Type="http://schemas.openxmlformats.org/officeDocument/2006/relationships/tags" Target="../tags/tag270.xml"/><Relationship Id="rId37" Type="http://schemas.openxmlformats.org/officeDocument/2006/relationships/tags" Target="../tags/tag275.xml"/><Relationship Id="rId40" Type="http://schemas.openxmlformats.org/officeDocument/2006/relationships/tags" Target="../tags/tag278.xml"/><Relationship Id="rId45" Type="http://schemas.openxmlformats.org/officeDocument/2006/relationships/tags" Target="../tags/tag283.xml"/><Relationship Id="rId53" Type="http://schemas.openxmlformats.org/officeDocument/2006/relationships/tags" Target="../tags/tag291.xml"/><Relationship Id="rId58" Type="http://schemas.openxmlformats.org/officeDocument/2006/relationships/tags" Target="../tags/tag296.xml"/><Relationship Id="rId66" Type="http://schemas.openxmlformats.org/officeDocument/2006/relationships/tags" Target="../tags/tag304.xml"/><Relationship Id="rId74" Type="http://schemas.openxmlformats.org/officeDocument/2006/relationships/tags" Target="../tags/tag250.xml"/><Relationship Id="rId5" Type="http://schemas.openxmlformats.org/officeDocument/2006/relationships/tags" Target="../tags/tag243.xml"/><Relationship Id="rId61" Type="http://schemas.openxmlformats.org/officeDocument/2006/relationships/tags" Target="../tags/tag299.xml"/><Relationship Id="rId19" Type="http://schemas.openxmlformats.org/officeDocument/2006/relationships/tags" Target="../tags/tag257.xml"/><Relationship Id="rId14" Type="http://schemas.openxmlformats.org/officeDocument/2006/relationships/tags" Target="../tags/tag252.xml"/><Relationship Id="rId22" Type="http://schemas.openxmlformats.org/officeDocument/2006/relationships/tags" Target="../tags/tag260.xml"/><Relationship Id="rId27" Type="http://schemas.openxmlformats.org/officeDocument/2006/relationships/tags" Target="../tags/tag265.xml"/><Relationship Id="rId30" Type="http://schemas.openxmlformats.org/officeDocument/2006/relationships/tags" Target="../tags/tag268.xml"/><Relationship Id="rId35" Type="http://schemas.openxmlformats.org/officeDocument/2006/relationships/tags" Target="../tags/tag273.xml"/><Relationship Id="rId43" Type="http://schemas.openxmlformats.org/officeDocument/2006/relationships/tags" Target="../tags/tag281.xml"/><Relationship Id="rId48" Type="http://schemas.openxmlformats.org/officeDocument/2006/relationships/tags" Target="../tags/tag286.xml"/><Relationship Id="rId56" Type="http://schemas.openxmlformats.org/officeDocument/2006/relationships/tags" Target="../tags/tag294.xml"/><Relationship Id="rId64" Type="http://schemas.openxmlformats.org/officeDocument/2006/relationships/tags" Target="../tags/tag302.xml"/><Relationship Id="rId69" Type="http://schemas.openxmlformats.org/officeDocument/2006/relationships/tags" Target="../tags/tag307.xml"/><Relationship Id="rId8" Type="http://schemas.openxmlformats.org/officeDocument/2006/relationships/tags" Target="../tags/tag246.xml"/><Relationship Id="rId51" Type="http://schemas.openxmlformats.org/officeDocument/2006/relationships/tags" Target="../tags/tag289.xml"/><Relationship Id="rId72" Type="http://schemas.openxmlformats.org/officeDocument/2006/relationships/slideLayout" Target="../slideLayouts/slideLayout4.xml"/><Relationship Id="rId3" Type="http://schemas.openxmlformats.org/officeDocument/2006/relationships/tags" Target="../tags/tag241.xml"/><Relationship Id="rId12" Type="http://schemas.openxmlformats.org/officeDocument/2006/relationships/tags" Target="../tags/tag250.xml"/><Relationship Id="rId17" Type="http://schemas.openxmlformats.org/officeDocument/2006/relationships/tags" Target="../tags/tag255.xml"/><Relationship Id="rId25" Type="http://schemas.openxmlformats.org/officeDocument/2006/relationships/tags" Target="../tags/tag263.xml"/><Relationship Id="rId33" Type="http://schemas.openxmlformats.org/officeDocument/2006/relationships/tags" Target="../tags/tag271.xml"/><Relationship Id="rId38" Type="http://schemas.openxmlformats.org/officeDocument/2006/relationships/tags" Target="../tags/tag276.xml"/><Relationship Id="rId46" Type="http://schemas.openxmlformats.org/officeDocument/2006/relationships/tags" Target="../tags/tag284.xml"/><Relationship Id="rId59" Type="http://schemas.openxmlformats.org/officeDocument/2006/relationships/tags" Target="../tags/tag297.xml"/><Relationship Id="rId67" Type="http://schemas.openxmlformats.org/officeDocument/2006/relationships/tags" Target="../tags/tag305.xml"/><Relationship Id="rId20" Type="http://schemas.openxmlformats.org/officeDocument/2006/relationships/tags" Target="../tags/tag258.xml"/><Relationship Id="rId41" Type="http://schemas.openxmlformats.org/officeDocument/2006/relationships/tags" Target="../tags/tag279.xml"/><Relationship Id="rId54" Type="http://schemas.openxmlformats.org/officeDocument/2006/relationships/tags" Target="../tags/tag292.xml"/><Relationship Id="rId62" Type="http://schemas.openxmlformats.org/officeDocument/2006/relationships/tags" Target="../tags/tag300.xml"/><Relationship Id="rId70" Type="http://schemas.openxmlformats.org/officeDocument/2006/relationships/tags" Target="../tags/tag308.xml"/><Relationship Id="rId75" Type="http://schemas.openxmlformats.org/officeDocument/2006/relationships/image" Target="../media/image8.png"/><Relationship Id="rId1" Type="http://schemas.openxmlformats.org/officeDocument/2006/relationships/tags" Target="../tags/tag239.xml"/><Relationship Id="rId6" Type="http://schemas.openxmlformats.org/officeDocument/2006/relationships/tags" Target="../tags/tag244.xml"/><Relationship Id="rId15" Type="http://schemas.openxmlformats.org/officeDocument/2006/relationships/tags" Target="../tags/tag253.xml"/><Relationship Id="rId23" Type="http://schemas.openxmlformats.org/officeDocument/2006/relationships/tags" Target="../tags/tag261.xml"/><Relationship Id="rId28" Type="http://schemas.openxmlformats.org/officeDocument/2006/relationships/tags" Target="../tags/tag266.xml"/><Relationship Id="rId36" Type="http://schemas.openxmlformats.org/officeDocument/2006/relationships/tags" Target="../tags/tag274.xml"/><Relationship Id="rId49" Type="http://schemas.openxmlformats.org/officeDocument/2006/relationships/tags" Target="../tags/tag287.xml"/><Relationship Id="rId57" Type="http://schemas.openxmlformats.org/officeDocument/2006/relationships/tags" Target="../tags/tag295.xml"/><Relationship Id="rId10" Type="http://schemas.openxmlformats.org/officeDocument/2006/relationships/tags" Target="../tags/tag248.xml"/><Relationship Id="rId31" Type="http://schemas.openxmlformats.org/officeDocument/2006/relationships/tags" Target="../tags/tag269.xml"/><Relationship Id="rId44" Type="http://schemas.openxmlformats.org/officeDocument/2006/relationships/tags" Target="../tags/tag282.xml"/><Relationship Id="rId52" Type="http://schemas.openxmlformats.org/officeDocument/2006/relationships/tags" Target="../tags/tag290.xml"/><Relationship Id="rId60" Type="http://schemas.openxmlformats.org/officeDocument/2006/relationships/tags" Target="../tags/tag298.xml"/><Relationship Id="rId65" Type="http://schemas.openxmlformats.org/officeDocument/2006/relationships/tags" Target="../tags/tag303.xml"/><Relationship Id="rId73" Type="http://schemas.openxmlformats.org/officeDocument/2006/relationships/notesSlide" Target="../notesSlides/notesSlide33.xml"/><Relationship Id="rId4" Type="http://schemas.openxmlformats.org/officeDocument/2006/relationships/tags" Target="../tags/tag242.xml"/><Relationship Id="rId9" Type="http://schemas.openxmlformats.org/officeDocument/2006/relationships/tags" Target="../tags/tag247.xml"/><Relationship Id="rId13" Type="http://schemas.openxmlformats.org/officeDocument/2006/relationships/tags" Target="../tags/tag251.xml"/><Relationship Id="rId18" Type="http://schemas.openxmlformats.org/officeDocument/2006/relationships/tags" Target="../tags/tag256.xml"/><Relationship Id="rId39" Type="http://schemas.openxmlformats.org/officeDocument/2006/relationships/tags" Target="../tags/tag277.xml"/><Relationship Id="rId34" Type="http://schemas.openxmlformats.org/officeDocument/2006/relationships/tags" Target="../tags/tag272.xml"/><Relationship Id="rId50" Type="http://schemas.openxmlformats.org/officeDocument/2006/relationships/tags" Target="../tags/tag288.xml"/><Relationship Id="rId55" Type="http://schemas.openxmlformats.org/officeDocument/2006/relationships/tags" Target="../tags/tag293.xml"/><Relationship Id="rId7" Type="http://schemas.openxmlformats.org/officeDocument/2006/relationships/tags" Target="../tags/tag245.xml"/><Relationship Id="rId71" Type="http://schemas.openxmlformats.org/officeDocument/2006/relationships/tags" Target="../tags/tag309.xml"/></Relationships>
</file>

<file path=ppt/slides/_rels/slide34.xml.rels><?xml version="1.0" encoding="UTF-8" standalone="yes"?>
<Relationships xmlns="http://schemas.openxmlformats.org/package/2006/relationships"><Relationship Id="rId26" Type="http://schemas.openxmlformats.org/officeDocument/2006/relationships/tags" Target="../tags/tag335.xml"/><Relationship Id="rId21" Type="http://schemas.openxmlformats.org/officeDocument/2006/relationships/tags" Target="../tags/tag330.xml"/><Relationship Id="rId42" Type="http://schemas.openxmlformats.org/officeDocument/2006/relationships/tags" Target="../tags/tag351.xml"/><Relationship Id="rId47" Type="http://schemas.openxmlformats.org/officeDocument/2006/relationships/tags" Target="../tags/tag356.xml"/><Relationship Id="rId63" Type="http://schemas.openxmlformats.org/officeDocument/2006/relationships/tags" Target="../tags/tag372.xml"/><Relationship Id="rId68" Type="http://schemas.openxmlformats.org/officeDocument/2006/relationships/tags" Target="../tags/tag377.xml"/><Relationship Id="rId2" Type="http://schemas.openxmlformats.org/officeDocument/2006/relationships/tags" Target="../tags/tag311.xml"/><Relationship Id="rId16" Type="http://schemas.openxmlformats.org/officeDocument/2006/relationships/tags" Target="../tags/tag325.xml"/><Relationship Id="rId29" Type="http://schemas.openxmlformats.org/officeDocument/2006/relationships/tags" Target="../tags/tag338.xml"/><Relationship Id="rId11" Type="http://schemas.openxmlformats.org/officeDocument/2006/relationships/tags" Target="../tags/tag320.xml"/><Relationship Id="rId24" Type="http://schemas.openxmlformats.org/officeDocument/2006/relationships/tags" Target="../tags/tag333.xml"/><Relationship Id="rId32" Type="http://schemas.openxmlformats.org/officeDocument/2006/relationships/tags" Target="../tags/tag341.xml"/><Relationship Id="rId37" Type="http://schemas.openxmlformats.org/officeDocument/2006/relationships/tags" Target="../tags/tag346.xml"/><Relationship Id="rId40" Type="http://schemas.openxmlformats.org/officeDocument/2006/relationships/tags" Target="../tags/tag349.xml"/><Relationship Id="rId45" Type="http://schemas.openxmlformats.org/officeDocument/2006/relationships/tags" Target="../tags/tag354.xml"/><Relationship Id="rId53" Type="http://schemas.openxmlformats.org/officeDocument/2006/relationships/tags" Target="../tags/tag362.xml"/><Relationship Id="rId58" Type="http://schemas.openxmlformats.org/officeDocument/2006/relationships/tags" Target="../tags/tag367.xml"/><Relationship Id="rId66" Type="http://schemas.openxmlformats.org/officeDocument/2006/relationships/tags" Target="../tags/tag375.xml"/><Relationship Id="rId74" Type="http://schemas.openxmlformats.org/officeDocument/2006/relationships/tags" Target="../tags/tag321.xml"/><Relationship Id="rId5" Type="http://schemas.openxmlformats.org/officeDocument/2006/relationships/tags" Target="../tags/tag314.xml"/><Relationship Id="rId61" Type="http://schemas.openxmlformats.org/officeDocument/2006/relationships/tags" Target="../tags/tag370.xml"/><Relationship Id="rId19" Type="http://schemas.openxmlformats.org/officeDocument/2006/relationships/tags" Target="../tags/tag328.xml"/><Relationship Id="rId14" Type="http://schemas.openxmlformats.org/officeDocument/2006/relationships/tags" Target="../tags/tag323.xml"/><Relationship Id="rId22" Type="http://schemas.openxmlformats.org/officeDocument/2006/relationships/tags" Target="../tags/tag331.xml"/><Relationship Id="rId27" Type="http://schemas.openxmlformats.org/officeDocument/2006/relationships/tags" Target="../tags/tag336.xml"/><Relationship Id="rId30" Type="http://schemas.openxmlformats.org/officeDocument/2006/relationships/tags" Target="../tags/tag339.xml"/><Relationship Id="rId35" Type="http://schemas.openxmlformats.org/officeDocument/2006/relationships/tags" Target="../tags/tag344.xml"/><Relationship Id="rId43" Type="http://schemas.openxmlformats.org/officeDocument/2006/relationships/tags" Target="../tags/tag352.xml"/><Relationship Id="rId48" Type="http://schemas.openxmlformats.org/officeDocument/2006/relationships/tags" Target="../tags/tag357.xml"/><Relationship Id="rId56" Type="http://schemas.openxmlformats.org/officeDocument/2006/relationships/tags" Target="../tags/tag365.xml"/><Relationship Id="rId64" Type="http://schemas.openxmlformats.org/officeDocument/2006/relationships/tags" Target="../tags/tag373.xml"/><Relationship Id="rId69" Type="http://schemas.openxmlformats.org/officeDocument/2006/relationships/tags" Target="../tags/tag378.xml"/><Relationship Id="rId8" Type="http://schemas.openxmlformats.org/officeDocument/2006/relationships/tags" Target="../tags/tag317.xml"/><Relationship Id="rId51" Type="http://schemas.openxmlformats.org/officeDocument/2006/relationships/tags" Target="../tags/tag360.xml"/><Relationship Id="rId72" Type="http://schemas.openxmlformats.org/officeDocument/2006/relationships/slideLayout" Target="../slideLayouts/slideLayout4.xml"/><Relationship Id="rId3" Type="http://schemas.openxmlformats.org/officeDocument/2006/relationships/tags" Target="../tags/tag312.xml"/><Relationship Id="rId12" Type="http://schemas.openxmlformats.org/officeDocument/2006/relationships/tags" Target="../tags/tag321.xml"/><Relationship Id="rId17" Type="http://schemas.openxmlformats.org/officeDocument/2006/relationships/tags" Target="../tags/tag326.xml"/><Relationship Id="rId25" Type="http://schemas.openxmlformats.org/officeDocument/2006/relationships/tags" Target="../tags/tag334.xml"/><Relationship Id="rId33" Type="http://schemas.openxmlformats.org/officeDocument/2006/relationships/tags" Target="../tags/tag342.xml"/><Relationship Id="rId38" Type="http://schemas.openxmlformats.org/officeDocument/2006/relationships/tags" Target="../tags/tag347.xml"/><Relationship Id="rId46" Type="http://schemas.openxmlformats.org/officeDocument/2006/relationships/tags" Target="../tags/tag355.xml"/><Relationship Id="rId59" Type="http://schemas.openxmlformats.org/officeDocument/2006/relationships/tags" Target="../tags/tag368.xml"/><Relationship Id="rId67" Type="http://schemas.openxmlformats.org/officeDocument/2006/relationships/tags" Target="../tags/tag376.xml"/><Relationship Id="rId20" Type="http://schemas.openxmlformats.org/officeDocument/2006/relationships/tags" Target="../tags/tag329.xml"/><Relationship Id="rId41" Type="http://schemas.openxmlformats.org/officeDocument/2006/relationships/tags" Target="../tags/tag350.xml"/><Relationship Id="rId54" Type="http://schemas.openxmlformats.org/officeDocument/2006/relationships/tags" Target="../tags/tag363.xml"/><Relationship Id="rId62" Type="http://schemas.openxmlformats.org/officeDocument/2006/relationships/tags" Target="../tags/tag371.xml"/><Relationship Id="rId70" Type="http://schemas.openxmlformats.org/officeDocument/2006/relationships/tags" Target="../tags/tag379.xml"/><Relationship Id="rId75" Type="http://schemas.openxmlformats.org/officeDocument/2006/relationships/image" Target="../media/image9.png"/><Relationship Id="rId1" Type="http://schemas.openxmlformats.org/officeDocument/2006/relationships/tags" Target="../tags/tag310.xml"/><Relationship Id="rId6" Type="http://schemas.openxmlformats.org/officeDocument/2006/relationships/tags" Target="../tags/tag315.xml"/><Relationship Id="rId15" Type="http://schemas.openxmlformats.org/officeDocument/2006/relationships/tags" Target="../tags/tag324.xml"/><Relationship Id="rId23" Type="http://schemas.openxmlformats.org/officeDocument/2006/relationships/tags" Target="../tags/tag332.xml"/><Relationship Id="rId28" Type="http://schemas.openxmlformats.org/officeDocument/2006/relationships/tags" Target="../tags/tag337.xml"/><Relationship Id="rId36" Type="http://schemas.openxmlformats.org/officeDocument/2006/relationships/tags" Target="../tags/tag345.xml"/><Relationship Id="rId49" Type="http://schemas.openxmlformats.org/officeDocument/2006/relationships/tags" Target="../tags/tag358.xml"/><Relationship Id="rId57" Type="http://schemas.openxmlformats.org/officeDocument/2006/relationships/tags" Target="../tags/tag366.xml"/><Relationship Id="rId10" Type="http://schemas.openxmlformats.org/officeDocument/2006/relationships/tags" Target="../tags/tag319.xml"/><Relationship Id="rId31" Type="http://schemas.openxmlformats.org/officeDocument/2006/relationships/tags" Target="../tags/tag340.xml"/><Relationship Id="rId44" Type="http://schemas.openxmlformats.org/officeDocument/2006/relationships/tags" Target="../tags/tag353.xml"/><Relationship Id="rId52" Type="http://schemas.openxmlformats.org/officeDocument/2006/relationships/tags" Target="../tags/tag361.xml"/><Relationship Id="rId60" Type="http://schemas.openxmlformats.org/officeDocument/2006/relationships/tags" Target="../tags/tag369.xml"/><Relationship Id="rId65" Type="http://schemas.openxmlformats.org/officeDocument/2006/relationships/tags" Target="../tags/tag374.xml"/><Relationship Id="rId73" Type="http://schemas.openxmlformats.org/officeDocument/2006/relationships/notesSlide" Target="../notesSlides/notesSlide34.xml"/><Relationship Id="rId4" Type="http://schemas.openxmlformats.org/officeDocument/2006/relationships/tags" Target="../tags/tag313.xml"/><Relationship Id="rId9" Type="http://schemas.openxmlformats.org/officeDocument/2006/relationships/tags" Target="../tags/tag318.xml"/><Relationship Id="rId13" Type="http://schemas.openxmlformats.org/officeDocument/2006/relationships/tags" Target="../tags/tag322.xml"/><Relationship Id="rId18" Type="http://schemas.openxmlformats.org/officeDocument/2006/relationships/tags" Target="../tags/tag327.xml"/><Relationship Id="rId39" Type="http://schemas.openxmlformats.org/officeDocument/2006/relationships/tags" Target="../tags/tag348.xml"/><Relationship Id="rId34" Type="http://schemas.openxmlformats.org/officeDocument/2006/relationships/tags" Target="../tags/tag343.xml"/><Relationship Id="rId50" Type="http://schemas.openxmlformats.org/officeDocument/2006/relationships/tags" Target="../tags/tag359.xml"/><Relationship Id="rId55" Type="http://schemas.openxmlformats.org/officeDocument/2006/relationships/tags" Target="../tags/tag364.xml"/><Relationship Id="rId7" Type="http://schemas.openxmlformats.org/officeDocument/2006/relationships/tags" Target="../tags/tag316.xml"/><Relationship Id="rId71" Type="http://schemas.openxmlformats.org/officeDocument/2006/relationships/tags" Target="../tags/tag380.xml"/></Relationships>
</file>

<file path=ppt/slides/_rels/slide35.xml.rels><?xml version="1.0" encoding="UTF-8" standalone="yes"?>
<Relationships xmlns="http://schemas.openxmlformats.org/package/2006/relationships"><Relationship Id="rId26" Type="http://schemas.openxmlformats.org/officeDocument/2006/relationships/tags" Target="../tags/tag406.xml"/><Relationship Id="rId21" Type="http://schemas.openxmlformats.org/officeDocument/2006/relationships/tags" Target="../tags/tag401.xml"/><Relationship Id="rId34" Type="http://schemas.openxmlformats.org/officeDocument/2006/relationships/tags" Target="../tags/tag414.xml"/><Relationship Id="rId42" Type="http://schemas.openxmlformats.org/officeDocument/2006/relationships/tags" Target="../tags/tag422.xml"/><Relationship Id="rId47" Type="http://schemas.openxmlformats.org/officeDocument/2006/relationships/tags" Target="../tags/tag427.xml"/><Relationship Id="rId50" Type="http://schemas.openxmlformats.org/officeDocument/2006/relationships/tags" Target="../tags/tag430.xml"/><Relationship Id="rId55" Type="http://schemas.openxmlformats.org/officeDocument/2006/relationships/tags" Target="../tags/tag435.xml"/><Relationship Id="rId63" Type="http://schemas.openxmlformats.org/officeDocument/2006/relationships/slideLayout" Target="../slideLayouts/slideLayout4.xml"/><Relationship Id="rId7" Type="http://schemas.openxmlformats.org/officeDocument/2006/relationships/tags" Target="../tags/tag387.xml"/><Relationship Id="rId2" Type="http://schemas.openxmlformats.org/officeDocument/2006/relationships/tags" Target="../tags/tag382.xml"/><Relationship Id="rId16" Type="http://schemas.openxmlformats.org/officeDocument/2006/relationships/tags" Target="../tags/tag396.xml"/><Relationship Id="rId29" Type="http://schemas.openxmlformats.org/officeDocument/2006/relationships/tags" Target="../tags/tag409.xml"/><Relationship Id="rId11" Type="http://schemas.openxmlformats.org/officeDocument/2006/relationships/tags" Target="../tags/tag391.xml"/><Relationship Id="rId24" Type="http://schemas.openxmlformats.org/officeDocument/2006/relationships/tags" Target="../tags/tag404.xml"/><Relationship Id="rId32" Type="http://schemas.openxmlformats.org/officeDocument/2006/relationships/tags" Target="../tags/tag412.xml"/><Relationship Id="rId37" Type="http://schemas.openxmlformats.org/officeDocument/2006/relationships/tags" Target="../tags/tag417.xml"/><Relationship Id="rId40" Type="http://schemas.openxmlformats.org/officeDocument/2006/relationships/tags" Target="../tags/tag420.xml"/><Relationship Id="rId45" Type="http://schemas.openxmlformats.org/officeDocument/2006/relationships/tags" Target="../tags/tag425.xml"/><Relationship Id="rId53" Type="http://schemas.openxmlformats.org/officeDocument/2006/relationships/tags" Target="../tags/tag433.xml"/><Relationship Id="rId58" Type="http://schemas.openxmlformats.org/officeDocument/2006/relationships/tags" Target="../tags/tag438.xml"/><Relationship Id="rId66" Type="http://schemas.openxmlformats.org/officeDocument/2006/relationships/image" Target="../media/image10.png"/><Relationship Id="rId5" Type="http://schemas.openxmlformats.org/officeDocument/2006/relationships/tags" Target="../tags/tag385.xml"/><Relationship Id="rId61" Type="http://schemas.openxmlformats.org/officeDocument/2006/relationships/tags" Target="../tags/tag441.xml"/><Relationship Id="rId19" Type="http://schemas.openxmlformats.org/officeDocument/2006/relationships/tags" Target="../tags/tag399.xml"/><Relationship Id="rId14" Type="http://schemas.openxmlformats.org/officeDocument/2006/relationships/tags" Target="../tags/tag394.xml"/><Relationship Id="rId22" Type="http://schemas.openxmlformats.org/officeDocument/2006/relationships/tags" Target="../tags/tag402.xml"/><Relationship Id="rId27" Type="http://schemas.openxmlformats.org/officeDocument/2006/relationships/tags" Target="../tags/tag407.xml"/><Relationship Id="rId30" Type="http://schemas.openxmlformats.org/officeDocument/2006/relationships/tags" Target="../tags/tag410.xml"/><Relationship Id="rId35" Type="http://schemas.openxmlformats.org/officeDocument/2006/relationships/tags" Target="../tags/tag415.xml"/><Relationship Id="rId43" Type="http://schemas.openxmlformats.org/officeDocument/2006/relationships/tags" Target="../tags/tag423.xml"/><Relationship Id="rId48" Type="http://schemas.openxmlformats.org/officeDocument/2006/relationships/tags" Target="../tags/tag428.xml"/><Relationship Id="rId56" Type="http://schemas.openxmlformats.org/officeDocument/2006/relationships/tags" Target="../tags/tag436.xml"/><Relationship Id="rId64" Type="http://schemas.openxmlformats.org/officeDocument/2006/relationships/notesSlide" Target="../notesSlides/notesSlide35.xml"/><Relationship Id="rId8" Type="http://schemas.openxmlformats.org/officeDocument/2006/relationships/tags" Target="../tags/tag388.xml"/><Relationship Id="rId51" Type="http://schemas.openxmlformats.org/officeDocument/2006/relationships/tags" Target="../tags/tag431.xml"/><Relationship Id="rId3" Type="http://schemas.openxmlformats.org/officeDocument/2006/relationships/tags" Target="../tags/tag383.xml"/><Relationship Id="rId12" Type="http://schemas.openxmlformats.org/officeDocument/2006/relationships/tags" Target="../tags/tag392.xml"/><Relationship Id="rId17" Type="http://schemas.openxmlformats.org/officeDocument/2006/relationships/tags" Target="../tags/tag397.xml"/><Relationship Id="rId25" Type="http://schemas.openxmlformats.org/officeDocument/2006/relationships/tags" Target="../tags/tag405.xml"/><Relationship Id="rId33" Type="http://schemas.openxmlformats.org/officeDocument/2006/relationships/tags" Target="../tags/tag413.xml"/><Relationship Id="rId38" Type="http://schemas.openxmlformats.org/officeDocument/2006/relationships/tags" Target="../tags/tag418.xml"/><Relationship Id="rId46" Type="http://schemas.openxmlformats.org/officeDocument/2006/relationships/tags" Target="../tags/tag426.xml"/><Relationship Id="rId59" Type="http://schemas.openxmlformats.org/officeDocument/2006/relationships/tags" Target="../tags/tag439.xml"/><Relationship Id="rId20" Type="http://schemas.openxmlformats.org/officeDocument/2006/relationships/tags" Target="../tags/tag400.xml"/><Relationship Id="rId41" Type="http://schemas.openxmlformats.org/officeDocument/2006/relationships/tags" Target="../tags/tag421.xml"/><Relationship Id="rId54" Type="http://schemas.openxmlformats.org/officeDocument/2006/relationships/tags" Target="../tags/tag434.xml"/><Relationship Id="rId62" Type="http://schemas.openxmlformats.org/officeDocument/2006/relationships/tags" Target="../tags/tag442.xml"/><Relationship Id="rId1" Type="http://schemas.openxmlformats.org/officeDocument/2006/relationships/tags" Target="../tags/tag381.xml"/><Relationship Id="rId6" Type="http://schemas.openxmlformats.org/officeDocument/2006/relationships/tags" Target="../tags/tag386.xml"/><Relationship Id="rId15" Type="http://schemas.openxmlformats.org/officeDocument/2006/relationships/tags" Target="../tags/tag395.xml"/><Relationship Id="rId23" Type="http://schemas.openxmlformats.org/officeDocument/2006/relationships/tags" Target="../tags/tag403.xml"/><Relationship Id="rId28" Type="http://schemas.openxmlformats.org/officeDocument/2006/relationships/tags" Target="../tags/tag408.xml"/><Relationship Id="rId36" Type="http://schemas.openxmlformats.org/officeDocument/2006/relationships/tags" Target="../tags/tag416.xml"/><Relationship Id="rId49" Type="http://schemas.openxmlformats.org/officeDocument/2006/relationships/tags" Target="../tags/tag429.xml"/><Relationship Id="rId57" Type="http://schemas.openxmlformats.org/officeDocument/2006/relationships/tags" Target="../tags/tag437.xml"/><Relationship Id="rId10" Type="http://schemas.openxmlformats.org/officeDocument/2006/relationships/tags" Target="../tags/tag390.xml"/><Relationship Id="rId31" Type="http://schemas.openxmlformats.org/officeDocument/2006/relationships/tags" Target="../tags/tag411.xml"/><Relationship Id="rId44" Type="http://schemas.openxmlformats.org/officeDocument/2006/relationships/tags" Target="../tags/tag424.xml"/><Relationship Id="rId52" Type="http://schemas.openxmlformats.org/officeDocument/2006/relationships/tags" Target="../tags/tag432.xml"/><Relationship Id="rId60" Type="http://schemas.openxmlformats.org/officeDocument/2006/relationships/tags" Target="../tags/tag440.xml"/><Relationship Id="rId65" Type="http://schemas.openxmlformats.org/officeDocument/2006/relationships/tags" Target="../tags/tag392.xml"/><Relationship Id="rId4" Type="http://schemas.openxmlformats.org/officeDocument/2006/relationships/tags" Target="../tags/tag384.xml"/><Relationship Id="rId9" Type="http://schemas.openxmlformats.org/officeDocument/2006/relationships/tags" Target="../tags/tag389.xml"/><Relationship Id="rId13" Type="http://schemas.openxmlformats.org/officeDocument/2006/relationships/tags" Target="../tags/tag393.xml"/><Relationship Id="rId18" Type="http://schemas.openxmlformats.org/officeDocument/2006/relationships/tags" Target="../tags/tag398.xml"/><Relationship Id="rId39" Type="http://schemas.openxmlformats.org/officeDocument/2006/relationships/tags" Target="../tags/tag419.xml"/></Relationships>
</file>

<file path=ppt/slides/_rels/slide36.xml.rels><?xml version="1.0" encoding="UTF-8" standalone="yes"?>
<Relationships xmlns="http://schemas.openxmlformats.org/package/2006/relationships"><Relationship Id="rId26" Type="http://schemas.openxmlformats.org/officeDocument/2006/relationships/tags" Target="../tags/tag468.xml"/><Relationship Id="rId21" Type="http://schemas.openxmlformats.org/officeDocument/2006/relationships/tags" Target="../tags/tag463.xml"/><Relationship Id="rId34" Type="http://schemas.openxmlformats.org/officeDocument/2006/relationships/tags" Target="../tags/tag476.xml"/><Relationship Id="rId42" Type="http://schemas.openxmlformats.org/officeDocument/2006/relationships/tags" Target="../tags/tag484.xml"/><Relationship Id="rId47" Type="http://schemas.openxmlformats.org/officeDocument/2006/relationships/tags" Target="../tags/tag489.xml"/><Relationship Id="rId50" Type="http://schemas.openxmlformats.org/officeDocument/2006/relationships/tags" Target="../tags/tag492.xml"/><Relationship Id="rId55" Type="http://schemas.openxmlformats.org/officeDocument/2006/relationships/tags" Target="../tags/tag497.xml"/><Relationship Id="rId63" Type="http://schemas.openxmlformats.org/officeDocument/2006/relationships/slideLayout" Target="../slideLayouts/slideLayout4.xml"/><Relationship Id="rId7" Type="http://schemas.openxmlformats.org/officeDocument/2006/relationships/tags" Target="../tags/tag449.xml"/><Relationship Id="rId2" Type="http://schemas.openxmlformats.org/officeDocument/2006/relationships/tags" Target="../tags/tag444.xml"/><Relationship Id="rId16" Type="http://schemas.openxmlformats.org/officeDocument/2006/relationships/tags" Target="../tags/tag458.xml"/><Relationship Id="rId29" Type="http://schemas.openxmlformats.org/officeDocument/2006/relationships/tags" Target="../tags/tag471.xml"/><Relationship Id="rId11" Type="http://schemas.openxmlformats.org/officeDocument/2006/relationships/tags" Target="../tags/tag453.xml"/><Relationship Id="rId24" Type="http://schemas.openxmlformats.org/officeDocument/2006/relationships/tags" Target="../tags/tag466.xml"/><Relationship Id="rId32" Type="http://schemas.openxmlformats.org/officeDocument/2006/relationships/tags" Target="../tags/tag474.xml"/><Relationship Id="rId37" Type="http://schemas.openxmlformats.org/officeDocument/2006/relationships/tags" Target="../tags/tag479.xml"/><Relationship Id="rId40" Type="http://schemas.openxmlformats.org/officeDocument/2006/relationships/tags" Target="../tags/tag482.xml"/><Relationship Id="rId45" Type="http://schemas.openxmlformats.org/officeDocument/2006/relationships/tags" Target="../tags/tag487.xml"/><Relationship Id="rId53" Type="http://schemas.openxmlformats.org/officeDocument/2006/relationships/tags" Target="../tags/tag495.xml"/><Relationship Id="rId58" Type="http://schemas.openxmlformats.org/officeDocument/2006/relationships/tags" Target="../tags/tag500.xml"/><Relationship Id="rId66" Type="http://schemas.openxmlformats.org/officeDocument/2006/relationships/image" Target="../media/image11.png"/><Relationship Id="rId5" Type="http://schemas.openxmlformats.org/officeDocument/2006/relationships/tags" Target="../tags/tag447.xml"/><Relationship Id="rId61" Type="http://schemas.openxmlformats.org/officeDocument/2006/relationships/tags" Target="../tags/tag503.xml"/><Relationship Id="rId19" Type="http://schemas.openxmlformats.org/officeDocument/2006/relationships/tags" Target="../tags/tag461.xml"/><Relationship Id="rId14" Type="http://schemas.openxmlformats.org/officeDocument/2006/relationships/tags" Target="../tags/tag456.xml"/><Relationship Id="rId22" Type="http://schemas.openxmlformats.org/officeDocument/2006/relationships/tags" Target="../tags/tag464.xml"/><Relationship Id="rId27" Type="http://schemas.openxmlformats.org/officeDocument/2006/relationships/tags" Target="../tags/tag469.xml"/><Relationship Id="rId30" Type="http://schemas.openxmlformats.org/officeDocument/2006/relationships/tags" Target="../tags/tag472.xml"/><Relationship Id="rId35" Type="http://schemas.openxmlformats.org/officeDocument/2006/relationships/tags" Target="../tags/tag477.xml"/><Relationship Id="rId43" Type="http://schemas.openxmlformats.org/officeDocument/2006/relationships/tags" Target="../tags/tag485.xml"/><Relationship Id="rId48" Type="http://schemas.openxmlformats.org/officeDocument/2006/relationships/tags" Target="../tags/tag490.xml"/><Relationship Id="rId56" Type="http://schemas.openxmlformats.org/officeDocument/2006/relationships/tags" Target="../tags/tag498.xml"/><Relationship Id="rId64" Type="http://schemas.openxmlformats.org/officeDocument/2006/relationships/notesSlide" Target="../notesSlides/notesSlide36.xml"/><Relationship Id="rId8" Type="http://schemas.openxmlformats.org/officeDocument/2006/relationships/tags" Target="../tags/tag450.xml"/><Relationship Id="rId51" Type="http://schemas.openxmlformats.org/officeDocument/2006/relationships/tags" Target="../tags/tag493.xml"/><Relationship Id="rId3" Type="http://schemas.openxmlformats.org/officeDocument/2006/relationships/tags" Target="../tags/tag445.xml"/><Relationship Id="rId12" Type="http://schemas.openxmlformats.org/officeDocument/2006/relationships/tags" Target="../tags/tag454.xml"/><Relationship Id="rId17" Type="http://schemas.openxmlformats.org/officeDocument/2006/relationships/tags" Target="../tags/tag459.xml"/><Relationship Id="rId25" Type="http://schemas.openxmlformats.org/officeDocument/2006/relationships/tags" Target="../tags/tag467.xml"/><Relationship Id="rId33" Type="http://schemas.openxmlformats.org/officeDocument/2006/relationships/tags" Target="../tags/tag475.xml"/><Relationship Id="rId38" Type="http://schemas.openxmlformats.org/officeDocument/2006/relationships/tags" Target="../tags/tag480.xml"/><Relationship Id="rId46" Type="http://schemas.openxmlformats.org/officeDocument/2006/relationships/tags" Target="../tags/tag488.xml"/><Relationship Id="rId59" Type="http://schemas.openxmlformats.org/officeDocument/2006/relationships/tags" Target="../tags/tag501.xml"/><Relationship Id="rId20" Type="http://schemas.openxmlformats.org/officeDocument/2006/relationships/tags" Target="../tags/tag462.xml"/><Relationship Id="rId41" Type="http://schemas.openxmlformats.org/officeDocument/2006/relationships/tags" Target="../tags/tag483.xml"/><Relationship Id="rId54" Type="http://schemas.openxmlformats.org/officeDocument/2006/relationships/tags" Target="../tags/tag496.xml"/><Relationship Id="rId62" Type="http://schemas.openxmlformats.org/officeDocument/2006/relationships/tags" Target="../tags/tag504.xml"/><Relationship Id="rId1" Type="http://schemas.openxmlformats.org/officeDocument/2006/relationships/tags" Target="../tags/tag443.xml"/><Relationship Id="rId6" Type="http://schemas.openxmlformats.org/officeDocument/2006/relationships/tags" Target="../tags/tag448.xml"/><Relationship Id="rId15" Type="http://schemas.openxmlformats.org/officeDocument/2006/relationships/tags" Target="../tags/tag457.xml"/><Relationship Id="rId23" Type="http://schemas.openxmlformats.org/officeDocument/2006/relationships/tags" Target="../tags/tag465.xml"/><Relationship Id="rId28" Type="http://schemas.openxmlformats.org/officeDocument/2006/relationships/tags" Target="../tags/tag470.xml"/><Relationship Id="rId36" Type="http://schemas.openxmlformats.org/officeDocument/2006/relationships/tags" Target="../tags/tag478.xml"/><Relationship Id="rId49" Type="http://schemas.openxmlformats.org/officeDocument/2006/relationships/tags" Target="../tags/tag491.xml"/><Relationship Id="rId57" Type="http://schemas.openxmlformats.org/officeDocument/2006/relationships/tags" Target="../tags/tag499.xml"/><Relationship Id="rId10" Type="http://schemas.openxmlformats.org/officeDocument/2006/relationships/tags" Target="../tags/tag452.xml"/><Relationship Id="rId31" Type="http://schemas.openxmlformats.org/officeDocument/2006/relationships/tags" Target="../tags/tag473.xml"/><Relationship Id="rId44" Type="http://schemas.openxmlformats.org/officeDocument/2006/relationships/tags" Target="../tags/tag486.xml"/><Relationship Id="rId52" Type="http://schemas.openxmlformats.org/officeDocument/2006/relationships/tags" Target="../tags/tag494.xml"/><Relationship Id="rId60" Type="http://schemas.openxmlformats.org/officeDocument/2006/relationships/tags" Target="../tags/tag502.xml"/><Relationship Id="rId65" Type="http://schemas.openxmlformats.org/officeDocument/2006/relationships/tags" Target="../tags/tag454.xml"/><Relationship Id="rId4" Type="http://schemas.openxmlformats.org/officeDocument/2006/relationships/tags" Target="../tags/tag446.xml"/><Relationship Id="rId9" Type="http://schemas.openxmlformats.org/officeDocument/2006/relationships/tags" Target="../tags/tag451.xml"/><Relationship Id="rId13" Type="http://schemas.openxmlformats.org/officeDocument/2006/relationships/tags" Target="../tags/tag455.xml"/><Relationship Id="rId18" Type="http://schemas.openxmlformats.org/officeDocument/2006/relationships/tags" Target="../tags/tag460.xml"/><Relationship Id="rId39" Type="http://schemas.openxmlformats.org/officeDocument/2006/relationships/tags" Target="../tags/tag481.xml"/></Relationships>
</file>

<file path=ppt/slides/_rels/slide37.xml.rels><?xml version="1.0" encoding="UTF-8" standalone="yes"?>
<Relationships xmlns="http://schemas.openxmlformats.org/package/2006/relationships"><Relationship Id="rId13" Type="http://schemas.openxmlformats.org/officeDocument/2006/relationships/tags" Target="../tags/tag517.xml"/><Relationship Id="rId18" Type="http://schemas.openxmlformats.org/officeDocument/2006/relationships/tags" Target="../tags/tag522.xml"/><Relationship Id="rId26" Type="http://schemas.openxmlformats.org/officeDocument/2006/relationships/tags" Target="../tags/tag530.xml"/><Relationship Id="rId39" Type="http://schemas.openxmlformats.org/officeDocument/2006/relationships/tags" Target="../tags/tag543.xml"/><Relationship Id="rId21" Type="http://schemas.openxmlformats.org/officeDocument/2006/relationships/tags" Target="../tags/tag525.xml"/><Relationship Id="rId34" Type="http://schemas.openxmlformats.org/officeDocument/2006/relationships/tags" Target="../tags/tag538.xml"/><Relationship Id="rId42" Type="http://schemas.openxmlformats.org/officeDocument/2006/relationships/tags" Target="../tags/tag546.xml"/><Relationship Id="rId47" Type="http://schemas.openxmlformats.org/officeDocument/2006/relationships/tags" Target="../tags/tag516.xml"/><Relationship Id="rId7" Type="http://schemas.openxmlformats.org/officeDocument/2006/relationships/tags" Target="../tags/tag511.xml"/><Relationship Id="rId2" Type="http://schemas.openxmlformats.org/officeDocument/2006/relationships/tags" Target="../tags/tag506.xml"/><Relationship Id="rId16" Type="http://schemas.openxmlformats.org/officeDocument/2006/relationships/tags" Target="../tags/tag520.xml"/><Relationship Id="rId29" Type="http://schemas.openxmlformats.org/officeDocument/2006/relationships/tags" Target="../tags/tag533.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tags" Target="../tags/tag515.xml"/><Relationship Id="rId24" Type="http://schemas.openxmlformats.org/officeDocument/2006/relationships/tags" Target="../tags/tag528.xml"/><Relationship Id="rId32" Type="http://schemas.openxmlformats.org/officeDocument/2006/relationships/tags" Target="../tags/tag536.xml"/><Relationship Id="rId37" Type="http://schemas.openxmlformats.org/officeDocument/2006/relationships/tags" Target="../tags/tag541.xml"/><Relationship Id="rId40" Type="http://schemas.openxmlformats.org/officeDocument/2006/relationships/tags" Target="../tags/tag544.xml"/><Relationship Id="rId45" Type="http://schemas.openxmlformats.org/officeDocument/2006/relationships/slideLayout" Target="../slideLayouts/slideLayout4.xml"/><Relationship Id="rId5" Type="http://schemas.openxmlformats.org/officeDocument/2006/relationships/tags" Target="../tags/tag509.xml"/><Relationship Id="rId15" Type="http://schemas.openxmlformats.org/officeDocument/2006/relationships/tags" Target="../tags/tag519.xml"/><Relationship Id="rId23" Type="http://schemas.openxmlformats.org/officeDocument/2006/relationships/tags" Target="../tags/tag527.xml"/><Relationship Id="rId28" Type="http://schemas.openxmlformats.org/officeDocument/2006/relationships/tags" Target="../tags/tag532.xml"/><Relationship Id="rId36" Type="http://schemas.openxmlformats.org/officeDocument/2006/relationships/tags" Target="../tags/tag540.xml"/><Relationship Id="rId10" Type="http://schemas.openxmlformats.org/officeDocument/2006/relationships/tags" Target="../tags/tag514.xml"/><Relationship Id="rId19" Type="http://schemas.openxmlformats.org/officeDocument/2006/relationships/tags" Target="../tags/tag523.xml"/><Relationship Id="rId31" Type="http://schemas.openxmlformats.org/officeDocument/2006/relationships/tags" Target="../tags/tag535.xml"/><Relationship Id="rId44" Type="http://schemas.openxmlformats.org/officeDocument/2006/relationships/tags" Target="../tags/tag548.xml"/><Relationship Id="rId4" Type="http://schemas.openxmlformats.org/officeDocument/2006/relationships/tags" Target="../tags/tag508.xml"/><Relationship Id="rId9" Type="http://schemas.openxmlformats.org/officeDocument/2006/relationships/tags" Target="../tags/tag513.xml"/><Relationship Id="rId14" Type="http://schemas.openxmlformats.org/officeDocument/2006/relationships/tags" Target="../tags/tag518.xml"/><Relationship Id="rId22" Type="http://schemas.openxmlformats.org/officeDocument/2006/relationships/tags" Target="../tags/tag526.xml"/><Relationship Id="rId27" Type="http://schemas.openxmlformats.org/officeDocument/2006/relationships/tags" Target="../tags/tag531.xml"/><Relationship Id="rId30" Type="http://schemas.openxmlformats.org/officeDocument/2006/relationships/tags" Target="../tags/tag534.xml"/><Relationship Id="rId35" Type="http://schemas.openxmlformats.org/officeDocument/2006/relationships/tags" Target="../tags/tag539.xml"/><Relationship Id="rId43" Type="http://schemas.openxmlformats.org/officeDocument/2006/relationships/tags" Target="../tags/tag547.xml"/><Relationship Id="rId48" Type="http://schemas.openxmlformats.org/officeDocument/2006/relationships/image" Target="../media/image11.png"/><Relationship Id="rId8" Type="http://schemas.openxmlformats.org/officeDocument/2006/relationships/tags" Target="../tags/tag512.xml"/><Relationship Id="rId3" Type="http://schemas.openxmlformats.org/officeDocument/2006/relationships/tags" Target="../tags/tag507.xml"/><Relationship Id="rId12" Type="http://schemas.openxmlformats.org/officeDocument/2006/relationships/tags" Target="../tags/tag516.xml"/><Relationship Id="rId17" Type="http://schemas.openxmlformats.org/officeDocument/2006/relationships/tags" Target="../tags/tag521.xml"/><Relationship Id="rId25" Type="http://schemas.openxmlformats.org/officeDocument/2006/relationships/tags" Target="../tags/tag529.xml"/><Relationship Id="rId33" Type="http://schemas.openxmlformats.org/officeDocument/2006/relationships/tags" Target="../tags/tag537.xml"/><Relationship Id="rId38" Type="http://schemas.openxmlformats.org/officeDocument/2006/relationships/tags" Target="../tags/tag542.xml"/><Relationship Id="rId46" Type="http://schemas.openxmlformats.org/officeDocument/2006/relationships/notesSlide" Target="../notesSlides/notesSlide37.xml"/><Relationship Id="rId20" Type="http://schemas.openxmlformats.org/officeDocument/2006/relationships/tags" Target="../tags/tag524.xml"/><Relationship Id="rId41" Type="http://schemas.openxmlformats.org/officeDocument/2006/relationships/tags" Target="../tags/tag545.xml"/></Relationships>
</file>

<file path=ppt/slides/_rels/slide38.xml.rels><?xml version="1.0" encoding="UTF-8" standalone="yes"?>
<Relationships xmlns="http://schemas.openxmlformats.org/package/2006/relationships"><Relationship Id="rId13" Type="http://schemas.openxmlformats.org/officeDocument/2006/relationships/tags" Target="../tags/tag561.xml"/><Relationship Id="rId18" Type="http://schemas.openxmlformats.org/officeDocument/2006/relationships/tags" Target="../tags/tag566.xml"/><Relationship Id="rId26" Type="http://schemas.openxmlformats.org/officeDocument/2006/relationships/tags" Target="../tags/tag574.xml"/><Relationship Id="rId39" Type="http://schemas.openxmlformats.org/officeDocument/2006/relationships/tags" Target="../tags/tag587.xml"/><Relationship Id="rId21" Type="http://schemas.openxmlformats.org/officeDocument/2006/relationships/tags" Target="../tags/tag569.xml"/><Relationship Id="rId34" Type="http://schemas.openxmlformats.org/officeDocument/2006/relationships/tags" Target="../tags/tag582.xml"/><Relationship Id="rId42" Type="http://schemas.openxmlformats.org/officeDocument/2006/relationships/tags" Target="../tags/tag590.xml"/><Relationship Id="rId47" Type="http://schemas.openxmlformats.org/officeDocument/2006/relationships/tags" Target="../tags/tag550.xml"/><Relationship Id="rId7" Type="http://schemas.openxmlformats.org/officeDocument/2006/relationships/tags" Target="../tags/tag555.xml"/><Relationship Id="rId2" Type="http://schemas.openxmlformats.org/officeDocument/2006/relationships/tags" Target="../tags/tag550.xml"/><Relationship Id="rId16" Type="http://schemas.openxmlformats.org/officeDocument/2006/relationships/tags" Target="../tags/tag564.xml"/><Relationship Id="rId29" Type="http://schemas.openxmlformats.org/officeDocument/2006/relationships/tags" Target="../tags/tag577.xml"/><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tags" Target="../tags/tag559.xml"/><Relationship Id="rId24" Type="http://schemas.openxmlformats.org/officeDocument/2006/relationships/tags" Target="../tags/tag572.xml"/><Relationship Id="rId32" Type="http://schemas.openxmlformats.org/officeDocument/2006/relationships/tags" Target="../tags/tag580.xml"/><Relationship Id="rId37" Type="http://schemas.openxmlformats.org/officeDocument/2006/relationships/tags" Target="../tags/tag585.xml"/><Relationship Id="rId40" Type="http://schemas.openxmlformats.org/officeDocument/2006/relationships/tags" Target="../tags/tag588.xml"/><Relationship Id="rId45" Type="http://schemas.openxmlformats.org/officeDocument/2006/relationships/slideLayout" Target="../slideLayouts/slideLayout4.xml"/><Relationship Id="rId5" Type="http://schemas.openxmlformats.org/officeDocument/2006/relationships/tags" Target="../tags/tag553.xml"/><Relationship Id="rId15" Type="http://schemas.openxmlformats.org/officeDocument/2006/relationships/tags" Target="../tags/tag563.xml"/><Relationship Id="rId23" Type="http://schemas.openxmlformats.org/officeDocument/2006/relationships/tags" Target="../tags/tag571.xml"/><Relationship Id="rId28" Type="http://schemas.openxmlformats.org/officeDocument/2006/relationships/tags" Target="../tags/tag576.xml"/><Relationship Id="rId36" Type="http://schemas.openxmlformats.org/officeDocument/2006/relationships/tags" Target="../tags/tag584.xml"/><Relationship Id="rId10" Type="http://schemas.openxmlformats.org/officeDocument/2006/relationships/tags" Target="../tags/tag558.xml"/><Relationship Id="rId19" Type="http://schemas.openxmlformats.org/officeDocument/2006/relationships/tags" Target="../tags/tag567.xml"/><Relationship Id="rId31" Type="http://schemas.openxmlformats.org/officeDocument/2006/relationships/tags" Target="../tags/tag579.xml"/><Relationship Id="rId44" Type="http://schemas.openxmlformats.org/officeDocument/2006/relationships/tags" Target="../tags/tag592.xml"/><Relationship Id="rId4" Type="http://schemas.openxmlformats.org/officeDocument/2006/relationships/tags" Target="../tags/tag552.xml"/><Relationship Id="rId9" Type="http://schemas.openxmlformats.org/officeDocument/2006/relationships/tags" Target="../tags/tag557.xml"/><Relationship Id="rId14" Type="http://schemas.openxmlformats.org/officeDocument/2006/relationships/tags" Target="../tags/tag562.xml"/><Relationship Id="rId22" Type="http://schemas.openxmlformats.org/officeDocument/2006/relationships/tags" Target="../tags/tag570.xml"/><Relationship Id="rId27" Type="http://schemas.openxmlformats.org/officeDocument/2006/relationships/tags" Target="../tags/tag575.xml"/><Relationship Id="rId30" Type="http://schemas.openxmlformats.org/officeDocument/2006/relationships/tags" Target="../tags/tag578.xml"/><Relationship Id="rId35" Type="http://schemas.openxmlformats.org/officeDocument/2006/relationships/tags" Target="../tags/tag583.xml"/><Relationship Id="rId43" Type="http://schemas.openxmlformats.org/officeDocument/2006/relationships/tags" Target="../tags/tag591.xml"/><Relationship Id="rId48" Type="http://schemas.openxmlformats.org/officeDocument/2006/relationships/image" Target="../media/image12.png"/><Relationship Id="rId8" Type="http://schemas.openxmlformats.org/officeDocument/2006/relationships/tags" Target="../tags/tag556.xml"/><Relationship Id="rId3" Type="http://schemas.openxmlformats.org/officeDocument/2006/relationships/tags" Target="../tags/tag551.xml"/><Relationship Id="rId12" Type="http://schemas.openxmlformats.org/officeDocument/2006/relationships/tags" Target="../tags/tag560.xml"/><Relationship Id="rId17" Type="http://schemas.openxmlformats.org/officeDocument/2006/relationships/tags" Target="../tags/tag565.xml"/><Relationship Id="rId25" Type="http://schemas.openxmlformats.org/officeDocument/2006/relationships/tags" Target="../tags/tag573.xml"/><Relationship Id="rId33" Type="http://schemas.openxmlformats.org/officeDocument/2006/relationships/tags" Target="../tags/tag581.xml"/><Relationship Id="rId38" Type="http://schemas.openxmlformats.org/officeDocument/2006/relationships/tags" Target="../tags/tag586.xml"/><Relationship Id="rId46" Type="http://schemas.openxmlformats.org/officeDocument/2006/relationships/notesSlide" Target="../notesSlides/notesSlide38.xml"/><Relationship Id="rId20" Type="http://schemas.openxmlformats.org/officeDocument/2006/relationships/tags" Target="../tags/tag568.xml"/><Relationship Id="rId41" Type="http://schemas.openxmlformats.org/officeDocument/2006/relationships/tags" Target="../tags/tag589.xml"/></Relationships>
</file>

<file path=ppt/slides/_rels/slide39.xml.rels><?xml version="1.0" encoding="UTF-8" standalone="yes"?>
<Relationships xmlns="http://schemas.openxmlformats.org/package/2006/relationships"><Relationship Id="rId8" Type="http://schemas.openxmlformats.org/officeDocument/2006/relationships/tags" Target="../tags/tag600.xml"/><Relationship Id="rId13" Type="http://schemas.openxmlformats.org/officeDocument/2006/relationships/tags" Target="../tags/tag605.xml"/><Relationship Id="rId18" Type="http://schemas.openxmlformats.org/officeDocument/2006/relationships/image" Target="../media/image2.png"/><Relationship Id="rId3" Type="http://schemas.openxmlformats.org/officeDocument/2006/relationships/tags" Target="../tags/tag595.xml"/><Relationship Id="rId7" Type="http://schemas.openxmlformats.org/officeDocument/2006/relationships/tags" Target="../tags/tag599.xml"/><Relationship Id="rId12" Type="http://schemas.openxmlformats.org/officeDocument/2006/relationships/tags" Target="../tags/tag604.xml"/><Relationship Id="rId17" Type="http://schemas.openxmlformats.org/officeDocument/2006/relationships/image" Target="../media/image12.png"/><Relationship Id="rId2" Type="http://schemas.openxmlformats.org/officeDocument/2006/relationships/tags" Target="../tags/tag594.xml"/><Relationship Id="rId16" Type="http://schemas.openxmlformats.org/officeDocument/2006/relationships/tags" Target="../tags/tag594.xml"/><Relationship Id="rId1" Type="http://schemas.openxmlformats.org/officeDocument/2006/relationships/tags" Target="../tags/tag593.xml"/><Relationship Id="rId6" Type="http://schemas.openxmlformats.org/officeDocument/2006/relationships/tags" Target="../tags/tag598.xml"/><Relationship Id="rId11" Type="http://schemas.openxmlformats.org/officeDocument/2006/relationships/tags" Target="../tags/tag603.xml"/><Relationship Id="rId5" Type="http://schemas.openxmlformats.org/officeDocument/2006/relationships/tags" Target="../tags/tag597.xml"/><Relationship Id="rId15" Type="http://schemas.openxmlformats.org/officeDocument/2006/relationships/notesSlide" Target="../notesSlides/notesSlide39.xml"/><Relationship Id="rId10" Type="http://schemas.openxmlformats.org/officeDocument/2006/relationships/tags" Target="../tags/tag602.xml"/><Relationship Id="rId4" Type="http://schemas.openxmlformats.org/officeDocument/2006/relationships/tags" Target="../tags/tag596.xml"/><Relationship Id="rId9" Type="http://schemas.openxmlformats.org/officeDocument/2006/relationships/tags" Target="../tags/tag601.xml"/><Relationship Id="rId1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613.xml"/><Relationship Id="rId13" Type="http://schemas.openxmlformats.org/officeDocument/2006/relationships/tags" Target="../tags/tag618.xml"/><Relationship Id="rId3" Type="http://schemas.openxmlformats.org/officeDocument/2006/relationships/tags" Target="../tags/tag608.xml"/><Relationship Id="rId7" Type="http://schemas.openxmlformats.org/officeDocument/2006/relationships/tags" Target="../tags/tag612.xml"/><Relationship Id="rId12" Type="http://schemas.openxmlformats.org/officeDocument/2006/relationships/tags" Target="../tags/tag617.xml"/><Relationship Id="rId17" Type="http://schemas.openxmlformats.org/officeDocument/2006/relationships/image" Target="../media/image14.emf"/><Relationship Id="rId2" Type="http://schemas.openxmlformats.org/officeDocument/2006/relationships/tags" Target="../tags/tag607.xml"/><Relationship Id="rId16" Type="http://schemas.openxmlformats.org/officeDocument/2006/relationships/customXml" Target="../ink/ink1.xml"/><Relationship Id="rId1" Type="http://schemas.openxmlformats.org/officeDocument/2006/relationships/tags" Target="../tags/tag606.xml"/><Relationship Id="rId6" Type="http://schemas.openxmlformats.org/officeDocument/2006/relationships/tags" Target="../tags/tag611.xml"/><Relationship Id="rId11" Type="http://schemas.openxmlformats.org/officeDocument/2006/relationships/tags" Target="../tags/tag616.xml"/><Relationship Id="rId5" Type="http://schemas.openxmlformats.org/officeDocument/2006/relationships/tags" Target="../tags/tag610.xml"/><Relationship Id="rId15" Type="http://schemas.openxmlformats.org/officeDocument/2006/relationships/notesSlide" Target="../notesSlides/notesSlide40.xml"/><Relationship Id="rId10" Type="http://schemas.openxmlformats.org/officeDocument/2006/relationships/tags" Target="../tags/tag615.xml"/><Relationship Id="rId4" Type="http://schemas.openxmlformats.org/officeDocument/2006/relationships/tags" Target="../tags/tag609.xml"/><Relationship Id="rId9" Type="http://schemas.openxmlformats.org/officeDocument/2006/relationships/tags" Target="../tags/tag614.xml"/><Relationship Id="rId1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3" Type="http://schemas.openxmlformats.org/officeDocument/2006/relationships/tags" Target="../tags/tag631.xml"/><Relationship Id="rId18" Type="http://schemas.openxmlformats.org/officeDocument/2006/relationships/tags" Target="../tags/tag636.xml"/><Relationship Id="rId26" Type="http://schemas.openxmlformats.org/officeDocument/2006/relationships/tags" Target="../tags/tag644.xml"/><Relationship Id="rId3" Type="http://schemas.openxmlformats.org/officeDocument/2006/relationships/tags" Target="../tags/tag621.xml"/><Relationship Id="rId21" Type="http://schemas.openxmlformats.org/officeDocument/2006/relationships/tags" Target="../tags/tag639.xml"/><Relationship Id="rId34" Type="http://schemas.openxmlformats.org/officeDocument/2006/relationships/slideLayout" Target="../slideLayouts/slideLayout4.xml"/><Relationship Id="rId7" Type="http://schemas.openxmlformats.org/officeDocument/2006/relationships/tags" Target="../tags/tag625.xml"/><Relationship Id="rId12" Type="http://schemas.openxmlformats.org/officeDocument/2006/relationships/tags" Target="../tags/tag630.xml"/><Relationship Id="rId17" Type="http://schemas.openxmlformats.org/officeDocument/2006/relationships/tags" Target="../tags/tag635.xml"/><Relationship Id="rId25" Type="http://schemas.openxmlformats.org/officeDocument/2006/relationships/tags" Target="../tags/tag643.xml"/><Relationship Id="rId33" Type="http://schemas.openxmlformats.org/officeDocument/2006/relationships/tags" Target="../tags/tag651.xml"/><Relationship Id="rId2" Type="http://schemas.openxmlformats.org/officeDocument/2006/relationships/tags" Target="../tags/tag620.xml"/><Relationship Id="rId16" Type="http://schemas.openxmlformats.org/officeDocument/2006/relationships/tags" Target="../tags/tag634.xml"/><Relationship Id="rId20" Type="http://schemas.openxmlformats.org/officeDocument/2006/relationships/tags" Target="../tags/tag638.xml"/><Relationship Id="rId29" Type="http://schemas.openxmlformats.org/officeDocument/2006/relationships/tags" Target="../tags/tag647.xml"/><Relationship Id="rId1" Type="http://schemas.openxmlformats.org/officeDocument/2006/relationships/tags" Target="../tags/tag619.xml"/><Relationship Id="rId6" Type="http://schemas.openxmlformats.org/officeDocument/2006/relationships/tags" Target="../tags/tag624.xml"/><Relationship Id="rId11" Type="http://schemas.openxmlformats.org/officeDocument/2006/relationships/tags" Target="../tags/tag629.xml"/><Relationship Id="rId24" Type="http://schemas.openxmlformats.org/officeDocument/2006/relationships/tags" Target="../tags/tag642.xml"/><Relationship Id="rId32" Type="http://schemas.openxmlformats.org/officeDocument/2006/relationships/tags" Target="../tags/tag650.xml"/><Relationship Id="rId5" Type="http://schemas.openxmlformats.org/officeDocument/2006/relationships/tags" Target="../tags/tag623.xml"/><Relationship Id="rId15" Type="http://schemas.openxmlformats.org/officeDocument/2006/relationships/tags" Target="../tags/tag633.xml"/><Relationship Id="rId23" Type="http://schemas.openxmlformats.org/officeDocument/2006/relationships/tags" Target="../tags/tag641.xml"/><Relationship Id="rId28" Type="http://schemas.openxmlformats.org/officeDocument/2006/relationships/tags" Target="../tags/tag646.xml"/><Relationship Id="rId10" Type="http://schemas.openxmlformats.org/officeDocument/2006/relationships/tags" Target="../tags/tag628.xml"/><Relationship Id="rId19" Type="http://schemas.openxmlformats.org/officeDocument/2006/relationships/tags" Target="../tags/tag637.xml"/><Relationship Id="rId31" Type="http://schemas.openxmlformats.org/officeDocument/2006/relationships/tags" Target="../tags/tag649.xml"/><Relationship Id="rId4" Type="http://schemas.openxmlformats.org/officeDocument/2006/relationships/tags" Target="../tags/tag622.xml"/><Relationship Id="rId9" Type="http://schemas.openxmlformats.org/officeDocument/2006/relationships/tags" Target="../tags/tag627.xml"/><Relationship Id="rId14" Type="http://schemas.openxmlformats.org/officeDocument/2006/relationships/tags" Target="../tags/tag632.xml"/><Relationship Id="rId22" Type="http://schemas.openxmlformats.org/officeDocument/2006/relationships/tags" Target="../tags/tag640.xml"/><Relationship Id="rId27" Type="http://schemas.openxmlformats.org/officeDocument/2006/relationships/tags" Target="../tags/tag645.xml"/><Relationship Id="rId30" Type="http://schemas.openxmlformats.org/officeDocument/2006/relationships/tags" Target="../tags/tag648.xml"/><Relationship Id="rId35" Type="http://schemas.openxmlformats.org/officeDocument/2006/relationships/notesSlide" Target="../notesSlides/notesSlide41.xml"/><Relationship Id="rId8" Type="http://schemas.openxmlformats.org/officeDocument/2006/relationships/tags" Target="../tags/tag626.xml"/></Relationships>
</file>

<file path=ppt/slides/_rels/slide42.xml.rels><?xml version="1.0" encoding="UTF-8" standalone="yes"?>
<Relationships xmlns="http://schemas.openxmlformats.org/package/2006/relationships"><Relationship Id="rId13" Type="http://schemas.openxmlformats.org/officeDocument/2006/relationships/tags" Target="../tags/tag664.xml"/><Relationship Id="rId18" Type="http://schemas.openxmlformats.org/officeDocument/2006/relationships/tags" Target="../tags/tag669.xml"/><Relationship Id="rId26" Type="http://schemas.openxmlformats.org/officeDocument/2006/relationships/tags" Target="../tags/tag677.xml"/><Relationship Id="rId3" Type="http://schemas.openxmlformats.org/officeDocument/2006/relationships/tags" Target="../tags/tag654.xml"/><Relationship Id="rId21" Type="http://schemas.openxmlformats.org/officeDocument/2006/relationships/tags" Target="../tags/tag672.xml"/><Relationship Id="rId34" Type="http://schemas.openxmlformats.org/officeDocument/2006/relationships/notesSlide" Target="../notesSlides/notesSlide42.xml"/><Relationship Id="rId7" Type="http://schemas.openxmlformats.org/officeDocument/2006/relationships/tags" Target="../tags/tag658.xml"/><Relationship Id="rId12" Type="http://schemas.openxmlformats.org/officeDocument/2006/relationships/tags" Target="../tags/tag663.xml"/><Relationship Id="rId17" Type="http://schemas.openxmlformats.org/officeDocument/2006/relationships/tags" Target="../tags/tag668.xml"/><Relationship Id="rId25" Type="http://schemas.openxmlformats.org/officeDocument/2006/relationships/tags" Target="../tags/tag676.xml"/><Relationship Id="rId33" Type="http://schemas.openxmlformats.org/officeDocument/2006/relationships/slideLayout" Target="../slideLayouts/slideLayout4.xml"/><Relationship Id="rId2" Type="http://schemas.openxmlformats.org/officeDocument/2006/relationships/tags" Target="../tags/tag653.xml"/><Relationship Id="rId16" Type="http://schemas.openxmlformats.org/officeDocument/2006/relationships/tags" Target="../tags/tag667.xml"/><Relationship Id="rId20" Type="http://schemas.openxmlformats.org/officeDocument/2006/relationships/tags" Target="../tags/tag671.xml"/><Relationship Id="rId29" Type="http://schemas.openxmlformats.org/officeDocument/2006/relationships/tags" Target="../tags/tag680.xml"/><Relationship Id="rId1" Type="http://schemas.openxmlformats.org/officeDocument/2006/relationships/tags" Target="../tags/tag652.xml"/><Relationship Id="rId6" Type="http://schemas.openxmlformats.org/officeDocument/2006/relationships/tags" Target="../tags/tag657.xml"/><Relationship Id="rId11" Type="http://schemas.openxmlformats.org/officeDocument/2006/relationships/tags" Target="../tags/tag662.xml"/><Relationship Id="rId24" Type="http://schemas.openxmlformats.org/officeDocument/2006/relationships/tags" Target="../tags/tag675.xml"/><Relationship Id="rId32" Type="http://schemas.openxmlformats.org/officeDocument/2006/relationships/tags" Target="../tags/tag683.xml"/><Relationship Id="rId5" Type="http://schemas.openxmlformats.org/officeDocument/2006/relationships/tags" Target="../tags/tag656.xml"/><Relationship Id="rId15" Type="http://schemas.openxmlformats.org/officeDocument/2006/relationships/tags" Target="../tags/tag666.xml"/><Relationship Id="rId23" Type="http://schemas.openxmlformats.org/officeDocument/2006/relationships/tags" Target="../tags/tag674.xml"/><Relationship Id="rId28" Type="http://schemas.openxmlformats.org/officeDocument/2006/relationships/tags" Target="../tags/tag679.xml"/><Relationship Id="rId10" Type="http://schemas.openxmlformats.org/officeDocument/2006/relationships/tags" Target="../tags/tag661.xml"/><Relationship Id="rId19" Type="http://schemas.openxmlformats.org/officeDocument/2006/relationships/tags" Target="../tags/tag670.xml"/><Relationship Id="rId31" Type="http://schemas.openxmlformats.org/officeDocument/2006/relationships/tags" Target="../tags/tag682.xml"/><Relationship Id="rId4" Type="http://schemas.openxmlformats.org/officeDocument/2006/relationships/tags" Target="../tags/tag655.xml"/><Relationship Id="rId9" Type="http://schemas.openxmlformats.org/officeDocument/2006/relationships/tags" Target="../tags/tag660.xml"/><Relationship Id="rId14" Type="http://schemas.openxmlformats.org/officeDocument/2006/relationships/tags" Target="../tags/tag665.xml"/><Relationship Id="rId22" Type="http://schemas.openxmlformats.org/officeDocument/2006/relationships/tags" Target="../tags/tag673.xml"/><Relationship Id="rId27" Type="http://schemas.openxmlformats.org/officeDocument/2006/relationships/tags" Target="../tags/tag678.xml"/><Relationship Id="rId30" Type="http://schemas.openxmlformats.org/officeDocument/2006/relationships/tags" Target="../tags/tag681.xml"/><Relationship Id="rId8" Type="http://schemas.openxmlformats.org/officeDocument/2006/relationships/tags" Target="../tags/tag65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tags" Target="../tags/tag685.xml"/><Relationship Id="rId1" Type="http://schemas.openxmlformats.org/officeDocument/2006/relationships/tags" Target="../tags/tag68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7.xml"/><Relationship Id="rId1" Type="http://schemas.openxmlformats.org/officeDocument/2006/relationships/tags" Target="../tags/tag686.xml"/><Relationship Id="rId5" Type="http://schemas.openxmlformats.org/officeDocument/2006/relationships/image" Target="../media/image6.jpe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9.xml"/><Relationship Id="rId1" Type="http://schemas.openxmlformats.org/officeDocument/2006/relationships/tags" Target="../tags/tag688.xml"/><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tags" Target="../tags/tag692.xml"/><Relationship Id="rId7" Type="http://schemas.openxmlformats.org/officeDocument/2006/relationships/image" Target="../media/image13.png"/><Relationship Id="rId2" Type="http://schemas.openxmlformats.org/officeDocument/2006/relationships/tags" Target="../tags/tag691.xml"/><Relationship Id="rId1" Type="http://schemas.openxmlformats.org/officeDocument/2006/relationships/tags" Target="../tags/tag690.xml"/><Relationship Id="rId6" Type="http://schemas.openxmlformats.org/officeDocument/2006/relationships/tags" Target="../tags/tag690.xm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695.xml"/><Relationship Id="rId7" Type="http://schemas.openxmlformats.org/officeDocument/2006/relationships/image" Target="../media/image13.png"/><Relationship Id="rId2" Type="http://schemas.openxmlformats.org/officeDocument/2006/relationships/tags" Target="../tags/tag694.xml"/><Relationship Id="rId1" Type="http://schemas.openxmlformats.org/officeDocument/2006/relationships/tags" Target="../tags/tag693.xml"/><Relationship Id="rId6" Type="http://schemas.openxmlformats.org/officeDocument/2006/relationships/tags" Target="../tags/tag695.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8.xml"/><Relationship Id="rId1" Type="http://schemas.openxmlformats.org/officeDocument/2006/relationships/tags" Target="../tags/tag697.xml"/><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0.xml"/><Relationship Id="rId1" Type="http://schemas.openxmlformats.org/officeDocument/2006/relationships/tags" Target="../tags/tag699.xml"/><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2.xml"/><Relationship Id="rId1" Type="http://schemas.openxmlformats.org/officeDocument/2006/relationships/tags" Target="../tags/tag701.xml"/><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4.xml"/><Relationship Id="rId1" Type="http://schemas.openxmlformats.org/officeDocument/2006/relationships/tags" Target="../tags/tag703.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tags" Target="../tags/tag707.xml"/><Relationship Id="rId2" Type="http://schemas.openxmlformats.org/officeDocument/2006/relationships/tags" Target="../tags/tag706.xml"/><Relationship Id="rId1" Type="http://schemas.openxmlformats.org/officeDocument/2006/relationships/tags" Target="../tags/tag705.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710.xml"/><Relationship Id="rId2" Type="http://schemas.openxmlformats.org/officeDocument/2006/relationships/tags" Target="../tags/tag709.xml"/><Relationship Id="rId1" Type="http://schemas.openxmlformats.org/officeDocument/2006/relationships/tags" Target="../tags/tag708.xml"/><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713.xml"/><Relationship Id="rId2" Type="http://schemas.openxmlformats.org/officeDocument/2006/relationships/tags" Target="../tags/tag712.xml"/><Relationship Id="rId1" Type="http://schemas.openxmlformats.org/officeDocument/2006/relationships/tags" Target="../tags/tag711.xml"/><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716.xml"/><Relationship Id="rId2" Type="http://schemas.openxmlformats.org/officeDocument/2006/relationships/tags" Target="../tags/tag715.xml"/><Relationship Id="rId1" Type="http://schemas.openxmlformats.org/officeDocument/2006/relationships/tags" Target="../tags/tag714.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tags" Target="../tags/tag719.xml"/><Relationship Id="rId2" Type="http://schemas.openxmlformats.org/officeDocument/2006/relationships/tags" Target="../tags/tag718.xml"/><Relationship Id="rId1" Type="http://schemas.openxmlformats.org/officeDocument/2006/relationships/tags" Target="../tags/tag717.xml"/><Relationship Id="rId6" Type="http://schemas.openxmlformats.org/officeDocument/2006/relationships/image" Target="../media/image7.jpg"/><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722.xml"/><Relationship Id="rId2" Type="http://schemas.openxmlformats.org/officeDocument/2006/relationships/tags" Target="../tags/tag721.xml"/><Relationship Id="rId1" Type="http://schemas.openxmlformats.org/officeDocument/2006/relationships/tags" Target="../tags/tag720.xml"/><Relationship Id="rId6" Type="http://schemas.openxmlformats.org/officeDocument/2006/relationships/image" Target="../media/image7.jpg"/><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725.xml"/><Relationship Id="rId2" Type="http://schemas.openxmlformats.org/officeDocument/2006/relationships/tags" Target="../tags/tag724.xml"/><Relationship Id="rId1" Type="http://schemas.openxmlformats.org/officeDocument/2006/relationships/tags" Target="../tags/tag723.xml"/><Relationship Id="rId6" Type="http://schemas.openxmlformats.org/officeDocument/2006/relationships/image" Target="../media/image7.jpg"/><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7.xml"/><Relationship Id="rId1" Type="http://schemas.openxmlformats.org/officeDocument/2006/relationships/tags" Target="../tags/tag726.xml"/><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9.xml"/><Relationship Id="rId1" Type="http://schemas.openxmlformats.org/officeDocument/2006/relationships/tags" Target="../tags/tag728.xml"/><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8" Type="http://schemas.openxmlformats.org/officeDocument/2006/relationships/tags" Target="../tags/tag737.xml"/><Relationship Id="rId13" Type="http://schemas.openxmlformats.org/officeDocument/2006/relationships/tags" Target="../tags/tag742.xml"/><Relationship Id="rId18" Type="http://schemas.openxmlformats.org/officeDocument/2006/relationships/tags" Target="../tags/tag747.xml"/><Relationship Id="rId3" Type="http://schemas.openxmlformats.org/officeDocument/2006/relationships/tags" Target="../tags/tag732.xml"/><Relationship Id="rId21" Type="http://schemas.openxmlformats.org/officeDocument/2006/relationships/slideLayout" Target="../slideLayouts/slideLayout2.xml"/><Relationship Id="rId7" Type="http://schemas.openxmlformats.org/officeDocument/2006/relationships/tags" Target="../tags/tag736.xml"/><Relationship Id="rId12" Type="http://schemas.openxmlformats.org/officeDocument/2006/relationships/tags" Target="../tags/tag741.xml"/><Relationship Id="rId17" Type="http://schemas.openxmlformats.org/officeDocument/2006/relationships/tags" Target="../tags/tag746.xml"/><Relationship Id="rId2" Type="http://schemas.openxmlformats.org/officeDocument/2006/relationships/tags" Target="../tags/tag731.xml"/><Relationship Id="rId16" Type="http://schemas.openxmlformats.org/officeDocument/2006/relationships/tags" Target="../tags/tag745.xml"/><Relationship Id="rId20" Type="http://schemas.openxmlformats.org/officeDocument/2006/relationships/tags" Target="../tags/tag749.xml"/><Relationship Id="rId1" Type="http://schemas.openxmlformats.org/officeDocument/2006/relationships/tags" Target="../tags/tag730.xml"/><Relationship Id="rId6" Type="http://schemas.openxmlformats.org/officeDocument/2006/relationships/tags" Target="../tags/tag735.xml"/><Relationship Id="rId11" Type="http://schemas.openxmlformats.org/officeDocument/2006/relationships/tags" Target="../tags/tag740.xml"/><Relationship Id="rId5" Type="http://schemas.openxmlformats.org/officeDocument/2006/relationships/tags" Target="../tags/tag734.xml"/><Relationship Id="rId15" Type="http://schemas.openxmlformats.org/officeDocument/2006/relationships/tags" Target="../tags/tag744.xml"/><Relationship Id="rId10" Type="http://schemas.openxmlformats.org/officeDocument/2006/relationships/tags" Target="../tags/tag739.xml"/><Relationship Id="rId19" Type="http://schemas.openxmlformats.org/officeDocument/2006/relationships/tags" Target="../tags/tag748.xml"/><Relationship Id="rId4" Type="http://schemas.openxmlformats.org/officeDocument/2006/relationships/tags" Target="../tags/tag733.xml"/><Relationship Id="rId9" Type="http://schemas.openxmlformats.org/officeDocument/2006/relationships/tags" Target="../tags/tag738.xml"/><Relationship Id="rId14" Type="http://schemas.openxmlformats.org/officeDocument/2006/relationships/tags" Target="../tags/tag743.xml"/><Relationship Id="rId2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1.xml"/><Relationship Id="rId1" Type="http://schemas.openxmlformats.org/officeDocument/2006/relationships/tags" Target="../tags/tag750.xm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3" Type="http://schemas.openxmlformats.org/officeDocument/2006/relationships/tags" Target="../tags/tag764.xml"/><Relationship Id="rId18" Type="http://schemas.openxmlformats.org/officeDocument/2006/relationships/tags" Target="../tags/tag769.xml"/><Relationship Id="rId26" Type="http://schemas.openxmlformats.org/officeDocument/2006/relationships/tags" Target="../tags/tag777.xml"/><Relationship Id="rId39" Type="http://schemas.openxmlformats.org/officeDocument/2006/relationships/tags" Target="../tags/tag790.xml"/><Relationship Id="rId21" Type="http://schemas.openxmlformats.org/officeDocument/2006/relationships/tags" Target="../tags/tag772.xml"/><Relationship Id="rId34" Type="http://schemas.openxmlformats.org/officeDocument/2006/relationships/tags" Target="../tags/tag785.xml"/><Relationship Id="rId42" Type="http://schemas.openxmlformats.org/officeDocument/2006/relationships/tags" Target="../tags/tag793.xml"/><Relationship Id="rId47" Type="http://schemas.openxmlformats.org/officeDocument/2006/relationships/tags" Target="../tags/tag798.xml"/><Relationship Id="rId50" Type="http://schemas.openxmlformats.org/officeDocument/2006/relationships/tags" Target="../tags/tag801.xml"/><Relationship Id="rId55" Type="http://schemas.openxmlformats.org/officeDocument/2006/relationships/tags" Target="../tags/tag806.xml"/><Relationship Id="rId7" Type="http://schemas.openxmlformats.org/officeDocument/2006/relationships/tags" Target="../tags/tag758.xml"/><Relationship Id="rId2" Type="http://schemas.openxmlformats.org/officeDocument/2006/relationships/tags" Target="../tags/tag753.xml"/><Relationship Id="rId16" Type="http://schemas.openxmlformats.org/officeDocument/2006/relationships/tags" Target="../tags/tag767.xml"/><Relationship Id="rId29" Type="http://schemas.openxmlformats.org/officeDocument/2006/relationships/tags" Target="../tags/tag780.xml"/><Relationship Id="rId11" Type="http://schemas.openxmlformats.org/officeDocument/2006/relationships/tags" Target="../tags/tag762.xml"/><Relationship Id="rId24" Type="http://schemas.openxmlformats.org/officeDocument/2006/relationships/tags" Target="../tags/tag775.xml"/><Relationship Id="rId32" Type="http://schemas.openxmlformats.org/officeDocument/2006/relationships/tags" Target="../tags/tag783.xml"/><Relationship Id="rId37" Type="http://schemas.openxmlformats.org/officeDocument/2006/relationships/tags" Target="../tags/tag788.xml"/><Relationship Id="rId40" Type="http://schemas.openxmlformats.org/officeDocument/2006/relationships/tags" Target="../tags/tag791.xml"/><Relationship Id="rId45" Type="http://schemas.openxmlformats.org/officeDocument/2006/relationships/tags" Target="../tags/tag796.xml"/><Relationship Id="rId53" Type="http://schemas.openxmlformats.org/officeDocument/2006/relationships/tags" Target="../tags/tag804.xml"/><Relationship Id="rId58" Type="http://schemas.openxmlformats.org/officeDocument/2006/relationships/slideLayout" Target="../slideLayouts/slideLayout2.xml"/><Relationship Id="rId5" Type="http://schemas.openxmlformats.org/officeDocument/2006/relationships/tags" Target="../tags/tag756.xml"/><Relationship Id="rId61" Type="http://schemas.openxmlformats.org/officeDocument/2006/relationships/image" Target="../media/image19.png"/><Relationship Id="rId19" Type="http://schemas.openxmlformats.org/officeDocument/2006/relationships/tags" Target="../tags/tag770.xml"/><Relationship Id="rId14" Type="http://schemas.openxmlformats.org/officeDocument/2006/relationships/tags" Target="../tags/tag765.xml"/><Relationship Id="rId22" Type="http://schemas.openxmlformats.org/officeDocument/2006/relationships/tags" Target="../tags/tag773.xml"/><Relationship Id="rId27" Type="http://schemas.openxmlformats.org/officeDocument/2006/relationships/tags" Target="../tags/tag778.xml"/><Relationship Id="rId30" Type="http://schemas.openxmlformats.org/officeDocument/2006/relationships/tags" Target="../tags/tag781.xml"/><Relationship Id="rId35" Type="http://schemas.openxmlformats.org/officeDocument/2006/relationships/tags" Target="../tags/tag786.xml"/><Relationship Id="rId43" Type="http://schemas.openxmlformats.org/officeDocument/2006/relationships/tags" Target="../tags/tag794.xml"/><Relationship Id="rId48" Type="http://schemas.openxmlformats.org/officeDocument/2006/relationships/tags" Target="../tags/tag799.xml"/><Relationship Id="rId56" Type="http://schemas.openxmlformats.org/officeDocument/2006/relationships/tags" Target="../tags/tag807.xml"/><Relationship Id="rId8" Type="http://schemas.openxmlformats.org/officeDocument/2006/relationships/tags" Target="../tags/tag759.xml"/><Relationship Id="rId51" Type="http://schemas.openxmlformats.org/officeDocument/2006/relationships/tags" Target="../tags/tag802.xml"/><Relationship Id="rId3" Type="http://schemas.openxmlformats.org/officeDocument/2006/relationships/tags" Target="../tags/tag754.xml"/><Relationship Id="rId12" Type="http://schemas.openxmlformats.org/officeDocument/2006/relationships/tags" Target="../tags/tag763.xml"/><Relationship Id="rId17" Type="http://schemas.openxmlformats.org/officeDocument/2006/relationships/tags" Target="../tags/tag768.xml"/><Relationship Id="rId25" Type="http://schemas.openxmlformats.org/officeDocument/2006/relationships/tags" Target="../tags/tag776.xml"/><Relationship Id="rId33" Type="http://schemas.openxmlformats.org/officeDocument/2006/relationships/tags" Target="../tags/tag784.xml"/><Relationship Id="rId38" Type="http://schemas.openxmlformats.org/officeDocument/2006/relationships/tags" Target="../tags/tag789.xml"/><Relationship Id="rId46" Type="http://schemas.openxmlformats.org/officeDocument/2006/relationships/tags" Target="../tags/tag797.xml"/><Relationship Id="rId59" Type="http://schemas.openxmlformats.org/officeDocument/2006/relationships/notesSlide" Target="../notesSlides/notesSlide70.xml"/><Relationship Id="rId20" Type="http://schemas.openxmlformats.org/officeDocument/2006/relationships/tags" Target="../tags/tag771.xml"/><Relationship Id="rId41" Type="http://schemas.openxmlformats.org/officeDocument/2006/relationships/tags" Target="../tags/tag792.xml"/><Relationship Id="rId54" Type="http://schemas.openxmlformats.org/officeDocument/2006/relationships/tags" Target="../tags/tag805.xml"/><Relationship Id="rId1" Type="http://schemas.openxmlformats.org/officeDocument/2006/relationships/tags" Target="../tags/tag752.xml"/><Relationship Id="rId6" Type="http://schemas.openxmlformats.org/officeDocument/2006/relationships/tags" Target="../tags/tag757.xml"/><Relationship Id="rId15" Type="http://schemas.openxmlformats.org/officeDocument/2006/relationships/tags" Target="../tags/tag766.xml"/><Relationship Id="rId23" Type="http://schemas.openxmlformats.org/officeDocument/2006/relationships/tags" Target="../tags/tag774.xml"/><Relationship Id="rId28" Type="http://schemas.openxmlformats.org/officeDocument/2006/relationships/tags" Target="../tags/tag779.xml"/><Relationship Id="rId36" Type="http://schemas.openxmlformats.org/officeDocument/2006/relationships/tags" Target="../tags/tag787.xml"/><Relationship Id="rId49" Type="http://schemas.openxmlformats.org/officeDocument/2006/relationships/tags" Target="../tags/tag800.xml"/><Relationship Id="rId57" Type="http://schemas.openxmlformats.org/officeDocument/2006/relationships/tags" Target="../tags/tag808.xml"/><Relationship Id="rId10" Type="http://schemas.openxmlformats.org/officeDocument/2006/relationships/tags" Target="../tags/tag761.xml"/><Relationship Id="rId31" Type="http://schemas.openxmlformats.org/officeDocument/2006/relationships/tags" Target="../tags/tag782.xml"/><Relationship Id="rId44" Type="http://schemas.openxmlformats.org/officeDocument/2006/relationships/tags" Target="../tags/tag795.xml"/><Relationship Id="rId52" Type="http://schemas.openxmlformats.org/officeDocument/2006/relationships/tags" Target="../tags/tag803.xml"/><Relationship Id="rId60" Type="http://schemas.openxmlformats.org/officeDocument/2006/relationships/tags" Target="../tags/tag753.xml"/><Relationship Id="rId4" Type="http://schemas.openxmlformats.org/officeDocument/2006/relationships/tags" Target="../tags/tag755.xml"/><Relationship Id="rId9" Type="http://schemas.openxmlformats.org/officeDocument/2006/relationships/tags" Target="../tags/tag760.xml"/></Relationships>
</file>

<file path=ppt/slides/_rels/slide71.xml.rels><?xml version="1.0" encoding="UTF-8" standalone="yes"?>
<Relationships xmlns="http://schemas.openxmlformats.org/package/2006/relationships"><Relationship Id="rId13" Type="http://schemas.openxmlformats.org/officeDocument/2006/relationships/tags" Target="../tags/tag821.xml"/><Relationship Id="rId18" Type="http://schemas.openxmlformats.org/officeDocument/2006/relationships/tags" Target="../tags/tag826.xml"/><Relationship Id="rId26" Type="http://schemas.openxmlformats.org/officeDocument/2006/relationships/tags" Target="../tags/tag834.xml"/><Relationship Id="rId39" Type="http://schemas.openxmlformats.org/officeDocument/2006/relationships/tags" Target="../tags/tag847.xml"/><Relationship Id="rId21" Type="http://schemas.openxmlformats.org/officeDocument/2006/relationships/tags" Target="../tags/tag829.xml"/><Relationship Id="rId34" Type="http://schemas.openxmlformats.org/officeDocument/2006/relationships/tags" Target="../tags/tag842.xml"/><Relationship Id="rId42" Type="http://schemas.openxmlformats.org/officeDocument/2006/relationships/tags" Target="../tags/tag850.xml"/><Relationship Id="rId47" Type="http://schemas.openxmlformats.org/officeDocument/2006/relationships/tags" Target="../tags/tag855.xml"/><Relationship Id="rId50" Type="http://schemas.openxmlformats.org/officeDocument/2006/relationships/tags" Target="../tags/tag858.xml"/><Relationship Id="rId55" Type="http://schemas.openxmlformats.org/officeDocument/2006/relationships/tags" Target="../tags/tag863.xml"/><Relationship Id="rId63" Type="http://schemas.openxmlformats.org/officeDocument/2006/relationships/image" Target="../media/image19.png"/><Relationship Id="rId7" Type="http://schemas.openxmlformats.org/officeDocument/2006/relationships/tags" Target="../tags/tag815.xml"/><Relationship Id="rId2" Type="http://schemas.openxmlformats.org/officeDocument/2006/relationships/tags" Target="../tags/tag810.xml"/><Relationship Id="rId16" Type="http://schemas.openxmlformats.org/officeDocument/2006/relationships/tags" Target="../tags/tag824.xml"/><Relationship Id="rId29" Type="http://schemas.openxmlformats.org/officeDocument/2006/relationships/tags" Target="../tags/tag837.xml"/><Relationship Id="rId11" Type="http://schemas.openxmlformats.org/officeDocument/2006/relationships/tags" Target="../tags/tag819.xml"/><Relationship Id="rId24" Type="http://schemas.openxmlformats.org/officeDocument/2006/relationships/tags" Target="../tags/tag832.xml"/><Relationship Id="rId32" Type="http://schemas.openxmlformats.org/officeDocument/2006/relationships/tags" Target="../tags/tag840.xml"/><Relationship Id="rId37" Type="http://schemas.openxmlformats.org/officeDocument/2006/relationships/tags" Target="../tags/tag845.xml"/><Relationship Id="rId40" Type="http://schemas.openxmlformats.org/officeDocument/2006/relationships/tags" Target="../tags/tag848.xml"/><Relationship Id="rId45" Type="http://schemas.openxmlformats.org/officeDocument/2006/relationships/tags" Target="../tags/tag853.xml"/><Relationship Id="rId53" Type="http://schemas.openxmlformats.org/officeDocument/2006/relationships/tags" Target="../tags/tag861.xml"/><Relationship Id="rId58" Type="http://schemas.openxmlformats.org/officeDocument/2006/relationships/tags" Target="../tags/tag866.xml"/><Relationship Id="rId5" Type="http://schemas.openxmlformats.org/officeDocument/2006/relationships/tags" Target="../tags/tag813.xml"/><Relationship Id="rId61" Type="http://schemas.openxmlformats.org/officeDocument/2006/relationships/notesSlide" Target="../notesSlides/notesSlide71.xml"/><Relationship Id="rId19" Type="http://schemas.openxmlformats.org/officeDocument/2006/relationships/tags" Target="../tags/tag827.xml"/><Relationship Id="rId14" Type="http://schemas.openxmlformats.org/officeDocument/2006/relationships/tags" Target="../tags/tag822.xml"/><Relationship Id="rId22" Type="http://schemas.openxmlformats.org/officeDocument/2006/relationships/tags" Target="../tags/tag830.xml"/><Relationship Id="rId27" Type="http://schemas.openxmlformats.org/officeDocument/2006/relationships/tags" Target="../tags/tag835.xml"/><Relationship Id="rId30" Type="http://schemas.openxmlformats.org/officeDocument/2006/relationships/tags" Target="../tags/tag838.xml"/><Relationship Id="rId35" Type="http://schemas.openxmlformats.org/officeDocument/2006/relationships/tags" Target="../tags/tag843.xml"/><Relationship Id="rId43" Type="http://schemas.openxmlformats.org/officeDocument/2006/relationships/tags" Target="../tags/tag851.xml"/><Relationship Id="rId48" Type="http://schemas.openxmlformats.org/officeDocument/2006/relationships/tags" Target="../tags/tag856.xml"/><Relationship Id="rId56" Type="http://schemas.openxmlformats.org/officeDocument/2006/relationships/tags" Target="../tags/tag864.xml"/><Relationship Id="rId8" Type="http://schemas.openxmlformats.org/officeDocument/2006/relationships/tags" Target="../tags/tag816.xml"/><Relationship Id="rId51" Type="http://schemas.openxmlformats.org/officeDocument/2006/relationships/tags" Target="../tags/tag859.xml"/><Relationship Id="rId3" Type="http://schemas.openxmlformats.org/officeDocument/2006/relationships/tags" Target="../tags/tag811.xml"/><Relationship Id="rId12" Type="http://schemas.openxmlformats.org/officeDocument/2006/relationships/tags" Target="../tags/tag820.xml"/><Relationship Id="rId17" Type="http://schemas.openxmlformats.org/officeDocument/2006/relationships/tags" Target="../tags/tag825.xml"/><Relationship Id="rId25" Type="http://schemas.openxmlformats.org/officeDocument/2006/relationships/tags" Target="../tags/tag833.xml"/><Relationship Id="rId33" Type="http://schemas.openxmlformats.org/officeDocument/2006/relationships/tags" Target="../tags/tag841.xml"/><Relationship Id="rId38" Type="http://schemas.openxmlformats.org/officeDocument/2006/relationships/tags" Target="../tags/tag846.xml"/><Relationship Id="rId46" Type="http://schemas.openxmlformats.org/officeDocument/2006/relationships/tags" Target="../tags/tag854.xml"/><Relationship Id="rId59" Type="http://schemas.openxmlformats.org/officeDocument/2006/relationships/tags" Target="../tags/tag867.xml"/><Relationship Id="rId20" Type="http://schemas.openxmlformats.org/officeDocument/2006/relationships/tags" Target="../tags/tag828.xml"/><Relationship Id="rId41" Type="http://schemas.openxmlformats.org/officeDocument/2006/relationships/tags" Target="../tags/tag849.xml"/><Relationship Id="rId54" Type="http://schemas.openxmlformats.org/officeDocument/2006/relationships/tags" Target="../tags/tag862.xml"/><Relationship Id="rId62" Type="http://schemas.openxmlformats.org/officeDocument/2006/relationships/tags" Target="../tags/tag810.xml"/><Relationship Id="rId1" Type="http://schemas.openxmlformats.org/officeDocument/2006/relationships/tags" Target="../tags/tag809.xml"/><Relationship Id="rId6" Type="http://schemas.openxmlformats.org/officeDocument/2006/relationships/tags" Target="../tags/tag814.xml"/><Relationship Id="rId15" Type="http://schemas.openxmlformats.org/officeDocument/2006/relationships/tags" Target="../tags/tag823.xml"/><Relationship Id="rId23" Type="http://schemas.openxmlformats.org/officeDocument/2006/relationships/tags" Target="../tags/tag831.xml"/><Relationship Id="rId28" Type="http://schemas.openxmlformats.org/officeDocument/2006/relationships/tags" Target="../tags/tag836.xml"/><Relationship Id="rId36" Type="http://schemas.openxmlformats.org/officeDocument/2006/relationships/tags" Target="../tags/tag844.xml"/><Relationship Id="rId49" Type="http://schemas.openxmlformats.org/officeDocument/2006/relationships/tags" Target="../tags/tag857.xml"/><Relationship Id="rId57" Type="http://schemas.openxmlformats.org/officeDocument/2006/relationships/tags" Target="../tags/tag865.xml"/><Relationship Id="rId10" Type="http://schemas.openxmlformats.org/officeDocument/2006/relationships/tags" Target="../tags/tag818.xml"/><Relationship Id="rId31" Type="http://schemas.openxmlformats.org/officeDocument/2006/relationships/tags" Target="../tags/tag839.xml"/><Relationship Id="rId44" Type="http://schemas.openxmlformats.org/officeDocument/2006/relationships/tags" Target="../tags/tag852.xml"/><Relationship Id="rId52" Type="http://schemas.openxmlformats.org/officeDocument/2006/relationships/tags" Target="../tags/tag860.xml"/><Relationship Id="rId60" Type="http://schemas.openxmlformats.org/officeDocument/2006/relationships/slideLayout" Target="../slideLayouts/slideLayout2.xml"/><Relationship Id="rId4" Type="http://schemas.openxmlformats.org/officeDocument/2006/relationships/tags" Target="../tags/tag812.xml"/><Relationship Id="rId9" Type="http://schemas.openxmlformats.org/officeDocument/2006/relationships/tags" Target="../tags/tag817.xml"/></Relationships>
</file>

<file path=ppt/slides/_rels/slide72.xml.rels><?xml version="1.0" encoding="UTF-8" standalone="yes"?>
<Relationships xmlns="http://schemas.openxmlformats.org/package/2006/relationships"><Relationship Id="rId13" Type="http://schemas.openxmlformats.org/officeDocument/2006/relationships/tags" Target="../tags/tag880.xml"/><Relationship Id="rId18" Type="http://schemas.openxmlformats.org/officeDocument/2006/relationships/tags" Target="../tags/tag885.xml"/><Relationship Id="rId26" Type="http://schemas.openxmlformats.org/officeDocument/2006/relationships/tags" Target="../tags/tag893.xml"/><Relationship Id="rId39" Type="http://schemas.openxmlformats.org/officeDocument/2006/relationships/tags" Target="../tags/tag906.xml"/><Relationship Id="rId21" Type="http://schemas.openxmlformats.org/officeDocument/2006/relationships/tags" Target="../tags/tag888.xml"/><Relationship Id="rId34" Type="http://schemas.openxmlformats.org/officeDocument/2006/relationships/tags" Target="../tags/tag901.xml"/><Relationship Id="rId42" Type="http://schemas.openxmlformats.org/officeDocument/2006/relationships/tags" Target="../tags/tag909.xml"/><Relationship Id="rId47" Type="http://schemas.openxmlformats.org/officeDocument/2006/relationships/notesSlide" Target="../notesSlides/notesSlide72.xml"/><Relationship Id="rId7" Type="http://schemas.openxmlformats.org/officeDocument/2006/relationships/tags" Target="../tags/tag874.xml"/><Relationship Id="rId2" Type="http://schemas.openxmlformats.org/officeDocument/2006/relationships/tags" Target="../tags/tag869.xml"/><Relationship Id="rId16" Type="http://schemas.openxmlformats.org/officeDocument/2006/relationships/tags" Target="../tags/tag883.xml"/><Relationship Id="rId29" Type="http://schemas.openxmlformats.org/officeDocument/2006/relationships/tags" Target="../tags/tag896.xml"/><Relationship Id="rId1" Type="http://schemas.openxmlformats.org/officeDocument/2006/relationships/tags" Target="../tags/tag868.xml"/><Relationship Id="rId6" Type="http://schemas.openxmlformats.org/officeDocument/2006/relationships/tags" Target="../tags/tag873.xml"/><Relationship Id="rId11" Type="http://schemas.openxmlformats.org/officeDocument/2006/relationships/tags" Target="../tags/tag878.xml"/><Relationship Id="rId24" Type="http://schemas.openxmlformats.org/officeDocument/2006/relationships/tags" Target="../tags/tag891.xml"/><Relationship Id="rId32" Type="http://schemas.openxmlformats.org/officeDocument/2006/relationships/tags" Target="../tags/tag899.xml"/><Relationship Id="rId37" Type="http://schemas.openxmlformats.org/officeDocument/2006/relationships/tags" Target="../tags/tag904.xml"/><Relationship Id="rId40" Type="http://schemas.openxmlformats.org/officeDocument/2006/relationships/tags" Target="../tags/tag907.xml"/><Relationship Id="rId45" Type="http://schemas.openxmlformats.org/officeDocument/2006/relationships/tags" Target="../tags/tag912.xml"/><Relationship Id="rId5" Type="http://schemas.openxmlformats.org/officeDocument/2006/relationships/tags" Target="../tags/tag872.xml"/><Relationship Id="rId15" Type="http://schemas.openxmlformats.org/officeDocument/2006/relationships/tags" Target="../tags/tag882.xml"/><Relationship Id="rId23" Type="http://schemas.openxmlformats.org/officeDocument/2006/relationships/tags" Target="../tags/tag890.xml"/><Relationship Id="rId28" Type="http://schemas.openxmlformats.org/officeDocument/2006/relationships/tags" Target="../tags/tag895.xml"/><Relationship Id="rId36" Type="http://schemas.openxmlformats.org/officeDocument/2006/relationships/tags" Target="../tags/tag903.xml"/><Relationship Id="rId10" Type="http://schemas.openxmlformats.org/officeDocument/2006/relationships/tags" Target="../tags/tag877.xml"/><Relationship Id="rId19" Type="http://schemas.openxmlformats.org/officeDocument/2006/relationships/tags" Target="../tags/tag886.xml"/><Relationship Id="rId31" Type="http://schemas.openxmlformats.org/officeDocument/2006/relationships/tags" Target="../tags/tag898.xml"/><Relationship Id="rId44" Type="http://schemas.openxmlformats.org/officeDocument/2006/relationships/tags" Target="../tags/tag911.xml"/><Relationship Id="rId4" Type="http://schemas.openxmlformats.org/officeDocument/2006/relationships/tags" Target="../tags/tag871.xml"/><Relationship Id="rId9" Type="http://schemas.openxmlformats.org/officeDocument/2006/relationships/tags" Target="../tags/tag876.xml"/><Relationship Id="rId14" Type="http://schemas.openxmlformats.org/officeDocument/2006/relationships/tags" Target="../tags/tag881.xml"/><Relationship Id="rId22" Type="http://schemas.openxmlformats.org/officeDocument/2006/relationships/tags" Target="../tags/tag889.xml"/><Relationship Id="rId27" Type="http://schemas.openxmlformats.org/officeDocument/2006/relationships/tags" Target="../tags/tag894.xml"/><Relationship Id="rId30" Type="http://schemas.openxmlformats.org/officeDocument/2006/relationships/tags" Target="../tags/tag897.xml"/><Relationship Id="rId35" Type="http://schemas.openxmlformats.org/officeDocument/2006/relationships/tags" Target="../tags/tag902.xml"/><Relationship Id="rId43" Type="http://schemas.openxmlformats.org/officeDocument/2006/relationships/tags" Target="../tags/tag910.xml"/><Relationship Id="rId8" Type="http://schemas.openxmlformats.org/officeDocument/2006/relationships/tags" Target="../tags/tag875.xml"/><Relationship Id="rId3" Type="http://schemas.openxmlformats.org/officeDocument/2006/relationships/tags" Target="../tags/tag870.xml"/><Relationship Id="rId12" Type="http://schemas.openxmlformats.org/officeDocument/2006/relationships/tags" Target="../tags/tag879.xml"/><Relationship Id="rId17" Type="http://schemas.openxmlformats.org/officeDocument/2006/relationships/tags" Target="../tags/tag884.xml"/><Relationship Id="rId25" Type="http://schemas.openxmlformats.org/officeDocument/2006/relationships/tags" Target="../tags/tag892.xml"/><Relationship Id="rId33" Type="http://schemas.openxmlformats.org/officeDocument/2006/relationships/tags" Target="../tags/tag900.xml"/><Relationship Id="rId38" Type="http://schemas.openxmlformats.org/officeDocument/2006/relationships/tags" Target="../tags/tag905.xml"/><Relationship Id="rId46" Type="http://schemas.openxmlformats.org/officeDocument/2006/relationships/slideLayout" Target="../slideLayouts/slideLayout2.xml"/><Relationship Id="rId20" Type="http://schemas.openxmlformats.org/officeDocument/2006/relationships/tags" Target="../tags/tag887.xml"/><Relationship Id="rId41" Type="http://schemas.openxmlformats.org/officeDocument/2006/relationships/tags" Target="../tags/tag908.xml"/></Relationships>
</file>

<file path=ppt/slides/_rels/slide73.xml.rels><?xml version="1.0" encoding="UTF-8" standalone="yes"?>
<Relationships xmlns="http://schemas.openxmlformats.org/package/2006/relationships"><Relationship Id="rId26" Type="http://schemas.openxmlformats.org/officeDocument/2006/relationships/tags" Target="../tags/tag938.xml"/><Relationship Id="rId21" Type="http://schemas.openxmlformats.org/officeDocument/2006/relationships/tags" Target="../tags/tag933.xml"/><Relationship Id="rId34" Type="http://schemas.openxmlformats.org/officeDocument/2006/relationships/tags" Target="../tags/tag946.xml"/><Relationship Id="rId42" Type="http://schemas.openxmlformats.org/officeDocument/2006/relationships/tags" Target="../tags/tag954.xml"/><Relationship Id="rId47" Type="http://schemas.openxmlformats.org/officeDocument/2006/relationships/tags" Target="../tags/tag959.xml"/><Relationship Id="rId50" Type="http://schemas.openxmlformats.org/officeDocument/2006/relationships/tags" Target="../tags/tag962.xml"/><Relationship Id="rId55" Type="http://schemas.openxmlformats.org/officeDocument/2006/relationships/tags" Target="../tags/tag967.xml"/><Relationship Id="rId63" Type="http://schemas.openxmlformats.org/officeDocument/2006/relationships/tags" Target="../tags/tag975.xml"/><Relationship Id="rId7" Type="http://schemas.openxmlformats.org/officeDocument/2006/relationships/tags" Target="../tags/tag919.xml"/><Relationship Id="rId2" Type="http://schemas.openxmlformats.org/officeDocument/2006/relationships/tags" Target="../tags/tag914.xml"/><Relationship Id="rId16" Type="http://schemas.openxmlformats.org/officeDocument/2006/relationships/tags" Target="../tags/tag928.xml"/><Relationship Id="rId29" Type="http://schemas.openxmlformats.org/officeDocument/2006/relationships/tags" Target="../tags/tag941.xml"/><Relationship Id="rId11" Type="http://schemas.openxmlformats.org/officeDocument/2006/relationships/tags" Target="../tags/tag923.xml"/><Relationship Id="rId24" Type="http://schemas.openxmlformats.org/officeDocument/2006/relationships/tags" Target="../tags/tag936.xml"/><Relationship Id="rId32" Type="http://schemas.openxmlformats.org/officeDocument/2006/relationships/tags" Target="../tags/tag944.xml"/><Relationship Id="rId37" Type="http://schemas.openxmlformats.org/officeDocument/2006/relationships/tags" Target="../tags/tag949.xml"/><Relationship Id="rId40" Type="http://schemas.openxmlformats.org/officeDocument/2006/relationships/tags" Target="../tags/tag952.xml"/><Relationship Id="rId45" Type="http://schemas.openxmlformats.org/officeDocument/2006/relationships/tags" Target="../tags/tag957.xml"/><Relationship Id="rId53" Type="http://schemas.openxmlformats.org/officeDocument/2006/relationships/tags" Target="../tags/tag965.xml"/><Relationship Id="rId58" Type="http://schemas.openxmlformats.org/officeDocument/2006/relationships/tags" Target="../tags/tag970.xml"/><Relationship Id="rId66" Type="http://schemas.openxmlformats.org/officeDocument/2006/relationships/slideLayout" Target="../slideLayouts/slideLayout2.xml"/><Relationship Id="rId5" Type="http://schemas.openxmlformats.org/officeDocument/2006/relationships/tags" Target="../tags/tag917.xml"/><Relationship Id="rId61" Type="http://schemas.openxmlformats.org/officeDocument/2006/relationships/tags" Target="../tags/tag973.xml"/><Relationship Id="rId19" Type="http://schemas.openxmlformats.org/officeDocument/2006/relationships/tags" Target="../tags/tag931.xml"/><Relationship Id="rId14" Type="http://schemas.openxmlformats.org/officeDocument/2006/relationships/tags" Target="../tags/tag926.xml"/><Relationship Id="rId22" Type="http://schemas.openxmlformats.org/officeDocument/2006/relationships/tags" Target="../tags/tag934.xml"/><Relationship Id="rId27" Type="http://schemas.openxmlformats.org/officeDocument/2006/relationships/tags" Target="../tags/tag939.xml"/><Relationship Id="rId30" Type="http://schemas.openxmlformats.org/officeDocument/2006/relationships/tags" Target="../tags/tag942.xml"/><Relationship Id="rId35" Type="http://schemas.openxmlformats.org/officeDocument/2006/relationships/tags" Target="../tags/tag947.xml"/><Relationship Id="rId43" Type="http://schemas.openxmlformats.org/officeDocument/2006/relationships/tags" Target="../tags/tag955.xml"/><Relationship Id="rId48" Type="http://schemas.openxmlformats.org/officeDocument/2006/relationships/tags" Target="../tags/tag960.xml"/><Relationship Id="rId56" Type="http://schemas.openxmlformats.org/officeDocument/2006/relationships/tags" Target="../tags/tag968.xml"/><Relationship Id="rId64" Type="http://schemas.openxmlformats.org/officeDocument/2006/relationships/tags" Target="../tags/tag976.xml"/><Relationship Id="rId8" Type="http://schemas.openxmlformats.org/officeDocument/2006/relationships/tags" Target="../tags/tag920.xml"/><Relationship Id="rId51" Type="http://schemas.openxmlformats.org/officeDocument/2006/relationships/tags" Target="../tags/tag963.xml"/><Relationship Id="rId3" Type="http://schemas.openxmlformats.org/officeDocument/2006/relationships/tags" Target="../tags/tag915.xml"/><Relationship Id="rId12" Type="http://schemas.openxmlformats.org/officeDocument/2006/relationships/tags" Target="../tags/tag924.xml"/><Relationship Id="rId17" Type="http://schemas.openxmlformats.org/officeDocument/2006/relationships/tags" Target="../tags/tag929.xml"/><Relationship Id="rId25" Type="http://schemas.openxmlformats.org/officeDocument/2006/relationships/tags" Target="../tags/tag937.xml"/><Relationship Id="rId33" Type="http://schemas.openxmlformats.org/officeDocument/2006/relationships/tags" Target="../tags/tag945.xml"/><Relationship Id="rId38" Type="http://schemas.openxmlformats.org/officeDocument/2006/relationships/tags" Target="../tags/tag950.xml"/><Relationship Id="rId46" Type="http://schemas.openxmlformats.org/officeDocument/2006/relationships/tags" Target="../tags/tag958.xml"/><Relationship Id="rId59" Type="http://schemas.openxmlformats.org/officeDocument/2006/relationships/tags" Target="../tags/tag971.xml"/><Relationship Id="rId67" Type="http://schemas.openxmlformats.org/officeDocument/2006/relationships/notesSlide" Target="../notesSlides/notesSlide73.xml"/><Relationship Id="rId20" Type="http://schemas.openxmlformats.org/officeDocument/2006/relationships/tags" Target="../tags/tag932.xml"/><Relationship Id="rId41" Type="http://schemas.openxmlformats.org/officeDocument/2006/relationships/tags" Target="../tags/tag953.xml"/><Relationship Id="rId54" Type="http://schemas.openxmlformats.org/officeDocument/2006/relationships/tags" Target="../tags/tag966.xml"/><Relationship Id="rId62" Type="http://schemas.openxmlformats.org/officeDocument/2006/relationships/tags" Target="../tags/tag974.xml"/><Relationship Id="rId1" Type="http://schemas.openxmlformats.org/officeDocument/2006/relationships/tags" Target="../tags/tag913.xml"/><Relationship Id="rId6" Type="http://schemas.openxmlformats.org/officeDocument/2006/relationships/tags" Target="../tags/tag918.xml"/><Relationship Id="rId15" Type="http://schemas.openxmlformats.org/officeDocument/2006/relationships/tags" Target="../tags/tag927.xml"/><Relationship Id="rId23" Type="http://schemas.openxmlformats.org/officeDocument/2006/relationships/tags" Target="../tags/tag935.xml"/><Relationship Id="rId28" Type="http://schemas.openxmlformats.org/officeDocument/2006/relationships/tags" Target="../tags/tag940.xml"/><Relationship Id="rId36" Type="http://schemas.openxmlformats.org/officeDocument/2006/relationships/tags" Target="../tags/tag948.xml"/><Relationship Id="rId49" Type="http://schemas.openxmlformats.org/officeDocument/2006/relationships/tags" Target="../tags/tag961.xml"/><Relationship Id="rId57" Type="http://schemas.openxmlformats.org/officeDocument/2006/relationships/tags" Target="../tags/tag969.xml"/><Relationship Id="rId10" Type="http://schemas.openxmlformats.org/officeDocument/2006/relationships/tags" Target="../tags/tag922.xml"/><Relationship Id="rId31" Type="http://schemas.openxmlformats.org/officeDocument/2006/relationships/tags" Target="../tags/tag943.xml"/><Relationship Id="rId44" Type="http://schemas.openxmlformats.org/officeDocument/2006/relationships/tags" Target="../tags/tag956.xml"/><Relationship Id="rId52" Type="http://schemas.openxmlformats.org/officeDocument/2006/relationships/tags" Target="../tags/tag964.xml"/><Relationship Id="rId60" Type="http://schemas.openxmlformats.org/officeDocument/2006/relationships/tags" Target="../tags/tag972.xml"/><Relationship Id="rId65" Type="http://schemas.openxmlformats.org/officeDocument/2006/relationships/tags" Target="../tags/tag977.xml"/><Relationship Id="rId4" Type="http://schemas.openxmlformats.org/officeDocument/2006/relationships/tags" Target="../tags/tag916.xml"/><Relationship Id="rId9" Type="http://schemas.openxmlformats.org/officeDocument/2006/relationships/tags" Target="../tags/tag921.xml"/><Relationship Id="rId13" Type="http://schemas.openxmlformats.org/officeDocument/2006/relationships/tags" Target="../tags/tag925.xml"/><Relationship Id="rId18" Type="http://schemas.openxmlformats.org/officeDocument/2006/relationships/tags" Target="../tags/tag930.xml"/><Relationship Id="rId39" Type="http://schemas.openxmlformats.org/officeDocument/2006/relationships/tags" Target="../tags/tag951.xml"/></Relationships>
</file>

<file path=ppt/slides/_rels/slide74.xml.rels><?xml version="1.0" encoding="UTF-8" standalone="yes"?>
<Relationships xmlns="http://schemas.openxmlformats.org/package/2006/relationships"><Relationship Id="rId26" Type="http://schemas.openxmlformats.org/officeDocument/2006/relationships/tags" Target="../tags/tag1003.xml"/><Relationship Id="rId21" Type="http://schemas.openxmlformats.org/officeDocument/2006/relationships/tags" Target="../tags/tag998.xml"/><Relationship Id="rId42" Type="http://schemas.openxmlformats.org/officeDocument/2006/relationships/tags" Target="../tags/tag1019.xml"/><Relationship Id="rId47" Type="http://schemas.openxmlformats.org/officeDocument/2006/relationships/tags" Target="../tags/tag1024.xml"/><Relationship Id="rId63" Type="http://schemas.openxmlformats.org/officeDocument/2006/relationships/tags" Target="../tags/tag1040.xml"/><Relationship Id="rId68" Type="http://schemas.openxmlformats.org/officeDocument/2006/relationships/tags" Target="../tags/tag1045.xml"/><Relationship Id="rId2" Type="http://schemas.openxmlformats.org/officeDocument/2006/relationships/tags" Target="../tags/tag979.xml"/><Relationship Id="rId16" Type="http://schemas.openxmlformats.org/officeDocument/2006/relationships/tags" Target="../tags/tag993.xml"/><Relationship Id="rId29" Type="http://schemas.openxmlformats.org/officeDocument/2006/relationships/tags" Target="../tags/tag1006.xml"/><Relationship Id="rId11" Type="http://schemas.openxmlformats.org/officeDocument/2006/relationships/tags" Target="../tags/tag988.xml"/><Relationship Id="rId24" Type="http://schemas.openxmlformats.org/officeDocument/2006/relationships/tags" Target="../tags/tag1001.xml"/><Relationship Id="rId32" Type="http://schemas.openxmlformats.org/officeDocument/2006/relationships/tags" Target="../tags/tag1009.xml"/><Relationship Id="rId37" Type="http://schemas.openxmlformats.org/officeDocument/2006/relationships/tags" Target="../tags/tag1014.xml"/><Relationship Id="rId40" Type="http://schemas.openxmlformats.org/officeDocument/2006/relationships/tags" Target="../tags/tag1017.xml"/><Relationship Id="rId45" Type="http://schemas.openxmlformats.org/officeDocument/2006/relationships/tags" Target="../tags/tag1022.xml"/><Relationship Id="rId53" Type="http://schemas.openxmlformats.org/officeDocument/2006/relationships/tags" Target="../tags/tag1030.xml"/><Relationship Id="rId58" Type="http://schemas.openxmlformats.org/officeDocument/2006/relationships/tags" Target="../tags/tag1035.xml"/><Relationship Id="rId66" Type="http://schemas.openxmlformats.org/officeDocument/2006/relationships/tags" Target="../tags/tag1043.xml"/><Relationship Id="rId74" Type="http://schemas.openxmlformats.org/officeDocument/2006/relationships/slideLayout" Target="../slideLayouts/slideLayout2.xml"/><Relationship Id="rId5" Type="http://schemas.openxmlformats.org/officeDocument/2006/relationships/tags" Target="../tags/tag982.xml"/><Relationship Id="rId61" Type="http://schemas.openxmlformats.org/officeDocument/2006/relationships/tags" Target="../tags/tag1038.xml"/><Relationship Id="rId19" Type="http://schemas.openxmlformats.org/officeDocument/2006/relationships/tags" Target="../tags/tag996.xml"/><Relationship Id="rId14" Type="http://schemas.openxmlformats.org/officeDocument/2006/relationships/tags" Target="../tags/tag991.xml"/><Relationship Id="rId22" Type="http://schemas.openxmlformats.org/officeDocument/2006/relationships/tags" Target="../tags/tag999.xml"/><Relationship Id="rId27" Type="http://schemas.openxmlformats.org/officeDocument/2006/relationships/tags" Target="../tags/tag1004.xml"/><Relationship Id="rId30" Type="http://schemas.openxmlformats.org/officeDocument/2006/relationships/tags" Target="../tags/tag1007.xml"/><Relationship Id="rId35" Type="http://schemas.openxmlformats.org/officeDocument/2006/relationships/tags" Target="../tags/tag1012.xml"/><Relationship Id="rId43" Type="http://schemas.openxmlformats.org/officeDocument/2006/relationships/tags" Target="../tags/tag1020.xml"/><Relationship Id="rId48" Type="http://schemas.openxmlformats.org/officeDocument/2006/relationships/tags" Target="../tags/tag1025.xml"/><Relationship Id="rId56" Type="http://schemas.openxmlformats.org/officeDocument/2006/relationships/tags" Target="../tags/tag1033.xml"/><Relationship Id="rId64" Type="http://schemas.openxmlformats.org/officeDocument/2006/relationships/tags" Target="../tags/tag1041.xml"/><Relationship Id="rId69" Type="http://schemas.openxmlformats.org/officeDocument/2006/relationships/tags" Target="../tags/tag1046.xml"/><Relationship Id="rId8" Type="http://schemas.openxmlformats.org/officeDocument/2006/relationships/tags" Target="../tags/tag985.xml"/><Relationship Id="rId51" Type="http://schemas.openxmlformats.org/officeDocument/2006/relationships/tags" Target="../tags/tag1028.xml"/><Relationship Id="rId72" Type="http://schemas.openxmlformats.org/officeDocument/2006/relationships/tags" Target="../tags/tag1049.xml"/><Relationship Id="rId3" Type="http://schemas.openxmlformats.org/officeDocument/2006/relationships/tags" Target="../tags/tag980.xml"/><Relationship Id="rId12" Type="http://schemas.openxmlformats.org/officeDocument/2006/relationships/tags" Target="../tags/tag989.xml"/><Relationship Id="rId17" Type="http://schemas.openxmlformats.org/officeDocument/2006/relationships/tags" Target="../tags/tag994.xml"/><Relationship Id="rId25" Type="http://schemas.openxmlformats.org/officeDocument/2006/relationships/tags" Target="../tags/tag1002.xml"/><Relationship Id="rId33" Type="http://schemas.openxmlformats.org/officeDocument/2006/relationships/tags" Target="../tags/tag1010.xml"/><Relationship Id="rId38" Type="http://schemas.openxmlformats.org/officeDocument/2006/relationships/tags" Target="../tags/tag1015.xml"/><Relationship Id="rId46" Type="http://schemas.openxmlformats.org/officeDocument/2006/relationships/tags" Target="../tags/tag1023.xml"/><Relationship Id="rId59" Type="http://schemas.openxmlformats.org/officeDocument/2006/relationships/tags" Target="../tags/tag1036.xml"/><Relationship Id="rId67" Type="http://schemas.openxmlformats.org/officeDocument/2006/relationships/tags" Target="../tags/tag1044.xml"/><Relationship Id="rId20" Type="http://schemas.openxmlformats.org/officeDocument/2006/relationships/tags" Target="../tags/tag997.xml"/><Relationship Id="rId41" Type="http://schemas.openxmlformats.org/officeDocument/2006/relationships/tags" Target="../tags/tag1018.xml"/><Relationship Id="rId54" Type="http://schemas.openxmlformats.org/officeDocument/2006/relationships/tags" Target="../tags/tag1031.xml"/><Relationship Id="rId62" Type="http://schemas.openxmlformats.org/officeDocument/2006/relationships/tags" Target="../tags/tag1039.xml"/><Relationship Id="rId70" Type="http://schemas.openxmlformats.org/officeDocument/2006/relationships/tags" Target="../tags/tag1047.xml"/><Relationship Id="rId75" Type="http://schemas.openxmlformats.org/officeDocument/2006/relationships/notesSlide" Target="../notesSlides/notesSlide74.xml"/><Relationship Id="rId1" Type="http://schemas.openxmlformats.org/officeDocument/2006/relationships/tags" Target="../tags/tag978.xml"/><Relationship Id="rId6" Type="http://schemas.openxmlformats.org/officeDocument/2006/relationships/tags" Target="../tags/tag983.xml"/><Relationship Id="rId15" Type="http://schemas.openxmlformats.org/officeDocument/2006/relationships/tags" Target="../tags/tag992.xml"/><Relationship Id="rId23" Type="http://schemas.openxmlformats.org/officeDocument/2006/relationships/tags" Target="../tags/tag1000.xml"/><Relationship Id="rId28" Type="http://schemas.openxmlformats.org/officeDocument/2006/relationships/tags" Target="../tags/tag1005.xml"/><Relationship Id="rId36" Type="http://schemas.openxmlformats.org/officeDocument/2006/relationships/tags" Target="../tags/tag1013.xml"/><Relationship Id="rId49" Type="http://schemas.openxmlformats.org/officeDocument/2006/relationships/tags" Target="../tags/tag1026.xml"/><Relationship Id="rId57" Type="http://schemas.openxmlformats.org/officeDocument/2006/relationships/tags" Target="../tags/tag1034.xml"/><Relationship Id="rId10" Type="http://schemas.openxmlformats.org/officeDocument/2006/relationships/tags" Target="../tags/tag987.xml"/><Relationship Id="rId31" Type="http://schemas.openxmlformats.org/officeDocument/2006/relationships/tags" Target="../tags/tag1008.xml"/><Relationship Id="rId44" Type="http://schemas.openxmlformats.org/officeDocument/2006/relationships/tags" Target="../tags/tag1021.xml"/><Relationship Id="rId52" Type="http://schemas.openxmlformats.org/officeDocument/2006/relationships/tags" Target="../tags/tag1029.xml"/><Relationship Id="rId60" Type="http://schemas.openxmlformats.org/officeDocument/2006/relationships/tags" Target="../tags/tag1037.xml"/><Relationship Id="rId65" Type="http://schemas.openxmlformats.org/officeDocument/2006/relationships/tags" Target="../tags/tag1042.xml"/><Relationship Id="rId73" Type="http://schemas.openxmlformats.org/officeDocument/2006/relationships/tags" Target="../tags/tag1050.xml"/><Relationship Id="rId4" Type="http://schemas.openxmlformats.org/officeDocument/2006/relationships/tags" Target="../tags/tag981.xml"/><Relationship Id="rId9" Type="http://schemas.openxmlformats.org/officeDocument/2006/relationships/tags" Target="../tags/tag986.xml"/><Relationship Id="rId13" Type="http://schemas.openxmlformats.org/officeDocument/2006/relationships/tags" Target="../tags/tag990.xml"/><Relationship Id="rId18" Type="http://schemas.openxmlformats.org/officeDocument/2006/relationships/tags" Target="../tags/tag995.xml"/><Relationship Id="rId39" Type="http://schemas.openxmlformats.org/officeDocument/2006/relationships/tags" Target="../tags/tag1016.xml"/><Relationship Id="rId34" Type="http://schemas.openxmlformats.org/officeDocument/2006/relationships/tags" Target="../tags/tag1011.xml"/><Relationship Id="rId50" Type="http://schemas.openxmlformats.org/officeDocument/2006/relationships/tags" Target="../tags/tag1027.xml"/><Relationship Id="rId55" Type="http://schemas.openxmlformats.org/officeDocument/2006/relationships/tags" Target="../tags/tag1032.xml"/><Relationship Id="rId7" Type="http://schemas.openxmlformats.org/officeDocument/2006/relationships/tags" Target="../tags/tag984.xml"/><Relationship Id="rId71" Type="http://schemas.openxmlformats.org/officeDocument/2006/relationships/tags" Target="../tags/tag1048.xml"/></Relationships>
</file>

<file path=ppt/slides/_rels/slide75.xml.rels><?xml version="1.0" encoding="UTF-8" standalone="yes"?>
<Relationships xmlns="http://schemas.openxmlformats.org/package/2006/relationships"><Relationship Id="rId26" Type="http://schemas.openxmlformats.org/officeDocument/2006/relationships/tags" Target="../tags/tag1076.xml"/><Relationship Id="rId21" Type="http://schemas.openxmlformats.org/officeDocument/2006/relationships/tags" Target="../tags/tag1071.xml"/><Relationship Id="rId42" Type="http://schemas.openxmlformats.org/officeDocument/2006/relationships/tags" Target="../tags/tag1092.xml"/><Relationship Id="rId47" Type="http://schemas.openxmlformats.org/officeDocument/2006/relationships/tags" Target="../tags/tag1097.xml"/><Relationship Id="rId63" Type="http://schemas.openxmlformats.org/officeDocument/2006/relationships/tags" Target="../tags/tag1113.xml"/><Relationship Id="rId68" Type="http://schemas.openxmlformats.org/officeDocument/2006/relationships/tags" Target="../tags/tag1118.xml"/><Relationship Id="rId2" Type="http://schemas.openxmlformats.org/officeDocument/2006/relationships/tags" Target="../tags/tag1052.xml"/><Relationship Id="rId16" Type="http://schemas.openxmlformats.org/officeDocument/2006/relationships/tags" Target="../tags/tag1066.xml"/><Relationship Id="rId29" Type="http://schemas.openxmlformats.org/officeDocument/2006/relationships/tags" Target="../tags/tag1079.xml"/><Relationship Id="rId11" Type="http://schemas.openxmlformats.org/officeDocument/2006/relationships/tags" Target="../tags/tag1061.xml"/><Relationship Id="rId24" Type="http://schemas.openxmlformats.org/officeDocument/2006/relationships/tags" Target="../tags/tag1074.xml"/><Relationship Id="rId32" Type="http://schemas.openxmlformats.org/officeDocument/2006/relationships/tags" Target="../tags/tag1082.xml"/><Relationship Id="rId37" Type="http://schemas.openxmlformats.org/officeDocument/2006/relationships/tags" Target="../tags/tag1087.xml"/><Relationship Id="rId40" Type="http://schemas.openxmlformats.org/officeDocument/2006/relationships/tags" Target="../tags/tag1090.xml"/><Relationship Id="rId45" Type="http://schemas.openxmlformats.org/officeDocument/2006/relationships/tags" Target="../tags/tag1095.xml"/><Relationship Id="rId53" Type="http://schemas.openxmlformats.org/officeDocument/2006/relationships/tags" Target="../tags/tag1103.xml"/><Relationship Id="rId58" Type="http://schemas.openxmlformats.org/officeDocument/2006/relationships/tags" Target="../tags/tag1108.xml"/><Relationship Id="rId66" Type="http://schemas.openxmlformats.org/officeDocument/2006/relationships/tags" Target="../tags/tag1116.xml"/><Relationship Id="rId74" Type="http://schemas.openxmlformats.org/officeDocument/2006/relationships/slideLayout" Target="../slideLayouts/slideLayout2.xml"/><Relationship Id="rId5" Type="http://schemas.openxmlformats.org/officeDocument/2006/relationships/tags" Target="../tags/tag1055.xml"/><Relationship Id="rId61" Type="http://schemas.openxmlformats.org/officeDocument/2006/relationships/tags" Target="../tags/tag1111.xml"/><Relationship Id="rId19" Type="http://schemas.openxmlformats.org/officeDocument/2006/relationships/tags" Target="../tags/tag1069.xml"/><Relationship Id="rId14" Type="http://schemas.openxmlformats.org/officeDocument/2006/relationships/tags" Target="../tags/tag1064.xml"/><Relationship Id="rId22" Type="http://schemas.openxmlformats.org/officeDocument/2006/relationships/tags" Target="../tags/tag1072.xml"/><Relationship Id="rId27" Type="http://schemas.openxmlformats.org/officeDocument/2006/relationships/tags" Target="../tags/tag1077.xml"/><Relationship Id="rId30" Type="http://schemas.openxmlformats.org/officeDocument/2006/relationships/tags" Target="../tags/tag1080.xml"/><Relationship Id="rId35" Type="http://schemas.openxmlformats.org/officeDocument/2006/relationships/tags" Target="../tags/tag1085.xml"/><Relationship Id="rId43" Type="http://schemas.openxmlformats.org/officeDocument/2006/relationships/tags" Target="../tags/tag1093.xml"/><Relationship Id="rId48" Type="http://schemas.openxmlformats.org/officeDocument/2006/relationships/tags" Target="../tags/tag1098.xml"/><Relationship Id="rId56" Type="http://schemas.openxmlformats.org/officeDocument/2006/relationships/tags" Target="../tags/tag1106.xml"/><Relationship Id="rId64" Type="http://schemas.openxmlformats.org/officeDocument/2006/relationships/tags" Target="../tags/tag1114.xml"/><Relationship Id="rId69" Type="http://schemas.openxmlformats.org/officeDocument/2006/relationships/tags" Target="../tags/tag1119.xml"/><Relationship Id="rId8" Type="http://schemas.openxmlformats.org/officeDocument/2006/relationships/tags" Target="../tags/tag1058.xml"/><Relationship Id="rId51" Type="http://schemas.openxmlformats.org/officeDocument/2006/relationships/tags" Target="../tags/tag1101.xml"/><Relationship Id="rId72" Type="http://schemas.openxmlformats.org/officeDocument/2006/relationships/tags" Target="../tags/tag1122.xml"/><Relationship Id="rId3" Type="http://schemas.openxmlformats.org/officeDocument/2006/relationships/tags" Target="../tags/tag1053.xml"/><Relationship Id="rId12" Type="http://schemas.openxmlformats.org/officeDocument/2006/relationships/tags" Target="../tags/tag1062.xml"/><Relationship Id="rId17" Type="http://schemas.openxmlformats.org/officeDocument/2006/relationships/tags" Target="../tags/tag1067.xml"/><Relationship Id="rId25" Type="http://schemas.openxmlformats.org/officeDocument/2006/relationships/tags" Target="../tags/tag1075.xml"/><Relationship Id="rId33" Type="http://schemas.openxmlformats.org/officeDocument/2006/relationships/tags" Target="../tags/tag1083.xml"/><Relationship Id="rId38" Type="http://schemas.openxmlformats.org/officeDocument/2006/relationships/tags" Target="../tags/tag1088.xml"/><Relationship Id="rId46" Type="http://schemas.openxmlformats.org/officeDocument/2006/relationships/tags" Target="../tags/tag1096.xml"/><Relationship Id="rId59" Type="http://schemas.openxmlformats.org/officeDocument/2006/relationships/tags" Target="../tags/tag1109.xml"/><Relationship Id="rId67" Type="http://schemas.openxmlformats.org/officeDocument/2006/relationships/tags" Target="../tags/tag1117.xml"/><Relationship Id="rId20" Type="http://schemas.openxmlformats.org/officeDocument/2006/relationships/tags" Target="../tags/tag1070.xml"/><Relationship Id="rId41" Type="http://schemas.openxmlformats.org/officeDocument/2006/relationships/tags" Target="../tags/tag1091.xml"/><Relationship Id="rId54" Type="http://schemas.openxmlformats.org/officeDocument/2006/relationships/tags" Target="../tags/tag1104.xml"/><Relationship Id="rId62" Type="http://schemas.openxmlformats.org/officeDocument/2006/relationships/tags" Target="../tags/tag1112.xml"/><Relationship Id="rId70" Type="http://schemas.openxmlformats.org/officeDocument/2006/relationships/tags" Target="../tags/tag1120.xml"/><Relationship Id="rId75" Type="http://schemas.openxmlformats.org/officeDocument/2006/relationships/notesSlide" Target="../notesSlides/notesSlide75.xml"/><Relationship Id="rId1" Type="http://schemas.openxmlformats.org/officeDocument/2006/relationships/tags" Target="../tags/tag1051.xml"/><Relationship Id="rId6" Type="http://schemas.openxmlformats.org/officeDocument/2006/relationships/tags" Target="../tags/tag1056.xml"/><Relationship Id="rId15" Type="http://schemas.openxmlformats.org/officeDocument/2006/relationships/tags" Target="../tags/tag1065.xml"/><Relationship Id="rId23" Type="http://schemas.openxmlformats.org/officeDocument/2006/relationships/tags" Target="../tags/tag1073.xml"/><Relationship Id="rId28" Type="http://schemas.openxmlformats.org/officeDocument/2006/relationships/tags" Target="../tags/tag1078.xml"/><Relationship Id="rId36" Type="http://schemas.openxmlformats.org/officeDocument/2006/relationships/tags" Target="../tags/tag1086.xml"/><Relationship Id="rId49" Type="http://schemas.openxmlformats.org/officeDocument/2006/relationships/tags" Target="../tags/tag1099.xml"/><Relationship Id="rId57" Type="http://schemas.openxmlformats.org/officeDocument/2006/relationships/tags" Target="../tags/tag1107.xml"/><Relationship Id="rId10" Type="http://schemas.openxmlformats.org/officeDocument/2006/relationships/tags" Target="../tags/tag1060.xml"/><Relationship Id="rId31" Type="http://schemas.openxmlformats.org/officeDocument/2006/relationships/tags" Target="../tags/tag1081.xml"/><Relationship Id="rId44" Type="http://schemas.openxmlformats.org/officeDocument/2006/relationships/tags" Target="../tags/tag1094.xml"/><Relationship Id="rId52" Type="http://schemas.openxmlformats.org/officeDocument/2006/relationships/tags" Target="../tags/tag1102.xml"/><Relationship Id="rId60" Type="http://schemas.openxmlformats.org/officeDocument/2006/relationships/tags" Target="../tags/tag1110.xml"/><Relationship Id="rId65" Type="http://schemas.openxmlformats.org/officeDocument/2006/relationships/tags" Target="../tags/tag1115.xml"/><Relationship Id="rId73" Type="http://schemas.openxmlformats.org/officeDocument/2006/relationships/tags" Target="../tags/tag1123.xml"/><Relationship Id="rId4" Type="http://schemas.openxmlformats.org/officeDocument/2006/relationships/tags" Target="../tags/tag1054.xml"/><Relationship Id="rId9" Type="http://schemas.openxmlformats.org/officeDocument/2006/relationships/tags" Target="../tags/tag1059.xml"/><Relationship Id="rId13" Type="http://schemas.openxmlformats.org/officeDocument/2006/relationships/tags" Target="../tags/tag1063.xml"/><Relationship Id="rId18" Type="http://schemas.openxmlformats.org/officeDocument/2006/relationships/tags" Target="../tags/tag1068.xml"/><Relationship Id="rId39" Type="http://schemas.openxmlformats.org/officeDocument/2006/relationships/tags" Target="../tags/tag1089.xml"/><Relationship Id="rId34" Type="http://schemas.openxmlformats.org/officeDocument/2006/relationships/tags" Target="../tags/tag1084.xml"/><Relationship Id="rId50" Type="http://schemas.openxmlformats.org/officeDocument/2006/relationships/tags" Target="../tags/tag1100.xml"/><Relationship Id="rId55" Type="http://schemas.openxmlformats.org/officeDocument/2006/relationships/tags" Target="../tags/tag1105.xml"/><Relationship Id="rId7" Type="http://schemas.openxmlformats.org/officeDocument/2006/relationships/tags" Target="../tags/tag1057.xml"/><Relationship Id="rId71" Type="http://schemas.openxmlformats.org/officeDocument/2006/relationships/tags" Target="../tags/tag1121.xml"/></Relationships>
</file>

<file path=ppt/slides/_rels/slide76.xml.rels><?xml version="1.0" encoding="UTF-8" standalone="yes"?>
<Relationships xmlns="http://schemas.openxmlformats.org/package/2006/relationships"><Relationship Id="rId26" Type="http://schemas.openxmlformats.org/officeDocument/2006/relationships/tags" Target="../tags/tag1149.xml"/><Relationship Id="rId21" Type="http://schemas.openxmlformats.org/officeDocument/2006/relationships/tags" Target="../tags/tag1144.xml"/><Relationship Id="rId42" Type="http://schemas.openxmlformats.org/officeDocument/2006/relationships/tags" Target="../tags/tag1165.xml"/><Relationship Id="rId47" Type="http://schemas.openxmlformats.org/officeDocument/2006/relationships/tags" Target="../tags/tag1170.xml"/><Relationship Id="rId63" Type="http://schemas.openxmlformats.org/officeDocument/2006/relationships/tags" Target="../tags/tag1186.xml"/><Relationship Id="rId68" Type="http://schemas.openxmlformats.org/officeDocument/2006/relationships/tags" Target="../tags/tag1191.xml"/><Relationship Id="rId2" Type="http://schemas.openxmlformats.org/officeDocument/2006/relationships/tags" Target="../tags/tag1125.xml"/><Relationship Id="rId16" Type="http://schemas.openxmlformats.org/officeDocument/2006/relationships/tags" Target="../tags/tag1139.xml"/><Relationship Id="rId29" Type="http://schemas.openxmlformats.org/officeDocument/2006/relationships/tags" Target="../tags/tag1152.xml"/><Relationship Id="rId11" Type="http://schemas.openxmlformats.org/officeDocument/2006/relationships/tags" Target="../tags/tag1134.xml"/><Relationship Id="rId24" Type="http://schemas.openxmlformats.org/officeDocument/2006/relationships/tags" Target="../tags/tag1147.xml"/><Relationship Id="rId32" Type="http://schemas.openxmlformats.org/officeDocument/2006/relationships/tags" Target="../tags/tag1155.xml"/><Relationship Id="rId37" Type="http://schemas.openxmlformats.org/officeDocument/2006/relationships/tags" Target="../tags/tag1160.xml"/><Relationship Id="rId40" Type="http://schemas.openxmlformats.org/officeDocument/2006/relationships/tags" Target="../tags/tag1163.xml"/><Relationship Id="rId45" Type="http://schemas.openxmlformats.org/officeDocument/2006/relationships/tags" Target="../tags/tag1168.xml"/><Relationship Id="rId53" Type="http://schemas.openxmlformats.org/officeDocument/2006/relationships/tags" Target="../tags/tag1176.xml"/><Relationship Id="rId58" Type="http://schemas.openxmlformats.org/officeDocument/2006/relationships/tags" Target="../tags/tag1181.xml"/><Relationship Id="rId66" Type="http://schemas.openxmlformats.org/officeDocument/2006/relationships/tags" Target="../tags/tag1189.xml"/><Relationship Id="rId74" Type="http://schemas.openxmlformats.org/officeDocument/2006/relationships/slideLayout" Target="../slideLayouts/slideLayout2.xml"/><Relationship Id="rId5" Type="http://schemas.openxmlformats.org/officeDocument/2006/relationships/tags" Target="../tags/tag1128.xml"/><Relationship Id="rId61" Type="http://schemas.openxmlformats.org/officeDocument/2006/relationships/tags" Target="../tags/tag1184.xml"/><Relationship Id="rId19" Type="http://schemas.openxmlformats.org/officeDocument/2006/relationships/tags" Target="../tags/tag1142.xml"/><Relationship Id="rId14" Type="http://schemas.openxmlformats.org/officeDocument/2006/relationships/tags" Target="../tags/tag1137.xml"/><Relationship Id="rId22" Type="http://schemas.openxmlformats.org/officeDocument/2006/relationships/tags" Target="../tags/tag1145.xml"/><Relationship Id="rId27" Type="http://schemas.openxmlformats.org/officeDocument/2006/relationships/tags" Target="../tags/tag1150.xml"/><Relationship Id="rId30" Type="http://schemas.openxmlformats.org/officeDocument/2006/relationships/tags" Target="../tags/tag1153.xml"/><Relationship Id="rId35" Type="http://schemas.openxmlformats.org/officeDocument/2006/relationships/tags" Target="../tags/tag1158.xml"/><Relationship Id="rId43" Type="http://schemas.openxmlformats.org/officeDocument/2006/relationships/tags" Target="../tags/tag1166.xml"/><Relationship Id="rId48" Type="http://schemas.openxmlformats.org/officeDocument/2006/relationships/tags" Target="../tags/tag1171.xml"/><Relationship Id="rId56" Type="http://schemas.openxmlformats.org/officeDocument/2006/relationships/tags" Target="../tags/tag1179.xml"/><Relationship Id="rId64" Type="http://schemas.openxmlformats.org/officeDocument/2006/relationships/tags" Target="../tags/tag1187.xml"/><Relationship Id="rId69" Type="http://schemas.openxmlformats.org/officeDocument/2006/relationships/tags" Target="../tags/tag1192.xml"/><Relationship Id="rId8" Type="http://schemas.openxmlformats.org/officeDocument/2006/relationships/tags" Target="../tags/tag1131.xml"/><Relationship Id="rId51" Type="http://schemas.openxmlformats.org/officeDocument/2006/relationships/tags" Target="../tags/tag1174.xml"/><Relationship Id="rId72" Type="http://schemas.openxmlformats.org/officeDocument/2006/relationships/tags" Target="../tags/tag1195.xml"/><Relationship Id="rId3" Type="http://schemas.openxmlformats.org/officeDocument/2006/relationships/tags" Target="../tags/tag1126.xml"/><Relationship Id="rId12" Type="http://schemas.openxmlformats.org/officeDocument/2006/relationships/tags" Target="../tags/tag1135.xml"/><Relationship Id="rId17" Type="http://schemas.openxmlformats.org/officeDocument/2006/relationships/tags" Target="../tags/tag1140.xml"/><Relationship Id="rId25" Type="http://schemas.openxmlformats.org/officeDocument/2006/relationships/tags" Target="../tags/tag1148.xml"/><Relationship Id="rId33" Type="http://schemas.openxmlformats.org/officeDocument/2006/relationships/tags" Target="../tags/tag1156.xml"/><Relationship Id="rId38" Type="http://schemas.openxmlformats.org/officeDocument/2006/relationships/tags" Target="../tags/tag1161.xml"/><Relationship Id="rId46" Type="http://schemas.openxmlformats.org/officeDocument/2006/relationships/tags" Target="../tags/tag1169.xml"/><Relationship Id="rId59" Type="http://schemas.openxmlformats.org/officeDocument/2006/relationships/tags" Target="../tags/tag1182.xml"/><Relationship Id="rId67" Type="http://schemas.openxmlformats.org/officeDocument/2006/relationships/tags" Target="../tags/tag1190.xml"/><Relationship Id="rId20" Type="http://schemas.openxmlformats.org/officeDocument/2006/relationships/tags" Target="../tags/tag1143.xml"/><Relationship Id="rId41" Type="http://schemas.openxmlformats.org/officeDocument/2006/relationships/tags" Target="../tags/tag1164.xml"/><Relationship Id="rId54" Type="http://schemas.openxmlformats.org/officeDocument/2006/relationships/tags" Target="../tags/tag1177.xml"/><Relationship Id="rId62" Type="http://schemas.openxmlformats.org/officeDocument/2006/relationships/tags" Target="../tags/tag1185.xml"/><Relationship Id="rId70" Type="http://schemas.openxmlformats.org/officeDocument/2006/relationships/tags" Target="../tags/tag1193.xml"/><Relationship Id="rId75" Type="http://schemas.openxmlformats.org/officeDocument/2006/relationships/notesSlide" Target="../notesSlides/notesSlide76.xml"/><Relationship Id="rId1" Type="http://schemas.openxmlformats.org/officeDocument/2006/relationships/tags" Target="../tags/tag1124.xml"/><Relationship Id="rId6" Type="http://schemas.openxmlformats.org/officeDocument/2006/relationships/tags" Target="../tags/tag1129.xml"/><Relationship Id="rId15" Type="http://schemas.openxmlformats.org/officeDocument/2006/relationships/tags" Target="../tags/tag1138.xml"/><Relationship Id="rId23" Type="http://schemas.openxmlformats.org/officeDocument/2006/relationships/tags" Target="../tags/tag1146.xml"/><Relationship Id="rId28" Type="http://schemas.openxmlformats.org/officeDocument/2006/relationships/tags" Target="../tags/tag1151.xml"/><Relationship Id="rId36" Type="http://schemas.openxmlformats.org/officeDocument/2006/relationships/tags" Target="../tags/tag1159.xml"/><Relationship Id="rId49" Type="http://schemas.openxmlformats.org/officeDocument/2006/relationships/tags" Target="../tags/tag1172.xml"/><Relationship Id="rId57" Type="http://schemas.openxmlformats.org/officeDocument/2006/relationships/tags" Target="../tags/tag1180.xml"/><Relationship Id="rId10" Type="http://schemas.openxmlformats.org/officeDocument/2006/relationships/tags" Target="../tags/tag1133.xml"/><Relationship Id="rId31" Type="http://schemas.openxmlformats.org/officeDocument/2006/relationships/tags" Target="../tags/tag1154.xml"/><Relationship Id="rId44" Type="http://schemas.openxmlformats.org/officeDocument/2006/relationships/tags" Target="../tags/tag1167.xml"/><Relationship Id="rId52" Type="http://schemas.openxmlformats.org/officeDocument/2006/relationships/tags" Target="../tags/tag1175.xml"/><Relationship Id="rId60" Type="http://schemas.openxmlformats.org/officeDocument/2006/relationships/tags" Target="../tags/tag1183.xml"/><Relationship Id="rId65" Type="http://schemas.openxmlformats.org/officeDocument/2006/relationships/tags" Target="../tags/tag1188.xml"/><Relationship Id="rId73" Type="http://schemas.openxmlformats.org/officeDocument/2006/relationships/tags" Target="../tags/tag1196.xml"/><Relationship Id="rId4" Type="http://schemas.openxmlformats.org/officeDocument/2006/relationships/tags" Target="../tags/tag1127.xml"/><Relationship Id="rId9" Type="http://schemas.openxmlformats.org/officeDocument/2006/relationships/tags" Target="../tags/tag1132.xml"/><Relationship Id="rId13" Type="http://schemas.openxmlformats.org/officeDocument/2006/relationships/tags" Target="../tags/tag1136.xml"/><Relationship Id="rId18" Type="http://schemas.openxmlformats.org/officeDocument/2006/relationships/tags" Target="../tags/tag1141.xml"/><Relationship Id="rId39" Type="http://schemas.openxmlformats.org/officeDocument/2006/relationships/tags" Target="../tags/tag1162.xml"/><Relationship Id="rId34" Type="http://schemas.openxmlformats.org/officeDocument/2006/relationships/tags" Target="../tags/tag1157.xml"/><Relationship Id="rId50" Type="http://schemas.openxmlformats.org/officeDocument/2006/relationships/tags" Target="../tags/tag1173.xml"/><Relationship Id="rId55" Type="http://schemas.openxmlformats.org/officeDocument/2006/relationships/tags" Target="../tags/tag1178.xml"/><Relationship Id="rId7" Type="http://schemas.openxmlformats.org/officeDocument/2006/relationships/tags" Target="../tags/tag1130.xml"/><Relationship Id="rId71" Type="http://schemas.openxmlformats.org/officeDocument/2006/relationships/tags" Target="../tags/tag1194.xml"/></Relationships>
</file>

<file path=ppt/slides/_rels/slide77.xml.rels><?xml version="1.0" encoding="UTF-8" standalone="yes"?>
<Relationships xmlns="http://schemas.openxmlformats.org/package/2006/relationships"><Relationship Id="rId13" Type="http://schemas.openxmlformats.org/officeDocument/2006/relationships/tags" Target="../tags/tag1209.xml"/><Relationship Id="rId18" Type="http://schemas.openxmlformats.org/officeDocument/2006/relationships/tags" Target="../tags/tag1214.xml"/><Relationship Id="rId26" Type="http://schemas.openxmlformats.org/officeDocument/2006/relationships/tags" Target="../tags/tag1222.xml"/><Relationship Id="rId3" Type="http://schemas.openxmlformats.org/officeDocument/2006/relationships/tags" Target="../tags/tag1199.xml"/><Relationship Id="rId21" Type="http://schemas.openxmlformats.org/officeDocument/2006/relationships/tags" Target="../tags/tag1217.xml"/><Relationship Id="rId7" Type="http://schemas.openxmlformats.org/officeDocument/2006/relationships/tags" Target="../tags/tag1203.xml"/><Relationship Id="rId12" Type="http://schemas.openxmlformats.org/officeDocument/2006/relationships/tags" Target="../tags/tag1208.xml"/><Relationship Id="rId17" Type="http://schemas.openxmlformats.org/officeDocument/2006/relationships/tags" Target="../tags/tag1213.xml"/><Relationship Id="rId25" Type="http://schemas.openxmlformats.org/officeDocument/2006/relationships/tags" Target="../tags/tag1221.xml"/><Relationship Id="rId33" Type="http://schemas.openxmlformats.org/officeDocument/2006/relationships/notesSlide" Target="../notesSlides/notesSlide77.xml"/><Relationship Id="rId2" Type="http://schemas.openxmlformats.org/officeDocument/2006/relationships/tags" Target="../tags/tag1198.xml"/><Relationship Id="rId16" Type="http://schemas.openxmlformats.org/officeDocument/2006/relationships/tags" Target="../tags/tag1212.xml"/><Relationship Id="rId20" Type="http://schemas.openxmlformats.org/officeDocument/2006/relationships/tags" Target="../tags/tag1216.xml"/><Relationship Id="rId29" Type="http://schemas.openxmlformats.org/officeDocument/2006/relationships/tags" Target="../tags/tag1225.xml"/><Relationship Id="rId1" Type="http://schemas.openxmlformats.org/officeDocument/2006/relationships/tags" Target="../tags/tag1197.xml"/><Relationship Id="rId6" Type="http://schemas.openxmlformats.org/officeDocument/2006/relationships/tags" Target="../tags/tag1202.xml"/><Relationship Id="rId11" Type="http://schemas.openxmlformats.org/officeDocument/2006/relationships/tags" Target="../tags/tag1207.xml"/><Relationship Id="rId24" Type="http://schemas.openxmlformats.org/officeDocument/2006/relationships/tags" Target="../tags/tag1220.xml"/><Relationship Id="rId32" Type="http://schemas.openxmlformats.org/officeDocument/2006/relationships/slideLayout" Target="../slideLayouts/slideLayout2.xml"/><Relationship Id="rId5" Type="http://schemas.openxmlformats.org/officeDocument/2006/relationships/tags" Target="../tags/tag1201.xml"/><Relationship Id="rId15" Type="http://schemas.openxmlformats.org/officeDocument/2006/relationships/tags" Target="../tags/tag1211.xml"/><Relationship Id="rId23" Type="http://schemas.openxmlformats.org/officeDocument/2006/relationships/tags" Target="../tags/tag1219.xml"/><Relationship Id="rId28" Type="http://schemas.openxmlformats.org/officeDocument/2006/relationships/tags" Target="../tags/tag1224.xml"/><Relationship Id="rId10" Type="http://schemas.openxmlformats.org/officeDocument/2006/relationships/tags" Target="../tags/tag1206.xml"/><Relationship Id="rId19" Type="http://schemas.openxmlformats.org/officeDocument/2006/relationships/tags" Target="../tags/tag1215.xml"/><Relationship Id="rId31" Type="http://schemas.openxmlformats.org/officeDocument/2006/relationships/tags" Target="../tags/tag1227.xml"/><Relationship Id="rId4" Type="http://schemas.openxmlformats.org/officeDocument/2006/relationships/tags" Target="../tags/tag1200.xml"/><Relationship Id="rId9" Type="http://schemas.openxmlformats.org/officeDocument/2006/relationships/tags" Target="../tags/tag1205.xml"/><Relationship Id="rId14" Type="http://schemas.openxmlformats.org/officeDocument/2006/relationships/tags" Target="../tags/tag1210.xml"/><Relationship Id="rId22" Type="http://schemas.openxmlformats.org/officeDocument/2006/relationships/tags" Target="../tags/tag1218.xml"/><Relationship Id="rId27" Type="http://schemas.openxmlformats.org/officeDocument/2006/relationships/tags" Target="../tags/tag1223.xml"/><Relationship Id="rId30" Type="http://schemas.openxmlformats.org/officeDocument/2006/relationships/tags" Target="../tags/tag1226.xml"/><Relationship Id="rId8" Type="http://schemas.openxmlformats.org/officeDocument/2006/relationships/tags" Target="../tags/tag120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tags" Target="../tags/tag1230.xml"/><Relationship Id="rId2" Type="http://schemas.openxmlformats.org/officeDocument/2006/relationships/tags" Target="../tags/tag1229.xml"/><Relationship Id="rId1" Type="http://schemas.openxmlformats.org/officeDocument/2006/relationships/tags" Target="../tags/tag1228.xml"/><Relationship Id="rId6" Type="http://schemas.openxmlformats.org/officeDocument/2006/relationships/image" Target="../media/image15.emf"/><Relationship Id="rId5" Type="http://schemas.openxmlformats.org/officeDocument/2006/relationships/notesSlide" Target="../notesSlides/notesSlide79.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Numbers and Arithmetic</a:t>
            </a:r>
            <a:endParaRPr lang="en-US" dirty="0"/>
          </a:p>
        </p:txBody>
      </p:sp>
      <p:sp>
        <p:nvSpPr>
          <p:cNvPr id="3" name="Subtitle 2"/>
          <p:cNvSpPr>
            <a:spLocks noGrp="1"/>
          </p:cNvSpPr>
          <p:nvPr>
            <p:ph type="subTitle" idx="1"/>
          </p:nvPr>
        </p:nvSpPr>
        <p:spPr>
          <a:xfrm>
            <a:off x="1371600" y="2971800"/>
            <a:ext cx="6400800" cy="2057400"/>
          </a:xfrm>
        </p:spPr>
        <p:txBody>
          <a:bodyPr/>
          <a:lstStyle/>
          <a:p>
            <a:r>
              <a:rPr lang="en-US" b="1" dirty="0" smtClean="0"/>
              <a:t>Hakim Weatherspoon</a:t>
            </a:r>
          </a:p>
          <a:p>
            <a:r>
              <a:rPr lang="en-US" b="1" dirty="0" smtClean="0"/>
              <a:t>CS 3410</a:t>
            </a:r>
          </a:p>
          <a:p>
            <a:r>
              <a:rPr lang="en-US" dirty="0" smtClean="0"/>
              <a:t>Computer Science</a:t>
            </a:r>
          </a:p>
          <a:p>
            <a:r>
              <a:rPr lang="en-US" dirty="0" smtClean="0"/>
              <a:t>Cornell University</a:t>
            </a:r>
            <a:endParaRPr lang="en-US" dirty="0"/>
          </a:p>
        </p:txBody>
      </p:sp>
      <p:sp>
        <p:nvSpPr>
          <p:cNvPr id="5" name="Rectangle 4"/>
          <p:cNvSpPr/>
          <p:nvPr/>
        </p:nvSpPr>
        <p:spPr>
          <a:xfrm>
            <a:off x="685800" y="5181600"/>
            <a:ext cx="7772400" cy="646331"/>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accent1"/>
                </a:solidFill>
                <a:latin typeface="Tahoma" charset="0"/>
              </a:rPr>
              <a:t>The slides are the product of many rounds of teaching CS </a:t>
            </a:r>
            <a:r>
              <a:rPr lang="en-US" dirty="0" smtClean="0">
                <a:solidFill>
                  <a:schemeClr val="accent1"/>
                </a:solidFill>
                <a:latin typeface="Tahoma" charset="0"/>
              </a:rPr>
              <a:t>3410 </a:t>
            </a:r>
            <a:r>
              <a:rPr lang="en-US" dirty="0">
                <a:solidFill>
                  <a:schemeClr val="accent1"/>
                </a:solidFill>
                <a:latin typeface="Tahoma" charset="0"/>
              </a:rPr>
              <a:t>by Professors </a:t>
            </a: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a:t>
            </a:r>
            <a:r>
              <a:rPr lang="en-US" dirty="0" err="1" smtClean="0">
                <a:solidFill>
                  <a:schemeClr val="accent1"/>
                </a:solidFill>
                <a:latin typeface="Tahoma" charset="0"/>
              </a:rPr>
              <a:t>Bracy</a:t>
            </a:r>
            <a:r>
              <a:rPr lang="en-US" dirty="0">
                <a:solidFill>
                  <a:schemeClr val="accent1"/>
                </a:solidFill>
                <a:latin typeface="Tahoma" charset="0"/>
              </a:rPr>
              <a:t>, </a:t>
            </a:r>
            <a:r>
              <a:rPr lang="en-US" dirty="0" smtClean="0">
                <a:solidFill>
                  <a:schemeClr val="accent1"/>
                </a:solidFill>
                <a:latin typeface="Tahoma" charset="0"/>
              </a:rPr>
              <a:t>and </a:t>
            </a:r>
            <a:r>
              <a:rPr lang="en-US" dirty="0" err="1" smtClean="0">
                <a:solidFill>
                  <a:schemeClr val="accent1"/>
                </a:solidFill>
                <a:latin typeface="Tahoma" charset="0"/>
              </a:rPr>
              <a:t>Sirer</a:t>
            </a:r>
            <a:r>
              <a:rPr lang="en-US" dirty="0" smtClean="0">
                <a:solidFill>
                  <a:schemeClr val="accent1"/>
                </a:solidFill>
                <a:latin typeface="Tahoma" charset="0"/>
              </a:rPr>
              <a:t>.</a:t>
            </a:r>
            <a:endParaRPr lang="en-US" dirty="0">
              <a:solidFill>
                <a:schemeClr val="accent1"/>
              </a:solidFill>
              <a:latin typeface="Tahoma" charset="0"/>
              <a:cs typeface="Tahoma" charset="0"/>
            </a:endParaRPr>
          </a:p>
        </p:txBody>
      </p:sp>
    </p:spTree>
    <p:extLst>
      <p:ext uri="{BB962C8B-B14F-4D97-AF65-F5344CB8AC3E}">
        <p14:creationId xmlns:p14="http://schemas.microsoft.com/office/powerpoint/2010/main" val="2380403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372600" cy="6324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a:t>
            </a:r>
            <a:r>
              <a:rPr lang="en-US" dirty="0" smtClean="0"/>
              <a:t>onvert a base 10 number to a base 2 number</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Base conversion </a:t>
            </a:r>
            <a:r>
              <a:rPr lang="en-US" dirty="0" smtClean="0"/>
              <a:t>via repetitive division</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rgbClr val="FF0000"/>
                </a:solidFill>
              </a:rPr>
              <a:t>Divide by base</a:t>
            </a:r>
            <a:r>
              <a:rPr lang="en-US" dirty="0" smtClean="0"/>
              <a:t>, write remainder, move left with quotient</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637</a:t>
            </a:r>
            <a:r>
              <a:rPr lang="en-US" dirty="0" smtClean="0"/>
              <a:t> </a:t>
            </a:r>
            <a:r>
              <a:rPr lang="en-US" dirty="0" smtClean="0">
                <a:sym typeface="Symbol"/>
              </a:rPr>
              <a:t> 2 = 318	     remainder  </a:t>
            </a:r>
            <a:r>
              <a:rPr lang="en-US" dirty="0" smtClean="0">
                <a:solidFill>
                  <a:schemeClr val="accent5">
                    <a:lumMod val="60000"/>
                    <a:lumOff val="40000"/>
                  </a:schemeClr>
                </a:solidFill>
                <a:sym typeface="Symbol"/>
              </a:rPr>
              <a:t>1</a:t>
            </a:r>
            <a:r>
              <a:rPr lang="en-US" dirty="0" smtClean="0">
                <a:sym typeface="Symbol"/>
              </a:rPr>
              <a:t>   </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ym typeface="Symbol"/>
              </a:rPr>
              <a:t>318  2 = 159     remainder   </a:t>
            </a:r>
            <a:r>
              <a:rPr lang="en-US" dirty="0" smtClean="0">
                <a:solidFill>
                  <a:schemeClr val="accent5">
                    <a:lumMod val="60000"/>
                    <a:lumOff val="40000"/>
                  </a:schemeClr>
                </a:solidFill>
                <a:sym typeface="Symbol"/>
              </a:rPr>
              <a:t>0</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ym typeface="Symbol"/>
              </a:rPr>
              <a:t>159  2 = 79       remainder   </a:t>
            </a:r>
            <a:r>
              <a:rPr lang="en-US" dirty="0" smtClean="0">
                <a:solidFill>
                  <a:schemeClr val="accent5">
                    <a:lumMod val="60000"/>
                    <a:lumOff val="40000"/>
                  </a:schemeClr>
                </a:solidFill>
                <a:sym typeface="Symbol"/>
              </a:rPr>
              <a:t>1</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79  2 = 39       remainder   </a:t>
            </a:r>
            <a:r>
              <a:rPr lang="en-US" dirty="0" smtClean="0">
                <a:solidFill>
                  <a:schemeClr val="accent5">
                    <a:lumMod val="60000"/>
                    <a:lumOff val="40000"/>
                  </a:schemeClr>
                </a:solidFill>
                <a:sym typeface="Symbol"/>
              </a:rPr>
              <a:t>1</a:t>
            </a:r>
            <a:endParaRPr lang="en-US" dirty="0" smtClean="0">
              <a:solidFill>
                <a:schemeClr val="accent5">
                  <a:lumMod val="60000"/>
                  <a:lumOff val="40000"/>
                </a:schemeClr>
              </a:solidFil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39  2 = 19       remainder   </a:t>
            </a:r>
            <a:r>
              <a:rPr lang="en-US" dirty="0">
                <a:solidFill>
                  <a:schemeClr val="accent5">
                    <a:lumMod val="60000"/>
                    <a:lumOff val="40000"/>
                  </a:schemeClr>
                </a:solidFill>
                <a:sym typeface="Symbol"/>
              </a:rPr>
              <a:t>1</a:t>
            </a:r>
            <a:endParaRPr lang="en-US" dirty="0" smtClean="0">
              <a:solidFill>
                <a:schemeClr val="accent5">
                  <a:lumMod val="60000"/>
                  <a:lumOff val="40000"/>
                </a:schemeClr>
              </a:solidFil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19  2 = 9         remainder   </a:t>
            </a:r>
            <a:r>
              <a:rPr lang="en-US" dirty="0">
                <a:solidFill>
                  <a:schemeClr val="accent5">
                    <a:lumMod val="60000"/>
                    <a:lumOff val="40000"/>
                  </a:schemeClr>
                </a:solidFill>
                <a:sym typeface="Symbol"/>
              </a:rPr>
              <a:t>1</a:t>
            </a:r>
            <a:endParaRPr lang="en-US" dirty="0" smtClean="0">
              <a:solidFill>
                <a:schemeClr val="accent5">
                  <a:lumMod val="60000"/>
                  <a:lumOff val="40000"/>
                </a:schemeClr>
              </a:solidFil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9 </a:t>
            </a:r>
            <a:r>
              <a:rPr lang="en-US" dirty="0">
                <a:sym typeface="Symbol"/>
              </a:rPr>
              <a:t> 2 = 4</a:t>
            </a:r>
            <a:r>
              <a:rPr lang="en-US" dirty="0" smtClean="0">
                <a:sym typeface="Symbol"/>
              </a:rPr>
              <a:t>         remainder   </a:t>
            </a:r>
            <a:r>
              <a:rPr lang="en-US" dirty="0" smtClean="0">
                <a:solidFill>
                  <a:schemeClr val="accent5">
                    <a:lumMod val="60000"/>
                    <a:lumOff val="40000"/>
                  </a:schemeClr>
                </a:solidFill>
                <a:sym typeface="Symbol"/>
              </a:rPr>
              <a:t>1</a:t>
            </a:r>
            <a:endParaRPr lang="en-US" dirty="0">
              <a:solidFill>
                <a:schemeClr val="accent5">
                  <a:lumMod val="60000"/>
                  <a:lumOff val="40000"/>
                </a:schemeClr>
              </a:solidFil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4 </a:t>
            </a:r>
            <a:r>
              <a:rPr lang="en-US" dirty="0">
                <a:sym typeface="Symbol"/>
              </a:rPr>
              <a:t> 2 = 2</a:t>
            </a:r>
            <a:r>
              <a:rPr lang="en-US" dirty="0" smtClean="0">
                <a:sym typeface="Symbol"/>
              </a:rPr>
              <a:t>         remainder   </a:t>
            </a:r>
            <a:r>
              <a:rPr lang="en-US" dirty="0" smtClean="0">
                <a:solidFill>
                  <a:schemeClr val="accent5">
                    <a:lumMod val="60000"/>
                    <a:lumOff val="40000"/>
                  </a:schemeClr>
                </a:solidFill>
                <a:sym typeface="Symbol"/>
              </a:rPr>
              <a:t>0</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2 </a:t>
            </a:r>
            <a:r>
              <a:rPr lang="en-US" dirty="0">
                <a:sym typeface="Symbol"/>
              </a:rPr>
              <a:t> 2 = </a:t>
            </a:r>
            <a:r>
              <a:rPr lang="en-US" dirty="0" smtClean="0">
                <a:sym typeface="Symbol"/>
              </a:rPr>
              <a:t>1         remainder   </a:t>
            </a:r>
            <a:r>
              <a:rPr lang="en-US" dirty="0" smtClean="0">
                <a:solidFill>
                  <a:schemeClr val="accent5">
                    <a:lumMod val="60000"/>
                    <a:lumOff val="40000"/>
                  </a:schemeClr>
                </a:solidFill>
                <a:sym typeface="Symbol"/>
              </a:rPr>
              <a:t>0</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1 </a:t>
            </a:r>
            <a:r>
              <a:rPr lang="en-US" dirty="0">
                <a:sym typeface="Symbol"/>
              </a:rPr>
              <a:t> </a:t>
            </a:r>
            <a:r>
              <a:rPr lang="en-US" dirty="0" smtClean="0">
                <a:sym typeface="Symbol"/>
              </a:rPr>
              <a:t>2 = 0         remainder   </a:t>
            </a:r>
            <a:r>
              <a:rPr lang="en-US" dirty="0" smtClean="0">
                <a:solidFill>
                  <a:schemeClr val="accent5">
                    <a:lumMod val="60000"/>
                    <a:lumOff val="40000"/>
                  </a:schemeClr>
                </a:solidFill>
                <a:sym typeface="Symbol"/>
              </a:rPr>
              <a:t>1</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5">
                    <a:lumMod val="60000"/>
                    <a:lumOff val="40000"/>
                  </a:schemeClr>
                </a:solidFill>
                <a:sym typeface="Symbol"/>
              </a:rPr>
              <a:t>637</a:t>
            </a:r>
            <a:r>
              <a:rPr lang="en-US" sz="2800" dirty="0" smtClean="0">
                <a:solidFill>
                  <a:schemeClr val="accent1"/>
                </a:solidFill>
                <a:sym typeface="Symbol"/>
              </a:rPr>
              <a:t> </a:t>
            </a:r>
            <a:r>
              <a:rPr lang="en-US" sz="2800" dirty="0" smtClean="0">
                <a:sym typeface="Symbol"/>
              </a:rPr>
              <a:t>=</a:t>
            </a:r>
            <a:r>
              <a:rPr lang="en-US" sz="2800" dirty="0" smtClean="0">
                <a:solidFill>
                  <a:schemeClr val="accent1"/>
                </a:solidFill>
                <a:sym typeface="Symbol"/>
              </a:rPr>
              <a:t> </a:t>
            </a:r>
            <a:r>
              <a:rPr lang="en-US" sz="2800" dirty="0" smtClean="0">
                <a:solidFill>
                  <a:schemeClr val="accent5">
                    <a:lumMod val="60000"/>
                    <a:lumOff val="40000"/>
                  </a:schemeClr>
                </a:solidFill>
                <a:sym typeface="Symbol"/>
              </a:rPr>
              <a:t>10 0111 1101</a:t>
            </a:r>
            <a:r>
              <a:rPr lang="en-US" sz="2800" dirty="0" smtClean="0">
                <a:solidFill>
                  <a:schemeClr val="accent1"/>
                </a:solidFill>
                <a:sym typeface="Symbol"/>
              </a:rPr>
              <a:t> </a:t>
            </a:r>
            <a:r>
              <a:rPr lang="en-US" sz="2800" dirty="0" smtClean="0">
                <a:sym typeface="Symbol"/>
              </a:rPr>
              <a:t>(can also be written as </a:t>
            </a:r>
            <a:r>
              <a:rPr lang="en-US" sz="2800" dirty="0" smtClean="0">
                <a:solidFill>
                  <a:schemeClr val="accent5">
                    <a:lumMod val="60000"/>
                    <a:lumOff val="40000"/>
                  </a:schemeClr>
                </a:solidFill>
                <a:sym typeface="Symbol"/>
              </a:rPr>
              <a:t>0b10 0111 1101</a:t>
            </a:r>
            <a:r>
              <a:rPr lang="en-US" sz="2800" dirty="0" smtClean="0">
                <a:sym typeface="Symbol"/>
              </a:rPr>
              <a:t>)</a:t>
            </a:r>
            <a:endParaRPr lang="en-US" sz="2800" dirty="0" smtClean="0">
              <a:solidFill>
                <a:schemeClr val="accent1"/>
              </a:solidFill>
              <a:sym typeface="Symbol"/>
            </a:endParaRPr>
          </a:p>
        </p:txBody>
      </p:sp>
      <p:sp>
        <p:nvSpPr>
          <p:cNvPr id="2" name="Rectangle 1"/>
          <p:cNvSpPr/>
          <p:nvPr/>
        </p:nvSpPr>
        <p:spPr>
          <a:xfrm>
            <a:off x="4804619" y="2089666"/>
            <a:ext cx="529381"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9504" y="1905000"/>
            <a:ext cx="2396618" cy="369332"/>
          </a:xfrm>
          <a:prstGeom prst="rect">
            <a:avLst/>
          </a:prstGeom>
          <a:noFill/>
        </p:spPr>
        <p:txBody>
          <a:bodyPr wrap="none" rtlCol="0">
            <a:spAutoFit/>
          </a:bodyPr>
          <a:lstStyle/>
          <a:p>
            <a:r>
              <a:rPr lang="en-US" dirty="0" err="1" smtClean="0">
                <a:solidFill>
                  <a:schemeClr val="accent5">
                    <a:lumMod val="60000"/>
                    <a:lumOff val="40000"/>
                  </a:schemeClr>
                </a:solidFill>
              </a:rPr>
              <a:t>lsb</a:t>
            </a:r>
            <a:r>
              <a:rPr lang="en-US" dirty="0" smtClean="0"/>
              <a:t> (least significant bit)</a:t>
            </a:r>
            <a:endParaRPr lang="en-US" dirty="0"/>
          </a:p>
        </p:txBody>
      </p:sp>
      <p:sp>
        <p:nvSpPr>
          <p:cNvPr id="7" name="TextBox 6"/>
          <p:cNvSpPr txBox="1"/>
          <p:nvPr/>
        </p:nvSpPr>
        <p:spPr>
          <a:xfrm>
            <a:off x="5359957" y="6049879"/>
            <a:ext cx="2555315" cy="369332"/>
          </a:xfrm>
          <a:prstGeom prst="rect">
            <a:avLst/>
          </a:prstGeom>
          <a:noFill/>
        </p:spPr>
        <p:txBody>
          <a:bodyPr wrap="none" rtlCol="0">
            <a:spAutoFit/>
          </a:bodyPr>
          <a:lstStyle/>
          <a:p>
            <a:r>
              <a:rPr lang="en-US" dirty="0" err="1" smtClean="0">
                <a:solidFill>
                  <a:schemeClr val="accent5">
                    <a:lumMod val="60000"/>
                    <a:lumOff val="40000"/>
                  </a:schemeClr>
                </a:solidFill>
              </a:rPr>
              <a:t>msb</a:t>
            </a:r>
            <a:r>
              <a:rPr lang="en-US" dirty="0" smtClean="0"/>
              <a:t> (most significant bit)</a:t>
            </a:r>
            <a:endParaRPr lang="en-US" dirty="0"/>
          </a:p>
        </p:txBody>
      </p:sp>
      <p:sp>
        <p:nvSpPr>
          <p:cNvPr id="8" name="Rectangle 7"/>
          <p:cNvSpPr/>
          <p:nvPr/>
        </p:nvSpPr>
        <p:spPr>
          <a:xfrm>
            <a:off x="4804619" y="3766066"/>
            <a:ext cx="529381"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5442466"/>
            <a:ext cx="529381"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27438" y="6564868"/>
            <a:ext cx="449162" cy="369332"/>
          </a:xfrm>
          <a:prstGeom prst="rect">
            <a:avLst/>
          </a:prstGeom>
          <a:noFill/>
        </p:spPr>
        <p:txBody>
          <a:bodyPr wrap="none" rtlCol="0">
            <a:spAutoFit/>
          </a:bodyPr>
          <a:lstStyle/>
          <a:p>
            <a:r>
              <a:rPr lang="en-US" dirty="0" err="1" smtClean="0">
                <a:solidFill>
                  <a:schemeClr val="accent5">
                    <a:lumMod val="60000"/>
                    <a:lumOff val="40000"/>
                  </a:schemeClr>
                </a:solidFill>
              </a:rPr>
              <a:t>lsb</a:t>
            </a:r>
            <a:endParaRPr lang="en-US" dirty="0">
              <a:solidFill>
                <a:schemeClr val="accent5">
                  <a:lumMod val="60000"/>
                  <a:lumOff val="40000"/>
                </a:schemeClr>
              </a:solidFill>
            </a:endParaRPr>
          </a:p>
        </p:txBody>
      </p:sp>
      <p:sp>
        <p:nvSpPr>
          <p:cNvPr id="11" name="TextBox 10"/>
          <p:cNvSpPr txBox="1"/>
          <p:nvPr/>
        </p:nvSpPr>
        <p:spPr>
          <a:xfrm>
            <a:off x="638592" y="6564868"/>
            <a:ext cx="580608" cy="369332"/>
          </a:xfrm>
          <a:prstGeom prst="rect">
            <a:avLst/>
          </a:prstGeom>
          <a:noFill/>
        </p:spPr>
        <p:txBody>
          <a:bodyPr wrap="none" rtlCol="0">
            <a:spAutoFit/>
          </a:bodyPr>
          <a:lstStyle/>
          <a:p>
            <a:r>
              <a:rPr lang="en-US" dirty="0" err="1" smtClean="0">
                <a:solidFill>
                  <a:schemeClr val="accent5">
                    <a:lumMod val="60000"/>
                    <a:lumOff val="40000"/>
                  </a:schemeClr>
                </a:solidFill>
              </a:rPr>
              <a:t>msb</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9674449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2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2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2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722">
                                            <p:txEl>
                                              <p:pRg st="13" end="13"/>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animBg="1"/>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xfrm>
            <a:off x="4876800" y="152400"/>
            <a:ext cx="4038600" cy="533400"/>
          </a:xfrm>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Clicker Question!</a:t>
            </a:r>
            <a:endParaRPr lang="en-US" dirty="0"/>
          </a:p>
        </p:txBody>
      </p:sp>
      <p:sp>
        <p:nvSpPr>
          <p:cNvPr id="30722" name="Rectangle 2"/>
          <p:cNvSpPr>
            <a:spLocks noGrp="1" noChangeArrowheads="1"/>
          </p:cNvSpPr>
          <p:nvPr>
            <p:ph idx="1"/>
            <p:custDataLst>
              <p:tags r:id="rId2"/>
            </p:custDataLst>
          </p:nvPr>
        </p:nvSpPr>
        <p:spPr>
          <a:xfrm>
            <a:off x="342900" y="1357312"/>
            <a:ext cx="8382000" cy="5181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Convert the number 657</a:t>
            </a:r>
            <a:r>
              <a:rPr lang="en-US" baseline="-25000" dirty="0" smtClean="0"/>
              <a:t>10 </a:t>
            </a:r>
            <a:r>
              <a:rPr lang="en-US" dirty="0" smtClean="0"/>
              <a:t>to base 16</a:t>
            </a:r>
            <a:endParaRPr lang="en-US" dirty="0" smtClean="0">
              <a:solidFill>
                <a:schemeClr val="accent5">
                  <a:lumMod val="60000"/>
                  <a:lumOff val="40000"/>
                </a:schemeClr>
              </a:solidFill>
            </a:endParaRP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What is the least significant digit of this number?</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D</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F</a:t>
            </a:r>
            <a:endParaRPr lang="en-US" dirty="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5">
                    <a:lumMod val="60000"/>
                    <a:lumOff val="40000"/>
                  </a:schemeClr>
                </a:solidFill>
              </a:rPr>
              <a:t>0</a:t>
            </a:r>
            <a:endParaRPr lang="en-US" dirty="0" smtClean="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5">
                    <a:lumMod val="60000"/>
                    <a:lumOff val="40000"/>
                  </a:schemeClr>
                </a:solidFill>
              </a:rPr>
              <a:t>1</a:t>
            </a:r>
            <a:endParaRPr lang="en-US" dirty="0" smtClean="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11</a:t>
            </a:r>
            <a:endParaRPr lang="en-US" dirty="0">
              <a:solidFill>
                <a:schemeClr val="accent5">
                  <a:lumMod val="60000"/>
                  <a:lumOff val="40000"/>
                </a:schemeClr>
              </a:solidFil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chemeClr val="accent1"/>
              </a:solidFill>
              <a:sym typeface="Symbol"/>
            </a:endParaRPr>
          </a:p>
        </p:txBody>
      </p:sp>
      <p:sp>
        <p:nvSpPr>
          <p:cNvPr id="8" name="Slide Number Placeholder 7"/>
          <p:cNvSpPr>
            <a:spLocks noGrp="1"/>
          </p:cNvSpPr>
          <p:nvPr>
            <p:ph type="sldNum" sz="quarter" idx="12"/>
          </p:nvPr>
        </p:nvSpPr>
        <p:spPr/>
        <p:txBody>
          <a:bodyPr/>
          <a:lstStyle/>
          <a:p>
            <a:fld id="{DAD0A56F-BD0F-4BDF-9912-D1E89E9626C0}" type="slidenum">
              <a:rPr lang="en-US" smtClean="0"/>
              <a:t>11</a:t>
            </a:fld>
            <a:endParaRPr lang="en-US"/>
          </a:p>
        </p:txBody>
      </p:sp>
      <p:sp>
        <p:nvSpPr>
          <p:cNvPr id="12" name="Rectangle 11"/>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43195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xfrm>
            <a:off x="4876800" y="152400"/>
            <a:ext cx="4038600" cy="533400"/>
          </a:xfrm>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Clicker Question!</a:t>
            </a:r>
            <a:endParaRPr lang="en-US" dirty="0"/>
          </a:p>
        </p:txBody>
      </p:sp>
      <p:sp>
        <p:nvSpPr>
          <p:cNvPr id="30722" name="Rectangle 2"/>
          <p:cNvSpPr>
            <a:spLocks noGrp="1" noChangeArrowheads="1"/>
          </p:cNvSpPr>
          <p:nvPr>
            <p:ph idx="1"/>
            <p:custDataLst>
              <p:tags r:id="rId2"/>
            </p:custDataLst>
          </p:nvPr>
        </p:nvSpPr>
        <p:spPr>
          <a:xfrm>
            <a:off x="342900" y="1357312"/>
            <a:ext cx="8382000" cy="5181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Convert the number 657</a:t>
            </a:r>
            <a:r>
              <a:rPr lang="en-US" baseline="-25000" dirty="0" smtClean="0"/>
              <a:t>10 </a:t>
            </a:r>
            <a:r>
              <a:rPr lang="en-US" dirty="0" smtClean="0"/>
              <a:t>to base 16</a:t>
            </a:r>
            <a:endParaRPr lang="en-US" dirty="0" smtClean="0">
              <a:solidFill>
                <a:schemeClr val="accent5">
                  <a:lumMod val="60000"/>
                  <a:lumOff val="40000"/>
                </a:schemeClr>
              </a:solidFill>
            </a:endParaRP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What is the least significant digit of this number?</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D</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F</a:t>
            </a:r>
            <a:endParaRPr lang="en-US" dirty="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5">
                    <a:lumMod val="60000"/>
                    <a:lumOff val="40000"/>
                  </a:schemeClr>
                </a:solidFill>
              </a:rPr>
              <a:t>0</a:t>
            </a:r>
            <a:endParaRPr lang="en-US" dirty="0" smtClean="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5">
                    <a:lumMod val="60000"/>
                    <a:lumOff val="40000"/>
                  </a:schemeClr>
                </a:solidFill>
              </a:rPr>
              <a:t>1</a:t>
            </a:r>
            <a:endParaRPr lang="en-US" dirty="0" smtClean="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11</a:t>
            </a:r>
            <a:endParaRPr lang="en-US" dirty="0">
              <a:solidFill>
                <a:schemeClr val="accent5">
                  <a:lumMod val="60000"/>
                  <a:lumOff val="40000"/>
                </a:schemeClr>
              </a:solidFil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chemeClr val="accent1"/>
              </a:solidFill>
              <a:sym typeface="Symbol"/>
            </a:endParaRPr>
          </a:p>
        </p:txBody>
      </p:sp>
      <p:sp>
        <p:nvSpPr>
          <p:cNvPr id="8" name="Slide Number Placeholder 7"/>
          <p:cNvSpPr>
            <a:spLocks noGrp="1"/>
          </p:cNvSpPr>
          <p:nvPr>
            <p:ph type="sldNum" sz="quarter" idx="12"/>
          </p:nvPr>
        </p:nvSpPr>
        <p:spPr/>
        <p:txBody>
          <a:bodyPr/>
          <a:lstStyle/>
          <a:p>
            <a:fld id="{DAD0A56F-BD0F-4BDF-9912-D1E89E9626C0}" type="slidenum">
              <a:rPr lang="en-US" smtClean="0"/>
              <a:t>12</a:t>
            </a:fld>
            <a:endParaRPr lang="en-US"/>
          </a:p>
        </p:txBody>
      </p:sp>
      <p:sp>
        <p:nvSpPr>
          <p:cNvPr id="12" name="Rectangle 11"/>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52400" y="4191000"/>
            <a:ext cx="1447800" cy="685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67259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372600" cy="6324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a:t>
            </a:r>
            <a:r>
              <a:rPr lang="en-US" dirty="0" smtClean="0"/>
              <a:t>onvert a base 10 number to a base 16 number</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Base conversion</a:t>
            </a:r>
            <a:r>
              <a:rPr lang="en-US" dirty="0" smtClean="0"/>
              <a:t> via repetitive division</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Divide by base, write remainder, move left with quotient</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657</a:t>
            </a:r>
            <a:r>
              <a:rPr lang="en-US" dirty="0" smtClean="0"/>
              <a:t> </a:t>
            </a:r>
            <a:r>
              <a:rPr lang="en-US" dirty="0" smtClean="0">
                <a:sym typeface="Symbol"/>
              </a:rPr>
              <a:t> 16 = </a:t>
            </a:r>
            <a:r>
              <a:rPr lang="en-US" dirty="0" smtClean="0">
                <a:sym typeface="Symbol"/>
              </a:rPr>
              <a:t>41</a:t>
            </a:r>
            <a:r>
              <a:rPr lang="en-US" dirty="0" smtClean="0">
                <a:sym typeface="Symbol"/>
              </a:rPr>
              <a:t>	     remainder  </a:t>
            </a:r>
            <a:r>
              <a:rPr lang="en-US" dirty="0" smtClean="0">
                <a:sym typeface="Symbol"/>
              </a:rPr>
              <a:t> </a:t>
            </a:r>
            <a:r>
              <a:rPr lang="en-US" dirty="0" smtClean="0">
                <a:solidFill>
                  <a:schemeClr val="accent5">
                    <a:lumMod val="60000"/>
                    <a:lumOff val="40000"/>
                  </a:schemeClr>
                </a:solidFill>
                <a:sym typeface="Symbol"/>
              </a:rPr>
              <a:t>1</a:t>
            </a:r>
            <a:r>
              <a:rPr lang="en-US" dirty="0" smtClean="0">
                <a:sym typeface="Symbol"/>
              </a:rPr>
              <a:t>   </a:t>
            </a:r>
            <a:endParaRPr lang="en-US" dirty="0" smtClean="0">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a:t>
            </a:r>
            <a:r>
              <a:rPr lang="en-US" dirty="0" smtClean="0">
                <a:sym typeface="Symbol"/>
              </a:rPr>
              <a:t>41</a:t>
            </a:r>
            <a:r>
              <a:rPr lang="en-US" dirty="0" smtClean="0">
                <a:sym typeface="Symbol"/>
              </a:rPr>
              <a:t> </a:t>
            </a:r>
            <a:r>
              <a:rPr lang="en-US" dirty="0" smtClean="0">
                <a:sym typeface="Symbol"/>
              </a:rPr>
              <a:t> 16 = 2        remainder   </a:t>
            </a:r>
            <a:r>
              <a:rPr lang="en-US" dirty="0" smtClean="0">
                <a:solidFill>
                  <a:schemeClr val="accent5">
                    <a:lumMod val="60000"/>
                    <a:lumOff val="40000"/>
                  </a:schemeClr>
                </a:solidFill>
                <a:sym typeface="Symbol"/>
              </a:rPr>
              <a:t>9</a:t>
            </a:r>
            <a:endParaRPr lang="en-US" dirty="0" smtClean="0">
              <a:solidFill>
                <a:schemeClr val="accent5">
                  <a:lumMod val="60000"/>
                  <a:lumOff val="40000"/>
                </a:schemeClr>
              </a:solidFill>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ym typeface="Symbol"/>
              </a:rPr>
              <a:t>    2  16 = 0       remainder   </a:t>
            </a:r>
            <a:r>
              <a:rPr lang="en-US" dirty="0" smtClean="0">
                <a:solidFill>
                  <a:schemeClr val="accent1"/>
                </a:solidFill>
                <a:sym typeface="Symbol"/>
              </a:rPr>
              <a:t> </a:t>
            </a:r>
            <a:r>
              <a:rPr lang="en-US" dirty="0" smtClean="0">
                <a:solidFill>
                  <a:schemeClr val="accent5">
                    <a:lumMod val="60000"/>
                    <a:lumOff val="40000"/>
                  </a:schemeClr>
                </a:solidFill>
                <a:sym typeface="Symbol"/>
              </a:rPr>
              <a:t>2</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solidFill>
                <a:schemeClr val="accent1"/>
              </a:solidFill>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1"/>
                </a:solidFill>
                <a:sym typeface="Symbol"/>
              </a:rPr>
              <a:t> </a:t>
            </a:r>
            <a:endParaRPr lang="en-US" sz="2800" dirty="0" smtClean="0">
              <a:solidFill>
                <a:schemeClr val="accent1"/>
              </a:solidFill>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ym typeface="Symbol"/>
              </a:rPr>
              <a:t>Thus,</a:t>
            </a:r>
            <a:r>
              <a:rPr lang="en-US" sz="2800" dirty="0" smtClean="0">
                <a:solidFill>
                  <a:schemeClr val="accent1"/>
                </a:solidFill>
                <a:sym typeface="Symbol"/>
              </a:rPr>
              <a:t> </a:t>
            </a:r>
            <a:r>
              <a:rPr lang="en-US" sz="2800" dirty="0" smtClean="0">
                <a:solidFill>
                  <a:schemeClr val="accent5">
                    <a:lumMod val="60000"/>
                    <a:lumOff val="40000"/>
                  </a:schemeClr>
                </a:solidFill>
                <a:sym typeface="Symbol"/>
              </a:rPr>
              <a:t>637</a:t>
            </a:r>
            <a:r>
              <a:rPr lang="en-US" sz="2800" dirty="0" smtClean="0">
                <a:solidFill>
                  <a:schemeClr val="accent1"/>
                </a:solidFill>
                <a:sym typeface="Symbol"/>
              </a:rPr>
              <a:t> </a:t>
            </a:r>
            <a:r>
              <a:rPr lang="en-US" sz="2800" dirty="0" smtClean="0">
                <a:sym typeface="Symbol"/>
              </a:rPr>
              <a:t>=</a:t>
            </a:r>
            <a:r>
              <a:rPr lang="en-US" sz="2800" dirty="0" smtClean="0">
                <a:solidFill>
                  <a:schemeClr val="accent1"/>
                </a:solidFill>
                <a:sym typeface="Symbol"/>
              </a:rPr>
              <a:t> </a:t>
            </a:r>
            <a:r>
              <a:rPr lang="en-US" sz="2800" dirty="0" smtClean="0">
                <a:solidFill>
                  <a:schemeClr val="accent5">
                    <a:lumMod val="60000"/>
                    <a:lumOff val="40000"/>
                  </a:schemeClr>
                </a:solidFill>
                <a:sym typeface="Symbol"/>
              </a:rPr>
              <a:t>0x291</a:t>
            </a:r>
            <a:endParaRPr lang="en-US" sz="2800" dirty="0" smtClean="0">
              <a:solidFill>
                <a:schemeClr val="accent5">
                  <a:lumMod val="60000"/>
                  <a:lumOff val="40000"/>
                </a:schemeClr>
              </a:solidFill>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chemeClr val="accent1"/>
              </a:solidFill>
              <a:sym typeface="Symbol"/>
            </a:endParaRPr>
          </a:p>
        </p:txBody>
      </p:sp>
      <p:sp>
        <p:nvSpPr>
          <p:cNvPr id="2" name="Rectangle 1"/>
          <p:cNvSpPr/>
          <p:nvPr/>
        </p:nvSpPr>
        <p:spPr>
          <a:xfrm>
            <a:off x="4804619" y="2089666"/>
            <a:ext cx="529381" cy="1263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9504" y="1905000"/>
            <a:ext cx="449162" cy="369332"/>
          </a:xfrm>
          <a:prstGeom prst="rect">
            <a:avLst/>
          </a:prstGeom>
          <a:noFill/>
        </p:spPr>
        <p:txBody>
          <a:bodyPr wrap="none" rtlCol="0">
            <a:spAutoFit/>
          </a:bodyPr>
          <a:lstStyle/>
          <a:p>
            <a:r>
              <a:rPr lang="en-US" dirty="0" err="1" smtClean="0">
                <a:solidFill>
                  <a:schemeClr val="accent5">
                    <a:lumMod val="60000"/>
                    <a:lumOff val="40000"/>
                  </a:schemeClr>
                </a:solidFill>
              </a:rPr>
              <a:t>lsb</a:t>
            </a:r>
            <a:endParaRPr lang="en-US" dirty="0">
              <a:solidFill>
                <a:schemeClr val="accent5">
                  <a:lumMod val="60000"/>
                  <a:lumOff val="40000"/>
                </a:schemeClr>
              </a:solidFill>
            </a:endParaRPr>
          </a:p>
        </p:txBody>
      </p:sp>
      <p:sp>
        <p:nvSpPr>
          <p:cNvPr id="7" name="TextBox 6"/>
          <p:cNvSpPr txBox="1"/>
          <p:nvPr/>
        </p:nvSpPr>
        <p:spPr>
          <a:xfrm>
            <a:off x="5350295" y="3168134"/>
            <a:ext cx="580608" cy="369332"/>
          </a:xfrm>
          <a:prstGeom prst="rect">
            <a:avLst/>
          </a:prstGeom>
          <a:noFill/>
        </p:spPr>
        <p:txBody>
          <a:bodyPr wrap="none" rtlCol="0">
            <a:spAutoFit/>
          </a:bodyPr>
          <a:lstStyle/>
          <a:p>
            <a:r>
              <a:rPr lang="en-US" dirty="0" err="1">
                <a:solidFill>
                  <a:schemeClr val="accent5">
                    <a:lumMod val="60000"/>
                    <a:lumOff val="40000"/>
                  </a:schemeClr>
                </a:solidFill>
              </a:rPr>
              <a:t>m</a:t>
            </a:r>
            <a:r>
              <a:rPr lang="en-US" dirty="0" err="1" smtClean="0">
                <a:solidFill>
                  <a:schemeClr val="accent5">
                    <a:lumMod val="60000"/>
                    <a:lumOff val="40000"/>
                  </a:schemeClr>
                </a:solidFill>
              </a:rPr>
              <a:t>sb</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1977527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372600" cy="6324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a:t>
            </a:r>
            <a:r>
              <a:rPr lang="en-US" dirty="0" smtClean="0"/>
              <a:t>onvert a base 10 number to a base 16 number</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Base conversion</a:t>
            </a:r>
            <a:r>
              <a:rPr lang="en-US" dirty="0" smtClean="0"/>
              <a:t> via repetitive division</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Divide by base, write remainder, move left with quotient</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637</a:t>
            </a:r>
            <a:r>
              <a:rPr lang="en-US" dirty="0" smtClean="0"/>
              <a:t> </a:t>
            </a:r>
            <a:r>
              <a:rPr lang="en-US" dirty="0" smtClean="0">
                <a:sym typeface="Symbol"/>
              </a:rPr>
              <a:t> 16 = 39	     remainder  </a:t>
            </a:r>
            <a:r>
              <a:rPr lang="en-US" dirty="0" smtClean="0">
                <a:solidFill>
                  <a:schemeClr val="accent5">
                    <a:lumMod val="60000"/>
                    <a:lumOff val="40000"/>
                  </a:schemeClr>
                </a:solidFill>
                <a:sym typeface="Symbol"/>
              </a:rPr>
              <a:t>13</a:t>
            </a:r>
            <a:r>
              <a:rPr lang="en-US" dirty="0" smtClean="0">
                <a:sym typeface="Symbol"/>
              </a:rPr>
              <a:t>   </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39  16 = 2        remainder   </a:t>
            </a:r>
            <a:r>
              <a:rPr lang="en-US" dirty="0">
                <a:solidFill>
                  <a:schemeClr val="accent5">
                    <a:lumMod val="60000"/>
                    <a:lumOff val="40000"/>
                  </a:schemeClr>
                </a:solidFill>
                <a:sym typeface="Symbol"/>
              </a:rPr>
              <a:t>7</a:t>
            </a:r>
            <a:endParaRPr lang="en-US" dirty="0" smtClean="0">
              <a:solidFill>
                <a:schemeClr val="accent5">
                  <a:lumMod val="60000"/>
                  <a:lumOff val="40000"/>
                </a:schemeClr>
              </a:solidFill>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2  16 = 0       remainder   </a:t>
            </a:r>
            <a:r>
              <a:rPr lang="en-US" dirty="0">
                <a:solidFill>
                  <a:schemeClr val="accent1"/>
                </a:solidFill>
                <a:sym typeface="Symbol"/>
              </a:rPr>
              <a:t> </a:t>
            </a:r>
            <a:r>
              <a:rPr lang="en-US" dirty="0" smtClean="0">
                <a:solidFill>
                  <a:schemeClr val="accent5">
                    <a:lumMod val="60000"/>
                    <a:lumOff val="40000"/>
                  </a:schemeClr>
                </a:solidFill>
                <a:sym typeface="Symbol"/>
              </a:rPr>
              <a:t>2</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solidFill>
                <a:schemeClr val="accent1"/>
              </a:solidFill>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5">
                    <a:lumMod val="60000"/>
                    <a:lumOff val="40000"/>
                  </a:schemeClr>
                </a:solidFill>
                <a:sym typeface="Symbol"/>
              </a:rPr>
              <a:t>637</a:t>
            </a:r>
            <a:r>
              <a:rPr lang="en-US" sz="2800" dirty="0" smtClean="0">
                <a:solidFill>
                  <a:schemeClr val="accent1"/>
                </a:solidFill>
                <a:sym typeface="Symbol"/>
              </a:rPr>
              <a:t> </a:t>
            </a:r>
            <a:r>
              <a:rPr lang="en-US" sz="2800" dirty="0" smtClean="0">
                <a:sym typeface="Symbol"/>
              </a:rPr>
              <a:t>= 0x 2 7 13 = 0x 2 7 d</a:t>
            </a:r>
            <a:r>
              <a:rPr lang="en-US" sz="2800" dirty="0" smtClean="0">
                <a:solidFill>
                  <a:schemeClr val="accent1"/>
                </a:solidFill>
                <a:sym typeface="Symbol"/>
              </a:rPr>
              <a:t> </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ym typeface="Symbol"/>
              </a:rPr>
              <a:t>Thus,</a:t>
            </a:r>
            <a:r>
              <a:rPr lang="en-US" sz="2800" dirty="0" smtClean="0">
                <a:solidFill>
                  <a:schemeClr val="accent1"/>
                </a:solidFill>
                <a:sym typeface="Symbol"/>
              </a:rPr>
              <a:t> </a:t>
            </a:r>
            <a:r>
              <a:rPr lang="en-US" sz="2800" dirty="0" smtClean="0">
                <a:solidFill>
                  <a:schemeClr val="accent5">
                    <a:lumMod val="60000"/>
                    <a:lumOff val="40000"/>
                  </a:schemeClr>
                </a:solidFill>
                <a:sym typeface="Symbol"/>
              </a:rPr>
              <a:t>637</a:t>
            </a:r>
            <a:r>
              <a:rPr lang="en-US" sz="2800" dirty="0" smtClean="0">
                <a:solidFill>
                  <a:schemeClr val="accent1"/>
                </a:solidFill>
                <a:sym typeface="Symbol"/>
              </a:rPr>
              <a:t> </a:t>
            </a:r>
            <a:r>
              <a:rPr lang="en-US" sz="2800" dirty="0" smtClean="0">
                <a:sym typeface="Symbol"/>
              </a:rPr>
              <a:t>=</a:t>
            </a:r>
            <a:r>
              <a:rPr lang="en-US" sz="2800" dirty="0" smtClean="0">
                <a:solidFill>
                  <a:schemeClr val="accent1"/>
                </a:solidFill>
                <a:sym typeface="Symbol"/>
              </a:rPr>
              <a:t> </a:t>
            </a:r>
            <a:r>
              <a:rPr lang="en-US" sz="2800" dirty="0" smtClean="0">
                <a:solidFill>
                  <a:schemeClr val="accent5">
                    <a:lumMod val="60000"/>
                    <a:lumOff val="40000"/>
                  </a:schemeClr>
                </a:solidFill>
                <a:sym typeface="Symbol"/>
              </a:rPr>
              <a:t>0x27d</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chemeClr val="accent1"/>
              </a:solidFill>
              <a:sym typeface="Symbol"/>
            </a:endParaRPr>
          </a:p>
        </p:txBody>
      </p:sp>
      <p:sp>
        <p:nvSpPr>
          <p:cNvPr id="2" name="Rectangle 1"/>
          <p:cNvSpPr/>
          <p:nvPr/>
        </p:nvSpPr>
        <p:spPr>
          <a:xfrm>
            <a:off x="4804619" y="2089666"/>
            <a:ext cx="529381" cy="1263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19504" y="1905000"/>
            <a:ext cx="449162" cy="369332"/>
          </a:xfrm>
          <a:prstGeom prst="rect">
            <a:avLst/>
          </a:prstGeom>
          <a:noFill/>
        </p:spPr>
        <p:txBody>
          <a:bodyPr wrap="none" rtlCol="0">
            <a:spAutoFit/>
          </a:bodyPr>
          <a:lstStyle/>
          <a:p>
            <a:r>
              <a:rPr lang="en-US" dirty="0" err="1" smtClean="0">
                <a:solidFill>
                  <a:schemeClr val="accent5">
                    <a:lumMod val="60000"/>
                    <a:lumOff val="40000"/>
                  </a:schemeClr>
                </a:solidFill>
              </a:rPr>
              <a:t>lsb</a:t>
            </a:r>
            <a:endParaRPr lang="en-US" dirty="0">
              <a:solidFill>
                <a:schemeClr val="accent5">
                  <a:lumMod val="60000"/>
                  <a:lumOff val="40000"/>
                </a:schemeClr>
              </a:solidFill>
            </a:endParaRPr>
          </a:p>
        </p:txBody>
      </p:sp>
      <p:sp>
        <p:nvSpPr>
          <p:cNvPr id="7" name="TextBox 6"/>
          <p:cNvSpPr txBox="1"/>
          <p:nvPr/>
        </p:nvSpPr>
        <p:spPr>
          <a:xfrm>
            <a:off x="5350295" y="3168134"/>
            <a:ext cx="580608" cy="369332"/>
          </a:xfrm>
          <a:prstGeom prst="rect">
            <a:avLst/>
          </a:prstGeom>
          <a:noFill/>
        </p:spPr>
        <p:txBody>
          <a:bodyPr wrap="none" rtlCol="0">
            <a:spAutoFit/>
          </a:bodyPr>
          <a:lstStyle/>
          <a:p>
            <a:r>
              <a:rPr lang="en-US" dirty="0" err="1">
                <a:solidFill>
                  <a:schemeClr val="accent5">
                    <a:lumMod val="60000"/>
                    <a:lumOff val="40000"/>
                  </a:schemeClr>
                </a:solidFill>
              </a:rPr>
              <a:t>m</a:t>
            </a:r>
            <a:r>
              <a:rPr lang="en-US" dirty="0" err="1" smtClean="0">
                <a:solidFill>
                  <a:schemeClr val="accent5">
                    <a:lumMod val="60000"/>
                    <a:lumOff val="40000"/>
                  </a:schemeClr>
                </a:solidFill>
              </a:rPr>
              <a:t>sb</a:t>
            </a:r>
            <a:endParaRPr lang="en-US" dirty="0">
              <a:solidFill>
                <a:schemeClr val="accent5">
                  <a:lumMod val="60000"/>
                  <a:lumOff val="40000"/>
                </a:schemeClr>
              </a:solidFill>
            </a:endParaRPr>
          </a:p>
        </p:txBody>
      </p:sp>
      <p:sp>
        <p:nvSpPr>
          <p:cNvPr id="4" name="TextBox 3"/>
          <p:cNvSpPr txBox="1"/>
          <p:nvPr/>
        </p:nvSpPr>
        <p:spPr>
          <a:xfrm>
            <a:off x="6622123" y="2895600"/>
            <a:ext cx="1136850" cy="2031325"/>
          </a:xfrm>
          <a:prstGeom prst="rect">
            <a:avLst/>
          </a:prstGeom>
          <a:noFill/>
        </p:spPr>
        <p:txBody>
          <a:bodyPr wrap="none" rtlCol="0">
            <a:spAutoFit/>
          </a:bodyPr>
          <a:lstStyle/>
          <a:p>
            <a:r>
              <a:rPr lang="en-US" u="sng" dirty="0" err="1"/>
              <a:t>d</a:t>
            </a:r>
            <a:r>
              <a:rPr lang="en-US" u="sng" dirty="0" err="1" smtClean="0"/>
              <a:t>ec</a:t>
            </a:r>
            <a:r>
              <a:rPr lang="en-US" dirty="0" smtClean="0"/>
              <a:t> = </a:t>
            </a:r>
            <a:r>
              <a:rPr lang="en-US" u="sng" dirty="0" smtClean="0"/>
              <a:t>hex</a:t>
            </a:r>
          </a:p>
          <a:p>
            <a:r>
              <a:rPr lang="en-US" dirty="0" smtClean="0"/>
              <a:t>10   =  0xa</a:t>
            </a:r>
          </a:p>
          <a:p>
            <a:r>
              <a:rPr lang="en-US" dirty="0" smtClean="0"/>
              <a:t>11   =  0xb</a:t>
            </a:r>
          </a:p>
          <a:p>
            <a:r>
              <a:rPr lang="en-US" dirty="0" smtClean="0"/>
              <a:t>12   =  0xc</a:t>
            </a:r>
          </a:p>
          <a:p>
            <a:r>
              <a:rPr lang="en-US" dirty="0" smtClean="0"/>
              <a:t>13   =  0xd</a:t>
            </a:r>
          </a:p>
          <a:p>
            <a:r>
              <a:rPr lang="en-US" dirty="0" smtClean="0"/>
              <a:t>14   =  0xe</a:t>
            </a:r>
          </a:p>
          <a:p>
            <a:r>
              <a:rPr lang="en-US" dirty="0" smtClean="0"/>
              <a:t>15   =  0xf</a:t>
            </a:r>
          </a:p>
        </p:txBody>
      </p:sp>
      <p:sp>
        <p:nvSpPr>
          <p:cNvPr id="10" name="TextBox 9"/>
          <p:cNvSpPr txBox="1"/>
          <p:nvPr/>
        </p:nvSpPr>
        <p:spPr>
          <a:xfrm>
            <a:off x="7637141" y="2895600"/>
            <a:ext cx="821059" cy="2031325"/>
          </a:xfrm>
          <a:prstGeom prst="rect">
            <a:avLst/>
          </a:prstGeom>
          <a:noFill/>
        </p:spPr>
        <p:txBody>
          <a:bodyPr wrap="none" rtlCol="0">
            <a:spAutoFit/>
          </a:bodyPr>
          <a:lstStyle/>
          <a:p>
            <a:r>
              <a:rPr lang="en-US" dirty="0" smtClean="0"/>
              <a:t>= </a:t>
            </a:r>
            <a:r>
              <a:rPr lang="en-US" u="sng" dirty="0" smtClean="0"/>
              <a:t>bin</a:t>
            </a:r>
          </a:p>
          <a:p>
            <a:r>
              <a:rPr lang="en-US" dirty="0" smtClean="0"/>
              <a:t>= 1010</a:t>
            </a:r>
          </a:p>
          <a:p>
            <a:r>
              <a:rPr lang="en-US" dirty="0" smtClean="0"/>
              <a:t>= 1011</a:t>
            </a:r>
          </a:p>
          <a:p>
            <a:r>
              <a:rPr lang="en-US" dirty="0" smtClean="0"/>
              <a:t>= 1100</a:t>
            </a:r>
          </a:p>
          <a:p>
            <a:r>
              <a:rPr lang="en-US" dirty="0" smtClean="0"/>
              <a:t>= 1101</a:t>
            </a:r>
          </a:p>
          <a:p>
            <a:r>
              <a:rPr lang="en-US" dirty="0" smtClean="0"/>
              <a:t>= 1110</a:t>
            </a:r>
          </a:p>
          <a:p>
            <a:r>
              <a:rPr lang="en-US" dirty="0" smtClean="0"/>
              <a:t>= 1111</a:t>
            </a:r>
          </a:p>
        </p:txBody>
      </p:sp>
      <p:sp>
        <p:nvSpPr>
          <p:cNvPr id="5" name="Oval 4"/>
          <p:cNvSpPr/>
          <p:nvPr/>
        </p:nvSpPr>
        <p:spPr>
          <a:xfrm>
            <a:off x="1966397" y="3733800"/>
            <a:ext cx="457200" cy="5334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2197" y="3733800"/>
            <a:ext cx="1310203" cy="523220"/>
          </a:xfrm>
          <a:prstGeom prst="rect">
            <a:avLst/>
          </a:prstGeom>
          <a:solidFill>
            <a:schemeClr val="bg2"/>
          </a:solidFill>
        </p:spPr>
        <p:txBody>
          <a:bodyPr wrap="square" rtlCol="0">
            <a:spAutoFit/>
          </a:bodyPr>
          <a:lstStyle/>
          <a:p>
            <a:r>
              <a:rPr lang="en-US" sz="2800" dirty="0" smtClean="0"/>
              <a:t>    ?    </a:t>
            </a:r>
            <a:endParaRPr lang="en-US" sz="2800" dirty="0"/>
          </a:p>
        </p:txBody>
      </p:sp>
    </p:spTree>
    <p:extLst>
      <p:ext uri="{BB962C8B-B14F-4D97-AF65-F5344CB8AC3E}">
        <p14:creationId xmlns:p14="http://schemas.microsoft.com/office/powerpoint/2010/main" val="23321433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2">
                                            <p:txEl>
                                              <p:pRg st="7" end="7"/>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4" grpId="0"/>
      <p:bldP spid="10" grpId="0"/>
      <p:bldP spid="5"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525000" cy="56388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How to convert a number between different bases?</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Base conversion</a:t>
            </a:r>
            <a:r>
              <a:rPr lang="en-US" dirty="0" smtClean="0"/>
              <a:t> </a:t>
            </a:r>
            <a:r>
              <a:rPr lang="en-US" dirty="0"/>
              <a:t>via repetitive division</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Divide </a:t>
            </a:r>
            <a:r>
              <a:rPr lang="en-US" dirty="0"/>
              <a:t>by </a:t>
            </a:r>
            <a:r>
              <a:rPr lang="en-US" dirty="0" smtClean="0"/>
              <a:t>base, write remainder, move </a:t>
            </a:r>
            <a:r>
              <a:rPr lang="en-US" dirty="0"/>
              <a:t>left with </a:t>
            </a:r>
            <a:r>
              <a:rPr lang="en-US" dirty="0" smtClean="0"/>
              <a:t>quotient</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637</a:t>
            </a:r>
            <a:r>
              <a:rPr lang="en-US" dirty="0" smtClean="0"/>
              <a:t> </a:t>
            </a:r>
            <a:r>
              <a:rPr lang="en-US" dirty="0" smtClean="0">
                <a:sym typeface="Symbol"/>
              </a:rPr>
              <a:t> 10 = 63	</a:t>
            </a:r>
            <a:r>
              <a:rPr lang="en-US" dirty="0">
                <a:sym typeface="Symbol"/>
              </a:rPr>
              <a:t> </a:t>
            </a:r>
            <a:r>
              <a:rPr lang="en-US" dirty="0" smtClean="0">
                <a:sym typeface="Symbol"/>
              </a:rPr>
              <a:t> remainder  </a:t>
            </a:r>
            <a:r>
              <a:rPr lang="en-US" dirty="0" smtClean="0">
                <a:solidFill>
                  <a:schemeClr val="accent5">
                    <a:lumMod val="60000"/>
                    <a:lumOff val="40000"/>
                  </a:schemeClr>
                </a:solidFill>
                <a:sym typeface="Symbol"/>
              </a:rPr>
              <a:t>7</a:t>
            </a:r>
            <a:r>
              <a:rPr lang="en-US" dirty="0" smtClean="0">
                <a:sym typeface="Symbol"/>
              </a:rPr>
              <a:t>   </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63  </a:t>
            </a:r>
            <a:r>
              <a:rPr lang="en-US" dirty="0">
                <a:sym typeface="Symbol"/>
              </a:rPr>
              <a:t>10 </a:t>
            </a:r>
            <a:r>
              <a:rPr lang="en-US" dirty="0" smtClean="0">
                <a:sym typeface="Symbol"/>
              </a:rPr>
              <a:t>= 6    remainder   </a:t>
            </a:r>
            <a:r>
              <a:rPr lang="en-US" dirty="0" smtClean="0">
                <a:solidFill>
                  <a:schemeClr val="accent5">
                    <a:lumMod val="60000"/>
                    <a:lumOff val="40000"/>
                  </a:schemeClr>
                </a:solidFill>
                <a:sym typeface="Symbol"/>
              </a:rPr>
              <a:t>3</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6  </a:t>
            </a:r>
            <a:r>
              <a:rPr lang="en-US" dirty="0">
                <a:sym typeface="Symbol"/>
              </a:rPr>
              <a:t>10 </a:t>
            </a:r>
            <a:r>
              <a:rPr lang="en-US" dirty="0" smtClean="0">
                <a:sym typeface="Symbol"/>
              </a:rPr>
              <a:t>= 0    remainder   </a:t>
            </a:r>
            <a:r>
              <a:rPr lang="en-US" dirty="0" smtClean="0">
                <a:solidFill>
                  <a:schemeClr val="accent5">
                    <a:lumMod val="60000"/>
                    <a:lumOff val="40000"/>
                  </a:schemeClr>
                </a:solidFill>
                <a:sym typeface="Symbol"/>
              </a:rPr>
              <a:t>6</a:t>
            </a:r>
            <a:endParaRPr lang="en-US" dirty="0">
              <a:solidFill>
                <a:schemeClr val="accent5">
                  <a:lumMod val="60000"/>
                  <a:lumOff val="40000"/>
                </a:schemeClr>
              </a:solidFill>
            </a:endParaRPr>
          </a:p>
        </p:txBody>
      </p:sp>
      <p:sp>
        <p:nvSpPr>
          <p:cNvPr id="2" name="Rectangle 1"/>
          <p:cNvSpPr/>
          <p:nvPr/>
        </p:nvSpPr>
        <p:spPr>
          <a:xfrm>
            <a:off x="4648200" y="2514600"/>
            <a:ext cx="3810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29200" y="2362200"/>
            <a:ext cx="2396618" cy="369332"/>
          </a:xfrm>
          <a:prstGeom prst="rect">
            <a:avLst/>
          </a:prstGeom>
          <a:noFill/>
        </p:spPr>
        <p:txBody>
          <a:bodyPr wrap="none" rtlCol="0">
            <a:spAutoFit/>
          </a:bodyPr>
          <a:lstStyle/>
          <a:p>
            <a:r>
              <a:rPr lang="en-US" dirty="0" err="1" smtClean="0">
                <a:solidFill>
                  <a:schemeClr val="accent5">
                    <a:lumMod val="60000"/>
                    <a:lumOff val="40000"/>
                  </a:schemeClr>
                </a:solidFill>
              </a:rPr>
              <a:t>lsb</a:t>
            </a:r>
            <a:r>
              <a:rPr lang="en-US" dirty="0" smtClean="0"/>
              <a:t> (least significant bit)</a:t>
            </a:r>
            <a:endParaRPr lang="en-US" dirty="0"/>
          </a:p>
        </p:txBody>
      </p:sp>
      <p:sp>
        <p:nvSpPr>
          <p:cNvPr id="7" name="TextBox 6"/>
          <p:cNvSpPr txBox="1"/>
          <p:nvPr/>
        </p:nvSpPr>
        <p:spPr>
          <a:xfrm>
            <a:off x="5029200" y="3505200"/>
            <a:ext cx="2555315" cy="369332"/>
          </a:xfrm>
          <a:prstGeom prst="rect">
            <a:avLst/>
          </a:prstGeom>
          <a:noFill/>
        </p:spPr>
        <p:txBody>
          <a:bodyPr wrap="none" rtlCol="0">
            <a:spAutoFit/>
          </a:bodyPr>
          <a:lstStyle/>
          <a:p>
            <a:r>
              <a:rPr lang="en-US" dirty="0" err="1" smtClean="0">
                <a:solidFill>
                  <a:schemeClr val="accent5">
                    <a:lumMod val="60000"/>
                    <a:lumOff val="40000"/>
                  </a:schemeClr>
                </a:solidFill>
              </a:rPr>
              <a:t>msb</a:t>
            </a:r>
            <a:r>
              <a:rPr lang="en-US" dirty="0" smtClean="0"/>
              <a:t> (most significant bit)</a:t>
            </a:r>
            <a:endParaRPr lang="en-US" dirty="0"/>
          </a:p>
        </p:txBody>
      </p:sp>
    </p:spTree>
    <p:extLst>
      <p:ext uri="{BB962C8B-B14F-4D97-AF65-F5344CB8AC3E}">
        <p14:creationId xmlns:p14="http://schemas.microsoft.com/office/powerpoint/2010/main" val="25722418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372600" cy="6324600"/>
          </a:xfrm>
          <a:ln/>
        </p:spPr>
        <p:txBody>
          <a:bodyPr>
            <a:normAutofit fontScale="92500" lnSpcReduction="10000"/>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a:t>
            </a:r>
            <a:r>
              <a:rPr lang="en-US" dirty="0" smtClean="0"/>
              <a:t>onvert a base 2 number to base 8 (</a:t>
            </a:r>
            <a:r>
              <a:rPr lang="en-US" dirty="0" err="1" smtClean="0"/>
              <a:t>oct</a:t>
            </a:r>
            <a:r>
              <a:rPr lang="en-US" dirty="0" smtClean="0"/>
              <a:t>) or 16 (hex)</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smtClean="0">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5">
                    <a:lumMod val="60000"/>
                    <a:lumOff val="40000"/>
                  </a:schemeClr>
                </a:solidFill>
                <a:sym typeface="Symbol"/>
              </a:rPr>
              <a:t>Binary</a:t>
            </a:r>
            <a:r>
              <a:rPr lang="en-US" sz="2800" dirty="0" smtClean="0">
                <a:solidFill>
                  <a:schemeClr val="accent1"/>
                </a:solidFill>
                <a:sym typeface="Symbol"/>
              </a:rPr>
              <a:t> </a:t>
            </a:r>
            <a:r>
              <a:rPr lang="en-US" sz="2800" dirty="0" smtClean="0">
                <a:sym typeface="Symbol"/>
              </a:rPr>
              <a:t>to</a:t>
            </a:r>
            <a:r>
              <a:rPr lang="en-US" sz="2800" dirty="0" smtClean="0">
                <a:solidFill>
                  <a:schemeClr val="accent1"/>
                </a:solidFill>
                <a:sym typeface="Symbol"/>
              </a:rPr>
              <a:t> </a:t>
            </a:r>
            <a:r>
              <a:rPr lang="en-US" sz="2800" dirty="0" smtClean="0">
                <a:solidFill>
                  <a:schemeClr val="accent5">
                    <a:lumMod val="60000"/>
                    <a:lumOff val="40000"/>
                  </a:schemeClr>
                </a:solidFill>
                <a:sym typeface="Symbol"/>
              </a:rPr>
              <a:t>Hexadecimal</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ym typeface="Symbol"/>
              </a:rPr>
              <a:t>C</a:t>
            </a:r>
            <a:r>
              <a:rPr lang="en-US" sz="2400" dirty="0" smtClean="0">
                <a:sym typeface="Symbol"/>
              </a:rPr>
              <a:t>onvert each </a:t>
            </a:r>
            <a:r>
              <a:rPr lang="en-US" sz="2400" dirty="0" smtClean="0">
                <a:solidFill>
                  <a:schemeClr val="accent5">
                    <a:lumMod val="60000"/>
                    <a:lumOff val="40000"/>
                  </a:schemeClr>
                </a:solidFill>
                <a:sym typeface="Symbol"/>
              </a:rPr>
              <a:t>nibble</a:t>
            </a:r>
            <a:r>
              <a:rPr lang="en-US" sz="2400" dirty="0" smtClean="0">
                <a:sym typeface="Symbol"/>
              </a:rPr>
              <a:t> (group of four bits) from binary to hex</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ym typeface="Symbol"/>
              </a:rPr>
              <a:t>A nibble (four bits) ranges in value from 0…15, which is one hex digit</a:t>
            </a: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ym typeface="Symbol"/>
              </a:rPr>
              <a:t>Range: 0000…1111 (binary) =&gt; 0x0 …0xF (hex) =&gt; 0…15 (decimal)</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ym typeface="Symbol"/>
              </a:rPr>
              <a:t>E.g. </a:t>
            </a:r>
            <a:r>
              <a:rPr lang="en-US" sz="2400" dirty="0" smtClean="0">
                <a:solidFill>
                  <a:schemeClr val="accent5">
                    <a:lumMod val="60000"/>
                    <a:lumOff val="40000"/>
                  </a:schemeClr>
                </a:solidFill>
                <a:sym typeface="Symbol"/>
              </a:rPr>
              <a:t>0b 10   0111   1101</a:t>
            </a:r>
          </a:p>
          <a:p>
            <a:pPr marL="457200" lvl="1" indent="0">
              <a:lnSpc>
                <a:spcPct val="82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chemeClr val="accent5">
                    <a:lumMod val="60000"/>
                    <a:lumOff val="40000"/>
                  </a:schemeClr>
                </a:solidFill>
                <a:sym typeface="Symbol"/>
              </a:rPr>
              <a:t>                   2        7           d </a:t>
            </a:r>
            <a:r>
              <a:rPr lang="en-US" sz="2400" dirty="0" smtClean="0">
                <a:solidFill>
                  <a:schemeClr val="accent5">
                    <a:lumMod val="60000"/>
                    <a:lumOff val="40000"/>
                  </a:schemeClr>
                </a:solidFill>
                <a:sym typeface="Symbol"/>
              </a:rPr>
              <a:t>               </a:t>
            </a:r>
            <a:r>
              <a:rPr lang="en-US" sz="2400" dirty="0" smtClean="0">
                <a:solidFill>
                  <a:schemeClr val="accent5">
                    <a:lumMod val="60000"/>
                    <a:lumOff val="40000"/>
                  </a:schemeClr>
                </a:solidFill>
                <a:sym typeface="Wingdings"/>
              </a:rPr>
              <a:t></a:t>
            </a:r>
            <a:r>
              <a:rPr lang="en-US" sz="2400" dirty="0" smtClean="0">
                <a:solidFill>
                  <a:schemeClr val="accent5">
                    <a:lumMod val="60000"/>
                    <a:lumOff val="40000"/>
                  </a:schemeClr>
                </a:solidFill>
                <a:sym typeface="Symbol"/>
              </a:rPr>
              <a:t>  0x27d  </a:t>
            </a:r>
            <a:endParaRPr lang="en-US" sz="2000" dirty="0" smtClean="0">
              <a:solidFill>
                <a:schemeClr val="accent1"/>
              </a:solidFill>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200" dirty="0" smtClean="0">
              <a:solidFill>
                <a:schemeClr val="accent1"/>
              </a:solidFill>
              <a:sym typeface="Symbol"/>
            </a:endParaRP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ym typeface="Symbol"/>
              </a:rPr>
              <a:t>Thus,</a:t>
            </a:r>
            <a:r>
              <a:rPr lang="en-US" sz="2000" dirty="0" smtClean="0">
                <a:solidFill>
                  <a:schemeClr val="accent1"/>
                </a:solidFill>
                <a:sym typeface="Symbol"/>
              </a:rPr>
              <a:t> </a:t>
            </a:r>
            <a:r>
              <a:rPr lang="en-US" sz="2000" dirty="0" smtClean="0">
                <a:solidFill>
                  <a:schemeClr val="accent5">
                    <a:lumMod val="60000"/>
                    <a:lumOff val="40000"/>
                  </a:schemeClr>
                </a:solidFill>
                <a:sym typeface="Symbol"/>
              </a:rPr>
              <a:t>637</a:t>
            </a:r>
            <a:r>
              <a:rPr lang="en-US" sz="2000" dirty="0" smtClean="0">
                <a:solidFill>
                  <a:schemeClr val="accent1"/>
                </a:solidFill>
                <a:sym typeface="Symbol"/>
              </a:rPr>
              <a:t> </a:t>
            </a:r>
            <a:r>
              <a:rPr lang="en-US" sz="2000" dirty="0" smtClean="0">
                <a:sym typeface="Symbol"/>
              </a:rPr>
              <a:t>=</a:t>
            </a:r>
            <a:r>
              <a:rPr lang="en-US" sz="2000" dirty="0" smtClean="0">
                <a:solidFill>
                  <a:schemeClr val="accent1"/>
                </a:solidFill>
                <a:sym typeface="Symbol"/>
              </a:rPr>
              <a:t> </a:t>
            </a:r>
            <a:r>
              <a:rPr lang="en-US" sz="2000" dirty="0" smtClean="0">
                <a:solidFill>
                  <a:schemeClr val="accent5">
                    <a:lumMod val="60000"/>
                    <a:lumOff val="40000"/>
                  </a:schemeClr>
                </a:solidFill>
                <a:sym typeface="Symbol"/>
              </a:rPr>
              <a:t>0x27d</a:t>
            </a:r>
            <a:r>
              <a:rPr lang="en-US" sz="2000" dirty="0" smtClean="0">
                <a:solidFill>
                  <a:schemeClr val="accent1"/>
                </a:solidFill>
                <a:sym typeface="Symbol"/>
              </a:rPr>
              <a:t> </a:t>
            </a:r>
            <a:r>
              <a:rPr lang="en-US" sz="2000" dirty="0" smtClean="0">
                <a:sym typeface="Symbol"/>
              </a:rPr>
              <a:t>=</a:t>
            </a:r>
            <a:r>
              <a:rPr lang="en-US" sz="2000" dirty="0" smtClean="0">
                <a:solidFill>
                  <a:schemeClr val="accent1"/>
                </a:solidFill>
                <a:sym typeface="Symbol"/>
              </a:rPr>
              <a:t> </a:t>
            </a:r>
            <a:r>
              <a:rPr lang="en-US" sz="2000" dirty="0" smtClean="0">
                <a:solidFill>
                  <a:schemeClr val="accent5">
                    <a:lumMod val="60000"/>
                    <a:lumOff val="40000"/>
                  </a:schemeClr>
                </a:solidFill>
                <a:sym typeface="Symbol"/>
              </a:rPr>
              <a:t>0b10 0111 1101</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smtClean="0">
                <a:solidFill>
                  <a:schemeClr val="accent5">
                    <a:lumMod val="60000"/>
                    <a:lumOff val="40000"/>
                  </a:schemeClr>
                </a:solidFill>
                <a:sym typeface="Symbol"/>
              </a:rPr>
              <a:t>Binary</a:t>
            </a:r>
            <a:r>
              <a:rPr lang="en-US" sz="2800" dirty="0" smtClean="0">
                <a:solidFill>
                  <a:schemeClr val="accent1"/>
                </a:solidFill>
                <a:sym typeface="Symbol"/>
              </a:rPr>
              <a:t> </a:t>
            </a:r>
            <a:r>
              <a:rPr lang="en-US" sz="2800" dirty="0">
                <a:sym typeface="Symbol"/>
              </a:rPr>
              <a:t>to</a:t>
            </a:r>
            <a:r>
              <a:rPr lang="en-US" sz="2800" dirty="0">
                <a:solidFill>
                  <a:schemeClr val="accent1"/>
                </a:solidFill>
                <a:sym typeface="Symbol"/>
              </a:rPr>
              <a:t> </a:t>
            </a:r>
            <a:r>
              <a:rPr lang="en-US" sz="2800" dirty="0" smtClean="0">
                <a:solidFill>
                  <a:schemeClr val="accent5">
                    <a:lumMod val="60000"/>
                    <a:lumOff val="40000"/>
                  </a:schemeClr>
                </a:solidFill>
                <a:sym typeface="Symbol"/>
              </a:rPr>
              <a:t>Octal</a:t>
            </a:r>
            <a:endParaRPr lang="en-US" sz="2800" dirty="0">
              <a:solidFill>
                <a:schemeClr val="accent5">
                  <a:lumMod val="60000"/>
                  <a:lumOff val="40000"/>
                </a:schemeClr>
              </a:solidFill>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ym typeface="Symbol"/>
              </a:rPr>
              <a:t>Convert each </a:t>
            </a:r>
            <a:r>
              <a:rPr lang="en-US" sz="2400" dirty="0" smtClean="0">
                <a:solidFill>
                  <a:schemeClr val="accent5">
                    <a:lumMod val="60000"/>
                    <a:lumOff val="40000"/>
                  </a:schemeClr>
                </a:solidFill>
                <a:sym typeface="Symbol"/>
              </a:rPr>
              <a:t>group </a:t>
            </a:r>
            <a:r>
              <a:rPr lang="en-US" sz="2400" dirty="0">
                <a:solidFill>
                  <a:schemeClr val="accent5">
                    <a:lumMod val="60000"/>
                    <a:lumOff val="40000"/>
                  </a:schemeClr>
                </a:solidFill>
                <a:sym typeface="Symbol"/>
              </a:rPr>
              <a:t>of </a:t>
            </a:r>
            <a:r>
              <a:rPr lang="en-US" sz="2400" dirty="0" smtClean="0">
                <a:solidFill>
                  <a:schemeClr val="accent5">
                    <a:lumMod val="60000"/>
                    <a:lumOff val="40000"/>
                  </a:schemeClr>
                </a:solidFill>
                <a:sym typeface="Symbol"/>
              </a:rPr>
              <a:t>three bits</a:t>
            </a:r>
            <a:r>
              <a:rPr lang="en-US" sz="2400" dirty="0" smtClean="0">
                <a:sym typeface="Symbol"/>
              </a:rPr>
              <a:t> </a:t>
            </a:r>
            <a:r>
              <a:rPr lang="en-US" sz="2400" dirty="0">
                <a:sym typeface="Symbol"/>
              </a:rPr>
              <a:t>from binary to </a:t>
            </a:r>
            <a:r>
              <a:rPr lang="en-US" sz="2400" dirty="0" err="1" smtClean="0">
                <a:sym typeface="Symbol"/>
              </a:rPr>
              <a:t>oct</a:t>
            </a:r>
            <a:endParaRPr lang="en-US" sz="2400" dirty="0">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ym typeface="Symbol"/>
              </a:rPr>
              <a:t>Three bits range </a:t>
            </a:r>
            <a:r>
              <a:rPr lang="en-US" sz="2400" dirty="0">
                <a:sym typeface="Symbol"/>
              </a:rPr>
              <a:t>in value from </a:t>
            </a:r>
            <a:r>
              <a:rPr lang="en-US" sz="2400" dirty="0" smtClean="0">
                <a:sym typeface="Symbol"/>
              </a:rPr>
              <a:t>0…7, </a:t>
            </a:r>
            <a:r>
              <a:rPr lang="en-US" sz="2400" dirty="0">
                <a:sym typeface="Symbol"/>
              </a:rPr>
              <a:t>which is one </a:t>
            </a:r>
            <a:r>
              <a:rPr lang="en-US" sz="2400" dirty="0" smtClean="0">
                <a:sym typeface="Symbol"/>
              </a:rPr>
              <a:t>octal </a:t>
            </a:r>
            <a:r>
              <a:rPr lang="en-US" sz="2400" dirty="0">
                <a:sym typeface="Symbol"/>
              </a:rPr>
              <a:t>digit</a:t>
            </a: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ym typeface="Symbol"/>
              </a:rPr>
              <a:t>Range: 0000…1111 (binary) =&gt; 0x0 …0xF (hex) =&gt; 0…15 (decimal)</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ym typeface="Symbol"/>
              </a:rPr>
              <a:t>E.g. </a:t>
            </a:r>
            <a:r>
              <a:rPr lang="en-US" sz="2400" dirty="0" smtClean="0">
                <a:solidFill>
                  <a:schemeClr val="accent5">
                    <a:lumMod val="60000"/>
                    <a:lumOff val="40000"/>
                  </a:schemeClr>
                </a:solidFill>
                <a:sym typeface="Symbol"/>
              </a:rPr>
              <a:t>0b1  001   111   101</a:t>
            </a:r>
          </a:p>
          <a:p>
            <a:pPr marL="457200" lvl="1" indent="0">
              <a:lnSpc>
                <a:spcPct val="82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chemeClr val="accent5">
                    <a:lumMod val="60000"/>
                    <a:lumOff val="40000"/>
                  </a:schemeClr>
                </a:solidFill>
                <a:sym typeface="Symbol"/>
              </a:rPr>
              <a:t>                 1      1      7       5                 </a:t>
            </a:r>
            <a:r>
              <a:rPr lang="en-US" sz="2400" dirty="0" smtClean="0">
                <a:solidFill>
                  <a:schemeClr val="accent5">
                    <a:lumMod val="60000"/>
                    <a:lumOff val="40000"/>
                  </a:schemeClr>
                </a:solidFill>
                <a:sym typeface="Wingdings"/>
              </a:rPr>
              <a:t></a:t>
            </a:r>
            <a:r>
              <a:rPr lang="en-US" sz="2400" dirty="0" smtClean="0">
                <a:solidFill>
                  <a:schemeClr val="accent5">
                    <a:lumMod val="60000"/>
                    <a:lumOff val="40000"/>
                  </a:schemeClr>
                </a:solidFill>
                <a:sym typeface="Symbol"/>
              </a:rPr>
              <a:t>  </a:t>
            </a:r>
            <a:r>
              <a:rPr lang="en-US" sz="2400" dirty="0" smtClean="0">
                <a:solidFill>
                  <a:schemeClr val="accent5">
                    <a:lumMod val="60000"/>
                    <a:lumOff val="40000"/>
                  </a:schemeClr>
                </a:solidFill>
                <a:sym typeface="Symbol"/>
              </a:rPr>
              <a:t>0o 1175    </a:t>
            </a:r>
            <a:endParaRPr lang="en-US" sz="2400" dirty="0">
              <a:solidFill>
                <a:schemeClr val="accent5">
                  <a:lumMod val="60000"/>
                  <a:lumOff val="40000"/>
                </a:schemeClr>
              </a:solidFill>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a:solidFill>
                <a:schemeClr val="accent5">
                  <a:lumMod val="60000"/>
                  <a:lumOff val="40000"/>
                </a:schemeClr>
              </a:solidFill>
              <a:sym typeface="Symbol"/>
            </a:endParaRPr>
          </a:p>
          <a:p>
            <a:pPr lvl="2">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ym typeface="Symbol"/>
              </a:rPr>
              <a:t>Thus</a:t>
            </a:r>
            <a:r>
              <a:rPr lang="en-US" sz="2000" dirty="0">
                <a:sym typeface="Symbol"/>
              </a:rPr>
              <a:t>,</a:t>
            </a:r>
            <a:r>
              <a:rPr lang="en-US" sz="2000" dirty="0">
                <a:solidFill>
                  <a:schemeClr val="accent1"/>
                </a:solidFill>
                <a:sym typeface="Symbol"/>
              </a:rPr>
              <a:t> </a:t>
            </a:r>
            <a:r>
              <a:rPr lang="en-US" sz="2000" dirty="0">
                <a:solidFill>
                  <a:schemeClr val="accent5">
                    <a:lumMod val="60000"/>
                    <a:lumOff val="40000"/>
                  </a:schemeClr>
                </a:solidFill>
                <a:sym typeface="Symbol"/>
              </a:rPr>
              <a:t>637</a:t>
            </a:r>
            <a:r>
              <a:rPr lang="en-US" sz="2000" dirty="0">
                <a:solidFill>
                  <a:schemeClr val="accent1"/>
                </a:solidFill>
                <a:sym typeface="Symbol"/>
              </a:rPr>
              <a:t> </a:t>
            </a:r>
            <a:r>
              <a:rPr lang="en-US" sz="2000" dirty="0">
                <a:sym typeface="Symbol"/>
              </a:rPr>
              <a:t>=</a:t>
            </a:r>
            <a:r>
              <a:rPr lang="en-US" sz="2000" dirty="0">
                <a:solidFill>
                  <a:schemeClr val="accent1"/>
                </a:solidFill>
                <a:sym typeface="Symbol"/>
              </a:rPr>
              <a:t> </a:t>
            </a:r>
            <a:r>
              <a:rPr lang="en-US" sz="2000" dirty="0" smtClean="0">
                <a:solidFill>
                  <a:schemeClr val="accent5">
                    <a:lumMod val="60000"/>
                    <a:lumOff val="40000"/>
                  </a:schemeClr>
                </a:solidFill>
                <a:sym typeface="Symbol"/>
              </a:rPr>
              <a:t>0o1175 </a:t>
            </a:r>
            <a:r>
              <a:rPr lang="en-US" sz="2000" dirty="0">
                <a:solidFill>
                  <a:schemeClr val="accent5">
                    <a:lumMod val="60000"/>
                    <a:lumOff val="40000"/>
                  </a:schemeClr>
                </a:solidFill>
                <a:sym typeface="Symbol"/>
              </a:rPr>
              <a:t>= 0b10 0111 </a:t>
            </a:r>
            <a:r>
              <a:rPr lang="en-US" sz="2000" dirty="0" smtClean="0">
                <a:solidFill>
                  <a:schemeClr val="accent5">
                    <a:lumMod val="60000"/>
                    <a:lumOff val="40000"/>
                  </a:schemeClr>
                </a:solidFill>
                <a:sym typeface="Symbol"/>
              </a:rPr>
              <a:t>1101</a:t>
            </a:r>
            <a:endParaRPr lang="en-US" sz="2000" dirty="0">
              <a:solidFill>
                <a:schemeClr val="accent5">
                  <a:lumMod val="60000"/>
                  <a:lumOff val="40000"/>
                </a:schemeClr>
              </a:solidFill>
              <a:sym typeface="Symbol"/>
            </a:endParaRPr>
          </a:p>
        </p:txBody>
      </p:sp>
    </p:spTree>
    <p:extLst>
      <p:ext uri="{BB962C8B-B14F-4D97-AF65-F5344CB8AC3E}">
        <p14:creationId xmlns:p14="http://schemas.microsoft.com/office/powerpoint/2010/main" val="20131703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722">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2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22">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22">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72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144000" cy="6172200"/>
          </a:xfrm>
        </p:spPr>
        <p:txBody>
          <a:bodyPr>
            <a:normAutofit/>
          </a:bodyPr>
          <a:lstStyle/>
          <a:p>
            <a:r>
              <a:rPr lang="en-US" dirty="0" smtClean="0"/>
              <a:t>We can represent any number in any base</a:t>
            </a:r>
          </a:p>
          <a:p>
            <a:pPr lvl="1"/>
            <a:r>
              <a:rPr lang="en-US" dirty="0" smtClean="0"/>
              <a:t>Base 10 – </a:t>
            </a:r>
            <a:r>
              <a:rPr lang="en-US" dirty="0" smtClean="0">
                <a:solidFill>
                  <a:schemeClr val="accent5">
                    <a:lumMod val="60000"/>
                    <a:lumOff val="40000"/>
                  </a:schemeClr>
                </a:solidFill>
              </a:rPr>
              <a:t>Decimal</a:t>
            </a:r>
          </a:p>
          <a:p>
            <a:pPr lvl="2"/>
            <a:endParaRPr lang="en-US" dirty="0" smtClean="0"/>
          </a:p>
          <a:p>
            <a:pPr lvl="2"/>
            <a:endParaRPr lang="en-US" dirty="0" smtClean="0"/>
          </a:p>
          <a:p>
            <a:pPr lvl="1"/>
            <a:r>
              <a:rPr lang="en-US" dirty="0" smtClean="0"/>
              <a:t>Base 2 — </a:t>
            </a:r>
            <a:r>
              <a:rPr lang="en-US" dirty="0" smtClean="0">
                <a:solidFill>
                  <a:schemeClr val="accent5">
                    <a:lumMod val="60000"/>
                    <a:lumOff val="40000"/>
                  </a:schemeClr>
                </a:solidFill>
              </a:rPr>
              <a:t>Binary</a:t>
            </a:r>
          </a:p>
          <a:p>
            <a:pPr lvl="2"/>
            <a:endParaRPr lang="en-US" dirty="0">
              <a:solidFill>
                <a:schemeClr val="accent1"/>
              </a:solidFill>
            </a:endParaRPr>
          </a:p>
          <a:p>
            <a:pPr lvl="2"/>
            <a:endParaRPr lang="en-US" dirty="0" smtClean="0">
              <a:solidFill>
                <a:schemeClr val="accent1"/>
              </a:solidFill>
            </a:endParaRPr>
          </a:p>
          <a:p>
            <a:pPr lvl="1"/>
            <a:r>
              <a:rPr lang="en-US" dirty="0" smtClean="0"/>
              <a:t>Base 8 — </a:t>
            </a:r>
            <a:r>
              <a:rPr lang="en-US" dirty="0" smtClean="0">
                <a:solidFill>
                  <a:schemeClr val="accent5">
                    <a:lumMod val="60000"/>
                    <a:lumOff val="40000"/>
                  </a:schemeClr>
                </a:solidFill>
              </a:rPr>
              <a:t>Octal</a:t>
            </a:r>
          </a:p>
          <a:p>
            <a:pPr lvl="2"/>
            <a:endParaRPr lang="en-US" dirty="0">
              <a:solidFill>
                <a:schemeClr val="accent1"/>
              </a:solidFill>
            </a:endParaRPr>
          </a:p>
          <a:p>
            <a:pPr lvl="2"/>
            <a:endParaRPr lang="en-US" dirty="0" smtClean="0">
              <a:solidFill>
                <a:schemeClr val="accent1"/>
              </a:solidFill>
            </a:endParaRPr>
          </a:p>
          <a:p>
            <a:pPr lvl="1"/>
            <a:r>
              <a:rPr lang="en-US" dirty="0" smtClean="0"/>
              <a:t>Base 16 — </a:t>
            </a:r>
            <a:r>
              <a:rPr lang="en-US" dirty="0" smtClean="0">
                <a:solidFill>
                  <a:schemeClr val="accent5">
                    <a:lumMod val="60000"/>
                    <a:lumOff val="40000"/>
                  </a:schemeClr>
                </a:solidFill>
              </a:rPr>
              <a:t>Hexadecimal</a:t>
            </a:r>
            <a:endParaRPr lang="en-US" dirty="0">
              <a:solidFill>
                <a:schemeClr val="accent5">
                  <a:lumMod val="60000"/>
                  <a:lumOff val="40000"/>
                </a:schemeClr>
              </a:solidFill>
            </a:endParaRPr>
          </a:p>
        </p:txBody>
      </p:sp>
      <p:sp>
        <p:nvSpPr>
          <p:cNvPr id="4" name="Text Box 6"/>
          <p:cNvSpPr txBox="1">
            <a:spLocks noChangeArrowheads="1"/>
          </p:cNvSpPr>
          <p:nvPr>
            <p:custDataLst>
              <p:tags r:id="rId1"/>
            </p:custDataLst>
          </p:nvPr>
        </p:nvSpPr>
        <p:spPr bwMode="auto">
          <a:xfrm>
            <a:off x="381000" y="2117094"/>
            <a:ext cx="1143000" cy="321306"/>
          </a:xfrm>
          <a:prstGeom prst="rect">
            <a:avLst/>
          </a:prstGeom>
          <a:noFill/>
          <a:ln w="9525">
            <a:noFill/>
            <a:round/>
            <a:headEnd/>
            <a:tailEnd/>
          </a:ln>
          <a:effectLst/>
        </p:spPr>
        <p:txBody>
          <a:bodyPr wrap="square" lIns="0" tIns="0" rIns="0" bIns="0">
            <a:spAutoFit/>
          </a:bodyPr>
          <a:lstStyle/>
          <a:p>
            <a:pPr algn="ctr" eaLnBrk="1" hangingPunct="1">
              <a:lnSpc>
                <a:spcPct val="116000"/>
              </a:lnSpc>
              <a:tabLst>
                <a:tab pos="723900" algn="l"/>
                <a:tab pos="1447800" algn="l"/>
                <a:tab pos="2171700" algn="l"/>
              </a:tabLst>
            </a:pP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10</a:t>
            </a:r>
            <a:r>
              <a:rPr lang="en-US" baseline="30000" dirty="0">
                <a:solidFill>
                  <a:srgbClr val="FFFFFF"/>
                </a:solidFill>
                <a:latin typeface="Calibri" pitchFamily="34" charset="0"/>
              </a:rPr>
              <a:t>0</a:t>
            </a:r>
          </a:p>
        </p:txBody>
      </p:sp>
      <p:sp>
        <p:nvSpPr>
          <p:cNvPr id="2" name="Title 1"/>
          <p:cNvSpPr>
            <a:spLocks noGrp="1"/>
          </p:cNvSpPr>
          <p:nvPr>
            <p:ph type="title"/>
          </p:nvPr>
        </p:nvSpPr>
        <p:spPr/>
        <p:txBody>
          <a:bodyPr>
            <a:normAutofit fontScale="90000"/>
          </a:bodyPr>
          <a:lstStyle/>
          <a:p>
            <a:r>
              <a:rPr lang="en-US" dirty="0" smtClean="0"/>
              <a:t>Number Representations Summary</a:t>
            </a:r>
            <a:endParaRPr lang="en-US" dirty="0"/>
          </a:p>
        </p:txBody>
      </p:sp>
      <p:grpSp>
        <p:nvGrpSpPr>
          <p:cNvPr id="25" name="Group 24"/>
          <p:cNvGrpSpPr/>
          <p:nvPr/>
        </p:nvGrpSpPr>
        <p:grpSpPr>
          <a:xfrm>
            <a:off x="533400" y="2133600"/>
            <a:ext cx="762000" cy="0"/>
            <a:chOff x="1828800" y="4419600"/>
            <a:chExt cx="762000" cy="0"/>
          </a:xfrm>
        </p:grpSpPr>
        <p:cxnSp>
          <p:nvCxnSpPr>
            <p:cNvPr id="10" name="Straight Connector 9"/>
            <p:cNvCxnSpPr/>
            <p:nvPr/>
          </p:nvCxnSpPr>
          <p:spPr>
            <a:xfrm>
              <a:off x="18288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955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04800" y="3124200"/>
            <a:ext cx="3291286" cy="584775"/>
          </a:xfrm>
          <a:prstGeom prst="rect">
            <a:avLst/>
          </a:prstGeom>
          <a:noFill/>
        </p:spPr>
        <p:txBody>
          <a:bodyPr wrap="none" rtlCol="0">
            <a:spAutoFit/>
          </a:bodyPr>
          <a:lstStyle/>
          <a:p>
            <a:r>
              <a:rPr lang="en-US" sz="3200" dirty="0" smtClean="0"/>
              <a:t>1 0  0 1 1 1  1 1 0 1</a:t>
            </a:r>
            <a:endParaRPr lang="en-US" sz="3200" dirty="0"/>
          </a:p>
        </p:txBody>
      </p:sp>
      <p:sp>
        <p:nvSpPr>
          <p:cNvPr id="14" name="Text Box 6"/>
          <p:cNvSpPr txBox="1">
            <a:spLocks noChangeArrowheads="1"/>
          </p:cNvSpPr>
          <p:nvPr>
            <p:custDataLst>
              <p:tags r:id="rId2"/>
            </p:custDataLst>
          </p:nvPr>
        </p:nvSpPr>
        <p:spPr bwMode="auto">
          <a:xfrm>
            <a:off x="381000" y="3584258"/>
            <a:ext cx="4017427" cy="301942"/>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2</a:t>
            </a:r>
            <a:r>
              <a:rPr lang="en-US" baseline="30000" dirty="0">
                <a:solidFill>
                  <a:srgbClr val="FFFFFF"/>
                </a:solidFill>
                <a:latin typeface="Calibri" pitchFamily="34" charset="0"/>
              </a:rPr>
              <a:t>9</a:t>
            </a:r>
            <a:r>
              <a:rPr lang="en-US" baseline="30000" dirty="0" smtClean="0">
                <a:solidFill>
                  <a:srgbClr val="FFFFFF"/>
                </a:solidFill>
                <a:latin typeface="Calibri" pitchFamily="34" charset="0"/>
              </a:rPr>
              <a:t>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8</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7 </a:t>
            </a:r>
            <a:r>
              <a:rPr lang="en-US" dirty="0" smtClean="0">
                <a:solidFill>
                  <a:srgbClr val="FFFFFF"/>
                </a:solidFill>
                <a:latin typeface="Calibri" pitchFamily="34" charset="0"/>
              </a:rPr>
              <a:t>  2</a:t>
            </a:r>
            <a:r>
              <a:rPr lang="en-US" baseline="30000" dirty="0">
                <a:solidFill>
                  <a:srgbClr val="FFFFFF"/>
                </a:solidFill>
                <a:latin typeface="Calibri" pitchFamily="34" charset="0"/>
              </a:rPr>
              <a:t>6</a:t>
            </a:r>
            <a:r>
              <a:rPr lang="en-US" baseline="30000" dirty="0" smtClean="0">
                <a:solidFill>
                  <a:srgbClr val="FFFFFF"/>
                </a:solidFill>
                <a:latin typeface="Calibri" pitchFamily="34" charset="0"/>
              </a:rPr>
              <a:t>   </a:t>
            </a:r>
            <a:r>
              <a:rPr lang="en-US" dirty="0" smtClean="0">
                <a:solidFill>
                  <a:srgbClr val="FFFFFF"/>
                </a:solidFill>
                <a:latin typeface="Calibri" pitchFamily="34" charset="0"/>
              </a:rPr>
              <a:t>2</a:t>
            </a:r>
            <a:r>
              <a:rPr lang="en-US" baseline="30000" dirty="0">
                <a:solidFill>
                  <a:srgbClr val="FFFFFF"/>
                </a:solidFill>
                <a:latin typeface="Calibri" pitchFamily="34" charset="0"/>
              </a:rPr>
              <a:t>5</a:t>
            </a:r>
            <a:r>
              <a:rPr lang="en-US" dirty="0" smtClean="0">
                <a:solidFill>
                  <a:srgbClr val="FFFFFF"/>
                </a:solidFill>
                <a:latin typeface="Calibri" pitchFamily="34" charset="0"/>
              </a:rPr>
              <a:t>  2</a:t>
            </a:r>
            <a:r>
              <a:rPr lang="en-US" baseline="30000" dirty="0">
                <a:solidFill>
                  <a:srgbClr val="FFFFFF"/>
                </a:solidFill>
                <a:latin typeface="Calibri" pitchFamily="34" charset="0"/>
              </a:rPr>
              <a:t>4</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3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2</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2</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26" name="Group 25"/>
          <p:cNvGrpSpPr/>
          <p:nvPr/>
        </p:nvGrpSpPr>
        <p:grpSpPr>
          <a:xfrm>
            <a:off x="381000" y="3581400"/>
            <a:ext cx="3124200" cy="0"/>
            <a:chOff x="4953000" y="4724400"/>
            <a:chExt cx="3124200" cy="0"/>
          </a:xfrm>
        </p:grpSpPr>
        <p:cxnSp>
          <p:nvCxnSpPr>
            <p:cNvPr id="15" name="Straight Connector 14"/>
            <p:cNvCxnSpPr/>
            <p:nvPr/>
          </p:nvCxnSpPr>
          <p:spPr>
            <a:xfrm>
              <a:off x="4953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197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53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04800" y="5867400"/>
            <a:ext cx="1483098" cy="584775"/>
          </a:xfrm>
          <a:prstGeom prst="rect">
            <a:avLst/>
          </a:prstGeom>
          <a:noFill/>
        </p:spPr>
        <p:txBody>
          <a:bodyPr wrap="none" rtlCol="0">
            <a:spAutoFit/>
          </a:bodyPr>
          <a:lstStyle/>
          <a:p>
            <a:r>
              <a:rPr lang="en-US" sz="3200" dirty="0" smtClean="0"/>
              <a:t>0x 2 7 d</a:t>
            </a:r>
            <a:endParaRPr lang="en-US" sz="3200" dirty="0"/>
          </a:p>
        </p:txBody>
      </p:sp>
      <p:sp>
        <p:nvSpPr>
          <p:cNvPr id="28" name="Text Box 6"/>
          <p:cNvSpPr txBox="1">
            <a:spLocks noChangeArrowheads="1"/>
          </p:cNvSpPr>
          <p:nvPr>
            <p:custDataLst>
              <p:tags r:id="rId3"/>
            </p:custDataLst>
          </p:nvPr>
        </p:nvSpPr>
        <p:spPr bwMode="auto">
          <a:xfrm>
            <a:off x="769165" y="6308094"/>
            <a:ext cx="1094933" cy="321306"/>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2</a:t>
            </a: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16</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29" name="Group 28"/>
          <p:cNvGrpSpPr/>
          <p:nvPr/>
        </p:nvGrpSpPr>
        <p:grpSpPr>
          <a:xfrm>
            <a:off x="845365" y="6324600"/>
            <a:ext cx="838200" cy="0"/>
            <a:chOff x="5638800" y="4724400"/>
            <a:chExt cx="838200" cy="0"/>
          </a:xfrm>
        </p:grpSpPr>
        <p:cxnSp>
          <p:nvCxnSpPr>
            <p:cNvPr id="32" name="Straight Connector 31"/>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304800" y="4495800"/>
            <a:ext cx="1814920" cy="584775"/>
          </a:xfrm>
          <a:prstGeom prst="rect">
            <a:avLst/>
          </a:prstGeom>
          <a:noFill/>
        </p:spPr>
        <p:txBody>
          <a:bodyPr wrap="none" rtlCol="0">
            <a:spAutoFit/>
          </a:bodyPr>
          <a:lstStyle/>
          <a:p>
            <a:r>
              <a:rPr lang="en-US" sz="3200" dirty="0" smtClean="0"/>
              <a:t>0o 1 1 7 5</a:t>
            </a:r>
            <a:endParaRPr lang="en-US" sz="3200" dirty="0"/>
          </a:p>
        </p:txBody>
      </p:sp>
      <p:sp>
        <p:nvSpPr>
          <p:cNvPr id="41" name="Text Box 6"/>
          <p:cNvSpPr txBox="1">
            <a:spLocks noChangeArrowheads="1"/>
          </p:cNvSpPr>
          <p:nvPr>
            <p:custDataLst>
              <p:tags r:id="rId4"/>
            </p:custDataLst>
          </p:nvPr>
        </p:nvSpPr>
        <p:spPr bwMode="auto">
          <a:xfrm>
            <a:off x="893227" y="4936494"/>
            <a:ext cx="1121827" cy="321306"/>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FF"/>
                </a:solidFill>
                <a:latin typeface="Calibri" pitchFamily="34" charset="0"/>
              </a:rPr>
              <a:t>8</a:t>
            </a:r>
            <a:r>
              <a:rPr lang="en-US" baseline="30000" dirty="0" smtClean="0">
                <a:solidFill>
                  <a:srgbClr val="FFFFFF"/>
                </a:solidFill>
                <a:latin typeface="Calibri" pitchFamily="34" charset="0"/>
              </a:rPr>
              <a:t>3   </a:t>
            </a:r>
            <a:r>
              <a:rPr lang="en-US" dirty="0" smtClean="0">
                <a:solidFill>
                  <a:srgbClr val="FFFFFF"/>
                </a:solidFill>
                <a:latin typeface="Calibri" pitchFamily="34" charset="0"/>
              </a:rPr>
              <a:t>8</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8</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8</a:t>
            </a:r>
            <a:r>
              <a:rPr lang="en-US" baseline="30000" dirty="0" smtClean="0">
                <a:solidFill>
                  <a:srgbClr val="FFFFFF"/>
                </a:solidFill>
                <a:latin typeface="Calibri" pitchFamily="34" charset="0"/>
              </a:rPr>
              <a:t>0</a:t>
            </a:r>
            <a:endParaRPr lang="en-US" baseline="30000" dirty="0">
              <a:solidFill>
                <a:srgbClr val="FFFFFF"/>
              </a:solidFill>
              <a:latin typeface="Calibri" pitchFamily="34" charset="0"/>
            </a:endParaRPr>
          </a:p>
        </p:txBody>
      </p:sp>
      <p:grpSp>
        <p:nvGrpSpPr>
          <p:cNvPr id="42" name="Group 41"/>
          <p:cNvGrpSpPr/>
          <p:nvPr/>
        </p:nvGrpSpPr>
        <p:grpSpPr>
          <a:xfrm>
            <a:off x="893227" y="4953000"/>
            <a:ext cx="1143000" cy="0"/>
            <a:chOff x="6934200" y="4724400"/>
            <a:chExt cx="1143000" cy="0"/>
          </a:xfrm>
        </p:grpSpPr>
        <p:cxnSp>
          <p:nvCxnSpPr>
            <p:cNvPr id="49" name="Straight Connector 48"/>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30306" y="1676400"/>
            <a:ext cx="1088760" cy="584775"/>
          </a:xfrm>
          <a:prstGeom prst="rect">
            <a:avLst/>
          </a:prstGeom>
          <a:noFill/>
        </p:spPr>
        <p:txBody>
          <a:bodyPr wrap="none" rtlCol="0">
            <a:spAutoFit/>
          </a:bodyPr>
          <a:lstStyle/>
          <a:p>
            <a:r>
              <a:rPr lang="en-US" sz="3200" dirty="0"/>
              <a:t> 6 3 7</a:t>
            </a:r>
          </a:p>
        </p:txBody>
      </p:sp>
      <p:sp>
        <p:nvSpPr>
          <p:cNvPr id="36" name="TextBox 35"/>
          <p:cNvSpPr txBox="1"/>
          <p:nvPr/>
        </p:nvSpPr>
        <p:spPr>
          <a:xfrm>
            <a:off x="3733800" y="1828800"/>
            <a:ext cx="3469219" cy="461665"/>
          </a:xfrm>
          <a:prstGeom prst="rect">
            <a:avLst/>
          </a:prstGeom>
          <a:noFill/>
        </p:spPr>
        <p:txBody>
          <a:bodyPr wrap="none" rtlCol="0">
            <a:spAutoFit/>
          </a:bodyPr>
          <a:lstStyle/>
          <a:p>
            <a:r>
              <a:rPr lang="en-US" sz="2400" dirty="0" smtClean="0"/>
              <a:t>6∙10</a:t>
            </a:r>
            <a:r>
              <a:rPr lang="en-US" sz="2400" baseline="30000" dirty="0" smtClean="0"/>
              <a:t>2</a:t>
            </a:r>
            <a:r>
              <a:rPr lang="en-US" sz="2400" dirty="0" smtClean="0"/>
              <a:t> + 3∙10</a:t>
            </a:r>
            <a:r>
              <a:rPr lang="en-US" sz="2400" baseline="30000" dirty="0"/>
              <a:t>1</a:t>
            </a:r>
            <a:r>
              <a:rPr lang="en-US" sz="2400" dirty="0" smtClean="0"/>
              <a:t> + 7∙10</a:t>
            </a:r>
            <a:r>
              <a:rPr lang="en-US" sz="2400" baseline="30000" dirty="0"/>
              <a:t>0</a:t>
            </a:r>
            <a:r>
              <a:rPr lang="en-US" sz="2400" dirty="0" smtClean="0"/>
              <a:t> = 637</a:t>
            </a:r>
            <a:endParaRPr lang="en-US" sz="2400" dirty="0"/>
          </a:p>
        </p:txBody>
      </p:sp>
      <p:sp>
        <p:nvSpPr>
          <p:cNvPr id="37" name="TextBox 36"/>
          <p:cNvSpPr txBox="1"/>
          <p:nvPr/>
        </p:nvSpPr>
        <p:spPr>
          <a:xfrm>
            <a:off x="3938843" y="3272135"/>
            <a:ext cx="5357557" cy="461665"/>
          </a:xfrm>
          <a:prstGeom prst="rect">
            <a:avLst/>
          </a:prstGeom>
          <a:noFill/>
        </p:spPr>
        <p:txBody>
          <a:bodyPr wrap="none" rtlCol="0">
            <a:spAutoFit/>
          </a:bodyPr>
          <a:lstStyle/>
          <a:p>
            <a:r>
              <a:rPr lang="en-US" sz="2400" dirty="0" smtClean="0"/>
              <a:t>1∙2</a:t>
            </a:r>
            <a:r>
              <a:rPr lang="en-US" sz="2400" baseline="30000" dirty="0" smtClean="0"/>
              <a:t>9</a:t>
            </a:r>
            <a:r>
              <a:rPr lang="en-US" sz="2400" dirty="0" smtClean="0"/>
              <a:t>+1∙2</a:t>
            </a:r>
            <a:r>
              <a:rPr lang="en-US" sz="2400" baseline="30000" dirty="0" smtClean="0"/>
              <a:t>6</a:t>
            </a:r>
            <a:r>
              <a:rPr lang="en-US" sz="2400" dirty="0" smtClean="0"/>
              <a:t>+1∙2</a:t>
            </a:r>
            <a:r>
              <a:rPr lang="en-US" sz="2400" baseline="30000" dirty="0" smtClean="0"/>
              <a:t>5</a:t>
            </a:r>
            <a:r>
              <a:rPr lang="en-US" sz="2400" dirty="0" smtClean="0"/>
              <a:t>+1∙2</a:t>
            </a:r>
            <a:r>
              <a:rPr lang="en-US" sz="2400" baseline="30000" dirty="0" smtClean="0"/>
              <a:t>4</a:t>
            </a:r>
            <a:r>
              <a:rPr lang="en-US" sz="2400" dirty="0" smtClean="0"/>
              <a:t>+1∙2</a:t>
            </a:r>
            <a:r>
              <a:rPr lang="en-US" sz="2400" baseline="30000" dirty="0" smtClean="0"/>
              <a:t>3</a:t>
            </a:r>
            <a:r>
              <a:rPr lang="en-US" sz="2400" dirty="0" smtClean="0"/>
              <a:t>+1∙2</a:t>
            </a:r>
            <a:r>
              <a:rPr lang="en-US" sz="2400" baseline="30000" dirty="0" smtClean="0"/>
              <a:t>2</a:t>
            </a:r>
            <a:r>
              <a:rPr lang="en-US" sz="2400" dirty="0" smtClean="0"/>
              <a:t>+1∙2</a:t>
            </a:r>
            <a:r>
              <a:rPr lang="en-US" sz="2400" baseline="30000" dirty="0" smtClean="0"/>
              <a:t>0 </a:t>
            </a:r>
            <a:r>
              <a:rPr lang="en-US" sz="2400" dirty="0" smtClean="0"/>
              <a:t>= 637</a:t>
            </a:r>
            <a:endParaRPr lang="en-US" sz="2400" dirty="0"/>
          </a:p>
        </p:txBody>
      </p:sp>
      <p:sp>
        <p:nvSpPr>
          <p:cNvPr id="38" name="TextBox 37"/>
          <p:cNvSpPr txBox="1"/>
          <p:nvPr/>
        </p:nvSpPr>
        <p:spPr>
          <a:xfrm>
            <a:off x="4038600" y="4643735"/>
            <a:ext cx="3902030" cy="461665"/>
          </a:xfrm>
          <a:prstGeom prst="rect">
            <a:avLst/>
          </a:prstGeom>
          <a:noFill/>
        </p:spPr>
        <p:txBody>
          <a:bodyPr wrap="none" rtlCol="0">
            <a:spAutoFit/>
          </a:bodyPr>
          <a:lstStyle/>
          <a:p>
            <a:r>
              <a:rPr lang="en-US" sz="2400" dirty="0" smtClean="0"/>
              <a:t>1∙8</a:t>
            </a:r>
            <a:r>
              <a:rPr lang="en-US" sz="2400" baseline="30000" dirty="0" smtClean="0"/>
              <a:t>3</a:t>
            </a:r>
            <a:r>
              <a:rPr lang="en-US" sz="2400" dirty="0" smtClean="0"/>
              <a:t> + 1∙8</a:t>
            </a:r>
            <a:r>
              <a:rPr lang="en-US" sz="2400" baseline="30000" dirty="0"/>
              <a:t>2</a:t>
            </a:r>
            <a:r>
              <a:rPr lang="en-US" sz="2400" dirty="0" smtClean="0"/>
              <a:t> + 7∙8</a:t>
            </a:r>
            <a:r>
              <a:rPr lang="en-US" sz="2400" baseline="30000" dirty="0"/>
              <a:t>1</a:t>
            </a:r>
            <a:r>
              <a:rPr lang="en-US" sz="2400" dirty="0" smtClean="0"/>
              <a:t> </a:t>
            </a:r>
            <a:r>
              <a:rPr lang="en-US" sz="2400" dirty="0"/>
              <a:t>+ 5</a:t>
            </a:r>
            <a:r>
              <a:rPr lang="en-US" sz="2400" dirty="0" smtClean="0"/>
              <a:t>∙8</a:t>
            </a:r>
            <a:r>
              <a:rPr lang="en-US" sz="2400" baseline="30000" dirty="0"/>
              <a:t>0</a:t>
            </a:r>
            <a:r>
              <a:rPr lang="en-US" sz="2400" dirty="0" smtClean="0"/>
              <a:t> </a:t>
            </a:r>
            <a:r>
              <a:rPr lang="en-US" sz="2400" baseline="30000" dirty="0" smtClean="0"/>
              <a:t> </a:t>
            </a:r>
            <a:r>
              <a:rPr lang="en-US" sz="2400" dirty="0" smtClean="0"/>
              <a:t>= 637</a:t>
            </a:r>
            <a:endParaRPr lang="en-US" sz="2400" dirty="0"/>
          </a:p>
        </p:txBody>
      </p:sp>
      <p:sp>
        <p:nvSpPr>
          <p:cNvPr id="39" name="TextBox 38"/>
          <p:cNvSpPr txBox="1"/>
          <p:nvPr/>
        </p:nvSpPr>
        <p:spPr>
          <a:xfrm>
            <a:off x="4267200" y="6019800"/>
            <a:ext cx="3568606" cy="461665"/>
          </a:xfrm>
          <a:prstGeom prst="rect">
            <a:avLst/>
          </a:prstGeom>
          <a:noFill/>
        </p:spPr>
        <p:txBody>
          <a:bodyPr wrap="none" rtlCol="0">
            <a:spAutoFit/>
          </a:bodyPr>
          <a:lstStyle/>
          <a:p>
            <a:r>
              <a:rPr lang="en-US" sz="2400" dirty="0"/>
              <a:t>2</a:t>
            </a:r>
            <a:r>
              <a:rPr lang="en-US" sz="2400" dirty="0" smtClean="0"/>
              <a:t>∙16</a:t>
            </a:r>
            <a:r>
              <a:rPr lang="en-US" sz="2400" baseline="30000" dirty="0" smtClean="0"/>
              <a:t>2 </a:t>
            </a:r>
            <a:r>
              <a:rPr lang="en-US" sz="2400" dirty="0" smtClean="0"/>
              <a:t>+ 7∙16</a:t>
            </a:r>
            <a:r>
              <a:rPr lang="en-US" sz="2400" baseline="30000" dirty="0" smtClean="0"/>
              <a:t>1 </a:t>
            </a:r>
            <a:r>
              <a:rPr lang="en-US" sz="2400" dirty="0" smtClean="0"/>
              <a:t>+ d∙16</a:t>
            </a:r>
            <a:r>
              <a:rPr lang="en-US" sz="2400" baseline="30000" dirty="0" smtClean="0"/>
              <a:t>0</a:t>
            </a:r>
            <a:r>
              <a:rPr lang="en-US" sz="2400" dirty="0" smtClean="0"/>
              <a:t>   = 637</a:t>
            </a:r>
            <a:endParaRPr lang="en-US" sz="2400" dirty="0"/>
          </a:p>
        </p:txBody>
      </p:sp>
      <p:sp>
        <p:nvSpPr>
          <p:cNvPr id="43" name="TextBox 42"/>
          <p:cNvSpPr txBox="1"/>
          <p:nvPr/>
        </p:nvSpPr>
        <p:spPr>
          <a:xfrm>
            <a:off x="4267200" y="6320135"/>
            <a:ext cx="3579826" cy="461665"/>
          </a:xfrm>
          <a:prstGeom prst="rect">
            <a:avLst/>
          </a:prstGeom>
          <a:noFill/>
        </p:spPr>
        <p:txBody>
          <a:bodyPr wrap="none" rtlCol="0">
            <a:spAutoFit/>
          </a:bodyPr>
          <a:lstStyle/>
          <a:p>
            <a:r>
              <a:rPr lang="en-US" sz="2400" dirty="0"/>
              <a:t>2</a:t>
            </a:r>
            <a:r>
              <a:rPr lang="en-US" sz="2400" dirty="0" smtClean="0"/>
              <a:t>∙16</a:t>
            </a:r>
            <a:r>
              <a:rPr lang="en-US" sz="2400" baseline="30000" dirty="0" smtClean="0"/>
              <a:t>2 </a:t>
            </a:r>
            <a:r>
              <a:rPr lang="en-US" sz="2400" dirty="0" smtClean="0"/>
              <a:t>+ 7∙16</a:t>
            </a:r>
            <a:r>
              <a:rPr lang="en-US" sz="2400" baseline="30000" dirty="0" smtClean="0"/>
              <a:t>1 </a:t>
            </a:r>
            <a:r>
              <a:rPr lang="en-US" sz="2400" dirty="0" smtClean="0"/>
              <a:t>+ 13∙16</a:t>
            </a:r>
            <a:r>
              <a:rPr lang="en-US" sz="2400" baseline="30000" dirty="0" smtClean="0"/>
              <a:t>0</a:t>
            </a:r>
            <a:r>
              <a:rPr lang="en-US" sz="2400" dirty="0" smtClean="0"/>
              <a:t> = 637</a:t>
            </a:r>
            <a:endParaRPr lang="en-US" sz="2400" dirty="0"/>
          </a:p>
        </p:txBody>
      </p:sp>
      <p:sp>
        <p:nvSpPr>
          <p:cNvPr id="44" name="Oval 43"/>
          <p:cNvSpPr/>
          <p:nvPr/>
        </p:nvSpPr>
        <p:spPr>
          <a:xfrm>
            <a:off x="6133313" y="6019800"/>
            <a:ext cx="267487" cy="38546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133313" y="6400800"/>
            <a:ext cx="343687"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6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27" grpId="0"/>
      <p:bldP spid="28" grpId="0"/>
      <p:bldP spid="40" grpId="0"/>
      <p:bldP spid="41" grpId="0"/>
      <p:bldP spid="35" grpId="0"/>
      <p:bldP spid="36" grpId="0"/>
      <p:bldP spid="37" grpId="0"/>
      <p:bldP spid="38" grpId="0"/>
      <p:bldP spid="39" grpId="0"/>
      <p:bldP spid="43" grpId="0"/>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Achievement Unlocked!</a:t>
            </a:r>
            <a:endParaRPr lang="en-US" dirty="0"/>
          </a:p>
        </p:txBody>
      </p:sp>
      <p:sp>
        <p:nvSpPr>
          <p:cNvPr id="3" name="Content Placeholder 2"/>
          <p:cNvSpPr>
            <a:spLocks noGrp="1"/>
          </p:cNvSpPr>
          <p:nvPr>
            <p:ph idx="1"/>
          </p:nvPr>
        </p:nvSpPr>
        <p:spPr>
          <a:xfrm>
            <a:off x="0" y="685800"/>
            <a:ext cx="9296400" cy="5638800"/>
          </a:xfrm>
        </p:spPr>
        <p:txBody>
          <a:bodyPr>
            <a:normAutofit/>
          </a:bodyPr>
          <a:lstStyle/>
          <a:p>
            <a:r>
              <a:rPr lang="en-US" sz="2800" dirty="0" smtClean="0"/>
              <a:t>There are 10 types of people in the world:</a:t>
            </a:r>
          </a:p>
          <a:p>
            <a:r>
              <a:rPr lang="en-US" sz="2800" dirty="0"/>
              <a:t>	</a:t>
            </a:r>
            <a:r>
              <a:rPr lang="en-US" sz="2800" dirty="0" smtClean="0"/>
              <a:t>Those who understand binary</a:t>
            </a:r>
          </a:p>
          <a:p>
            <a:r>
              <a:rPr lang="en-US" sz="2800" dirty="0"/>
              <a:t>	</a:t>
            </a:r>
            <a:r>
              <a:rPr lang="en-US" sz="2800" dirty="0" smtClean="0"/>
              <a:t>And those who do not</a:t>
            </a:r>
          </a:p>
          <a:p>
            <a:r>
              <a:rPr lang="en-US" sz="2800" dirty="0"/>
              <a:t>	</a:t>
            </a:r>
            <a:r>
              <a:rPr lang="en-US" sz="2800" i="1" dirty="0" smtClean="0"/>
              <a:t>And</a:t>
            </a:r>
            <a:r>
              <a:rPr lang="en-US" sz="2800" dirty="0" smtClean="0"/>
              <a:t> those who know this joke was written in base 2</a:t>
            </a:r>
          </a:p>
        </p:txBody>
      </p:sp>
      <p:sp>
        <p:nvSpPr>
          <p:cNvPr id="4" name="Slide Number Placeholder 3"/>
          <p:cNvSpPr>
            <a:spLocks noGrp="1"/>
          </p:cNvSpPr>
          <p:nvPr>
            <p:ph type="sldNum" sz="quarter" idx="12"/>
          </p:nvPr>
        </p:nvSpPr>
        <p:spPr/>
        <p:txBody>
          <a:bodyPr/>
          <a:lstStyle/>
          <a:p>
            <a:fld id="{DAD0A56F-BD0F-4BDF-9912-D1E89E9626C0}" type="slidenum">
              <a:rPr lang="en-US" smtClean="0"/>
              <a:t>18</a:t>
            </a:fld>
            <a:endParaRPr lang="en-US"/>
          </a:p>
        </p:txBody>
      </p:sp>
    </p:spTree>
    <p:extLst>
      <p:ext uri="{BB962C8B-B14F-4D97-AF65-F5344CB8AC3E}">
        <p14:creationId xmlns:p14="http://schemas.microsoft.com/office/powerpoint/2010/main" val="32136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85800"/>
            <a:ext cx="9296400" cy="5638800"/>
          </a:xfrm>
        </p:spPr>
        <p:txBody>
          <a:bodyPr>
            <a:normAutofit/>
          </a:bodyPr>
          <a:lstStyle/>
          <a:p>
            <a:r>
              <a:rPr lang="en-US" sz="2800" dirty="0"/>
              <a:t>Digital computers </a:t>
            </a:r>
            <a:r>
              <a:rPr lang="en-US" sz="2800" dirty="0" smtClean="0"/>
              <a:t>are implemented via logic circuits and thus represent </a:t>
            </a:r>
            <a:r>
              <a:rPr lang="en-US" sz="2800" i="1" dirty="0" smtClean="0"/>
              <a:t>all</a:t>
            </a:r>
            <a:r>
              <a:rPr lang="en-US" sz="2800" dirty="0" smtClean="0"/>
              <a:t> </a:t>
            </a:r>
            <a:r>
              <a:rPr lang="en-US" sz="2800" dirty="0"/>
              <a:t>numbers in binary (base 2</a:t>
            </a:r>
            <a:r>
              <a:rPr lang="en-US" sz="2800" dirty="0" smtClean="0"/>
              <a:t>).</a:t>
            </a:r>
          </a:p>
          <a:p>
            <a:endParaRPr lang="en-US" sz="2800" dirty="0"/>
          </a:p>
          <a:p>
            <a:endParaRPr lang="en-US" sz="2800" dirty="0"/>
          </a:p>
          <a:p>
            <a:r>
              <a:rPr lang="en-US" sz="2800" dirty="0" smtClean="0"/>
              <a:t>We (humans) often write numbers as decimal and hexadecimal for convenience, so need to be able to convert to binary and back (to understand what the computer is doing!).</a:t>
            </a:r>
            <a:endParaRPr lang="en-US" sz="2800" dirty="0"/>
          </a:p>
        </p:txBody>
      </p:sp>
    </p:spTree>
    <p:extLst>
      <p:ext uri="{BB962C8B-B14F-4D97-AF65-F5344CB8AC3E}">
        <p14:creationId xmlns:p14="http://schemas.microsoft.com/office/powerpoint/2010/main" val="4273097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a:xfrm>
            <a:off x="392113" y="0"/>
            <a:ext cx="8042275" cy="698500"/>
          </a:xfrm>
        </p:spPr>
        <p:txBody>
          <a:bodyPr>
            <a:normAutofit fontScale="90000"/>
          </a:bodyPr>
          <a:lstStyle/>
          <a:p>
            <a:r>
              <a:rPr lang="en-US" dirty="0"/>
              <a:t>Big Picture:  Building a Processor</a:t>
            </a:r>
          </a:p>
        </p:txBody>
      </p:sp>
      <p:sp>
        <p:nvSpPr>
          <p:cNvPr id="1142788" name="Rectangle 4"/>
          <p:cNvSpPr>
            <a:spLocks noChangeArrowheads="1"/>
          </p:cNvSpPr>
          <p:nvPr/>
        </p:nvSpPr>
        <p:spPr bwMode="auto">
          <a:xfrm>
            <a:off x="304800" y="1676400"/>
            <a:ext cx="1889125" cy="143986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789" name="Text Box 5"/>
          <p:cNvSpPr txBox="1">
            <a:spLocks noChangeArrowheads="1"/>
          </p:cNvSpPr>
          <p:nvPr/>
        </p:nvSpPr>
        <p:spPr bwMode="auto">
          <a:xfrm>
            <a:off x="706438" y="2593975"/>
            <a:ext cx="10096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116000"/>
              </a:lnSpc>
              <a:buClr>
                <a:srgbClr val="40458C"/>
              </a:buClr>
              <a:buSzPct val="100000"/>
              <a:buFont typeface="Times New Roman" charset="0"/>
              <a:buNone/>
            </a:pPr>
            <a:r>
              <a:rPr lang="en-US" sz="1800">
                <a:latin typeface="Arial" charset="0"/>
              </a:rPr>
              <a:t>memory</a:t>
            </a:r>
          </a:p>
        </p:txBody>
      </p:sp>
      <p:sp>
        <p:nvSpPr>
          <p:cNvPr id="1142790" name="Line 6"/>
          <p:cNvSpPr>
            <a:spLocks noChangeShapeType="1"/>
          </p:cNvSpPr>
          <p:nvPr/>
        </p:nvSpPr>
        <p:spPr bwMode="auto">
          <a:xfrm flipV="1">
            <a:off x="2193924" y="2590800"/>
            <a:ext cx="1311275" cy="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142791" name="Text Box 7"/>
          <p:cNvSpPr txBox="1">
            <a:spLocks noChangeArrowheads="1"/>
          </p:cNvSpPr>
          <p:nvPr/>
        </p:nvSpPr>
        <p:spPr bwMode="auto">
          <a:xfrm>
            <a:off x="2262188" y="2173288"/>
            <a:ext cx="603250" cy="4111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116000"/>
              </a:lnSpc>
              <a:buClr>
                <a:srgbClr val="40458C"/>
              </a:buClr>
              <a:buSzPct val="100000"/>
              <a:buFont typeface="Times New Roman" charset="0"/>
              <a:buNone/>
            </a:pPr>
            <a:r>
              <a:rPr lang="en-US" sz="1800" dirty="0">
                <a:latin typeface="Arial" charset="0"/>
              </a:rPr>
              <a:t> </a:t>
            </a:r>
            <a:r>
              <a:rPr lang="en-US" sz="1800" dirty="0" err="1">
                <a:latin typeface="Arial" charset="0"/>
              </a:rPr>
              <a:t>inst</a:t>
            </a:r>
            <a:endParaRPr lang="en-US" sz="1800" dirty="0">
              <a:latin typeface="Arial" charset="0"/>
            </a:endParaRPr>
          </a:p>
        </p:txBody>
      </p:sp>
      <p:sp>
        <p:nvSpPr>
          <p:cNvPr id="1142792" name="Line 8"/>
          <p:cNvSpPr>
            <a:spLocks noChangeShapeType="1"/>
          </p:cNvSpPr>
          <p:nvPr/>
        </p:nvSpPr>
        <p:spPr bwMode="auto">
          <a:xfrm>
            <a:off x="842963" y="3116263"/>
            <a:ext cx="0" cy="95885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794" name="Text Box 10"/>
          <p:cNvSpPr txBox="1">
            <a:spLocks noChangeArrowheads="1"/>
          </p:cNvSpPr>
          <p:nvPr/>
        </p:nvSpPr>
        <p:spPr bwMode="auto">
          <a:xfrm>
            <a:off x="498535" y="3355986"/>
            <a:ext cx="409575" cy="376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116000"/>
              </a:lnSpc>
              <a:buClr>
                <a:srgbClr val="40458C"/>
              </a:buClr>
              <a:buSzPct val="100000"/>
              <a:buFont typeface="Times New Roman" charset="0"/>
              <a:buNone/>
            </a:pPr>
            <a:r>
              <a:rPr lang="en-US" sz="1600">
                <a:latin typeface="Arial" charset="0"/>
              </a:rPr>
              <a:t>32</a:t>
            </a:r>
          </a:p>
        </p:txBody>
      </p:sp>
      <p:sp>
        <p:nvSpPr>
          <p:cNvPr id="1142795" name="Text Box 11"/>
          <p:cNvSpPr txBox="1">
            <a:spLocks noChangeArrowheads="1"/>
          </p:cNvSpPr>
          <p:nvPr/>
        </p:nvSpPr>
        <p:spPr bwMode="auto">
          <a:xfrm>
            <a:off x="392113" y="4075113"/>
            <a:ext cx="927100" cy="4365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116000"/>
              </a:lnSpc>
              <a:buClr>
                <a:srgbClr val="40458C"/>
              </a:buClr>
              <a:buSzPct val="100000"/>
              <a:buFont typeface="Times New Roman" charset="0"/>
              <a:buNone/>
            </a:pPr>
            <a:r>
              <a:rPr lang="en-US" sz="1800">
                <a:latin typeface="Arial" charset="0"/>
              </a:rPr>
              <a:t>pc</a:t>
            </a:r>
          </a:p>
        </p:txBody>
      </p:sp>
      <p:sp>
        <p:nvSpPr>
          <p:cNvPr id="1142796" name="Line 12"/>
          <p:cNvSpPr>
            <a:spLocks noChangeShapeType="1"/>
          </p:cNvSpPr>
          <p:nvPr/>
        </p:nvSpPr>
        <p:spPr bwMode="auto">
          <a:xfrm>
            <a:off x="1758950" y="3124200"/>
            <a:ext cx="0" cy="27432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2797" name="Line 13"/>
          <p:cNvSpPr>
            <a:spLocks noChangeShapeType="1"/>
          </p:cNvSpPr>
          <p:nvPr/>
        </p:nvSpPr>
        <p:spPr bwMode="auto">
          <a:xfrm flipV="1">
            <a:off x="1692275" y="3189288"/>
            <a:ext cx="133350" cy="60325"/>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2798" name="Text Box 14"/>
          <p:cNvSpPr txBox="1">
            <a:spLocks noChangeArrowheads="1"/>
          </p:cNvSpPr>
          <p:nvPr/>
        </p:nvSpPr>
        <p:spPr bwMode="auto">
          <a:xfrm>
            <a:off x="1743075" y="3128963"/>
            <a:ext cx="296863" cy="376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116000"/>
              </a:lnSpc>
              <a:buClr>
                <a:srgbClr val="40458C"/>
              </a:buClr>
              <a:buSzPct val="100000"/>
              <a:buFont typeface="Times New Roman" charset="0"/>
              <a:buNone/>
            </a:pPr>
            <a:r>
              <a:rPr lang="en-US" sz="1600">
                <a:latin typeface="Arial" charset="0"/>
              </a:rPr>
              <a:t>2</a:t>
            </a:r>
          </a:p>
        </p:txBody>
      </p:sp>
      <p:sp>
        <p:nvSpPr>
          <p:cNvPr id="1142799" name="Text Box 15"/>
          <p:cNvSpPr txBox="1">
            <a:spLocks noChangeArrowheads="1"/>
          </p:cNvSpPr>
          <p:nvPr/>
        </p:nvSpPr>
        <p:spPr bwMode="auto">
          <a:xfrm>
            <a:off x="1517650" y="3402013"/>
            <a:ext cx="541338"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116000"/>
              </a:lnSpc>
              <a:buClr>
                <a:srgbClr val="40458C"/>
              </a:buClr>
              <a:buSzPct val="100000"/>
              <a:buFont typeface="Times New Roman" charset="0"/>
              <a:buNone/>
            </a:pPr>
            <a:r>
              <a:rPr lang="en-US">
                <a:latin typeface="Arial" charset="0"/>
              </a:rPr>
              <a:t>00</a:t>
            </a:r>
          </a:p>
        </p:txBody>
      </p:sp>
      <p:sp>
        <p:nvSpPr>
          <p:cNvPr id="1142800" name="Line 16"/>
          <p:cNvSpPr>
            <a:spLocks noChangeShapeType="1"/>
          </p:cNvSpPr>
          <p:nvPr/>
        </p:nvSpPr>
        <p:spPr bwMode="auto">
          <a:xfrm>
            <a:off x="842963" y="3833813"/>
            <a:ext cx="16208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01" name="Oval 17"/>
          <p:cNvSpPr>
            <a:spLocks noChangeArrowheads="1"/>
          </p:cNvSpPr>
          <p:nvPr/>
        </p:nvSpPr>
        <p:spPr bwMode="auto">
          <a:xfrm>
            <a:off x="1633538" y="4076700"/>
            <a:ext cx="1736725" cy="1019175"/>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lnSpc>
                <a:spcPct val="116000"/>
              </a:lnSpc>
              <a:buClr>
                <a:srgbClr val="40458C"/>
              </a:buClr>
              <a:buSzPct val="100000"/>
              <a:buFont typeface="Times New Roman" charset="0"/>
              <a:buNone/>
            </a:pPr>
            <a:r>
              <a:rPr lang="en-US" sz="1800">
                <a:latin typeface="Arial" charset="0"/>
              </a:rPr>
              <a:t>new pc</a:t>
            </a:r>
          </a:p>
          <a:p>
            <a:pPr algn="ctr" eaLnBrk="1" hangingPunct="1">
              <a:lnSpc>
                <a:spcPct val="116000"/>
              </a:lnSpc>
              <a:buClr>
                <a:srgbClr val="40458C"/>
              </a:buClr>
              <a:buSzPct val="100000"/>
              <a:buFont typeface="Times New Roman" charset="0"/>
              <a:buNone/>
            </a:pPr>
            <a:r>
              <a:rPr lang="en-US" sz="1800">
                <a:latin typeface="Arial" charset="0"/>
              </a:rPr>
              <a:t>calculation</a:t>
            </a:r>
          </a:p>
        </p:txBody>
      </p:sp>
      <p:sp>
        <p:nvSpPr>
          <p:cNvPr id="1142802" name="Line 18"/>
          <p:cNvSpPr>
            <a:spLocks noChangeShapeType="1"/>
          </p:cNvSpPr>
          <p:nvPr/>
        </p:nvSpPr>
        <p:spPr bwMode="auto">
          <a:xfrm>
            <a:off x="2463800" y="3833813"/>
            <a:ext cx="0" cy="2413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03" name="Line 19"/>
          <p:cNvSpPr>
            <a:spLocks noChangeShapeType="1"/>
          </p:cNvSpPr>
          <p:nvPr/>
        </p:nvSpPr>
        <p:spPr bwMode="auto">
          <a:xfrm>
            <a:off x="2463800" y="5094288"/>
            <a:ext cx="0" cy="2397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04" name="Line 20"/>
          <p:cNvSpPr>
            <a:spLocks noChangeShapeType="1"/>
          </p:cNvSpPr>
          <p:nvPr/>
        </p:nvSpPr>
        <p:spPr bwMode="auto">
          <a:xfrm>
            <a:off x="842963" y="5334000"/>
            <a:ext cx="16208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05" name="Line 21"/>
          <p:cNvSpPr>
            <a:spLocks noChangeShapeType="1"/>
          </p:cNvSpPr>
          <p:nvPr/>
        </p:nvSpPr>
        <p:spPr bwMode="auto">
          <a:xfrm>
            <a:off x="842963" y="4494213"/>
            <a:ext cx="0" cy="839787"/>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06" name="Rectangle 22"/>
          <p:cNvSpPr>
            <a:spLocks noChangeArrowheads="1"/>
          </p:cNvSpPr>
          <p:nvPr/>
        </p:nvSpPr>
        <p:spPr bwMode="auto">
          <a:xfrm>
            <a:off x="3810000" y="1676400"/>
            <a:ext cx="1889125" cy="143986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07" name="Text Box 23"/>
          <p:cNvSpPr txBox="1">
            <a:spLocks noChangeArrowheads="1"/>
          </p:cNvSpPr>
          <p:nvPr/>
        </p:nvSpPr>
        <p:spPr bwMode="auto">
          <a:xfrm>
            <a:off x="4065588" y="2593975"/>
            <a:ext cx="13017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116000"/>
              </a:lnSpc>
              <a:buClr>
                <a:srgbClr val="40458C"/>
              </a:buClr>
              <a:buSzPct val="100000"/>
              <a:buFont typeface="Times New Roman" charset="0"/>
              <a:buNone/>
            </a:pPr>
            <a:r>
              <a:rPr lang="en-US" sz="1800">
                <a:latin typeface="Arial" charset="0"/>
              </a:rPr>
              <a:t>register file</a:t>
            </a:r>
          </a:p>
        </p:txBody>
      </p:sp>
      <p:sp>
        <p:nvSpPr>
          <p:cNvPr id="1142808" name="Oval 24"/>
          <p:cNvSpPr>
            <a:spLocks noChangeArrowheads="1"/>
          </p:cNvSpPr>
          <p:nvPr/>
        </p:nvSpPr>
        <p:spPr bwMode="auto">
          <a:xfrm>
            <a:off x="4164013" y="4262438"/>
            <a:ext cx="1179512" cy="568325"/>
          </a:xfrm>
          <a:prstGeom prst="ellipse">
            <a:avLst/>
          </a:prstGeom>
          <a:noFill/>
          <a:ln w="25400">
            <a:solidFill>
              <a:srgbClr val="66FF33"/>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lnSpc>
                <a:spcPct val="116000"/>
              </a:lnSpc>
              <a:buClr>
                <a:srgbClr val="40458C"/>
              </a:buClr>
              <a:buSzPct val="100000"/>
              <a:buFont typeface="Times New Roman" charset="0"/>
              <a:buNone/>
            </a:pPr>
            <a:r>
              <a:rPr lang="en-US" sz="1800">
                <a:latin typeface="Arial" charset="0"/>
              </a:rPr>
              <a:t>control</a:t>
            </a:r>
          </a:p>
        </p:txBody>
      </p:sp>
      <p:sp>
        <p:nvSpPr>
          <p:cNvPr id="1142809" name="Line 25"/>
          <p:cNvSpPr>
            <a:spLocks noChangeShapeType="1"/>
          </p:cNvSpPr>
          <p:nvPr/>
        </p:nvSpPr>
        <p:spPr bwMode="auto">
          <a:xfrm flipV="1">
            <a:off x="4343400" y="3124200"/>
            <a:ext cx="0" cy="121920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10" name="Line 26"/>
          <p:cNvSpPr>
            <a:spLocks noChangeShapeType="1"/>
          </p:cNvSpPr>
          <p:nvPr/>
        </p:nvSpPr>
        <p:spPr bwMode="auto">
          <a:xfrm flipV="1">
            <a:off x="4724400" y="3124200"/>
            <a:ext cx="0" cy="114300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11" name="Line 27"/>
          <p:cNvSpPr>
            <a:spLocks noChangeShapeType="1"/>
          </p:cNvSpPr>
          <p:nvPr/>
        </p:nvSpPr>
        <p:spPr bwMode="auto">
          <a:xfrm flipV="1">
            <a:off x="4953000" y="3124200"/>
            <a:ext cx="0" cy="114300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12" name="Line 28"/>
          <p:cNvSpPr>
            <a:spLocks noChangeShapeType="1"/>
          </p:cNvSpPr>
          <p:nvPr/>
        </p:nvSpPr>
        <p:spPr bwMode="auto">
          <a:xfrm flipV="1">
            <a:off x="5181600" y="3124200"/>
            <a:ext cx="0" cy="121920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2813" name="Text Box 29"/>
          <p:cNvSpPr txBox="1">
            <a:spLocks noChangeArrowheads="1"/>
          </p:cNvSpPr>
          <p:nvPr/>
        </p:nvSpPr>
        <p:spPr bwMode="auto">
          <a:xfrm>
            <a:off x="4419600" y="3352800"/>
            <a:ext cx="808038" cy="3762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116000"/>
              </a:lnSpc>
              <a:buClr>
                <a:srgbClr val="40458C"/>
              </a:buClr>
              <a:buSzPct val="100000"/>
              <a:buFont typeface="Times New Roman" charset="0"/>
              <a:buNone/>
            </a:pPr>
            <a:r>
              <a:rPr lang="en-US" sz="1600">
                <a:latin typeface="Arial" charset="0"/>
              </a:rPr>
              <a:t>5  5   5</a:t>
            </a:r>
          </a:p>
        </p:txBody>
      </p:sp>
      <p:sp>
        <p:nvSpPr>
          <p:cNvPr id="1142816" name="Line 32"/>
          <p:cNvSpPr>
            <a:spLocks noChangeShapeType="1"/>
          </p:cNvSpPr>
          <p:nvPr/>
        </p:nvSpPr>
        <p:spPr bwMode="auto">
          <a:xfrm flipV="1">
            <a:off x="5105399" y="3249613"/>
            <a:ext cx="182563" cy="1031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142817" name="Line 33"/>
          <p:cNvSpPr>
            <a:spLocks noChangeShapeType="1"/>
          </p:cNvSpPr>
          <p:nvPr/>
        </p:nvSpPr>
        <p:spPr bwMode="auto">
          <a:xfrm>
            <a:off x="3505200" y="2590800"/>
            <a:ext cx="0" cy="198120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18" name="Line 34"/>
          <p:cNvSpPr>
            <a:spLocks noChangeShapeType="1"/>
          </p:cNvSpPr>
          <p:nvPr/>
        </p:nvSpPr>
        <p:spPr bwMode="auto">
          <a:xfrm flipH="1">
            <a:off x="3505200" y="4572000"/>
            <a:ext cx="609600" cy="0"/>
          </a:xfrm>
          <a:prstGeom prst="line">
            <a:avLst/>
          </a:prstGeom>
          <a:noFill/>
          <a:ln w="25400">
            <a:solidFill>
              <a:srgbClr val="66FF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nvGrpSpPr>
          <p:cNvPr id="1142819" name="Group 35"/>
          <p:cNvGrpSpPr>
            <a:grpSpLocks/>
          </p:cNvGrpSpPr>
          <p:nvPr/>
        </p:nvGrpSpPr>
        <p:grpSpPr bwMode="auto">
          <a:xfrm>
            <a:off x="6705600" y="1600200"/>
            <a:ext cx="1295400" cy="1600200"/>
            <a:chOff x="4416" y="1056"/>
            <a:chExt cx="816" cy="1008"/>
          </a:xfrm>
        </p:grpSpPr>
        <p:sp>
          <p:nvSpPr>
            <p:cNvPr id="1142820" name="Line 36"/>
            <p:cNvSpPr>
              <a:spLocks noChangeShapeType="1"/>
            </p:cNvSpPr>
            <p:nvPr/>
          </p:nvSpPr>
          <p:spPr bwMode="auto">
            <a:xfrm>
              <a:off x="4416" y="1056"/>
              <a:ext cx="816"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21" name="Line 37"/>
            <p:cNvSpPr>
              <a:spLocks noChangeShapeType="1"/>
            </p:cNvSpPr>
            <p:nvPr/>
          </p:nvSpPr>
          <p:spPr bwMode="auto">
            <a:xfrm flipV="1">
              <a:off x="4416" y="1680"/>
              <a:ext cx="816" cy="3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22" name="Line 38"/>
            <p:cNvSpPr>
              <a:spLocks noChangeShapeType="1"/>
            </p:cNvSpPr>
            <p:nvPr/>
          </p:nvSpPr>
          <p:spPr bwMode="auto">
            <a:xfrm flipV="1">
              <a:off x="5232" y="139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23" name="Line 39"/>
            <p:cNvSpPr>
              <a:spLocks noChangeShapeType="1"/>
            </p:cNvSpPr>
            <p:nvPr/>
          </p:nvSpPr>
          <p:spPr bwMode="auto">
            <a:xfrm flipV="1">
              <a:off x="4416" y="1536"/>
              <a:ext cx="384"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24" name="Line 40"/>
            <p:cNvSpPr>
              <a:spLocks noChangeShapeType="1"/>
            </p:cNvSpPr>
            <p:nvPr/>
          </p:nvSpPr>
          <p:spPr bwMode="auto">
            <a:xfrm>
              <a:off x="4416" y="1392"/>
              <a:ext cx="384" cy="14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25" name="Line 41"/>
            <p:cNvSpPr>
              <a:spLocks noChangeShapeType="1"/>
            </p:cNvSpPr>
            <p:nvPr/>
          </p:nvSpPr>
          <p:spPr bwMode="auto">
            <a:xfrm>
              <a:off x="4416" y="1728"/>
              <a:ext cx="0"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26" name="Line 42"/>
            <p:cNvSpPr>
              <a:spLocks noChangeShapeType="1"/>
            </p:cNvSpPr>
            <p:nvPr/>
          </p:nvSpPr>
          <p:spPr bwMode="auto">
            <a:xfrm>
              <a:off x="4416" y="1056"/>
              <a:ext cx="0" cy="33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
        <p:nvSpPr>
          <p:cNvPr id="1142827" name="Line 43"/>
          <p:cNvSpPr>
            <a:spLocks noChangeShapeType="1"/>
          </p:cNvSpPr>
          <p:nvPr/>
        </p:nvSpPr>
        <p:spPr bwMode="auto">
          <a:xfrm>
            <a:off x="5715000" y="1905000"/>
            <a:ext cx="914400" cy="0"/>
          </a:xfrm>
          <a:prstGeom prst="line">
            <a:avLst/>
          </a:prstGeom>
          <a:noFill/>
          <a:ln w="254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142828" name="Line 44"/>
          <p:cNvSpPr>
            <a:spLocks noChangeShapeType="1"/>
          </p:cNvSpPr>
          <p:nvPr/>
        </p:nvSpPr>
        <p:spPr bwMode="auto">
          <a:xfrm>
            <a:off x="5715000" y="2819400"/>
            <a:ext cx="609600" cy="0"/>
          </a:xfrm>
          <a:prstGeom prst="line">
            <a:avLst/>
          </a:prstGeom>
          <a:noFill/>
          <a:ln w="254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142829" name="Line 45"/>
          <p:cNvSpPr>
            <a:spLocks noChangeShapeType="1"/>
          </p:cNvSpPr>
          <p:nvPr/>
        </p:nvSpPr>
        <p:spPr bwMode="auto">
          <a:xfrm flipV="1">
            <a:off x="7543800" y="2819400"/>
            <a:ext cx="0" cy="1752600"/>
          </a:xfrm>
          <a:prstGeom prst="line">
            <a:avLst/>
          </a:prstGeom>
          <a:noFill/>
          <a:ln w="254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30" name="Line 46"/>
          <p:cNvSpPr>
            <a:spLocks noChangeShapeType="1"/>
          </p:cNvSpPr>
          <p:nvPr/>
        </p:nvSpPr>
        <p:spPr bwMode="auto">
          <a:xfrm flipH="1">
            <a:off x="5334000" y="4572000"/>
            <a:ext cx="2209800" cy="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31" name="Line 47"/>
          <p:cNvSpPr>
            <a:spLocks noChangeShapeType="1"/>
          </p:cNvSpPr>
          <p:nvPr/>
        </p:nvSpPr>
        <p:spPr bwMode="auto">
          <a:xfrm flipV="1">
            <a:off x="8458200" y="1447800"/>
            <a:ext cx="0" cy="914400"/>
          </a:xfrm>
          <a:prstGeom prst="line">
            <a:avLst/>
          </a:prstGeom>
          <a:noFill/>
          <a:ln w="2540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32" name="Line 48"/>
          <p:cNvSpPr>
            <a:spLocks noChangeShapeType="1"/>
          </p:cNvSpPr>
          <p:nvPr/>
        </p:nvSpPr>
        <p:spPr bwMode="auto">
          <a:xfrm flipH="1">
            <a:off x="8001000" y="2362200"/>
            <a:ext cx="457200" cy="0"/>
          </a:xfrm>
          <a:prstGeom prst="line">
            <a:avLst/>
          </a:prstGeom>
          <a:noFill/>
          <a:ln w="2540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33" name="Line 49"/>
          <p:cNvSpPr>
            <a:spLocks noChangeShapeType="1"/>
          </p:cNvSpPr>
          <p:nvPr/>
        </p:nvSpPr>
        <p:spPr bwMode="auto">
          <a:xfrm flipV="1">
            <a:off x="3505200" y="1447800"/>
            <a:ext cx="4953000" cy="0"/>
          </a:xfrm>
          <a:prstGeom prst="line">
            <a:avLst/>
          </a:prstGeom>
          <a:noFill/>
          <a:ln w="2540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34" name="Line 50"/>
          <p:cNvSpPr>
            <a:spLocks noChangeShapeType="1"/>
          </p:cNvSpPr>
          <p:nvPr/>
        </p:nvSpPr>
        <p:spPr bwMode="auto">
          <a:xfrm flipV="1">
            <a:off x="3505200" y="1447800"/>
            <a:ext cx="0" cy="685800"/>
          </a:xfrm>
          <a:prstGeom prst="line">
            <a:avLst/>
          </a:prstGeom>
          <a:noFill/>
          <a:ln w="25400">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35" name="Line 51"/>
          <p:cNvSpPr>
            <a:spLocks noChangeShapeType="1"/>
          </p:cNvSpPr>
          <p:nvPr/>
        </p:nvSpPr>
        <p:spPr bwMode="auto">
          <a:xfrm>
            <a:off x="3505200" y="2133600"/>
            <a:ext cx="304800" cy="0"/>
          </a:xfrm>
          <a:prstGeom prst="line">
            <a:avLst/>
          </a:prstGeom>
          <a:noFill/>
          <a:ln w="2540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142836" name="Text Box 52"/>
          <p:cNvSpPr txBox="1">
            <a:spLocks noChangeArrowheads="1"/>
          </p:cNvSpPr>
          <p:nvPr/>
        </p:nvSpPr>
        <p:spPr bwMode="auto">
          <a:xfrm>
            <a:off x="7067550" y="2362200"/>
            <a:ext cx="4889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116000"/>
              </a:lnSpc>
              <a:buClr>
                <a:srgbClr val="40458C"/>
              </a:buClr>
              <a:buSzPct val="100000"/>
              <a:buFont typeface="Times New Roman" charset="0"/>
              <a:buNone/>
            </a:pPr>
            <a:r>
              <a:rPr lang="en-US" sz="1800">
                <a:latin typeface="Arial" charset="0"/>
              </a:rPr>
              <a:t>alu</a:t>
            </a:r>
          </a:p>
        </p:txBody>
      </p:sp>
      <p:sp>
        <p:nvSpPr>
          <p:cNvPr id="61" name="Line 6"/>
          <p:cNvSpPr>
            <a:spLocks noChangeShapeType="1"/>
          </p:cNvSpPr>
          <p:nvPr/>
        </p:nvSpPr>
        <p:spPr bwMode="auto">
          <a:xfrm flipV="1">
            <a:off x="5287962" y="4419600"/>
            <a:ext cx="762000" cy="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62" name="Line 33"/>
          <p:cNvSpPr>
            <a:spLocks noChangeShapeType="1"/>
          </p:cNvSpPr>
          <p:nvPr/>
        </p:nvSpPr>
        <p:spPr bwMode="auto">
          <a:xfrm>
            <a:off x="6019800" y="3197324"/>
            <a:ext cx="15081" cy="1222276"/>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63" name="Line 34"/>
          <p:cNvSpPr>
            <a:spLocks noChangeShapeType="1"/>
          </p:cNvSpPr>
          <p:nvPr/>
        </p:nvSpPr>
        <p:spPr bwMode="auto">
          <a:xfrm flipH="1">
            <a:off x="6034881" y="3200400"/>
            <a:ext cx="308770" cy="0"/>
          </a:xfrm>
          <a:prstGeom prst="line">
            <a:avLst/>
          </a:prstGeom>
          <a:noFill/>
          <a:ln w="25400">
            <a:solidFill>
              <a:srgbClr val="66FF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65" name="Line 32"/>
          <p:cNvSpPr>
            <a:spLocks noChangeShapeType="1"/>
          </p:cNvSpPr>
          <p:nvPr/>
        </p:nvSpPr>
        <p:spPr bwMode="auto">
          <a:xfrm flipV="1">
            <a:off x="4861718" y="3249613"/>
            <a:ext cx="182563" cy="1031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66" name="Line 32"/>
          <p:cNvSpPr>
            <a:spLocks noChangeShapeType="1"/>
          </p:cNvSpPr>
          <p:nvPr/>
        </p:nvSpPr>
        <p:spPr bwMode="auto">
          <a:xfrm flipV="1">
            <a:off x="4639133" y="3249613"/>
            <a:ext cx="182563" cy="1031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67" name="Text Box 29"/>
          <p:cNvSpPr txBox="1">
            <a:spLocks noChangeArrowheads="1"/>
          </p:cNvSpPr>
          <p:nvPr/>
        </p:nvSpPr>
        <p:spPr bwMode="auto">
          <a:xfrm>
            <a:off x="3161002" y="2819400"/>
            <a:ext cx="412293" cy="3779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lnSpc>
                <a:spcPct val="116000"/>
              </a:lnSpc>
              <a:buClr>
                <a:srgbClr val="40458C"/>
              </a:buClr>
              <a:buSzPct val="100000"/>
              <a:buFont typeface="Times New Roman" charset="0"/>
              <a:buNone/>
            </a:pPr>
            <a:r>
              <a:rPr lang="en-US" sz="1600" smtClean="0">
                <a:latin typeface="Arial" charset="0"/>
              </a:rPr>
              <a:t>32</a:t>
            </a:r>
            <a:endParaRPr lang="en-US" sz="1600">
              <a:latin typeface="Arial" charset="0"/>
            </a:endParaRPr>
          </a:p>
        </p:txBody>
      </p:sp>
      <p:sp>
        <p:nvSpPr>
          <p:cNvPr id="68" name="Line 32"/>
          <p:cNvSpPr>
            <a:spLocks noChangeShapeType="1"/>
          </p:cNvSpPr>
          <p:nvPr/>
        </p:nvSpPr>
        <p:spPr bwMode="auto">
          <a:xfrm flipV="1">
            <a:off x="3423048" y="2727881"/>
            <a:ext cx="182563" cy="1031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69" name="Line 32"/>
          <p:cNvSpPr>
            <a:spLocks noChangeShapeType="1"/>
          </p:cNvSpPr>
          <p:nvPr/>
        </p:nvSpPr>
        <p:spPr bwMode="auto">
          <a:xfrm flipV="1">
            <a:off x="751681" y="3299564"/>
            <a:ext cx="182563" cy="1031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70" name="Line 45"/>
          <p:cNvSpPr>
            <a:spLocks noChangeShapeType="1"/>
          </p:cNvSpPr>
          <p:nvPr>
            <p:custDataLst>
              <p:tags r:id="rId1"/>
            </p:custDataLst>
          </p:nvPr>
        </p:nvSpPr>
        <p:spPr bwMode="auto">
          <a:xfrm flipV="1">
            <a:off x="64008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71" name="Rectangle 19"/>
          <p:cNvSpPr>
            <a:spLocks noChangeArrowheads="1"/>
          </p:cNvSpPr>
          <p:nvPr>
            <p:custDataLst>
              <p:tags r:id="rId2"/>
            </p:custDataLst>
          </p:nvPr>
        </p:nvSpPr>
        <p:spPr bwMode="auto">
          <a:xfrm>
            <a:off x="63246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1"/>
            </a:solidFill>
            <a:miter lim="800000"/>
            <a:headEnd/>
            <a:tailEnd/>
          </a:ln>
          <a:effectLst/>
        </p:spPr>
        <p:txBody>
          <a:bodyPr wrap="square" anchor="ctr" anchorCtr="1">
            <a:noAutofit/>
          </a:bodyPr>
          <a:lstStyle/>
          <a:p>
            <a:endParaRPr lang="en-US"/>
          </a:p>
        </p:txBody>
      </p:sp>
      <p:sp>
        <p:nvSpPr>
          <p:cNvPr id="72" name="Line 34"/>
          <p:cNvSpPr>
            <a:spLocks noChangeShapeType="1"/>
          </p:cNvSpPr>
          <p:nvPr/>
        </p:nvSpPr>
        <p:spPr bwMode="auto">
          <a:xfrm flipH="1">
            <a:off x="6477000" y="3005138"/>
            <a:ext cx="228600" cy="0"/>
          </a:xfrm>
          <a:prstGeom prst="line">
            <a:avLst/>
          </a:prstGeom>
          <a:noFill/>
          <a:ln w="254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73" name="TextBox 72"/>
          <p:cNvSpPr txBox="1"/>
          <p:nvPr/>
        </p:nvSpPr>
        <p:spPr>
          <a:xfrm>
            <a:off x="1843086" y="5943600"/>
            <a:ext cx="4884222" cy="523220"/>
          </a:xfrm>
          <a:prstGeom prst="rect">
            <a:avLst/>
          </a:prstGeom>
          <a:noFill/>
        </p:spPr>
        <p:txBody>
          <a:bodyPr wrap="none" rtlCol="0">
            <a:spAutoFit/>
          </a:bodyPr>
          <a:lstStyle/>
          <a:p>
            <a:r>
              <a:rPr lang="en-US" sz="2800" dirty="0" smtClean="0">
                <a:solidFill>
                  <a:schemeClr val="accent5">
                    <a:lumMod val="60000"/>
                    <a:lumOff val="40000"/>
                  </a:schemeClr>
                </a:solidFill>
              </a:rPr>
              <a:t>Simplified Single-cycle processor</a:t>
            </a:r>
          </a:p>
        </p:txBody>
      </p:sp>
      <p:grpSp>
        <p:nvGrpSpPr>
          <p:cNvPr id="8" name="Group 7"/>
          <p:cNvGrpSpPr/>
          <p:nvPr/>
        </p:nvGrpSpPr>
        <p:grpSpPr>
          <a:xfrm>
            <a:off x="6096000" y="1219200"/>
            <a:ext cx="2943025" cy="3530828"/>
            <a:chOff x="6096000" y="1219200"/>
            <a:chExt cx="2943025" cy="3530828"/>
          </a:xfrm>
        </p:grpSpPr>
        <p:sp>
          <p:nvSpPr>
            <p:cNvPr id="7" name="Oval 6"/>
            <p:cNvSpPr/>
            <p:nvPr/>
          </p:nvSpPr>
          <p:spPr>
            <a:xfrm>
              <a:off x="6096000" y="1219200"/>
              <a:ext cx="2285999" cy="2285999"/>
            </a:xfrm>
            <a:prstGeom prst="ellipse">
              <a:avLst/>
            </a:prstGeom>
            <a:solidFill>
              <a:srgbClr val="FFFF00">
                <a:alpha val="25098"/>
              </a:srgbClr>
            </a:solidFill>
            <a:ln w="38100">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4" name="TextBox 73"/>
            <p:cNvSpPr txBox="1"/>
            <p:nvPr/>
          </p:nvSpPr>
          <p:spPr>
            <a:xfrm>
              <a:off x="7829751" y="3365033"/>
              <a:ext cx="1209274" cy="1384995"/>
            </a:xfrm>
            <a:prstGeom prst="rect">
              <a:avLst/>
            </a:prstGeom>
            <a:noFill/>
            <a:ln>
              <a:solidFill>
                <a:schemeClr val="accent2"/>
              </a:solidFill>
            </a:ln>
          </p:spPr>
          <p:txBody>
            <a:bodyPr wrap="square" rtlCol="0">
              <a:spAutoFit/>
            </a:bodyPr>
            <a:lstStyle/>
            <a:p>
              <a:pPr algn="ctr"/>
              <a:r>
                <a:rPr lang="en-US" sz="2800" dirty="0">
                  <a:solidFill>
                    <a:schemeClr val="accent1"/>
                  </a:solidFill>
                </a:rPr>
                <a:t>f</a:t>
              </a:r>
              <a:r>
                <a:rPr lang="en-US" sz="2800" dirty="0" smtClean="0">
                  <a:solidFill>
                    <a:schemeClr val="accent1"/>
                  </a:solidFill>
                </a:rPr>
                <a:t>ocus for today</a:t>
              </a:r>
            </a:p>
          </p:txBody>
        </p:sp>
      </p:grpSp>
    </p:spTree>
    <p:extLst>
      <p:ext uri="{BB962C8B-B14F-4D97-AF65-F5344CB8AC3E}">
        <p14:creationId xmlns:p14="http://schemas.microsoft.com/office/powerpoint/2010/main" val="416234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Lecture</a:t>
            </a:r>
            <a:endParaRPr lang="en-US" dirty="0"/>
          </a:p>
        </p:txBody>
      </p:sp>
      <p:sp>
        <p:nvSpPr>
          <p:cNvPr id="3" name="Content Placeholder 2"/>
          <p:cNvSpPr>
            <a:spLocks noGrp="1"/>
          </p:cNvSpPr>
          <p:nvPr>
            <p:ph idx="1"/>
          </p:nvPr>
        </p:nvSpPr>
        <p:spPr/>
        <p:txBody>
          <a:bodyPr>
            <a:normAutofit/>
          </a:bodyPr>
          <a:lstStyle/>
          <a:p>
            <a:r>
              <a:rPr lang="en-US" sz="3600" dirty="0"/>
              <a:t>Binary Operations</a:t>
            </a:r>
          </a:p>
          <a:p>
            <a:pPr marL="0" lvl="1"/>
            <a:r>
              <a:rPr lang="en-US" sz="3200" dirty="0">
                <a:solidFill>
                  <a:schemeClr val="tx2">
                    <a:lumMod val="50000"/>
                  </a:schemeClr>
                </a:solidFill>
              </a:rPr>
              <a:t>Number </a:t>
            </a:r>
            <a:r>
              <a:rPr lang="en-US" sz="3200" dirty="0" smtClean="0">
                <a:solidFill>
                  <a:schemeClr val="tx2">
                    <a:lumMod val="50000"/>
                  </a:schemeClr>
                </a:solidFill>
              </a:rPr>
              <a:t>representations</a:t>
            </a:r>
          </a:p>
          <a:p>
            <a:pPr marL="0" lvl="1"/>
            <a:r>
              <a:rPr lang="en-US" sz="3200" dirty="0" smtClean="0">
                <a:solidFill>
                  <a:srgbClr val="FFFF00"/>
                </a:solidFill>
              </a:rPr>
              <a:t>One-bit </a:t>
            </a:r>
            <a:r>
              <a:rPr lang="en-US" sz="3200" dirty="0">
                <a:solidFill>
                  <a:srgbClr val="FFFF00"/>
                </a:solidFill>
              </a:rPr>
              <a:t>and four-bit adders</a:t>
            </a:r>
          </a:p>
          <a:p>
            <a:pPr marL="0" lvl="1"/>
            <a:r>
              <a:rPr lang="en-US" sz="3200" dirty="0"/>
              <a:t>Negative numbers and two’s compliment</a:t>
            </a:r>
          </a:p>
          <a:p>
            <a:pPr marL="0" lvl="1"/>
            <a:r>
              <a:rPr lang="en-US" sz="3200" dirty="0"/>
              <a:t>Addition (two’s compliment)</a:t>
            </a:r>
          </a:p>
          <a:p>
            <a:pPr marL="0" lvl="1"/>
            <a:r>
              <a:rPr lang="en-US" sz="3200" dirty="0"/>
              <a:t>Subtraction (two’s compliment) </a:t>
            </a:r>
          </a:p>
          <a:p>
            <a:pPr marL="0" indent="0">
              <a:buNone/>
            </a:pPr>
            <a:endParaRPr lang="en-US" sz="2800" dirty="0" smtClean="0"/>
          </a:p>
        </p:txBody>
      </p:sp>
    </p:spTree>
    <p:extLst>
      <p:ext uri="{BB962C8B-B14F-4D97-AF65-F5344CB8AC3E}">
        <p14:creationId xmlns:p14="http://schemas.microsoft.com/office/powerpoint/2010/main" val="873400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0" y="685800"/>
            <a:ext cx="9296400" cy="5638800"/>
          </a:xfrm>
        </p:spPr>
        <p:txBody>
          <a:bodyPr>
            <a:normAutofit/>
          </a:bodyPr>
          <a:lstStyle/>
          <a:p>
            <a:r>
              <a:rPr lang="en-US" sz="2800" dirty="0" smtClean="0"/>
              <a:t>Binary Arithmetic: Add and Subtract two binary numbers</a:t>
            </a:r>
            <a:endParaRPr lang="en-US" sz="2800" dirty="0"/>
          </a:p>
        </p:txBody>
      </p:sp>
    </p:spTree>
    <p:extLst>
      <p:ext uri="{BB962C8B-B14F-4D97-AF65-F5344CB8AC3E}">
        <p14:creationId xmlns:p14="http://schemas.microsoft.com/office/powerpoint/2010/main" val="286407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title"/>
            <p:custDataLst>
              <p:tags r:id="rId1"/>
            </p:custDataLst>
          </p:nvPr>
        </p:nvSpPr>
        <p:spPr/>
        <p:txBody>
          <a:bodyPr>
            <a:noAutofit/>
          </a:bodyPr>
          <a:lstStyle/>
          <a:p>
            <a:r>
              <a:rPr lang="en-US" dirty="0"/>
              <a:t>Binary </a:t>
            </a:r>
            <a:r>
              <a:rPr lang="en-US" dirty="0" smtClean="0"/>
              <a:t>Addition</a:t>
            </a:r>
            <a:endParaRPr lang="en-US" dirty="0"/>
          </a:p>
        </p:txBody>
      </p:sp>
      <p:sp>
        <p:nvSpPr>
          <p:cNvPr id="1758211" name="Rectangle 3"/>
          <p:cNvSpPr>
            <a:spLocks noGrp="1" noChangeArrowheads="1"/>
          </p:cNvSpPr>
          <p:nvPr>
            <p:ph idx="1"/>
            <p:custDataLst>
              <p:tags r:id="rId2"/>
            </p:custDataLst>
          </p:nvPr>
        </p:nvSpPr>
        <p:spPr>
          <a:xfrm>
            <a:off x="3200400" y="1730578"/>
            <a:ext cx="6019800" cy="4283461"/>
          </a:xfrm>
        </p:spPr>
        <p:txBody>
          <a:bodyPr>
            <a:noAutofit/>
          </a:bodyPr>
          <a:lstStyle/>
          <a:p>
            <a:r>
              <a:rPr lang="en-US" dirty="0" smtClean="0"/>
              <a:t>Addition works </a:t>
            </a:r>
            <a:r>
              <a:rPr lang="en-US" dirty="0"/>
              <a:t>the same way regardless of base</a:t>
            </a:r>
          </a:p>
          <a:p>
            <a:pPr lvl="1"/>
            <a:r>
              <a:rPr lang="en-US" dirty="0"/>
              <a:t>Add the digits in each position</a:t>
            </a:r>
          </a:p>
          <a:p>
            <a:pPr lvl="1"/>
            <a:r>
              <a:rPr lang="en-US" dirty="0"/>
              <a:t>Propagate the </a:t>
            </a:r>
            <a:r>
              <a:rPr lang="en-US" dirty="0" smtClean="0"/>
              <a:t>carry</a:t>
            </a:r>
          </a:p>
          <a:p>
            <a:pPr marL="173038" lvl="1" indent="0">
              <a:buNone/>
            </a:pPr>
            <a:endParaRPr lang="en-US" dirty="0" smtClean="0"/>
          </a:p>
          <a:p>
            <a:pPr marL="173038" lvl="1" indent="0">
              <a:buNone/>
            </a:pPr>
            <a:r>
              <a:rPr lang="en-US" dirty="0"/>
              <a:t>Unsigned binary addition is pretty </a:t>
            </a:r>
            <a:r>
              <a:rPr lang="en-US" dirty="0" smtClean="0"/>
              <a:t>easy</a:t>
            </a:r>
            <a:endParaRPr lang="en-US" dirty="0"/>
          </a:p>
          <a:p>
            <a:pPr lvl="1"/>
            <a:r>
              <a:rPr lang="en-US" dirty="0"/>
              <a:t>Combine two bits at a time</a:t>
            </a:r>
          </a:p>
          <a:p>
            <a:pPr lvl="1"/>
            <a:r>
              <a:rPr lang="en-US" dirty="0"/>
              <a:t>Along with a carry</a:t>
            </a:r>
          </a:p>
          <a:p>
            <a:pPr lvl="1"/>
            <a:endParaRPr lang="en-US" dirty="0"/>
          </a:p>
        </p:txBody>
      </p:sp>
      <p:sp>
        <p:nvSpPr>
          <p:cNvPr id="1758212" name="Text Box 4"/>
          <p:cNvSpPr txBox="1">
            <a:spLocks noChangeArrowheads="1"/>
          </p:cNvSpPr>
          <p:nvPr>
            <p:custDataLst>
              <p:tags r:id="rId3"/>
            </p:custDataLst>
          </p:nvPr>
        </p:nvSpPr>
        <p:spPr bwMode="auto">
          <a:xfrm>
            <a:off x="193675" y="2111579"/>
            <a:ext cx="2514600" cy="1323439"/>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4000" dirty="0">
                <a:solidFill>
                  <a:srgbClr val="FFFFFF"/>
                </a:solidFill>
                <a:latin typeface="Calibri"/>
              </a:rPr>
              <a:t>   </a:t>
            </a:r>
            <a:r>
              <a:rPr lang="en-US" sz="4000" dirty="0" smtClean="0">
                <a:solidFill>
                  <a:srgbClr val="FFFFFF"/>
                </a:solidFill>
                <a:latin typeface="Calibri"/>
              </a:rPr>
              <a:t>183</a:t>
            </a:r>
            <a:r>
              <a:rPr lang="en-US" sz="4000" dirty="0">
                <a:solidFill>
                  <a:srgbClr val="FFFFFF"/>
                </a:solidFill>
                <a:latin typeface="Calibri"/>
              </a:rPr>
              <a:t/>
            </a:r>
            <a:br>
              <a:rPr lang="en-US" sz="4000" dirty="0">
                <a:solidFill>
                  <a:srgbClr val="FFFFFF"/>
                </a:solidFill>
                <a:latin typeface="Calibri"/>
              </a:rPr>
            </a:br>
            <a:r>
              <a:rPr lang="en-US" sz="4000" dirty="0" smtClean="0">
                <a:solidFill>
                  <a:srgbClr val="FFFFFF"/>
                </a:solidFill>
                <a:latin typeface="Calibri"/>
              </a:rPr>
              <a:t>+ 254</a:t>
            </a:r>
          </a:p>
        </p:txBody>
      </p:sp>
      <p:sp>
        <p:nvSpPr>
          <p:cNvPr id="1758213" name="Line 5"/>
          <p:cNvSpPr>
            <a:spLocks noChangeShapeType="1"/>
          </p:cNvSpPr>
          <p:nvPr>
            <p:custDataLst>
              <p:tags r:id="rId4"/>
            </p:custDataLst>
          </p:nvPr>
        </p:nvSpPr>
        <p:spPr bwMode="auto">
          <a:xfrm>
            <a:off x="1301750" y="5540579"/>
            <a:ext cx="1828800" cy="0"/>
          </a:xfrm>
          <a:prstGeom prst="line">
            <a:avLst/>
          </a:prstGeom>
          <a:noFill/>
          <a:ln w="25400">
            <a:solidFill>
              <a:srgbClr val="FFFFFF"/>
            </a:solidFill>
            <a:round/>
            <a:headEnd/>
            <a:tailEnd/>
          </a:ln>
          <a:effectLst/>
        </p:spPr>
        <p:txBody>
          <a:bodyPr wrap="none" anchor="ctr">
            <a:spAutoFit/>
          </a:bodyPr>
          <a:lstStyle/>
          <a:p>
            <a:endParaRPr lang="en-US"/>
          </a:p>
        </p:txBody>
      </p:sp>
      <p:sp>
        <p:nvSpPr>
          <p:cNvPr id="1758214" name="Line 6"/>
          <p:cNvSpPr>
            <a:spLocks noChangeShapeType="1"/>
          </p:cNvSpPr>
          <p:nvPr>
            <p:custDataLst>
              <p:tags r:id="rId5"/>
            </p:custDataLst>
          </p:nvPr>
        </p:nvSpPr>
        <p:spPr bwMode="auto">
          <a:xfrm>
            <a:off x="955675" y="3381579"/>
            <a:ext cx="1066800" cy="0"/>
          </a:xfrm>
          <a:prstGeom prst="line">
            <a:avLst/>
          </a:prstGeom>
          <a:noFill/>
          <a:ln w="25400">
            <a:solidFill>
              <a:srgbClr val="FFFFFF"/>
            </a:solidFill>
            <a:round/>
            <a:headEnd/>
            <a:tailEnd/>
          </a:ln>
          <a:effectLst/>
        </p:spPr>
        <p:txBody>
          <a:bodyPr anchor="ctr">
            <a:spAutoFit/>
          </a:bodyPr>
          <a:lstStyle/>
          <a:p>
            <a:endParaRPr lang="en-US"/>
          </a:p>
        </p:txBody>
      </p:sp>
      <p:sp>
        <p:nvSpPr>
          <p:cNvPr id="7" name="Text Box 4"/>
          <p:cNvSpPr txBox="1">
            <a:spLocks noChangeArrowheads="1"/>
          </p:cNvSpPr>
          <p:nvPr>
            <p:custDataLst>
              <p:tags r:id="rId6"/>
            </p:custDataLst>
          </p:nvPr>
        </p:nvSpPr>
        <p:spPr bwMode="auto">
          <a:xfrm>
            <a:off x="955675" y="4321379"/>
            <a:ext cx="2514600" cy="1288943"/>
          </a:xfrm>
          <a:prstGeom prst="rect">
            <a:avLst/>
          </a:prstGeom>
          <a:noFill/>
          <a:ln w="25400" algn="ctr">
            <a:noFill/>
            <a:miter lim="800000"/>
            <a:headEnd/>
            <a:tailEnd/>
          </a:ln>
          <a:effectLst/>
        </p:spPr>
        <p:txBody>
          <a:bodyPr wrap="square">
            <a:spAutoFit/>
          </a:bodyPr>
          <a:lstStyle/>
          <a:p>
            <a:pPr algn="ctr" eaLnBrk="1" hangingPunct="1">
              <a:buClr>
                <a:srgbClr val="40458C"/>
              </a:buClr>
              <a:buSzPct val="100000"/>
              <a:buFont typeface="Times New Roman" pitchFamily="18" charset="0"/>
              <a:buNone/>
            </a:pPr>
            <a:r>
              <a:rPr lang="en-US" dirty="0" smtClean="0">
                <a:solidFill>
                  <a:srgbClr val="FFFFFF"/>
                </a:solidFill>
                <a:latin typeface="Calibri"/>
              </a:rPr>
              <a:t>     </a:t>
            </a:r>
            <a:r>
              <a:rPr lang="en-US" sz="3600" dirty="0" smtClean="0">
                <a:solidFill>
                  <a:srgbClr val="FFFFFF"/>
                </a:solidFill>
                <a:latin typeface="Calibri"/>
              </a:rPr>
              <a:t>001110</a:t>
            </a:r>
          </a:p>
          <a:p>
            <a:pPr algn="ctr" eaLnBrk="1" hangingPunct="1">
              <a:lnSpc>
                <a:spcPct val="116000"/>
              </a:lnSpc>
              <a:buClr>
                <a:srgbClr val="40458C"/>
              </a:buClr>
              <a:buSzPct val="100000"/>
              <a:buFont typeface="Times New Roman" pitchFamily="18" charset="0"/>
              <a:buNone/>
            </a:pPr>
            <a:r>
              <a:rPr lang="en-US" sz="3600" dirty="0" smtClean="0">
                <a:solidFill>
                  <a:srgbClr val="FFFFFF"/>
                </a:solidFill>
                <a:latin typeface="Calibri"/>
              </a:rPr>
              <a:t>+ 011100   </a:t>
            </a:r>
            <a:endParaRPr lang="en-US" sz="3600" dirty="0">
              <a:solidFill>
                <a:srgbClr val="FFFFFF"/>
              </a:solidFill>
              <a:latin typeface="Calibri"/>
            </a:endParaRPr>
          </a:p>
        </p:txBody>
      </p:sp>
      <p:sp>
        <p:nvSpPr>
          <p:cNvPr id="2" name="TextBox 1"/>
          <p:cNvSpPr txBox="1"/>
          <p:nvPr/>
        </p:nvSpPr>
        <p:spPr>
          <a:xfrm>
            <a:off x="228600" y="685800"/>
            <a:ext cx="6147260" cy="584775"/>
          </a:xfrm>
          <a:prstGeom prst="rect">
            <a:avLst/>
          </a:prstGeom>
          <a:noFill/>
        </p:spPr>
        <p:txBody>
          <a:bodyPr wrap="none" rtlCol="0">
            <a:spAutoFit/>
          </a:bodyPr>
          <a:lstStyle/>
          <a:p>
            <a:r>
              <a:rPr lang="en-US" sz="3200" dirty="0" smtClean="0"/>
              <a:t>How do we do arithmetic in binary?</a:t>
            </a:r>
            <a:endParaRPr lang="en-US" sz="3200" dirty="0"/>
          </a:p>
        </p:txBody>
      </p:sp>
      <p:sp>
        <p:nvSpPr>
          <p:cNvPr id="11" name="TextBox 10"/>
          <p:cNvSpPr txBox="1"/>
          <p:nvPr/>
        </p:nvSpPr>
        <p:spPr>
          <a:xfrm>
            <a:off x="1219200" y="1752600"/>
            <a:ext cx="259686" cy="615553"/>
          </a:xfrm>
          <a:prstGeom prst="rect">
            <a:avLst/>
          </a:prstGeom>
          <a:noFill/>
        </p:spPr>
        <p:txBody>
          <a:bodyPr wrap="none" lIns="0" tIns="0" rIns="0" bIns="0" rtlCol="0">
            <a:spAutoFit/>
          </a:bodyPr>
          <a:lstStyle/>
          <a:p>
            <a:r>
              <a:rPr lang="en-US" sz="4000" dirty="0">
                <a:solidFill>
                  <a:schemeClr val="accent5">
                    <a:lumMod val="60000"/>
                    <a:lumOff val="40000"/>
                  </a:schemeClr>
                </a:solidFill>
              </a:rPr>
              <a:t>1</a:t>
            </a:r>
          </a:p>
        </p:txBody>
      </p:sp>
      <p:sp>
        <p:nvSpPr>
          <p:cNvPr id="19" name="TextBox 18"/>
          <p:cNvSpPr txBox="1"/>
          <p:nvPr/>
        </p:nvSpPr>
        <p:spPr>
          <a:xfrm>
            <a:off x="1219200" y="3346847"/>
            <a:ext cx="259686" cy="615553"/>
          </a:xfrm>
          <a:prstGeom prst="rect">
            <a:avLst/>
          </a:prstGeom>
          <a:noFill/>
        </p:spPr>
        <p:txBody>
          <a:bodyPr wrap="none" lIns="0" tIns="0" rIns="0" bIns="0" rtlCol="0">
            <a:spAutoFit/>
          </a:bodyPr>
          <a:lstStyle/>
          <a:p>
            <a:r>
              <a:rPr lang="en-US" sz="4000" dirty="0" smtClean="0">
                <a:solidFill>
                  <a:schemeClr val="accent5">
                    <a:lumMod val="60000"/>
                    <a:lumOff val="40000"/>
                  </a:schemeClr>
                </a:solidFill>
              </a:rPr>
              <a:t>4</a:t>
            </a:r>
            <a:endParaRPr lang="en-US" sz="4000" dirty="0">
              <a:solidFill>
                <a:schemeClr val="accent5">
                  <a:lumMod val="60000"/>
                  <a:lumOff val="40000"/>
                </a:schemeClr>
              </a:solidFill>
            </a:endParaRPr>
          </a:p>
        </p:txBody>
      </p:sp>
      <p:sp>
        <p:nvSpPr>
          <p:cNvPr id="20" name="TextBox 19"/>
          <p:cNvSpPr txBox="1"/>
          <p:nvPr/>
        </p:nvSpPr>
        <p:spPr>
          <a:xfrm>
            <a:off x="1492914" y="3346847"/>
            <a:ext cx="259686" cy="615553"/>
          </a:xfrm>
          <a:prstGeom prst="rect">
            <a:avLst/>
          </a:prstGeom>
          <a:noFill/>
        </p:spPr>
        <p:txBody>
          <a:bodyPr wrap="none" lIns="0" tIns="0" rIns="0" bIns="0" rtlCol="0">
            <a:spAutoFit/>
          </a:bodyPr>
          <a:lstStyle/>
          <a:p>
            <a:r>
              <a:rPr lang="en-US" sz="4000" dirty="0">
                <a:solidFill>
                  <a:schemeClr val="accent5">
                    <a:lumMod val="60000"/>
                    <a:lumOff val="40000"/>
                  </a:schemeClr>
                </a:solidFill>
              </a:rPr>
              <a:t>3</a:t>
            </a:r>
          </a:p>
        </p:txBody>
      </p:sp>
      <p:sp>
        <p:nvSpPr>
          <p:cNvPr id="21" name="TextBox 20"/>
          <p:cNvSpPr txBox="1"/>
          <p:nvPr/>
        </p:nvSpPr>
        <p:spPr>
          <a:xfrm>
            <a:off x="1721514" y="3346847"/>
            <a:ext cx="259686" cy="615553"/>
          </a:xfrm>
          <a:prstGeom prst="rect">
            <a:avLst/>
          </a:prstGeom>
          <a:noFill/>
        </p:spPr>
        <p:txBody>
          <a:bodyPr wrap="none" lIns="0" tIns="0" rIns="0" bIns="0" rtlCol="0">
            <a:spAutoFit/>
          </a:bodyPr>
          <a:lstStyle/>
          <a:p>
            <a:r>
              <a:rPr lang="en-US" sz="4000" dirty="0">
                <a:solidFill>
                  <a:schemeClr val="accent5">
                    <a:lumMod val="60000"/>
                    <a:lumOff val="40000"/>
                  </a:schemeClr>
                </a:solidFill>
              </a:rPr>
              <a:t>7</a:t>
            </a:r>
          </a:p>
        </p:txBody>
      </p:sp>
      <p:sp>
        <p:nvSpPr>
          <p:cNvPr id="28" name="TextBox 27"/>
          <p:cNvSpPr txBox="1"/>
          <p:nvPr/>
        </p:nvSpPr>
        <p:spPr>
          <a:xfrm>
            <a:off x="2590800" y="5465802"/>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29" name="TextBox 28"/>
          <p:cNvSpPr txBox="1"/>
          <p:nvPr/>
        </p:nvSpPr>
        <p:spPr>
          <a:xfrm>
            <a:off x="2133600" y="5486400"/>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30" name="TextBox 29"/>
          <p:cNvSpPr txBox="1"/>
          <p:nvPr/>
        </p:nvSpPr>
        <p:spPr>
          <a:xfrm>
            <a:off x="1676400" y="5486400"/>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31" name="TextBox 30"/>
          <p:cNvSpPr txBox="1"/>
          <p:nvPr/>
        </p:nvSpPr>
        <p:spPr>
          <a:xfrm>
            <a:off x="2813962" y="5486400"/>
            <a:ext cx="234038" cy="553998"/>
          </a:xfrm>
          <a:prstGeom prst="rect">
            <a:avLst/>
          </a:prstGeom>
          <a:noFill/>
        </p:spPr>
        <p:txBody>
          <a:bodyPr wrap="none" lIns="0" tIns="0" rIns="0" bIns="0" rtlCol="0">
            <a:spAutoFit/>
          </a:bodyPr>
          <a:lstStyle/>
          <a:p>
            <a:r>
              <a:rPr lang="en-US" sz="3600" dirty="0">
                <a:solidFill>
                  <a:schemeClr val="accent5">
                    <a:lumMod val="60000"/>
                    <a:lumOff val="40000"/>
                  </a:schemeClr>
                </a:solidFill>
              </a:rPr>
              <a:t>0</a:t>
            </a:r>
          </a:p>
        </p:txBody>
      </p:sp>
      <p:sp>
        <p:nvSpPr>
          <p:cNvPr id="32" name="TextBox 31"/>
          <p:cNvSpPr txBox="1"/>
          <p:nvPr/>
        </p:nvSpPr>
        <p:spPr>
          <a:xfrm>
            <a:off x="2362200" y="5486400"/>
            <a:ext cx="234038" cy="553998"/>
          </a:xfrm>
          <a:prstGeom prst="rect">
            <a:avLst/>
          </a:prstGeom>
          <a:noFill/>
        </p:spPr>
        <p:txBody>
          <a:bodyPr wrap="none" lIns="0" tIns="0" rIns="0" bIns="0" rtlCol="0">
            <a:spAutoFit/>
          </a:bodyPr>
          <a:lstStyle/>
          <a:p>
            <a:r>
              <a:rPr lang="en-US" sz="3600" dirty="0">
                <a:solidFill>
                  <a:schemeClr val="accent5">
                    <a:lumMod val="60000"/>
                    <a:lumOff val="40000"/>
                  </a:schemeClr>
                </a:solidFill>
              </a:rPr>
              <a:t>0</a:t>
            </a:r>
          </a:p>
        </p:txBody>
      </p:sp>
      <p:sp>
        <p:nvSpPr>
          <p:cNvPr id="33" name="TextBox 32"/>
          <p:cNvSpPr txBox="1"/>
          <p:nvPr/>
        </p:nvSpPr>
        <p:spPr>
          <a:xfrm>
            <a:off x="1905000" y="5486400"/>
            <a:ext cx="234038" cy="553998"/>
          </a:xfrm>
          <a:prstGeom prst="rect">
            <a:avLst/>
          </a:prstGeom>
          <a:noFill/>
        </p:spPr>
        <p:txBody>
          <a:bodyPr wrap="none" lIns="0" tIns="0" rIns="0" bIns="0" rtlCol="0">
            <a:spAutoFit/>
          </a:bodyPr>
          <a:lstStyle/>
          <a:p>
            <a:r>
              <a:rPr lang="en-US" sz="3600" dirty="0">
                <a:solidFill>
                  <a:schemeClr val="accent5">
                    <a:lumMod val="60000"/>
                    <a:lumOff val="40000"/>
                  </a:schemeClr>
                </a:solidFill>
              </a:rPr>
              <a:t>0</a:t>
            </a:r>
          </a:p>
        </p:txBody>
      </p:sp>
      <p:sp>
        <p:nvSpPr>
          <p:cNvPr id="38" name="TextBox 37"/>
          <p:cNvSpPr txBox="1"/>
          <p:nvPr/>
        </p:nvSpPr>
        <p:spPr>
          <a:xfrm>
            <a:off x="2087821" y="4018002"/>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39" name="TextBox 38"/>
          <p:cNvSpPr txBox="1"/>
          <p:nvPr/>
        </p:nvSpPr>
        <p:spPr>
          <a:xfrm>
            <a:off x="1859221" y="4018002"/>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40" name="TextBox 39"/>
          <p:cNvSpPr txBox="1"/>
          <p:nvPr/>
        </p:nvSpPr>
        <p:spPr>
          <a:xfrm>
            <a:off x="1630621" y="4018002"/>
            <a:ext cx="234038"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a:t>
            </a:r>
            <a:endParaRPr lang="en-US" sz="3600" dirty="0">
              <a:solidFill>
                <a:schemeClr val="accent5">
                  <a:lumMod val="60000"/>
                  <a:lumOff val="40000"/>
                </a:schemeClr>
              </a:solidFill>
            </a:endParaRPr>
          </a:p>
        </p:txBody>
      </p:sp>
      <p:sp>
        <p:nvSpPr>
          <p:cNvPr id="41" name="TextBox 40"/>
          <p:cNvSpPr txBox="1"/>
          <p:nvPr/>
        </p:nvSpPr>
        <p:spPr>
          <a:xfrm>
            <a:off x="2417019" y="3433227"/>
            <a:ext cx="1770421" cy="584775"/>
          </a:xfrm>
          <a:prstGeom prst="rect">
            <a:avLst/>
          </a:prstGeom>
          <a:noFill/>
        </p:spPr>
        <p:txBody>
          <a:bodyPr wrap="none" rtlCol="0">
            <a:spAutoFit/>
          </a:bodyPr>
          <a:lstStyle/>
          <a:p>
            <a:r>
              <a:rPr lang="en-US" sz="3200" dirty="0" smtClean="0">
                <a:solidFill>
                  <a:schemeClr val="accent5">
                    <a:lumMod val="60000"/>
                    <a:lumOff val="40000"/>
                  </a:schemeClr>
                </a:solidFill>
              </a:rPr>
              <a:t>Carry-out</a:t>
            </a:r>
            <a:endParaRPr lang="en-US" sz="3200" dirty="0">
              <a:solidFill>
                <a:schemeClr val="accent5">
                  <a:lumMod val="60000"/>
                  <a:lumOff val="40000"/>
                </a:schemeClr>
              </a:solidFill>
            </a:endParaRPr>
          </a:p>
        </p:txBody>
      </p:sp>
      <p:cxnSp>
        <p:nvCxnSpPr>
          <p:cNvPr id="42" name="Straight Arrow Connector 41"/>
          <p:cNvCxnSpPr/>
          <p:nvPr/>
        </p:nvCxnSpPr>
        <p:spPr>
          <a:xfrm flipH="1">
            <a:off x="2345884" y="3962400"/>
            <a:ext cx="244916" cy="15240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093259" y="4038600"/>
            <a:ext cx="323760" cy="5334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87821" y="4018002"/>
            <a:ext cx="258063" cy="215419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2935" y="3606225"/>
            <a:ext cx="1510735" cy="584775"/>
          </a:xfrm>
          <a:prstGeom prst="rect">
            <a:avLst/>
          </a:prstGeom>
          <a:noFill/>
        </p:spPr>
        <p:txBody>
          <a:bodyPr wrap="none" rtlCol="0">
            <a:spAutoFit/>
          </a:bodyPr>
          <a:lstStyle/>
          <a:p>
            <a:r>
              <a:rPr lang="en-US" sz="3200" dirty="0" smtClean="0">
                <a:solidFill>
                  <a:schemeClr val="accent5">
                    <a:lumMod val="60000"/>
                    <a:lumOff val="40000"/>
                  </a:schemeClr>
                </a:solidFill>
              </a:rPr>
              <a:t>Carry-in</a:t>
            </a:r>
            <a:endParaRPr lang="en-US" sz="3200" dirty="0">
              <a:solidFill>
                <a:schemeClr val="accent5">
                  <a:lumMod val="60000"/>
                  <a:lumOff val="40000"/>
                </a:schemeClr>
              </a:solidFill>
            </a:endParaRPr>
          </a:p>
        </p:txBody>
      </p:sp>
      <p:cxnSp>
        <p:nvCxnSpPr>
          <p:cNvPr id="9" name="Straight Arrow Connector 8"/>
          <p:cNvCxnSpPr>
            <a:stCxn id="19" idx="2"/>
          </p:cNvCxnSpPr>
          <p:nvPr/>
        </p:nvCxnSpPr>
        <p:spPr>
          <a:xfrm>
            <a:off x="1349043" y="3962400"/>
            <a:ext cx="738778" cy="15240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6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82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82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8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821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58211">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582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P spid="28" grpId="0"/>
      <p:bldP spid="29" grpId="0"/>
      <p:bldP spid="30" grpId="0"/>
      <p:bldP spid="31" grpId="0"/>
      <p:bldP spid="32" grpId="0"/>
      <p:bldP spid="33" grpId="0"/>
      <p:bldP spid="38" grpId="0"/>
      <p:bldP spid="39" grpId="0"/>
      <p:bldP spid="40" grpId="0"/>
      <p:bldP spid="41" grpId="0"/>
      <p:bldP spid="41" grpId="1"/>
      <p:bldP spid="5" grpId="0" animBg="1"/>
      <p:bldP spid="5" grpId="1" animBg="1"/>
      <p:bldP spid="6" grpId="0" animBg="1"/>
      <p:bldP spid="6" grpId="1" animBg="1"/>
      <p:bldP spid="45" grpId="0"/>
      <p:bldP spid="4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title"/>
            <p:custDataLst>
              <p:tags r:id="rId1"/>
            </p:custDataLst>
          </p:nvPr>
        </p:nvSpPr>
        <p:spPr/>
        <p:txBody>
          <a:bodyPr>
            <a:noAutofit/>
          </a:bodyPr>
          <a:lstStyle/>
          <a:p>
            <a:r>
              <a:rPr lang="en-US" dirty="0"/>
              <a:t>Binary </a:t>
            </a:r>
            <a:r>
              <a:rPr lang="en-US" dirty="0" smtClean="0"/>
              <a:t>Addition</a:t>
            </a:r>
            <a:endParaRPr lang="en-US" dirty="0"/>
          </a:p>
        </p:txBody>
      </p:sp>
      <p:sp>
        <p:nvSpPr>
          <p:cNvPr id="1758211" name="Rectangle 3"/>
          <p:cNvSpPr>
            <a:spLocks noGrp="1" noChangeArrowheads="1"/>
          </p:cNvSpPr>
          <p:nvPr>
            <p:ph idx="1"/>
            <p:custDataLst>
              <p:tags r:id="rId2"/>
            </p:custDataLst>
          </p:nvPr>
        </p:nvSpPr>
        <p:spPr>
          <a:xfrm>
            <a:off x="3200400" y="1730578"/>
            <a:ext cx="6019800" cy="4283461"/>
          </a:xfrm>
        </p:spPr>
        <p:txBody>
          <a:bodyPr>
            <a:noAutofit/>
          </a:bodyPr>
          <a:lstStyle/>
          <a:p>
            <a:r>
              <a:rPr lang="en-US" dirty="0" smtClean="0"/>
              <a:t>Addition works </a:t>
            </a:r>
            <a:r>
              <a:rPr lang="en-US" dirty="0"/>
              <a:t>the same way regardless of base</a:t>
            </a:r>
          </a:p>
          <a:p>
            <a:pPr lvl="1"/>
            <a:r>
              <a:rPr lang="en-US" dirty="0"/>
              <a:t>Add the digits in each position</a:t>
            </a:r>
          </a:p>
          <a:p>
            <a:pPr lvl="1"/>
            <a:r>
              <a:rPr lang="en-US" dirty="0"/>
              <a:t>Propagate the </a:t>
            </a:r>
            <a:r>
              <a:rPr lang="en-US" dirty="0" smtClean="0"/>
              <a:t>carry</a:t>
            </a:r>
          </a:p>
          <a:p>
            <a:pPr marL="173038" lvl="1" indent="0">
              <a:buNone/>
            </a:pPr>
            <a:endParaRPr lang="en-US" dirty="0" smtClean="0"/>
          </a:p>
          <a:p>
            <a:pPr marL="173038" lvl="1" indent="0">
              <a:buNone/>
            </a:pPr>
            <a:r>
              <a:rPr lang="en-US" dirty="0"/>
              <a:t>Unsigned binary addition is pretty </a:t>
            </a:r>
            <a:r>
              <a:rPr lang="en-US" dirty="0" smtClean="0"/>
              <a:t>easy</a:t>
            </a:r>
            <a:endParaRPr lang="en-US" dirty="0"/>
          </a:p>
          <a:p>
            <a:pPr lvl="1"/>
            <a:r>
              <a:rPr lang="en-US" dirty="0"/>
              <a:t>Combine two bits at a time</a:t>
            </a:r>
          </a:p>
          <a:p>
            <a:pPr lvl="1"/>
            <a:r>
              <a:rPr lang="en-US" dirty="0"/>
              <a:t>Along with a carry</a:t>
            </a:r>
          </a:p>
          <a:p>
            <a:pPr lvl="1"/>
            <a:endParaRPr lang="en-US" dirty="0"/>
          </a:p>
        </p:txBody>
      </p:sp>
      <p:sp>
        <p:nvSpPr>
          <p:cNvPr id="1758212" name="Text Box 4"/>
          <p:cNvSpPr txBox="1">
            <a:spLocks noChangeArrowheads="1"/>
          </p:cNvSpPr>
          <p:nvPr>
            <p:custDataLst>
              <p:tags r:id="rId3"/>
            </p:custDataLst>
          </p:nvPr>
        </p:nvSpPr>
        <p:spPr bwMode="auto">
          <a:xfrm>
            <a:off x="193675" y="2111579"/>
            <a:ext cx="2514600" cy="1323439"/>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4000" dirty="0">
                <a:solidFill>
                  <a:srgbClr val="FFFFFF"/>
                </a:solidFill>
                <a:latin typeface="Calibri"/>
              </a:rPr>
              <a:t>   </a:t>
            </a:r>
            <a:r>
              <a:rPr lang="en-US" sz="4000" dirty="0" smtClean="0">
                <a:solidFill>
                  <a:srgbClr val="FFFFFF"/>
                </a:solidFill>
                <a:latin typeface="Calibri"/>
              </a:rPr>
              <a:t>183</a:t>
            </a:r>
            <a:r>
              <a:rPr lang="en-US" sz="4000" dirty="0">
                <a:solidFill>
                  <a:srgbClr val="FFFFFF"/>
                </a:solidFill>
                <a:latin typeface="Calibri"/>
              </a:rPr>
              <a:t/>
            </a:r>
            <a:br>
              <a:rPr lang="en-US" sz="4000" dirty="0">
                <a:solidFill>
                  <a:srgbClr val="FFFFFF"/>
                </a:solidFill>
                <a:latin typeface="Calibri"/>
              </a:rPr>
            </a:br>
            <a:r>
              <a:rPr lang="en-US" sz="4000" dirty="0" smtClean="0">
                <a:solidFill>
                  <a:srgbClr val="FFFFFF"/>
                </a:solidFill>
                <a:latin typeface="Calibri"/>
              </a:rPr>
              <a:t>+ 254</a:t>
            </a:r>
          </a:p>
        </p:txBody>
      </p:sp>
      <p:sp>
        <p:nvSpPr>
          <p:cNvPr id="1758213" name="Line 5"/>
          <p:cNvSpPr>
            <a:spLocks noChangeShapeType="1"/>
          </p:cNvSpPr>
          <p:nvPr>
            <p:custDataLst>
              <p:tags r:id="rId4"/>
            </p:custDataLst>
          </p:nvPr>
        </p:nvSpPr>
        <p:spPr bwMode="auto">
          <a:xfrm>
            <a:off x="1301750" y="5540579"/>
            <a:ext cx="1828800" cy="0"/>
          </a:xfrm>
          <a:prstGeom prst="line">
            <a:avLst/>
          </a:prstGeom>
          <a:noFill/>
          <a:ln w="25400">
            <a:solidFill>
              <a:srgbClr val="FFFFFF"/>
            </a:solidFill>
            <a:round/>
            <a:headEnd/>
            <a:tailEnd/>
          </a:ln>
          <a:effectLst/>
        </p:spPr>
        <p:txBody>
          <a:bodyPr wrap="none" anchor="ctr">
            <a:spAutoFit/>
          </a:bodyPr>
          <a:lstStyle/>
          <a:p>
            <a:endParaRPr lang="en-US"/>
          </a:p>
        </p:txBody>
      </p:sp>
      <p:sp>
        <p:nvSpPr>
          <p:cNvPr id="1758214" name="Line 6"/>
          <p:cNvSpPr>
            <a:spLocks noChangeShapeType="1"/>
          </p:cNvSpPr>
          <p:nvPr>
            <p:custDataLst>
              <p:tags r:id="rId5"/>
            </p:custDataLst>
          </p:nvPr>
        </p:nvSpPr>
        <p:spPr bwMode="auto">
          <a:xfrm>
            <a:off x="955675" y="3381579"/>
            <a:ext cx="1066800" cy="0"/>
          </a:xfrm>
          <a:prstGeom prst="line">
            <a:avLst/>
          </a:prstGeom>
          <a:noFill/>
          <a:ln w="25400">
            <a:solidFill>
              <a:srgbClr val="FFFFFF"/>
            </a:solidFill>
            <a:round/>
            <a:headEnd/>
            <a:tailEnd/>
          </a:ln>
          <a:effectLst/>
        </p:spPr>
        <p:txBody>
          <a:bodyPr anchor="ctr">
            <a:spAutoFit/>
          </a:bodyPr>
          <a:lstStyle/>
          <a:p>
            <a:endParaRPr lang="en-US"/>
          </a:p>
        </p:txBody>
      </p:sp>
      <p:sp>
        <p:nvSpPr>
          <p:cNvPr id="7" name="Text Box 4"/>
          <p:cNvSpPr txBox="1">
            <a:spLocks noChangeArrowheads="1"/>
          </p:cNvSpPr>
          <p:nvPr>
            <p:custDataLst>
              <p:tags r:id="rId6"/>
            </p:custDataLst>
          </p:nvPr>
        </p:nvSpPr>
        <p:spPr bwMode="auto">
          <a:xfrm>
            <a:off x="955675" y="4321379"/>
            <a:ext cx="2514600" cy="1288943"/>
          </a:xfrm>
          <a:prstGeom prst="rect">
            <a:avLst/>
          </a:prstGeom>
          <a:noFill/>
          <a:ln w="25400" algn="ctr">
            <a:noFill/>
            <a:miter lim="800000"/>
            <a:headEnd/>
            <a:tailEnd/>
          </a:ln>
          <a:effectLst/>
        </p:spPr>
        <p:txBody>
          <a:bodyPr wrap="square">
            <a:spAutoFit/>
          </a:bodyPr>
          <a:lstStyle/>
          <a:p>
            <a:pPr algn="ctr" eaLnBrk="1" hangingPunct="1">
              <a:buClr>
                <a:srgbClr val="40458C"/>
              </a:buClr>
              <a:buSzPct val="100000"/>
              <a:buFont typeface="Times New Roman" pitchFamily="18" charset="0"/>
              <a:buNone/>
            </a:pPr>
            <a:r>
              <a:rPr lang="en-US" dirty="0" smtClean="0">
                <a:solidFill>
                  <a:srgbClr val="FFFFFF"/>
                </a:solidFill>
                <a:latin typeface="Calibri"/>
              </a:rPr>
              <a:t>     </a:t>
            </a:r>
            <a:r>
              <a:rPr lang="en-US" sz="3600" dirty="0" smtClean="0">
                <a:solidFill>
                  <a:srgbClr val="FFFFFF"/>
                </a:solidFill>
                <a:latin typeface="Calibri"/>
              </a:rPr>
              <a:t>001110</a:t>
            </a:r>
          </a:p>
          <a:p>
            <a:pPr algn="ctr" eaLnBrk="1" hangingPunct="1">
              <a:lnSpc>
                <a:spcPct val="116000"/>
              </a:lnSpc>
              <a:buClr>
                <a:srgbClr val="40458C"/>
              </a:buClr>
              <a:buSzPct val="100000"/>
              <a:buFont typeface="Times New Roman" pitchFamily="18" charset="0"/>
              <a:buNone/>
            </a:pPr>
            <a:r>
              <a:rPr lang="en-US" sz="3600" dirty="0" smtClean="0">
                <a:solidFill>
                  <a:srgbClr val="FFFFFF"/>
                </a:solidFill>
                <a:latin typeface="Calibri"/>
              </a:rPr>
              <a:t>+ 011100   </a:t>
            </a:r>
            <a:endParaRPr lang="en-US" sz="3600" dirty="0">
              <a:solidFill>
                <a:srgbClr val="FFFFFF"/>
              </a:solidFill>
              <a:latin typeface="Calibri"/>
            </a:endParaRPr>
          </a:p>
        </p:txBody>
      </p:sp>
      <p:sp>
        <p:nvSpPr>
          <p:cNvPr id="2" name="TextBox 1"/>
          <p:cNvSpPr txBox="1"/>
          <p:nvPr/>
        </p:nvSpPr>
        <p:spPr>
          <a:xfrm>
            <a:off x="228600" y="685800"/>
            <a:ext cx="6147260" cy="584775"/>
          </a:xfrm>
          <a:prstGeom prst="rect">
            <a:avLst/>
          </a:prstGeom>
          <a:noFill/>
        </p:spPr>
        <p:txBody>
          <a:bodyPr wrap="none" rtlCol="0">
            <a:spAutoFit/>
          </a:bodyPr>
          <a:lstStyle/>
          <a:p>
            <a:r>
              <a:rPr lang="en-US" sz="3200" dirty="0" smtClean="0"/>
              <a:t>How do we do arithmetic in binary?</a:t>
            </a:r>
            <a:endParaRPr lang="en-US" sz="3200" dirty="0"/>
          </a:p>
        </p:txBody>
      </p:sp>
      <p:sp>
        <p:nvSpPr>
          <p:cNvPr id="4" name="TextBox 3"/>
          <p:cNvSpPr txBox="1"/>
          <p:nvPr/>
        </p:nvSpPr>
        <p:spPr>
          <a:xfrm>
            <a:off x="1202141" y="3346847"/>
            <a:ext cx="779059" cy="615553"/>
          </a:xfrm>
          <a:prstGeom prst="rect">
            <a:avLst/>
          </a:prstGeom>
          <a:noFill/>
        </p:spPr>
        <p:txBody>
          <a:bodyPr wrap="none" lIns="0" tIns="0" rIns="0" bIns="0" rtlCol="0">
            <a:spAutoFit/>
          </a:bodyPr>
          <a:lstStyle/>
          <a:p>
            <a:r>
              <a:rPr lang="en-US" sz="4000" dirty="0" smtClean="0">
                <a:solidFill>
                  <a:schemeClr val="accent5">
                    <a:lumMod val="60000"/>
                    <a:lumOff val="40000"/>
                  </a:schemeClr>
                </a:solidFill>
              </a:rPr>
              <a:t>437</a:t>
            </a:r>
            <a:endParaRPr lang="en-US" sz="4000" dirty="0">
              <a:solidFill>
                <a:schemeClr val="accent5">
                  <a:lumMod val="60000"/>
                  <a:lumOff val="40000"/>
                </a:schemeClr>
              </a:solidFill>
            </a:endParaRPr>
          </a:p>
        </p:txBody>
      </p:sp>
      <p:sp>
        <p:nvSpPr>
          <p:cNvPr id="11" name="TextBox 10"/>
          <p:cNvSpPr txBox="1"/>
          <p:nvPr/>
        </p:nvSpPr>
        <p:spPr>
          <a:xfrm>
            <a:off x="1219200" y="1752600"/>
            <a:ext cx="259686" cy="615553"/>
          </a:xfrm>
          <a:prstGeom prst="rect">
            <a:avLst/>
          </a:prstGeom>
          <a:noFill/>
        </p:spPr>
        <p:txBody>
          <a:bodyPr wrap="none" lIns="0" tIns="0" rIns="0" bIns="0" rtlCol="0">
            <a:spAutoFit/>
          </a:bodyPr>
          <a:lstStyle/>
          <a:p>
            <a:r>
              <a:rPr lang="en-US" sz="4000" dirty="0">
                <a:solidFill>
                  <a:schemeClr val="accent5">
                    <a:lumMod val="60000"/>
                    <a:lumOff val="40000"/>
                  </a:schemeClr>
                </a:solidFill>
              </a:rPr>
              <a:t>1</a:t>
            </a:r>
          </a:p>
        </p:txBody>
      </p:sp>
      <p:sp>
        <p:nvSpPr>
          <p:cNvPr id="12" name="TextBox 11"/>
          <p:cNvSpPr txBox="1"/>
          <p:nvPr/>
        </p:nvSpPr>
        <p:spPr>
          <a:xfrm>
            <a:off x="1676400" y="5480447"/>
            <a:ext cx="1404231"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101010</a:t>
            </a:r>
            <a:endParaRPr lang="en-US" sz="3600" dirty="0">
              <a:solidFill>
                <a:schemeClr val="accent5">
                  <a:lumMod val="60000"/>
                  <a:lumOff val="40000"/>
                </a:schemeClr>
              </a:solidFill>
            </a:endParaRPr>
          </a:p>
        </p:txBody>
      </p:sp>
      <p:sp>
        <p:nvSpPr>
          <p:cNvPr id="13" name="TextBox 12"/>
          <p:cNvSpPr txBox="1"/>
          <p:nvPr/>
        </p:nvSpPr>
        <p:spPr>
          <a:xfrm>
            <a:off x="1643769" y="4018002"/>
            <a:ext cx="702115" cy="553998"/>
          </a:xfrm>
          <a:prstGeom prst="rect">
            <a:avLst/>
          </a:prstGeom>
          <a:noFill/>
        </p:spPr>
        <p:txBody>
          <a:bodyPr wrap="none" lIns="0" tIns="0" rIns="0" bIns="0" rtlCol="0">
            <a:spAutoFit/>
          </a:bodyPr>
          <a:lstStyle/>
          <a:p>
            <a:r>
              <a:rPr lang="en-US" sz="3600" dirty="0" smtClean="0">
                <a:solidFill>
                  <a:schemeClr val="accent5">
                    <a:lumMod val="60000"/>
                    <a:lumOff val="40000"/>
                  </a:schemeClr>
                </a:solidFill>
              </a:rPr>
              <a:t>111</a:t>
            </a:r>
            <a:endParaRPr lang="en-US" sz="3600" dirty="0">
              <a:solidFill>
                <a:schemeClr val="accent5">
                  <a:lumMod val="60000"/>
                  <a:lumOff val="40000"/>
                </a:schemeClr>
              </a:solidFill>
            </a:endParaRPr>
          </a:p>
        </p:txBody>
      </p:sp>
    </p:spTree>
    <p:extLst>
      <p:ext uri="{BB962C8B-B14F-4D97-AF65-F5344CB8AC3E}">
        <p14:creationId xmlns:p14="http://schemas.microsoft.com/office/powerpoint/2010/main" val="3023110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0" name="Rectangle 2"/>
          <p:cNvSpPr>
            <a:spLocks noGrp="1" noChangeArrowheads="1"/>
          </p:cNvSpPr>
          <p:nvPr>
            <p:ph type="title"/>
            <p:custDataLst>
              <p:tags r:id="rId1"/>
            </p:custDataLst>
          </p:nvPr>
        </p:nvSpPr>
        <p:spPr/>
        <p:txBody>
          <a:bodyPr>
            <a:noAutofit/>
          </a:bodyPr>
          <a:lstStyle/>
          <a:p>
            <a:r>
              <a:rPr lang="en-US" dirty="0" smtClean="0"/>
              <a:t>Binary Addition</a:t>
            </a:r>
            <a:endParaRPr lang="en-US" dirty="0"/>
          </a:p>
        </p:txBody>
      </p:sp>
      <p:sp>
        <p:nvSpPr>
          <p:cNvPr id="16" name="Content Placeholder 2"/>
          <p:cNvSpPr>
            <a:spLocks noGrp="1"/>
          </p:cNvSpPr>
          <p:nvPr>
            <p:ph idx="1"/>
          </p:nvPr>
        </p:nvSpPr>
        <p:spPr>
          <a:xfrm>
            <a:off x="215153" y="685800"/>
            <a:ext cx="8686800" cy="5638800"/>
          </a:xfrm>
        </p:spPr>
        <p:txBody>
          <a:bodyPr/>
          <a:lstStyle/>
          <a:p>
            <a:r>
              <a:rPr lang="en-US" dirty="0"/>
              <a:t>Binary addition requires</a:t>
            </a:r>
          </a:p>
          <a:p>
            <a:pPr lvl="1"/>
            <a:r>
              <a:rPr lang="en-US" dirty="0" smtClean="0"/>
              <a:t>Add </a:t>
            </a:r>
            <a:r>
              <a:rPr lang="en-US" dirty="0"/>
              <a:t>of </a:t>
            </a:r>
            <a:r>
              <a:rPr lang="en-US" b="1" i="1" dirty="0">
                <a:solidFill>
                  <a:schemeClr val="accent5">
                    <a:lumMod val="60000"/>
                    <a:lumOff val="40000"/>
                  </a:schemeClr>
                </a:solidFill>
              </a:rPr>
              <a:t>two bits</a:t>
            </a:r>
            <a:r>
              <a:rPr lang="en-US" dirty="0"/>
              <a:t> PLUS </a:t>
            </a:r>
            <a:r>
              <a:rPr lang="en-US" b="1" i="1" dirty="0">
                <a:solidFill>
                  <a:schemeClr val="accent5">
                    <a:lumMod val="60000"/>
                    <a:lumOff val="40000"/>
                  </a:schemeClr>
                </a:solidFill>
              </a:rPr>
              <a:t>carry-in</a:t>
            </a:r>
          </a:p>
          <a:p>
            <a:pPr lvl="1"/>
            <a:r>
              <a:rPr lang="en-US" dirty="0"/>
              <a:t>Also, </a:t>
            </a:r>
            <a:r>
              <a:rPr lang="en-US" b="1" i="1" dirty="0">
                <a:solidFill>
                  <a:schemeClr val="accent5">
                    <a:lumMod val="60000"/>
                    <a:lumOff val="40000"/>
                  </a:schemeClr>
                </a:solidFill>
              </a:rPr>
              <a:t>carry-out</a:t>
            </a:r>
            <a:r>
              <a:rPr lang="en-US" dirty="0"/>
              <a:t> if necessary</a:t>
            </a:r>
          </a:p>
          <a:p>
            <a:endParaRPr lang="en-US" dirty="0"/>
          </a:p>
        </p:txBody>
      </p:sp>
    </p:spTree>
    <p:extLst>
      <p:ext uri="{BB962C8B-B14F-4D97-AF65-F5344CB8AC3E}">
        <p14:creationId xmlns:p14="http://schemas.microsoft.com/office/powerpoint/2010/main" val="4236111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custDataLst>
              <p:tags r:id="rId1"/>
            </p:custDataLst>
          </p:nvPr>
        </p:nvSpPr>
        <p:spPr/>
        <p:txBody>
          <a:bodyPr>
            <a:noAutofit/>
          </a:bodyPr>
          <a:lstStyle/>
          <a:p>
            <a:r>
              <a:rPr lang="en-US" dirty="0" smtClean="0"/>
              <a:t>1-bit  Adder</a:t>
            </a:r>
            <a:endParaRPr lang="en-US" dirty="0"/>
          </a:p>
        </p:txBody>
      </p:sp>
      <p:sp>
        <p:nvSpPr>
          <p:cNvPr id="1971243" name="Rectangle 43"/>
          <p:cNvSpPr>
            <a:spLocks noChangeArrowheads="1"/>
          </p:cNvSpPr>
          <p:nvPr>
            <p:custDataLst>
              <p:tags r:id="rId2"/>
            </p:custDataLst>
          </p:nvPr>
        </p:nvSpPr>
        <p:spPr bwMode="auto">
          <a:xfrm>
            <a:off x="4114800" y="685800"/>
            <a:ext cx="460375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Half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a:t>
            </a:r>
            <a:r>
              <a:rPr lang="en-US" sz="2800" dirty="0">
                <a:solidFill>
                  <a:srgbClr val="FFFFFF"/>
                </a:solidFill>
                <a:latin typeface="Calibri"/>
              </a:rPr>
              <a:t>two 1-bit </a:t>
            </a:r>
            <a:r>
              <a:rPr lang="en-US" sz="2800" dirty="0" smtClean="0">
                <a:solidFill>
                  <a:srgbClr val="FFFFFF"/>
                </a:solidFill>
                <a:latin typeface="Calibri"/>
              </a:rPr>
              <a:t>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No carry-in </a:t>
            </a:r>
          </a:p>
          <a:p>
            <a:pPr marL="342900" indent="-342900">
              <a:spcBef>
                <a:spcPct val="20000"/>
              </a:spcBef>
              <a:buClr>
                <a:schemeClr val="accent1"/>
              </a:buClr>
              <a:buFont typeface="Arial" pitchFamily="34" charset="0"/>
              <a:buChar char="•"/>
            </a:pPr>
            <a:endParaRPr lang="en-US" sz="3200" dirty="0">
              <a:solidFill>
                <a:srgbClr val="FFFFFF"/>
              </a:solidFill>
              <a:latin typeface="Calibri"/>
            </a:endParaRPr>
          </a:p>
        </p:txBody>
      </p:sp>
      <p:sp>
        <p:nvSpPr>
          <p:cNvPr id="14"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4">
                <a:lumMod val="60000"/>
                <a:lumOff val="40000"/>
              </a:schemeClr>
            </a:solidFill>
            <a:miter lim="800000"/>
            <a:headEnd/>
            <a:tailEnd/>
          </a:ln>
          <a:effectLst/>
        </p:spPr>
        <p:txBody>
          <a:bodyPr anchor="ctr">
            <a:spAutoFit/>
          </a:bodyPr>
          <a:lstStyle/>
          <a:p>
            <a:endParaRPr lang="en-US"/>
          </a:p>
        </p:txBody>
      </p:sp>
      <p:sp>
        <p:nvSpPr>
          <p:cNvPr id="17"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8"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1"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2"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19" name="TextBox 18"/>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5" name="TextBox 24"/>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6" name="TextBox 25"/>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7" name="TextBox 26"/>
          <p:cNvSpPr txBox="1"/>
          <p:nvPr>
            <p:custDataLst>
              <p:tags r:id="rId11"/>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nvPr>
        </p:nvGraphicFramePr>
        <p:xfrm>
          <a:off x="533400" y="3962400"/>
          <a:ext cx="1752600" cy="1854200"/>
        </p:xfrm>
        <a:graphic>
          <a:graphicData uri="http://schemas.openxmlformats.org/drawingml/2006/table">
            <a:tbl>
              <a:tblPr firstRow="1" bandRow="1">
                <a:tableStyleId>{5C22544A-7EE6-4342-B048-85BDC9FD1C3A}</a:tableStyleId>
              </a:tblPr>
              <a:tblGrid>
                <a:gridCol w="375557">
                  <a:extLst>
                    <a:ext uri="{9D8B030D-6E8A-4147-A177-3AD203B41FA5}">
                      <a16:colId xmlns:a16="http://schemas.microsoft.com/office/drawing/2014/main" val="20000"/>
                    </a:ext>
                  </a:extLst>
                </a:gridCol>
                <a:gridCol w="310243">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4"/>
                  </a:ext>
                </a:extLst>
              </a:tr>
            </a:tbl>
          </a:graphicData>
        </a:graphic>
      </p:graphicFrame>
      <p:sp>
        <p:nvSpPr>
          <p:cNvPr id="15" name="Rectangle 14"/>
          <p:cNvSpPr/>
          <p:nvPr/>
        </p:nvSpPr>
        <p:spPr>
          <a:xfrm>
            <a:off x="3581400" y="3124200"/>
            <a:ext cx="5410200" cy="35972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43"/>
          <p:cNvSpPr>
            <a:spLocks noChangeArrowheads="1"/>
          </p:cNvSpPr>
          <p:nvPr>
            <p:custDataLst>
              <p:tags r:id="rId12"/>
            </p:custDataLst>
          </p:nvPr>
        </p:nvSpPr>
        <p:spPr bwMode="auto">
          <a:xfrm>
            <a:off x="3733800" y="3200400"/>
            <a:ext cx="5075237" cy="3521074"/>
          </a:xfrm>
          <a:prstGeom prst="rect">
            <a:avLst/>
          </a:prstGeom>
          <a:noFill/>
          <a:ln w="9525">
            <a:noFill/>
            <a:round/>
            <a:headEnd/>
            <a:tailEnd/>
          </a:ln>
          <a:effectLst/>
        </p:spPr>
        <p:txBody>
          <a:bodyPr lIns="0" tIns="0" rIns="0" bIns="0">
            <a:noAutofit/>
          </a:bodyPr>
          <a:lstStyle/>
          <a:p>
            <a:pPr>
              <a:spcBef>
                <a:spcPct val="20000"/>
              </a:spcBef>
              <a:buClr>
                <a:schemeClr val="accent5">
                  <a:lumMod val="60000"/>
                  <a:lumOff val="40000"/>
                </a:schemeClr>
              </a:buClr>
            </a:pPr>
            <a:r>
              <a:rPr lang="en-US" sz="3200" dirty="0" smtClean="0">
                <a:solidFill>
                  <a:schemeClr val="accent1"/>
                </a:solidFill>
                <a:latin typeface="Calibri"/>
              </a:rPr>
              <a:t>Clicker Question</a:t>
            </a:r>
          </a:p>
          <a:p>
            <a:pPr>
              <a:spcBef>
                <a:spcPct val="20000"/>
              </a:spcBef>
              <a:buClr>
                <a:schemeClr val="accent5">
                  <a:lumMod val="60000"/>
                  <a:lumOff val="40000"/>
                </a:schemeClr>
              </a:buClr>
            </a:pPr>
            <a:r>
              <a:rPr lang="en-US" sz="3200" dirty="0" smtClean="0">
                <a:solidFill>
                  <a:schemeClr val="bg1"/>
                </a:solidFill>
                <a:latin typeface="Calibri"/>
              </a:rPr>
              <a:t>What is the equation for </a:t>
            </a:r>
            <a:r>
              <a:rPr lang="en-US" sz="3200" dirty="0" err="1" smtClean="0">
                <a:solidFill>
                  <a:schemeClr val="bg1"/>
                </a:solidFill>
                <a:latin typeface="Calibri"/>
              </a:rPr>
              <a:t>C</a:t>
            </a:r>
            <a:r>
              <a:rPr lang="en-US" sz="3200" baseline="-25000" dirty="0" err="1" smtClean="0">
                <a:solidFill>
                  <a:schemeClr val="bg1"/>
                </a:solidFill>
                <a:latin typeface="Calibri"/>
              </a:rPr>
              <a:t>out</a:t>
            </a:r>
            <a:r>
              <a:rPr lang="en-US" sz="3200" dirty="0" smtClean="0">
                <a:solidFill>
                  <a:schemeClr val="bg1"/>
                </a:solidFill>
                <a:latin typeface="Calibri"/>
              </a:rPr>
              <a:t>?</a:t>
            </a:r>
          </a:p>
          <a:p>
            <a:pPr marL="742950" indent="-742950">
              <a:buClr>
                <a:schemeClr val="accent5">
                  <a:lumMod val="60000"/>
                  <a:lumOff val="40000"/>
                </a:schemeClr>
              </a:buClr>
              <a:buFont typeface="+mj-lt"/>
              <a:buAutoNum type="alphaLcParenR"/>
            </a:pPr>
            <a:r>
              <a:rPr lang="en-US" sz="3200" dirty="0" smtClean="0">
                <a:solidFill>
                  <a:schemeClr val="bg1"/>
                </a:solidFill>
                <a:latin typeface="Calibri"/>
              </a:rPr>
              <a:t>A + B</a:t>
            </a:r>
          </a:p>
          <a:p>
            <a:pPr marL="742950" indent="-742950">
              <a:buClr>
                <a:schemeClr val="accent5">
                  <a:lumMod val="60000"/>
                  <a:lumOff val="40000"/>
                </a:schemeClr>
              </a:buClr>
              <a:buFont typeface="+mj-lt"/>
              <a:buAutoNum type="alphaLcParenR"/>
            </a:pPr>
            <a:r>
              <a:rPr lang="en-US" sz="3200" dirty="0" smtClean="0">
                <a:solidFill>
                  <a:schemeClr val="bg1"/>
                </a:solidFill>
                <a:latin typeface="Calibri"/>
              </a:rPr>
              <a:t>AB</a:t>
            </a:r>
          </a:p>
          <a:p>
            <a:pPr marL="742950" indent="-742950">
              <a:buClr>
                <a:schemeClr val="accent5">
                  <a:lumMod val="60000"/>
                  <a:lumOff val="40000"/>
                </a:schemeClr>
              </a:buClr>
              <a:buFont typeface="+mj-lt"/>
              <a:buAutoNum type="alphaLcParenR"/>
            </a:pPr>
            <a:r>
              <a:rPr lang="en-US" sz="3200" dirty="0" smtClean="0">
                <a:solidFill>
                  <a:schemeClr val="bg1"/>
                </a:solidFill>
              </a:rPr>
              <a:t>A </a:t>
            </a:r>
            <a:r>
              <a:rPr lang="en-US" sz="3200" dirty="0">
                <a:solidFill>
                  <a:schemeClr val="bg1"/>
                </a:solidFill>
                <a:sym typeface="Symbol"/>
              </a:rPr>
              <a:t> </a:t>
            </a:r>
            <a:r>
              <a:rPr lang="en-US" sz="3200" dirty="0" smtClean="0">
                <a:solidFill>
                  <a:schemeClr val="bg1"/>
                </a:solidFill>
                <a:sym typeface="Symbol"/>
              </a:rPr>
              <a:t>B</a:t>
            </a:r>
          </a:p>
          <a:p>
            <a:pPr marL="742950" indent="-742950">
              <a:buClr>
                <a:schemeClr val="accent5">
                  <a:lumMod val="60000"/>
                  <a:lumOff val="40000"/>
                </a:schemeClr>
              </a:buClr>
              <a:buFont typeface="+mj-lt"/>
              <a:buAutoNum type="alphaLcParenR"/>
            </a:pPr>
            <a:r>
              <a:rPr lang="en-US" sz="3200" dirty="0" smtClean="0">
                <a:solidFill>
                  <a:schemeClr val="bg1"/>
                </a:solidFill>
              </a:rPr>
              <a:t>A + !B</a:t>
            </a:r>
          </a:p>
          <a:p>
            <a:pPr marL="742950" indent="-742950">
              <a:buClr>
                <a:schemeClr val="accent5">
                  <a:lumMod val="60000"/>
                  <a:lumOff val="40000"/>
                </a:schemeClr>
              </a:buClr>
              <a:buFont typeface="+mj-lt"/>
              <a:buAutoNum type="alphaLcParenR"/>
            </a:pPr>
            <a:r>
              <a:rPr lang="en-US" sz="3200" dirty="0" smtClean="0">
                <a:solidFill>
                  <a:schemeClr val="bg1"/>
                </a:solidFill>
              </a:rPr>
              <a:t>!A!B</a:t>
            </a:r>
            <a:endParaRPr lang="en-US" sz="3200" dirty="0">
              <a:solidFill>
                <a:schemeClr val="bg1"/>
              </a:solidFill>
            </a:endParaRPr>
          </a:p>
        </p:txBody>
      </p:sp>
    </p:spTree>
    <p:extLst>
      <p:ext uri="{BB962C8B-B14F-4D97-AF65-F5344CB8AC3E}">
        <p14:creationId xmlns:p14="http://schemas.microsoft.com/office/powerpoint/2010/main" val="3880069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custDataLst>
              <p:tags r:id="rId1"/>
            </p:custDataLst>
          </p:nvPr>
        </p:nvSpPr>
        <p:spPr/>
        <p:txBody>
          <a:bodyPr>
            <a:noAutofit/>
          </a:bodyPr>
          <a:lstStyle/>
          <a:p>
            <a:r>
              <a:rPr lang="en-US" dirty="0" smtClean="0"/>
              <a:t>1-bit  Adder</a:t>
            </a:r>
            <a:endParaRPr lang="en-US" dirty="0"/>
          </a:p>
        </p:txBody>
      </p:sp>
      <p:sp>
        <p:nvSpPr>
          <p:cNvPr id="1971243" name="Rectangle 43"/>
          <p:cNvSpPr>
            <a:spLocks noChangeArrowheads="1"/>
          </p:cNvSpPr>
          <p:nvPr>
            <p:custDataLst>
              <p:tags r:id="rId2"/>
            </p:custDataLst>
          </p:nvPr>
        </p:nvSpPr>
        <p:spPr bwMode="auto">
          <a:xfrm>
            <a:off x="4114800" y="685800"/>
            <a:ext cx="460375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Half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a:t>
            </a:r>
            <a:r>
              <a:rPr lang="en-US" sz="2800" dirty="0">
                <a:solidFill>
                  <a:srgbClr val="FFFFFF"/>
                </a:solidFill>
                <a:latin typeface="Calibri"/>
              </a:rPr>
              <a:t>two 1-bit </a:t>
            </a:r>
            <a:r>
              <a:rPr lang="en-US" sz="2800" dirty="0" smtClean="0">
                <a:solidFill>
                  <a:srgbClr val="FFFFFF"/>
                </a:solidFill>
                <a:latin typeface="Calibri"/>
              </a:rPr>
              <a:t>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No carry-in </a:t>
            </a:r>
          </a:p>
          <a:p>
            <a:pPr marL="342900" indent="-342900">
              <a:spcBef>
                <a:spcPct val="20000"/>
              </a:spcBef>
              <a:buClr>
                <a:schemeClr val="accent1"/>
              </a:buClr>
              <a:buFont typeface="Arial" pitchFamily="34" charset="0"/>
              <a:buChar char="•"/>
            </a:pPr>
            <a:endParaRPr lang="en-US" sz="3200" dirty="0">
              <a:solidFill>
                <a:srgbClr val="FFFFFF"/>
              </a:solidFill>
              <a:latin typeface="Calibri"/>
            </a:endParaRPr>
          </a:p>
        </p:txBody>
      </p:sp>
      <p:sp>
        <p:nvSpPr>
          <p:cNvPr id="14"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4">
                <a:lumMod val="60000"/>
                <a:lumOff val="40000"/>
              </a:schemeClr>
            </a:solidFill>
            <a:miter lim="800000"/>
            <a:headEnd/>
            <a:tailEnd/>
          </a:ln>
          <a:effectLst/>
        </p:spPr>
        <p:txBody>
          <a:bodyPr anchor="ctr">
            <a:spAutoFit/>
          </a:bodyPr>
          <a:lstStyle/>
          <a:p>
            <a:endParaRPr lang="en-US"/>
          </a:p>
        </p:txBody>
      </p:sp>
      <p:sp>
        <p:nvSpPr>
          <p:cNvPr id="17"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8"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1"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2"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19" name="TextBox 18"/>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5" name="TextBox 24"/>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6" name="TextBox 25"/>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7" name="TextBox 26"/>
          <p:cNvSpPr txBox="1"/>
          <p:nvPr>
            <p:custDataLst>
              <p:tags r:id="rId11"/>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nvPr>
        </p:nvGraphicFramePr>
        <p:xfrm>
          <a:off x="533400" y="3962400"/>
          <a:ext cx="1752600" cy="1854200"/>
        </p:xfrm>
        <a:graphic>
          <a:graphicData uri="http://schemas.openxmlformats.org/drawingml/2006/table">
            <a:tbl>
              <a:tblPr firstRow="1" bandRow="1">
                <a:tableStyleId>{5C22544A-7EE6-4342-B048-85BDC9FD1C3A}</a:tableStyleId>
              </a:tblPr>
              <a:tblGrid>
                <a:gridCol w="375557">
                  <a:extLst>
                    <a:ext uri="{9D8B030D-6E8A-4147-A177-3AD203B41FA5}">
                      <a16:colId xmlns:a16="http://schemas.microsoft.com/office/drawing/2014/main" val="20000"/>
                    </a:ext>
                  </a:extLst>
                </a:gridCol>
                <a:gridCol w="310243">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4"/>
                  </a:ext>
                </a:extLst>
              </a:tr>
            </a:tbl>
          </a:graphicData>
        </a:graphic>
      </p:graphicFrame>
      <p:sp>
        <p:nvSpPr>
          <p:cNvPr id="15" name="Rectangle 14"/>
          <p:cNvSpPr/>
          <p:nvPr/>
        </p:nvSpPr>
        <p:spPr>
          <a:xfrm>
            <a:off x="3581400" y="3124200"/>
            <a:ext cx="5410200" cy="35972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43"/>
          <p:cNvSpPr>
            <a:spLocks noChangeArrowheads="1"/>
          </p:cNvSpPr>
          <p:nvPr>
            <p:custDataLst>
              <p:tags r:id="rId12"/>
            </p:custDataLst>
          </p:nvPr>
        </p:nvSpPr>
        <p:spPr bwMode="auto">
          <a:xfrm>
            <a:off x="3733800" y="3200400"/>
            <a:ext cx="5075237" cy="3521074"/>
          </a:xfrm>
          <a:prstGeom prst="rect">
            <a:avLst/>
          </a:prstGeom>
          <a:noFill/>
          <a:ln w="9525">
            <a:noFill/>
            <a:round/>
            <a:headEnd/>
            <a:tailEnd/>
          </a:ln>
          <a:effectLst/>
        </p:spPr>
        <p:txBody>
          <a:bodyPr lIns="0" tIns="0" rIns="0" bIns="0">
            <a:noAutofit/>
          </a:bodyPr>
          <a:lstStyle/>
          <a:p>
            <a:pPr>
              <a:spcBef>
                <a:spcPct val="20000"/>
              </a:spcBef>
              <a:buClr>
                <a:schemeClr val="accent5">
                  <a:lumMod val="60000"/>
                  <a:lumOff val="40000"/>
                </a:schemeClr>
              </a:buClr>
            </a:pPr>
            <a:r>
              <a:rPr lang="en-US" sz="3200" dirty="0" smtClean="0">
                <a:solidFill>
                  <a:schemeClr val="accent1"/>
                </a:solidFill>
                <a:latin typeface="Calibri"/>
              </a:rPr>
              <a:t>Clicker Question</a:t>
            </a:r>
          </a:p>
          <a:p>
            <a:pPr>
              <a:spcBef>
                <a:spcPct val="20000"/>
              </a:spcBef>
              <a:buClr>
                <a:schemeClr val="accent5">
                  <a:lumMod val="60000"/>
                  <a:lumOff val="40000"/>
                </a:schemeClr>
              </a:buClr>
            </a:pPr>
            <a:r>
              <a:rPr lang="en-US" sz="3200" dirty="0" smtClean="0">
                <a:solidFill>
                  <a:schemeClr val="bg1"/>
                </a:solidFill>
                <a:latin typeface="Calibri"/>
              </a:rPr>
              <a:t>What is the equation for </a:t>
            </a:r>
            <a:r>
              <a:rPr lang="en-US" sz="3200" dirty="0" err="1" smtClean="0">
                <a:solidFill>
                  <a:schemeClr val="bg1"/>
                </a:solidFill>
                <a:latin typeface="Calibri"/>
              </a:rPr>
              <a:t>C</a:t>
            </a:r>
            <a:r>
              <a:rPr lang="en-US" sz="3200" baseline="-25000" dirty="0" err="1" smtClean="0">
                <a:solidFill>
                  <a:schemeClr val="bg1"/>
                </a:solidFill>
                <a:latin typeface="Calibri"/>
              </a:rPr>
              <a:t>out</a:t>
            </a:r>
            <a:r>
              <a:rPr lang="en-US" sz="3200" dirty="0" smtClean="0">
                <a:solidFill>
                  <a:schemeClr val="bg1"/>
                </a:solidFill>
                <a:latin typeface="Calibri"/>
              </a:rPr>
              <a:t>?</a:t>
            </a:r>
          </a:p>
          <a:p>
            <a:pPr marL="742950" indent="-742950">
              <a:buClr>
                <a:schemeClr val="accent5">
                  <a:lumMod val="60000"/>
                  <a:lumOff val="40000"/>
                </a:schemeClr>
              </a:buClr>
              <a:buFont typeface="+mj-lt"/>
              <a:buAutoNum type="alphaLcParenR"/>
            </a:pPr>
            <a:r>
              <a:rPr lang="en-US" sz="3200" dirty="0" smtClean="0">
                <a:solidFill>
                  <a:schemeClr val="bg1"/>
                </a:solidFill>
                <a:latin typeface="Calibri"/>
              </a:rPr>
              <a:t>A + B</a:t>
            </a:r>
          </a:p>
          <a:p>
            <a:pPr marL="742950" indent="-742950">
              <a:buClr>
                <a:schemeClr val="accent5">
                  <a:lumMod val="60000"/>
                  <a:lumOff val="40000"/>
                </a:schemeClr>
              </a:buClr>
              <a:buFont typeface="+mj-lt"/>
              <a:buAutoNum type="alphaLcParenR"/>
            </a:pPr>
            <a:r>
              <a:rPr lang="en-US" sz="3200" dirty="0" smtClean="0">
                <a:solidFill>
                  <a:schemeClr val="bg1"/>
                </a:solidFill>
                <a:latin typeface="Calibri"/>
              </a:rPr>
              <a:t>AB</a:t>
            </a:r>
          </a:p>
          <a:p>
            <a:pPr marL="742950" indent="-742950">
              <a:buClr>
                <a:schemeClr val="accent5">
                  <a:lumMod val="60000"/>
                  <a:lumOff val="40000"/>
                </a:schemeClr>
              </a:buClr>
              <a:buFont typeface="+mj-lt"/>
              <a:buAutoNum type="alphaLcParenR"/>
            </a:pPr>
            <a:r>
              <a:rPr lang="en-US" sz="3200" dirty="0" smtClean="0">
                <a:solidFill>
                  <a:schemeClr val="bg1"/>
                </a:solidFill>
              </a:rPr>
              <a:t>A </a:t>
            </a:r>
            <a:r>
              <a:rPr lang="en-US" sz="3200" dirty="0">
                <a:solidFill>
                  <a:schemeClr val="bg1"/>
                </a:solidFill>
                <a:sym typeface="Symbol"/>
              </a:rPr>
              <a:t> </a:t>
            </a:r>
            <a:r>
              <a:rPr lang="en-US" sz="3200" dirty="0" smtClean="0">
                <a:solidFill>
                  <a:schemeClr val="bg1"/>
                </a:solidFill>
                <a:sym typeface="Symbol"/>
              </a:rPr>
              <a:t>B</a:t>
            </a:r>
          </a:p>
          <a:p>
            <a:pPr marL="742950" indent="-742950">
              <a:buClr>
                <a:schemeClr val="accent5">
                  <a:lumMod val="60000"/>
                  <a:lumOff val="40000"/>
                </a:schemeClr>
              </a:buClr>
              <a:buFont typeface="+mj-lt"/>
              <a:buAutoNum type="alphaLcParenR"/>
            </a:pPr>
            <a:r>
              <a:rPr lang="en-US" sz="3200" dirty="0" smtClean="0">
                <a:solidFill>
                  <a:schemeClr val="bg1"/>
                </a:solidFill>
              </a:rPr>
              <a:t>A + !B</a:t>
            </a:r>
          </a:p>
          <a:p>
            <a:pPr marL="742950" indent="-742950">
              <a:buClr>
                <a:schemeClr val="accent5">
                  <a:lumMod val="60000"/>
                  <a:lumOff val="40000"/>
                </a:schemeClr>
              </a:buClr>
              <a:buFont typeface="+mj-lt"/>
              <a:buAutoNum type="alphaLcParenR"/>
            </a:pPr>
            <a:r>
              <a:rPr lang="en-US" sz="3200" dirty="0" smtClean="0">
                <a:solidFill>
                  <a:schemeClr val="bg1"/>
                </a:solidFill>
              </a:rPr>
              <a:t>!A!B</a:t>
            </a:r>
            <a:endParaRPr lang="en-US" sz="3200" dirty="0">
              <a:solidFill>
                <a:schemeClr val="bg1"/>
              </a:solidFill>
            </a:endParaRPr>
          </a:p>
        </p:txBody>
      </p:sp>
      <p:sp>
        <p:nvSpPr>
          <p:cNvPr id="3" name="Oval 2"/>
          <p:cNvSpPr/>
          <p:nvPr/>
        </p:nvSpPr>
        <p:spPr>
          <a:xfrm>
            <a:off x="3276600" y="4724400"/>
            <a:ext cx="2438400" cy="609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718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custDataLst>
              <p:tags r:id="rId1"/>
            </p:custDataLst>
          </p:nvPr>
        </p:nvSpPr>
        <p:spPr/>
        <p:txBody>
          <a:bodyPr>
            <a:noAutofit/>
          </a:bodyPr>
          <a:lstStyle/>
          <a:p>
            <a:r>
              <a:rPr lang="en-US" dirty="0" smtClean="0"/>
              <a:t>1-bit  Adder</a:t>
            </a:r>
            <a:endParaRPr lang="en-US" dirty="0"/>
          </a:p>
        </p:txBody>
      </p:sp>
      <mc:AlternateContent xmlns:mc="http://schemas.openxmlformats.org/markup-compatibility/2006" xmlns:a14="http://schemas.microsoft.com/office/drawing/2010/main">
        <mc:Choice Requires="a14">
          <p:sp>
            <p:nvSpPr>
              <p:cNvPr id="1971243" name="Rectangle 43"/>
              <p:cNvSpPr>
                <a:spLocks noChangeArrowheads="1"/>
              </p:cNvSpPr>
              <p:nvPr>
                <p:custDataLst>
                  <p:tags r:id="rId2"/>
                </p:custDataLst>
              </p:nvPr>
            </p:nvSpPr>
            <p:spPr bwMode="auto">
              <a:xfrm>
                <a:off x="4114800" y="685800"/>
                <a:ext cx="460375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Half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a:t>
                </a:r>
                <a:r>
                  <a:rPr lang="en-US" sz="2800" dirty="0">
                    <a:solidFill>
                      <a:srgbClr val="FFFFFF"/>
                    </a:solidFill>
                    <a:latin typeface="Calibri"/>
                  </a:rPr>
                  <a:t>two 1-bit </a:t>
                </a:r>
                <a:r>
                  <a:rPr lang="en-US" sz="2800" dirty="0" smtClean="0">
                    <a:solidFill>
                      <a:srgbClr val="FFFFFF"/>
                    </a:solidFill>
                    <a:latin typeface="Calibri"/>
                  </a:rPr>
                  <a:t>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 </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No carry-in</a:t>
                </a:r>
              </a:p>
              <a:p>
                <a:pPr marL="342900" indent="-342900">
                  <a:spcBef>
                    <a:spcPct val="20000"/>
                  </a:spcBef>
                  <a:buClr>
                    <a:schemeClr val="accent1"/>
                  </a:buClr>
                  <a:buFont typeface="Arial" pitchFamily="34" charset="0"/>
                  <a:buChar char="•"/>
                </a:pPr>
                <a:endParaRPr lang="en-US" sz="28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800" dirty="0" smtClean="0">
                    <a:solidFill>
                      <a:schemeClr val="accent5">
                        <a:lumMod val="60000"/>
                        <a:lumOff val="40000"/>
                      </a:schemeClr>
                    </a:solidFill>
                  </a:rPr>
                  <a:t>S = </a:t>
                </a:r>
                <a14:m>
                  <m:oMath xmlns:m="http://schemas.openxmlformats.org/officeDocument/2006/math">
                    <m:acc>
                      <m:accPr>
                        <m:chr m:val="̅"/>
                        <m:ctrlPr>
                          <a:rPr lang="en-US" sz="2800" i="1">
                            <a:solidFill>
                              <a:schemeClr val="accent5">
                                <a:lumMod val="60000"/>
                                <a:lumOff val="40000"/>
                              </a:schemeClr>
                            </a:solidFill>
                            <a:latin typeface="Cambria Math" panose="02040503050406030204" pitchFamily="18" charset="0"/>
                          </a:rPr>
                        </m:ctrlPr>
                      </m:accPr>
                      <m:e>
                        <m:r>
                          <m:rPr>
                            <m:sty m:val="p"/>
                          </m:rPr>
                          <a:rPr lang="en-US" sz="2800">
                            <a:solidFill>
                              <a:schemeClr val="accent5">
                                <a:lumMod val="60000"/>
                                <a:lumOff val="40000"/>
                              </a:schemeClr>
                            </a:solidFill>
                            <a:latin typeface="Cambria Math"/>
                          </a:rPr>
                          <m:t>A</m:t>
                        </m:r>
                      </m:e>
                    </m:acc>
                  </m:oMath>
                </a14:m>
                <a:r>
                  <a:rPr lang="en-US" sz="2800" dirty="0">
                    <a:solidFill>
                      <a:schemeClr val="accent5">
                        <a:lumMod val="60000"/>
                        <a:lumOff val="40000"/>
                      </a:schemeClr>
                    </a:solidFill>
                  </a:rPr>
                  <a:t>B + A</a:t>
                </a:r>
                <a14:m>
                  <m:oMath xmlns:m="http://schemas.openxmlformats.org/officeDocument/2006/math">
                    <m:acc>
                      <m:accPr>
                        <m:chr m:val="̅"/>
                        <m:ctrlPr>
                          <a:rPr lang="en-US" sz="2800" i="1" dirty="0">
                            <a:solidFill>
                              <a:schemeClr val="accent5">
                                <a:lumMod val="60000"/>
                                <a:lumOff val="40000"/>
                              </a:schemeClr>
                            </a:solidFill>
                            <a:latin typeface="Cambria Math" panose="02040503050406030204" pitchFamily="18" charset="0"/>
                          </a:rPr>
                        </m:ctrlPr>
                      </m:accPr>
                      <m:e>
                        <m:r>
                          <m:rPr>
                            <m:sty m:val="p"/>
                          </m:rPr>
                          <a:rPr lang="en-US" sz="2800" dirty="0">
                            <a:solidFill>
                              <a:schemeClr val="accent5">
                                <a:lumMod val="60000"/>
                                <a:lumOff val="40000"/>
                              </a:schemeClr>
                            </a:solidFill>
                            <a:latin typeface="Cambria Math"/>
                          </a:rPr>
                          <m:t>B</m:t>
                        </m:r>
                      </m:e>
                    </m:acc>
                  </m:oMath>
                </a14:m>
                <a:endParaRPr lang="en-US" sz="2800" dirty="0">
                  <a:solidFill>
                    <a:schemeClr val="accent5">
                      <a:lumMod val="60000"/>
                      <a:lumOff val="40000"/>
                    </a:schemeClr>
                  </a:solidFill>
                </a:endParaRPr>
              </a:p>
              <a:p>
                <a:pPr marL="342900" indent="-342900">
                  <a:spcBef>
                    <a:spcPct val="20000"/>
                  </a:spcBef>
                  <a:buClr>
                    <a:schemeClr val="accent5">
                      <a:lumMod val="60000"/>
                      <a:lumOff val="40000"/>
                    </a:schemeClr>
                  </a:buClr>
                  <a:buFont typeface="Arial" pitchFamily="34" charset="0"/>
                  <a:buChar char="•"/>
                </a:pPr>
                <a:r>
                  <a:rPr lang="en-US" sz="2800" dirty="0" err="1">
                    <a:solidFill>
                      <a:schemeClr val="accent5">
                        <a:lumMod val="60000"/>
                        <a:lumOff val="40000"/>
                      </a:schemeClr>
                    </a:solidFill>
                  </a:rPr>
                  <a:t>C</a:t>
                </a:r>
                <a:r>
                  <a:rPr lang="en-US" sz="2800" baseline="-25000" dirty="0" err="1">
                    <a:solidFill>
                      <a:schemeClr val="accent5">
                        <a:lumMod val="60000"/>
                        <a:lumOff val="40000"/>
                      </a:schemeClr>
                    </a:solidFill>
                  </a:rPr>
                  <a:t>out</a:t>
                </a:r>
                <a:r>
                  <a:rPr lang="en-US" sz="2800" dirty="0">
                    <a:solidFill>
                      <a:schemeClr val="accent5">
                        <a:lumMod val="60000"/>
                        <a:lumOff val="40000"/>
                      </a:schemeClr>
                    </a:solidFill>
                  </a:rPr>
                  <a:t> = AB</a:t>
                </a:r>
              </a:p>
            </p:txBody>
          </p:sp>
        </mc:Choice>
        <mc:Fallback xmlns="">
          <p:sp>
            <p:nvSpPr>
              <p:cNvPr id="1971243" name="Rectangle 43"/>
              <p:cNvSpPr>
                <a:spLocks noRot="1" noChangeAspect="1" noMove="1" noResize="1" noEditPoints="1" noAdjustHandles="1" noChangeArrowheads="1" noChangeShapeType="1" noTextEdit="1"/>
              </p:cNvSpPr>
              <p:nvPr>
                <p:custDataLst>
                  <p:tags r:id="rId38"/>
                </p:custDataLst>
              </p:nvPr>
            </p:nvSpPr>
            <p:spPr bwMode="auto">
              <a:xfrm>
                <a:off x="4114800" y="685800"/>
                <a:ext cx="4603750" cy="5667375"/>
              </a:xfrm>
              <a:prstGeom prst="rect">
                <a:avLst/>
              </a:prstGeom>
              <a:blipFill rotWithShape="0">
                <a:blip r:embed="rId39"/>
                <a:stretch>
                  <a:fillRect l="-5298" t="-2260"/>
                </a:stretch>
              </a:blipFill>
              <a:ln w="9525">
                <a:noFill/>
                <a:round/>
                <a:headEnd/>
                <a:tailEnd/>
              </a:ln>
              <a:effectLst/>
            </p:spPr>
            <p:txBody>
              <a:bodyPr/>
              <a:lstStyle/>
              <a:p>
                <a:r>
                  <a:rPr lang="en-US">
                    <a:noFill/>
                  </a:rPr>
                  <a:t> </a:t>
                </a:r>
              </a:p>
            </p:txBody>
          </p:sp>
        </mc:Fallback>
      </mc:AlternateContent>
      <p:sp>
        <p:nvSpPr>
          <p:cNvPr id="14"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4">
                <a:lumMod val="60000"/>
                <a:lumOff val="40000"/>
              </a:schemeClr>
            </a:solidFill>
            <a:miter lim="800000"/>
            <a:headEnd/>
            <a:tailEnd/>
          </a:ln>
          <a:effectLst/>
        </p:spPr>
        <p:txBody>
          <a:bodyPr anchor="ctr">
            <a:spAutoFit/>
          </a:bodyPr>
          <a:lstStyle/>
          <a:p>
            <a:endParaRPr lang="en-US"/>
          </a:p>
        </p:txBody>
      </p:sp>
      <p:sp>
        <p:nvSpPr>
          <p:cNvPr id="17"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8"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1"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2"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19" name="TextBox 18"/>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5" name="TextBox 24"/>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6" name="TextBox 25"/>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7" name="TextBox 26"/>
          <p:cNvSpPr txBox="1"/>
          <p:nvPr>
            <p:custDataLst>
              <p:tags r:id="rId11"/>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28142424"/>
              </p:ext>
            </p:extLst>
          </p:nvPr>
        </p:nvGraphicFramePr>
        <p:xfrm>
          <a:off x="533400" y="3962400"/>
          <a:ext cx="1752600" cy="1854200"/>
        </p:xfrm>
        <a:graphic>
          <a:graphicData uri="http://schemas.openxmlformats.org/drawingml/2006/table">
            <a:tbl>
              <a:tblPr firstRow="1" bandRow="1">
                <a:tableStyleId>{5C22544A-7EE6-4342-B048-85BDC9FD1C3A}</a:tableStyleId>
              </a:tblPr>
              <a:tblGrid>
                <a:gridCol w="375557">
                  <a:extLst>
                    <a:ext uri="{9D8B030D-6E8A-4147-A177-3AD203B41FA5}">
                      <a16:colId xmlns:a16="http://schemas.microsoft.com/office/drawing/2014/main" val="20000"/>
                    </a:ext>
                  </a:extLst>
                </a:gridCol>
                <a:gridCol w="310243">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bl>
          </a:graphicData>
        </a:graphic>
      </p:graphicFrame>
      <p:sp>
        <p:nvSpPr>
          <p:cNvPr id="15" name="Line 6"/>
          <p:cNvSpPr>
            <a:spLocks noChangeShapeType="1"/>
          </p:cNvSpPr>
          <p:nvPr>
            <p:custDataLst>
              <p:tags r:id="rId12"/>
            </p:custDataLst>
          </p:nvPr>
        </p:nvSpPr>
        <p:spPr bwMode="auto">
          <a:xfrm>
            <a:off x="4217016" y="5689369"/>
            <a:ext cx="207586"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 name="AutoShape 4"/>
          <p:cNvSpPr>
            <a:spLocks noChangeArrowheads="1"/>
          </p:cNvSpPr>
          <p:nvPr>
            <p:custDataLst>
              <p:tags r:id="rId13"/>
            </p:custDataLst>
          </p:nvPr>
        </p:nvSpPr>
        <p:spPr bwMode="auto">
          <a:xfrm flipH="1">
            <a:off x="3734365" y="5621712"/>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0" name="Line 7"/>
          <p:cNvSpPr>
            <a:spLocks noChangeShapeType="1"/>
          </p:cNvSpPr>
          <p:nvPr>
            <p:custDataLst>
              <p:tags r:id="rId14"/>
            </p:custDataLst>
          </p:nvPr>
        </p:nvSpPr>
        <p:spPr bwMode="auto">
          <a:xfrm>
            <a:off x="3656577" y="5782351"/>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23" name="AutoShape 4"/>
          <p:cNvSpPr>
            <a:spLocks noChangeArrowheads="1"/>
          </p:cNvSpPr>
          <p:nvPr>
            <p:custDataLst>
              <p:tags r:id="rId15"/>
            </p:custDataLst>
          </p:nvPr>
        </p:nvSpPr>
        <p:spPr bwMode="auto">
          <a:xfrm flipH="1">
            <a:off x="3734367" y="60198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4" name="Line 6"/>
          <p:cNvSpPr>
            <a:spLocks noChangeShapeType="1"/>
          </p:cNvSpPr>
          <p:nvPr>
            <p:custDataLst>
              <p:tags r:id="rId16"/>
            </p:custDataLst>
          </p:nvPr>
        </p:nvSpPr>
        <p:spPr bwMode="auto">
          <a:xfrm>
            <a:off x="4040977" y="60959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28" name="Line 7"/>
          <p:cNvSpPr>
            <a:spLocks noChangeShapeType="1"/>
          </p:cNvSpPr>
          <p:nvPr>
            <p:custDataLst>
              <p:tags r:id="rId17"/>
            </p:custDataLst>
          </p:nvPr>
        </p:nvSpPr>
        <p:spPr bwMode="auto">
          <a:xfrm flipV="1">
            <a:off x="3658168" y="6172200"/>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29" name="AutoShape 14"/>
          <p:cNvSpPr>
            <a:spLocks noChangeArrowheads="1"/>
          </p:cNvSpPr>
          <p:nvPr>
            <p:custDataLst>
              <p:tags r:id="rId18"/>
            </p:custDataLst>
          </p:nvPr>
        </p:nvSpPr>
        <p:spPr bwMode="auto">
          <a:xfrm>
            <a:off x="3288846" y="579705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0" name="Line 17"/>
          <p:cNvSpPr>
            <a:spLocks noChangeShapeType="1"/>
          </p:cNvSpPr>
          <p:nvPr>
            <p:custDataLst>
              <p:tags r:id="rId19"/>
            </p:custDataLst>
          </p:nvPr>
        </p:nvSpPr>
        <p:spPr bwMode="auto">
          <a:xfrm>
            <a:off x="2853860" y="5396939"/>
            <a:ext cx="289829"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 name="Oval 10"/>
          <p:cNvSpPr>
            <a:spLocks noChangeArrowheads="1"/>
          </p:cNvSpPr>
          <p:nvPr>
            <p:custDataLst>
              <p:tags r:id="rId20"/>
            </p:custDataLst>
          </p:nvPr>
        </p:nvSpPr>
        <p:spPr bwMode="auto">
          <a:xfrm flipH="1">
            <a:off x="4050852" y="5621712"/>
            <a:ext cx="152400" cy="152400"/>
          </a:xfrm>
          <a:prstGeom prst="ellipse">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2" name="Line 16"/>
          <p:cNvSpPr>
            <a:spLocks noChangeShapeType="1"/>
          </p:cNvSpPr>
          <p:nvPr>
            <p:custDataLst>
              <p:tags r:id="rId21"/>
            </p:custDataLst>
          </p:nvPr>
        </p:nvSpPr>
        <p:spPr bwMode="auto">
          <a:xfrm rot="16200000" flipV="1">
            <a:off x="3811724" y="5497090"/>
            <a:ext cx="1222994" cy="7244"/>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4" name="TextBox 33"/>
          <p:cNvSpPr txBox="1"/>
          <p:nvPr/>
        </p:nvSpPr>
        <p:spPr bwMode="auto">
          <a:xfrm flipH="1">
            <a:off x="2521843" y="498782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35" name="Oval 10"/>
          <p:cNvSpPr>
            <a:spLocks noChangeArrowheads="1"/>
          </p:cNvSpPr>
          <p:nvPr>
            <p:custDataLst>
              <p:tags r:id="rId22"/>
            </p:custDataLst>
          </p:nvPr>
        </p:nvSpPr>
        <p:spPr bwMode="auto">
          <a:xfrm flipH="1">
            <a:off x="4064615" y="6155112"/>
            <a:ext cx="152400" cy="152400"/>
          </a:xfrm>
          <a:prstGeom prst="ellipse">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 name="Line 16"/>
          <p:cNvSpPr>
            <a:spLocks noChangeShapeType="1"/>
          </p:cNvSpPr>
          <p:nvPr>
            <p:custDataLst>
              <p:tags r:id="rId23"/>
            </p:custDataLst>
          </p:nvPr>
        </p:nvSpPr>
        <p:spPr bwMode="auto">
          <a:xfrm rot="16200000" flipV="1">
            <a:off x="3915201" y="5553259"/>
            <a:ext cx="1342095" cy="1401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 name="Line 16"/>
          <p:cNvSpPr>
            <a:spLocks noChangeShapeType="1"/>
          </p:cNvSpPr>
          <p:nvPr>
            <p:custDataLst>
              <p:tags r:id="rId24"/>
            </p:custDataLst>
          </p:nvPr>
        </p:nvSpPr>
        <p:spPr bwMode="auto">
          <a:xfrm rot="16200000" flipV="1">
            <a:off x="3627694" y="5804018"/>
            <a:ext cx="59812"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 name="Line 7"/>
          <p:cNvSpPr>
            <a:spLocks noChangeShapeType="1"/>
          </p:cNvSpPr>
          <p:nvPr>
            <p:custDataLst>
              <p:tags r:id="rId25"/>
            </p:custDataLst>
          </p:nvPr>
        </p:nvSpPr>
        <p:spPr bwMode="auto">
          <a:xfrm>
            <a:off x="3581400" y="607891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 name="Line 7"/>
          <p:cNvSpPr>
            <a:spLocks noChangeShapeType="1"/>
          </p:cNvSpPr>
          <p:nvPr>
            <p:custDataLst>
              <p:tags r:id="rId26"/>
            </p:custDataLst>
          </p:nvPr>
        </p:nvSpPr>
        <p:spPr bwMode="auto">
          <a:xfrm flipV="1">
            <a:off x="3581400" y="5850312"/>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 name="Rectangle 3"/>
          <p:cNvSpPr>
            <a:spLocks noChangeArrowheads="1"/>
          </p:cNvSpPr>
          <p:nvPr>
            <p:custDataLst>
              <p:tags r:id="rId27"/>
            </p:custDataLst>
          </p:nvPr>
        </p:nvSpPr>
        <p:spPr bwMode="auto">
          <a:xfrm>
            <a:off x="2998774" y="5004908"/>
            <a:ext cx="1878026" cy="1371600"/>
          </a:xfrm>
          <a:prstGeom prst="rect">
            <a:avLst/>
          </a:prstGeom>
          <a:noFill/>
          <a:ln w="28575" algn="ctr">
            <a:solidFill>
              <a:schemeClr val="accent4">
                <a:lumMod val="60000"/>
                <a:lumOff val="40000"/>
              </a:schemeClr>
            </a:solidFill>
            <a:miter lim="800000"/>
            <a:headEnd/>
            <a:tailEnd/>
          </a:ln>
          <a:effectLst/>
        </p:spPr>
        <p:txBody>
          <a:bodyPr wrap="square" anchor="ctr">
            <a:spAutoFit/>
          </a:bodyPr>
          <a:lstStyle/>
          <a:p>
            <a:endParaRPr lang="en-US"/>
          </a:p>
        </p:txBody>
      </p:sp>
      <p:cxnSp>
        <p:nvCxnSpPr>
          <p:cNvPr id="41" name="Straight Connector 40"/>
          <p:cNvCxnSpPr/>
          <p:nvPr/>
        </p:nvCxnSpPr>
        <p:spPr>
          <a:xfrm>
            <a:off x="4419600" y="5860965"/>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Line 11"/>
          <p:cNvSpPr>
            <a:spLocks noChangeShapeType="1"/>
          </p:cNvSpPr>
          <p:nvPr>
            <p:custDataLst>
              <p:tags r:id="rId28"/>
            </p:custDataLst>
          </p:nvPr>
        </p:nvSpPr>
        <p:spPr bwMode="auto">
          <a:xfrm>
            <a:off x="4049263" y="5909717"/>
            <a:ext cx="543991" cy="1395"/>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
        <p:nvSpPr>
          <p:cNvPr id="43" name="Line 16"/>
          <p:cNvSpPr>
            <a:spLocks noChangeShapeType="1"/>
          </p:cNvSpPr>
          <p:nvPr>
            <p:custDataLst>
              <p:tags r:id="rId29"/>
            </p:custDataLst>
          </p:nvPr>
        </p:nvSpPr>
        <p:spPr bwMode="auto">
          <a:xfrm rot="16200000">
            <a:off x="3640698" y="6125203"/>
            <a:ext cx="59814" cy="3"/>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5" name="Line 17"/>
          <p:cNvSpPr>
            <a:spLocks noChangeShapeType="1"/>
          </p:cNvSpPr>
          <p:nvPr>
            <p:custDataLst>
              <p:tags r:id="rId30"/>
            </p:custDataLst>
          </p:nvPr>
        </p:nvSpPr>
        <p:spPr bwMode="auto">
          <a:xfrm rot="16200000">
            <a:off x="2902945" y="6223966"/>
            <a:ext cx="594910"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 name="TextBox 45"/>
          <p:cNvSpPr txBox="1"/>
          <p:nvPr/>
        </p:nvSpPr>
        <p:spPr bwMode="auto">
          <a:xfrm flipH="1">
            <a:off x="3141444" y="628322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7" name="TextBox 46"/>
          <p:cNvSpPr txBox="1"/>
          <p:nvPr/>
        </p:nvSpPr>
        <p:spPr bwMode="auto">
          <a:xfrm flipH="1">
            <a:off x="4267200" y="45720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8" name="TextBox 47"/>
          <p:cNvSpPr txBox="1"/>
          <p:nvPr/>
        </p:nvSpPr>
        <p:spPr bwMode="auto">
          <a:xfrm flipH="1">
            <a:off x="4426843" y="45720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9" name="Straight Connector 48"/>
          <p:cNvCxnSpPr/>
          <p:nvPr/>
        </p:nvCxnSpPr>
        <p:spPr>
          <a:xfrm>
            <a:off x="4419600" y="6207145"/>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Line 16"/>
          <p:cNvSpPr>
            <a:spLocks noChangeShapeType="1"/>
          </p:cNvSpPr>
          <p:nvPr>
            <p:custDataLst>
              <p:tags r:id="rId31"/>
            </p:custDataLst>
          </p:nvPr>
        </p:nvSpPr>
        <p:spPr bwMode="auto">
          <a:xfrm flipV="1">
            <a:off x="4217015" y="6231312"/>
            <a:ext cx="376239"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 name="AutoShape 4"/>
          <p:cNvSpPr>
            <a:spLocks noChangeArrowheads="1"/>
          </p:cNvSpPr>
          <p:nvPr>
            <p:custDataLst>
              <p:tags r:id="rId32"/>
            </p:custDataLst>
          </p:nvPr>
        </p:nvSpPr>
        <p:spPr bwMode="auto">
          <a:xfrm flipH="1">
            <a:off x="3124200" y="52578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3" name="Line 7"/>
          <p:cNvSpPr>
            <a:spLocks noChangeShapeType="1"/>
          </p:cNvSpPr>
          <p:nvPr>
            <p:custDataLst>
              <p:tags r:id="rId33"/>
            </p:custDataLst>
          </p:nvPr>
        </p:nvSpPr>
        <p:spPr bwMode="auto">
          <a:xfrm>
            <a:off x="3200400" y="59436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8" name="Line 6"/>
          <p:cNvSpPr>
            <a:spLocks noChangeShapeType="1"/>
          </p:cNvSpPr>
          <p:nvPr>
            <p:custDataLst>
              <p:tags r:id="rId34"/>
            </p:custDataLst>
          </p:nvPr>
        </p:nvSpPr>
        <p:spPr bwMode="auto">
          <a:xfrm flipV="1">
            <a:off x="3435124" y="5292561"/>
            <a:ext cx="978816"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0" name="Straight Connector 59"/>
          <p:cNvCxnSpPr/>
          <p:nvPr/>
        </p:nvCxnSpPr>
        <p:spPr>
          <a:xfrm>
            <a:off x="4419600" y="5464158"/>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Line 11"/>
          <p:cNvSpPr>
            <a:spLocks noChangeShapeType="1"/>
          </p:cNvSpPr>
          <p:nvPr>
            <p:custDataLst>
              <p:tags r:id="rId35"/>
            </p:custDataLst>
          </p:nvPr>
        </p:nvSpPr>
        <p:spPr bwMode="auto">
          <a:xfrm>
            <a:off x="3439094" y="5514305"/>
            <a:ext cx="1143497" cy="0"/>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2232763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2" name="Rectangle 2"/>
          <p:cNvSpPr>
            <a:spLocks noGrp="1" noChangeArrowheads="1"/>
          </p:cNvSpPr>
          <p:nvPr>
            <p:ph type="title"/>
            <p:custDataLst>
              <p:tags r:id="rId1"/>
            </p:custDataLst>
          </p:nvPr>
        </p:nvSpPr>
        <p:spPr/>
        <p:txBody>
          <a:bodyPr>
            <a:noAutofit/>
          </a:bodyPr>
          <a:lstStyle/>
          <a:p>
            <a:r>
              <a:rPr lang="en-US" dirty="0" smtClean="0"/>
              <a:t>1-bit  Adder</a:t>
            </a:r>
            <a:endParaRPr lang="en-US" dirty="0"/>
          </a:p>
        </p:txBody>
      </p:sp>
      <mc:AlternateContent xmlns:mc="http://schemas.openxmlformats.org/markup-compatibility/2006" xmlns:a14="http://schemas.microsoft.com/office/drawing/2010/main">
        <mc:Choice Requires="a14">
          <p:sp>
            <p:nvSpPr>
              <p:cNvPr id="1971243" name="Rectangle 43"/>
              <p:cNvSpPr>
                <a:spLocks noChangeArrowheads="1"/>
              </p:cNvSpPr>
              <p:nvPr>
                <p:custDataLst>
                  <p:tags r:id="rId2"/>
                </p:custDataLst>
              </p:nvPr>
            </p:nvSpPr>
            <p:spPr bwMode="auto">
              <a:xfrm>
                <a:off x="4114800" y="685800"/>
                <a:ext cx="4603750" cy="61722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Half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a:t>
                </a:r>
                <a:r>
                  <a:rPr lang="en-US" sz="2800" dirty="0">
                    <a:solidFill>
                      <a:srgbClr val="FFFFFF"/>
                    </a:solidFill>
                    <a:latin typeface="Calibri"/>
                  </a:rPr>
                  <a:t>two 1-bit </a:t>
                </a:r>
                <a:r>
                  <a:rPr lang="en-US" sz="2800" dirty="0" smtClean="0">
                    <a:solidFill>
                      <a:srgbClr val="FFFFFF"/>
                    </a:solidFill>
                    <a:latin typeface="Calibri"/>
                  </a:rPr>
                  <a:t>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 </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No carry-in</a:t>
                </a:r>
              </a:p>
              <a:p>
                <a:pPr marL="342900" indent="-342900">
                  <a:spcBef>
                    <a:spcPct val="20000"/>
                  </a:spcBef>
                  <a:buClr>
                    <a:schemeClr val="accent5">
                      <a:lumMod val="60000"/>
                      <a:lumOff val="40000"/>
                    </a:schemeClr>
                  </a:buClr>
                  <a:buFont typeface="Arial" pitchFamily="34" charset="0"/>
                  <a:buChar char="•"/>
                </a:pPr>
                <a:endParaRPr lang="en-US" sz="28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S = </a:t>
                </a:r>
                <a14:m>
                  <m:oMath xmlns:m="http://schemas.openxmlformats.org/officeDocument/2006/math">
                    <m:acc>
                      <m:accPr>
                        <m:chr m:val="̅"/>
                        <m:ctrlPr>
                          <a:rPr lang="en-US" sz="2800" i="1" smtClean="0">
                            <a:solidFill>
                              <a:srgbClr val="FFFFFF"/>
                            </a:solidFill>
                            <a:latin typeface="Cambria Math" panose="02040503050406030204" pitchFamily="18" charset="0"/>
                          </a:rPr>
                        </m:ctrlPr>
                      </m:accPr>
                      <m:e>
                        <m:r>
                          <m:rPr>
                            <m:sty m:val="p"/>
                          </m:rPr>
                          <a:rPr lang="en-US" sz="2800" b="0" i="0" smtClean="0">
                            <a:solidFill>
                              <a:srgbClr val="FFFFFF"/>
                            </a:solidFill>
                            <a:latin typeface="Cambria Math"/>
                          </a:rPr>
                          <m:t>A</m:t>
                        </m:r>
                      </m:e>
                    </m:acc>
                  </m:oMath>
                </a14:m>
                <a:r>
                  <a:rPr lang="en-US" sz="2800" dirty="0" smtClean="0">
                    <a:solidFill>
                      <a:srgbClr val="FFFFFF"/>
                    </a:solidFill>
                    <a:latin typeface="Calibri"/>
                  </a:rPr>
                  <a:t>B + A</a:t>
                </a:r>
                <a14:m>
                  <m:oMath xmlns:m="http://schemas.openxmlformats.org/officeDocument/2006/math">
                    <m:acc>
                      <m:accPr>
                        <m:chr m:val="̅"/>
                        <m:ctrlPr>
                          <a:rPr lang="en-US" sz="2800" i="1" dirty="0" smtClean="0">
                            <a:solidFill>
                              <a:srgbClr val="FFFFFF"/>
                            </a:solidFill>
                            <a:latin typeface="Cambria Math" panose="02040503050406030204" pitchFamily="18" charset="0"/>
                          </a:rPr>
                        </m:ctrlPr>
                      </m:accPr>
                      <m:e>
                        <m:r>
                          <m:rPr>
                            <m:sty m:val="p"/>
                          </m:rPr>
                          <a:rPr lang="en-US" sz="2800" b="0" i="0" dirty="0" smtClean="0">
                            <a:solidFill>
                              <a:srgbClr val="FFFFFF"/>
                            </a:solidFill>
                            <a:latin typeface="Cambria Math"/>
                          </a:rPr>
                          <m:t>B</m:t>
                        </m:r>
                      </m:e>
                    </m:acc>
                  </m:oMath>
                </a14:m>
                <a:r>
                  <a:rPr lang="en-US" sz="2800" dirty="0" smtClean="0">
                    <a:solidFill>
                      <a:srgbClr val="FFFFFF"/>
                    </a:solidFill>
                    <a:latin typeface="Calibri"/>
                  </a:rPr>
                  <a:t> = </a:t>
                </a:r>
                <a:r>
                  <a:rPr lang="en-US" sz="2800" dirty="0" smtClean="0">
                    <a:solidFill>
                      <a:schemeClr val="accent5">
                        <a:lumMod val="60000"/>
                        <a:lumOff val="40000"/>
                      </a:schemeClr>
                    </a:solidFill>
                    <a:latin typeface="Calibri"/>
                  </a:rPr>
                  <a:t>A </a:t>
                </a:r>
                <a:r>
                  <a:rPr lang="en-US" sz="2800" dirty="0" smtClean="0">
                    <a:solidFill>
                      <a:schemeClr val="accent5">
                        <a:lumMod val="60000"/>
                        <a:lumOff val="40000"/>
                      </a:schemeClr>
                    </a:solidFill>
                    <a:latin typeface="Calibri"/>
                    <a:sym typeface="Symbol"/>
                  </a:rPr>
                  <a:t> B</a:t>
                </a:r>
                <a:endParaRPr lang="en-US" sz="2800" dirty="0" smtClean="0">
                  <a:solidFill>
                    <a:schemeClr val="accent5">
                      <a:lumMod val="60000"/>
                      <a:lumOff val="40000"/>
                    </a:schemeClr>
                  </a:solidFill>
                  <a:latin typeface="Calibri"/>
                </a:endParaRPr>
              </a:p>
              <a:p>
                <a:pPr marL="342900" indent="-342900">
                  <a:spcBef>
                    <a:spcPct val="20000"/>
                  </a:spcBef>
                  <a:buClr>
                    <a:schemeClr val="accent5">
                      <a:lumMod val="60000"/>
                      <a:lumOff val="40000"/>
                    </a:schemeClr>
                  </a:buClr>
                  <a:buFont typeface="Arial" pitchFamily="34" charset="0"/>
                  <a:buChar char="•"/>
                </a:pPr>
                <a:r>
                  <a:rPr lang="en-US" sz="2800" dirty="0" err="1" smtClean="0">
                    <a:solidFill>
                      <a:srgbClr val="FFFFFF"/>
                    </a:solidFill>
                    <a:latin typeface="Calibri"/>
                  </a:rPr>
                  <a:t>C</a:t>
                </a:r>
                <a:r>
                  <a:rPr lang="en-US" sz="2800" baseline="-25000" dirty="0" err="1" smtClean="0">
                    <a:solidFill>
                      <a:srgbClr val="FFFFFF"/>
                    </a:solidFill>
                    <a:latin typeface="Calibri"/>
                  </a:rPr>
                  <a:t>out</a:t>
                </a:r>
                <a:r>
                  <a:rPr lang="en-US" sz="2800" dirty="0" smtClean="0">
                    <a:solidFill>
                      <a:srgbClr val="FFFFFF"/>
                    </a:solidFill>
                    <a:latin typeface="Calibri"/>
                  </a:rPr>
                  <a:t> = AB</a:t>
                </a:r>
              </a:p>
            </p:txBody>
          </p:sp>
        </mc:Choice>
        <mc:Fallback xmlns="">
          <p:sp>
            <p:nvSpPr>
              <p:cNvPr id="1971243" name="Rectangle 43"/>
              <p:cNvSpPr>
                <a:spLocks noRot="1" noChangeAspect="1" noMove="1" noResize="1" noEditPoints="1" noAdjustHandles="1" noChangeArrowheads="1" noChangeShapeType="1" noTextEdit="1"/>
              </p:cNvSpPr>
              <p:nvPr>
                <p:custDataLst>
                  <p:tags r:id="rId26"/>
                </p:custDataLst>
              </p:nvPr>
            </p:nvSpPr>
            <p:spPr bwMode="auto">
              <a:xfrm>
                <a:off x="4114800" y="685800"/>
                <a:ext cx="4603750" cy="6172200"/>
              </a:xfrm>
              <a:prstGeom prst="rect">
                <a:avLst/>
              </a:prstGeom>
              <a:blipFill rotWithShape="0">
                <a:blip r:embed="rId27"/>
                <a:stretch>
                  <a:fillRect l="-5298" t="-2075"/>
                </a:stretch>
              </a:blipFill>
              <a:ln w="9525">
                <a:noFill/>
                <a:round/>
                <a:headEnd/>
                <a:tailEnd/>
              </a:ln>
              <a:effectLst/>
            </p:spPr>
            <p:txBody>
              <a:bodyPr/>
              <a:lstStyle/>
              <a:p>
                <a:r>
                  <a:rPr lang="en-US">
                    <a:noFill/>
                  </a:rPr>
                  <a:t> </a:t>
                </a:r>
              </a:p>
            </p:txBody>
          </p:sp>
        </mc:Fallback>
      </mc:AlternateContent>
      <p:sp>
        <p:nvSpPr>
          <p:cNvPr id="14"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4">
                <a:lumMod val="60000"/>
                <a:lumOff val="40000"/>
              </a:schemeClr>
            </a:solidFill>
            <a:miter lim="800000"/>
            <a:headEnd/>
            <a:tailEnd/>
          </a:ln>
          <a:effectLst/>
        </p:spPr>
        <p:txBody>
          <a:bodyPr anchor="ctr">
            <a:spAutoFit/>
          </a:bodyPr>
          <a:lstStyle/>
          <a:p>
            <a:endParaRPr lang="en-US"/>
          </a:p>
        </p:txBody>
      </p:sp>
      <p:sp>
        <p:nvSpPr>
          <p:cNvPr id="17"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8"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1"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2"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19" name="TextBox 18"/>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5" name="TextBox 24"/>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6" name="TextBox 25"/>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7" name="TextBox 26"/>
          <p:cNvSpPr txBox="1"/>
          <p:nvPr>
            <p:custDataLst>
              <p:tags r:id="rId11"/>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62085700"/>
              </p:ext>
            </p:extLst>
          </p:nvPr>
        </p:nvGraphicFramePr>
        <p:xfrm>
          <a:off x="533400" y="3962400"/>
          <a:ext cx="1752600" cy="1854200"/>
        </p:xfrm>
        <a:graphic>
          <a:graphicData uri="http://schemas.openxmlformats.org/drawingml/2006/table">
            <a:tbl>
              <a:tblPr firstRow="1" bandRow="1">
                <a:tableStyleId>{5C22544A-7EE6-4342-B048-85BDC9FD1C3A}</a:tableStyleId>
              </a:tblPr>
              <a:tblGrid>
                <a:gridCol w="375557">
                  <a:extLst>
                    <a:ext uri="{9D8B030D-6E8A-4147-A177-3AD203B41FA5}">
                      <a16:colId xmlns:a16="http://schemas.microsoft.com/office/drawing/2014/main" val="20000"/>
                    </a:ext>
                  </a:extLst>
                </a:gridCol>
                <a:gridCol w="310243">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bl>
          </a:graphicData>
        </a:graphic>
      </p:graphicFrame>
      <p:sp>
        <p:nvSpPr>
          <p:cNvPr id="15" name="Line 6"/>
          <p:cNvSpPr>
            <a:spLocks noChangeShapeType="1"/>
          </p:cNvSpPr>
          <p:nvPr>
            <p:custDataLst>
              <p:tags r:id="rId12"/>
            </p:custDataLst>
          </p:nvPr>
        </p:nvSpPr>
        <p:spPr bwMode="auto">
          <a:xfrm>
            <a:off x="3657599" y="5885839"/>
            <a:ext cx="76700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 name="AutoShape 14"/>
          <p:cNvSpPr>
            <a:spLocks noChangeArrowheads="1"/>
          </p:cNvSpPr>
          <p:nvPr>
            <p:custDataLst>
              <p:tags r:id="rId13"/>
            </p:custDataLst>
          </p:nvPr>
        </p:nvSpPr>
        <p:spPr bwMode="auto">
          <a:xfrm>
            <a:off x="3296089" y="5791200"/>
            <a:ext cx="292554" cy="315157"/>
          </a:xfrm>
          <a:prstGeom prst="moon">
            <a:avLst>
              <a:gd name="adj" fmla="val 87500"/>
            </a:avLst>
          </a:prstGeom>
          <a:noFill/>
          <a:ln w="25560">
            <a:solidFill>
              <a:schemeClr val="accent1"/>
            </a:solidFill>
            <a:miter lim="800000"/>
            <a:headEnd/>
            <a:tailEnd/>
          </a:ln>
          <a:effectLst/>
        </p:spPr>
        <p:txBody>
          <a:bodyPr wrap="none" anchor="ctr"/>
          <a:lstStyle/>
          <a:p>
            <a:endParaRPr lang="en-US" dirty="0">
              <a:solidFill>
                <a:schemeClr val="accent1"/>
              </a:solidFill>
              <a:latin typeface="Calibri" pitchFamily="34" charset="0"/>
            </a:endParaRPr>
          </a:p>
        </p:txBody>
      </p:sp>
      <p:sp>
        <p:nvSpPr>
          <p:cNvPr id="34" name="Line 17"/>
          <p:cNvSpPr>
            <a:spLocks noChangeShapeType="1"/>
          </p:cNvSpPr>
          <p:nvPr>
            <p:custDataLst>
              <p:tags r:id="rId14"/>
            </p:custDataLst>
          </p:nvPr>
        </p:nvSpPr>
        <p:spPr bwMode="auto">
          <a:xfrm>
            <a:off x="2853860" y="5396939"/>
            <a:ext cx="289829"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 name="Line 16"/>
          <p:cNvSpPr>
            <a:spLocks noChangeShapeType="1"/>
          </p:cNvSpPr>
          <p:nvPr>
            <p:custDataLst>
              <p:tags r:id="rId15"/>
            </p:custDataLst>
          </p:nvPr>
        </p:nvSpPr>
        <p:spPr bwMode="auto">
          <a:xfrm rot="16200000" flipV="1">
            <a:off x="3924909" y="5383906"/>
            <a:ext cx="996623" cy="7243"/>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2" name="TextBox 41"/>
          <p:cNvSpPr txBox="1"/>
          <p:nvPr/>
        </p:nvSpPr>
        <p:spPr bwMode="auto">
          <a:xfrm flipH="1">
            <a:off x="4267200" y="45720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3" name="TextBox 42"/>
          <p:cNvSpPr txBox="1"/>
          <p:nvPr/>
        </p:nvSpPr>
        <p:spPr bwMode="auto">
          <a:xfrm flipH="1">
            <a:off x="4426843" y="45720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44" name="TextBox 43"/>
          <p:cNvSpPr txBox="1"/>
          <p:nvPr/>
        </p:nvSpPr>
        <p:spPr bwMode="auto">
          <a:xfrm flipH="1">
            <a:off x="2521843" y="498782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8" name="Line 16"/>
          <p:cNvSpPr>
            <a:spLocks noChangeShapeType="1"/>
          </p:cNvSpPr>
          <p:nvPr>
            <p:custDataLst>
              <p:tags r:id="rId16"/>
            </p:custDataLst>
          </p:nvPr>
        </p:nvSpPr>
        <p:spPr bwMode="auto">
          <a:xfrm rot="16200000" flipV="1">
            <a:off x="4028125" y="5440334"/>
            <a:ext cx="1116248" cy="14011"/>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 name="Rectangle 3"/>
          <p:cNvSpPr>
            <a:spLocks noChangeArrowheads="1"/>
          </p:cNvSpPr>
          <p:nvPr>
            <p:custDataLst>
              <p:tags r:id="rId17"/>
            </p:custDataLst>
          </p:nvPr>
        </p:nvSpPr>
        <p:spPr bwMode="auto">
          <a:xfrm>
            <a:off x="2998774" y="5004908"/>
            <a:ext cx="1878026" cy="1371600"/>
          </a:xfrm>
          <a:prstGeom prst="rect">
            <a:avLst/>
          </a:prstGeom>
          <a:noFill/>
          <a:ln w="28575" algn="ctr">
            <a:solidFill>
              <a:schemeClr val="accent4">
                <a:lumMod val="60000"/>
                <a:lumOff val="40000"/>
              </a:schemeClr>
            </a:solidFill>
            <a:miter lim="800000"/>
            <a:headEnd/>
            <a:tailEnd/>
          </a:ln>
          <a:effectLst/>
        </p:spPr>
        <p:txBody>
          <a:bodyPr wrap="square" anchor="ctr">
            <a:spAutoFit/>
          </a:bodyPr>
          <a:lstStyle/>
          <a:p>
            <a:endParaRPr lang="en-US"/>
          </a:p>
        </p:txBody>
      </p:sp>
      <p:cxnSp>
        <p:nvCxnSpPr>
          <p:cNvPr id="5" name="Straight Connector 4"/>
          <p:cNvCxnSpPr/>
          <p:nvPr/>
        </p:nvCxnSpPr>
        <p:spPr>
          <a:xfrm>
            <a:off x="4424602" y="5972692"/>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Line 11"/>
          <p:cNvSpPr>
            <a:spLocks noChangeShapeType="1"/>
          </p:cNvSpPr>
          <p:nvPr>
            <p:custDataLst>
              <p:tags r:id="rId18"/>
            </p:custDataLst>
          </p:nvPr>
        </p:nvSpPr>
        <p:spPr bwMode="auto">
          <a:xfrm>
            <a:off x="3657599" y="6022839"/>
            <a:ext cx="935655" cy="0"/>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
        <p:nvSpPr>
          <p:cNvPr id="8" name="Freeform 7"/>
          <p:cNvSpPr/>
          <p:nvPr/>
        </p:nvSpPr>
        <p:spPr>
          <a:xfrm>
            <a:off x="3611881" y="5799980"/>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utoShape 4"/>
          <p:cNvSpPr>
            <a:spLocks noChangeArrowheads="1"/>
          </p:cNvSpPr>
          <p:nvPr>
            <p:custDataLst>
              <p:tags r:id="rId19"/>
            </p:custDataLst>
          </p:nvPr>
        </p:nvSpPr>
        <p:spPr bwMode="auto">
          <a:xfrm flipH="1">
            <a:off x="3124200" y="52578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2" name="Line 17"/>
          <p:cNvSpPr>
            <a:spLocks noChangeShapeType="1"/>
          </p:cNvSpPr>
          <p:nvPr>
            <p:custDataLst>
              <p:tags r:id="rId20"/>
            </p:custDataLst>
          </p:nvPr>
        </p:nvSpPr>
        <p:spPr bwMode="auto">
          <a:xfrm rot="16200000">
            <a:off x="2902945" y="6223966"/>
            <a:ext cx="594910"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3" name="TextBox 62"/>
          <p:cNvSpPr txBox="1"/>
          <p:nvPr/>
        </p:nvSpPr>
        <p:spPr bwMode="auto">
          <a:xfrm flipH="1">
            <a:off x="3141444" y="628322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64" name="Line 7"/>
          <p:cNvSpPr>
            <a:spLocks noChangeShapeType="1"/>
          </p:cNvSpPr>
          <p:nvPr>
            <p:custDataLst>
              <p:tags r:id="rId21"/>
            </p:custDataLst>
          </p:nvPr>
        </p:nvSpPr>
        <p:spPr bwMode="auto">
          <a:xfrm>
            <a:off x="3200400" y="59436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6" name="Line 6"/>
          <p:cNvSpPr>
            <a:spLocks noChangeShapeType="1"/>
          </p:cNvSpPr>
          <p:nvPr>
            <p:custDataLst>
              <p:tags r:id="rId22"/>
            </p:custDataLst>
          </p:nvPr>
        </p:nvSpPr>
        <p:spPr bwMode="auto">
          <a:xfrm flipV="1">
            <a:off x="3435124" y="5292561"/>
            <a:ext cx="978816"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7" name="Straight Connector 66"/>
          <p:cNvCxnSpPr/>
          <p:nvPr/>
        </p:nvCxnSpPr>
        <p:spPr>
          <a:xfrm>
            <a:off x="4419600" y="5464158"/>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Line 11"/>
          <p:cNvSpPr>
            <a:spLocks noChangeShapeType="1"/>
          </p:cNvSpPr>
          <p:nvPr>
            <p:custDataLst>
              <p:tags r:id="rId23"/>
            </p:custDataLst>
          </p:nvPr>
        </p:nvSpPr>
        <p:spPr bwMode="auto">
          <a:xfrm>
            <a:off x="3439094" y="5514305"/>
            <a:ext cx="1143497" cy="0"/>
          </a:xfrm>
          <a:prstGeom prst="line">
            <a:avLst/>
          </a:prstGeom>
          <a:noFill/>
          <a:ln w="25560">
            <a:solidFill>
              <a:srgbClr val="FFFFFF"/>
            </a:solidFill>
            <a:miter lim="800000"/>
            <a:headEnd/>
            <a:tailEnd type="oval"/>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4042654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8"/>
                  </a:ext>
                </a:extLst>
              </a:tr>
            </a:tbl>
          </a:graphicData>
        </a:graphic>
      </p:graphicFrame>
      <p:sp>
        <p:nvSpPr>
          <p:cNvPr id="29" name="TextBox 28"/>
          <p:cNvSpPr txBox="1"/>
          <p:nvPr>
            <p:custDataLst>
              <p:tags r:id="rId12"/>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85" name="Rectangle 43"/>
          <p:cNvSpPr>
            <a:spLocks noChangeArrowheads="1"/>
          </p:cNvSpPr>
          <p:nvPr>
            <p:custDataLst>
              <p:tags r:id="rId13"/>
            </p:custDataLst>
          </p:nvPr>
        </p:nvSpPr>
        <p:spPr bwMode="auto">
          <a:xfrm>
            <a:off x="3581400" y="685800"/>
            <a:ext cx="5791200" cy="6324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a:spcBef>
                <a:spcPct val="20000"/>
              </a:spcBef>
              <a:buClr>
                <a:schemeClr val="accent1"/>
              </a:buClr>
            </a:pPr>
            <a:r>
              <a:rPr lang="en-US" sz="2400" dirty="0" smtClean="0">
                <a:solidFill>
                  <a:srgbClr val="FFFF00"/>
                </a:solidFill>
                <a:latin typeface="Calibri"/>
              </a:rPr>
              <a:t>Now You Try:</a:t>
            </a:r>
          </a:p>
          <a:p>
            <a:pPr marL="457200" indent="-457200">
              <a:spcBef>
                <a:spcPct val="20000"/>
              </a:spcBef>
              <a:buClr>
                <a:schemeClr val="accent1"/>
              </a:buClr>
              <a:buFont typeface="+mj-lt"/>
              <a:buAutoNum type="arabicPeriod"/>
            </a:pPr>
            <a:r>
              <a:rPr lang="en-US" sz="2400" dirty="0" smtClean="0">
                <a:solidFill>
                  <a:schemeClr val="accent5">
                    <a:lumMod val="60000"/>
                    <a:lumOff val="40000"/>
                  </a:schemeClr>
                </a:solidFill>
                <a:latin typeface="Calibri"/>
              </a:rPr>
              <a:t>Fill in Truth Table</a:t>
            </a:r>
          </a:p>
          <a:p>
            <a:pPr marL="457200" indent="-457200">
              <a:spcBef>
                <a:spcPct val="20000"/>
              </a:spcBef>
              <a:buClr>
                <a:schemeClr val="accent1"/>
              </a:buClr>
              <a:buFont typeface="+mj-lt"/>
              <a:buAutoNum type="arabicPeriod"/>
            </a:pPr>
            <a:r>
              <a:rPr lang="en-US" sz="2400" dirty="0" smtClean="0">
                <a:solidFill>
                  <a:schemeClr val="accent5">
                    <a:lumMod val="60000"/>
                    <a:lumOff val="40000"/>
                  </a:schemeClr>
                </a:solidFill>
                <a:latin typeface="Calibri"/>
              </a:rPr>
              <a:t>Create Sum-of-Product</a:t>
            </a:r>
            <a:r>
              <a:rPr lang="en-US" sz="2400" dirty="0">
                <a:solidFill>
                  <a:schemeClr val="accent5">
                    <a:lumMod val="60000"/>
                    <a:lumOff val="40000"/>
                  </a:schemeClr>
                </a:solidFill>
                <a:latin typeface="Calibri"/>
              </a:rPr>
              <a:t> </a:t>
            </a:r>
            <a:r>
              <a:rPr lang="en-US" sz="2400" dirty="0" smtClean="0">
                <a:solidFill>
                  <a:schemeClr val="accent5">
                    <a:lumMod val="60000"/>
                    <a:lumOff val="40000"/>
                  </a:schemeClr>
                </a:solidFill>
                <a:latin typeface="Calibri"/>
              </a:rPr>
              <a:t>Form</a:t>
            </a:r>
          </a:p>
          <a:p>
            <a:pPr marL="457200" indent="-457200">
              <a:spcBef>
                <a:spcPct val="20000"/>
              </a:spcBef>
              <a:buClr>
                <a:schemeClr val="accent1"/>
              </a:buClr>
              <a:buFont typeface="+mj-lt"/>
              <a:buAutoNum type="arabicPeriod"/>
            </a:pPr>
            <a:r>
              <a:rPr lang="en-US" sz="2400" dirty="0">
                <a:solidFill>
                  <a:schemeClr val="accent5">
                    <a:lumMod val="60000"/>
                    <a:lumOff val="40000"/>
                  </a:schemeClr>
                </a:solidFill>
                <a:latin typeface="Calibri"/>
              </a:rPr>
              <a:t>M</a:t>
            </a:r>
            <a:r>
              <a:rPr lang="en-US" sz="2400" dirty="0" smtClean="0">
                <a:solidFill>
                  <a:schemeClr val="accent5">
                    <a:lumMod val="60000"/>
                    <a:lumOff val="40000"/>
                  </a:schemeClr>
                </a:solidFill>
                <a:latin typeface="Calibri"/>
              </a:rPr>
              <a:t>inimization the equation</a:t>
            </a:r>
          </a:p>
          <a:p>
            <a:pPr marL="914400" lvl="1" indent="-457200">
              <a:spcBef>
                <a:spcPct val="20000"/>
              </a:spcBef>
              <a:buClr>
                <a:schemeClr val="accent1"/>
              </a:buClr>
              <a:buFont typeface="+mj-lt"/>
              <a:buAutoNum type="arabicPeriod"/>
            </a:pPr>
            <a:r>
              <a:rPr lang="en-US" sz="2400" dirty="0" err="1" smtClean="0">
                <a:solidFill>
                  <a:schemeClr val="accent5">
                    <a:lumMod val="60000"/>
                    <a:lumOff val="40000"/>
                  </a:schemeClr>
                </a:solidFill>
                <a:latin typeface="Calibri"/>
              </a:rPr>
              <a:t>Karnaugh</a:t>
            </a:r>
            <a:r>
              <a:rPr lang="en-US" sz="2400" dirty="0" smtClean="0">
                <a:solidFill>
                  <a:schemeClr val="accent5">
                    <a:lumMod val="60000"/>
                    <a:lumOff val="40000"/>
                  </a:schemeClr>
                </a:solidFill>
                <a:latin typeface="Calibri"/>
              </a:rPr>
              <a:t> Maps (</a:t>
            </a:r>
            <a:r>
              <a:rPr lang="en-US" sz="2400" i="1" dirty="0" smtClean="0">
                <a:solidFill>
                  <a:schemeClr val="accent5">
                    <a:lumMod val="60000"/>
                    <a:lumOff val="40000"/>
                  </a:schemeClr>
                </a:solidFill>
                <a:latin typeface="Calibri"/>
              </a:rPr>
              <a:t>coming soon!</a:t>
            </a:r>
            <a:r>
              <a:rPr lang="en-US" sz="2400" dirty="0" smtClean="0">
                <a:solidFill>
                  <a:schemeClr val="accent5">
                    <a:lumMod val="60000"/>
                    <a:lumOff val="40000"/>
                  </a:schemeClr>
                </a:solidFill>
                <a:latin typeface="Calibri"/>
              </a:rPr>
              <a:t>) </a:t>
            </a:r>
            <a:endParaRPr lang="en-US" sz="2400" dirty="0">
              <a:solidFill>
                <a:schemeClr val="accent5">
                  <a:lumMod val="60000"/>
                  <a:lumOff val="40000"/>
                </a:schemeClr>
              </a:solidFill>
              <a:latin typeface="Calibri"/>
            </a:endParaRPr>
          </a:p>
          <a:p>
            <a:pPr marL="914400" lvl="1" indent="-457200">
              <a:spcBef>
                <a:spcPct val="20000"/>
              </a:spcBef>
              <a:buClr>
                <a:schemeClr val="accent1"/>
              </a:buClr>
              <a:buFont typeface="+mj-lt"/>
              <a:buAutoNum type="arabicPeriod"/>
            </a:pPr>
            <a:r>
              <a:rPr lang="en-US" sz="2400" dirty="0" smtClean="0">
                <a:solidFill>
                  <a:schemeClr val="accent5">
                    <a:lumMod val="60000"/>
                    <a:lumOff val="40000"/>
                  </a:schemeClr>
                </a:solidFill>
                <a:latin typeface="Calibri"/>
              </a:rPr>
              <a:t>Algebraic minimization</a:t>
            </a:r>
          </a:p>
          <a:p>
            <a:pPr marL="457200" indent="-457200">
              <a:spcBef>
                <a:spcPct val="20000"/>
              </a:spcBef>
              <a:buClr>
                <a:schemeClr val="accent1"/>
              </a:buClr>
              <a:buFont typeface="+mj-lt"/>
              <a:buAutoNum type="arabicPeriod"/>
            </a:pPr>
            <a:r>
              <a:rPr lang="en-US" sz="2400" dirty="0" smtClean="0">
                <a:solidFill>
                  <a:schemeClr val="accent5">
                    <a:lumMod val="60000"/>
                    <a:lumOff val="40000"/>
                  </a:schemeClr>
                </a:solidFill>
                <a:latin typeface="Calibri"/>
              </a:rPr>
              <a:t>Draw the Logic Circuits</a:t>
            </a:r>
            <a:endParaRPr lang="en-US" sz="2400" dirty="0">
              <a:solidFill>
                <a:schemeClr val="accent5">
                  <a:lumMod val="60000"/>
                  <a:lumOff val="40000"/>
                </a:schemeClr>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p:pic>
        <p:nvPicPr>
          <p:cNvPr id="16" name="Picture 15"/>
          <p:cNvPicPr>
            <a:picLocks noChangeAspect="1"/>
          </p:cNvPicPr>
          <p:nvPr/>
        </p:nvPicPr>
        <p:blipFill>
          <a:blip r:embed="rId16"/>
          <a:stretch>
            <a:fillRect/>
          </a:stretch>
        </p:blipFill>
        <p:spPr>
          <a:xfrm>
            <a:off x="99358" y="76200"/>
            <a:ext cx="539234" cy="539234"/>
          </a:xfrm>
          <a:prstGeom prst="rect">
            <a:avLst/>
          </a:prstGeom>
        </p:spPr>
      </p:pic>
    </p:spTree>
    <p:extLst>
      <p:ext uri="{BB962C8B-B14F-4D97-AF65-F5344CB8AC3E}">
        <p14:creationId xmlns:p14="http://schemas.microsoft.com/office/powerpoint/2010/main" val="502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normAutofit/>
          </a:bodyPr>
          <a:lstStyle/>
          <a:p>
            <a:r>
              <a:rPr lang="en-US" sz="3600" dirty="0"/>
              <a:t>Binary Operations</a:t>
            </a:r>
          </a:p>
          <a:p>
            <a:pPr marL="0" lvl="1"/>
            <a:r>
              <a:rPr lang="en-US" sz="3200" dirty="0"/>
              <a:t>Number </a:t>
            </a:r>
            <a:r>
              <a:rPr lang="en-US" sz="3200" dirty="0" smtClean="0"/>
              <a:t>representations</a:t>
            </a:r>
          </a:p>
          <a:p>
            <a:pPr marL="0" lvl="1"/>
            <a:r>
              <a:rPr lang="en-US" sz="3200" dirty="0" smtClean="0"/>
              <a:t>One-bit </a:t>
            </a:r>
            <a:r>
              <a:rPr lang="en-US" sz="3200" dirty="0"/>
              <a:t>and four-bit adders</a:t>
            </a:r>
          </a:p>
          <a:p>
            <a:pPr marL="0" lvl="1"/>
            <a:r>
              <a:rPr lang="en-US" sz="3200" dirty="0"/>
              <a:t>Negative numbers and two’s compliment</a:t>
            </a:r>
          </a:p>
          <a:p>
            <a:pPr marL="0" lvl="1"/>
            <a:r>
              <a:rPr lang="en-US" sz="3200" dirty="0"/>
              <a:t>Addition (two’s compliment)</a:t>
            </a:r>
          </a:p>
          <a:p>
            <a:pPr marL="0" lvl="1"/>
            <a:r>
              <a:rPr lang="en-US" sz="3200" dirty="0"/>
              <a:t>Subtraction (two’s compliment) </a:t>
            </a:r>
          </a:p>
        </p:txBody>
      </p:sp>
    </p:spTree>
    <p:extLst>
      <p:ext uri="{BB962C8B-B14F-4D97-AF65-F5344CB8AC3E}">
        <p14:creationId xmlns:p14="http://schemas.microsoft.com/office/powerpoint/2010/main" val="2041768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8"/>
                  </a:ext>
                </a:extLst>
              </a:tr>
            </a:tbl>
          </a:graphicData>
        </a:graphic>
      </p:graphicFrame>
      <p:sp>
        <p:nvSpPr>
          <p:cNvPr id="29" name="TextBox 28"/>
          <p:cNvSpPr txBox="1"/>
          <p:nvPr>
            <p:custDataLst>
              <p:tags r:id="rId12"/>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85" name="Rectangle 43"/>
          <p:cNvSpPr>
            <a:spLocks noChangeArrowheads="1"/>
          </p:cNvSpPr>
          <p:nvPr>
            <p:custDataLst>
              <p:tags r:id="rId13"/>
            </p:custDataLst>
          </p:nvPr>
        </p:nvSpPr>
        <p:spPr bwMode="auto">
          <a:xfrm>
            <a:off x="3581400" y="685800"/>
            <a:ext cx="5791200" cy="6324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a:spcBef>
                <a:spcPct val="20000"/>
              </a:spcBef>
              <a:buClr>
                <a:schemeClr val="accent1"/>
              </a:buClr>
            </a:pPr>
            <a:endParaRPr lang="en-US" sz="3200" dirty="0" smtClean="0">
              <a:solidFill>
                <a:srgbClr val="FFFFFF"/>
              </a:solidFill>
              <a:latin typeface="Calibri"/>
            </a:endParaRPr>
          </a:p>
        </p:txBody>
      </p:sp>
      <p:pic>
        <p:nvPicPr>
          <p:cNvPr id="16" name="Picture 15"/>
          <p:cNvPicPr>
            <a:picLocks noChangeAspect="1"/>
          </p:cNvPicPr>
          <p:nvPr/>
        </p:nvPicPr>
        <p:blipFill>
          <a:blip r:embed="rId17"/>
          <a:stretch>
            <a:fillRect/>
          </a:stretch>
        </p:blipFill>
        <p:spPr>
          <a:xfrm>
            <a:off x="99358" y="76200"/>
            <a:ext cx="539234" cy="539234"/>
          </a:xfrm>
          <a:prstGeom prst="rect">
            <a:avLst/>
          </a:prstGeom>
        </p:spPr>
      </p:pic>
      <p:sp>
        <p:nvSpPr>
          <p:cNvPr id="25" name="Rectangle 24"/>
          <p:cNvSpPr/>
          <p:nvPr/>
        </p:nvSpPr>
        <p:spPr>
          <a:xfrm>
            <a:off x="3733798" y="3048000"/>
            <a:ext cx="5257801" cy="373380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3"/>
          <p:cNvSpPr>
            <a:spLocks noChangeArrowheads="1"/>
          </p:cNvSpPr>
          <p:nvPr>
            <p:custDataLst>
              <p:tags r:id="rId14"/>
            </p:custDataLst>
          </p:nvPr>
        </p:nvSpPr>
        <p:spPr bwMode="auto">
          <a:xfrm>
            <a:off x="3810000" y="3108326"/>
            <a:ext cx="5105400" cy="3902074"/>
          </a:xfrm>
          <a:prstGeom prst="rect">
            <a:avLst/>
          </a:prstGeom>
          <a:noFill/>
          <a:ln w="9525">
            <a:noFill/>
            <a:round/>
            <a:headEnd/>
            <a:tailEnd/>
          </a:ln>
          <a:effectLst/>
        </p:spPr>
        <p:txBody>
          <a:bodyPr lIns="0" tIns="0" rIns="0" bIns="0">
            <a:noAutofit/>
          </a:bodyPr>
          <a:lstStyle/>
          <a:p>
            <a:pPr>
              <a:spcBef>
                <a:spcPct val="20000"/>
              </a:spcBef>
              <a:buClr>
                <a:schemeClr val="accent5">
                  <a:lumMod val="60000"/>
                  <a:lumOff val="40000"/>
                </a:schemeClr>
              </a:buClr>
            </a:pPr>
            <a:r>
              <a:rPr lang="en-US" sz="3200" dirty="0" smtClean="0">
                <a:solidFill>
                  <a:schemeClr val="accent1"/>
                </a:solidFill>
                <a:latin typeface="Calibri"/>
              </a:rPr>
              <a:t>Clicker Question</a:t>
            </a:r>
          </a:p>
          <a:p>
            <a:pPr>
              <a:spcBef>
                <a:spcPct val="20000"/>
              </a:spcBef>
              <a:buClr>
                <a:schemeClr val="accent5">
                  <a:lumMod val="60000"/>
                  <a:lumOff val="40000"/>
                </a:schemeClr>
              </a:buClr>
            </a:pPr>
            <a:r>
              <a:rPr lang="en-US" sz="3200" dirty="0" smtClean="0">
                <a:solidFill>
                  <a:schemeClr val="bg1"/>
                </a:solidFill>
                <a:latin typeface="Calibri"/>
              </a:rPr>
              <a:t>What is the equation for </a:t>
            </a:r>
            <a:r>
              <a:rPr lang="en-US" sz="3200" dirty="0" err="1" smtClean="0">
                <a:solidFill>
                  <a:schemeClr val="bg1"/>
                </a:solidFill>
                <a:latin typeface="Calibri"/>
              </a:rPr>
              <a:t>C</a:t>
            </a:r>
            <a:r>
              <a:rPr lang="en-US" sz="3200" baseline="-25000" dirty="0" err="1" smtClean="0">
                <a:solidFill>
                  <a:schemeClr val="bg1"/>
                </a:solidFill>
                <a:latin typeface="Calibri"/>
              </a:rPr>
              <a:t>out</a:t>
            </a:r>
            <a:r>
              <a:rPr lang="en-US" sz="3200" dirty="0" smtClean="0">
                <a:solidFill>
                  <a:schemeClr val="bg1"/>
                </a:solidFill>
                <a:latin typeface="Calibri"/>
              </a:rPr>
              <a:t>?</a:t>
            </a:r>
          </a:p>
          <a:p>
            <a:pPr marL="742950" indent="-742950">
              <a:buClr>
                <a:schemeClr val="accent5">
                  <a:lumMod val="60000"/>
                  <a:lumOff val="40000"/>
                </a:schemeClr>
              </a:buClr>
              <a:buFont typeface="+mj-lt"/>
              <a:buAutoNum type="alphaLcParenR"/>
            </a:pPr>
            <a:r>
              <a:rPr lang="en-US" sz="3200" dirty="0" smtClean="0">
                <a:solidFill>
                  <a:schemeClr val="bg1"/>
                </a:solidFill>
                <a:latin typeface="Calibri"/>
              </a:rPr>
              <a:t>A + B + </a:t>
            </a:r>
            <a:r>
              <a:rPr lang="en-US" sz="3200" dirty="0" err="1" smtClean="0">
                <a:solidFill>
                  <a:schemeClr val="bg1"/>
                </a:solidFill>
                <a:sym typeface="Symbol"/>
              </a:rPr>
              <a:t>C</a:t>
            </a:r>
            <a:r>
              <a:rPr lang="en-US" sz="3200" baseline="-25000" dirty="0" err="1" smtClean="0">
                <a:solidFill>
                  <a:schemeClr val="bg1"/>
                </a:solidFill>
                <a:sym typeface="Symbol"/>
              </a:rPr>
              <a:t>in</a:t>
            </a:r>
            <a:endParaRPr lang="en-US" sz="3200" dirty="0" smtClean="0">
              <a:solidFill>
                <a:schemeClr val="bg1"/>
              </a:solidFill>
              <a:latin typeface="Calibri"/>
            </a:endParaRPr>
          </a:p>
          <a:p>
            <a:pPr marL="742950" indent="-742950">
              <a:buClr>
                <a:schemeClr val="accent5">
                  <a:lumMod val="60000"/>
                  <a:lumOff val="40000"/>
                </a:schemeClr>
              </a:buClr>
              <a:buFont typeface="+mj-lt"/>
              <a:buAutoNum type="alphaLcParenR"/>
            </a:pPr>
            <a:r>
              <a:rPr lang="en-US" sz="3200" dirty="0" smtClean="0">
                <a:solidFill>
                  <a:schemeClr val="bg1"/>
                </a:solidFill>
              </a:rPr>
              <a:t>!A + !B + !</a:t>
            </a:r>
            <a:r>
              <a:rPr lang="en-US" sz="3200" dirty="0">
                <a:solidFill>
                  <a:schemeClr val="bg1"/>
                </a:solidFill>
                <a:sym typeface="Symbol"/>
              </a:rPr>
              <a:t> </a:t>
            </a:r>
            <a:r>
              <a:rPr lang="en-US" sz="3200" dirty="0" err="1" smtClean="0">
                <a:solidFill>
                  <a:schemeClr val="bg1"/>
                </a:solidFill>
                <a:sym typeface="Symbol"/>
              </a:rPr>
              <a:t>C</a:t>
            </a:r>
            <a:r>
              <a:rPr lang="en-US" sz="3200" baseline="-25000" dirty="0" err="1" smtClean="0">
                <a:solidFill>
                  <a:schemeClr val="bg1"/>
                </a:solidFill>
                <a:sym typeface="Symbol"/>
              </a:rPr>
              <a:t>in</a:t>
            </a:r>
            <a:endParaRPr lang="en-US" sz="3200" dirty="0" smtClean="0">
              <a:solidFill>
                <a:schemeClr val="bg1"/>
              </a:solidFill>
            </a:endParaRPr>
          </a:p>
          <a:p>
            <a:pPr marL="742950" indent="-742950">
              <a:buClr>
                <a:schemeClr val="accent5">
                  <a:lumMod val="60000"/>
                  <a:lumOff val="40000"/>
                </a:schemeClr>
              </a:buClr>
              <a:buFont typeface="+mj-lt"/>
              <a:buAutoNum type="alphaLcParenR"/>
            </a:pPr>
            <a:r>
              <a:rPr lang="en-US" sz="3200" dirty="0" smtClean="0">
                <a:solidFill>
                  <a:schemeClr val="bg1"/>
                </a:solidFill>
              </a:rPr>
              <a:t>A </a:t>
            </a:r>
            <a:r>
              <a:rPr lang="en-US" sz="3200" dirty="0">
                <a:solidFill>
                  <a:schemeClr val="bg1"/>
                </a:solidFill>
                <a:sym typeface="Symbol"/>
              </a:rPr>
              <a:t> </a:t>
            </a:r>
            <a:r>
              <a:rPr lang="en-US" sz="3200" dirty="0" smtClean="0">
                <a:solidFill>
                  <a:schemeClr val="bg1"/>
                </a:solidFill>
                <a:sym typeface="Symbol"/>
              </a:rPr>
              <a:t>B </a:t>
            </a:r>
            <a:r>
              <a:rPr lang="en-US" sz="3200" dirty="0">
                <a:solidFill>
                  <a:schemeClr val="bg1"/>
                </a:solidFill>
                <a:sym typeface="Symbol"/>
              </a:rPr>
              <a:t> </a:t>
            </a:r>
            <a:r>
              <a:rPr lang="en-US" sz="3200" dirty="0" err="1" smtClean="0">
                <a:solidFill>
                  <a:schemeClr val="bg1"/>
                </a:solidFill>
                <a:sym typeface="Symbol"/>
              </a:rPr>
              <a:t>C</a:t>
            </a:r>
            <a:r>
              <a:rPr lang="en-US" sz="3200" baseline="-25000" dirty="0" err="1" smtClean="0">
                <a:solidFill>
                  <a:schemeClr val="bg1"/>
                </a:solidFill>
                <a:sym typeface="Symbol"/>
              </a:rPr>
              <a:t>in</a:t>
            </a:r>
            <a:endParaRPr lang="en-US" sz="3200" dirty="0" smtClean="0">
              <a:solidFill>
                <a:schemeClr val="bg1"/>
              </a:solidFill>
              <a:latin typeface="Calibri"/>
            </a:endParaRPr>
          </a:p>
          <a:p>
            <a:pPr marL="742950" indent="-742950">
              <a:buClr>
                <a:schemeClr val="accent5">
                  <a:lumMod val="60000"/>
                  <a:lumOff val="40000"/>
                </a:schemeClr>
              </a:buClr>
              <a:buFont typeface="+mj-lt"/>
              <a:buAutoNum type="alphaLcParenR"/>
            </a:pPr>
            <a:r>
              <a:rPr lang="en-US" sz="3200" dirty="0" smtClean="0">
                <a:solidFill>
                  <a:schemeClr val="bg1"/>
                </a:solidFill>
                <a:latin typeface="Calibri"/>
              </a:rPr>
              <a:t>AB + </a:t>
            </a:r>
            <a:r>
              <a:rPr lang="en-US" sz="3200" dirty="0" err="1" smtClean="0">
                <a:solidFill>
                  <a:schemeClr val="bg1"/>
                </a:solidFill>
                <a:latin typeface="Calibri"/>
              </a:rPr>
              <a:t>A</a:t>
            </a:r>
            <a:r>
              <a:rPr lang="en-US" sz="3200" dirty="0" err="1" smtClean="0">
                <a:solidFill>
                  <a:schemeClr val="bg1"/>
                </a:solidFill>
                <a:sym typeface="Symbol"/>
              </a:rPr>
              <a:t>C</a:t>
            </a:r>
            <a:r>
              <a:rPr lang="en-US" sz="3200" baseline="-25000" dirty="0" err="1" smtClean="0">
                <a:solidFill>
                  <a:schemeClr val="bg1"/>
                </a:solidFill>
                <a:sym typeface="Symbol"/>
              </a:rPr>
              <a:t>in</a:t>
            </a:r>
            <a:r>
              <a:rPr lang="en-US" sz="3200" dirty="0" smtClean="0">
                <a:solidFill>
                  <a:schemeClr val="bg1"/>
                </a:solidFill>
                <a:latin typeface="Calibri"/>
              </a:rPr>
              <a:t> + </a:t>
            </a:r>
            <a:r>
              <a:rPr lang="en-US" sz="3200" dirty="0" err="1" smtClean="0">
                <a:solidFill>
                  <a:schemeClr val="bg1"/>
                </a:solidFill>
                <a:latin typeface="Calibri"/>
              </a:rPr>
              <a:t>B</a:t>
            </a:r>
            <a:r>
              <a:rPr lang="en-US" sz="3200" dirty="0" err="1" smtClean="0">
                <a:solidFill>
                  <a:schemeClr val="bg1"/>
                </a:solidFill>
                <a:sym typeface="Symbol"/>
              </a:rPr>
              <a:t>C</a:t>
            </a:r>
            <a:r>
              <a:rPr lang="en-US" sz="3200" baseline="-25000" dirty="0" err="1" smtClean="0">
                <a:solidFill>
                  <a:schemeClr val="bg1"/>
                </a:solidFill>
                <a:sym typeface="Symbol"/>
              </a:rPr>
              <a:t>in</a:t>
            </a:r>
            <a:endParaRPr lang="en-US" sz="3200" dirty="0" smtClean="0">
              <a:solidFill>
                <a:schemeClr val="bg1"/>
              </a:solidFill>
              <a:latin typeface="Calibri"/>
            </a:endParaRPr>
          </a:p>
          <a:p>
            <a:pPr marL="742950" indent="-742950">
              <a:buClr>
                <a:schemeClr val="accent5">
                  <a:lumMod val="60000"/>
                  <a:lumOff val="40000"/>
                </a:schemeClr>
              </a:buClr>
              <a:buFont typeface="+mj-lt"/>
              <a:buAutoNum type="alphaLcParenR"/>
            </a:pPr>
            <a:r>
              <a:rPr lang="en-US" sz="3200" dirty="0" err="1" smtClean="0">
                <a:solidFill>
                  <a:schemeClr val="bg1"/>
                </a:solidFill>
                <a:sym typeface="Symbol"/>
              </a:rPr>
              <a:t>ABC</a:t>
            </a:r>
            <a:r>
              <a:rPr lang="en-US" sz="3200" baseline="-25000" dirty="0" err="1" smtClean="0">
                <a:solidFill>
                  <a:schemeClr val="bg1"/>
                </a:solidFill>
                <a:sym typeface="Symbol"/>
              </a:rPr>
              <a:t>in</a:t>
            </a:r>
            <a:endParaRPr lang="en-US" sz="3200" dirty="0" smtClean="0">
              <a:solidFill>
                <a:schemeClr val="bg1"/>
              </a:solidFill>
              <a:sym typeface="Symbol"/>
            </a:endParaRPr>
          </a:p>
        </p:txBody>
      </p:sp>
    </p:spTree>
    <p:extLst>
      <p:ext uri="{BB962C8B-B14F-4D97-AF65-F5344CB8AC3E}">
        <p14:creationId xmlns:p14="http://schemas.microsoft.com/office/powerpoint/2010/main" val="2400504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a:solidFill>
                          <a:schemeClr val="tx1"/>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endParaRPr lang="en-US" dirty="0">
                        <a:solidFill>
                          <a:schemeClr val="tx1"/>
                        </a:solidFill>
                      </a:endParaRPr>
                    </a:p>
                  </a:txBody>
                  <a:tcPr>
                    <a:noFill/>
                  </a:tcPr>
                </a:tc>
                <a:extLst>
                  <a:ext uri="{0D108BD9-81ED-4DB2-BD59-A6C34878D82A}">
                    <a16:rowId xmlns:a16="http://schemas.microsoft.com/office/drawing/2014/main" val="10008"/>
                  </a:ext>
                </a:extLst>
              </a:tr>
            </a:tbl>
          </a:graphicData>
        </a:graphic>
      </p:graphicFrame>
      <p:sp>
        <p:nvSpPr>
          <p:cNvPr id="29" name="TextBox 28"/>
          <p:cNvSpPr txBox="1"/>
          <p:nvPr>
            <p:custDataLst>
              <p:tags r:id="rId12"/>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85" name="Rectangle 43"/>
          <p:cNvSpPr>
            <a:spLocks noChangeArrowheads="1"/>
          </p:cNvSpPr>
          <p:nvPr>
            <p:custDataLst>
              <p:tags r:id="rId13"/>
            </p:custDataLst>
          </p:nvPr>
        </p:nvSpPr>
        <p:spPr bwMode="auto">
          <a:xfrm>
            <a:off x="3581400" y="685800"/>
            <a:ext cx="5791200" cy="6324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a:spcBef>
                <a:spcPct val="20000"/>
              </a:spcBef>
              <a:buClr>
                <a:schemeClr val="accent1"/>
              </a:buClr>
            </a:pPr>
            <a:endParaRPr lang="en-US" sz="3200" dirty="0" smtClean="0">
              <a:solidFill>
                <a:srgbClr val="FFFFFF"/>
              </a:solidFill>
              <a:latin typeface="Calibri"/>
            </a:endParaRPr>
          </a:p>
        </p:txBody>
      </p:sp>
      <p:pic>
        <p:nvPicPr>
          <p:cNvPr id="16" name="Picture 15"/>
          <p:cNvPicPr>
            <a:picLocks noChangeAspect="1"/>
          </p:cNvPicPr>
          <p:nvPr/>
        </p:nvPicPr>
        <p:blipFill>
          <a:blip r:embed="rId17"/>
          <a:stretch>
            <a:fillRect/>
          </a:stretch>
        </p:blipFill>
        <p:spPr>
          <a:xfrm>
            <a:off x="99358" y="76200"/>
            <a:ext cx="539234" cy="539234"/>
          </a:xfrm>
          <a:prstGeom prst="rect">
            <a:avLst/>
          </a:prstGeom>
        </p:spPr>
      </p:pic>
      <p:sp>
        <p:nvSpPr>
          <p:cNvPr id="25" name="Rectangle 24"/>
          <p:cNvSpPr/>
          <p:nvPr/>
        </p:nvSpPr>
        <p:spPr>
          <a:xfrm>
            <a:off x="3733798" y="3048000"/>
            <a:ext cx="5257801" cy="373380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3"/>
          <p:cNvSpPr>
            <a:spLocks noChangeArrowheads="1"/>
          </p:cNvSpPr>
          <p:nvPr>
            <p:custDataLst>
              <p:tags r:id="rId14"/>
            </p:custDataLst>
          </p:nvPr>
        </p:nvSpPr>
        <p:spPr bwMode="auto">
          <a:xfrm>
            <a:off x="3810000" y="3108326"/>
            <a:ext cx="5105400" cy="3902074"/>
          </a:xfrm>
          <a:prstGeom prst="rect">
            <a:avLst/>
          </a:prstGeom>
          <a:noFill/>
          <a:ln w="9525">
            <a:noFill/>
            <a:round/>
            <a:headEnd/>
            <a:tailEnd/>
          </a:ln>
          <a:effectLst/>
        </p:spPr>
        <p:txBody>
          <a:bodyPr lIns="0" tIns="0" rIns="0" bIns="0">
            <a:noAutofit/>
          </a:bodyPr>
          <a:lstStyle/>
          <a:p>
            <a:pPr>
              <a:spcBef>
                <a:spcPct val="20000"/>
              </a:spcBef>
              <a:buClr>
                <a:schemeClr val="accent5">
                  <a:lumMod val="60000"/>
                  <a:lumOff val="40000"/>
                </a:schemeClr>
              </a:buClr>
            </a:pPr>
            <a:r>
              <a:rPr lang="en-US" sz="3200" dirty="0" smtClean="0">
                <a:solidFill>
                  <a:schemeClr val="accent1"/>
                </a:solidFill>
                <a:latin typeface="Calibri"/>
              </a:rPr>
              <a:t>Clicker Question</a:t>
            </a:r>
          </a:p>
          <a:p>
            <a:pPr>
              <a:spcBef>
                <a:spcPct val="20000"/>
              </a:spcBef>
              <a:buClr>
                <a:schemeClr val="accent5">
                  <a:lumMod val="60000"/>
                  <a:lumOff val="40000"/>
                </a:schemeClr>
              </a:buClr>
            </a:pPr>
            <a:r>
              <a:rPr lang="en-US" sz="3200" dirty="0" smtClean="0">
                <a:solidFill>
                  <a:schemeClr val="bg1"/>
                </a:solidFill>
                <a:latin typeface="Calibri"/>
              </a:rPr>
              <a:t>What is the equation for </a:t>
            </a:r>
            <a:r>
              <a:rPr lang="en-US" sz="3200" dirty="0" err="1" smtClean="0">
                <a:solidFill>
                  <a:schemeClr val="bg1"/>
                </a:solidFill>
                <a:latin typeface="Calibri"/>
              </a:rPr>
              <a:t>C</a:t>
            </a:r>
            <a:r>
              <a:rPr lang="en-US" sz="3200" baseline="-25000" dirty="0" err="1" smtClean="0">
                <a:solidFill>
                  <a:schemeClr val="bg1"/>
                </a:solidFill>
                <a:latin typeface="Calibri"/>
              </a:rPr>
              <a:t>out</a:t>
            </a:r>
            <a:r>
              <a:rPr lang="en-US" sz="3200" dirty="0" smtClean="0">
                <a:solidFill>
                  <a:schemeClr val="bg1"/>
                </a:solidFill>
                <a:latin typeface="Calibri"/>
              </a:rPr>
              <a:t>?</a:t>
            </a:r>
          </a:p>
          <a:p>
            <a:pPr marL="742950" indent="-742950">
              <a:buClr>
                <a:schemeClr val="accent5">
                  <a:lumMod val="60000"/>
                  <a:lumOff val="40000"/>
                </a:schemeClr>
              </a:buClr>
              <a:buFont typeface="+mj-lt"/>
              <a:buAutoNum type="alphaLcParenR"/>
            </a:pPr>
            <a:r>
              <a:rPr lang="en-US" sz="3200" dirty="0" smtClean="0">
                <a:solidFill>
                  <a:schemeClr val="bg1"/>
                </a:solidFill>
                <a:latin typeface="Calibri"/>
              </a:rPr>
              <a:t>A + B + </a:t>
            </a:r>
            <a:r>
              <a:rPr lang="en-US" sz="3200" dirty="0" err="1" smtClean="0">
                <a:solidFill>
                  <a:schemeClr val="bg1"/>
                </a:solidFill>
                <a:sym typeface="Symbol"/>
              </a:rPr>
              <a:t>C</a:t>
            </a:r>
            <a:r>
              <a:rPr lang="en-US" sz="3200" baseline="-25000" dirty="0" err="1" smtClean="0">
                <a:solidFill>
                  <a:schemeClr val="bg1"/>
                </a:solidFill>
                <a:sym typeface="Symbol"/>
              </a:rPr>
              <a:t>in</a:t>
            </a:r>
            <a:endParaRPr lang="en-US" sz="3200" dirty="0" smtClean="0">
              <a:solidFill>
                <a:schemeClr val="bg1"/>
              </a:solidFill>
              <a:latin typeface="Calibri"/>
            </a:endParaRPr>
          </a:p>
          <a:p>
            <a:pPr marL="742950" indent="-742950">
              <a:buClr>
                <a:schemeClr val="accent5">
                  <a:lumMod val="60000"/>
                  <a:lumOff val="40000"/>
                </a:schemeClr>
              </a:buClr>
              <a:buFont typeface="+mj-lt"/>
              <a:buAutoNum type="alphaLcParenR"/>
            </a:pPr>
            <a:r>
              <a:rPr lang="en-US" sz="3200" dirty="0" smtClean="0">
                <a:solidFill>
                  <a:schemeClr val="bg1"/>
                </a:solidFill>
              </a:rPr>
              <a:t>!A + !B + !</a:t>
            </a:r>
            <a:r>
              <a:rPr lang="en-US" sz="3200" dirty="0">
                <a:solidFill>
                  <a:schemeClr val="bg1"/>
                </a:solidFill>
                <a:sym typeface="Symbol"/>
              </a:rPr>
              <a:t> </a:t>
            </a:r>
            <a:r>
              <a:rPr lang="en-US" sz="3200" dirty="0" err="1" smtClean="0">
                <a:solidFill>
                  <a:schemeClr val="bg1"/>
                </a:solidFill>
                <a:sym typeface="Symbol"/>
              </a:rPr>
              <a:t>C</a:t>
            </a:r>
            <a:r>
              <a:rPr lang="en-US" sz="3200" baseline="-25000" dirty="0" err="1" smtClean="0">
                <a:solidFill>
                  <a:schemeClr val="bg1"/>
                </a:solidFill>
                <a:sym typeface="Symbol"/>
              </a:rPr>
              <a:t>in</a:t>
            </a:r>
            <a:endParaRPr lang="en-US" sz="3200" dirty="0" smtClean="0">
              <a:solidFill>
                <a:schemeClr val="bg1"/>
              </a:solidFill>
            </a:endParaRPr>
          </a:p>
          <a:p>
            <a:pPr marL="742950" indent="-742950">
              <a:buClr>
                <a:schemeClr val="accent5">
                  <a:lumMod val="60000"/>
                  <a:lumOff val="40000"/>
                </a:schemeClr>
              </a:buClr>
              <a:buFont typeface="+mj-lt"/>
              <a:buAutoNum type="alphaLcParenR"/>
            </a:pPr>
            <a:r>
              <a:rPr lang="en-US" sz="3200" dirty="0" smtClean="0">
                <a:solidFill>
                  <a:schemeClr val="bg1"/>
                </a:solidFill>
              </a:rPr>
              <a:t>A </a:t>
            </a:r>
            <a:r>
              <a:rPr lang="en-US" sz="3200" dirty="0">
                <a:solidFill>
                  <a:schemeClr val="bg1"/>
                </a:solidFill>
                <a:sym typeface="Symbol"/>
              </a:rPr>
              <a:t> </a:t>
            </a:r>
            <a:r>
              <a:rPr lang="en-US" sz="3200" dirty="0" smtClean="0">
                <a:solidFill>
                  <a:schemeClr val="bg1"/>
                </a:solidFill>
                <a:sym typeface="Symbol"/>
              </a:rPr>
              <a:t>B </a:t>
            </a:r>
            <a:r>
              <a:rPr lang="en-US" sz="3200" dirty="0">
                <a:solidFill>
                  <a:schemeClr val="bg1"/>
                </a:solidFill>
                <a:sym typeface="Symbol"/>
              </a:rPr>
              <a:t> </a:t>
            </a:r>
            <a:r>
              <a:rPr lang="en-US" sz="3200" dirty="0" err="1" smtClean="0">
                <a:solidFill>
                  <a:schemeClr val="bg1"/>
                </a:solidFill>
                <a:sym typeface="Symbol"/>
              </a:rPr>
              <a:t>C</a:t>
            </a:r>
            <a:r>
              <a:rPr lang="en-US" sz="3200" baseline="-25000" dirty="0" err="1" smtClean="0">
                <a:solidFill>
                  <a:schemeClr val="bg1"/>
                </a:solidFill>
                <a:sym typeface="Symbol"/>
              </a:rPr>
              <a:t>in</a:t>
            </a:r>
            <a:endParaRPr lang="en-US" sz="3200" dirty="0" smtClean="0">
              <a:solidFill>
                <a:schemeClr val="bg1"/>
              </a:solidFill>
              <a:latin typeface="Calibri"/>
            </a:endParaRPr>
          </a:p>
          <a:p>
            <a:pPr marL="742950" indent="-742950">
              <a:buClr>
                <a:schemeClr val="accent5">
                  <a:lumMod val="60000"/>
                  <a:lumOff val="40000"/>
                </a:schemeClr>
              </a:buClr>
              <a:buFont typeface="+mj-lt"/>
              <a:buAutoNum type="alphaLcParenR"/>
            </a:pPr>
            <a:r>
              <a:rPr lang="en-US" sz="3200" dirty="0" smtClean="0">
                <a:solidFill>
                  <a:schemeClr val="bg1"/>
                </a:solidFill>
                <a:latin typeface="Calibri"/>
              </a:rPr>
              <a:t>AB + </a:t>
            </a:r>
            <a:r>
              <a:rPr lang="en-US" sz="3200" dirty="0" err="1" smtClean="0">
                <a:solidFill>
                  <a:schemeClr val="bg1"/>
                </a:solidFill>
                <a:latin typeface="Calibri"/>
              </a:rPr>
              <a:t>A</a:t>
            </a:r>
            <a:r>
              <a:rPr lang="en-US" sz="3200" dirty="0" err="1" smtClean="0">
                <a:solidFill>
                  <a:schemeClr val="bg1"/>
                </a:solidFill>
                <a:sym typeface="Symbol"/>
              </a:rPr>
              <a:t>C</a:t>
            </a:r>
            <a:r>
              <a:rPr lang="en-US" sz="3200" baseline="-25000" dirty="0" err="1" smtClean="0">
                <a:solidFill>
                  <a:schemeClr val="bg1"/>
                </a:solidFill>
                <a:sym typeface="Symbol"/>
              </a:rPr>
              <a:t>in</a:t>
            </a:r>
            <a:r>
              <a:rPr lang="en-US" sz="3200" dirty="0" smtClean="0">
                <a:solidFill>
                  <a:schemeClr val="bg1"/>
                </a:solidFill>
                <a:latin typeface="Calibri"/>
              </a:rPr>
              <a:t> + </a:t>
            </a:r>
            <a:r>
              <a:rPr lang="en-US" sz="3200" dirty="0" err="1" smtClean="0">
                <a:solidFill>
                  <a:schemeClr val="bg1"/>
                </a:solidFill>
                <a:latin typeface="Calibri"/>
              </a:rPr>
              <a:t>B</a:t>
            </a:r>
            <a:r>
              <a:rPr lang="en-US" sz="3200" dirty="0" err="1" smtClean="0">
                <a:solidFill>
                  <a:schemeClr val="bg1"/>
                </a:solidFill>
                <a:sym typeface="Symbol"/>
              </a:rPr>
              <a:t>C</a:t>
            </a:r>
            <a:r>
              <a:rPr lang="en-US" sz="3200" baseline="-25000" dirty="0" err="1" smtClean="0">
                <a:solidFill>
                  <a:schemeClr val="bg1"/>
                </a:solidFill>
                <a:sym typeface="Symbol"/>
              </a:rPr>
              <a:t>in</a:t>
            </a:r>
            <a:endParaRPr lang="en-US" sz="3200" dirty="0" smtClean="0">
              <a:solidFill>
                <a:schemeClr val="bg1"/>
              </a:solidFill>
              <a:latin typeface="Calibri"/>
            </a:endParaRPr>
          </a:p>
          <a:p>
            <a:pPr marL="742950" indent="-742950">
              <a:buClr>
                <a:schemeClr val="accent5">
                  <a:lumMod val="60000"/>
                  <a:lumOff val="40000"/>
                </a:schemeClr>
              </a:buClr>
              <a:buFont typeface="+mj-lt"/>
              <a:buAutoNum type="alphaLcParenR"/>
            </a:pPr>
            <a:r>
              <a:rPr lang="en-US" sz="3200" dirty="0" err="1" smtClean="0">
                <a:solidFill>
                  <a:schemeClr val="bg1"/>
                </a:solidFill>
                <a:sym typeface="Symbol"/>
              </a:rPr>
              <a:t>ABC</a:t>
            </a:r>
            <a:r>
              <a:rPr lang="en-US" sz="3200" baseline="-25000" dirty="0" err="1" smtClean="0">
                <a:solidFill>
                  <a:schemeClr val="bg1"/>
                </a:solidFill>
                <a:sym typeface="Symbol"/>
              </a:rPr>
              <a:t>in</a:t>
            </a:r>
            <a:endParaRPr lang="en-US" sz="3200" dirty="0" smtClean="0">
              <a:solidFill>
                <a:schemeClr val="bg1"/>
              </a:solidFill>
              <a:sym typeface="Symbol"/>
            </a:endParaRPr>
          </a:p>
        </p:txBody>
      </p:sp>
      <p:sp>
        <p:nvSpPr>
          <p:cNvPr id="3" name="Oval 2"/>
          <p:cNvSpPr/>
          <p:nvPr/>
        </p:nvSpPr>
        <p:spPr>
          <a:xfrm>
            <a:off x="3505200" y="5486400"/>
            <a:ext cx="4114800" cy="762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404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Rectangle 43"/>
              <p:cNvSpPr>
                <a:spLocks noChangeArrowheads="1"/>
              </p:cNvSpPr>
              <p:nvPr>
                <p:custDataLst>
                  <p:tags r:id="rId1"/>
                </p:custDataLst>
              </p:nvPr>
            </p:nvSpPr>
            <p:spPr bwMode="auto">
              <a:xfrm>
                <a:off x="3581400" y="685800"/>
                <a:ext cx="5715000" cy="9372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accent5">
                        <a:lumMod val="60000"/>
                        <a:lumOff val="40000"/>
                      </a:schemeClr>
                    </a:solidFill>
                  </a:rPr>
                  <a:t>S = </a:t>
                </a:r>
                <a14:m>
                  <m:oMath xmlns:m="http://schemas.openxmlformats.org/officeDocument/2006/math">
                    <m:acc>
                      <m:accPr>
                        <m:chr m:val="̅"/>
                        <m:ctrlPr>
                          <a:rPr lang="en-US" sz="2000" i="1" smtClean="0">
                            <a:solidFill>
                              <a:schemeClr val="accent5">
                                <a:lumMod val="60000"/>
                                <a:lumOff val="40000"/>
                              </a:schemeClr>
                            </a:solidFill>
                            <a:latin typeface="Cambria Math" panose="02040503050406030204" pitchFamily="18" charset="0"/>
                          </a:rPr>
                        </m:ctrlPr>
                      </m:accPr>
                      <m:e>
                        <m:r>
                          <m:rPr>
                            <m:sty m:val="p"/>
                          </m:rPr>
                          <a:rPr lang="en-US" sz="2000" i="0">
                            <a:solidFill>
                              <a:schemeClr val="accent5">
                                <a:lumMod val="60000"/>
                                <a:lumOff val="40000"/>
                              </a:schemeClr>
                            </a:solidFill>
                            <a:latin typeface="Cambria Math"/>
                          </a:rPr>
                          <m:t>A</m:t>
                        </m:r>
                        <m:r>
                          <m:rPr>
                            <m:sty m:val="p"/>
                          </m:rPr>
                          <a:rPr lang="en-US" sz="2000" b="0" i="0" smtClean="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C + </a:t>
                </a:r>
                <a14:m>
                  <m:oMath xmlns:m="http://schemas.openxmlformats.org/officeDocument/2006/math">
                    <m:acc>
                      <m:accPr>
                        <m:chr m:val="̅"/>
                        <m:ctrlPr>
                          <a:rPr lang="en-US" sz="2000" i="1" smtClean="0">
                            <a:solidFill>
                              <a:schemeClr val="accent5">
                                <a:lumMod val="60000"/>
                                <a:lumOff val="40000"/>
                              </a:schemeClr>
                            </a:solidFill>
                            <a:latin typeface="Cambria Math" panose="02040503050406030204" pitchFamily="18" charset="0"/>
                          </a:rPr>
                        </m:ctrlPr>
                      </m:accPr>
                      <m:e>
                        <m:r>
                          <m:rPr>
                            <m:sty m:val="p"/>
                          </m:rPr>
                          <a:rPr lang="en-US" sz="2000" b="0" i="0" smtClean="0">
                            <a:solidFill>
                              <a:schemeClr val="accent5">
                                <a:lumMod val="60000"/>
                                <a:lumOff val="40000"/>
                              </a:schemeClr>
                            </a:solidFill>
                            <a:latin typeface="Cambria Math"/>
                          </a:rPr>
                          <m:t>A</m:t>
                        </m:r>
                      </m:e>
                    </m:acc>
                  </m:oMath>
                </a14:m>
                <a:r>
                  <a:rPr lang="en-US" sz="2000" dirty="0" smtClean="0">
                    <a:solidFill>
                      <a:schemeClr val="accent5">
                        <a:lumMod val="60000"/>
                        <a:lumOff val="40000"/>
                      </a:schemeClr>
                    </a:solidFill>
                  </a:rPr>
                  <a:t>B</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b="0" i="0" smtClean="0">
                            <a:solidFill>
                              <a:schemeClr val="accent5">
                                <a:lumMod val="60000"/>
                                <a:lumOff val="40000"/>
                              </a:schemeClr>
                            </a:solidFill>
                            <a:latin typeface="Cambria Math"/>
                          </a:rPr>
                          <m:t>C</m:t>
                        </m:r>
                      </m:e>
                    </m:acc>
                  </m:oMath>
                </a14:m>
                <a:r>
                  <a:rPr lang="en-US" sz="2000" dirty="0" smtClean="0">
                    <a:solidFill>
                      <a:schemeClr val="accent5">
                        <a:lumMod val="60000"/>
                        <a:lumOff val="40000"/>
                      </a:schemeClr>
                    </a:solidFill>
                  </a:rPr>
                  <a:t> + A</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r>
                          <m:rPr>
                            <m:sty m:val="p"/>
                          </m:rPr>
                          <a:rPr lang="en-US" sz="2000" b="0" i="0" smtClean="0">
                            <a:solidFill>
                              <a:schemeClr val="accent5">
                                <a:lumMod val="60000"/>
                                <a:lumOff val="40000"/>
                              </a:schemeClr>
                            </a:solidFill>
                            <a:latin typeface="Cambria Math"/>
                          </a:rPr>
                          <m:t>C</m:t>
                        </m:r>
                      </m:e>
                    </m:acc>
                  </m:oMath>
                </a14:m>
                <a:r>
                  <a:rPr lang="en-US" sz="2000" dirty="0" smtClean="0">
                    <a:solidFill>
                      <a:schemeClr val="accent5">
                        <a:lumMod val="60000"/>
                        <a:lumOff val="40000"/>
                      </a:schemeClr>
                    </a:solidFill>
                  </a:rPr>
                  <a:t> + ABC</a:t>
                </a:r>
              </a:p>
              <a:p>
                <a:pPr marL="342900" indent="-342900">
                  <a:spcBef>
                    <a:spcPct val="20000"/>
                  </a:spcBef>
                  <a:buClr>
                    <a:schemeClr val="accent5">
                      <a:lumMod val="60000"/>
                      <a:lumOff val="40000"/>
                    </a:schemeClr>
                  </a:buClr>
                  <a:buFont typeface="Arial" pitchFamily="34" charset="0"/>
                  <a:buChar char="•"/>
                </a:pPr>
                <a:r>
                  <a:rPr lang="en-US" sz="2000" dirty="0" err="1" smtClean="0">
                    <a:solidFill>
                      <a:schemeClr val="accent5">
                        <a:lumMod val="60000"/>
                        <a:lumOff val="40000"/>
                      </a:schemeClr>
                    </a:solidFill>
                  </a:rPr>
                  <a:t>C</a:t>
                </a:r>
                <a:r>
                  <a:rPr lang="en-US" sz="2000" baseline="-25000" dirty="0" err="1" smtClean="0">
                    <a:solidFill>
                      <a:schemeClr val="accent5">
                        <a:lumMod val="60000"/>
                        <a:lumOff val="40000"/>
                      </a:schemeClr>
                    </a:solidFill>
                  </a:rPr>
                  <a:t>out</a:t>
                </a:r>
                <a:r>
                  <a:rPr lang="en-US" sz="2000" dirty="0" smtClean="0">
                    <a:solidFill>
                      <a:schemeClr val="accent5">
                        <a:lumMod val="60000"/>
                        <a:lumOff val="40000"/>
                      </a:schemeClr>
                    </a:solidFill>
                  </a:rPr>
                  <a:t> </a:t>
                </a:r>
                <a:r>
                  <a:rPr lang="en-US" sz="2000" dirty="0">
                    <a:solidFill>
                      <a:schemeClr val="accent5">
                        <a:lumMod val="60000"/>
                        <a:lumOff val="40000"/>
                      </a:schemeClr>
                    </a:solidFill>
                  </a:rPr>
                  <a:t>=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A</m:t>
                        </m:r>
                      </m:e>
                    </m:acc>
                  </m:oMath>
                </a14:m>
                <a:r>
                  <a:rPr lang="en-US" sz="2000" dirty="0" smtClean="0">
                    <a:solidFill>
                      <a:schemeClr val="accent5">
                        <a:lumMod val="60000"/>
                        <a:lumOff val="40000"/>
                      </a:schemeClr>
                    </a:solidFill>
                  </a:rPr>
                  <a:t>BC + </a:t>
                </a:r>
                <a:r>
                  <a:rPr lang="en-US" sz="2000" dirty="0">
                    <a:solidFill>
                      <a:schemeClr val="accent5">
                        <a:lumMod val="60000"/>
                        <a:lumOff val="40000"/>
                      </a:schemeClr>
                    </a:solidFill>
                  </a:rPr>
                  <a:t>A</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C</a:t>
                </a:r>
                <a:r>
                  <a:rPr lang="en-US" sz="2000" dirty="0">
                    <a:solidFill>
                      <a:schemeClr val="accent5">
                        <a:lumMod val="60000"/>
                        <a:lumOff val="40000"/>
                      </a:schemeClr>
                    </a:solidFill>
                  </a:rPr>
                  <a:t> + AB</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C</m:t>
                        </m:r>
                      </m:e>
                    </m:acc>
                    <m:r>
                      <a:rPr lang="en-US" sz="2000" i="1">
                        <a:solidFill>
                          <a:schemeClr val="accent5">
                            <a:lumMod val="60000"/>
                            <a:lumOff val="40000"/>
                          </a:schemeClr>
                        </a:solidFill>
                        <a:latin typeface="Cambria Math"/>
                      </a:rPr>
                      <m:t> </m:t>
                    </m:r>
                  </m:oMath>
                </a14:m>
                <a:r>
                  <a:rPr lang="en-US" sz="2000" dirty="0" smtClean="0">
                    <a:solidFill>
                      <a:schemeClr val="accent5">
                        <a:lumMod val="60000"/>
                        <a:lumOff val="40000"/>
                      </a:schemeClr>
                    </a:solidFill>
                  </a:rPr>
                  <a:t> + ABC</a:t>
                </a:r>
              </a:p>
            </p:txBody>
          </p:sp>
        </mc:Choice>
        <mc:Fallback xmlns="">
          <p:sp>
            <p:nvSpPr>
              <p:cNvPr id="15" name="Rectangle 43"/>
              <p:cNvSpPr>
                <a:spLocks noRot="1" noChangeAspect="1" noMove="1" noResize="1" noEditPoints="1" noAdjustHandles="1" noChangeArrowheads="1" noChangeShapeType="1" noTextEdit="1"/>
              </p:cNvSpPr>
              <p:nvPr>
                <p:custDataLst>
                  <p:tags r:id="rId74"/>
                </p:custDataLst>
              </p:nvPr>
            </p:nvSpPr>
            <p:spPr bwMode="auto">
              <a:xfrm>
                <a:off x="3581400" y="685800"/>
                <a:ext cx="5715000" cy="9372600"/>
              </a:xfrm>
              <a:prstGeom prst="rect">
                <a:avLst/>
              </a:prstGeom>
              <a:blipFill rotWithShape="0">
                <a:blip r:embed="rId75"/>
                <a:stretch>
                  <a:fillRect l="-4376" t="-1366" r="-2882"/>
                </a:stretch>
              </a:blipFill>
              <a:ln w="9525">
                <a:noFill/>
                <a:round/>
                <a:headEnd/>
                <a:tailEnd/>
              </a:ln>
              <a:effectLst/>
            </p:spPr>
            <p:txBody>
              <a:bodyPr/>
              <a:lstStyle/>
              <a:p>
                <a:r>
                  <a:rPr lang="en-US">
                    <a:noFill/>
                  </a:rPr>
                  <a:t> </a:t>
                </a:r>
              </a:p>
            </p:txBody>
          </p:sp>
        </mc:Fallback>
      </mc:AlternateContent>
      <p:sp>
        <p:nvSpPr>
          <p:cNvPr id="1973250" name="Rectangle 2"/>
          <p:cNvSpPr>
            <a:spLocks noGrp="1" noChangeArrowheads="1"/>
          </p:cNvSpPr>
          <p:nvPr>
            <p:ph type="title"/>
            <p:custDataLst>
              <p:tags r:id="rId2"/>
            </p:custDataLst>
          </p:nvPr>
        </p:nvSpPr>
        <p:spPr/>
        <p:txBody>
          <a:bodyPr>
            <a:noAutofit/>
          </a:bodyPr>
          <a:lstStyle/>
          <a:p>
            <a:r>
              <a:rPr lang="en-US" dirty="0"/>
              <a:t>1-bit Adder with Carry</a:t>
            </a:r>
          </a:p>
        </p:txBody>
      </p:sp>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2"/>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09207917"/>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8"/>
                  </a:ext>
                </a:extLst>
              </a:tr>
            </a:tbl>
          </a:graphicData>
        </a:graphic>
      </p:graphicFrame>
      <p:sp>
        <p:nvSpPr>
          <p:cNvPr id="28" name="TextBox 27"/>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16" name="Line 6"/>
          <p:cNvSpPr>
            <a:spLocks noChangeShapeType="1"/>
          </p:cNvSpPr>
          <p:nvPr>
            <p:custDataLst>
              <p:tags r:id="rId14"/>
            </p:custDataLst>
          </p:nvPr>
        </p:nvSpPr>
        <p:spPr bwMode="auto">
          <a:xfrm>
            <a:off x="8016338" y="2514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25"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9"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0"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 name="Line 6"/>
          <p:cNvSpPr>
            <a:spLocks noChangeShapeType="1"/>
          </p:cNvSpPr>
          <p:nvPr>
            <p:custDataLst>
              <p:tags r:id="rId18"/>
            </p:custDataLst>
          </p:nvPr>
        </p:nvSpPr>
        <p:spPr bwMode="auto">
          <a:xfrm>
            <a:off x="7998515" y="293535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2"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3"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16"/>
          <p:cNvSpPr>
            <a:spLocks noChangeShapeType="1"/>
          </p:cNvSpPr>
          <p:nvPr>
            <p:custDataLst>
              <p:tags r:id="rId2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5" name="TextBox 34"/>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36" name="Line 16"/>
          <p:cNvSpPr>
            <a:spLocks noChangeShapeType="1"/>
          </p:cNvSpPr>
          <p:nvPr>
            <p:custDataLst>
              <p:tags r:id="rId2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9" name="Straight Connector 38"/>
          <p:cNvCxnSpPr/>
          <p:nvPr/>
        </p:nvCxnSpPr>
        <p:spPr>
          <a:xfrm>
            <a:off x="8385090" y="2590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Line 11"/>
          <p:cNvSpPr>
            <a:spLocks noChangeShapeType="1"/>
          </p:cNvSpPr>
          <p:nvPr>
            <p:custDataLst>
              <p:tags r:id="rId25"/>
            </p:custDataLst>
          </p:nvPr>
        </p:nvSpPr>
        <p:spPr bwMode="auto">
          <a:xfrm flipV="1">
            <a:off x="8016338" y="2667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1" name="TextBox 40"/>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2" name="TextBox 41"/>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3" name="TextBox 42"/>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4" name="Straight Connector 43"/>
          <p:cNvCxnSpPr/>
          <p:nvPr/>
        </p:nvCxnSpPr>
        <p:spPr>
          <a:xfrm>
            <a:off x="8385090" y="3110686"/>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 name="Line 16"/>
          <p:cNvSpPr>
            <a:spLocks noChangeShapeType="1"/>
          </p:cNvSpPr>
          <p:nvPr>
            <p:custDataLst>
              <p:tags r:id="rId28"/>
            </p:custDataLst>
          </p:nvPr>
        </p:nvSpPr>
        <p:spPr bwMode="auto">
          <a:xfrm>
            <a:off x="8006466" y="3505200"/>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8"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9" name="Line 7"/>
          <p:cNvSpPr>
            <a:spLocks noChangeShapeType="1"/>
          </p:cNvSpPr>
          <p:nvPr>
            <p:custDataLst>
              <p:tags r:id="rId30"/>
            </p:custDataLst>
          </p:nvPr>
        </p:nvSpPr>
        <p:spPr bwMode="auto">
          <a:xfrm>
            <a:off x="7546322" y="31242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0" name="Line 16"/>
          <p:cNvSpPr>
            <a:spLocks noChangeShapeType="1"/>
          </p:cNvSpPr>
          <p:nvPr>
            <p:custDataLst>
              <p:tags r:id="rId31"/>
            </p:custDataLst>
          </p:nvPr>
        </p:nvSpPr>
        <p:spPr bwMode="auto">
          <a:xfrm rot="16200000">
            <a:off x="7476528" y="3293852"/>
            <a:ext cx="328326" cy="1032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1" name="Line 16"/>
          <p:cNvSpPr>
            <a:spLocks noChangeShapeType="1"/>
          </p:cNvSpPr>
          <p:nvPr>
            <p:custDataLst>
              <p:tags r:id="rId3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2" name="TextBox 51"/>
          <p:cNvSpPr txBox="1"/>
          <p:nvPr/>
        </p:nvSpPr>
        <p:spPr bwMode="auto">
          <a:xfrm flipH="1">
            <a:off x="8763000" y="2727744"/>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3" name="Straight Connector 52"/>
          <p:cNvCxnSpPr/>
          <p:nvPr/>
        </p:nvCxnSpPr>
        <p:spPr>
          <a:xfrm>
            <a:off x="8558744" y="3110686"/>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85090" y="3134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Line 16"/>
          <p:cNvSpPr>
            <a:spLocks noChangeShapeType="1"/>
          </p:cNvSpPr>
          <p:nvPr>
            <p:custDataLst>
              <p:tags r:id="rId33"/>
            </p:custDataLst>
          </p:nvPr>
        </p:nvSpPr>
        <p:spPr bwMode="auto">
          <a:xfrm>
            <a:off x="8014184" y="3168595"/>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6" name="Straight Connector 55"/>
          <p:cNvCxnSpPr/>
          <p:nvPr/>
        </p:nvCxnSpPr>
        <p:spPr>
          <a:xfrm>
            <a:off x="8385090" y="34290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Line 6"/>
          <p:cNvSpPr>
            <a:spLocks noChangeShapeType="1"/>
          </p:cNvSpPr>
          <p:nvPr>
            <p:custDataLst>
              <p:tags r:id="rId34"/>
            </p:custDataLst>
          </p:nvPr>
        </p:nvSpPr>
        <p:spPr bwMode="auto">
          <a:xfrm>
            <a:off x="8004089" y="3429000"/>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3" name="Line 7"/>
          <p:cNvSpPr>
            <a:spLocks noChangeShapeType="1"/>
          </p:cNvSpPr>
          <p:nvPr>
            <p:custDataLst>
              <p:tags r:id="rId3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70" name="AutoShape 4"/>
          <p:cNvSpPr>
            <a:spLocks noChangeArrowheads="1"/>
          </p:cNvSpPr>
          <p:nvPr>
            <p:custDataLst>
              <p:tags r:id="rId36"/>
            </p:custDataLst>
          </p:nvPr>
        </p:nvSpPr>
        <p:spPr bwMode="auto">
          <a:xfrm flipH="1">
            <a:off x="7696200" y="36576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71" name="Line 6"/>
          <p:cNvSpPr>
            <a:spLocks noChangeShapeType="1"/>
          </p:cNvSpPr>
          <p:nvPr>
            <p:custDataLst>
              <p:tags r:id="rId37"/>
            </p:custDataLst>
          </p:nvPr>
        </p:nvSpPr>
        <p:spPr bwMode="auto">
          <a:xfrm>
            <a:off x="8001000" y="3657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2" name="Straight Connector 71"/>
          <p:cNvCxnSpPr/>
          <p:nvPr/>
        </p:nvCxnSpPr>
        <p:spPr>
          <a:xfrm>
            <a:off x="8369752" y="3733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Line 11"/>
          <p:cNvSpPr>
            <a:spLocks noChangeShapeType="1"/>
          </p:cNvSpPr>
          <p:nvPr>
            <p:custDataLst>
              <p:tags r:id="rId38"/>
            </p:custDataLst>
          </p:nvPr>
        </p:nvSpPr>
        <p:spPr bwMode="auto">
          <a:xfrm flipV="1">
            <a:off x="8001000" y="3810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75" name="Straight Connector 74"/>
          <p:cNvCxnSpPr/>
          <p:nvPr/>
        </p:nvCxnSpPr>
        <p:spPr>
          <a:xfrm>
            <a:off x="8371906" y="3886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545560" y="3886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371906" y="3910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Line 16"/>
          <p:cNvSpPr>
            <a:spLocks noChangeShapeType="1"/>
          </p:cNvSpPr>
          <p:nvPr>
            <p:custDataLst>
              <p:tags r:id="rId39"/>
            </p:custDataLst>
          </p:nvPr>
        </p:nvSpPr>
        <p:spPr bwMode="auto">
          <a:xfrm>
            <a:off x="8001000" y="3910367"/>
            <a:ext cx="71014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9" name="Straight Connector 78"/>
          <p:cNvCxnSpPr/>
          <p:nvPr/>
        </p:nvCxnSpPr>
        <p:spPr>
          <a:xfrm>
            <a:off x="8371906" y="2743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545560" y="2743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8371906" y="2767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Line 16"/>
          <p:cNvSpPr>
            <a:spLocks noChangeShapeType="1"/>
          </p:cNvSpPr>
          <p:nvPr>
            <p:custDataLst>
              <p:tags r:id="rId40"/>
            </p:custDataLst>
          </p:nvPr>
        </p:nvSpPr>
        <p:spPr bwMode="auto">
          <a:xfrm>
            <a:off x="8001000" y="2767367"/>
            <a:ext cx="698125"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 name="Rectangle 2"/>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6"/>
          <p:cNvSpPr>
            <a:spLocks noChangeShapeType="1"/>
          </p:cNvSpPr>
          <p:nvPr>
            <p:custDataLst>
              <p:tags r:id="rId41"/>
            </p:custDataLst>
          </p:nvPr>
        </p:nvSpPr>
        <p:spPr bwMode="auto">
          <a:xfrm>
            <a:off x="8001000" y="33527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88" name="Straight Connector 87"/>
          <p:cNvCxnSpPr/>
          <p:nvPr/>
        </p:nvCxnSpPr>
        <p:spPr>
          <a:xfrm>
            <a:off x="8369752" y="30586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Line 11"/>
          <p:cNvSpPr>
            <a:spLocks noChangeShapeType="1"/>
          </p:cNvSpPr>
          <p:nvPr>
            <p:custDataLst>
              <p:tags r:id="rId42"/>
            </p:custDataLst>
          </p:nvPr>
        </p:nvSpPr>
        <p:spPr bwMode="auto">
          <a:xfrm flipV="1">
            <a:off x="8001000" y="3048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 name="Straight Connector 4"/>
          <p:cNvCxnSpPr/>
          <p:nvPr/>
        </p:nvCxnSpPr>
        <p:spPr>
          <a:xfrm flipH="1" flipV="1">
            <a:off x="8699125" y="2743200"/>
            <a:ext cx="12018"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Line 6"/>
          <p:cNvSpPr>
            <a:spLocks noChangeShapeType="1"/>
          </p:cNvSpPr>
          <p:nvPr>
            <p:custDataLst>
              <p:tags r:id="rId43"/>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7" name="AutoShape 4"/>
          <p:cNvSpPr>
            <a:spLocks noChangeArrowheads="1"/>
          </p:cNvSpPr>
          <p:nvPr>
            <p:custDataLst>
              <p:tags r:id="rId44"/>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8" name="Line 7"/>
          <p:cNvSpPr>
            <a:spLocks noChangeShapeType="1"/>
          </p:cNvSpPr>
          <p:nvPr>
            <p:custDataLst>
              <p:tags r:id="rId45"/>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9" name="AutoShape 4"/>
          <p:cNvSpPr>
            <a:spLocks noChangeArrowheads="1"/>
          </p:cNvSpPr>
          <p:nvPr>
            <p:custDataLst>
              <p:tags r:id="rId46"/>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0" name="Line 6"/>
          <p:cNvSpPr>
            <a:spLocks noChangeShapeType="1"/>
          </p:cNvSpPr>
          <p:nvPr>
            <p:custDataLst>
              <p:tags r:id="rId47"/>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1" name="Line 7"/>
          <p:cNvSpPr>
            <a:spLocks noChangeShapeType="1"/>
          </p:cNvSpPr>
          <p:nvPr>
            <p:custDataLst>
              <p:tags r:id="rId48"/>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2" name="AutoShape 14"/>
          <p:cNvSpPr>
            <a:spLocks noChangeArrowheads="1"/>
          </p:cNvSpPr>
          <p:nvPr>
            <p:custDataLst>
              <p:tags r:id="rId49"/>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5" name="Line 16"/>
          <p:cNvSpPr>
            <a:spLocks noChangeShapeType="1"/>
          </p:cNvSpPr>
          <p:nvPr>
            <p:custDataLst>
              <p:tags r:id="rId50"/>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06" name="Line 7"/>
          <p:cNvSpPr>
            <a:spLocks noChangeShapeType="1"/>
          </p:cNvSpPr>
          <p:nvPr>
            <p:custDataLst>
              <p:tags r:id="rId51"/>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07" name="Straight Connector 106"/>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Line 11"/>
          <p:cNvSpPr>
            <a:spLocks noChangeShapeType="1"/>
          </p:cNvSpPr>
          <p:nvPr>
            <p:custDataLst>
              <p:tags r:id="rId52"/>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09" name="Straight Connector 108"/>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AutoShape 4"/>
          <p:cNvSpPr>
            <a:spLocks noChangeArrowheads="1"/>
          </p:cNvSpPr>
          <p:nvPr>
            <p:custDataLst>
              <p:tags r:id="rId53"/>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1" name="Line 16"/>
          <p:cNvSpPr>
            <a:spLocks noChangeShapeType="1"/>
          </p:cNvSpPr>
          <p:nvPr>
            <p:custDataLst>
              <p:tags r:id="rId54"/>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2" name="Line 7"/>
          <p:cNvSpPr>
            <a:spLocks noChangeShapeType="1"/>
          </p:cNvSpPr>
          <p:nvPr>
            <p:custDataLst>
              <p:tags r:id="rId55"/>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3" name="Line 7"/>
          <p:cNvSpPr>
            <a:spLocks noChangeShapeType="1"/>
          </p:cNvSpPr>
          <p:nvPr>
            <p:custDataLst>
              <p:tags r:id="rId56"/>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4" name="Line 16"/>
          <p:cNvSpPr>
            <a:spLocks noChangeShapeType="1"/>
          </p:cNvSpPr>
          <p:nvPr>
            <p:custDataLst>
              <p:tags r:id="rId57"/>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16" name="Straight Connector 115"/>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Line 16"/>
          <p:cNvSpPr>
            <a:spLocks noChangeShapeType="1"/>
          </p:cNvSpPr>
          <p:nvPr>
            <p:custDataLst>
              <p:tags r:id="rId58"/>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19" name="Straight Connector 118"/>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Line 6"/>
          <p:cNvSpPr>
            <a:spLocks noChangeShapeType="1"/>
          </p:cNvSpPr>
          <p:nvPr>
            <p:custDataLst>
              <p:tags r:id="rId59"/>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21" name="AutoShape 4"/>
          <p:cNvSpPr>
            <a:spLocks noChangeArrowheads="1"/>
          </p:cNvSpPr>
          <p:nvPr>
            <p:custDataLst>
              <p:tags r:id="rId60"/>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22" name="Line 6"/>
          <p:cNvSpPr>
            <a:spLocks noChangeShapeType="1"/>
          </p:cNvSpPr>
          <p:nvPr>
            <p:custDataLst>
              <p:tags r:id="rId61"/>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3" name="Straight Connector 122"/>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Line 11"/>
          <p:cNvSpPr>
            <a:spLocks noChangeShapeType="1"/>
          </p:cNvSpPr>
          <p:nvPr>
            <p:custDataLst>
              <p:tags r:id="rId62"/>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25" name="Straight Connector 124"/>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Line 16"/>
          <p:cNvSpPr>
            <a:spLocks noChangeShapeType="1"/>
          </p:cNvSpPr>
          <p:nvPr>
            <p:custDataLst>
              <p:tags r:id="rId63"/>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9" name="Straight Connector 128"/>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Line 16"/>
          <p:cNvSpPr>
            <a:spLocks noChangeShapeType="1"/>
          </p:cNvSpPr>
          <p:nvPr>
            <p:custDataLst>
              <p:tags r:id="rId64"/>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3" name="Line 6"/>
          <p:cNvSpPr>
            <a:spLocks noChangeShapeType="1"/>
          </p:cNvSpPr>
          <p:nvPr>
            <p:custDataLst>
              <p:tags r:id="rId65"/>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4" name="Straight Connector 133"/>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5" name="Line 11"/>
          <p:cNvSpPr>
            <a:spLocks noChangeShapeType="1"/>
          </p:cNvSpPr>
          <p:nvPr>
            <p:custDataLst>
              <p:tags r:id="rId66"/>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37" name="Oval 136"/>
          <p:cNvSpPr/>
          <p:nvPr/>
        </p:nvSpPr>
        <p:spPr>
          <a:xfrm>
            <a:off x="7985664" y="2514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985664" y="304441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993615" y="34989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ne 7"/>
          <p:cNvSpPr>
            <a:spLocks noChangeShapeType="1"/>
          </p:cNvSpPr>
          <p:nvPr>
            <p:custDataLst>
              <p:tags r:id="rId67"/>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4" name="Line 7"/>
          <p:cNvSpPr>
            <a:spLocks noChangeShapeType="1"/>
          </p:cNvSpPr>
          <p:nvPr>
            <p:custDataLst>
              <p:tags r:id="rId68"/>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5" name="Line 16"/>
          <p:cNvSpPr>
            <a:spLocks noChangeShapeType="1"/>
          </p:cNvSpPr>
          <p:nvPr>
            <p:custDataLst>
              <p:tags r:id="rId69"/>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6" name="Line 7"/>
          <p:cNvSpPr>
            <a:spLocks noChangeShapeType="1"/>
          </p:cNvSpPr>
          <p:nvPr>
            <p:custDataLst>
              <p:tags r:id="rId70"/>
            </p:custDataLst>
          </p:nvPr>
        </p:nvSpPr>
        <p:spPr bwMode="auto">
          <a:xfrm flipV="1">
            <a:off x="7536826" y="3820644"/>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7" name="Line 16"/>
          <p:cNvSpPr>
            <a:spLocks noChangeShapeType="1"/>
          </p:cNvSpPr>
          <p:nvPr>
            <p:custDataLst>
              <p:tags r:id="rId71"/>
            </p:custDataLst>
          </p:nvPr>
        </p:nvSpPr>
        <p:spPr bwMode="auto">
          <a:xfrm rot="5400000" flipV="1">
            <a:off x="7223653" y="3519979"/>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18309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1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1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1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16"/>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1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8"/>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2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23"/>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24"/>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25"/>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26"/>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27"/>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8"/>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9"/>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3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1"/>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32"/>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33"/>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3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35"/>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3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9"/>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41"/>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0"/>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9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9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9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95"/>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43"/>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4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45"/>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46"/>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9" grpId="0" animBg="1"/>
      <p:bldP spid="30" grpId="0" animBg="1"/>
      <p:bldP spid="31" grpId="0" animBg="1"/>
      <p:bldP spid="32" grpId="0" animBg="1"/>
      <p:bldP spid="33" grpId="0" animBg="1"/>
      <p:bldP spid="34" grpId="0" animBg="1"/>
      <p:bldP spid="35" grpId="0"/>
      <p:bldP spid="36" grpId="0" animBg="1"/>
      <p:bldP spid="37" grpId="0" animBg="1"/>
      <p:bldP spid="38" grpId="0" animBg="1"/>
      <p:bldP spid="40" grpId="0" animBg="1"/>
      <p:bldP spid="41" grpId="0"/>
      <p:bldP spid="42" grpId="0"/>
      <p:bldP spid="43" grpId="0"/>
      <p:bldP spid="45" grpId="0" animBg="1"/>
      <p:bldP spid="46" grpId="0" animBg="1"/>
      <p:bldP spid="47" grpId="0" animBg="1"/>
      <p:bldP spid="48" grpId="0" animBg="1"/>
      <p:bldP spid="49" grpId="0" animBg="1"/>
      <p:bldP spid="50" grpId="0" animBg="1"/>
      <p:bldP spid="51" grpId="0" animBg="1"/>
      <p:bldP spid="52" grpId="0"/>
      <p:bldP spid="55" grpId="0" animBg="1"/>
      <p:bldP spid="57" grpId="0" animBg="1"/>
      <p:bldP spid="63" grpId="0" animBg="1"/>
      <p:bldP spid="70" grpId="0" animBg="1"/>
      <p:bldP spid="71" grpId="0" animBg="1"/>
      <p:bldP spid="73" grpId="0" animBg="1"/>
      <p:bldP spid="78" grpId="0" animBg="1"/>
      <p:bldP spid="82" grpId="0" animBg="1"/>
      <p:bldP spid="3" grpId="0" animBg="1"/>
      <p:bldP spid="87" grpId="0" animBg="1"/>
      <p:bldP spid="89" grpId="0" animBg="1"/>
      <p:bldP spid="96" grpId="0" animBg="1"/>
      <p:bldP spid="97" grpId="0" animBg="1"/>
      <p:bldP spid="98" grpId="0" animBg="1"/>
      <p:bldP spid="99" grpId="0" animBg="1"/>
      <p:bldP spid="100" grpId="0" animBg="1"/>
      <p:bldP spid="101" grpId="0" animBg="1"/>
      <p:bldP spid="102" grpId="0" animBg="1"/>
      <p:bldP spid="105" grpId="0" animBg="1"/>
      <p:bldP spid="106" grpId="0" animBg="1"/>
      <p:bldP spid="108" grpId="0" animBg="1"/>
      <p:bldP spid="110" grpId="0" animBg="1"/>
      <p:bldP spid="111" grpId="0" animBg="1"/>
      <p:bldP spid="112" grpId="0" animBg="1"/>
      <p:bldP spid="113" grpId="0" animBg="1"/>
      <p:bldP spid="114" grpId="0" animBg="1"/>
      <p:bldP spid="118" grpId="0" animBg="1"/>
      <p:bldP spid="120" grpId="0" animBg="1"/>
      <p:bldP spid="121" grpId="0" animBg="1"/>
      <p:bldP spid="122" grpId="0" animBg="1"/>
      <p:bldP spid="124" grpId="0" animBg="1"/>
      <p:bldP spid="128" grpId="0" animBg="1"/>
      <p:bldP spid="132" grpId="0" animBg="1"/>
      <p:bldP spid="133" grpId="0" animBg="1"/>
      <p:bldP spid="135" grpId="0" animBg="1"/>
      <p:bldP spid="137" grpId="0" animBg="1"/>
      <p:bldP spid="139" grpId="0" animBg="1"/>
      <p:bldP spid="141" grpId="0" animBg="1"/>
      <p:bldP spid="90" grpId="0" animBg="1"/>
      <p:bldP spid="91" grpId="0" animBg="1"/>
      <p:bldP spid="92" grpId="0" animBg="1"/>
      <p:bldP spid="93" grpId="0" animBg="1"/>
      <p:bldP spid="95" grpId="0" animBg="1"/>
      <p:bldP spid="8" grpId="0" animBg="1"/>
      <p:bldP spid="143" grpId="0" animBg="1"/>
      <p:bldP spid="144" grpId="0" animBg="1"/>
      <p:bldP spid="145" grpId="0" animBg="1"/>
      <p:bldP spid="146" grpId="0" animBg="1"/>
      <p:bldP spid="1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20707734"/>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1"/>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AB</m:t>
                        </m:r>
                      </m:e>
                    </m:acc>
                  </m:oMath>
                </a14:m>
                <a:r>
                  <a:rPr lang="en-US" sz="2000" dirty="0">
                    <a:solidFill>
                      <a:srgbClr val="FFFFFF"/>
                    </a:solidFill>
                  </a:rPr>
                  <a:t>C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BC</m:t>
                        </m:r>
                      </m:e>
                    </m:acc>
                  </m:oMath>
                </a14:m>
                <a:r>
                  <a:rPr lang="en-US" sz="2000" dirty="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ABC</a:t>
                </a: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74"/>
                </p:custDataLst>
              </p:nvPr>
            </p:nvSpPr>
            <p:spPr bwMode="auto">
              <a:xfrm>
                <a:off x="3581400" y="685800"/>
                <a:ext cx="5791200" cy="5667375"/>
              </a:xfrm>
              <a:prstGeom prst="rect">
                <a:avLst/>
              </a:prstGeom>
              <a:blipFill rotWithShape="0">
                <a:blip r:embed="rId75"/>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108" name="Group 60"/>
          <p:cNvGraphicFramePr>
            <a:graphicFrameLocks noGrp="1"/>
          </p:cNvGraphicFramePr>
          <p:nvPr>
            <p:extLst/>
          </p:nvPr>
        </p:nvGraphicFramePr>
        <p:xfrm>
          <a:off x="5715000" y="6037262"/>
          <a:ext cx="1447800" cy="742442"/>
        </p:xfrm>
        <a:graphic>
          <a:graphicData uri="http://schemas.openxmlformats.org/drawingml/2006/table">
            <a:tbl>
              <a:tblPr/>
              <a:tblGrid>
                <a:gridCol w="361950">
                  <a:extLst>
                    <a:ext uri="{9D8B030D-6E8A-4147-A177-3AD203B41FA5}">
                      <a16:colId xmlns:a16="http://schemas.microsoft.com/office/drawing/2014/main" val="20000"/>
                    </a:ext>
                  </a:extLst>
                </a:gridCol>
                <a:gridCol w="361950">
                  <a:extLst>
                    <a:ext uri="{9D8B030D-6E8A-4147-A177-3AD203B41FA5}">
                      <a16:colId xmlns:a16="http://schemas.microsoft.com/office/drawing/2014/main" val="20001"/>
                    </a:ext>
                  </a:extLst>
                </a:gridCol>
                <a:gridCol w="361950">
                  <a:extLst>
                    <a:ext uri="{9D8B030D-6E8A-4147-A177-3AD203B41FA5}">
                      <a16:colId xmlns:a16="http://schemas.microsoft.com/office/drawing/2014/main" val="20002"/>
                    </a:ext>
                  </a:extLst>
                </a:gridCol>
                <a:gridCol w="361950">
                  <a:extLst>
                    <a:ext uri="{9D8B030D-6E8A-4147-A177-3AD203B41FA5}">
                      <a16:colId xmlns:a16="http://schemas.microsoft.com/office/drawing/2014/main" val="20003"/>
                    </a:ext>
                  </a:extLst>
                </a:gridCol>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1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1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1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1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1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graphicFrame>
        <p:nvGraphicFramePr>
          <p:cNvPr id="118" name="Group 90"/>
          <p:cNvGraphicFramePr>
            <a:graphicFrameLocks noGrp="1"/>
          </p:cNvGraphicFramePr>
          <p:nvPr>
            <p:extLst/>
          </p:nvPr>
        </p:nvGraphicFramePr>
        <p:xfrm>
          <a:off x="3886200" y="6032797"/>
          <a:ext cx="1295400" cy="742442"/>
        </p:xfrm>
        <a:graphic>
          <a:graphicData uri="http://schemas.openxmlformats.org/drawingml/2006/table">
            <a:tbl>
              <a:tblPr/>
              <a:tblGrid>
                <a:gridCol w="323850">
                  <a:extLst>
                    <a:ext uri="{9D8B030D-6E8A-4147-A177-3AD203B41FA5}">
                      <a16:colId xmlns:a16="http://schemas.microsoft.com/office/drawing/2014/main" val="20000"/>
                    </a:ext>
                  </a:extLst>
                </a:gridCol>
                <a:gridCol w="323850">
                  <a:extLst>
                    <a:ext uri="{9D8B030D-6E8A-4147-A177-3AD203B41FA5}">
                      <a16:colId xmlns:a16="http://schemas.microsoft.com/office/drawing/2014/main" val="20001"/>
                    </a:ext>
                  </a:extLst>
                </a:gridCol>
                <a:gridCol w="323850">
                  <a:extLst>
                    <a:ext uri="{9D8B030D-6E8A-4147-A177-3AD203B41FA5}">
                      <a16:colId xmlns:a16="http://schemas.microsoft.com/office/drawing/2014/main" val="20002"/>
                    </a:ext>
                  </a:extLst>
                </a:gridCol>
                <a:gridCol w="323850">
                  <a:extLst>
                    <a:ext uri="{9D8B030D-6E8A-4147-A177-3AD203B41FA5}">
                      <a16:colId xmlns:a16="http://schemas.microsoft.com/office/drawing/2014/main" val="20003"/>
                    </a:ext>
                  </a:extLst>
                </a:gridCol>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endParaRPr kumimoji="0" lang="en-US" sz="1800" b="0" i="0" u="none" strike="noStrike" cap="none" normalizeH="0" baseline="0" dirty="0" smtClean="0">
                        <a:ln>
                          <a:noFill/>
                        </a:ln>
                        <a:solidFill>
                          <a:schemeClr val="accent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2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2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2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2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2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2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2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32" name="Line 6"/>
          <p:cNvSpPr>
            <a:spLocks noChangeShapeType="1"/>
          </p:cNvSpPr>
          <p:nvPr>
            <p:custDataLst>
              <p:tags r:id="rId14"/>
            </p:custDataLst>
          </p:nvPr>
        </p:nvSpPr>
        <p:spPr bwMode="auto">
          <a:xfrm>
            <a:off x="8016338" y="2514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3"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 name="Line 6"/>
          <p:cNvSpPr>
            <a:spLocks noChangeShapeType="1"/>
          </p:cNvSpPr>
          <p:nvPr>
            <p:custDataLst>
              <p:tags r:id="rId18"/>
            </p:custDataLst>
          </p:nvPr>
        </p:nvSpPr>
        <p:spPr bwMode="auto">
          <a:xfrm>
            <a:off x="7998515" y="293535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7"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8"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 name="Line 16"/>
          <p:cNvSpPr>
            <a:spLocks noChangeShapeType="1"/>
          </p:cNvSpPr>
          <p:nvPr>
            <p:custDataLst>
              <p:tags r:id="rId2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0" name="TextBox 39"/>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1" name="Line 16"/>
          <p:cNvSpPr>
            <a:spLocks noChangeShapeType="1"/>
          </p:cNvSpPr>
          <p:nvPr>
            <p:custDataLst>
              <p:tags r:id="rId2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2"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3"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4" name="Straight Connector 43"/>
          <p:cNvCxnSpPr/>
          <p:nvPr/>
        </p:nvCxnSpPr>
        <p:spPr>
          <a:xfrm>
            <a:off x="8385090" y="2590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11"/>
          <p:cNvSpPr>
            <a:spLocks noChangeShapeType="1"/>
          </p:cNvSpPr>
          <p:nvPr>
            <p:custDataLst>
              <p:tags r:id="rId25"/>
            </p:custDataLst>
          </p:nvPr>
        </p:nvSpPr>
        <p:spPr bwMode="auto">
          <a:xfrm flipV="1">
            <a:off x="8016338" y="2667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6" name="TextBox 45"/>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7" name="TextBox 46"/>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8" name="TextBox 47"/>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9" name="Straight Connector 48"/>
          <p:cNvCxnSpPr/>
          <p:nvPr/>
        </p:nvCxnSpPr>
        <p:spPr>
          <a:xfrm>
            <a:off x="8385090" y="3110686"/>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 name="Line 16"/>
          <p:cNvSpPr>
            <a:spLocks noChangeShapeType="1"/>
          </p:cNvSpPr>
          <p:nvPr>
            <p:custDataLst>
              <p:tags r:id="rId28"/>
            </p:custDataLst>
          </p:nvPr>
        </p:nvSpPr>
        <p:spPr bwMode="auto">
          <a:xfrm>
            <a:off x="8006466" y="3505200"/>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3"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4" name="Line 7"/>
          <p:cNvSpPr>
            <a:spLocks noChangeShapeType="1"/>
          </p:cNvSpPr>
          <p:nvPr>
            <p:custDataLst>
              <p:tags r:id="rId30"/>
            </p:custDataLst>
          </p:nvPr>
        </p:nvSpPr>
        <p:spPr bwMode="auto">
          <a:xfrm>
            <a:off x="7546322" y="31242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 name="Line 16"/>
          <p:cNvSpPr>
            <a:spLocks noChangeShapeType="1"/>
          </p:cNvSpPr>
          <p:nvPr>
            <p:custDataLst>
              <p:tags r:id="rId31"/>
            </p:custDataLst>
          </p:nvPr>
        </p:nvSpPr>
        <p:spPr bwMode="auto">
          <a:xfrm rot="16200000">
            <a:off x="7476528" y="3293852"/>
            <a:ext cx="328326" cy="1032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6" name="Line 16"/>
          <p:cNvSpPr>
            <a:spLocks noChangeShapeType="1"/>
          </p:cNvSpPr>
          <p:nvPr>
            <p:custDataLst>
              <p:tags r:id="rId3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7" name="TextBox 56"/>
          <p:cNvSpPr txBox="1"/>
          <p:nvPr/>
        </p:nvSpPr>
        <p:spPr bwMode="auto">
          <a:xfrm flipH="1">
            <a:off x="8763000" y="2727744"/>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8" name="Straight Connector 57"/>
          <p:cNvCxnSpPr/>
          <p:nvPr/>
        </p:nvCxnSpPr>
        <p:spPr>
          <a:xfrm>
            <a:off x="8558744" y="3110686"/>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85090" y="3134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Line 16"/>
          <p:cNvSpPr>
            <a:spLocks noChangeShapeType="1"/>
          </p:cNvSpPr>
          <p:nvPr>
            <p:custDataLst>
              <p:tags r:id="rId33"/>
            </p:custDataLst>
          </p:nvPr>
        </p:nvSpPr>
        <p:spPr bwMode="auto">
          <a:xfrm>
            <a:off x="8014184" y="3168595"/>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 name="Straight Connector 60"/>
          <p:cNvCxnSpPr/>
          <p:nvPr/>
        </p:nvCxnSpPr>
        <p:spPr>
          <a:xfrm>
            <a:off x="8385090" y="34290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Line 6"/>
          <p:cNvSpPr>
            <a:spLocks noChangeShapeType="1"/>
          </p:cNvSpPr>
          <p:nvPr>
            <p:custDataLst>
              <p:tags r:id="rId34"/>
            </p:custDataLst>
          </p:nvPr>
        </p:nvSpPr>
        <p:spPr bwMode="auto">
          <a:xfrm>
            <a:off x="8004089" y="3429000"/>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3" name="Line 7"/>
          <p:cNvSpPr>
            <a:spLocks noChangeShapeType="1"/>
          </p:cNvSpPr>
          <p:nvPr>
            <p:custDataLst>
              <p:tags r:id="rId3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AutoShape 4"/>
          <p:cNvSpPr>
            <a:spLocks noChangeArrowheads="1"/>
          </p:cNvSpPr>
          <p:nvPr>
            <p:custDataLst>
              <p:tags r:id="rId36"/>
            </p:custDataLst>
          </p:nvPr>
        </p:nvSpPr>
        <p:spPr bwMode="auto">
          <a:xfrm flipH="1">
            <a:off x="7696200" y="36576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5" name="Line 6"/>
          <p:cNvSpPr>
            <a:spLocks noChangeShapeType="1"/>
          </p:cNvSpPr>
          <p:nvPr>
            <p:custDataLst>
              <p:tags r:id="rId37"/>
            </p:custDataLst>
          </p:nvPr>
        </p:nvSpPr>
        <p:spPr bwMode="auto">
          <a:xfrm>
            <a:off x="8001000" y="3657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6" name="Straight Connector 65"/>
          <p:cNvCxnSpPr/>
          <p:nvPr/>
        </p:nvCxnSpPr>
        <p:spPr>
          <a:xfrm>
            <a:off x="8369752" y="3733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Line 11"/>
          <p:cNvSpPr>
            <a:spLocks noChangeShapeType="1"/>
          </p:cNvSpPr>
          <p:nvPr>
            <p:custDataLst>
              <p:tags r:id="rId38"/>
            </p:custDataLst>
          </p:nvPr>
        </p:nvSpPr>
        <p:spPr bwMode="auto">
          <a:xfrm flipV="1">
            <a:off x="8001000" y="3810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68" name="Straight Connector 67"/>
          <p:cNvCxnSpPr/>
          <p:nvPr/>
        </p:nvCxnSpPr>
        <p:spPr>
          <a:xfrm>
            <a:off x="8371906" y="3886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545560" y="3886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71906" y="3910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Line 16"/>
          <p:cNvSpPr>
            <a:spLocks noChangeShapeType="1"/>
          </p:cNvSpPr>
          <p:nvPr>
            <p:custDataLst>
              <p:tags r:id="rId39"/>
            </p:custDataLst>
          </p:nvPr>
        </p:nvSpPr>
        <p:spPr bwMode="auto">
          <a:xfrm>
            <a:off x="8001000" y="3910367"/>
            <a:ext cx="71014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2" name="Straight Connector 71"/>
          <p:cNvCxnSpPr/>
          <p:nvPr/>
        </p:nvCxnSpPr>
        <p:spPr>
          <a:xfrm>
            <a:off x="8371906" y="2743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545560" y="2743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371906" y="2767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Line 16"/>
          <p:cNvSpPr>
            <a:spLocks noChangeShapeType="1"/>
          </p:cNvSpPr>
          <p:nvPr>
            <p:custDataLst>
              <p:tags r:id="rId40"/>
            </p:custDataLst>
          </p:nvPr>
        </p:nvSpPr>
        <p:spPr bwMode="auto">
          <a:xfrm>
            <a:off x="8001000" y="2767367"/>
            <a:ext cx="698125"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76" name="Rectangle 75"/>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7" name="Line 6"/>
          <p:cNvSpPr>
            <a:spLocks noChangeShapeType="1"/>
          </p:cNvSpPr>
          <p:nvPr>
            <p:custDataLst>
              <p:tags r:id="rId41"/>
            </p:custDataLst>
          </p:nvPr>
        </p:nvSpPr>
        <p:spPr bwMode="auto">
          <a:xfrm>
            <a:off x="8001000" y="33527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8" name="Straight Connector 77"/>
          <p:cNvCxnSpPr/>
          <p:nvPr/>
        </p:nvCxnSpPr>
        <p:spPr>
          <a:xfrm>
            <a:off x="8369752" y="30586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Line 11"/>
          <p:cNvSpPr>
            <a:spLocks noChangeShapeType="1"/>
          </p:cNvSpPr>
          <p:nvPr>
            <p:custDataLst>
              <p:tags r:id="rId42"/>
            </p:custDataLst>
          </p:nvPr>
        </p:nvSpPr>
        <p:spPr bwMode="auto">
          <a:xfrm flipV="1">
            <a:off x="8001000" y="3048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80" name="Straight Connector 79"/>
          <p:cNvCxnSpPr/>
          <p:nvPr/>
        </p:nvCxnSpPr>
        <p:spPr>
          <a:xfrm flipH="1" flipV="1">
            <a:off x="8699125" y="2743200"/>
            <a:ext cx="12018"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Line 6"/>
          <p:cNvSpPr>
            <a:spLocks noChangeShapeType="1"/>
          </p:cNvSpPr>
          <p:nvPr>
            <p:custDataLst>
              <p:tags r:id="rId43"/>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2" name="AutoShape 4"/>
          <p:cNvSpPr>
            <a:spLocks noChangeArrowheads="1"/>
          </p:cNvSpPr>
          <p:nvPr>
            <p:custDataLst>
              <p:tags r:id="rId44"/>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3" name="Line 7"/>
          <p:cNvSpPr>
            <a:spLocks noChangeShapeType="1"/>
          </p:cNvSpPr>
          <p:nvPr>
            <p:custDataLst>
              <p:tags r:id="rId45"/>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4" name="AutoShape 4"/>
          <p:cNvSpPr>
            <a:spLocks noChangeArrowheads="1"/>
          </p:cNvSpPr>
          <p:nvPr>
            <p:custDataLst>
              <p:tags r:id="rId46"/>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5" name="Line 6"/>
          <p:cNvSpPr>
            <a:spLocks noChangeShapeType="1"/>
          </p:cNvSpPr>
          <p:nvPr>
            <p:custDataLst>
              <p:tags r:id="rId47"/>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6" name="Line 7"/>
          <p:cNvSpPr>
            <a:spLocks noChangeShapeType="1"/>
          </p:cNvSpPr>
          <p:nvPr>
            <p:custDataLst>
              <p:tags r:id="rId48"/>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7" name="AutoShape 14"/>
          <p:cNvSpPr>
            <a:spLocks noChangeArrowheads="1"/>
          </p:cNvSpPr>
          <p:nvPr>
            <p:custDataLst>
              <p:tags r:id="rId49"/>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8" name="Line 16"/>
          <p:cNvSpPr>
            <a:spLocks noChangeShapeType="1"/>
          </p:cNvSpPr>
          <p:nvPr>
            <p:custDataLst>
              <p:tags r:id="rId50"/>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9" name="Line 7"/>
          <p:cNvSpPr>
            <a:spLocks noChangeShapeType="1"/>
          </p:cNvSpPr>
          <p:nvPr>
            <p:custDataLst>
              <p:tags r:id="rId51"/>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90" name="Straight Connector 89"/>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Line 11"/>
          <p:cNvSpPr>
            <a:spLocks noChangeShapeType="1"/>
          </p:cNvSpPr>
          <p:nvPr>
            <p:custDataLst>
              <p:tags r:id="rId52"/>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92" name="Straight Connector 91"/>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AutoShape 4"/>
          <p:cNvSpPr>
            <a:spLocks noChangeArrowheads="1"/>
          </p:cNvSpPr>
          <p:nvPr>
            <p:custDataLst>
              <p:tags r:id="rId53"/>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4" name="Line 16"/>
          <p:cNvSpPr>
            <a:spLocks noChangeShapeType="1"/>
          </p:cNvSpPr>
          <p:nvPr>
            <p:custDataLst>
              <p:tags r:id="rId54"/>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5" name="Line 7"/>
          <p:cNvSpPr>
            <a:spLocks noChangeShapeType="1"/>
          </p:cNvSpPr>
          <p:nvPr>
            <p:custDataLst>
              <p:tags r:id="rId55"/>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6" name="Line 7"/>
          <p:cNvSpPr>
            <a:spLocks noChangeShapeType="1"/>
          </p:cNvSpPr>
          <p:nvPr>
            <p:custDataLst>
              <p:tags r:id="rId56"/>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7" name="Line 16"/>
          <p:cNvSpPr>
            <a:spLocks noChangeShapeType="1"/>
          </p:cNvSpPr>
          <p:nvPr>
            <p:custDataLst>
              <p:tags r:id="rId57"/>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98" name="Straight Connector 97"/>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Line 16"/>
          <p:cNvSpPr>
            <a:spLocks noChangeShapeType="1"/>
          </p:cNvSpPr>
          <p:nvPr>
            <p:custDataLst>
              <p:tags r:id="rId58"/>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01" name="Straight Connector 100"/>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Line 6"/>
          <p:cNvSpPr>
            <a:spLocks noChangeShapeType="1"/>
          </p:cNvSpPr>
          <p:nvPr>
            <p:custDataLst>
              <p:tags r:id="rId59"/>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3" name="AutoShape 4"/>
          <p:cNvSpPr>
            <a:spLocks noChangeArrowheads="1"/>
          </p:cNvSpPr>
          <p:nvPr>
            <p:custDataLst>
              <p:tags r:id="rId60"/>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4" name="Line 6"/>
          <p:cNvSpPr>
            <a:spLocks noChangeShapeType="1"/>
          </p:cNvSpPr>
          <p:nvPr>
            <p:custDataLst>
              <p:tags r:id="rId61"/>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05" name="Straight Connector 104"/>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Line 11"/>
          <p:cNvSpPr>
            <a:spLocks noChangeShapeType="1"/>
          </p:cNvSpPr>
          <p:nvPr>
            <p:custDataLst>
              <p:tags r:id="rId62"/>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07" name="Straight Connector 106"/>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Line 16"/>
          <p:cNvSpPr>
            <a:spLocks noChangeShapeType="1"/>
          </p:cNvSpPr>
          <p:nvPr>
            <p:custDataLst>
              <p:tags r:id="rId63"/>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4" name="Straight Connector 123"/>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Line 16"/>
          <p:cNvSpPr>
            <a:spLocks noChangeShapeType="1"/>
          </p:cNvSpPr>
          <p:nvPr>
            <p:custDataLst>
              <p:tags r:id="rId64"/>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1" name="Line 6"/>
          <p:cNvSpPr>
            <a:spLocks noChangeShapeType="1"/>
          </p:cNvSpPr>
          <p:nvPr>
            <p:custDataLst>
              <p:tags r:id="rId65"/>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2" name="Straight Connector 131"/>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Line 11"/>
          <p:cNvSpPr>
            <a:spLocks noChangeShapeType="1"/>
          </p:cNvSpPr>
          <p:nvPr>
            <p:custDataLst>
              <p:tags r:id="rId66"/>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34" name="Oval 133"/>
          <p:cNvSpPr/>
          <p:nvPr/>
        </p:nvSpPr>
        <p:spPr>
          <a:xfrm>
            <a:off x="7985664" y="2514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985664" y="304441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993615" y="34989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ne 7"/>
          <p:cNvSpPr>
            <a:spLocks noChangeShapeType="1"/>
          </p:cNvSpPr>
          <p:nvPr>
            <p:custDataLst>
              <p:tags r:id="rId67"/>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4" name="Line 7"/>
          <p:cNvSpPr>
            <a:spLocks noChangeShapeType="1"/>
          </p:cNvSpPr>
          <p:nvPr>
            <p:custDataLst>
              <p:tags r:id="rId68"/>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5" name="Line 16"/>
          <p:cNvSpPr>
            <a:spLocks noChangeShapeType="1"/>
          </p:cNvSpPr>
          <p:nvPr>
            <p:custDataLst>
              <p:tags r:id="rId69"/>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6" name="Line 7"/>
          <p:cNvSpPr>
            <a:spLocks noChangeShapeType="1"/>
          </p:cNvSpPr>
          <p:nvPr>
            <p:custDataLst>
              <p:tags r:id="rId70"/>
            </p:custDataLst>
          </p:nvPr>
        </p:nvSpPr>
        <p:spPr bwMode="auto">
          <a:xfrm flipV="1">
            <a:off x="7536826" y="3820644"/>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7" name="Line 16"/>
          <p:cNvSpPr>
            <a:spLocks noChangeShapeType="1"/>
          </p:cNvSpPr>
          <p:nvPr>
            <p:custDataLst>
              <p:tags r:id="rId71"/>
            </p:custDataLst>
          </p:nvPr>
        </p:nvSpPr>
        <p:spPr bwMode="auto">
          <a:xfrm rot="5400000" flipV="1">
            <a:off x="7223653" y="3519979"/>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4062675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7443718"/>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AB</m:t>
                        </m:r>
                      </m:e>
                    </m:acc>
                  </m:oMath>
                </a14:m>
                <a:r>
                  <a:rPr lang="en-US" sz="2000" dirty="0">
                    <a:solidFill>
                      <a:srgbClr val="FFFFFF"/>
                    </a:solidFill>
                  </a:rPr>
                  <a:t>C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BC</m:t>
                        </m:r>
                      </m:e>
                    </m:acc>
                  </m:oMath>
                </a14:m>
                <a:r>
                  <a:rPr lang="en-US" sz="2000" dirty="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t>
                </a:r>
                <a:r>
                  <a:rPr lang="en-US" sz="2000" dirty="0" smtClean="0">
                    <a:solidFill>
                      <a:srgbClr val="FFFFFF"/>
                    </a:solidFill>
                  </a:rPr>
                  <a:t>ABC</a:t>
                </a:r>
                <a:endParaRPr lang="en-US" sz="32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AB + AC + </a:t>
                </a:r>
                <a:r>
                  <a:rPr lang="en-US" sz="2000" dirty="0" smtClean="0">
                    <a:solidFill>
                      <a:schemeClr val="accent5">
                        <a:lumMod val="60000"/>
                        <a:lumOff val="40000"/>
                      </a:schemeClr>
                    </a:solidFill>
                  </a:rPr>
                  <a:t>BC</a:t>
                </a:r>
                <a:endParaRPr lang="en-US" sz="2000" dirty="0">
                  <a:solidFill>
                    <a:schemeClr val="accent5">
                      <a:lumMod val="60000"/>
                      <a:lumOff val="40000"/>
                    </a:schemeClr>
                  </a:solidFill>
                </a:endParaRPr>
              </a:p>
            </p:txBody>
          </p:sp>
        </mc:Choice>
        <mc:Fallback xmlns="">
          <p:sp>
            <p:nvSpPr>
              <p:cNvPr id="28" name="Rectangle 43"/>
              <p:cNvSpPr>
                <a:spLocks noRot="1" noChangeAspect="1" noMove="1" noResize="1" noEditPoints="1" noAdjustHandles="1" noChangeArrowheads="1" noChangeShapeType="1" noTextEdit="1"/>
              </p:cNvSpPr>
              <p:nvPr>
                <p:custDataLst>
                  <p:tags r:id="rId74"/>
                </p:custDataLst>
              </p:nvPr>
            </p:nvSpPr>
            <p:spPr bwMode="auto">
              <a:xfrm>
                <a:off x="3581400" y="685800"/>
                <a:ext cx="5791200" cy="5667375"/>
              </a:xfrm>
              <a:prstGeom prst="rect">
                <a:avLst/>
              </a:prstGeom>
              <a:blipFill rotWithShape="0">
                <a:blip r:embed="rId75"/>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108" name="Group 60"/>
          <p:cNvGraphicFramePr>
            <a:graphicFrameLocks noGrp="1"/>
          </p:cNvGraphicFramePr>
          <p:nvPr>
            <p:extLst>
              <p:ext uri="{D42A27DB-BD31-4B8C-83A1-F6EECF244321}">
                <p14:modId xmlns:p14="http://schemas.microsoft.com/office/powerpoint/2010/main" val="862483205"/>
              </p:ext>
            </p:extLst>
          </p:nvPr>
        </p:nvGraphicFramePr>
        <p:xfrm>
          <a:off x="5715000" y="6037262"/>
          <a:ext cx="1447800" cy="742442"/>
        </p:xfrm>
        <a:graphic>
          <a:graphicData uri="http://schemas.openxmlformats.org/drawingml/2006/table">
            <a:tbl>
              <a:tblPr/>
              <a:tblGrid>
                <a:gridCol w="361950">
                  <a:extLst>
                    <a:ext uri="{9D8B030D-6E8A-4147-A177-3AD203B41FA5}">
                      <a16:colId xmlns:a16="http://schemas.microsoft.com/office/drawing/2014/main" val="20000"/>
                    </a:ext>
                  </a:extLst>
                </a:gridCol>
                <a:gridCol w="361950">
                  <a:extLst>
                    <a:ext uri="{9D8B030D-6E8A-4147-A177-3AD203B41FA5}">
                      <a16:colId xmlns:a16="http://schemas.microsoft.com/office/drawing/2014/main" val="20001"/>
                    </a:ext>
                  </a:extLst>
                </a:gridCol>
                <a:gridCol w="361950">
                  <a:extLst>
                    <a:ext uri="{9D8B030D-6E8A-4147-A177-3AD203B41FA5}">
                      <a16:colId xmlns:a16="http://schemas.microsoft.com/office/drawing/2014/main" val="20002"/>
                    </a:ext>
                  </a:extLst>
                </a:gridCol>
                <a:gridCol w="361950">
                  <a:extLst>
                    <a:ext uri="{9D8B030D-6E8A-4147-A177-3AD203B41FA5}">
                      <a16:colId xmlns:a16="http://schemas.microsoft.com/office/drawing/2014/main" val="20003"/>
                    </a:ext>
                  </a:extLst>
                </a:gridCol>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1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1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1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1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1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graphicFrame>
        <p:nvGraphicFramePr>
          <p:cNvPr id="118" name="Group 90"/>
          <p:cNvGraphicFramePr>
            <a:graphicFrameLocks noGrp="1"/>
          </p:cNvGraphicFramePr>
          <p:nvPr>
            <p:extLst>
              <p:ext uri="{D42A27DB-BD31-4B8C-83A1-F6EECF244321}">
                <p14:modId xmlns:p14="http://schemas.microsoft.com/office/powerpoint/2010/main" val="3185874880"/>
              </p:ext>
            </p:extLst>
          </p:nvPr>
        </p:nvGraphicFramePr>
        <p:xfrm>
          <a:off x="3886200" y="6032797"/>
          <a:ext cx="1295400" cy="742442"/>
        </p:xfrm>
        <a:graphic>
          <a:graphicData uri="http://schemas.openxmlformats.org/drawingml/2006/table">
            <a:tbl>
              <a:tblPr/>
              <a:tblGrid>
                <a:gridCol w="323850">
                  <a:extLst>
                    <a:ext uri="{9D8B030D-6E8A-4147-A177-3AD203B41FA5}">
                      <a16:colId xmlns:a16="http://schemas.microsoft.com/office/drawing/2014/main" val="20000"/>
                    </a:ext>
                  </a:extLst>
                </a:gridCol>
                <a:gridCol w="323850">
                  <a:extLst>
                    <a:ext uri="{9D8B030D-6E8A-4147-A177-3AD203B41FA5}">
                      <a16:colId xmlns:a16="http://schemas.microsoft.com/office/drawing/2014/main" val="20001"/>
                    </a:ext>
                  </a:extLst>
                </a:gridCol>
                <a:gridCol w="323850">
                  <a:extLst>
                    <a:ext uri="{9D8B030D-6E8A-4147-A177-3AD203B41FA5}">
                      <a16:colId xmlns:a16="http://schemas.microsoft.com/office/drawing/2014/main" val="20002"/>
                    </a:ext>
                  </a:extLst>
                </a:gridCol>
                <a:gridCol w="323850">
                  <a:extLst>
                    <a:ext uri="{9D8B030D-6E8A-4147-A177-3AD203B41FA5}">
                      <a16:colId xmlns:a16="http://schemas.microsoft.com/office/drawing/2014/main" val="20003"/>
                    </a:ext>
                  </a:extLst>
                </a:gridCol>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2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2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2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2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2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2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2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32" name="Line 6"/>
          <p:cNvSpPr>
            <a:spLocks noChangeShapeType="1"/>
          </p:cNvSpPr>
          <p:nvPr>
            <p:custDataLst>
              <p:tags r:id="rId14"/>
            </p:custDataLst>
          </p:nvPr>
        </p:nvSpPr>
        <p:spPr bwMode="auto">
          <a:xfrm>
            <a:off x="8016338" y="2514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3"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 name="Line 6"/>
          <p:cNvSpPr>
            <a:spLocks noChangeShapeType="1"/>
          </p:cNvSpPr>
          <p:nvPr>
            <p:custDataLst>
              <p:tags r:id="rId18"/>
            </p:custDataLst>
          </p:nvPr>
        </p:nvSpPr>
        <p:spPr bwMode="auto">
          <a:xfrm>
            <a:off x="7998515" y="293535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7"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8"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 name="Line 16"/>
          <p:cNvSpPr>
            <a:spLocks noChangeShapeType="1"/>
          </p:cNvSpPr>
          <p:nvPr>
            <p:custDataLst>
              <p:tags r:id="rId2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0" name="TextBox 39"/>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1" name="Line 16"/>
          <p:cNvSpPr>
            <a:spLocks noChangeShapeType="1"/>
          </p:cNvSpPr>
          <p:nvPr>
            <p:custDataLst>
              <p:tags r:id="rId2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2"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3"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4" name="Straight Connector 43"/>
          <p:cNvCxnSpPr/>
          <p:nvPr/>
        </p:nvCxnSpPr>
        <p:spPr>
          <a:xfrm>
            <a:off x="8385090" y="2590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11"/>
          <p:cNvSpPr>
            <a:spLocks noChangeShapeType="1"/>
          </p:cNvSpPr>
          <p:nvPr>
            <p:custDataLst>
              <p:tags r:id="rId25"/>
            </p:custDataLst>
          </p:nvPr>
        </p:nvSpPr>
        <p:spPr bwMode="auto">
          <a:xfrm flipV="1">
            <a:off x="8016338" y="2667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6" name="TextBox 45"/>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7" name="TextBox 46"/>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8" name="TextBox 47"/>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9" name="Straight Connector 48"/>
          <p:cNvCxnSpPr/>
          <p:nvPr/>
        </p:nvCxnSpPr>
        <p:spPr>
          <a:xfrm>
            <a:off x="8385090" y="3110686"/>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 name="Line 16"/>
          <p:cNvSpPr>
            <a:spLocks noChangeShapeType="1"/>
          </p:cNvSpPr>
          <p:nvPr>
            <p:custDataLst>
              <p:tags r:id="rId28"/>
            </p:custDataLst>
          </p:nvPr>
        </p:nvSpPr>
        <p:spPr bwMode="auto">
          <a:xfrm>
            <a:off x="8006466" y="3505200"/>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3"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4" name="Line 7"/>
          <p:cNvSpPr>
            <a:spLocks noChangeShapeType="1"/>
          </p:cNvSpPr>
          <p:nvPr>
            <p:custDataLst>
              <p:tags r:id="rId30"/>
            </p:custDataLst>
          </p:nvPr>
        </p:nvSpPr>
        <p:spPr bwMode="auto">
          <a:xfrm>
            <a:off x="7546322" y="31242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 name="Line 16"/>
          <p:cNvSpPr>
            <a:spLocks noChangeShapeType="1"/>
          </p:cNvSpPr>
          <p:nvPr>
            <p:custDataLst>
              <p:tags r:id="rId31"/>
            </p:custDataLst>
          </p:nvPr>
        </p:nvSpPr>
        <p:spPr bwMode="auto">
          <a:xfrm rot="16200000">
            <a:off x="7476528" y="3293852"/>
            <a:ext cx="328326" cy="1032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6" name="Line 16"/>
          <p:cNvSpPr>
            <a:spLocks noChangeShapeType="1"/>
          </p:cNvSpPr>
          <p:nvPr>
            <p:custDataLst>
              <p:tags r:id="rId3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7" name="TextBox 56"/>
          <p:cNvSpPr txBox="1"/>
          <p:nvPr/>
        </p:nvSpPr>
        <p:spPr bwMode="auto">
          <a:xfrm flipH="1">
            <a:off x="8763000" y="2727744"/>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8" name="Straight Connector 57"/>
          <p:cNvCxnSpPr/>
          <p:nvPr/>
        </p:nvCxnSpPr>
        <p:spPr>
          <a:xfrm>
            <a:off x="8558744" y="3110686"/>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85090" y="3134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Line 16"/>
          <p:cNvSpPr>
            <a:spLocks noChangeShapeType="1"/>
          </p:cNvSpPr>
          <p:nvPr>
            <p:custDataLst>
              <p:tags r:id="rId33"/>
            </p:custDataLst>
          </p:nvPr>
        </p:nvSpPr>
        <p:spPr bwMode="auto">
          <a:xfrm>
            <a:off x="8014184" y="3168595"/>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 name="Straight Connector 60"/>
          <p:cNvCxnSpPr/>
          <p:nvPr/>
        </p:nvCxnSpPr>
        <p:spPr>
          <a:xfrm>
            <a:off x="8385090" y="34290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Line 6"/>
          <p:cNvSpPr>
            <a:spLocks noChangeShapeType="1"/>
          </p:cNvSpPr>
          <p:nvPr>
            <p:custDataLst>
              <p:tags r:id="rId34"/>
            </p:custDataLst>
          </p:nvPr>
        </p:nvSpPr>
        <p:spPr bwMode="auto">
          <a:xfrm>
            <a:off x="8004089" y="3429000"/>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3" name="Line 7"/>
          <p:cNvSpPr>
            <a:spLocks noChangeShapeType="1"/>
          </p:cNvSpPr>
          <p:nvPr>
            <p:custDataLst>
              <p:tags r:id="rId3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AutoShape 4"/>
          <p:cNvSpPr>
            <a:spLocks noChangeArrowheads="1"/>
          </p:cNvSpPr>
          <p:nvPr>
            <p:custDataLst>
              <p:tags r:id="rId36"/>
            </p:custDataLst>
          </p:nvPr>
        </p:nvSpPr>
        <p:spPr bwMode="auto">
          <a:xfrm flipH="1">
            <a:off x="7696200" y="3657600"/>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5" name="Line 6"/>
          <p:cNvSpPr>
            <a:spLocks noChangeShapeType="1"/>
          </p:cNvSpPr>
          <p:nvPr>
            <p:custDataLst>
              <p:tags r:id="rId37"/>
            </p:custDataLst>
          </p:nvPr>
        </p:nvSpPr>
        <p:spPr bwMode="auto">
          <a:xfrm>
            <a:off x="8001000" y="3657600"/>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66" name="Straight Connector 65"/>
          <p:cNvCxnSpPr/>
          <p:nvPr/>
        </p:nvCxnSpPr>
        <p:spPr>
          <a:xfrm>
            <a:off x="8369752" y="3733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Line 11"/>
          <p:cNvSpPr>
            <a:spLocks noChangeShapeType="1"/>
          </p:cNvSpPr>
          <p:nvPr>
            <p:custDataLst>
              <p:tags r:id="rId38"/>
            </p:custDataLst>
          </p:nvPr>
        </p:nvSpPr>
        <p:spPr bwMode="auto">
          <a:xfrm flipV="1">
            <a:off x="8001000" y="3810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68" name="Straight Connector 67"/>
          <p:cNvCxnSpPr/>
          <p:nvPr/>
        </p:nvCxnSpPr>
        <p:spPr>
          <a:xfrm>
            <a:off x="8371906" y="3886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545560" y="3886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371906" y="3910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Line 16"/>
          <p:cNvSpPr>
            <a:spLocks noChangeShapeType="1"/>
          </p:cNvSpPr>
          <p:nvPr>
            <p:custDataLst>
              <p:tags r:id="rId39"/>
            </p:custDataLst>
          </p:nvPr>
        </p:nvSpPr>
        <p:spPr bwMode="auto">
          <a:xfrm>
            <a:off x="8001000" y="3910367"/>
            <a:ext cx="71014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2" name="Straight Connector 71"/>
          <p:cNvCxnSpPr/>
          <p:nvPr/>
        </p:nvCxnSpPr>
        <p:spPr>
          <a:xfrm>
            <a:off x="8371906" y="2743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545560" y="2743200"/>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371906" y="276736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Line 16"/>
          <p:cNvSpPr>
            <a:spLocks noChangeShapeType="1"/>
          </p:cNvSpPr>
          <p:nvPr>
            <p:custDataLst>
              <p:tags r:id="rId40"/>
            </p:custDataLst>
          </p:nvPr>
        </p:nvSpPr>
        <p:spPr bwMode="auto">
          <a:xfrm>
            <a:off x="8001000" y="2767367"/>
            <a:ext cx="698125"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76" name="Rectangle 75"/>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ne 6"/>
          <p:cNvSpPr>
            <a:spLocks noChangeShapeType="1"/>
          </p:cNvSpPr>
          <p:nvPr>
            <p:custDataLst>
              <p:tags r:id="rId41"/>
            </p:custDataLst>
          </p:nvPr>
        </p:nvSpPr>
        <p:spPr bwMode="auto">
          <a:xfrm>
            <a:off x="8001000" y="3352799"/>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78" name="Straight Connector 77"/>
          <p:cNvCxnSpPr/>
          <p:nvPr/>
        </p:nvCxnSpPr>
        <p:spPr>
          <a:xfrm>
            <a:off x="8369752" y="30586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Line 11"/>
          <p:cNvSpPr>
            <a:spLocks noChangeShapeType="1"/>
          </p:cNvSpPr>
          <p:nvPr>
            <p:custDataLst>
              <p:tags r:id="rId42"/>
            </p:custDataLst>
          </p:nvPr>
        </p:nvSpPr>
        <p:spPr bwMode="auto">
          <a:xfrm flipV="1">
            <a:off x="8001000" y="3048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80" name="Straight Connector 79"/>
          <p:cNvCxnSpPr/>
          <p:nvPr/>
        </p:nvCxnSpPr>
        <p:spPr>
          <a:xfrm flipH="1" flipV="1">
            <a:off x="8699125" y="2743200"/>
            <a:ext cx="12018"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Line 6"/>
          <p:cNvSpPr>
            <a:spLocks noChangeShapeType="1"/>
          </p:cNvSpPr>
          <p:nvPr>
            <p:custDataLst>
              <p:tags r:id="rId43"/>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2" name="AutoShape 4"/>
          <p:cNvSpPr>
            <a:spLocks noChangeArrowheads="1"/>
          </p:cNvSpPr>
          <p:nvPr>
            <p:custDataLst>
              <p:tags r:id="rId44"/>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3" name="Line 7"/>
          <p:cNvSpPr>
            <a:spLocks noChangeShapeType="1"/>
          </p:cNvSpPr>
          <p:nvPr>
            <p:custDataLst>
              <p:tags r:id="rId45"/>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4" name="AutoShape 4"/>
          <p:cNvSpPr>
            <a:spLocks noChangeArrowheads="1"/>
          </p:cNvSpPr>
          <p:nvPr>
            <p:custDataLst>
              <p:tags r:id="rId46"/>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5" name="Line 6"/>
          <p:cNvSpPr>
            <a:spLocks noChangeShapeType="1"/>
          </p:cNvSpPr>
          <p:nvPr>
            <p:custDataLst>
              <p:tags r:id="rId47"/>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6" name="Line 7"/>
          <p:cNvSpPr>
            <a:spLocks noChangeShapeType="1"/>
          </p:cNvSpPr>
          <p:nvPr>
            <p:custDataLst>
              <p:tags r:id="rId48"/>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7" name="AutoShape 14"/>
          <p:cNvSpPr>
            <a:spLocks noChangeArrowheads="1"/>
          </p:cNvSpPr>
          <p:nvPr>
            <p:custDataLst>
              <p:tags r:id="rId49"/>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88" name="Line 16"/>
          <p:cNvSpPr>
            <a:spLocks noChangeShapeType="1"/>
          </p:cNvSpPr>
          <p:nvPr>
            <p:custDataLst>
              <p:tags r:id="rId50"/>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9" name="Line 7"/>
          <p:cNvSpPr>
            <a:spLocks noChangeShapeType="1"/>
          </p:cNvSpPr>
          <p:nvPr>
            <p:custDataLst>
              <p:tags r:id="rId51"/>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90" name="Straight Connector 89"/>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Line 11"/>
          <p:cNvSpPr>
            <a:spLocks noChangeShapeType="1"/>
          </p:cNvSpPr>
          <p:nvPr>
            <p:custDataLst>
              <p:tags r:id="rId52"/>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92" name="Straight Connector 91"/>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AutoShape 4"/>
          <p:cNvSpPr>
            <a:spLocks noChangeArrowheads="1"/>
          </p:cNvSpPr>
          <p:nvPr>
            <p:custDataLst>
              <p:tags r:id="rId53"/>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4" name="Line 16"/>
          <p:cNvSpPr>
            <a:spLocks noChangeShapeType="1"/>
          </p:cNvSpPr>
          <p:nvPr>
            <p:custDataLst>
              <p:tags r:id="rId54"/>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5" name="Line 7"/>
          <p:cNvSpPr>
            <a:spLocks noChangeShapeType="1"/>
          </p:cNvSpPr>
          <p:nvPr>
            <p:custDataLst>
              <p:tags r:id="rId55"/>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6" name="Line 7"/>
          <p:cNvSpPr>
            <a:spLocks noChangeShapeType="1"/>
          </p:cNvSpPr>
          <p:nvPr>
            <p:custDataLst>
              <p:tags r:id="rId56"/>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7" name="Line 16"/>
          <p:cNvSpPr>
            <a:spLocks noChangeShapeType="1"/>
          </p:cNvSpPr>
          <p:nvPr>
            <p:custDataLst>
              <p:tags r:id="rId57"/>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98" name="Straight Connector 97"/>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Line 16"/>
          <p:cNvSpPr>
            <a:spLocks noChangeShapeType="1"/>
          </p:cNvSpPr>
          <p:nvPr>
            <p:custDataLst>
              <p:tags r:id="rId58"/>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01" name="Straight Connector 100"/>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Line 6"/>
          <p:cNvSpPr>
            <a:spLocks noChangeShapeType="1"/>
          </p:cNvSpPr>
          <p:nvPr>
            <p:custDataLst>
              <p:tags r:id="rId59"/>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3" name="AutoShape 4"/>
          <p:cNvSpPr>
            <a:spLocks noChangeArrowheads="1"/>
          </p:cNvSpPr>
          <p:nvPr>
            <p:custDataLst>
              <p:tags r:id="rId60"/>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4" name="Line 6"/>
          <p:cNvSpPr>
            <a:spLocks noChangeShapeType="1"/>
          </p:cNvSpPr>
          <p:nvPr>
            <p:custDataLst>
              <p:tags r:id="rId61"/>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05" name="Straight Connector 104"/>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Line 11"/>
          <p:cNvSpPr>
            <a:spLocks noChangeShapeType="1"/>
          </p:cNvSpPr>
          <p:nvPr>
            <p:custDataLst>
              <p:tags r:id="rId62"/>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07" name="Straight Connector 106"/>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Line 16"/>
          <p:cNvSpPr>
            <a:spLocks noChangeShapeType="1"/>
          </p:cNvSpPr>
          <p:nvPr>
            <p:custDataLst>
              <p:tags r:id="rId63"/>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4" name="Straight Connector 123"/>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Line 16"/>
          <p:cNvSpPr>
            <a:spLocks noChangeShapeType="1"/>
          </p:cNvSpPr>
          <p:nvPr>
            <p:custDataLst>
              <p:tags r:id="rId64"/>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1" name="Line 6"/>
          <p:cNvSpPr>
            <a:spLocks noChangeShapeType="1"/>
          </p:cNvSpPr>
          <p:nvPr>
            <p:custDataLst>
              <p:tags r:id="rId65"/>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2" name="Straight Connector 131"/>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Line 11"/>
          <p:cNvSpPr>
            <a:spLocks noChangeShapeType="1"/>
          </p:cNvSpPr>
          <p:nvPr>
            <p:custDataLst>
              <p:tags r:id="rId66"/>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34" name="Oval 133"/>
          <p:cNvSpPr/>
          <p:nvPr/>
        </p:nvSpPr>
        <p:spPr>
          <a:xfrm>
            <a:off x="7985664" y="2514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985664" y="304441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993615" y="34989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ine 7"/>
          <p:cNvSpPr>
            <a:spLocks noChangeShapeType="1"/>
          </p:cNvSpPr>
          <p:nvPr>
            <p:custDataLst>
              <p:tags r:id="rId67"/>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4" name="Line 7"/>
          <p:cNvSpPr>
            <a:spLocks noChangeShapeType="1"/>
          </p:cNvSpPr>
          <p:nvPr>
            <p:custDataLst>
              <p:tags r:id="rId68"/>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5" name="Line 16"/>
          <p:cNvSpPr>
            <a:spLocks noChangeShapeType="1"/>
          </p:cNvSpPr>
          <p:nvPr>
            <p:custDataLst>
              <p:tags r:id="rId69"/>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6" name="Line 7"/>
          <p:cNvSpPr>
            <a:spLocks noChangeShapeType="1"/>
          </p:cNvSpPr>
          <p:nvPr>
            <p:custDataLst>
              <p:tags r:id="rId70"/>
            </p:custDataLst>
          </p:nvPr>
        </p:nvSpPr>
        <p:spPr bwMode="auto">
          <a:xfrm flipV="1">
            <a:off x="7536826" y="3820644"/>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47" name="Line 16"/>
          <p:cNvSpPr>
            <a:spLocks noChangeShapeType="1"/>
          </p:cNvSpPr>
          <p:nvPr>
            <p:custDataLst>
              <p:tags r:id="rId71"/>
            </p:custDataLst>
          </p:nvPr>
        </p:nvSpPr>
        <p:spPr bwMode="auto">
          <a:xfrm rot="5400000" flipV="1">
            <a:off x="7223653" y="3519979"/>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48"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49"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0"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1"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2"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3"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4"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Tree>
    <p:extLst>
      <p:ext uri="{BB962C8B-B14F-4D97-AF65-F5344CB8AC3E}">
        <p14:creationId xmlns:p14="http://schemas.microsoft.com/office/powerpoint/2010/main" val="73193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28">
                                            <p:txEl>
                                              <p:pRg st="5" end="5"/>
                                            </p:txEl>
                                          </p:spTgt>
                                        </p:tgtEl>
                                        <p:attrNameLst>
                                          <p:attrName>style.color</p:attrName>
                                        </p:attrNameLst>
                                      </p:cBhvr>
                                      <p:to>
                                        <a:srgbClr val="33CCFF"/>
                                      </p:to>
                                    </p:animClr>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P spid="151" grpId="0" animBg="1"/>
      <p:bldP spid="152" grpId="0" animBg="1"/>
      <p:bldP spid="153" grpId="0" animBg="1"/>
      <p:bldP spid="15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38374641"/>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accent5">
                        <a:lumMod val="60000"/>
                        <a:lumOff val="40000"/>
                      </a:schemeClr>
                    </a:solidFill>
                  </a:rPr>
                  <a:t>S =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AB</m:t>
                        </m:r>
                      </m:e>
                    </m:acc>
                  </m:oMath>
                </a14:m>
                <a:r>
                  <a:rPr lang="en-US" sz="2000" dirty="0">
                    <a:solidFill>
                      <a:schemeClr val="accent5">
                        <a:lumMod val="60000"/>
                        <a:lumOff val="40000"/>
                      </a:schemeClr>
                    </a:solidFill>
                  </a:rPr>
                  <a:t>C +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A</m:t>
                        </m:r>
                      </m:e>
                    </m:acc>
                  </m:oMath>
                </a14:m>
                <a:r>
                  <a:rPr lang="en-US" sz="2000" dirty="0">
                    <a:solidFill>
                      <a:schemeClr val="accent5">
                        <a:lumMod val="60000"/>
                        <a:lumOff val="40000"/>
                      </a:schemeClr>
                    </a:solidFill>
                  </a:rPr>
                  <a:t>B</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C</m:t>
                        </m:r>
                      </m:e>
                    </m:acc>
                  </m:oMath>
                </a14:m>
                <a:r>
                  <a:rPr lang="en-US" sz="2000" dirty="0">
                    <a:solidFill>
                      <a:schemeClr val="accent5">
                        <a:lumMod val="60000"/>
                        <a:lumOff val="40000"/>
                      </a:schemeClr>
                    </a:solidFill>
                  </a:rPr>
                  <a:t> + A</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BC</m:t>
                        </m:r>
                      </m:e>
                    </m:acc>
                  </m:oMath>
                </a14:m>
                <a:r>
                  <a:rPr lang="en-US" sz="2000" dirty="0">
                    <a:solidFill>
                      <a:schemeClr val="accent5">
                        <a:lumMod val="60000"/>
                        <a:lumOff val="40000"/>
                      </a:schemeClr>
                    </a:solidFill>
                  </a:rPr>
                  <a:t> + ABC</a:t>
                </a:r>
                <a:endParaRPr lang="en-US" sz="2000" dirty="0">
                  <a:solidFill>
                    <a:schemeClr val="accent1"/>
                  </a:solidFill>
                </a:endParaRP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AB + AC + BC</a:t>
                </a:r>
                <a:endParaRPr lang="en-US" sz="2000" dirty="0">
                  <a:solidFill>
                    <a:schemeClr val="accent5">
                      <a:lumMod val="60000"/>
                      <a:lumOff val="40000"/>
                    </a:schemeClr>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65"/>
                </p:custDataLst>
              </p:nvPr>
            </p:nvSpPr>
            <p:spPr bwMode="auto">
              <a:xfrm>
                <a:off x="3581400" y="685800"/>
                <a:ext cx="5791200" cy="5667375"/>
              </a:xfrm>
              <a:prstGeom prst="rect">
                <a:avLst/>
              </a:prstGeom>
              <a:blipFill rotWithShape="0">
                <a:blip r:embed="rId66"/>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59" name="Group 60"/>
          <p:cNvGraphicFramePr>
            <a:graphicFrameLocks noGrp="1"/>
          </p:cNvGraphicFramePr>
          <p:nvPr>
            <p:extLst>
              <p:ext uri="{D42A27DB-BD31-4B8C-83A1-F6EECF244321}">
                <p14:modId xmlns:p14="http://schemas.microsoft.com/office/powerpoint/2010/main" val="619849701"/>
              </p:ext>
            </p:extLst>
          </p:nvPr>
        </p:nvGraphicFramePr>
        <p:xfrm>
          <a:off x="5715000" y="6037262"/>
          <a:ext cx="1447800" cy="742442"/>
        </p:xfrm>
        <a:graphic>
          <a:graphicData uri="http://schemas.openxmlformats.org/drawingml/2006/table">
            <a:tbl>
              <a:tblPr/>
              <a:tblGrid>
                <a:gridCol w="361950">
                  <a:extLst>
                    <a:ext uri="{9D8B030D-6E8A-4147-A177-3AD203B41FA5}">
                      <a16:colId xmlns:a16="http://schemas.microsoft.com/office/drawing/2014/main" val="20000"/>
                    </a:ext>
                  </a:extLst>
                </a:gridCol>
                <a:gridCol w="361950">
                  <a:extLst>
                    <a:ext uri="{9D8B030D-6E8A-4147-A177-3AD203B41FA5}">
                      <a16:colId xmlns:a16="http://schemas.microsoft.com/office/drawing/2014/main" val="20001"/>
                    </a:ext>
                  </a:extLst>
                </a:gridCol>
                <a:gridCol w="361950">
                  <a:extLst>
                    <a:ext uri="{9D8B030D-6E8A-4147-A177-3AD203B41FA5}">
                      <a16:colId xmlns:a16="http://schemas.microsoft.com/office/drawing/2014/main" val="20002"/>
                    </a:ext>
                  </a:extLst>
                </a:gridCol>
                <a:gridCol w="361950">
                  <a:extLst>
                    <a:ext uri="{9D8B030D-6E8A-4147-A177-3AD203B41FA5}">
                      <a16:colId xmlns:a16="http://schemas.microsoft.com/office/drawing/2014/main" val="20003"/>
                    </a:ext>
                  </a:extLst>
                </a:gridCol>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0"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84"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85"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86"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87"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88"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89"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90"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91"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graphicFrame>
        <p:nvGraphicFramePr>
          <p:cNvPr id="92" name="Group 90"/>
          <p:cNvGraphicFramePr>
            <a:graphicFrameLocks noGrp="1"/>
          </p:cNvGraphicFramePr>
          <p:nvPr>
            <p:extLst>
              <p:ext uri="{D42A27DB-BD31-4B8C-83A1-F6EECF244321}">
                <p14:modId xmlns:p14="http://schemas.microsoft.com/office/powerpoint/2010/main" val="3741491474"/>
              </p:ext>
            </p:extLst>
          </p:nvPr>
        </p:nvGraphicFramePr>
        <p:xfrm>
          <a:off x="3886200" y="6032797"/>
          <a:ext cx="1295400" cy="742442"/>
        </p:xfrm>
        <a:graphic>
          <a:graphicData uri="http://schemas.openxmlformats.org/drawingml/2006/table">
            <a:tbl>
              <a:tblPr/>
              <a:tblGrid>
                <a:gridCol w="323850">
                  <a:extLst>
                    <a:ext uri="{9D8B030D-6E8A-4147-A177-3AD203B41FA5}">
                      <a16:colId xmlns:a16="http://schemas.microsoft.com/office/drawing/2014/main" val="20000"/>
                    </a:ext>
                  </a:extLst>
                </a:gridCol>
                <a:gridCol w="323850">
                  <a:extLst>
                    <a:ext uri="{9D8B030D-6E8A-4147-A177-3AD203B41FA5}">
                      <a16:colId xmlns:a16="http://schemas.microsoft.com/office/drawing/2014/main" val="20001"/>
                    </a:ext>
                  </a:extLst>
                </a:gridCol>
                <a:gridCol w="323850">
                  <a:extLst>
                    <a:ext uri="{9D8B030D-6E8A-4147-A177-3AD203B41FA5}">
                      <a16:colId xmlns:a16="http://schemas.microsoft.com/office/drawing/2014/main" val="20002"/>
                    </a:ext>
                  </a:extLst>
                </a:gridCol>
                <a:gridCol w="323850">
                  <a:extLst>
                    <a:ext uri="{9D8B030D-6E8A-4147-A177-3AD203B41FA5}">
                      <a16:colId xmlns:a16="http://schemas.microsoft.com/office/drawing/2014/main" val="20003"/>
                    </a:ext>
                  </a:extLst>
                </a:gridCol>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3"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94"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95"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96"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97"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99"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00"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01"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02"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103"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04"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05"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46" name="Line 16"/>
          <p:cNvSpPr>
            <a:spLocks noChangeShapeType="1"/>
          </p:cNvSpPr>
          <p:nvPr>
            <p:custDataLst>
              <p:tags r:id="rId14"/>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7" name="TextBox 46"/>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8" name="Line 16"/>
          <p:cNvSpPr>
            <a:spLocks noChangeShapeType="1"/>
          </p:cNvSpPr>
          <p:nvPr>
            <p:custDataLst>
              <p:tags r:id="rId15"/>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3" name="TextBox 52"/>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54" name="TextBox 53"/>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55" name="TextBox 54"/>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65" name="Line 16"/>
          <p:cNvSpPr>
            <a:spLocks noChangeShapeType="1"/>
          </p:cNvSpPr>
          <p:nvPr>
            <p:custDataLst>
              <p:tags r:id="rId16"/>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72" name="Line 7"/>
          <p:cNvSpPr>
            <a:spLocks noChangeShapeType="1"/>
          </p:cNvSpPr>
          <p:nvPr>
            <p:custDataLst>
              <p:tags r:id="rId17"/>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6" name="Rectangle 105"/>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ine 6"/>
          <p:cNvSpPr>
            <a:spLocks noChangeShapeType="1"/>
          </p:cNvSpPr>
          <p:nvPr>
            <p:custDataLst>
              <p:tags r:id="rId18"/>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2" name="AutoShape 4"/>
          <p:cNvSpPr>
            <a:spLocks noChangeArrowheads="1"/>
          </p:cNvSpPr>
          <p:nvPr>
            <p:custDataLst>
              <p:tags r:id="rId19"/>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3" name="Line 7"/>
          <p:cNvSpPr>
            <a:spLocks noChangeShapeType="1"/>
          </p:cNvSpPr>
          <p:nvPr>
            <p:custDataLst>
              <p:tags r:id="rId20"/>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4" name="AutoShape 4"/>
          <p:cNvSpPr>
            <a:spLocks noChangeArrowheads="1"/>
          </p:cNvSpPr>
          <p:nvPr>
            <p:custDataLst>
              <p:tags r:id="rId21"/>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5" name="Line 6"/>
          <p:cNvSpPr>
            <a:spLocks noChangeShapeType="1"/>
          </p:cNvSpPr>
          <p:nvPr>
            <p:custDataLst>
              <p:tags r:id="rId22"/>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6" name="Line 7"/>
          <p:cNvSpPr>
            <a:spLocks noChangeShapeType="1"/>
          </p:cNvSpPr>
          <p:nvPr>
            <p:custDataLst>
              <p:tags r:id="rId23"/>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17" name="AutoShape 14"/>
          <p:cNvSpPr>
            <a:spLocks noChangeArrowheads="1"/>
          </p:cNvSpPr>
          <p:nvPr>
            <p:custDataLst>
              <p:tags r:id="rId24"/>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8" name="Line 16"/>
          <p:cNvSpPr>
            <a:spLocks noChangeShapeType="1"/>
          </p:cNvSpPr>
          <p:nvPr>
            <p:custDataLst>
              <p:tags r:id="rId25"/>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19" name="Line 7"/>
          <p:cNvSpPr>
            <a:spLocks noChangeShapeType="1"/>
          </p:cNvSpPr>
          <p:nvPr>
            <p:custDataLst>
              <p:tags r:id="rId26"/>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20" name="Straight Connector 119"/>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Line 11"/>
          <p:cNvSpPr>
            <a:spLocks noChangeShapeType="1"/>
          </p:cNvSpPr>
          <p:nvPr>
            <p:custDataLst>
              <p:tags r:id="rId27"/>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22" name="Straight Connector 121"/>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AutoShape 4"/>
          <p:cNvSpPr>
            <a:spLocks noChangeArrowheads="1"/>
          </p:cNvSpPr>
          <p:nvPr>
            <p:custDataLst>
              <p:tags r:id="rId28"/>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24" name="Line 16"/>
          <p:cNvSpPr>
            <a:spLocks noChangeShapeType="1"/>
          </p:cNvSpPr>
          <p:nvPr>
            <p:custDataLst>
              <p:tags r:id="rId29"/>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25" name="Line 7"/>
          <p:cNvSpPr>
            <a:spLocks noChangeShapeType="1"/>
          </p:cNvSpPr>
          <p:nvPr>
            <p:custDataLst>
              <p:tags r:id="rId30"/>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26" name="Line 7"/>
          <p:cNvSpPr>
            <a:spLocks noChangeShapeType="1"/>
          </p:cNvSpPr>
          <p:nvPr>
            <p:custDataLst>
              <p:tags r:id="rId31"/>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27" name="Line 16"/>
          <p:cNvSpPr>
            <a:spLocks noChangeShapeType="1"/>
          </p:cNvSpPr>
          <p:nvPr>
            <p:custDataLst>
              <p:tags r:id="rId32"/>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8" name="Straight Connector 127"/>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Line 16"/>
          <p:cNvSpPr>
            <a:spLocks noChangeShapeType="1"/>
          </p:cNvSpPr>
          <p:nvPr>
            <p:custDataLst>
              <p:tags r:id="rId33"/>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31" name="Straight Connector 130"/>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Line 6"/>
          <p:cNvSpPr>
            <a:spLocks noChangeShapeType="1"/>
          </p:cNvSpPr>
          <p:nvPr>
            <p:custDataLst>
              <p:tags r:id="rId34"/>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33" name="AutoShape 4"/>
          <p:cNvSpPr>
            <a:spLocks noChangeArrowheads="1"/>
          </p:cNvSpPr>
          <p:nvPr>
            <p:custDataLst>
              <p:tags r:id="rId35"/>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34" name="Line 6"/>
          <p:cNvSpPr>
            <a:spLocks noChangeShapeType="1"/>
          </p:cNvSpPr>
          <p:nvPr>
            <p:custDataLst>
              <p:tags r:id="rId36"/>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35" name="Straight Connector 134"/>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Line 11"/>
          <p:cNvSpPr>
            <a:spLocks noChangeShapeType="1"/>
          </p:cNvSpPr>
          <p:nvPr>
            <p:custDataLst>
              <p:tags r:id="rId37"/>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37" name="Straight Connector 136"/>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Line 16"/>
          <p:cNvSpPr>
            <a:spLocks noChangeShapeType="1"/>
          </p:cNvSpPr>
          <p:nvPr>
            <p:custDataLst>
              <p:tags r:id="rId38"/>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41" name="Straight Connector 140"/>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4" name="Line 16"/>
          <p:cNvSpPr>
            <a:spLocks noChangeShapeType="1"/>
          </p:cNvSpPr>
          <p:nvPr>
            <p:custDataLst>
              <p:tags r:id="rId39"/>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45" name="Line 6"/>
          <p:cNvSpPr>
            <a:spLocks noChangeShapeType="1"/>
          </p:cNvSpPr>
          <p:nvPr>
            <p:custDataLst>
              <p:tags r:id="rId40"/>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46" name="Straight Connector 145"/>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Line 11"/>
          <p:cNvSpPr>
            <a:spLocks noChangeShapeType="1"/>
          </p:cNvSpPr>
          <p:nvPr>
            <p:custDataLst>
              <p:tags r:id="rId41"/>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51" name="Oval 150"/>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ine 7"/>
          <p:cNvSpPr>
            <a:spLocks noChangeShapeType="1"/>
          </p:cNvSpPr>
          <p:nvPr>
            <p:custDataLst>
              <p:tags r:id="rId42"/>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58" name="Line 7"/>
          <p:cNvSpPr>
            <a:spLocks noChangeShapeType="1"/>
          </p:cNvSpPr>
          <p:nvPr>
            <p:custDataLst>
              <p:tags r:id="rId43"/>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59" name="Line 16"/>
          <p:cNvSpPr>
            <a:spLocks noChangeShapeType="1"/>
          </p:cNvSpPr>
          <p:nvPr>
            <p:custDataLst>
              <p:tags r:id="rId44"/>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62" name="Line 6"/>
          <p:cNvSpPr>
            <a:spLocks noChangeShapeType="1"/>
          </p:cNvSpPr>
          <p:nvPr>
            <p:custDataLst>
              <p:tags r:id="rId45"/>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3" name="AutoShape 4"/>
          <p:cNvSpPr>
            <a:spLocks noChangeArrowheads="1"/>
          </p:cNvSpPr>
          <p:nvPr>
            <p:custDataLst>
              <p:tags r:id="rId46"/>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4" name="Line 7"/>
          <p:cNvSpPr>
            <a:spLocks noChangeShapeType="1"/>
          </p:cNvSpPr>
          <p:nvPr>
            <p:custDataLst>
              <p:tags r:id="rId47"/>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5" name="AutoShape 4"/>
          <p:cNvSpPr>
            <a:spLocks noChangeArrowheads="1"/>
          </p:cNvSpPr>
          <p:nvPr>
            <p:custDataLst>
              <p:tags r:id="rId48"/>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6" name="Line 6"/>
          <p:cNvSpPr>
            <a:spLocks noChangeShapeType="1"/>
          </p:cNvSpPr>
          <p:nvPr>
            <p:custDataLst>
              <p:tags r:id="rId49"/>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7" name="Line 7"/>
          <p:cNvSpPr>
            <a:spLocks noChangeShapeType="1"/>
          </p:cNvSpPr>
          <p:nvPr>
            <p:custDataLst>
              <p:tags r:id="rId50"/>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8" name="AutoShape 14"/>
          <p:cNvSpPr>
            <a:spLocks noChangeArrowheads="1"/>
          </p:cNvSpPr>
          <p:nvPr>
            <p:custDataLst>
              <p:tags r:id="rId51"/>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9" name="Line 16"/>
          <p:cNvSpPr>
            <a:spLocks noChangeShapeType="1"/>
          </p:cNvSpPr>
          <p:nvPr>
            <p:custDataLst>
              <p:tags r:id="rId52"/>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70" name="Line 7"/>
          <p:cNvSpPr>
            <a:spLocks noChangeShapeType="1"/>
          </p:cNvSpPr>
          <p:nvPr>
            <p:custDataLst>
              <p:tags r:id="rId53"/>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71" name="Straight Connector 170"/>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2" name="Line 11"/>
          <p:cNvSpPr>
            <a:spLocks noChangeShapeType="1"/>
          </p:cNvSpPr>
          <p:nvPr>
            <p:custDataLst>
              <p:tags r:id="rId54"/>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73" name="Straight Connector 172"/>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4" name="Line 7"/>
          <p:cNvSpPr>
            <a:spLocks noChangeShapeType="1"/>
          </p:cNvSpPr>
          <p:nvPr>
            <p:custDataLst>
              <p:tags r:id="rId55"/>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5" name="AutoShape 4"/>
          <p:cNvSpPr>
            <a:spLocks noChangeArrowheads="1"/>
          </p:cNvSpPr>
          <p:nvPr>
            <p:custDataLst>
              <p:tags r:id="rId56"/>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76" name="Line 16"/>
          <p:cNvSpPr>
            <a:spLocks noChangeShapeType="1"/>
          </p:cNvSpPr>
          <p:nvPr>
            <p:custDataLst>
              <p:tags r:id="rId57"/>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77" name="Line 7"/>
          <p:cNvSpPr>
            <a:spLocks noChangeShapeType="1"/>
          </p:cNvSpPr>
          <p:nvPr>
            <p:custDataLst>
              <p:tags r:id="rId58"/>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8" name="Line 7"/>
          <p:cNvSpPr>
            <a:spLocks noChangeShapeType="1"/>
          </p:cNvSpPr>
          <p:nvPr>
            <p:custDataLst>
              <p:tags r:id="rId59"/>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9" name="Line 16"/>
          <p:cNvSpPr>
            <a:spLocks noChangeShapeType="1"/>
          </p:cNvSpPr>
          <p:nvPr>
            <p:custDataLst>
              <p:tags r:id="rId60"/>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80" name="TextBox 179"/>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181" name="Straight Connector 180"/>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3" name="Line 16"/>
          <p:cNvSpPr>
            <a:spLocks noChangeShapeType="1"/>
          </p:cNvSpPr>
          <p:nvPr>
            <p:custDataLst>
              <p:tags r:id="rId61"/>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84" name="Straight Connector 183"/>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5" name="Line 6"/>
          <p:cNvSpPr>
            <a:spLocks noChangeShapeType="1"/>
          </p:cNvSpPr>
          <p:nvPr>
            <p:custDataLst>
              <p:tags r:id="rId62"/>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Tree>
    <p:extLst>
      <p:ext uri="{BB962C8B-B14F-4D97-AF65-F5344CB8AC3E}">
        <p14:creationId xmlns:p14="http://schemas.microsoft.com/office/powerpoint/2010/main" val="1597846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4850164"/>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tx1"/>
                    </a:solidFill>
                  </a:rPr>
                  <a:t>S = </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AB</m:t>
                        </m:r>
                      </m:e>
                    </m:acc>
                  </m:oMath>
                </a14:m>
                <a:r>
                  <a:rPr lang="en-US" sz="2000" dirty="0">
                    <a:solidFill>
                      <a:schemeClr val="tx1"/>
                    </a:solidFill>
                  </a:rPr>
                  <a:t>C + </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A</m:t>
                        </m:r>
                      </m:e>
                    </m:acc>
                  </m:oMath>
                </a14:m>
                <a:r>
                  <a:rPr lang="en-US" sz="2000" dirty="0">
                    <a:solidFill>
                      <a:schemeClr val="tx1"/>
                    </a:solidFill>
                  </a:rPr>
                  <a:t>B</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C</m:t>
                        </m:r>
                      </m:e>
                    </m:acc>
                  </m:oMath>
                </a14:m>
                <a:r>
                  <a:rPr lang="en-US" sz="2000" dirty="0">
                    <a:solidFill>
                      <a:schemeClr val="tx1"/>
                    </a:solidFill>
                  </a:rPr>
                  <a:t> + A</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BC</m:t>
                        </m:r>
                      </m:e>
                    </m:acc>
                  </m:oMath>
                </a14:m>
                <a:r>
                  <a:rPr lang="en-US" sz="2000" dirty="0">
                    <a:solidFill>
                      <a:schemeClr val="tx1"/>
                    </a:solidFill>
                  </a:rPr>
                  <a:t> + ABC</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BC</m:t>
                        </m:r>
                      </m:e>
                    </m:acc>
                  </m:oMath>
                </a14:m>
                <a:r>
                  <a:rPr lang="en-US" sz="2000" dirty="0">
                    <a:solidFill>
                      <a:srgbClr val="FFFFFF"/>
                    </a:solidFill>
                  </a:rPr>
                  <a:t> + BC)</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a:solidFill>
                      <a:srgbClr val="FFFFFF"/>
                    </a:solidFill>
                  </a:rPr>
                  <a:t>(B </a:t>
                </a:r>
                <a:r>
                  <a:rPr lang="en-US" sz="2000" dirty="0">
                    <a:solidFill>
                      <a:srgbClr val="FFFFFF"/>
                    </a:solidFill>
                    <a:sym typeface="Symbol"/>
                  </a:rPr>
                  <a:t> C) + A(</a:t>
                </a:r>
                <a14:m>
                  <m:oMath xmlns:m="http://schemas.openxmlformats.org/officeDocument/2006/math">
                    <m:acc>
                      <m:accPr>
                        <m:chr m:val="̅"/>
                        <m:ctrlPr>
                          <a:rPr lang="en-US" sz="2000" i="1">
                            <a:solidFill>
                              <a:srgbClr val="FFFFFF"/>
                            </a:solidFill>
                            <a:latin typeface="Cambria Math" panose="02040503050406030204" pitchFamily="18" charset="0"/>
                            <a:sym typeface="Symbol"/>
                          </a:rPr>
                        </m:ctrlPr>
                      </m:accPr>
                      <m:e>
                        <m:r>
                          <m:rPr>
                            <m:sty m:val="p"/>
                          </m:rPr>
                          <a:rPr lang="en-US" sz="2000">
                            <a:solidFill>
                              <a:srgbClr val="FFFFFF"/>
                            </a:solidFill>
                            <a:latin typeface="Cambria Math"/>
                            <a:sym typeface="Symbol"/>
                          </a:rPr>
                          <m:t>B</m:t>
                        </m:r>
                        <m:r>
                          <a:rPr lang="en-US" sz="2000">
                            <a:solidFill>
                              <a:srgbClr val="FFFFFF"/>
                            </a:solidFill>
                            <a:latin typeface="Cambria Math"/>
                            <a:sym typeface="Symbol"/>
                          </a:rPr>
                          <m:t>  </m:t>
                        </m:r>
                        <m:r>
                          <m:rPr>
                            <m:sty m:val="p"/>
                          </m:rPr>
                          <a:rPr lang="en-US" sz="2000">
                            <a:solidFill>
                              <a:srgbClr val="FFFFFF"/>
                            </a:solidFill>
                            <a:latin typeface="Cambria Math"/>
                            <a:sym typeface="Symbol"/>
                          </a:rPr>
                          <m:t>C</m:t>
                        </m:r>
                      </m:e>
                    </m:acc>
                  </m:oMath>
                </a14:m>
                <a:r>
                  <a:rPr lang="en-US" sz="2000" dirty="0">
                    <a:solidFill>
                      <a:srgbClr val="FFFFFF"/>
                    </a:solidFill>
                  </a:rPr>
                  <a:t>)</a:t>
                </a:r>
              </a:p>
              <a:p>
                <a:pPr marL="342900" indent="-342900">
                  <a:spcBef>
                    <a:spcPct val="20000"/>
                  </a:spcBef>
                  <a:buClr>
                    <a:schemeClr val="accent5">
                      <a:lumMod val="60000"/>
                      <a:lumOff val="40000"/>
                    </a:schemeClr>
                  </a:buClr>
                  <a:buFont typeface="Arial" pitchFamily="34" charset="0"/>
                  <a:buChar char="•"/>
                </a:pPr>
                <a:r>
                  <a:rPr lang="en-US" sz="2000" dirty="0">
                    <a:solidFill>
                      <a:schemeClr val="accent5">
                        <a:lumMod val="60000"/>
                        <a:lumOff val="40000"/>
                      </a:schemeClr>
                    </a:solidFill>
                  </a:rPr>
                  <a:t>S = A </a:t>
                </a:r>
                <a:r>
                  <a:rPr lang="en-US" sz="2000" dirty="0">
                    <a:solidFill>
                      <a:schemeClr val="accent5">
                        <a:lumMod val="60000"/>
                        <a:lumOff val="40000"/>
                      </a:schemeClr>
                    </a:solidFill>
                    <a:sym typeface="Symbol"/>
                  </a:rPr>
                  <a:t> </a:t>
                </a:r>
                <a:r>
                  <a:rPr lang="en-US" sz="2000" dirty="0">
                    <a:solidFill>
                      <a:schemeClr val="accent5">
                        <a:lumMod val="60000"/>
                        <a:lumOff val="40000"/>
                      </a:schemeClr>
                    </a:solidFill>
                  </a:rPr>
                  <a:t>(B </a:t>
                </a:r>
                <a:r>
                  <a:rPr lang="en-US" sz="2000" dirty="0">
                    <a:solidFill>
                      <a:schemeClr val="accent5">
                        <a:lumMod val="60000"/>
                        <a:lumOff val="40000"/>
                      </a:schemeClr>
                    </a:solidFill>
                    <a:sym typeface="Symbol"/>
                  </a:rPr>
                  <a:t> 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a:t>
                </a:r>
                <a:r>
                  <a:rPr lang="en-US" sz="2000" dirty="0" smtClean="0">
                    <a:solidFill>
                      <a:srgbClr val="FFFFFF"/>
                    </a:solidFill>
                  </a:rPr>
                  <a:t>+ ABC</a:t>
                </a:r>
                <a:endParaRPr lang="en-US" sz="2000" dirty="0">
                  <a:solidFill>
                    <a:srgbClr val="FFFFFF"/>
                  </a:solidFill>
                </a:endParaRP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AB + AC + BC</a:t>
                </a:r>
                <a:endParaRPr lang="en-US" sz="2000" dirty="0">
                  <a:solidFill>
                    <a:schemeClr val="accent5">
                      <a:lumMod val="60000"/>
                      <a:lumOff val="40000"/>
                    </a:schemeClr>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65"/>
                </p:custDataLst>
              </p:nvPr>
            </p:nvSpPr>
            <p:spPr bwMode="auto">
              <a:xfrm>
                <a:off x="3581400" y="685800"/>
                <a:ext cx="5791200" cy="5667375"/>
              </a:xfrm>
              <a:prstGeom prst="rect">
                <a:avLst/>
              </a:prstGeom>
              <a:blipFill rotWithShape="0">
                <a:blip r:embed="rId66"/>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graphicFrame>
        <p:nvGraphicFramePr>
          <p:cNvPr id="128" name="Group 60"/>
          <p:cNvGraphicFramePr>
            <a:graphicFrameLocks noGrp="1"/>
          </p:cNvGraphicFramePr>
          <p:nvPr>
            <p:extLst>
              <p:ext uri="{D42A27DB-BD31-4B8C-83A1-F6EECF244321}">
                <p14:modId xmlns:p14="http://schemas.microsoft.com/office/powerpoint/2010/main" val="2003369043"/>
              </p:ext>
            </p:extLst>
          </p:nvPr>
        </p:nvGraphicFramePr>
        <p:xfrm>
          <a:off x="5715000" y="6037262"/>
          <a:ext cx="1447800" cy="742442"/>
        </p:xfrm>
        <a:graphic>
          <a:graphicData uri="http://schemas.openxmlformats.org/drawingml/2006/table">
            <a:tbl>
              <a:tblPr/>
              <a:tblGrid>
                <a:gridCol w="361950">
                  <a:extLst>
                    <a:ext uri="{9D8B030D-6E8A-4147-A177-3AD203B41FA5}">
                      <a16:colId xmlns:a16="http://schemas.microsoft.com/office/drawing/2014/main" val="20000"/>
                    </a:ext>
                  </a:extLst>
                </a:gridCol>
                <a:gridCol w="361950">
                  <a:extLst>
                    <a:ext uri="{9D8B030D-6E8A-4147-A177-3AD203B41FA5}">
                      <a16:colId xmlns:a16="http://schemas.microsoft.com/office/drawing/2014/main" val="20001"/>
                    </a:ext>
                  </a:extLst>
                </a:gridCol>
                <a:gridCol w="361950">
                  <a:extLst>
                    <a:ext uri="{9D8B030D-6E8A-4147-A177-3AD203B41FA5}">
                      <a16:colId xmlns:a16="http://schemas.microsoft.com/office/drawing/2014/main" val="20002"/>
                    </a:ext>
                  </a:extLst>
                </a:gridCol>
                <a:gridCol w="361950">
                  <a:extLst>
                    <a:ext uri="{9D8B030D-6E8A-4147-A177-3AD203B41FA5}">
                      <a16:colId xmlns:a16="http://schemas.microsoft.com/office/drawing/2014/main" val="20003"/>
                    </a:ext>
                  </a:extLst>
                </a:gridCol>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3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3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3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3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35"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6"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37"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graphicFrame>
        <p:nvGraphicFramePr>
          <p:cNvPr id="138" name="Group 90"/>
          <p:cNvGraphicFramePr>
            <a:graphicFrameLocks noGrp="1"/>
          </p:cNvGraphicFramePr>
          <p:nvPr>
            <p:extLst>
              <p:ext uri="{D42A27DB-BD31-4B8C-83A1-F6EECF244321}">
                <p14:modId xmlns:p14="http://schemas.microsoft.com/office/powerpoint/2010/main" val="1851559628"/>
              </p:ext>
            </p:extLst>
          </p:nvPr>
        </p:nvGraphicFramePr>
        <p:xfrm>
          <a:off x="3886200" y="6032797"/>
          <a:ext cx="1295400" cy="742442"/>
        </p:xfrm>
        <a:graphic>
          <a:graphicData uri="http://schemas.openxmlformats.org/drawingml/2006/table">
            <a:tbl>
              <a:tblPr/>
              <a:tblGrid>
                <a:gridCol w="323850">
                  <a:extLst>
                    <a:ext uri="{9D8B030D-6E8A-4147-A177-3AD203B41FA5}">
                      <a16:colId xmlns:a16="http://schemas.microsoft.com/office/drawing/2014/main" val="20000"/>
                    </a:ext>
                  </a:extLst>
                </a:gridCol>
                <a:gridCol w="323850">
                  <a:extLst>
                    <a:ext uri="{9D8B030D-6E8A-4147-A177-3AD203B41FA5}">
                      <a16:colId xmlns:a16="http://schemas.microsoft.com/office/drawing/2014/main" val="20001"/>
                    </a:ext>
                  </a:extLst>
                </a:gridCol>
                <a:gridCol w="323850">
                  <a:extLst>
                    <a:ext uri="{9D8B030D-6E8A-4147-A177-3AD203B41FA5}">
                      <a16:colId xmlns:a16="http://schemas.microsoft.com/office/drawing/2014/main" val="20002"/>
                    </a:ext>
                  </a:extLst>
                </a:gridCol>
                <a:gridCol w="323850">
                  <a:extLst>
                    <a:ext uri="{9D8B030D-6E8A-4147-A177-3AD203B41FA5}">
                      <a16:colId xmlns:a16="http://schemas.microsoft.com/office/drawing/2014/main" val="20003"/>
                    </a:ext>
                  </a:extLst>
                </a:gridCol>
              </a:tblGrid>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4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4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4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4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44"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4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4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148"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9"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0"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84" name="Line 16"/>
          <p:cNvSpPr>
            <a:spLocks noChangeShapeType="1"/>
          </p:cNvSpPr>
          <p:nvPr>
            <p:custDataLst>
              <p:tags r:id="rId14"/>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5" name="Line 16"/>
          <p:cNvSpPr>
            <a:spLocks noChangeShapeType="1"/>
          </p:cNvSpPr>
          <p:nvPr>
            <p:custDataLst>
              <p:tags r:id="rId15"/>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6" name="TextBox 85"/>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87" name="TextBox 86"/>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88" name="TextBox 87"/>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89" name="Line 16"/>
          <p:cNvSpPr>
            <a:spLocks noChangeShapeType="1"/>
          </p:cNvSpPr>
          <p:nvPr>
            <p:custDataLst>
              <p:tags r:id="rId16"/>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0" name="Line 7"/>
          <p:cNvSpPr>
            <a:spLocks noChangeShapeType="1"/>
          </p:cNvSpPr>
          <p:nvPr>
            <p:custDataLst>
              <p:tags r:id="rId17"/>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1" name="Rectangle 90"/>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6"/>
          <p:cNvSpPr>
            <a:spLocks noChangeShapeType="1"/>
          </p:cNvSpPr>
          <p:nvPr>
            <p:custDataLst>
              <p:tags r:id="rId18"/>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3" name="AutoShape 4"/>
          <p:cNvSpPr>
            <a:spLocks noChangeArrowheads="1"/>
          </p:cNvSpPr>
          <p:nvPr>
            <p:custDataLst>
              <p:tags r:id="rId19"/>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4" name="Line 7"/>
          <p:cNvSpPr>
            <a:spLocks noChangeShapeType="1"/>
          </p:cNvSpPr>
          <p:nvPr>
            <p:custDataLst>
              <p:tags r:id="rId20"/>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5" name="AutoShape 4"/>
          <p:cNvSpPr>
            <a:spLocks noChangeArrowheads="1"/>
          </p:cNvSpPr>
          <p:nvPr>
            <p:custDataLst>
              <p:tags r:id="rId21"/>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6" name="Line 6"/>
          <p:cNvSpPr>
            <a:spLocks noChangeShapeType="1"/>
          </p:cNvSpPr>
          <p:nvPr>
            <p:custDataLst>
              <p:tags r:id="rId22"/>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97" name="Line 7"/>
          <p:cNvSpPr>
            <a:spLocks noChangeShapeType="1"/>
          </p:cNvSpPr>
          <p:nvPr>
            <p:custDataLst>
              <p:tags r:id="rId23"/>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98" name="AutoShape 14"/>
          <p:cNvSpPr>
            <a:spLocks noChangeArrowheads="1"/>
          </p:cNvSpPr>
          <p:nvPr>
            <p:custDataLst>
              <p:tags r:id="rId24"/>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99" name="Line 16"/>
          <p:cNvSpPr>
            <a:spLocks noChangeShapeType="1"/>
          </p:cNvSpPr>
          <p:nvPr>
            <p:custDataLst>
              <p:tags r:id="rId25"/>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00" name="Line 7"/>
          <p:cNvSpPr>
            <a:spLocks noChangeShapeType="1"/>
          </p:cNvSpPr>
          <p:nvPr>
            <p:custDataLst>
              <p:tags r:id="rId26"/>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01" name="Straight Connector 100"/>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Line 11"/>
          <p:cNvSpPr>
            <a:spLocks noChangeShapeType="1"/>
          </p:cNvSpPr>
          <p:nvPr>
            <p:custDataLst>
              <p:tags r:id="rId27"/>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03" name="Straight Connector 102"/>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AutoShape 4"/>
          <p:cNvSpPr>
            <a:spLocks noChangeArrowheads="1"/>
          </p:cNvSpPr>
          <p:nvPr>
            <p:custDataLst>
              <p:tags r:id="rId28"/>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05" name="Line 16"/>
          <p:cNvSpPr>
            <a:spLocks noChangeShapeType="1"/>
          </p:cNvSpPr>
          <p:nvPr>
            <p:custDataLst>
              <p:tags r:id="rId29"/>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06" name="Line 7"/>
          <p:cNvSpPr>
            <a:spLocks noChangeShapeType="1"/>
          </p:cNvSpPr>
          <p:nvPr>
            <p:custDataLst>
              <p:tags r:id="rId30"/>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7" name="Line 7"/>
          <p:cNvSpPr>
            <a:spLocks noChangeShapeType="1"/>
          </p:cNvSpPr>
          <p:nvPr>
            <p:custDataLst>
              <p:tags r:id="rId31"/>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08" name="Line 16"/>
          <p:cNvSpPr>
            <a:spLocks noChangeShapeType="1"/>
          </p:cNvSpPr>
          <p:nvPr>
            <p:custDataLst>
              <p:tags r:id="rId32"/>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09" name="Straight Connector 108"/>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1" name="Line 16"/>
          <p:cNvSpPr>
            <a:spLocks noChangeShapeType="1"/>
          </p:cNvSpPr>
          <p:nvPr>
            <p:custDataLst>
              <p:tags r:id="rId33"/>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12" name="Straight Connector 111"/>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Line 6"/>
          <p:cNvSpPr>
            <a:spLocks noChangeShapeType="1"/>
          </p:cNvSpPr>
          <p:nvPr>
            <p:custDataLst>
              <p:tags r:id="rId34"/>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14" name="AutoShape 4"/>
          <p:cNvSpPr>
            <a:spLocks noChangeArrowheads="1"/>
          </p:cNvSpPr>
          <p:nvPr>
            <p:custDataLst>
              <p:tags r:id="rId35"/>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15" name="Line 6"/>
          <p:cNvSpPr>
            <a:spLocks noChangeShapeType="1"/>
          </p:cNvSpPr>
          <p:nvPr>
            <p:custDataLst>
              <p:tags r:id="rId36"/>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16" name="Straight Connector 115"/>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Line 11"/>
          <p:cNvSpPr>
            <a:spLocks noChangeShapeType="1"/>
          </p:cNvSpPr>
          <p:nvPr>
            <p:custDataLst>
              <p:tags r:id="rId37"/>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118" name="Straight Connector 117"/>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Line 16"/>
          <p:cNvSpPr>
            <a:spLocks noChangeShapeType="1"/>
          </p:cNvSpPr>
          <p:nvPr>
            <p:custDataLst>
              <p:tags r:id="rId38"/>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22" name="Straight Connector 121"/>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Line 16"/>
          <p:cNvSpPr>
            <a:spLocks noChangeShapeType="1"/>
          </p:cNvSpPr>
          <p:nvPr>
            <p:custDataLst>
              <p:tags r:id="rId39"/>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26" name="Line 6"/>
          <p:cNvSpPr>
            <a:spLocks noChangeShapeType="1"/>
          </p:cNvSpPr>
          <p:nvPr>
            <p:custDataLst>
              <p:tags r:id="rId40"/>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127" name="Straight Connector 126"/>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1" name="Line 11"/>
          <p:cNvSpPr>
            <a:spLocks noChangeShapeType="1"/>
          </p:cNvSpPr>
          <p:nvPr>
            <p:custDataLst>
              <p:tags r:id="rId41"/>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152" name="Oval 151"/>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ine 7"/>
          <p:cNvSpPr>
            <a:spLocks noChangeShapeType="1"/>
          </p:cNvSpPr>
          <p:nvPr>
            <p:custDataLst>
              <p:tags r:id="rId42"/>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59" name="Line 7"/>
          <p:cNvSpPr>
            <a:spLocks noChangeShapeType="1"/>
          </p:cNvSpPr>
          <p:nvPr>
            <p:custDataLst>
              <p:tags r:id="rId43"/>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0" name="Line 16"/>
          <p:cNvSpPr>
            <a:spLocks noChangeShapeType="1"/>
          </p:cNvSpPr>
          <p:nvPr>
            <p:custDataLst>
              <p:tags r:id="rId44"/>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61" name="Line 6"/>
          <p:cNvSpPr>
            <a:spLocks noChangeShapeType="1"/>
          </p:cNvSpPr>
          <p:nvPr>
            <p:custDataLst>
              <p:tags r:id="rId45"/>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2" name="AutoShape 4"/>
          <p:cNvSpPr>
            <a:spLocks noChangeArrowheads="1"/>
          </p:cNvSpPr>
          <p:nvPr>
            <p:custDataLst>
              <p:tags r:id="rId46"/>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3" name="Line 7"/>
          <p:cNvSpPr>
            <a:spLocks noChangeShapeType="1"/>
          </p:cNvSpPr>
          <p:nvPr>
            <p:custDataLst>
              <p:tags r:id="rId47"/>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4" name="AutoShape 4"/>
          <p:cNvSpPr>
            <a:spLocks noChangeArrowheads="1"/>
          </p:cNvSpPr>
          <p:nvPr>
            <p:custDataLst>
              <p:tags r:id="rId48"/>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5" name="Line 6"/>
          <p:cNvSpPr>
            <a:spLocks noChangeShapeType="1"/>
          </p:cNvSpPr>
          <p:nvPr>
            <p:custDataLst>
              <p:tags r:id="rId49"/>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66" name="Line 7"/>
          <p:cNvSpPr>
            <a:spLocks noChangeShapeType="1"/>
          </p:cNvSpPr>
          <p:nvPr>
            <p:custDataLst>
              <p:tags r:id="rId50"/>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67" name="AutoShape 14"/>
          <p:cNvSpPr>
            <a:spLocks noChangeArrowheads="1"/>
          </p:cNvSpPr>
          <p:nvPr>
            <p:custDataLst>
              <p:tags r:id="rId51"/>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68" name="Line 16"/>
          <p:cNvSpPr>
            <a:spLocks noChangeShapeType="1"/>
          </p:cNvSpPr>
          <p:nvPr>
            <p:custDataLst>
              <p:tags r:id="rId52"/>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69" name="Line 7"/>
          <p:cNvSpPr>
            <a:spLocks noChangeShapeType="1"/>
          </p:cNvSpPr>
          <p:nvPr>
            <p:custDataLst>
              <p:tags r:id="rId53"/>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170" name="Straight Connector 169"/>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Line 11"/>
          <p:cNvSpPr>
            <a:spLocks noChangeShapeType="1"/>
          </p:cNvSpPr>
          <p:nvPr>
            <p:custDataLst>
              <p:tags r:id="rId54"/>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172" name="Straight Connector 171"/>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Line 7"/>
          <p:cNvSpPr>
            <a:spLocks noChangeShapeType="1"/>
          </p:cNvSpPr>
          <p:nvPr>
            <p:custDataLst>
              <p:tags r:id="rId55"/>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4" name="AutoShape 4"/>
          <p:cNvSpPr>
            <a:spLocks noChangeArrowheads="1"/>
          </p:cNvSpPr>
          <p:nvPr>
            <p:custDataLst>
              <p:tags r:id="rId56"/>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175" name="Line 16"/>
          <p:cNvSpPr>
            <a:spLocks noChangeShapeType="1"/>
          </p:cNvSpPr>
          <p:nvPr>
            <p:custDataLst>
              <p:tags r:id="rId57"/>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76" name="Line 7"/>
          <p:cNvSpPr>
            <a:spLocks noChangeShapeType="1"/>
          </p:cNvSpPr>
          <p:nvPr>
            <p:custDataLst>
              <p:tags r:id="rId58"/>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7" name="Line 7"/>
          <p:cNvSpPr>
            <a:spLocks noChangeShapeType="1"/>
          </p:cNvSpPr>
          <p:nvPr>
            <p:custDataLst>
              <p:tags r:id="rId59"/>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178" name="Line 16"/>
          <p:cNvSpPr>
            <a:spLocks noChangeShapeType="1"/>
          </p:cNvSpPr>
          <p:nvPr>
            <p:custDataLst>
              <p:tags r:id="rId60"/>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179" name="TextBox 178"/>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180" name="Straight Connector 179"/>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2" name="Line 16"/>
          <p:cNvSpPr>
            <a:spLocks noChangeShapeType="1"/>
          </p:cNvSpPr>
          <p:nvPr>
            <p:custDataLst>
              <p:tags r:id="rId61"/>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183" name="Straight Connector 182"/>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Line 6"/>
          <p:cNvSpPr>
            <a:spLocks noChangeShapeType="1"/>
          </p:cNvSpPr>
          <p:nvPr>
            <p:custDataLst>
              <p:tags r:id="rId62"/>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185" name="TextBox 184"/>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Tree>
    <p:extLst>
      <p:ext uri="{BB962C8B-B14F-4D97-AF65-F5344CB8AC3E}">
        <p14:creationId xmlns:p14="http://schemas.microsoft.com/office/powerpoint/2010/main" val="3765177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1-bit </a:t>
            </a:r>
            <a:r>
              <a:rPr lang="en-US" dirty="0"/>
              <a:t>Adder with Carry</a:t>
            </a:r>
          </a:p>
        </p:txBody>
      </p:sp>
      <p:sp>
        <p:nvSpPr>
          <p:cNvPr id="17" name="Rectangle 3"/>
          <p:cNvSpPr>
            <a:spLocks noChangeArrowheads="1"/>
          </p:cNvSpPr>
          <p:nvPr>
            <p:custDataLst>
              <p:tags r:id="rId2"/>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3"/>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4"/>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5"/>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6"/>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7"/>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8"/>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9"/>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0"/>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1"/>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9672468"/>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28" name="Rectangle 43"/>
              <p:cNvSpPr>
                <a:spLocks noChangeArrowheads="1"/>
              </p:cNvSpPr>
              <p:nvPr>
                <p:custDataLst>
                  <p:tags r:id="rId12"/>
                </p:custDataLst>
              </p:nvPr>
            </p:nvSpPr>
            <p:spPr bwMode="auto">
              <a:xfrm>
                <a:off x="3581400" y="685800"/>
                <a:ext cx="57912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smtClean="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tx1"/>
                    </a:solidFill>
                  </a:rPr>
                  <a:t>S = </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AB</m:t>
                        </m:r>
                      </m:e>
                    </m:acc>
                  </m:oMath>
                </a14:m>
                <a:r>
                  <a:rPr lang="en-US" sz="2000" dirty="0">
                    <a:solidFill>
                      <a:schemeClr val="tx1"/>
                    </a:solidFill>
                  </a:rPr>
                  <a:t>C + </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A</m:t>
                        </m:r>
                      </m:e>
                    </m:acc>
                  </m:oMath>
                </a14:m>
                <a:r>
                  <a:rPr lang="en-US" sz="2000" dirty="0">
                    <a:solidFill>
                      <a:schemeClr val="tx1"/>
                    </a:solidFill>
                  </a:rPr>
                  <a:t>B</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C</m:t>
                        </m:r>
                      </m:e>
                    </m:acc>
                  </m:oMath>
                </a14:m>
                <a:r>
                  <a:rPr lang="en-US" sz="2000" dirty="0">
                    <a:solidFill>
                      <a:schemeClr val="tx1"/>
                    </a:solidFill>
                  </a:rPr>
                  <a:t> + A</a:t>
                </a:r>
                <a14:m>
                  <m:oMath xmlns:m="http://schemas.openxmlformats.org/officeDocument/2006/math">
                    <m:acc>
                      <m:accPr>
                        <m:chr m:val="̅"/>
                        <m:ctrlPr>
                          <a:rPr lang="en-US" sz="2000" i="1">
                            <a:solidFill>
                              <a:schemeClr val="tx1"/>
                            </a:solidFill>
                            <a:latin typeface="Cambria Math" panose="02040503050406030204" pitchFamily="18" charset="0"/>
                          </a:rPr>
                        </m:ctrlPr>
                      </m:accPr>
                      <m:e>
                        <m:r>
                          <m:rPr>
                            <m:sty m:val="p"/>
                          </m:rPr>
                          <a:rPr lang="en-US" sz="2000">
                            <a:solidFill>
                              <a:schemeClr val="tx1"/>
                            </a:solidFill>
                            <a:latin typeface="Cambria Math"/>
                          </a:rPr>
                          <m:t>BC</m:t>
                        </m:r>
                      </m:e>
                    </m:acc>
                  </m:oMath>
                </a14:m>
                <a:r>
                  <a:rPr lang="en-US" sz="2000" dirty="0">
                    <a:solidFill>
                      <a:schemeClr val="tx1"/>
                    </a:solidFill>
                  </a:rPr>
                  <a:t> + ABC</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oMath>
                </a14:m>
                <a:r>
                  <a:rPr lang="en-US" sz="2000" dirty="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BC</m:t>
                        </m:r>
                      </m:e>
                    </m:acc>
                  </m:oMath>
                </a14:m>
                <a:r>
                  <a:rPr lang="en-US" sz="2000" dirty="0">
                    <a:solidFill>
                      <a:srgbClr val="FFFFFF"/>
                    </a:solidFill>
                  </a:rPr>
                  <a:t> + BC)</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a:solidFill>
                      <a:srgbClr val="FFFFFF"/>
                    </a:solidFill>
                  </a:rPr>
                  <a:t>(B </a:t>
                </a:r>
                <a:r>
                  <a:rPr lang="en-US" sz="2000" dirty="0">
                    <a:solidFill>
                      <a:srgbClr val="FFFFFF"/>
                    </a:solidFill>
                    <a:sym typeface="Symbol"/>
                  </a:rPr>
                  <a:t> C) + A(</a:t>
                </a:r>
                <a14:m>
                  <m:oMath xmlns:m="http://schemas.openxmlformats.org/officeDocument/2006/math">
                    <m:acc>
                      <m:accPr>
                        <m:chr m:val="̅"/>
                        <m:ctrlPr>
                          <a:rPr lang="en-US" sz="2000" i="1">
                            <a:solidFill>
                              <a:srgbClr val="FFFFFF"/>
                            </a:solidFill>
                            <a:latin typeface="Cambria Math" panose="02040503050406030204" pitchFamily="18" charset="0"/>
                            <a:sym typeface="Symbol"/>
                          </a:rPr>
                        </m:ctrlPr>
                      </m:accPr>
                      <m:e>
                        <m:r>
                          <m:rPr>
                            <m:sty m:val="p"/>
                          </m:rPr>
                          <a:rPr lang="en-US" sz="2000">
                            <a:solidFill>
                              <a:srgbClr val="FFFFFF"/>
                            </a:solidFill>
                            <a:latin typeface="Cambria Math"/>
                            <a:sym typeface="Symbol"/>
                          </a:rPr>
                          <m:t>B</m:t>
                        </m:r>
                        <m:r>
                          <a:rPr lang="en-US" sz="2000">
                            <a:solidFill>
                              <a:srgbClr val="FFFFFF"/>
                            </a:solidFill>
                            <a:latin typeface="Cambria Math"/>
                            <a:sym typeface="Symbol"/>
                          </a:rPr>
                          <m:t>  </m:t>
                        </m:r>
                        <m:r>
                          <m:rPr>
                            <m:sty m:val="p"/>
                          </m:rPr>
                          <a:rPr lang="en-US" sz="2000">
                            <a:solidFill>
                              <a:srgbClr val="FFFFFF"/>
                            </a:solidFill>
                            <a:latin typeface="Cambria Math"/>
                            <a:sym typeface="Symbol"/>
                          </a:rPr>
                          <m:t>C</m:t>
                        </m:r>
                      </m:e>
                    </m:acc>
                  </m:oMath>
                </a14:m>
                <a:r>
                  <a:rPr lang="en-US" sz="2000" dirty="0">
                    <a:solidFill>
                      <a:srgbClr val="FFFFFF"/>
                    </a:solidFill>
                  </a:rPr>
                  <a:t>)</a:t>
                </a:r>
              </a:p>
              <a:p>
                <a:pPr marL="342900" indent="-342900">
                  <a:spcBef>
                    <a:spcPct val="20000"/>
                  </a:spcBef>
                  <a:buClr>
                    <a:schemeClr val="accent5">
                      <a:lumMod val="60000"/>
                      <a:lumOff val="40000"/>
                    </a:schemeClr>
                  </a:buClr>
                  <a:buFont typeface="Arial" pitchFamily="34" charset="0"/>
                  <a:buChar char="•"/>
                </a:pPr>
                <a:r>
                  <a:rPr lang="en-US" sz="2000" dirty="0">
                    <a:solidFill>
                      <a:schemeClr val="accent5">
                        <a:lumMod val="60000"/>
                        <a:lumOff val="40000"/>
                      </a:schemeClr>
                    </a:solidFill>
                  </a:rPr>
                  <a:t>S = A </a:t>
                </a:r>
                <a:r>
                  <a:rPr lang="en-US" sz="2000" dirty="0">
                    <a:solidFill>
                      <a:schemeClr val="accent5">
                        <a:lumMod val="60000"/>
                        <a:lumOff val="40000"/>
                      </a:schemeClr>
                    </a:solidFill>
                    <a:sym typeface="Symbol"/>
                  </a:rPr>
                  <a:t> </a:t>
                </a:r>
                <a:r>
                  <a:rPr lang="en-US" sz="2000" dirty="0">
                    <a:solidFill>
                      <a:schemeClr val="accent5">
                        <a:lumMod val="60000"/>
                        <a:lumOff val="40000"/>
                      </a:schemeClr>
                    </a:solidFill>
                  </a:rPr>
                  <a:t>(B </a:t>
                </a:r>
                <a:r>
                  <a:rPr lang="en-US" sz="2000" dirty="0">
                    <a:solidFill>
                      <a:schemeClr val="accent5">
                        <a:lumMod val="60000"/>
                        <a:lumOff val="40000"/>
                      </a:schemeClr>
                    </a:solidFill>
                    <a:sym typeface="Symbol"/>
                  </a:rPr>
                  <a:t> 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a:t>
                </a:r>
                <a:r>
                  <a:rPr lang="en-US" sz="2000" dirty="0" smtClean="0">
                    <a:solidFill>
                      <a:srgbClr val="FFFFFF"/>
                    </a:solidFill>
                  </a:rPr>
                  <a:t>+ ABC</a:t>
                </a:r>
                <a:endParaRPr lang="en-US" sz="2000" dirty="0">
                  <a:solidFill>
                    <a:srgbClr val="FFFFFF"/>
                  </a:solidFill>
                </a:endParaRP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AB + AC + BC</a:t>
                </a:r>
                <a:endParaRPr lang="en-US" sz="2000" dirty="0">
                  <a:solidFill>
                    <a:schemeClr val="accent5">
                      <a:lumMod val="60000"/>
                      <a:lumOff val="40000"/>
                    </a:schemeClr>
                  </a:solidFill>
                  <a:latin typeface="Calibri"/>
                </a:endParaRPr>
              </a:p>
              <a:p>
                <a:pPr marL="342900" indent="-342900">
                  <a:spcBef>
                    <a:spcPct val="20000"/>
                  </a:spcBef>
                  <a:buClr>
                    <a:schemeClr val="accent1"/>
                  </a:buClr>
                  <a:buFont typeface="Arial" pitchFamily="34" charset="0"/>
                  <a:buChar char="•"/>
                </a:pPr>
                <a:endParaRPr lang="en-US" sz="3200" dirty="0" smtClean="0">
                  <a:solidFill>
                    <a:srgbClr val="FFFFFF"/>
                  </a:solidFill>
                  <a:latin typeface="Calibri"/>
                </a:endParaRPr>
              </a:p>
            </p:txBody>
          </p:sp>
        </mc:Choice>
        <mc:Fallback xmlns="">
          <p:sp>
            <p:nvSpPr>
              <p:cNvPr id="28" name="Rectangle 43"/>
              <p:cNvSpPr>
                <a:spLocks noRot="1" noChangeAspect="1" noMove="1" noResize="1" noEditPoints="1" noAdjustHandles="1" noChangeArrowheads="1" noChangeShapeType="1" noTextEdit="1"/>
              </p:cNvSpPr>
              <p:nvPr>
                <p:custDataLst>
                  <p:tags r:id="rId47"/>
                </p:custDataLst>
              </p:nvPr>
            </p:nvSpPr>
            <p:spPr bwMode="auto">
              <a:xfrm>
                <a:off x="3581400" y="685800"/>
                <a:ext cx="5791200" cy="5667375"/>
              </a:xfrm>
              <a:prstGeom prst="rect">
                <a:avLst/>
              </a:prstGeom>
              <a:blipFill rotWithShape="0">
                <a:blip r:embed="rId48"/>
                <a:stretch>
                  <a:fillRect l="-4316" t="-2260" r="-1474"/>
                </a:stretch>
              </a:blipFill>
              <a:ln w="9525">
                <a:noFill/>
                <a:round/>
                <a:headEnd/>
                <a:tailEnd/>
              </a:ln>
              <a:effectLst/>
            </p:spPr>
            <p:txBody>
              <a:bodyPr/>
              <a:lstStyle/>
              <a:p>
                <a:r>
                  <a:rPr lang="en-US">
                    <a:noFill/>
                  </a:rPr>
                  <a:t> </a:t>
                </a:r>
              </a:p>
            </p:txBody>
          </p:sp>
        </mc:Fallback>
      </mc:AlternateContent>
      <p:sp>
        <p:nvSpPr>
          <p:cNvPr id="29" name="TextBox 28"/>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39" name="Line 6"/>
          <p:cNvSpPr>
            <a:spLocks noChangeShapeType="1"/>
          </p:cNvSpPr>
          <p:nvPr>
            <p:custDataLst>
              <p:tags r:id="rId14"/>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0"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1"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2"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 name="Line 6"/>
          <p:cNvSpPr>
            <a:spLocks noChangeShapeType="1"/>
          </p:cNvSpPr>
          <p:nvPr>
            <p:custDataLst>
              <p:tags r:id="rId18"/>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4"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6" name="Line 16"/>
          <p:cNvSpPr>
            <a:spLocks noChangeShapeType="1"/>
          </p:cNvSpPr>
          <p:nvPr>
            <p:custDataLst>
              <p:tags r:id="rId21"/>
            </p:custDataLst>
          </p:nvPr>
        </p:nvSpPr>
        <p:spPr bwMode="auto">
          <a:xfrm rot="16200000" flipV="1">
            <a:off x="7591113" y="3084980"/>
            <a:ext cx="1600200" cy="2239"/>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7" name="TextBox 46"/>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48" name="Line 16"/>
          <p:cNvSpPr>
            <a:spLocks noChangeShapeType="1"/>
          </p:cNvSpPr>
          <p:nvPr>
            <p:custDataLst>
              <p:tags r:id="rId22"/>
            </p:custDataLst>
          </p:nvPr>
        </p:nvSpPr>
        <p:spPr bwMode="auto">
          <a:xfrm rot="16200000" flipV="1">
            <a:off x="7651176" y="3179555"/>
            <a:ext cx="1787114" cy="1"/>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9"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0"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1" name="Straight Connector 50"/>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Line 11"/>
          <p:cNvSpPr>
            <a:spLocks noChangeShapeType="1"/>
          </p:cNvSpPr>
          <p:nvPr>
            <p:custDataLst>
              <p:tags r:id="rId25"/>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3" name="TextBox 52"/>
          <p:cNvSpPr txBox="1"/>
          <p:nvPr/>
        </p:nvSpPr>
        <p:spPr bwMode="auto">
          <a:xfrm flipH="1">
            <a:off x="7147788" y="4322709"/>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54" name="TextBox 53"/>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55" name="TextBox 54"/>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56" name="Straight Connector 55"/>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8"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1" name="Line 16"/>
          <p:cNvSpPr>
            <a:spLocks noChangeShapeType="1"/>
          </p:cNvSpPr>
          <p:nvPr>
            <p:custDataLst>
              <p:tags r:id="rId28"/>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2"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3" name="Line 7"/>
          <p:cNvSpPr>
            <a:spLocks noChangeShapeType="1"/>
          </p:cNvSpPr>
          <p:nvPr>
            <p:custDataLst>
              <p:tags r:id="rId30"/>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Line 16"/>
          <p:cNvSpPr>
            <a:spLocks noChangeShapeType="1"/>
          </p:cNvSpPr>
          <p:nvPr>
            <p:custDataLst>
              <p:tags r:id="rId31"/>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5" name="Line 16"/>
          <p:cNvSpPr>
            <a:spLocks noChangeShapeType="1"/>
          </p:cNvSpPr>
          <p:nvPr>
            <p:custDataLst>
              <p:tags r:id="rId32"/>
            </p:custDataLst>
          </p:nvPr>
        </p:nvSpPr>
        <p:spPr bwMode="auto">
          <a:xfrm rot="16200000" flipV="1">
            <a:off x="8137035" y="3706913"/>
            <a:ext cx="1148216" cy="2"/>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6" name="TextBox 65"/>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67" name="Straight Connector 66"/>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Line 16"/>
          <p:cNvSpPr>
            <a:spLocks noChangeShapeType="1"/>
          </p:cNvSpPr>
          <p:nvPr>
            <p:custDataLst>
              <p:tags r:id="rId33"/>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70" name="Straight Connector 69"/>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Line 6"/>
          <p:cNvSpPr>
            <a:spLocks noChangeShapeType="1"/>
          </p:cNvSpPr>
          <p:nvPr>
            <p:custDataLst>
              <p:tags r:id="rId34"/>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72" name="AutoShape 14"/>
          <p:cNvSpPr>
            <a:spLocks noChangeArrowheads="1"/>
          </p:cNvSpPr>
          <p:nvPr>
            <p:custDataLst>
              <p:tags r:id="rId35"/>
            </p:custDataLst>
          </p:nvPr>
        </p:nvSpPr>
        <p:spPr bwMode="auto">
          <a:xfrm>
            <a:off x="7718779" y="37996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73" name="Freeform 72"/>
          <p:cNvSpPr/>
          <p:nvPr/>
        </p:nvSpPr>
        <p:spPr>
          <a:xfrm>
            <a:off x="8034571" y="38084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ne 7"/>
          <p:cNvSpPr>
            <a:spLocks noChangeShapeType="1"/>
          </p:cNvSpPr>
          <p:nvPr>
            <p:custDataLst>
              <p:tags r:id="rId36"/>
            </p:custDataLst>
          </p:nvPr>
        </p:nvSpPr>
        <p:spPr bwMode="auto">
          <a:xfrm>
            <a:off x="7623090" y="3952043"/>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75" name="AutoShape 14"/>
          <p:cNvSpPr>
            <a:spLocks noChangeArrowheads="1"/>
          </p:cNvSpPr>
          <p:nvPr>
            <p:custDataLst>
              <p:tags r:id="rId37"/>
            </p:custDataLst>
          </p:nvPr>
        </p:nvSpPr>
        <p:spPr bwMode="auto">
          <a:xfrm>
            <a:off x="7185379" y="40282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76" name="Freeform 75"/>
          <p:cNvSpPr/>
          <p:nvPr/>
        </p:nvSpPr>
        <p:spPr>
          <a:xfrm>
            <a:off x="7501171" y="40370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ne 7"/>
          <p:cNvSpPr>
            <a:spLocks noChangeShapeType="1"/>
          </p:cNvSpPr>
          <p:nvPr>
            <p:custDataLst>
              <p:tags r:id="rId38"/>
            </p:custDataLst>
          </p:nvPr>
        </p:nvSpPr>
        <p:spPr bwMode="auto">
          <a:xfrm rot="16200000">
            <a:off x="6975391" y="4381499"/>
            <a:ext cx="380999"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78" name="Line 6"/>
          <p:cNvSpPr>
            <a:spLocks noChangeShapeType="1"/>
          </p:cNvSpPr>
          <p:nvPr>
            <p:custDataLst>
              <p:tags r:id="rId39"/>
            </p:custDataLst>
          </p:nvPr>
        </p:nvSpPr>
        <p:spPr bwMode="auto">
          <a:xfrm>
            <a:off x="8080290" y="3886200"/>
            <a:ext cx="312043"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79" name="Line 11"/>
          <p:cNvSpPr>
            <a:spLocks noChangeShapeType="1"/>
          </p:cNvSpPr>
          <p:nvPr>
            <p:custDataLst>
              <p:tags r:id="rId40"/>
            </p:custDataLst>
          </p:nvPr>
        </p:nvSpPr>
        <p:spPr bwMode="auto">
          <a:xfrm flipV="1">
            <a:off x="8080290" y="4038600"/>
            <a:ext cx="464442"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sp>
        <p:nvSpPr>
          <p:cNvPr id="80" name="Line 16"/>
          <p:cNvSpPr>
            <a:spLocks noChangeShapeType="1"/>
          </p:cNvSpPr>
          <p:nvPr>
            <p:custDataLst>
              <p:tags r:id="rId41"/>
            </p:custDataLst>
          </p:nvPr>
        </p:nvSpPr>
        <p:spPr bwMode="auto">
          <a:xfrm>
            <a:off x="7546889" y="4267200"/>
            <a:ext cx="116425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81" name="Line 16"/>
          <p:cNvSpPr>
            <a:spLocks noChangeShapeType="1"/>
          </p:cNvSpPr>
          <p:nvPr>
            <p:custDataLst>
              <p:tags r:id="rId42"/>
            </p:custDataLst>
          </p:nvPr>
        </p:nvSpPr>
        <p:spPr bwMode="auto">
          <a:xfrm rot="16200000" flipV="1">
            <a:off x="7544565" y="4023837"/>
            <a:ext cx="169487" cy="12438"/>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82" name="Line 7"/>
          <p:cNvSpPr>
            <a:spLocks noChangeShapeType="1"/>
          </p:cNvSpPr>
          <p:nvPr>
            <p:custDataLst>
              <p:tags r:id="rId43"/>
            </p:custDataLst>
          </p:nvPr>
        </p:nvSpPr>
        <p:spPr bwMode="auto">
          <a:xfrm>
            <a:off x="7546890" y="41148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83" name="Rectangle 3"/>
          <p:cNvSpPr>
            <a:spLocks noChangeArrowheads="1"/>
          </p:cNvSpPr>
          <p:nvPr>
            <p:custDataLst>
              <p:tags r:id="rId44"/>
            </p:custDataLst>
          </p:nvPr>
        </p:nvSpPr>
        <p:spPr bwMode="auto">
          <a:xfrm>
            <a:off x="7071588" y="2388275"/>
            <a:ext cx="1760069" cy="2031325"/>
          </a:xfrm>
          <a:prstGeom prst="rect">
            <a:avLst/>
          </a:prstGeom>
          <a:noFill/>
          <a:ln w="28575" algn="ctr">
            <a:solidFill>
              <a:schemeClr val="accent5">
                <a:lumMod val="60000"/>
                <a:lumOff val="40000"/>
              </a:schemeClr>
            </a:solidFill>
            <a:miter lim="800000"/>
            <a:headEnd/>
            <a:tailEnd/>
          </a:ln>
          <a:effectLst/>
        </p:spPr>
        <p:txBody>
          <a:bodyPr wrap="square" anchor="ctr">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aphicFrame>
        <p:nvGraphicFramePr>
          <p:cNvPr id="128" name="Group 60"/>
          <p:cNvGraphicFramePr>
            <a:graphicFrameLocks noGrp="1"/>
          </p:cNvGraphicFramePr>
          <p:nvPr>
            <p:extLst>
              <p:ext uri="{D42A27DB-BD31-4B8C-83A1-F6EECF244321}">
                <p14:modId xmlns:p14="http://schemas.microsoft.com/office/powerpoint/2010/main" val="1527040011"/>
              </p:ext>
            </p:extLst>
          </p:nvPr>
        </p:nvGraphicFramePr>
        <p:xfrm>
          <a:off x="5715000" y="6037262"/>
          <a:ext cx="1447800" cy="742442"/>
        </p:xfrm>
        <a:graphic>
          <a:graphicData uri="http://schemas.openxmlformats.org/drawingml/2006/table">
            <a:tbl>
              <a:tblPr/>
              <a:tblGrid>
                <a:gridCol w="361950">
                  <a:extLst>
                    <a:ext uri="{9D8B030D-6E8A-4147-A177-3AD203B41FA5}">
                      <a16:colId xmlns:a16="http://schemas.microsoft.com/office/drawing/2014/main" val="20000"/>
                    </a:ext>
                  </a:extLst>
                </a:gridCol>
                <a:gridCol w="361950">
                  <a:extLst>
                    <a:ext uri="{9D8B030D-6E8A-4147-A177-3AD203B41FA5}">
                      <a16:colId xmlns:a16="http://schemas.microsoft.com/office/drawing/2014/main" val="20001"/>
                    </a:ext>
                  </a:extLst>
                </a:gridCol>
                <a:gridCol w="361950">
                  <a:extLst>
                    <a:ext uri="{9D8B030D-6E8A-4147-A177-3AD203B41FA5}">
                      <a16:colId xmlns:a16="http://schemas.microsoft.com/office/drawing/2014/main" val="20002"/>
                    </a:ext>
                  </a:extLst>
                </a:gridCol>
                <a:gridCol w="361950">
                  <a:extLst>
                    <a:ext uri="{9D8B030D-6E8A-4147-A177-3AD203B41FA5}">
                      <a16:colId xmlns:a16="http://schemas.microsoft.com/office/drawing/2014/main" val="20003"/>
                    </a:ext>
                  </a:extLst>
                </a:gridCol>
              </a:tblGrid>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9" name="Line 77"/>
          <p:cNvSpPr>
            <a:spLocks noChangeShapeType="1"/>
          </p:cNvSpPr>
          <p:nvPr/>
        </p:nvSpPr>
        <p:spPr bwMode="auto">
          <a:xfrm flipH="1" flipV="1">
            <a:off x="5334000" y="5656262"/>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0" name="Text Box 78"/>
          <p:cNvSpPr txBox="1">
            <a:spLocks noChangeArrowheads="1"/>
          </p:cNvSpPr>
          <p:nvPr/>
        </p:nvSpPr>
        <p:spPr bwMode="auto">
          <a:xfrm>
            <a:off x="5715000" y="5673724"/>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31" name="Text Box 79"/>
          <p:cNvSpPr txBox="1">
            <a:spLocks noChangeArrowheads="1"/>
          </p:cNvSpPr>
          <p:nvPr/>
        </p:nvSpPr>
        <p:spPr bwMode="auto">
          <a:xfrm>
            <a:off x="5437188" y="6054725"/>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a:t>
            </a:r>
          </a:p>
        </p:txBody>
      </p:sp>
      <p:sp>
        <p:nvSpPr>
          <p:cNvPr id="132" name="Text Box 80"/>
          <p:cNvSpPr txBox="1">
            <a:spLocks noChangeArrowheads="1"/>
          </p:cNvSpPr>
          <p:nvPr/>
        </p:nvSpPr>
        <p:spPr bwMode="auto">
          <a:xfrm>
            <a:off x="5437187" y="6342062"/>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33" name="Text Box 81"/>
          <p:cNvSpPr txBox="1">
            <a:spLocks noChangeArrowheads="1"/>
          </p:cNvSpPr>
          <p:nvPr/>
        </p:nvSpPr>
        <p:spPr bwMode="auto">
          <a:xfrm>
            <a:off x="5105400" y="5591730"/>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34" name="Text Box 82"/>
          <p:cNvSpPr txBox="1">
            <a:spLocks noChangeArrowheads="1"/>
          </p:cNvSpPr>
          <p:nvPr/>
        </p:nvSpPr>
        <p:spPr bwMode="auto">
          <a:xfrm>
            <a:off x="5334000" y="5351462"/>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35" name="AutoShape 83"/>
          <p:cNvSpPr>
            <a:spLocks noChangeArrowheads="1"/>
          </p:cNvSpPr>
          <p:nvPr/>
        </p:nvSpPr>
        <p:spPr bwMode="auto">
          <a:xfrm>
            <a:off x="6438901" y="6037262"/>
            <a:ext cx="301752" cy="685800"/>
          </a:xfrm>
          <a:prstGeom prst="roundRect">
            <a:avLst>
              <a:gd name="adj" fmla="val 16667"/>
            </a:avLst>
          </a:prstGeom>
          <a:solidFill>
            <a:srgbClr val="FFFF99">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36" name="AutoShape 84"/>
          <p:cNvSpPr>
            <a:spLocks noChangeArrowheads="1"/>
          </p:cNvSpPr>
          <p:nvPr/>
        </p:nvSpPr>
        <p:spPr bwMode="auto">
          <a:xfrm>
            <a:off x="6096000" y="6342062"/>
            <a:ext cx="640080" cy="381000"/>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37" name="AutoShape 89"/>
          <p:cNvSpPr>
            <a:spLocks noChangeArrowheads="1"/>
          </p:cNvSpPr>
          <p:nvPr/>
        </p:nvSpPr>
        <p:spPr bwMode="auto">
          <a:xfrm>
            <a:off x="6438901" y="6340849"/>
            <a:ext cx="647700" cy="381000"/>
          </a:xfrm>
          <a:prstGeom prst="roundRect">
            <a:avLst>
              <a:gd name="adj" fmla="val 16667"/>
            </a:avLst>
          </a:prstGeom>
          <a:solidFill>
            <a:srgbClr val="FF99CC">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graphicFrame>
        <p:nvGraphicFramePr>
          <p:cNvPr id="138" name="Group 90"/>
          <p:cNvGraphicFramePr>
            <a:graphicFrameLocks noGrp="1"/>
          </p:cNvGraphicFramePr>
          <p:nvPr>
            <p:extLst>
              <p:ext uri="{D42A27DB-BD31-4B8C-83A1-F6EECF244321}">
                <p14:modId xmlns:p14="http://schemas.microsoft.com/office/powerpoint/2010/main" val="1144286204"/>
              </p:ext>
            </p:extLst>
          </p:nvPr>
        </p:nvGraphicFramePr>
        <p:xfrm>
          <a:off x="3886200" y="6032797"/>
          <a:ext cx="1295400" cy="742442"/>
        </p:xfrm>
        <a:graphic>
          <a:graphicData uri="http://schemas.openxmlformats.org/drawingml/2006/table">
            <a:tbl>
              <a:tblPr/>
              <a:tblGrid>
                <a:gridCol w="323850">
                  <a:extLst>
                    <a:ext uri="{9D8B030D-6E8A-4147-A177-3AD203B41FA5}">
                      <a16:colId xmlns:a16="http://schemas.microsoft.com/office/drawing/2014/main" val="20000"/>
                    </a:ext>
                  </a:extLst>
                </a:gridCol>
                <a:gridCol w="323850">
                  <a:extLst>
                    <a:ext uri="{9D8B030D-6E8A-4147-A177-3AD203B41FA5}">
                      <a16:colId xmlns:a16="http://schemas.microsoft.com/office/drawing/2014/main" val="20001"/>
                    </a:ext>
                  </a:extLst>
                </a:gridCol>
                <a:gridCol w="323850">
                  <a:extLst>
                    <a:ext uri="{9D8B030D-6E8A-4147-A177-3AD203B41FA5}">
                      <a16:colId xmlns:a16="http://schemas.microsoft.com/office/drawing/2014/main" val="20002"/>
                    </a:ext>
                  </a:extLst>
                </a:gridCol>
                <a:gridCol w="323850">
                  <a:extLst>
                    <a:ext uri="{9D8B030D-6E8A-4147-A177-3AD203B41FA5}">
                      <a16:colId xmlns:a16="http://schemas.microsoft.com/office/drawing/2014/main" val="20003"/>
                    </a:ext>
                  </a:extLst>
                </a:gridCol>
              </a:tblGrid>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5133">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2000"/>
                        </a:lnSpc>
                        <a:spcBef>
                          <a:spcPts val="800"/>
                        </a:spcBef>
                        <a:spcAft>
                          <a:spcPct val="0"/>
                        </a:spcAft>
                        <a:buClr>
                          <a:srgbClr val="000000"/>
                        </a:buClr>
                        <a:buSzPct val="126000"/>
                        <a:buFont typeface="StarSymbol" charset="0"/>
                        <a:buNone/>
                        <a:tabLst/>
                      </a:pPr>
                      <a:r>
                        <a:rPr kumimoji="0" lang="en-US" sz="1800" b="0" i="0" u="none" strike="noStrike" cap="none" normalizeH="0" baseline="0" dirty="0" smtClean="0">
                          <a:ln>
                            <a:noFill/>
                          </a:ln>
                          <a:solidFill>
                            <a:schemeClr val="accent5">
                              <a:lumMod val="60000"/>
                              <a:lumOff val="40000"/>
                            </a:schemeClr>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9" name="Line 107"/>
          <p:cNvSpPr>
            <a:spLocks noChangeShapeType="1"/>
          </p:cNvSpPr>
          <p:nvPr/>
        </p:nvSpPr>
        <p:spPr bwMode="auto">
          <a:xfrm flipH="1" flipV="1">
            <a:off x="3505200" y="5651797"/>
            <a:ext cx="381000" cy="381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FFFFFF"/>
              </a:solidFill>
            </a:endParaRPr>
          </a:p>
        </p:txBody>
      </p:sp>
      <p:sp>
        <p:nvSpPr>
          <p:cNvPr id="140" name="Text Box 108"/>
          <p:cNvSpPr txBox="1">
            <a:spLocks noChangeArrowheads="1"/>
          </p:cNvSpPr>
          <p:nvPr/>
        </p:nvSpPr>
        <p:spPr bwMode="auto">
          <a:xfrm>
            <a:off x="3886200" y="5727997"/>
            <a:ext cx="19637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00  01  11 10</a:t>
            </a:r>
          </a:p>
        </p:txBody>
      </p:sp>
      <p:sp>
        <p:nvSpPr>
          <p:cNvPr id="141" name="Text Box 109"/>
          <p:cNvSpPr txBox="1">
            <a:spLocks noChangeArrowheads="1"/>
          </p:cNvSpPr>
          <p:nvPr/>
        </p:nvSpPr>
        <p:spPr bwMode="auto">
          <a:xfrm>
            <a:off x="3608388" y="6024860"/>
            <a:ext cx="354012" cy="5159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FF"/>
                </a:solidFill>
              </a:rPr>
              <a:t>0</a:t>
            </a:r>
          </a:p>
        </p:txBody>
      </p:sp>
      <p:sp>
        <p:nvSpPr>
          <p:cNvPr id="142" name="Text Box 110"/>
          <p:cNvSpPr txBox="1">
            <a:spLocks noChangeArrowheads="1"/>
          </p:cNvSpPr>
          <p:nvPr/>
        </p:nvSpPr>
        <p:spPr bwMode="auto">
          <a:xfrm>
            <a:off x="3608387" y="6337597"/>
            <a:ext cx="354013"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1</a:t>
            </a:r>
          </a:p>
        </p:txBody>
      </p:sp>
      <p:sp>
        <p:nvSpPr>
          <p:cNvPr id="143" name="Text Box 111"/>
          <p:cNvSpPr txBox="1">
            <a:spLocks noChangeArrowheads="1"/>
          </p:cNvSpPr>
          <p:nvPr/>
        </p:nvSpPr>
        <p:spPr bwMode="auto">
          <a:xfrm>
            <a:off x="3276600" y="5587265"/>
            <a:ext cx="42351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FFFFFF"/>
                </a:solidFill>
              </a:rPr>
              <a:t>C</a:t>
            </a:r>
            <a:r>
              <a:rPr lang="en-US" baseline="-25000" dirty="0" err="1" smtClean="0">
                <a:solidFill>
                  <a:srgbClr val="FFFFFF"/>
                </a:solidFill>
              </a:rPr>
              <a:t>in</a:t>
            </a:r>
            <a:endParaRPr lang="en-US" baseline="-25000" dirty="0">
              <a:solidFill>
                <a:srgbClr val="FFFFFF"/>
              </a:solidFill>
            </a:endParaRPr>
          </a:p>
        </p:txBody>
      </p:sp>
      <p:sp>
        <p:nvSpPr>
          <p:cNvPr id="144" name="AutoShape 113"/>
          <p:cNvSpPr>
            <a:spLocks noChangeArrowheads="1"/>
          </p:cNvSpPr>
          <p:nvPr/>
        </p:nvSpPr>
        <p:spPr bwMode="auto">
          <a:xfrm>
            <a:off x="41910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5" name="Text Box 115"/>
          <p:cNvSpPr txBox="1">
            <a:spLocks noChangeArrowheads="1"/>
          </p:cNvSpPr>
          <p:nvPr/>
        </p:nvSpPr>
        <p:spPr bwMode="auto">
          <a:xfrm>
            <a:off x="3505200" y="5270797"/>
            <a:ext cx="442750"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FFFFFF"/>
                </a:solidFill>
              </a:rPr>
              <a:t>AB</a:t>
            </a:r>
            <a:endParaRPr lang="en-US" dirty="0">
              <a:solidFill>
                <a:srgbClr val="FFFFFF"/>
              </a:solidFill>
            </a:endParaRPr>
          </a:p>
        </p:txBody>
      </p:sp>
      <p:sp>
        <p:nvSpPr>
          <p:cNvPr id="146" name="Text Box 82"/>
          <p:cNvSpPr txBox="1">
            <a:spLocks noChangeArrowheads="1"/>
          </p:cNvSpPr>
          <p:nvPr/>
        </p:nvSpPr>
        <p:spPr bwMode="auto">
          <a:xfrm>
            <a:off x="6019800" y="5270797"/>
            <a:ext cx="639919"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solidFill>
                  <a:srgbClr val="FFFFFF"/>
                </a:solidFill>
              </a:rPr>
              <a:t>C</a:t>
            </a:r>
            <a:r>
              <a:rPr lang="en-US" sz="2400" b="1" baseline="-25000" dirty="0" err="1" smtClean="0">
                <a:solidFill>
                  <a:srgbClr val="FFFFFF"/>
                </a:solidFill>
              </a:rPr>
              <a:t>out</a:t>
            </a:r>
            <a:endParaRPr lang="en-US" sz="2400" b="1" baseline="-25000" dirty="0">
              <a:solidFill>
                <a:srgbClr val="FFFFFF"/>
              </a:solidFill>
            </a:endParaRPr>
          </a:p>
        </p:txBody>
      </p:sp>
      <p:sp>
        <p:nvSpPr>
          <p:cNvPr id="147" name="Text Box 82"/>
          <p:cNvSpPr txBox="1">
            <a:spLocks noChangeArrowheads="1"/>
          </p:cNvSpPr>
          <p:nvPr/>
        </p:nvSpPr>
        <p:spPr bwMode="auto">
          <a:xfrm>
            <a:off x="4393860" y="5342532"/>
            <a:ext cx="33054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FFFF"/>
                </a:solidFill>
              </a:rPr>
              <a:t>S</a:t>
            </a:r>
            <a:endParaRPr lang="en-US" sz="2400" b="1" baseline="-25000" dirty="0">
              <a:solidFill>
                <a:srgbClr val="FFFFFF"/>
              </a:solidFill>
            </a:endParaRPr>
          </a:p>
        </p:txBody>
      </p:sp>
      <p:sp>
        <p:nvSpPr>
          <p:cNvPr id="148" name="AutoShape 113"/>
          <p:cNvSpPr>
            <a:spLocks noChangeArrowheads="1"/>
          </p:cNvSpPr>
          <p:nvPr/>
        </p:nvSpPr>
        <p:spPr bwMode="auto">
          <a:xfrm>
            <a:off x="38862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49" name="AutoShape 113"/>
          <p:cNvSpPr>
            <a:spLocks noChangeArrowheads="1"/>
          </p:cNvSpPr>
          <p:nvPr/>
        </p:nvSpPr>
        <p:spPr bwMode="auto">
          <a:xfrm>
            <a:off x="4876800" y="6032797"/>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
        <p:nvSpPr>
          <p:cNvPr id="150" name="AutoShape 113"/>
          <p:cNvSpPr>
            <a:spLocks noChangeArrowheads="1"/>
          </p:cNvSpPr>
          <p:nvPr/>
        </p:nvSpPr>
        <p:spPr bwMode="auto">
          <a:xfrm>
            <a:off x="4572000" y="6416845"/>
            <a:ext cx="304800" cy="301752"/>
          </a:xfrm>
          <a:prstGeom prst="roundRect">
            <a:avLst>
              <a:gd name="adj" fmla="val 16667"/>
            </a:avLst>
          </a:prstGeom>
          <a:solidFill>
            <a:srgbClr val="99CCFF">
              <a:alpha val="45000"/>
            </a:srgbClr>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solidFill>
                <a:srgbClr val="FFFFFF"/>
              </a:solidFill>
            </a:endParaRPr>
          </a:p>
        </p:txBody>
      </p:sp>
    </p:spTree>
    <p:extLst>
      <p:ext uri="{BB962C8B-B14F-4D97-AF65-F5344CB8AC3E}">
        <p14:creationId xmlns:p14="http://schemas.microsoft.com/office/powerpoint/2010/main" val="909682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a:t>1-bit Adder with Carry</a:t>
            </a:r>
          </a:p>
        </p:txBody>
      </p:sp>
      <mc:AlternateContent xmlns:mc="http://schemas.openxmlformats.org/markup-compatibility/2006" xmlns:a14="http://schemas.microsoft.com/office/drawing/2010/main">
        <mc:Choice Requires="a14">
          <p:sp>
            <p:nvSpPr>
              <p:cNvPr id="15" name="Rectangle 43"/>
              <p:cNvSpPr>
                <a:spLocks noChangeArrowheads="1"/>
              </p:cNvSpPr>
              <p:nvPr>
                <p:custDataLst>
                  <p:tags r:id="rId2"/>
                </p:custDataLst>
              </p:nvPr>
            </p:nvSpPr>
            <p:spPr bwMode="auto">
              <a:xfrm>
                <a:off x="3581400" y="685800"/>
                <a:ext cx="5715000" cy="9372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a:t>
                </a:r>
                <a:r>
                  <a:rPr lang="en-US" sz="2000" dirty="0" smtClean="0">
                    <a:solidFill>
                      <a:srgbClr val="FFFFFF"/>
                    </a:solidFill>
                  </a:rPr>
                  <a:t>= </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i="0">
                            <a:solidFill>
                              <a:srgbClr val="FFFFFF"/>
                            </a:solidFill>
                            <a:latin typeface="Cambria Math"/>
                          </a:rPr>
                          <m:t>A</m:t>
                        </m:r>
                        <m:r>
                          <m:rPr>
                            <m:sty m:val="p"/>
                          </m:rPr>
                          <a:rPr lang="en-US" sz="2000" b="0" i="0" smtClean="0">
                            <a:solidFill>
                              <a:srgbClr val="FFFFFF"/>
                            </a:solidFill>
                            <a:latin typeface="Cambria Math"/>
                          </a:rPr>
                          <m:t>B</m:t>
                        </m:r>
                      </m:e>
                    </m:acc>
                  </m:oMath>
                </a14:m>
                <a:r>
                  <a:rPr lang="en-US" sz="2000" dirty="0" smtClean="0">
                    <a:solidFill>
                      <a:srgbClr val="FFFFFF"/>
                    </a:solidFill>
                  </a:rPr>
                  <a:t>C + </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A</m:t>
                        </m:r>
                      </m:e>
                    </m:acc>
                  </m:oMath>
                </a14:m>
                <a:r>
                  <a:rPr lang="en-US" sz="2000" dirty="0" smtClean="0">
                    <a:solidFill>
                      <a:srgbClr val="FFFFFF"/>
                    </a:solidFill>
                  </a:rPr>
                  <a:t>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C</m:t>
                        </m:r>
                      </m:e>
                    </m:acc>
                  </m:oMath>
                </a14:m>
                <a:r>
                  <a:rPr lang="en-US" sz="2000" dirty="0" smtClean="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r>
                          <m:rPr>
                            <m:sty m:val="p"/>
                          </m:rPr>
                          <a:rPr lang="en-US" sz="2000" b="0" i="0" smtClean="0">
                            <a:solidFill>
                              <a:srgbClr val="FFFFFF"/>
                            </a:solidFill>
                            <a:latin typeface="Cambria Math"/>
                          </a:rPr>
                          <m:t>C</m:t>
                        </m:r>
                      </m:e>
                    </m:acc>
                  </m:oMath>
                </a14:m>
                <a:r>
                  <a:rPr lang="en-US" sz="2000" dirty="0" smtClean="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t>
                </a:r>
                <a14:m>
                  <m:oMath xmlns:m="http://schemas.openxmlformats.org/officeDocument/2006/math">
                    <m:acc>
                      <m:accPr>
                        <m:chr m:val="̅"/>
                        <m:ctrlPr>
                          <a:rPr lang="en-US" sz="2000" i="1" dirty="0" smtClean="0">
                            <a:solidFill>
                              <a:srgbClr val="FFFFFF"/>
                            </a:solidFill>
                            <a:latin typeface="Cambria Math" panose="02040503050406030204" pitchFamily="18" charset="0"/>
                          </a:rPr>
                        </m:ctrlPr>
                      </m:accPr>
                      <m:e>
                        <m:r>
                          <m:rPr>
                            <m:sty m:val="p"/>
                          </m:rPr>
                          <a:rPr lang="en-US" sz="2000" b="0" i="0" dirty="0" smtClean="0">
                            <a:solidFill>
                              <a:srgbClr val="FFFFFF"/>
                            </a:solidFill>
                            <a:latin typeface="Cambria Math"/>
                          </a:rPr>
                          <m:t>A</m:t>
                        </m:r>
                      </m:e>
                    </m:acc>
                  </m:oMath>
                </a14:m>
                <a:r>
                  <a:rPr lang="en-US" sz="2000" dirty="0" smtClean="0">
                    <a:solidFill>
                      <a:srgbClr val="FFFFFF"/>
                    </a:solidFill>
                  </a:rPr>
                  <a:t>(</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m:t>
                        </m:r>
                      </m:e>
                    </m:acc>
                  </m:oMath>
                </a14:m>
                <a:r>
                  <a:rPr lang="en-US" sz="2000" dirty="0" smtClean="0">
                    <a:solidFill>
                      <a:srgbClr val="FFFFFF"/>
                    </a:solidFill>
                  </a:rPr>
                  <a:t>C + B</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C</m:t>
                        </m:r>
                      </m:e>
                    </m:acc>
                  </m:oMath>
                </a14:m>
                <a:r>
                  <a:rPr lang="en-US" sz="2000" dirty="0" smtClean="0">
                    <a:solidFill>
                      <a:srgbClr val="FFFFFF"/>
                    </a:solidFill>
                  </a:rPr>
                  <a:t>) + A(</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BC</m:t>
                        </m:r>
                      </m:e>
                    </m:acc>
                  </m:oMath>
                </a14:m>
                <a:r>
                  <a:rPr lang="en-US" sz="2000" dirty="0" smtClean="0">
                    <a:solidFill>
                      <a:srgbClr val="FFFFFF"/>
                    </a:solidFill>
                  </a:rPr>
                  <a:t> + BC)</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smtClean="0">
                    <a:solidFill>
                      <a:srgbClr val="FFFFFF"/>
                    </a:solidFill>
                  </a:rPr>
                  <a:t>(B</a:t>
                </a:r>
                <a:r>
                  <a:rPr lang="en-US" sz="2000" dirty="0">
                    <a:solidFill>
                      <a:srgbClr val="FFFFFF"/>
                    </a:solidFill>
                  </a:rPr>
                  <a:t> </a:t>
                </a:r>
                <a:r>
                  <a:rPr lang="en-US" sz="2000" dirty="0">
                    <a:solidFill>
                      <a:srgbClr val="FFFFFF"/>
                    </a:solidFill>
                    <a:sym typeface="Symbol"/>
                  </a:rPr>
                  <a:t> </a:t>
                </a:r>
                <a:r>
                  <a:rPr lang="en-US" sz="2000" dirty="0" smtClean="0">
                    <a:solidFill>
                      <a:srgbClr val="FFFFFF"/>
                    </a:solidFill>
                    <a:sym typeface="Symbol"/>
                  </a:rPr>
                  <a:t>C) + A(</a:t>
                </a:r>
                <a14:m>
                  <m:oMath xmlns:m="http://schemas.openxmlformats.org/officeDocument/2006/math">
                    <m:acc>
                      <m:accPr>
                        <m:chr m:val="̅"/>
                        <m:ctrlPr>
                          <a:rPr lang="en-US" sz="2000" i="1" smtClean="0">
                            <a:solidFill>
                              <a:srgbClr val="FFFFFF"/>
                            </a:solidFill>
                            <a:latin typeface="Cambria Math" panose="02040503050406030204" pitchFamily="18" charset="0"/>
                            <a:sym typeface="Symbol"/>
                          </a:rPr>
                        </m:ctrlPr>
                      </m:accPr>
                      <m:e>
                        <m:r>
                          <m:rPr>
                            <m:sty m:val="p"/>
                          </m:rPr>
                          <a:rPr lang="en-US" sz="2000" b="0" i="0" smtClean="0">
                            <a:solidFill>
                              <a:srgbClr val="FFFFFF"/>
                            </a:solidFill>
                            <a:latin typeface="Cambria Math"/>
                            <a:sym typeface="Symbol"/>
                          </a:rPr>
                          <m:t>B</m:t>
                        </m:r>
                        <m:r>
                          <a:rPr lang="en-US" sz="2000" b="0" i="0" smtClean="0">
                            <a:solidFill>
                              <a:srgbClr val="FFFFFF"/>
                            </a:solidFill>
                            <a:latin typeface="Cambria Math"/>
                            <a:sym typeface="Symbol"/>
                          </a:rPr>
                          <m:t>  </m:t>
                        </m:r>
                        <m:r>
                          <m:rPr>
                            <m:sty m:val="p"/>
                          </m:rPr>
                          <a:rPr lang="en-US" sz="2000" b="0" i="0" smtClean="0">
                            <a:solidFill>
                              <a:srgbClr val="FFFFFF"/>
                            </a:solidFill>
                            <a:latin typeface="Cambria Math"/>
                            <a:sym typeface="Symbol"/>
                          </a:rPr>
                          <m:t>C</m:t>
                        </m:r>
                      </m:e>
                    </m:acc>
                  </m:oMath>
                </a14:m>
                <a:r>
                  <a:rPr lang="en-US" sz="2000" dirty="0" smtClean="0">
                    <a:solidFill>
                      <a:srgbClr val="FFFFFF"/>
                    </a:solidFill>
                  </a:rPr>
                  <a:t>)</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 </a:t>
                </a:r>
                <a:r>
                  <a:rPr lang="en-US" sz="2000" dirty="0" smtClean="0">
                    <a:solidFill>
                      <a:srgbClr val="FFFFFF"/>
                    </a:solidFill>
                    <a:sym typeface="Symbol"/>
                  </a:rPr>
                  <a:t> </a:t>
                </a:r>
                <a:r>
                  <a:rPr lang="en-US" sz="2000" dirty="0" smtClean="0">
                    <a:solidFill>
                      <a:srgbClr val="FFFFFF"/>
                    </a:solidFill>
                  </a:rPr>
                  <a:t>(B </a:t>
                </a:r>
                <a:r>
                  <a:rPr lang="en-US" sz="2000" dirty="0" smtClean="0">
                    <a:solidFill>
                      <a:srgbClr val="FFFFFF"/>
                    </a:solidFill>
                    <a:sym typeface="Symbol"/>
                  </a:rPr>
                  <a:t> C)</a:t>
                </a: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accent5">
                        <a:lumMod val="60000"/>
                        <a:lumOff val="40000"/>
                      </a:schemeClr>
                    </a:solidFill>
                    <a:sym typeface="Symbol"/>
                  </a:rPr>
                  <a:t>S = A  B  C</a:t>
                </a:r>
                <a:endParaRPr lang="en-US" sz="2000" dirty="0">
                  <a:solidFill>
                    <a:schemeClr val="accent5">
                      <a:lumMod val="60000"/>
                      <a:lumOff val="40000"/>
                    </a:schemeClr>
                  </a:solidFill>
                </a:endParaRP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smtClean="0">
                    <a:solidFill>
                      <a:srgbClr val="FFFFFF"/>
                    </a:solidFill>
                  </a:rPr>
                  <a:t>BC + </a:t>
                </a:r>
                <a:r>
                  <a:rPr lang="en-US" sz="2000" dirty="0">
                    <a:solidFill>
                      <a:srgbClr val="FFFFFF"/>
                    </a:solidFill>
                  </a:rPr>
                  <a:t>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smtClean="0">
                    <a:solidFill>
                      <a:srgbClr val="FFFFFF"/>
                    </a:solidFill>
                  </a:rPr>
                  <a:t>C</a:t>
                </a:r>
                <a:r>
                  <a:rPr lang="en-US" sz="2000" dirty="0">
                    <a:solidFill>
                      <a:srgbClr val="FFFFFF"/>
                    </a:solidFill>
                  </a:rPr>
                  <a:t>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smtClean="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r>
                  <a:rPr lang="en-US" sz="2000" dirty="0" smtClean="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t>
                </a:r>
                <a:r>
                  <a:rPr lang="en-US" sz="2000" dirty="0" smtClean="0">
                    <a:solidFill>
                      <a:srgbClr val="FFFFFF"/>
                    </a:solidFill>
                  </a:rPr>
                  <a:t>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a:t>
                </a:r>
                <a:r>
                  <a:rPr lang="en-US" sz="2000" dirty="0" smtClean="0">
                    <a:solidFill>
                      <a:srgbClr val="FFFFFF"/>
                    </a:solidFill>
                  </a:rPr>
                  <a:t>=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C</a:t>
                </a:r>
                <a:r>
                  <a:rPr lang="en-US" sz="2000" baseline="-25000" dirty="0" err="1">
                    <a:solidFill>
                      <a:srgbClr val="FFFFFF"/>
                    </a:solidFill>
                  </a:rPr>
                  <a:t>out</a:t>
                </a:r>
                <a:r>
                  <a:rPr lang="en-US" sz="2000" dirty="0">
                    <a:solidFill>
                      <a:srgbClr val="FFFFFF"/>
                    </a:solidFill>
                  </a:rPr>
                  <a:t> = </a:t>
                </a:r>
                <a:r>
                  <a:rPr lang="en-US" sz="2000" dirty="0" smtClean="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smtClean="0">
                    <a:solidFill>
                      <a:srgbClr val="FFFFFF"/>
                    </a:solidFill>
                  </a:rPr>
                  <a:t>B </a:t>
                </a:r>
                <a:r>
                  <a:rPr lang="en-US" sz="2000" dirty="0">
                    <a:solidFill>
                      <a:srgbClr val="FFFFFF"/>
                    </a:solidFill>
                  </a:rPr>
                  <a:t>+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smtClean="0">
                    <a:solidFill>
                      <a:srgbClr val="FFFFFF"/>
                    </a:solidFill>
                  </a:rPr>
                  <a:t>)</a:t>
                </a:r>
                <a:r>
                  <a:rPr lang="en-US" sz="2000" dirty="0">
                    <a:solidFill>
                      <a:srgbClr val="FFFFFF"/>
                    </a:solidFill>
                  </a:rPr>
                  <a:t>C + </a:t>
                </a:r>
                <a:r>
                  <a:rPr lang="en-US" sz="2000" dirty="0" smtClean="0">
                    <a:solidFill>
                      <a:srgbClr val="FFFFFF"/>
                    </a:solidFill>
                  </a:rPr>
                  <a:t>AB</a:t>
                </a: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t>
                </a:r>
                <a:r>
                  <a:rPr lang="en-US" sz="2000" dirty="0" smtClean="0">
                    <a:solidFill>
                      <a:schemeClr val="accent5">
                        <a:lumMod val="60000"/>
                        <a:lumOff val="40000"/>
                      </a:schemeClr>
                    </a:solidFill>
                  </a:rPr>
                  <a:t>(A</a:t>
                </a:r>
                <a:r>
                  <a:rPr lang="en-US" sz="2000" dirty="0">
                    <a:solidFill>
                      <a:schemeClr val="accent5">
                        <a:lumMod val="60000"/>
                        <a:lumOff val="40000"/>
                      </a:schemeClr>
                    </a:solidFill>
                    <a:sym typeface="Symbol"/>
                  </a:rPr>
                  <a:t>  </a:t>
                </a:r>
                <a:r>
                  <a:rPr lang="en-US" sz="2000" dirty="0" smtClean="0">
                    <a:solidFill>
                      <a:schemeClr val="accent5">
                        <a:lumMod val="60000"/>
                        <a:lumOff val="40000"/>
                      </a:schemeClr>
                    </a:solidFill>
                  </a:rPr>
                  <a:t>B)C </a:t>
                </a:r>
                <a:r>
                  <a:rPr lang="en-US" sz="2000" dirty="0">
                    <a:solidFill>
                      <a:schemeClr val="accent5">
                        <a:lumMod val="60000"/>
                        <a:lumOff val="40000"/>
                      </a:schemeClr>
                    </a:solidFill>
                  </a:rPr>
                  <a:t>+ </a:t>
                </a:r>
                <a:r>
                  <a:rPr lang="en-US" sz="2000" dirty="0" smtClean="0">
                    <a:solidFill>
                      <a:schemeClr val="accent5">
                        <a:lumMod val="60000"/>
                        <a:lumOff val="40000"/>
                      </a:schemeClr>
                    </a:solidFill>
                  </a:rPr>
                  <a:t>AB</a:t>
                </a:r>
              </a:p>
            </p:txBody>
          </p:sp>
        </mc:Choice>
        <mc:Fallback xmlns="">
          <p:sp>
            <p:nvSpPr>
              <p:cNvPr id="15" name="Rectangle 43"/>
              <p:cNvSpPr>
                <a:spLocks noRot="1" noChangeAspect="1" noMove="1" noResize="1" noEditPoints="1" noAdjustHandles="1" noChangeArrowheads="1" noChangeShapeType="1" noTextEdit="1"/>
              </p:cNvSpPr>
              <p:nvPr>
                <p:custDataLst>
                  <p:tags r:id="rId47"/>
                </p:custDataLst>
              </p:nvPr>
            </p:nvSpPr>
            <p:spPr bwMode="auto">
              <a:xfrm>
                <a:off x="3581400" y="685800"/>
                <a:ext cx="5715000" cy="9372600"/>
              </a:xfrm>
              <a:prstGeom prst="rect">
                <a:avLst/>
              </a:prstGeom>
              <a:blipFill rotWithShape="0">
                <a:blip r:embed="rId48"/>
                <a:stretch>
                  <a:fillRect l="-4376" t="-1366" r="-2882"/>
                </a:stretch>
              </a:blipFill>
              <a:ln w="9525">
                <a:noFill/>
                <a:round/>
                <a:headEnd/>
                <a:tailEnd/>
              </a:ln>
              <a:effectLst/>
            </p:spPr>
            <p:txBody>
              <a:bodyPr/>
              <a:lstStyle/>
              <a:p>
                <a:r>
                  <a:rPr lang="en-US">
                    <a:noFill/>
                  </a:rPr>
                  <a:t> </a:t>
                </a:r>
              </a:p>
            </p:txBody>
          </p:sp>
        </mc:Fallback>
      </mc:AlternateContent>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2"/>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60135460"/>
              </p:ext>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8"/>
                  </a:ext>
                </a:extLst>
              </a:tr>
            </a:tbl>
          </a:graphicData>
        </a:graphic>
      </p:graphicFrame>
      <p:sp>
        <p:nvSpPr>
          <p:cNvPr id="28" name="TextBox 27"/>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16" name="Line 6"/>
          <p:cNvSpPr>
            <a:spLocks noChangeShapeType="1"/>
          </p:cNvSpPr>
          <p:nvPr>
            <p:custDataLst>
              <p:tags r:id="rId14"/>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25" name="AutoShape 4"/>
          <p:cNvSpPr>
            <a:spLocks noChangeArrowheads="1"/>
          </p:cNvSpPr>
          <p:nvPr>
            <p:custDataLst>
              <p:tags r:id="rId1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29" name="Line 7"/>
          <p:cNvSpPr>
            <a:spLocks noChangeShapeType="1"/>
          </p:cNvSpPr>
          <p:nvPr>
            <p:custDataLst>
              <p:tags r:id="rId1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0" name="AutoShape 4"/>
          <p:cNvSpPr>
            <a:spLocks noChangeArrowheads="1"/>
          </p:cNvSpPr>
          <p:nvPr>
            <p:custDataLst>
              <p:tags r:id="rId1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 name="Line 6"/>
          <p:cNvSpPr>
            <a:spLocks noChangeShapeType="1"/>
          </p:cNvSpPr>
          <p:nvPr>
            <p:custDataLst>
              <p:tags r:id="rId18"/>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2" name="Line 7"/>
          <p:cNvSpPr>
            <a:spLocks noChangeShapeType="1"/>
          </p:cNvSpPr>
          <p:nvPr>
            <p:custDataLst>
              <p:tags r:id="rId1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3" name="AutoShape 14"/>
          <p:cNvSpPr>
            <a:spLocks noChangeArrowheads="1"/>
          </p:cNvSpPr>
          <p:nvPr>
            <p:custDataLst>
              <p:tags r:id="rId2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4" name="Line 16"/>
          <p:cNvSpPr>
            <a:spLocks noChangeShapeType="1"/>
          </p:cNvSpPr>
          <p:nvPr>
            <p:custDataLst>
              <p:tags r:id="rId21"/>
            </p:custDataLst>
          </p:nvPr>
        </p:nvSpPr>
        <p:spPr bwMode="auto">
          <a:xfrm rot="16200000" flipV="1">
            <a:off x="7591113" y="3084980"/>
            <a:ext cx="1600200" cy="2239"/>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5" name="TextBox 34"/>
          <p:cNvSpPr txBox="1"/>
          <p:nvPr/>
        </p:nvSpPr>
        <p:spPr bwMode="auto">
          <a:xfrm flipH="1">
            <a:off x="6568212" y="2590800"/>
            <a:ext cx="518388"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36" name="Line 16"/>
          <p:cNvSpPr>
            <a:spLocks noChangeShapeType="1"/>
          </p:cNvSpPr>
          <p:nvPr>
            <p:custDataLst>
              <p:tags r:id="rId22"/>
            </p:custDataLst>
          </p:nvPr>
        </p:nvSpPr>
        <p:spPr bwMode="auto">
          <a:xfrm rot="16200000" flipV="1">
            <a:off x="7651176" y="3179555"/>
            <a:ext cx="1787114" cy="1"/>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 name="Line 16"/>
          <p:cNvSpPr>
            <a:spLocks noChangeShapeType="1"/>
          </p:cNvSpPr>
          <p:nvPr>
            <p:custDataLst>
              <p:tags r:id="rId23"/>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 name="Line 7"/>
          <p:cNvSpPr>
            <a:spLocks noChangeShapeType="1"/>
          </p:cNvSpPr>
          <p:nvPr>
            <p:custDataLst>
              <p:tags r:id="rId24"/>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9" name="Straight Connector 38"/>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Line 11"/>
          <p:cNvSpPr>
            <a:spLocks noChangeShapeType="1"/>
          </p:cNvSpPr>
          <p:nvPr>
            <p:custDataLst>
              <p:tags r:id="rId25"/>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1" name="TextBox 40"/>
          <p:cNvSpPr txBox="1"/>
          <p:nvPr/>
        </p:nvSpPr>
        <p:spPr bwMode="auto">
          <a:xfrm flipH="1">
            <a:off x="7147788" y="4322709"/>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2" name="TextBox 41"/>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3" name="TextBox 42"/>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cxnSp>
        <p:nvCxnSpPr>
          <p:cNvPr id="44" name="Straight Connector 43"/>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Line 7"/>
          <p:cNvSpPr>
            <a:spLocks noChangeShapeType="1"/>
          </p:cNvSpPr>
          <p:nvPr>
            <p:custDataLst>
              <p:tags r:id="rId26"/>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 name="AutoShape 4"/>
          <p:cNvSpPr>
            <a:spLocks noChangeArrowheads="1"/>
          </p:cNvSpPr>
          <p:nvPr>
            <p:custDataLst>
              <p:tags r:id="rId27"/>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 name="Line 16"/>
          <p:cNvSpPr>
            <a:spLocks noChangeShapeType="1"/>
          </p:cNvSpPr>
          <p:nvPr>
            <p:custDataLst>
              <p:tags r:id="rId28"/>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8" name="Line 7"/>
          <p:cNvSpPr>
            <a:spLocks noChangeShapeType="1"/>
          </p:cNvSpPr>
          <p:nvPr>
            <p:custDataLst>
              <p:tags r:id="rId29"/>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9" name="Line 7"/>
          <p:cNvSpPr>
            <a:spLocks noChangeShapeType="1"/>
          </p:cNvSpPr>
          <p:nvPr>
            <p:custDataLst>
              <p:tags r:id="rId30"/>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0" name="Line 16"/>
          <p:cNvSpPr>
            <a:spLocks noChangeShapeType="1"/>
          </p:cNvSpPr>
          <p:nvPr>
            <p:custDataLst>
              <p:tags r:id="rId31"/>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1" name="Line 16"/>
          <p:cNvSpPr>
            <a:spLocks noChangeShapeType="1"/>
          </p:cNvSpPr>
          <p:nvPr>
            <p:custDataLst>
              <p:tags r:id="rId32"/>
            </p:custDataLst>
          </p:nvPr>
        </p:nvSpPr>
        <p:spPr bwMode="auto">
          <a:xfrm rot="16200000" flipV="1">
            <a:off x="8137035" y="3706913"/>
            <a:ext cx="1148216" cy="2"/>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2" name="TextBox 51"/>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53" name="Straight Connector 52"/>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Line 16"/>
          <p:cNvSpPr>
            <a:spLocks noChangeShapeType="1"/>
          </p:cNvSpPr>
          <p:nvPr>
            <p:custDataLst>
              <p:tags r:id="rId33"/>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6" name="Straight Connector 55"/>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Line 6"/>
          <p:cNvSpPr>
            <a:spLocks noChangeShapeType="1"/>
          </p:cNvSpPr>
          <p:nvPr>
            <p:custDataLst>
              <p:tags r:id="rId34"/>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8" name="AutoShape 14"/>
          <p:cNvSpPr>
            <a:spLocks noChangeArrowheads="1"/>
          </p:cNvSpPr>
          <p:nvPr>
            <p:custDataLst>
              <p:tags r:id="rId35"/>
            </p:custDataLst>
          </p:nvPr>
        </p:nvSpPr>
        <p:spPr bwMode="auto">
          <a:xfrm>
            <a:off x="7718779" y="37996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 name="Freeform 58"/>
          <p:cNvSpPr/>
          <p:nvPr/>
        </p:nvSpPr>
        <p:spPr>
          <a:xfrm>
            <a:off x="8034571" y="38084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7"/>
          <p:cNvSpPr>
            <a:spLocks noChangeShapeType="1"/>
          </p:cNvSpPr>
          <p:nvPr>
            <p:custDataLst>
              <p:tags r:id="rId36"/>
            </p:custDataLst>
          </p:nvPr>
        </p:nvSpPr>
        <p:spPr bwMode="auto">
          <a:xfrm>
            <a:off x="7623090" y="3952043"/>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1" name="AutoShape 14"/>
          <p:cNvSpPr>
            <a:spLocks noChangeArrowheads="1"/>
          </p:cNvSpPr>
          <p:nvPr>
            <p:custDataLst>
              <p:tags r:id="rId37"/>
            </p:custDataLst>
          </p:nvPr>
        </p:nvSpPr>
        <p:spPr bwMode="auto">
          <a:xfrm>
            <a:off x="7185379" y="4028243"/>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2" name="Freeform 61"/>
          <p:cNvSpPr/>
          <p:nvPr/>
        </p:nvSpPr>
        <p:spPr>
          <a:xfrm>
            <a:off x="7501171" y="4037023"/>
            <a:ext cx="45719" cy="296214"/>
          </a:xfrm>
          <a:custGeom>
            <a:avLst/>
            <a:gdLst>
              <a:gd name="connsiteX0" fmla="*/ 57955 w 57955"/>
              <a:gd name="connsiteY0" fmla="*/ 0 h 296214"/>
              <a:gd name="connsiteX1" fmla="*/ 0 w 57955"/>
              <a:gd name="connsiteY1" fmla="*/ 148107 h 296214"/>
              <a:gd name="connsiteX2" fmla="*/ 57955 w 57955"/>
              <a:gd name="connsiteY2" fmla="*/ 296214 h 296214"/>
            </a:gdLst>
            <a:ahLst/>
            <a:cxnLst>
              <a:cxn ang="0">
                <a:pos x="connsiteX0" y="connsiteY0"/>
              </a:cxn>
              <a:cxn ang="0">
                <a:pos x="connsiteX1" y="connsiteY1"/>
              </a:cxn>
              <a:cxn ang="0">
                <a:pos x="connsiteX2" y="connsiteY2"/>
              </a:cxn>
            </a:cxnLst>
            <a:rect l="l" t="t" r="r" b="b"/>
            <a:pathLst>
              <a:path w="57955" h="296214">
                <a:moveTo>
                  <a:pt x="57955" y="0"/>
                </a:moveTo>
                <a:cubicBezTo>
                  <a:pt x="28977" y="49369"/>
                  <a:pt x="0" y="98738"/>
                  <a:pt x="0" y="148107"/>
                </a:cubicBezTo>
                <a:cubicBezTo>
                  <a:pt x="0" y="197476"/>
                  <a:pt x="28977" y="246845"/>
                  <a:pt x="57955" y="29621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ne 7"/>
          <p:cNvSpPr>
            <a:spLocks noChangeShapeType="1"/>
          </p:cNvSpPr>
          <p:nvPr>
            <p:custDataLst>
              <p:tags r:id="rId38"/>
            </p:custDataLst>
          </p:nvPr>
        </p:nvSpPr>
        <p:spPr bwMode="auto">
          <a:xfrm rot="16200000">
            <a:off x="6975391" y="4381499"/>
            <a:ext cx="380999"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4" name="Line 6"/>
          <p:cNvSpPr>
            <a:spLocks noChangeShapeType="1"/>
          </p:cNvSpPr>
          <p:nvPr>
            <p:custDataLst>
              <p:tags r:id="rId39"/>
            </p:custDataLst>
          </p:nvPr>
        </p:nvSpPr>
        <p:spPr bwMode="auto">
          <a:xfrm>
            <a:off x="8080290" y="3886200"/>
            <a:ext cx="312043"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5" name="Line 11"/>
          <p:cNvSpPr>
            <a:spLocks noChangeShapeType="1"/>
          </p:cNvSpPr>
          <p:nvPr>
            <p:custDataLst>
              <p:tags r:id="rId40"/>
            </p:custDataLst>
          </p:nvPr>
        </p:nvSpPr>
        <p:spPr bwMode="auto">
          <a:xfrm flipV="1">
            <a:off x="8080290" y="4038600"/>
            <a:ext cx="464442"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sp>
        <p:nvSpPr>
          <p:cNvPr id="66" name="Line 16"/>
          <p:cNvSpPr>
            <a:spLocks noChangeShapeType="1"/>
          </p:cNvSpPr>
          <p:nvPr>
            <p:custDataLst>
              <p:tags r:id="rId41"/>
            </p:custDataLst>
          </p:nvPr>
        </p:nvSpPr>
        <p:spPr bwMode="auto">
          <a:xfrm>
            <a:off x="7546889" y="4267200"/>
            <a:ext cx="1164253"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7" name="Line 16"/>
          <p:cNvSpPr>
            <a:spLocks noChangeShapeType="1"/>
          </p:cNvSpPr>
          <p:nvPr>
            <p:custDataLst>
              <p:tags r:id="rId42"/>
            </p:custDataLst>
          </p:nvPr>
        </p:nvSpPr>
        <p:spPr bwMode="auto">
          <a:xfrm rot="16200000" flipV="1">
            <a:off x="7544565" y="4023837"/>
            <a:ext cx="169487" cy="12438"/>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8" name="Line 7"/>
          <p:cNvSpPr>
            <a:spLocks noChangeShapeType="1"/>
          </p:cNvSpPr>
          <p:nvPr>
            <p:custDataLst>
              <p:tags r:id="rId43"/>
            </p:custDataLst>
          </p:nvPr>
        </p:nvSpPr>
        <p:spPr bwMode="auto">
          <a:xfrm>
            <a:off x="7546890" y="4114800"/>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9" name="Rectangle 3"/>
          <p:cNvSpPr>
            <a:spLocks noChangeArrowheads="1"/>
          </p:cNvSpPr>
          <p:nvPr>
            <p:custDataLst>
              <p:tags r:id="rId44"/>
            </p:custDataLst>
          </p:nvPr>
        </p:nvSpPr>
        <p:spPr bwMode="auto">
          <a:xfrm>
            <a:off x="7071588" y="2388275"/>
            <a:ext cx="1760069" cy="2031325"/>
          </a:xfrm>
          <a:prstGeom prst="rect">
            <a:avLst/>
          </a:prstGeom>
          <a:noFill/>
          <a:ln w="28575" algn="ctr">
            <a:solidFill>
              <a:schemeClr val="accent5">
                <a:lumMod val="60000"/>
                <a:lumOff val="40000"/>
              </a:schemeClr>
            </a:solidFill>
            <a:miter lim="800000"/>
            <a:headEnd/>
            <a:tailEnd/>
          </a:ln>
          <a:effectLst/>
        </p:spPr>
        <p:txBody>
          <a:bodyPr wrap="square" anchor="ctr">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241903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u="sng" dirty="0" smtClean="0"/>
              <a:t>Lab1</a:t>
            </a:r>
            <a:r>
              <a:rPr lang="en-US" dirty="0" smtClean="0"/>
              <a:t> 1-bit </a:t>
            </a:r>
            <a:r>
              <a:rPr lang="en-US" dirty="0"/>
              <a:t>Adder with Carry</a:t>
            </a:r>
          </a:p>
        </p:txBody>
      </p:sp>
      <mc:AlternateContent xmlns:mc="http://schemas.openxmlformats.org/markup-compatibility/2006" xmlns:a14="http://schemas.microsoft.com/office/drawing/2010/main">
        <mc:Choice Requires="a14">
          <p:sp>
            <p:nvSpPr>
              <p:cNvPr id="15" name="Rectangle 43"/>
              <p:cNvSpPr>
                <a:spLocks noChangeArrowheads="1"/>
              </p:cNvSpPr>
              <p:nvPr>
                <p:custDataLst>
                  <p:tags r:id="rId2"/>
                </p:custDataLst>
              </p:nvPr>
            </p:nvSpPr>
            <p:spPr bwMode="auto">
              <a:xfrm>
                <a:off x="3581400" y="685800"/>
                <a:ext cx="5715000" cy="93726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three 1-bit numbers</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1-bit result and 1-bit carry</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a:p>
                <a:pPr marL="342900" indent="-342900">
                  <a:spcBef>
                    <a:spcPct val="20000"/>
                  </a:spcBef>
                  <a:buClr>
                    <a:schemeClr val="accent5">
                      <a:lumMod val="60000"/>
                      <a:lumOff val="40000"/>
                    </a:schemeClr>
                  </a:buClr>
                  <a:buFont typeface="Arial" pitchFamily="34" charset="0"/>
                  <a:buChar char="•"/>
                </a:pPr>
                <a:endParaRPr lang="en-US" sz="2800" dirty="0">
                  <a:solidFill>
                    <a:srgbClr val="FFFFFF"/>
                  </a:solidFill>
                  <a:latin typeface="Calibri"/>
                </a:endParaRP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S </a:t>
                </a:r>
                <a:r>
                  <a:rPr lang="en-US" sz="2000" dirty="0" smtClean="0">
                    <a:solidFill>
                      <a:srgbClr val="FFFFFF"/>
                    </a:solidFill>
                  </a:rPr>
                  <a:t>= </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i="0">
                            <a:solidFill>
                              <a:srgbClr val="FFFFFF"/>
                            </a:solidFill>
                            <a:latin typeface="Cambria Math"/>
                          </a:rPr>
                          <m:t>A</m:t>
                        </m:r>
                        <m:r>
                          <m:rPr>
                            <m:sty m:val="p"/>
                          </m:rPr>
                          <a:rPr lang="en-US" sz="2000" b="0" i="0" smtClean="0">
                            <a:solidFill>
                              <a:srgbClr val="FFFFFF"/>
                            </a:solidFill>
                            <a:latin typeface="Cambria Math"/>
                          </a:rPr>
                          <m:t>B</m:t>
                        </m:r>
                      </m:e>
                    </m:acc>
                  </m:oMath>
                </a14:m>
                <a:r>
                  <a:rPr lang="en-US" sz="2000" dirty="0" smtClean="0">
                    <a:solidFill>
                      <a:srgbClr val="FFFFFF"/>
                    </a:solidFill>
                  </a:rPr>
                  <a:t>C + </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A</m:t>
                        </m:r>
                      </m:e>
                    </m:acc>
                  </m:oMath>
                </a14:m>
                <a:r>
                  <a:rPr lang="en-US" sz="2000" dirty="0" smtClean="0">
                    <a:solidFill>
                      <a:srgbClr val="FFFFFF"/>
                    </a:solidFill>
                  </a:rPr>
                  <a:t>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C</m:t>
                        </m:r>
                      </m:e>
                    </m:acc>
                  </m:oMath>
                </a14:m>
                <a:r>
                  <a:rPr lang="en-US" sz="2000" dirty="0" smtClean="0">
                    <a:solidFill>
                      <a:srgbClr val="FFFFFF"/>
                    </a:solidFill>
                  </a:rPr>
                  <a:t>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r>
                          <m:rPr>
                            <m:sty m:val="p"/>
                          </m:rPr>
                          <a:rPr lang="en-US" sz="2000" b="0" i="0" smtClean="0">
                            <a:solidFill>
                              <a:srgbClr val="FFFFFF"/>
                            </a:solidFill>
                            <a:latin typeface="Cambria Math"/>
                          </a:rPr>
                          <m:t>C</m:t>
                        </m:r>
                      </m:e>
                    </m:acc>
                  </m:oMath>
                </a14:m>
                <a:r>
                  <a:rPr lang="en-US" sz="2000" dirty="0" smtClean="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t>
                </a:r>
                <a14:m>
                  <m:oMath xmlns:m="http://schemas.openxmlformats.org/officeDocument/2006/math">
                    <m:acc>
                      <m:accPr>
                        <m:chr m:val="̅"/>
                        <m:ctrlPr>
                          <a:rPr lang="en-US" sz="2000" i="1" dirty="0" smtClean="0">
                            <a:solidFill>
                              <a:srgbClr val="FFFFFF"/>
                            </a:solidFill>
                            <a:latin typeface="Cambria Math" panose="02040503050406030204" pitchFamily="18" charset="0"/>
                          </a:rPr>
                        </m:ctrlPr>
                      </m:accPr>
                      <m:e>
                        <m:r>
                          <m:rPr>
                            <m:sty m:val="p"/>
                          </m:rPr>
                          <a:rPr lang="en-US" sz="2000" b="0" i="0" dirty="0" smtClean="0">
                            <a:solidFill>
                              <a:srgbClr val="FFFFFF"/>
                            </a:solidFill>
                            <a:latin typeface="Cambria Math"/>
                          </a:rPr>
                          <m:t>A</m:t>
                        </m:r>
                      </m:e>
                    </m:acc>
                  </m:oMath>
                </a14:m>
                <a:r>
                  <a:rPr lang="en-US" sz="2000" dirty="0" smtClean="0">
                    <a:solidFill>
                      <a:srgbClr val="FFFFFF"/>
                    </a:solidFill>
                  </a:rPr>
                  <a:t>(</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m:t>
                        </m:r>
                      </m:e>
                    </m:acc>
                  </m:oMath>
                </a14:m>
                <a:r>
                  <a:rPr lang="en-US" sz="2000" dirty="0" smtClean="0">
                    <a:solidFill>
                      <a:srgbClr val="FFFFFF"/>
                    </a:solidFill>
                  </a:rPr>
                  <a:t>C + B</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C</m:t>
                        </m:r>
                      </m:e>
                    </m:acc>
                  </m:oMath>
                </a14:m>
                <a:r>
                  <a:rPr lang="en-US" sz="2000" dirty="0" smtClean="0">
                    <a:solidFill>
                      <a:srgbClr val="FFFFFF"/>
                    </a:solidFill>
                  </a:rPr>
                  <a:t>) + A(</a:t>
                </a:r>
                <a14:m>
                  <m:oMath xmlns:m="http://schemas.openxmlformats.org/officeDocument/2006/math">
                    <m:acc>
                      <m:accPr>
                        <m:chr m:val="̅"/>
                        <m:ctrlPr>
                          <a:rPr lang="en-US" sz="2000" i="1" smtClean="0">
                            <a:solidFill>
                              <a:srgbClr val="FFFFFF"/>
                            </a:solidFill>
                            <a:latin typeface="Cambria Math" panose="02040503050406030204" pitchFamily="18" charset="0"/>
                          </a:rPr>
                        </m:ctrlPr>
                      </m:accPr>
                      <m:e>
                        <m:r>
                          <m:rPr>
                            <m:sty m:val="p"/>
                          </m:rPr>
                          <a:rPr lang="en-US" sz="2000" b="0" i="0" smtClean="0">
                            <a:solidFill>
                              <a:srgbClr val="FFFFFF"/>
                            </a:solidFill>
                            <a:latin typeface="Cambria Math"/>
                          </a:rPr>
                          <m:t>BC</m:t>
                        </m:r>
                      </m:e>
                    </m:acc>
                  </m:oMath>
                </a14:m>
                <a:r>
                  <a:rPr lang="en-US" sz="2000" dirty="0" smtClean="0">
                    <a:solidFill>
                      <a:srgbClr val="FFFFFF"/>
                    </a:solidFill>
                  </a:rPr>
                  <a:t> + BC)</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t>
                </a:r>
                <a14:m>
                  <m:oMath xmlns:m="http://schemas.openxmlformats.org/officeDocument/2006/math">
                    <m:acc>
                      <m:accPr>
                        <m:chr m:val="̅"/>
                        <m:ctrlPr>
                          <a:rPr lang="en-US" sz="2000" i="1" dirty="0">
                            <a:solidFill>
                              <a:srgbClr val="FFFFFF"/>
                            </a:solidFill>
                            <a:latin typeface="Cambria Math" panose="02040503050406030204" pitchFamily="18" charset="0"/>
                          </a:rPr>
                        </m:ctrlPr>
                      </m:accPr>
                      <m:e>
                        <m:r>
                          <m:rPr>
                            <m:sty m:val="p"/>
                          </m:rPr>
                          <a:rPr lang="en-US" sz="2000" dirty="0">
                            <a:solidFill>
                              <a:srgbClr val="FFFFFF"/>
                            </a:solidFill>
                            <a:latin typeface="Cambria Math"/>
                          </a:rPr>
                          <m:t>A</m:t>
                        </m:r>
                      </m:e>
                    </m:acc>
                  </m:oMath>
                </a14:m>
                <a:r>
                  <a:rPr lang="en-US" sz="2000" dirty="0" smtClean="0">
                    <a:solidFill>
                      <a:srgbClr val="FFFFFF"/>
                    </a:solidFill>
                  </a:rPr>
                  <a:t>(B</a:t>
                </a:r>
                <a:r>
                  <a:rPr lang="en-US" sz="2000" dirty="0">
                    <a:solidFill>
                      <a:srgbClr val="FFFFFF"/>
                    </a:solidFill>
                  </a:rPr>
                  <a:t> </a:t>
                </a:r>
                <a:r>
                  <a:rPr lang="en-US" sz="2000" dirty="0">
                    <a:solidFill>
                      <a:srgbClr val="FFFFFF"/>
                    </a:solidFill>
                    <a:sym typeface="Symbol"/>
                  </a:rPr>
                  <a:t> </a:t>
                </a:r>
                <a:r>
                  <a:rPr lang="en-US" sz="2000" dirty="0" smtClean="0">
                    <a:solidFill>
                      <a:srgbClr val="FFFFFF"/>
                    </a:solidFill>
                    <a:sym typeface="Symbol"/>
                  </a:rPr>
                  <a:t>C) + A(</a:t>
                </a:r>
                <a14:m>
                  <m:oMath xmlns:m="http://schemas.openxmlformats.org/officeDocument/2006/math">
                    <m:acc>
                      <m:accPr>
                        <m:chr m:val="̅"/>
                        <m:ctrlPr>
                          <a:rPr lang="en-US" sz="2000" i="1" smtClean="0">
                            <a:solidFill>
                              <a:srgbClr val="FFFFFF"/>
                            </a:solidFill>
                            <a:latin typeface="Cambria Math" panose="02040503050406030204" pitchFamily="18" charset="0"/>
                            <a:sym typeface="Symbol"/>
                          </a:rPr>
                        </m:ctrlPr>
                      </m:accPr>
                      <m:e>
                        <m:r>
                          <m:rPr>
                            <m:sty m:val="p"/>
                          </m:rPr>
                          <a:rPr lang="en-US" sz="2000" b="0" i="0" smtClean="0">
                            <a:solidFill>
                              <a:srgbClr val="FFFFFF"/>
                            </a:solidFill>
                            <a:latin typeface="Cambria Math"/>
                            <a:sym typeface="Symbol"/>
                          </a:rPr>
                          <m:t>B</m:t>
                        </m:r>
                        <m:r>
                          <a:rPr lang="en-US" sz="2000" b="0" i="0" smtClean="0">
                            <a:solidFill>
                              <a:srgbClr val="FFFFFF"/>
                            </a:solidFill>
                            <a:latin typeface="Cambria Math"/>
                            <a:sym typeface="Symbol"/>
                          </a:rPr>
                          <m:t>  </m:t>
                        </m:r>
                        <m:r>
                          <m:rPr>
                            <m:sty m:val="p"/>
                          </m:rPr>
                          <a:rPr lang="en-US" sz="2000" b="0" i="0" smtClean="0">
                            <a:solidFill>
                              <a:srgbClr val="FFFFFF"/>
                            </a:solidFill>
                            <a:latin typeface="Cambria Math"/>
                            <a:sym typeface="Symbol"/>
                          </a:rPr>
                          <m:t>C</m:t>
                        </m:r>
                      </m:e>
                    </m:acc>
                  </m:oMath>
                </a14:m>
                <a:r>
                  <a:rPr lang="en-US" sz="2000" dirty="0" smtClean="0">
                    <a:solidFill>
                      <a:srgbClr val="FFFFFF"/>
                    </a:solidFill>
                  </a:rPr>
                  <a:t>)</a:t>
                </a:r>
              </a:p>
              <a:p>
                <a:pPr marL="342900" indent="-342900">
                  <a:spcBef>
                    <a:spcPct val="20000"/>
                  </a:spcBef>
                  <a:buClr>
                    <a:schemeClr val="accent5">
                      <a:lumMod val="60000"/>
                      <a:lumOff val="40000"/>
                    </a:schemeClr>
                  </a:buClr>
                  <a:buFont typeface="Arial" pitchFamily="34" charset="0"/>
                  <a:buChar char="•"/>
                </a:pPr>
                <a:r>
                  <a:rPr lang="en-US" sz="2000" dirty="0" smtClean="0">
                    <a:solidFill>
                      <a:srgbClr val="FFFFFF"/>
                    </a:solidFill>
                  </a:rPr>
                  <a:t>S = A </a:t>
                </a:r>
                <a:r>
                  <a:rPr lang="en-US" sz="2000" dirty="0" smtClean="0">
                    <a:solidFill>
                      <a:srgbClr val="FFFFFF"/>
                    </a:solidFill>
                    <a:sym typeface="Symbol"/>
                  </a:rPr>
                  <a:t> </a:t>
                </a:r>
                <a:r>
                  <a:rPr lang="en-US" sz="2000" dirty="0" smtClean="0">
                    <a:solidFill>
                      <a:srgbClr val="FFFFFF"/>
                    </a:solidFill>
                  </a:rPr>
                  <a:t>(B </a:t>
                </a:r>
                <a:r>
                  <a:rPr lang="en-US" sz="2000" dirty="0" smtClean="0">
                    <a:solidFill>
                      <a:srgbClr val="FFFFFF"/>
                    </a:solidFill>
                    <a:sym typeface="Symbol"/>
                  </a:rPr>
                  <a:t> C)</a:t>
                </a:r>
              </a:p>
              <a:p>
                <a:pPr marL="342900" indent="-342900">
                  <a:spcBef>
                    <a:spcPct val="20000"/>
                  </a:spcBef>
                  <a:buClr>
                    <a:schemeClr val="accent5">
                      <a:lumMod val="60000"/>
                      <a:lumOff val="40000"/>
                    </a:schemeClr>
                  </a:buClr>
                  <a:buFont typeface="Arial" pitchFamily="34" charset="0"/>
                  <a:buChar char="•"/>
                </a:pPr>
                <a:r>
                  <a:rPr lang="en-US" sz="2000" dirty="0" smtClean="0">
                    <a:solidFill>
                      <a:schemeClr val="accent5">
                        <a:lumMod val="60000"/>
                        <a:lumOff val="40000"/>
                      </a:schemeClr>
                    </a:solidFill>
                    <a:sym typeface="Symbol"/>
                  </a:rPr>
                  <a:t>S = A  B  C</a:t>
                </a:r>
                <a:endParaRPr lang="en-US" sz="2000" dirty="0">
                  <a:solidFill>
                    <a:schemeClr val="accent5">
                      <a:lumMod val="60000"/>
                      <a:lumOff val="40000"/>
                    </a:schemeClr>
                  </a:solidFill>
                </a:endParaRP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smtClean="0">
                    <a:solidFill>
                      <a:srgbClr val="FFFFFF"/>
                    </a:solidFill>
                  </a:rPr>
                  <a:t>BC + </a:t>
                </a:r>
                <a:r>
                  <a:rPr lang="en-US" sz="2000" dirty="0">
                    <a:solidFill>
                      <a:srgbClr val="FFFFFF"/>
                    </a:solidFill>
                  </a:rPr>
                  <a:t>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smtClean="0">
                    <a:solidFill>
                      <a:srgbClr val="FFFFFF"/>
                    </a:solidFill>
                  </a:rPr>
                  <a:t>C</a:t>
                </a:r>
                <a:r>
                  <a:rPr lang="en-US" sz="2000" dirty="0">
                    <a:solidFill>
                      <a:srgbClr val="FFFFFF"/>
                    </a:solidFill>
                  </a:rPr>
                  <a:t> + AB</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smtClean="0">
                    <a:solidFill>
                      <a:srgbClr val="FFFFFF"/>
                    </a:solidFill>
                  </a:rPr>
                  <a:t> + ABC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r>
                  <a:rPr lang="en-US" sz="2000" dirty="0" smtClean="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C</m:t>
                        </m:r>
                      </m:e>
                    </m:acc>
                    <m:r>
                      <a:rPr lang="en-US" sz="2000" i="1">
                        <a:solidFill>
                          <a:srgbClr val="FFFFFF"/>
                        </a:solidFill>
                        <a:latin typeface="Cambria Math"/>
                      </a:rPr>
                      <m:t> </m:t>
                    </m:r>
                  </m:oMath>
                </a14:m>
                <a:r>
                  <a:rPr lang="en-US" sz="2000" dirty="0">
                    <a:solidFill>
                      <a:srgbClr val="FFFFFF"/>
                    </a:solidFill>
                  </a:rPr>
                  <a:t> + </a:t>
                </a:r>
                <a:r>
                  <a:rPr lang="en-US" sz="2000" dirty="0" smtClean="0">
                    <a:solidFill>
                      <a:srgbClr val="FFFFFF"/>
                    </a:solidFill>
                  </a:rPr>
                  <a:t>C)</a:t>
                </a:r>
              </a:p>
              <a:p>
                <a:pPr marL="342900" indent="-342900">
                  <a:spcBef>
                    <a:spcPct val="20000"/>
                  </a:spcBef>
                  <a:buClr>
                    <a:schemeClr val="accent5">
                      <a:lumMod val="60000"/>
                      <a:lumOff val="40000"/>
                    </a:schemeClr>
                  </a:buClr>
                  <a:buFont typeface="Arial" pitchFamily="34" charset="0"/>
                  <a:buChar char="•"/>
                </a:pPr>
                <a:r>
                  <a:rPr lang="en-US" sz="2000" dirty="0" err="1">
                    <a:solidFill>
                      <a:srgbClr val="FFFFFF"/>
                    </a:solidFill>
                  </a:rPr>
                  <a:t>C</a:t>
                </a:r>
                <a:r>
                  <a:rPr lang="en-US" sz="2000" baseline="-25000" dirty="0" err="1">
                    <a:solidFill>
                      <a:srgbClr val="FFFFFF"/>
                    </a:solidFill>
                  </a:rPr>
                  <a:t>out</a:t>
                </a:r>
                <a:r>
                  <a:rPr lang="en-US" sz="2000" dirty="0">
                    <a:solidFill>
                      <a:srgbClr val="FFFFFF"/>
                    </a:solidFill>
                  </a:rPr>
                  <a:t> </a:t>
                </a:r>
                <a:r>
                  <a:rPr lang="en-US" sz="2000" dirty="0" smtClean="0">
                    <a:solidFill>
                      <a:srgbClr val="FFFFFF"/>
                    </a:solidFill>
                  </a:rPr>
                  <a:t>= </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a:solidFill>
                      <a:srgbClr val="FFFFFF"/>
                    </a:solidFill>
                  </a:rPr>
                  <a:t>BC +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a:solidFill>
                      <a:srgbClr val="FFFFFF"/>
                    </a:solidFill>
                  </a:rPr>
                  <a:t>C + AB</a:t>
                </a:r>
              </a:p>
              <a:p>
                <a:pPr marL="342900" indent="-342900">
                  <a:spcBef>
                    <a:spcPct val="20000"/>
                  </a:spcBef>
                  <a:buClr>
                    <a:schemeClr val="accent5">
                      <a:lumMod val="60000"/>
                      <a:lumOff val="40000"/>
                    </a:schemeClr>
                  </a:buClr>
                  <a:buFont typeface="Arial" pitchFamily="34" charset="0"/>
                  <a:buChar char="•"/>
                </a:pPr>
                <a:r>
                  <a:rPr lang="en-US" sz="2000" dirty="0">
                    <a:solidFill>
                      <a:srgbClr val="FFFFFF"/>
                    </a:solidFill>
                  </a:rPr>
                  <a:t>C</a:t>
                </a:r>
                <a:r>
                  <a:rPr lang="en-US" sz="2000" baseline="-25000" dirty="0" err="1">
                    <a:solidFill>
                      <a:srgbClr val="FFFFFF"/>
                    </a:solidFill>
                  </a:rPr>
                  <a:t>out</a:t>
                </a:r>
                <a:r>
                  <a:rPr lang="en-US" sz="2000" dirty="0">
                    <a:solidFill>
                      <a:srgbClr val="FFFFFF"/>
                    </a:solidFill>
                  </a:rPr>
                  <a:t> = </a:t>
                </a:r>
                <a:r>
                  <a:rPr lang="en-US" sz="2000" dirty="0" smtClean="0">
                    <a:solidFill>
                      <a:srgbClr val="FFFFFF"/>
                    </a:solidFill>
                  </a:rPr>
                  <a:t>(</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A</m:t>
                        </m:r>
                      </m:e>
                    </m:acc>
                  </m:oMath>
                </a14:m>
                <a:r>
                  <a:rPr lang="en-US" sz="2000" dirty="0" smtClean="0">
                    <a:solidFill>
                      <a:srgbClr val="FFFFFF"/>
                    </a:solidFill>
                  </a:rPr>
                  <a:t>B </a:t>
                </a:r>
                <a:r>
                  <a:rPr lang="en-US" sz="2000" dirty="0">
                    <a:solidFill>
                      <a:srgbClr val="FFFFFF"/>
                    </a:solidFill>
                  </a:rPr>
                  <a:t>+ A</a:t>
                </a:r>
                <a14:m>
                  <m:oMath xmlns:m="http://schemas.openxmlformats.org/officeDocument/2006/math">
                    <m:acc>
                      <m:accPr>
                        <m:chr m:val="̅"/>
                        <m:ctrlPr>
                          <a:rPr lang="en-US" sz="2000" i="1">
                            <a:solidFill>
                              <a:srgbClr val="FFFFFF"/>
                            </a:solidFill>
                            <a:latin typeface="Cambria Math" panose="02040503050406030204" pitchFamily="18" charset="0"/>
                          </a:rPr>
                        </m:ctrlPr>
                      </m:accPr>
                      <m:e>
                        <m:r>
                          <m:rPr>
                            <m:sty m:val="p"/>
                          </m:rPr>
                          <a:rPr lang="en-US" sz="2000">
                            <a:solidFill>
                              <a:srgbClr val="FFFFFF"/>
                            </a:solidFill>
                            <a:latin typeface="Cambria Math"/>
                          </a:rPr>
                          <m:t>B</m:t>
                        </m:r>
                      </m:e>
                    </m:acc>
                  </m:oMath>
                </a14:m>
                <a:r>
                  <a:rPr lang="en-US" sz="2000" dirty="0" smtClean="0">
                    <a:solidFill>
                      <a:srgbClr val="FFFFFF"/>
                    </a:solidFill>
                  </a:rPr>
                  <a:t>)</a:t>
                </a:r>
                <a:r>
                  <a:rPr lang="en-US" sz="2000" dirty="0">
                    <a:solidFill>
                      <a:srgbClr val="FFFFFF"/>
                    </a:solidFill>
                  </a:rPr>
                  <a:t>C + </a:t>
                </a:r>
                <a:r>
                  <a:rPr lang="en-US" sz="2000" dirty="0" smtClean="0">
                    <a:solidFill>
                      <a:srgbClr val="FFFFFF"/>
                    </a:solidFill>
                  </a:rPr>
                  <a:t>AB</a:t>
                </a:r>
              </a:p>
              <a:p>
                <a:pPr marL="342900" indent="-342900">
                  <a:spcBef>
                    <a:spcPct val="20000"/>
                  </a:spcBef>
                  <a:buClr>
                    <a:schemeClr val="accent5">
                      <a:lumMod val="60000"/>
                      <a:lumOff val="40000"/>
                    </a:schemeClr>
                  </a:buClr>
                  <a:buFont typeface="Arial" pitchFamily="34" charset="0"/>
                  <a:buChar char="•"/>
                </a:pPr>
                <a:r>
                  <a:rPr lang="en-US" sz="2000" dirty="0" err="1">
                    <a:solidFill>
                      <a:schemeClr val="accent5">
                        <a:lumMod val="60000"/>
                        <a:lumOff val="40000"/>
                      </a:schemeClr>
                    </a:solidFill>
                  </a:rPr>
                  <a:t>C</a:t>
                </a:r>
                <a:r>
                  <a:rPr lang="en-US" sz="2000" baseline="-25000" dirty="0" err="1">
                    <a:solidFill>
                      <a:schemeClr val="accent5">
                        <a:lumMod val="60000"/>
                        <a:lumOff val="40000"/>
                      </a:schemeClr>
                    </a:solidFill>
                  </a:rPr>
                  <a:t>out</a:t>
                </a:r>
                <a:r>
                  <a:rPr lang="en-US" sz="2000" dirty="0">
                    <a:solidFill>
                      <a:schemeClr val="accent5">
                        <a:lumMod val="60000"/>
                        <a:lumOff val="40000"/>
                      </a:schemeClr>
                    </a:solidFill>
                  </a:rPr>
                  <a:t> = </a:t>
                </a:r>
                <a:r>
                  <a:rPr lang="en-US" sz="2000" dirty="0" smtClean="0">
                    <a:solidFill>
                      <a:schemeClr val="accent5">
                        <a:lumMod val="60000"/>
                        <a:lumOff val="40000"/>
                      </a:schemeClr>
                    </a:solidFill>
                  </a:rPr>
                  <a:t>(A</a:t>
                </a:r>
                <a:r>
                  <a:rPr lang="en-US" sz="2000" dirty="0">
                    <a:solidFill>
                      <a:schemeClr val="accent5">
                        <a:lumMod val="60000"/>
                        <a:lumOff val="40000"/>
                      </a:schemeClr>
                    </a:solidFill>
                    <a:sym typeface="Symbol"/>
                  </a:rPr>
                  <a:t>  </a:t>
                </a:r>
                <a:r>
                  <a:rPr lang="en-US" sz="2000" dirty="0" smtClean="0">
                    <a:solidFill>
                      <a:schemeClr val="accent5">
                        <a:lumMod val="60000"/>
                        <a:lumOff val="40000"/>
                      </a:schemeClr>
                    </a:solidFill>
                  </a:rPr>
                  <a:t>B)C </a:t>
                </a:r>
                <a:r>
                  <a:rPr lang="en-US" sz="2000" dirty="0">
                    <a:solidFill>
                      <a:schemeClr val="accent5">
                        <a:lumMod val="60000"/>
                        <a:lumOff val="40000"/>
                      </a:schemeClr>
                    </a:solidFill>
                  </a:rPr>
                  <a:t>+ </a:t>
                </a:r>
                <a:r>
                  <a:rPr lang="en-US" sz="2000" dirty="0" smtClean="0">
                    <a:solidFill>
                      <a:schemeClr val="accent5">
                        <a:lumMod val="60000"/>
                        <a:lumOff val="40000"/>
                      </a:schemeClr>
                    </a:solidFill>
                  </a:rPr>
                  <a:t>AB</a:t>
                </a:r>
              </a:p>
            </p:txBody>
          </p:sp>
        </mc:Choice>
        <mc:Fallback xmlns="">
          <p:sp>
            <p:nvSpPr>
              <p:cNvPr id="15" name="Rectangle 43"/>
              <p:cNvSpPr>
                <a:spLocks noRot="1" noChangeAspect="1" noMove="1" noResize="1" noEditPoints="1" noAdjustHandles="1" noChangeArrowheads="1" noChangeShapeType="1" noTextEdit="1"/>
              </p:cNvSpPr>
              <p:nvPr>
                <p:custDataLst>
                  <p:tags r:id="rId16"/>
                </p:custDataLst>
              </p:nvPr>
            </p:nvSpPr>
            <p:spPr bwMode="auto">
              <a:xfrm>
                <a:off x="3581400" y="685800"/>
                <a:ext cx="5715000" cy="9372600"/>
              </a:xfrm>
              <a:prstGeom prst="rect">
                <a:avLst/>
              </a:prstGeom>
              <a:blipFill rotWithShape="0">
                <a:blip r:embed="rId17"/>
                <a:stretch>
                  <a:fillRect l="-4376" t="-1366" r="-2882"/>
                </a:stretch>
              </a:blipFill>
              <a:ln w="9525">
                <a:noFill/>
                <a:round/>
                <a:headEnd/>
                <a:tailEnd/>
              </a:ln>
              <a:effectLst/>
            </p:spPr>
            <p:txBody>
              <a:bodyPr/>
              <a:lstStyle/>
              <a:p>
                <a:r>
                  <a:rPr lang="en-US">
                    <a:noFill/>
                  </a:rPr>
                  <a:t> </a:t>
                </a:r>
              </a:p>
            </p:txBody>
          </p:sp>
        </mc:Fallback>
      </mc:AlternateContent>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5">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371600" y="4354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a:t>
            </a:r>
          </a:p>
        </p:txBody>
      </p:sp>
      <p:sp>
        <p:nvSpPr>
          <p:cNvPr id="23" name="TextBox 22"/>
          <p:cNvSpPr txBox="1"/>
          <p:nvPr>
            <p:custDataLst>
              <p:tags r:id="rId9"/>
            </p:custDataLst>
          </p:nvPr>
        </p:nvSpPr>
        <p:spPr bwMode="auto">
          <a:xfrm>
            <a:off x="2057400" y="457200"/>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a:t>
            </a:r>
          </a:p>
        </p:txBody>
      </p:sp>
      <p:sp>
        <p:nvSpPr>
          <p:cNvPr id="24" name="TextBox 23"/>
          <p:cNvSpPr txBox="1"/>
          <p:nvPr>
            <p:custDataLst>
              <p:tags r:id="rId10"/>
            </p:custDataLst>
          </p:nvPr>
        </p:nvSpPr>
        <p:spPr bwMode="auto">
          <a:xfrm>
            <a:off x="1676400" y="2797672"/>
            <a:ext cx="304800"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endParaRPr lang="en-US" sz="3200" dirty="0" smtClean="0">
              <a:solidFill>
                <a:srgbClr val="FFFFFF"/>
              </a:solidFill>
              <a:latin typeface="Calibri" pitchFamily="34" charset="0"/>
            </a:endParaRP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7" name="TextBox 26"/>
          <p:cNvSpPr txBox="1"/>
          <p:nvPr>
            <p:custDataLst>
              <p:tags r:id="rId12"/>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graphicFrame>
        <p:nvGraphicFramePr>
          <p:cNvPr id="2" name="Table 1"/>
          <p:cNvGraphicFramePr>
            <a:graphicFrameLocks noGrp="1"/>
          </p:cNvGraphicFramePr>
          <p:nvPr>
            <p:extLst/>
          </p:nvPr>
        </p:nvGraphicFramePr>
        <p:xfrm>
          <a:off x="397622" y="3476102"/>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0</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accent5">
                              <a:lumMod val="60000"/>
                              <a:lumOff val="40000"/>
                            </a:schemeClr>
                          </a:solidFill>
                        </a:rPr>
                        <a:t>1</a:t>
                      </a:r>
                      <a:endParaRPr lang="en-US" dirty="0">
                        <a:solidFill>
                          <a:schemeClr val="accent5">
                            <a:lumMod val="60000"/>
                            <a:lumOff val="40000"/>
                          </a:schemeClr>
                        </a:solidFill>
                      </a:endParaRPr>
                    </a:p>
                  </a:txBody>
                  <a:tcPr>
                    <a:noFill/>
                  </a:tcPr>
                </a:tc>
                <a:extLst>
                  <a:ext uri="{0D108BD9-81ED-4DB2-BD59-A6C34878D82A}">
                    <a16:rowId xmlns:a16="http://schemas.microsoft.com/office/drawing/2014/main" val="10008"/>
                  </a:ext>
                </a:extLst>
              </a:tr>
            </a:tbl>
          </a:graphicData>
        </a:graphic>
      </p:graphicFrame>
      <p:sp>
        <p:nvSpPr>
          <p:cNvPr id="28" name="TextBox 27"/>
          <p:cNvSpPr txBox="1"/>
          <p:nvPr>
            <p:custDataLst>
              <p:tags r:id="rId13"/>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pic>
        <p:nvPicPr>
          <p:cNvPr id="70" name="Picture 69"/>
          <p:cNvPicPr>
            <a:picLocks noChangeAspect="1"/>
          </p:cNvPicPr>
          <p:nvPr/>
        </p:nvPicPr>
        <p:blipFill>
          <a:blip r:embed="rId18"/>
          <a:stretch>
            <a:fillRect/>
          </a:stretch>
        </p:blipFill>
        <p:spPr>
          <a:xfrm>
            <a:off x="3606800" y="762000"/>
            <a:ext cx="5080000" cy="2286000"/>
          </a:xfrm>
          <a:prstGeom prst="rect">
            <a:avLst/>
          </a:prstGeom>
          <a:solidFill>
            <a:schemeClr val="bg1"/>
          </a:solidFill>
        </p:spPr>
      </p:pic>
    </p:spTree>
    <p:extLst>
      <p:ext uri="{BB962C8B-B14F-4D97-AF65-F5344CB8AC3E}">
        <p14:creationId xmlns:p14="http://schemas.microsoft.com/office/powerpoint/2010/main" val="2440163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Representations</a:t>
            </a:r>
            <a:endParaRPr lang="en-US" dirty="0"/>
          </a:p>
        </p:txBody>
      </p:sp>
      <p:sp>
        <p:nvSpPr>
          <p:cNvPr id="3" name="Content Placeholder 2"/>
          <p:cNvSpPr>
            <a:spLocks noGrp="1"/>
          </p:cNvSpPr>
          <p:nvPr>
            <p:ph idx="1"/>
          </p:nvPr>
        </p:nvSpPr>
        <p:spPr>
          <a:xfrm>
            <a:off x="76200" y="685800"/>
            <a:ext cx="9144000" cy="5638800"/>
          </a:xfrm>
        </p:spPr>
        <p:txBody>
          <a:bodyPr/>
          <a:lstStyle/>
          <a:p>
            <a:r>
              <a:rPr lang="en-US" dirty="0" smtClean="0"/>
              <a:t>Recall: </a:t>
            </a:r>
            <a:r>
              <a:rPr lang="en-US" dirty="0" smtClean="0">
                <a:solidFill>
                  <a:schemeClr val="accent5">
                    <a:lumMod val="60000"/>
                    <a:lumOff val="40000"/>
                  </a:schemeClr>
                </a:solidFill>
              </a:rPr>
              <a:t>Binary</a:t>
            </a:r>
          </a:p>
          <a:p>
            <a:pPr lvl="1"/>
            <a:r>
              <a:rPr lang="en-US" dirty="0"/>
              <a:t>Two symbols (base 2): </a:t>
            </a:r>
            <a:r>
              <a:rPr lang="en-US" dirty="0">
                <a:solidFill>
                  <a:schemeClr val="accent5">
                    <a:lumMod val="60000"/>
                    <a:lumOff val="40000"/>
                  </a:schemeClr>
                </a:solidFill>
              </a:rPr>
              <a:t>true</a:t>
            </a:r>
            <a:r>
              <a:rPr lang="en-US" dirty="0"/>
              <a:t> and </a:t>
            </a:r>
            <a:r>
              <a:rPr lang="en-US" dirty="0">
                <a:solidFill>
                  <a:schemeClr val="accent5">
                    <a:lumMod val="60000"/>
                    <a:lumOff val="40000"/>
                  </a:schemeClr>
                </a:solidFill>
              </a:rPr>
              <a:t>false</a:t>
            </a:r>
            <a:r>
              <a:rPr lang="en-US" dirty="0"/>
              <a:t>; </a:t>
            </a:r>
            <a:r>
              <a:rPr lang="en-US" dirty="0">
                <a:solidFill>
                  <a:schemeClr val="accent5">
                    <a:lumMod val="60000"/>
                    <a:lumOff val="40000"/>
                  </a:schemeClr>
                </a:solidFill>
              </a:rPr>
              <a:t>1</a:t>
            </a:r>
            <a:r>
              <a:rPr lang="en-US" dirty="0" smtClean="0"/>
              <a:t> </a:t>
            </a:r>
            <a:r>
              <a:rPr lang="en-US" dirty="0"/>
              <a:t>and </a:t>
            </a:r>
            <a:r>
              <a:rPr lang="en-US" dirty="0">
                <a:solidFill>
                  <a:schemeClr val="accent5">
                    <a:lumMod val="60000"/>
                    <a:lumOff val="40000"/>
                  </a:schemeClr>
                </a:solidFill>
              </a:rPr>
              <a:t>0</a:t>
            </a:r>
          </a:p>
          <a:p>
            <a:pPr lvl="1"/>
            <a:r>
              <a:rPr lang="en-US" dirty="0"/>
              <a:t>Basis of Logic </a:t>
            </a:r>
            <a:r>
              <a:rPr lang="en-US" dirty="0" smtClean="0"/>
              <a:t>Circuits </a:t>
            </a:r>
            <a:r>
              <a:rPr lang="en-US" dirty="0"/>
              <a:t>and all digital computers</a:t>
            </a:r>
          </a:p>
          <a:p>
            <a:endParaRPr lang="en-US" dirty="0"/>
          </a:p>
          <a:p>
            <a:r>
              <a:rPr lang="en-US" dirty="0" smtClean="0"/>
              <a:t>So, how do we represent numbers in</a:t>
            </a:r>
            <a:r>
              <a:rPr lang="en-US" i="1" dirty="0" smtClean="0"/>
              <a:t> </a:t>
            </a:r>
            <a:r>
              <a:rPr lang="en-US" i="1" dirty="0" smtClean="0">
                <a:solidFill>
                  <a:schemeClr val="accent5">
                    <a:lumMod val="60000"/>
                    <a:lumOff val="40000"/>
                  </a:schemeClr>
                </a:solidFill>
              </a:rPr>
              <a:t>Binary</a:t>
            </a:r>
            <a:r>
              <a:rPr lang="en-US" dirty="0" smtClean="0"/>
              <a:t> (base 2)?</a:t>
            </a:r>
          </a:p>
          <a:p>
            <a:endParaRPr lang="en-US" dirty="0"/>
          </a:p>
        </p:txBody>
      </p:sp>
    </p:spTree>
    <p:extLst>
      <p:ext uri="{BB962C8B-B14F-4D97-AF65-F5344CB8AC3E}">
        <p14:creationId xmlns:p14="http://schemas.microsoft.com/office/powerpoint/2010/main" val="25055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0" name="Rectangle 2"/>
          <p:cNvSpPr>
            <a:spLocks noGrp="1" noChangeArrowheads="1"/>
          </p:cNvSpPr>
          <p:nvPr>
            <p:ph type="title"/>
            <p:custDataLst>
              <p:tags r:id="rId1"/>
            </p:custDataLst>
          </p:nvPr>
        </p:nvSpPr>
        <p:spPr/>
        <p:txBody>
          <a:bodyPr>
            <a:noAutofit/>
          </a:bodyPr>
          <a:lstStyle/>
          <a:p>
            <a:r>
              <a:rPr lang="en-US" dirty="0" smtClean="0"/>
              <a:t>4-bit Adder</a:t>
            </a:r>
            <a:endParaRPr lang="en-US" dirty="0"/>
          </a:p>
        </p:txBody>
      </p:sp>
      <p:sp>
        <p:nvSpPr>
          <p:cNvPr id="15" name="Rectangle 43"/>
          <p:cNvSpPr>
            <a:spLocks noChangeArrowheads="1"/>
          </p:cNvSpPr>
          <p:nvPr>
            <p:custDataLst>
              <p:tags r:id="rId2"/>
            </p:custDataLst>
          </p:nvPr>
        </p:nvSpPr>
        <p:spPr bwMode="auto">
          <a:xfrm>
            <a:off x="3505200" y="685800"/>
            <a:ext cx="5638800" cy="5667375"/>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pPr>
            <a:r>
              <a:rPr lang="en-US" sz="3200" dirty="0" smtClean="0">
                <a:solidFill>
                  <a:schemeClr val="accent5">
                    <a:lumMod val="60000"/>
                    <a:lumOff val="40000"/>
                  </a:schemeClr>
                </a:solidFill>
                <a:latin typeface="Calibri"/>
              </a:rPr>
              <a:t>4-Bit Full Adder</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Adds two 4-bit numbers and carry in</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Computes 4-bit result and carry out</a:t>
            </a:r>
          </a:p>
          <a:p>
            <a:pPr marL="342900" indent="-342900">
              <a:spcBef>
                <a:spcPct val="20000"/>
              </a:spcBef>
              <a:buClr>
                <a:schemeClr val="accent5">
                  <a:lumMod val="60000"/>
                  <a:lumOff val="40000"/>
                </a:schemeClr>
              </a:buClr>
              <a:buFont typeface="Arial" pitchFamily="34" charset="0"/>
              <a:buChar char="•"/>
            </a:pPr>
            <a:r>
              <a:rPr lang="en-US" sz="2800" dirty="0" smtClean="0">
                <a:solidFill>
                  <a:srgbClr val="FFFFFF"/>
                </a:solidFill>
                <a:latin typeface="Calibri"/>
              </a:rPr>
              <a:t>Can be cascaded</a:t>
            </a:r>
          </a:p>
        </p:txBody>
      </p:sp>
      <p:sp>
        <p:nvSpPr>
          <p:cNvPr id="17" name="Rectangle 3"/>
          <p:cNvSpPr>
            <a:spLocks noChangeArrowheads="1"/>
          </p:cNvSpPr>
          <p:nvPr>
            <p:custDataLst>
              <p:tags r:id="rId3"/>
            </p:custDataLst>
          </p:nvPr>
        </p:nvSpPr>
        <p:spPr bwMode="auto">
          <a:xfrm>
            <a:off x="1219200" y="1447800"/>
            <a:ext cx="1219200" cy="990600"/>
          </a:xfrm>
          <a:prstGeom prst="rect">
            <a:avLst/>
          </a:prstGeom>
          <a:noFill/>
          <a:ln w="28575" algn="ctr">
            <a:solidFill>
              <a:schemeClr val="accent2">
                <a:lumMod val="60000"/>
                <a:lumOff val="40000"/>
              </a:schemeClr>
            </a:solidFill>
            <a:miter lim="800000"/>
            <a:headEnd/>
            <a:tailEnd/>
          </a:ln>
          <a:effectLst/>
        </p:spPr>
        <p:txBody>
          <a:bodyPr anchor="ctr">
            <a:spAutoFit/>
          </a:bodyPr>
          <a:lstStyle/>
          <a:p>
            <a:endParaRPr lang="en-US"/>
          </a:p>
        </p:txBody>
      </p:sp>
      <p:sp>
        <p:nvSpPr>
          <p:cNvPr id="18" name="Line 6"/>
          <p:cNvSpPr>
            <a:spLocks noChangeShapeType="1"/>
          </p:cNvSpPr>
          <p:nvPr>
            <p:custDataLst>
              <p:tags r:id="rId4"/>
            </p:custDataLst>
          </p:nvPr>
        </p:nvSpPr>
        <p:spPr bwMode="auto">
          <a:xfrm>
            <a:off x="15240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19" name="Line 7"/>
          <p:cNvSpPr>
            <a:spLocks noChangeShapeType="1"/>
          </p:cNvSpPr>
          <p:nvPr>
            <p:custDataLst>
              <p:tags r:id="rId5"/>
            </p:custDataLst>
          </p:nvPr>
        </p:nvSpPr>
        <p:spPr bwMode="auto">
          <a:xfrm>
            <a:off x="2209800" y="1066800"/>
            <a:ext cx="0" cy="381000"/>
          </a:xfrm>
          <a:prstGeom prst="line">
            <a:avLst/>
          </a:prstGeom>
          <a:noFill/>
          <a:ln w="28575">
            <a:solidFill>
              <a:srgbClr val="FFFFFF"/>
            </a:solidFill>
            <a:round/>
            <a:headEnd type="none" w="med" len="med"/>
            <a:tailEnd type="arrow" w="lg" len="med"/>
          </a:ln>
          <a:effectLst/>
        </p:spPr>
        <p:txBody>
          <a:bodyPr wrap="none" anchor="ctr">
            <a:spAutoFit/>
          </a:bodyPr>
          <a:lstStyle/>
          <a:p>
            <a:endParaRPr lang="en-US"/>
          </a:p>
        </p:txBody>
      </p:sp>
      <p:sp>
        <p:nvSpPr>
          <p:cNvPr id="20" name="Line 10"/>
          <p:cNvSpPr>
            <a:spLocks noChangeShapeType="1"/>
          </p:cNvSpPr>
          <p:nvPr>
            <p:custDataLst>
              <p:tags r:id="rId6"/>
            </p:custDataLst>
          </p:nvPr>
        </p:nvSpPr>
        <p:spPr bwMode="auto">
          <a:xfrm flipH="1">
            <a:off x="7620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p:sp>
        <p:nvSpPr>
          <p:cNvPr id="21" name="Line 11"/>
          <p:cNvSpPr>
            <a:spLocks noChangeShapeType="1"/>
          </p:cNvSpPr>
          <p:nvPr>
            <p:custDataLst>
              <p:tags r:id="rId7"/>
            </p:custDataLst>
          </p:nvPr>
        </p:nvSpPr>
        <p:spPr bwMode="auto">
          <a:xfrm>
            <a:off x="1828800" y="2438400"/>
            <a:ext cx="0" cy="457200"/>
          </a:xfrm>
          <a:prstGeom prst="line">
            <a:avLst/>
          </a:prstGeom>
          <a:noFill/>
          <a:ln w="28575">
            <a:solidFill>
              <a:srgbClr val="FFFFFF"/>
            </a:solidFill>
            <a:round/>
            <a:headEnd type="none" w="med" len="med"/>
            <a:tailEnd type="arrow" w="lg" len="med"/>
          </a:ln>
          <a:effectLst/>
        </p:spPr>
        <p:txBody>
          <a:bodyPr wrap="square" anchor="ctr">
            <a:spAutoFit/>
          </a:bodyPr>
          <a:lstStyle/>
          <a:p>
            <a:endParaRPr lang="en-US"/>
          </a:p>
        </p:txBody>
      </p:sp>
      <p:sp>
        <p:nvSpPr>
          <p:cNvPr id="22" name="TextBox 21"/>
          <p:cNvSpPr txBox="1"/>
          <p:nvPr>
            <p:custDataLst>
              <p:tags r:id="rId8"/>
            </p:custDataLst>
          </p:nvPr>
        </p:nvSpPr>
        <p:spPr bwMode="auto">
          <a:xfrm>
            <a:off x="1066800" y="435472"/>
            <a:ext cx="990600" cy="665761"/>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A[4]</a:t>
            </a:r>
          </a:p>
        </p:txBody>
      </p:sp>
      <p:sp>
        <p:nvSpPr>
          <p:cNvPr id="23" name="TextBox 22"/>
          <p:cNvSpPr txBox="1"/>
          <p:nvPr>
            <p:custDataLst>
              <p:tags r:id="rId9"/>
            </p:custDataLst>
          </p:nvPr>
        </p:nvSpPr>
        <p:spPr bwMode="auto">
          <a:xfrm>
            <a:off x="1676400" y="457200"/>
            <a:ext cx="1435913" cy="631328"/>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smtClean="0">
                <a:solidFill>
                  <a:srgbClr val="FFFFFF"/>
                </a:solidFill>
                <a:latin typeface="Calibri" pitchFamily="34" charset="0"/>
              </a:rPr>
              <a:t>B[4]</a:t>
            </a:r>
          </a:p>
        </p:txBody>
      </p:sp>
      <p:sp>
        <p:nvSpPr>
          <p:cNvPr id="24" name="TextBox 23"/>
          <p:cNvSpPr txBox="1"/>
          <p:nvPr>
            <p:custDataLst>
              <p:tags r:id="rId10"/>
            </p:custDataLst>
          </p:nvPr>
        </p:nvSpPr>
        <p:spPr bwMode="auto">
          <a:xfrm>
            <a:off x="1219200" y="2797672"/>
            <a:ext cx="1447800" cy="665761"/>
          </a:xfrm>
          <a:prstGeom prst="rect">
            <a:avLst/>
          </a:prstGeom>
          <a:noFill/>
          <a:ln w="9525">
            <a:noFill/>
            <a:round/>
            <a:headEnd/>
            <a:tailEnd/>
          </a:ln>
          <a:effectLst/>
        </p:spPr>
        <p:txBody>
          <a:bodyPr wrap="square" lIns="90000" tIns="46800" rIns="90000" bIns="46800" rtlCol="0">
            <a:spAutoFit/>
          </a:bodyPr>
          <a:lstStyle/>
          <a:p>
            <a:pPr algn="ctr" eaLnBrk="1" hangingPunct="1">
              <a:lnSpc>
                <a:spcPct val="116000"/>
              </a:lnSpc>
              <a:tabLst>
                <a:tab pos="723900" algn="l"/>
                <a:tab pos="1447800" algn="l"/>
                <a:tab pos="2171700" algn="l"/>
              </a:tabLst>
            </a:pPr>
            <a:r>
              <a:rPr lang="en-US" sz="3200" dirty="0">
                <a:solidFill>
                  <a:srgbClr val="FFFFFF"/>
                </a:solidFill>
                <a:latin typeface="Calibri" pitchFamily="34" charset="0"/>
              </a:rPr>
              <a:t>S</a:t>
            </a:r>
            <a:r>
              <a:rPr lang="en-US" sz="3200" dirty="0" smtClean="0">
                <a:solidFill>
                  <a:srgbClr val="FFFFFF"/>
                </a:solidFill>
                <a:latin typeface="Calibri" pitchFamily="34" charset="0"/>
              </a:rPr>
              <a:t>[4]</a:t>
            </a:r>
          </a:p>
        </p:txBody>
      </p:sp>
      <p:sp>
        <p:nvSpPr>
          <p:cNvPr id="26" name="Line 10"/>
          <p:cNvSpPr>
            <a:spLocks noChangeShapeType="1"/>
          </p:cNvSpPr>
          <p:nvPr>
            <p:custDataLst>
              <p:tags r:id="rId11"/>
            </p:custDataLst>
          </p:nvPr>
        </p:nvSpPr>
        <p:spPr bwMode="auto">
          <a:xfrm flipH="1">
            <a:off x="2438400" y="1981200"/>
            <a:ext cx="457200" cy="0"/>
          </a:xfrm>
          <a:prstGeom prst="line">
            <a:avLst/>
          </a:prstGeom>
          <a:noFill/>
          <a:ln w="28575">
            <a:solidFill>
              <a:srgbClr val="FFFFFF"/>
            </a:solidFill>
            <a:round/>
            <a:headEnd type="none" w="med" len="med"/>
            <a:tailEnd type="arrow" w="lg" len="med"/>
          </a:ln>
          <a:effectLst/>
        </p:spPr>
        <p:txBody>
          <a:bodyPr anchor="ctr">
            <a:spAutoFit/>
          </a:bodyPr>
          <a:lstStyle/>
          <a:p>
            <a:endParaRPr lang="en-US"/>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3977542" y="3273349"/>
              <a:ext cx="2496960" cy="1335600"/>
            </p14:xfrm>
          </p:contentPart>
        </mc:Choice>
        <mc:Fallback xmlns="">
          <p:pic>
            <p:nvPicPr>
              <p:cNvPr id="2" name="Ink 1"/>
              <p:cNvPicPr/>
              <p:nvPr/>
            </p:nvPicPr>
            <p:blipFill>
              <a:blip r:embed="rId17"/>
              <a:stretch>
                <a:fillRect/>
              </a:stretch>
            </p:blipFill>
            <p:spPr>
              <a:xfrm>
                <a:off x="3966742" y="3263629"/>
                <a:ext cx="2511720" cy="1356480"/>
              </a:xfrm>
              <a:prstGeom prst="rect">
                <a:avLst/>
              </a:prstGeom>
            </p:spPr>
          </p:pic>
        </mc:Fallback>
      </mc:AlternateContent>
      <p:sp>
        <p:nvSpPr>
          <p:cNvPr id="16" name="TextBox 15"/>
          <p:cNvSpPr txBox="1"/>
          <p:nvPr>
            <p:custDataLst>
              <p:tags r:id="rId12"/>
            </p:custDataLst>
          </p:nvPr>
        </p:nvSpPr>
        <p:spPr bwMode="auto">
          <a:xfrm>
            <a:off x="76200" y="1620239"/>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out</a:t>
            </a:r>
            <a:endParaRPr lang="en-US" sz="3200" baseline="-25000" dirty="0" smtClean="0">
              <a:solidFill>
                <a:srgbClr val="FFFFFF"/>
              </a:solidFill>
              <a:latin typeface="Calibri" pitchFamily="34" charset="0"/>
            </a:endParaRPr>
          </a:p>
        </p:txBody>
      </p:sp>
      <p:sp>
        <p:nvSpPr>
          <p:cNvPr id="28" name="TextBox 27"/>
          <p:cNvSpPr txBox="1"/>
          <p:nvPr>
            <p:custDataLst>
              <p:tags r:id="rId13"/>
            </p:custDataLst>
          </p:nvPr>
        </p:nvSpPr>
        <p:spPr bwMode="auto">
          <a:xfrm>
            <a:off x="2743200" y="1600200"/>
            <a:ext cx="914400" cy="665761"/>
          </a:xfrm>
          <a:prstGeom prst="rect">
            <a:avLst/>
          </a:prstGeom>
          <a:noFill/>
          <a:ln w="9525">
            <a:noFill/>
            <a:round/>
            <a:headEnd/>
            <a:tailEnd/>
          </a:ln>
          <a:effectLst/>
        </p:spPr>
        <p:txBody>
          <a:bodyPr wrap="none" lIns="0" tIns="0" rIns="0" bIns="0" rtlCol="0">
            <a:noAutofit/>
          </a:bodyPr>
          <a:lstStyle/>
          <a:p>
            <a:pPr algn="ctr" eaLnBrk="1" hangingPunct="1">
              <a:lnSpc>
                <a:spcPct val="116000"/>
              </a:lnSpc>
              <a:tabLst>
                <a:tab pos="723900" algn="l"/>
                <a:tab pos="1447800" algn="l"/>
                <a:tab pos="2171700" algn="l"/>
              </a:tabLst>
            </a:pPr>
            <a:r>
              <a:rPr lang="en-US" sz="3200" dirty="0" err="1" smtClean="0">
                <a:solidFill>
                  <a:srgbClr val="FFFFFF"/>
                </a:solidFill>
                <a:latin typeface="Calibri" pitchFamily="34" charset="0"/>
              </a:rPr>
              <a:t>C</a:t>
            </a:r>
            <a:r>
              <a:rPr lang="en-US" sz="3200" baseline="-25000" dirty="0" err="1" smtClean="0">
                <a:solidFill>
                  <a:srgbClr val="FFFFFF"/>
                </a:solidFill>
                <a:latin typeface="Calibri" pitchFamily="34" charset="0"/>
              </a:rPr>
              <a:t>in</a:t>
            </a:r>
            <a:endParaRPr lang="en-US" sz="3200" baseline="-25000" dirty="0" smtClean="0">
              <a:solidFill>
                <a:srgbClr val="FFFFFF"/>
              </a:solidFill>
              <a:latin typeface="Calibri" pitchFamily="34" charset="0"/>
            </a:endParaRPr>
          </a:p>
        </p:txBody>
      </p:sp>
    </p:spTree>
    <p:extLst>
      <p:ext uri="{BB962C8B-B14F-4D97-AF65-F5344CB8AC3E}">
        <p14:creationId xmlns:p14="http://schemas.microsoft.com/office/powerpoint/2010/main" val="180614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5298" name="Rectangle 2"/>
          <p:cNvSpPr>
            <a:spLocks noGrp="1" noChangeArrowheads="1"/>
          </p:cNvSpPr>
          <p:nvPr>
            <p:ph type="title"/>
            <p:custDataLst>
              <p:tags r:id="rId1"/>
            </p:custDataLst>
          </p:nvPr>
        </p:nvSpPr>
        <p:spPr/>
        <p:txBody>
          <a:bodyPr>
            <a:noAutofit/>
          </a:bodyPr>
          <a:lstStyle/>
          <a:p>
            <a:r>
              <a:rPr lang="en-US"/>
              <a:t>4-bit Adder</a:t>
            </a:r>
          </a:p>
        </p:txBody>
      </p:sp>
      <p:sp>
        <p:nvSpPr>
          <p:cNvPr id="1975307" name="Rectangle 11"/>
          <p:cNvSpPr>
            <a:spLocks noChangeArrowheads="1"/>
          </p:cNvSpPr>
          <p:nvPr>
            <p:custDataLst>
              <p:tags r:id="rId2"/>
            </p:custDataLst>
          </p:nvPr>
        </p:nvSpPr>
        <p:spPr bwMode="auto">
          <a:xfrm>
            <a:off x="466725" y="4035425"/>
            <a:ext cx="8075613" cy="3051175"/>
          </a:xfrm>
          <a:prstGeom prst="rect">
            <a:avLst/>
          </a:prstGeom>
          <a:noFill/>
          <a:ln w="9525">
            <a:noFill/>
            <a:round/>
            <a:headEnd/>
            <a:tailEnd/>
          </a:ln>
          <a:effectLst/>
        </p:spPr>
        <p:txBody>
          <a:bodyPr lIns="0" tIns="0" rIns="0" bIns="0">
            <a:noAutofit/>
          </a:bodyPr>
          <a:lstStyle/>
          <a:p>
            <a:pPr marL="514350" indent="-514350">
              <a:spcBef>
                <a:spcPct val="20000"/>
              </a:spcBef>
              <a:buClr>
                <a:schemeClr val="accent5">
                  <a:lumMod val="60000"/>
                  <a:lumOff val="40000"/>
                </a:schemeClr>
              </a:buClr>
              <a:buFont typeface="Arial" pitchFamily="34" charset="0"/>
              <a:buChar char="•"/>
            </a:pPr>
            <a:r>
              <a:rPr lang="en-US" sz="3200" dirty="0">
                <a:solidFill>
                  <a:srgbClr val="FFFFFF"/>
                </a:solidFill>
                <a:latin typeface="Calibri"/>
              </a:rPr>
              <a:t>Adds two 4-bit numbers, along with </a:t>
            </a:r>
            <a:r>
              <a:rPr lang="en-US" sz="3200" dirty="0" smtClean="0">
                <a:solidFill>
                  <a:srgbClr val="FFFFFF"/>
                </a:solidFill>
                <a:latin typeface="Calibri"/>
              </a:rPr>
              <a:t>carry-in</a:t>
            </a:r>
          </a:p>
          <a:p>
            <a:pPr marL="514350" indent="-514350">
              <a:spcBef>
                <a:spcPct val="20000"/>
              </a:spcBef>
              <a:buClr>
                <a:schemeClr val="accent5">
                  <a:lumMod val="60000"/>
                  <a:lumOff val="40000"/>
                </a:schemeClr>
              </a:buClr>
              <a:buFont typeface="Arial" pitchFamily="34" charset="0"/>
              <a:buChar char="•"/>
            </a:pPr>
            <a:r>
              <a:rPr lang="en-US" sz="3200" dirty="0">
                <a:solidFill>
                  <a:srgbClr val="FFFFFF"/>
                </a:solidFill>
                <a:latin typeface="Calibri"/>
              </a:rPr>
              <a:t>C</a:t>
            </a:r>
            <a:r>
              <a:rPr lang="en-US" sz="3200" dirty="0" smtClean="0">
                <a:solidFill>
                  <a:srgbClr val="FFFFFF"/>
                </a:solidFill>
                <a:latin typeface="Calibri"/>
              </a:rPr>
              <a:t>omputes </a:t>
            </a:r>
            <a:r>
              <a:rPr lang="en-US" sz="3200" dirty="0">
                <a:solidFill>
                  <a:srgbClr val="FFFFFF"/>
                </a:solidFill>
                <a:latin typeface="Calibri"/>
              </a:rPr>
              <a:t>4-bit result and </a:t>
            </a:r>
            <a:r>
              <a:rPr lang="en-US" sz="3200" dirty="0" smtClean="0">
                <a:solidFill>
                  <a:srgbClr val="FFFFFF"/>
                </a:solidFill>
                <a:latin typeface="Calibri"/>
              </a:rPr>
              <a:t>carry out</a:t>
            </a:r>
          </a:p>
          <a:p>
            <a:pPr marL="514350" indent="-514350">
              <a:spcBef>
                <a:spcPct val="20000"/>
              </a:spcBef>
              <a:buClr>
                <a:schemeClr val="accent5">
                  <a:lumMod val="60000"/>
                  <a:lumOff val="40000"/>
                </a:schemeClr>
              </a:buClr>
              <a:buFont typeface="Arial" pitchFamily="34" charset="0"/>
              <a:buChar char="•"/>
            </a:pPr>
            <a:endParaRPr lang="en-US" sz="3200" dirty="0">
              <a:solidFill>
                <a:srgbClr val="FFFFFF"/>
              </a:solidFill>
              <a:latin typeface="Calibri"/>
            </a:endParaRPr>
          </a:p>
          <a:p>
            <a:pPr marL="514350" indent="-514350">
              <a:spcBef>
                <a:spcPct val="20000"/>
              </a:spcBef>
              <a:buClr>
                <a:schemeClr val="accent5">
                  <a:lumMod val="60000"/>
                  <a:lumOff val="40000"/>
                </a:schemeClr>
              </a:buClr>
              <a:buFont typeface="Arial" pitchFamily="34" charset="0"/>
              <a:buChar char="•"/>
            </a:pPr>
            <a:r>
              <a:rPr lang="en-US" sz="3200" dirty="0" smtClean="0">
                <a:solidFill>
                  <a:srgbClr val="FFFFFF"/>
                </a:solidFill>
              </a:rPr>
              <a:t>Carry-out </a:t>
            </a:r>
            <a:r>
              <a:rPr lang="en-US" sz="3200" dirty="0">
                <a:solidFill>
                  <a:srgbClr val="FFFFFF"/>
                </a:solidFill>
              </a:rPr>
              <a:t>= overflow indicates result does not fit in 4 bits</a:t>
            </a:r>
          </a:p>
          <a:p>
            <a:pPr marL="514350" indent="-514350">
              <a:spcBef>
                <a:spcPct val="20000"/>
              </a:spcBef>
              <a:buClr>
                <a:schemeClr val="accent1"/>
              </a:buClr>
              <a:buFont typeface="Arial" pitchFamily="34" charset="0"/>
              <a:buChar char="•"/>
            </a:pPr>
            <a:endParaRPr lang="en-US" sz="3200" dirty="0" smtClean="0">
              <a:solidFill>
                <a:srgbClr val="FFFFFF"/>
              </a:solidFill>
              <a:latin typeface="Calibri"/>
            </a:endParaRPr>
          </a:p>
        </p:txBody>
      </p:sp>
      <p:sp>
        <p:nvSpPr>
          <p:cNvPr id="41" name="Rectangle 3"/>
          <p:cNvSpPr>
            <a:spLocks noChangeArrowheads="1"/>
          </p:cNvSpPr>
          <p:nvPr>
            <p:custDataLst>
              <p:tags r:id="rId3"/>
            </p:custDataLst>
          </p:nvPr>
        </p:nvSpPr>
        <p:spPr bwMode="auto">
          <a:xfrm>
            <a:off x="65532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42" name="Text Box 4"/>
          <p:cNvSpPr txBox="1">
            <a:spLocks noChangeArrowheads="1"/>
          </p:cNvSpPr>
          <p:nvPr>
            <p:custDataLst>
              <p:tags r:id="rId4"/>
            </p:custDataLst>
          </p:nvPr>
        </p:nvSpPr>
        <p:spPr bwMode="auto">
          <a:xfrm>
            <a:off x="60198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r>
              <a:rPr lang="en-US" sz="2800">
                <a:solidFill>
                  <a:srgbClr val="FFFFFF"/>
                </a:solidFill>
                <a:latin typeface="Calibri"/>
              </a:rPr>
              <a:t>   B</a:t>
            </a:r>
            <a:r>
              <a:rPr lang="en-US" sz="2800" baseline="-25000">
                <a:solidFill>
                  <a:srgbClr val="FFFFFF"/>
                </a:solidFill>
                <a:latin typeface="Calibri"/>
              </a:rPr>
              <a:t>0</a:t>
            </a:r>
          </a:p>
        </p:txBody>
      </p:sp>
      <p:sp>
        <p:nvSpPr>
          <p:cNvPr id="43" name="Line 5"/>
          <p:cNvSpPr>
            <a:spLocks noChangeShapeType="1"/>
          </p:cNvSpPr>
          <p:nvPr>
            <p:custDataLst>
              <p:tags r:id="rId5"/>
            </p:custDataLst>
          </p:nvPr>
        </p:nvSpPr>
        <p:spPr bwMode="auto">
          <a:xfrm>
            <a:off x="6858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4" name="Line 6"/>
          <p:cNvSpPr>
            <a:spLocks noChangeShapeType="1"/>
          </p:cNvSpPr>
          <p:nvPr>
            <p:custDataLst>
              <p:tags r:id="rId6"/>
            </p:custDataLst>
          </p:nvPr>
        </p:nvSpPr>
        <p:spPr bwMode="auto">
          <a:xfrm>
            <a:off x="7543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5" name="Line 7"/>
          <p:cNvSpPr>
            <a:spLocks noChangeShapeType="1"/>
          </p:cNvSpPr>
          <p:nvPr>
            <p:custDataLst>
              <p:tags r:id="rId7"/>
            </p:custDataLst>
          </p:nvPr>
        </p:nvSpPr>
        <p:spPr bwMode="auto">
          <a:xfrm flipH="1">
            <a:off x="77724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6" name="Line 8"/>
          <p:cNvSpPr>
            <a:spLocks noChangeShapeType="1"/>
          </p:cNvSpPr>
          <p:nvPr>
            <p:custDataLst>
              <p:tags r:id="rId8"/>
            </p:custDataLst>
          </p:nvPr>
        </p:nvSpPr>
        <p:spPr bwMode="auto">
          <a:xfrm flipH="1">
            <a:off x="60960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7" name="Line 9"/>
          <p:cNvSpPr>
            <a:spLocks noChangeShapeType="1"/>
          </p:cNvSpPr>
          <p:nvPr>
            <p:custDataLst>
              <p:tags r:id="rId9"/>
            </p:custDataLst>
          </p:nvPr>
        </p:nvSpPr>
        <p:spPr bwMode="auto">
          <a:xfrm>
            <a:off x="71628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8" name="Text Box 10"/>
          <p:cNvSpPr txBox="1">
            <a:spLocks noChangeArrowheads="1"/>
          </p:cNvSpPr>
          <p:nvPr>
            <p:custDataLst>
              <p:tags r:id="rId10"/>
            </p:custDataLst>
          </p:nvPr>
        </p:nvSpPr>
        <p:spPr bwMode="auto">
          <a:xfrm>
            <a:off x="6781800" y="3209925"/>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49" name="Rectangle 12"/>
          <p:cNvSpPr>
            <a:spLocks noChangeArrowheads="1"/>
          </p:cNvSpPr>
          <p:nvPr>
            <p:custDataLst>
              <p:tags r:id="rId11"/>
            </p:custDataLst>
          </p:nvPr>
        </p:nvSpPr>
        <p:spPr bwMode="auto">
          <a:xfrm>
            <a:off x="48768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50" name="Text Box 13"/>
          <p:cNvSpPr txBox="1">
            <a:spLocks noChangeArrowheads="1"/>
          </p:cNvSpPr>
          <p:nvPr>
            <p:custDataLst>
              <p:tags r:id="rId12"/>
            </p:custDataLst>
          </p:nvPr>
        </p:nvSpPr>
        <p:spPr bwMode="auto">
          <a:xfrm>
            <a:off x="43434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r>
              <a:rPr lang="en-US" sz="2800">
                <a:solidFill>
                  <a:srgbClr val="FFFFFF"/>
                </a:solidFill>
                <a:latin typeface="Calibri"/>
              </a:rPr>
              <a:t>   B</a:t>
            </a:r>
            <a:r>
              <a:rPr lang="en-US" sz="2800" baseline="-25000">
                <a:solidFill>
                  <a:srgbClr val="FFFFFF"/>
                </a:solidFill>
                <a:latin typeface="Calibri"/>
              </a:rPr>
              <a:t>1</a:t>
            </a:r>
          </a:p>
        </p:txBody>
      </p:sp>
      <p:sp>
        <p:nvSpPr>
          <p:cNvPr id="51" name="Line 14"/>
          <p:cNvSpPr>
            <a:spLocks noChangeShapeType="1"/>
          </p:cNvSpPr>
          <p:nvPr>
            <p:custDataLst>
              <p:tags r:id="rId13"/>
            </p:custDataLst>
          </p:nvPr>
        </p:nvSpPr>
        <p:spPr bwMode="auto">
          <a:xfrm>
            <a:off x="5181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2" name="Line 15"/>
          <p:cNvSpPr>
            <a:spLocks noChangeShapeType="1"/>
          </p:cNvSpPr>
          <p:nvPr>
            <p:custDataLst>
              <p:tags r:id="rId14"/>
            </p:custDataLst>
          </p:nvPr>
        </p:nvSpPr>
        <p:spPr bwMode="auto">
          <a:xfrm>
            <a:off x="58674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3" name="Line 16"/>
          <p:cNvSpPr>
            <a:spLocks noChangeShapeType="1"/>
          </p:cNvSpPr>
          <p:nvPr>
            <p:custDataLst>
              <p:tags r:id="rId15"/>
            </p:custDataLst>
          </p:nvPr>
        </p:nvSpPr>
        <p:spPr bwMode="auto">
          <a:xfrm flipH="1">
            <a:off x="44196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54" name="Line 17"/>
          <p:cNvSpPr>
            <a:spLocks noChangeShapeType="1"/>
          </p:cNvSpPr>
          <p:nvPr>
            <p:custDataLst>
              <p:tags r:id="rId16"/>
            </p:custDataLst>
          </p:nvPr>
        </p:nvSpPr>
        <p:spPr bwMode="auto">
          <a:xfrm>
            <a:off x="54864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5" name="Text Box 18"/>
          <p:cNvSpPr txBox="1">
            <a:spLocks noChangeArrowheads="1"/>
          </p:cNvSpPr>
          <p:nvPr>
            <p:custDataLst>
              <p:tags r:id="rId17"/>
            </p:custDataLst>
          </p:nvPr>
        </p:nvSpPr>
        <p:spPr bwMode="auto">
          <a:xfrm>
            <a:off x="51054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56" name="Rectangle 19"/>
          <p:cNvSpPr>
            <a:spLocks noChangeArrowheads="1"/>
          </p:cNvSpPr>
          <p:nvPr>
            <p:custDataLst>
              <p:tags r:id="rId18"/>
            </p:custDataLst>
          </p:nvPr>
        </p:nvSpPr>
        <p:spPr bwMode="auto">
          <a:xfrm>
            <a:off x="32004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57" name="Text Box 20"/>
          <p:cNvSpPr txBox="1">
            <a:spLocks noChangeArrowheads="1"/>
          </p:cNvSpPr>
          <p:nvPr>
            <p:custDataLst>
              <p:tags r:id="rId19"/>
            </p:custDataLst>
          </p:nvPr>
        </p:nvSpPr>
        <p:spPr bwMode="auto">
          <a:xfrm>
            <a:off x="26670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r>
              <a:rPr lang="en-US" sz="2800">
                <a:solidFill>
                  <a:srgbClr val="FFFFFF"/>
                </a:solidFill>
                <a:latin typeface="Calibri"/>
              </a:rPr>
              <a:t>   B</a:t>
            </a:r>
            <a:r>
              <a:rPr lang="en-US" sz="2800" baseline="-25000">
                <a:solidFill>
                  <a:srgbClr val="FFFFFF"/>
                </a:solidFill>
                <a:latin typeface="Calibri"/>
              </a:rPr>
              <a:t>2</a:t>
            </a:r>
          </a:p>
        </p:txBody>
      </p:sp>
      <p:sp>
        <p:nvSpPr>
          <p:cNvPr id="58" name="Line 21"/>
          <p:cNvSpPr>
            <a:spLocks noChangeShapeType="1"/>
          </p:cNvSpPr>
          <p:nvPr>
            <p:custDataLst>
              <p:tags r:id="rId20"/>
            </p:custDataLst>
          </p:nvPr>
        </p:nvSpPr>
        <p:spPr bwMode="auto">
          <a:xfrm>
            <a:off x="35052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9" name="Line 22"/>
          <p:cNvSpPr>
            <a:spLocks noChangeShapeType="1"/>
          </p:cNvSpPr>
          <p:nvPr>
            <p:custDataLst>
              <p:tags r:id="rId21"/>
            </p:custDataLst>
          </p:nvPr>
        </p:nvSpPr>
        <p:spPr bwMode="auto">
          <a:xfrm>
            <a:off x="4191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0" name="Line 23"/>
          <p:cNvSpPr>
            <a:spLocks noChangeShapeType="1"/>
          </p:cNvSpPr>
          <p:nvPr>
            <p:custDataLst>
              <p:tags r:id="rId22"/>
            </p:custDataLst>
          </p:nvPr>
        </p:nvSpPr>
        <p:spPr bwMode="auto">
          <a:xfrm flipH="1">
            <a:off x="27432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1" name="Line 24"/>
          <p:cNvSpPr>
            <a:spLocks noChangeShapeType="1"/>
          </p:cNvSpPr>
          <p:nvPr>
            <p:custDataLst>
              <p:tags r:id="rId23"/>
            </p:custDataLst>
          </p:nvPr>
        </p:nvSpPr>
        <p:spPr bwMode="auto">
          <a:xfrm>
            <a:off x="38100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2" name="Text Box 25"/>
          <p:cNvSpPr txBox="1">
            <a:spLocks noChangeArrowheads="1"/>
          </p:cNvSpPr>
          <p:nvPr>
            <p:custDataLst>
              <p:tags r:id="rId24"/>
            </p:custDataLst>
          </p:nvPr>
        </p:nvSpPr>
        <p:spPr bwMode="auto">
          <a:xfrm>
            <a:off x="34290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63" name="Rectangle 26"/>
          <p:cNvSpPr>
            <a:spLocks noChangeArrowheads="1"/>
          </p:cNvSpPr>
          <p:nvPr>
            <p:custDataLst>
              <p:tags r:id="rId25"/>
            </p:custDataLst>
          </p:nvPr>
        </p:nvSpPr>
        <p:spPr bwMode="auto">
          <a:xfrm>
            <a:off x="15240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64" name="Text Box 27"/>
          <p:cNvSpPr txBox="1">
            <a:spLocks noChangeArrowheads="1"/>
          </p:cNvSpPr>
          <p:nvPr>
            <p:custDataLst>
              <p:tags r:id="rId26"/>
            </p:custDataLst>
          </p:nvPr>
        </p:nvSpPr>
        <p:spPr bwMode="auto">
          <a:xfrm>
            <a:off x="9906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3</a:t>
            </a:r>
            <a:r>
              <a:rPr lang="en-US" sz="2800" dirty="0">
                <a:solidFill>
                  <a:srgbClr val="FFFFFF"/>
                </a:solidFill>
                <a:latin typeface="Calibri"/>
              </a:rPr>
              <a:t>   B</a:t>
            </a:r>
            <a:r>
              <a:rPr lang="en-US" sz="2800" baseline="-25000" dirty="0">
                <a:solidFill>
                  <a:srgbClr val="FFFFFF"/>
                </a:solidFill>
                <a:latin typeface="Calibri"/>
              </a:rPr>
              <a:t>3</a:t>
            </a:r>
          </a:p>
        </p:txBody>
      </p:sp>
      <p:sp>
        <p:nvSpPr>
          <p:cNvPr id="65" name="Line 28"/>
          <p:cNvSpPr>
            <a:spLocks noChangeShapeType="1"/>
          </p:cNvSpPr>
          <p:nvPr>
            <p:custDataLst>
              <p:tags r:id="rId27"/>
            </p:custDataLst>
          </p:nvPr>
        </p:nvSpPr>
        <p:spPr bwMode="auto">
          <a:xfrm>
            <a:off x="1828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6" name="Line 29"/>
          <p:cNvSpPr>
            <a:spLocks noChangeShapeType="1"/>
          </p:cNvSpPr>
          <p:nvPr>
            <p:custDataLst>
              <p:tags r:id="rId28"/>
            </p:custDataLst>
          </p:nvPr>
        </p:nvSpPr>
        <p:spPr bwMode="auto">
          <a:xfrm>
            <a:off x="2514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7" name="Line 30"/>
          <p:cNvSpPr>
            <a:spLocks noChangeShapeType="1"/>
          </p:cNvSpPr>
          <p:nvPr>
            <p:custDataLst>
              <p:tags r:id="rId29"/>
            </p:custDataLst>
          </p:nvPr>
        </p:nvSpPr>
        <p:spPr bwMode="auto">
          <a:xfrm flipH="1">
            <a:off x="10668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8" name="Line 31"/>
          <p:cNvSpPr>
            <a:spLocks noChangeShapeType="1"/>
          </p:cNvSpPr>
          <p:nvPr>
            <p:custDataLst>
              <p:tags r:id="rId30"/>
            </p:custDataLst>
          </p:nvPr>
        </p:nvSpPr>
        <p:spPr bwMode="auto">
          <a:xfrm>
            <a:off x="21336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9" name="Text Box 32"/>
          <p:cNvSpPr txBox="1">
            <a:spLocks noChangeArrowheads="1"/>
          </p:cNvSpPr>
          <p:nvPr>
            <p:custDataLst>
              <p:tags r:id="rId31"/>
            </p:custDataLst>
          </p:nvPr>
        </p:nvSpPr>
        <p:spPr bwMode="auto">
          <a:xfrm>
            <a:off x="17526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70" name="Text Box 33"/>
          <p:cNvSpPr txBox="1">
            <a:spLocks noChangeArrowheads="1"/>
          </p:cNvSpPr>
          <p:nvPr>
            <p:custDataLst>
              <p:tags r:id="rId32"/>
            </p:custDataLst>
          </p:nvPr>
        </p:nvSpPr>
        <p:spPr bwMode="auto">
          <a:xfrm>
            <a:off x="76200" y="20675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sp>
        <p:nvSpPr>
          <p:cNvPr id="71" name="Text Box 38"/>
          <p:cNvSpPr txBox="1">
            <a:spLocks noChangeArrowheads="1"/>
          </p:cNvSpPr>
          <p:nvPr>
            <p:custDataLst>
              <p:tags r:id="rId33"/>
            </p:custDataLst>
          </p:nvPr>
        </p:nvSpPr>
        <p:spPr bwMode="auto">
          <a:xfrm>
            <a:off x="8001000" y="2028787"/>
            <a:ext cx="11430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in</a:t>
            </a:r>
            <a:endParaRPr lang="en-US" sz="2800" baseline="-25000" dirty="0">
              <a:solidFill>
                <a:srgbClr val="FFFFFF"/>
              </a:solidFill>
              <a:latin typeface="Calibri"/>
            </a:endParaRPr>
          </a:p>
        </p:txBody>
      </p:sp>
      <p:sp>
        <p:nvSpPr>
          <p:cNvPr id="2" name="TextBox 1"/>
          <p:cNvSpPr txBox="1"/>
          <p:nvPr/>
        </p:nvSpPr>
        <p:spPr>
          <a:xfrm>
            <a:off x="2278855" y="662315"/>
            <a:ext cx="5575565"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36" name="TextBox 35"/>
          <p:cNvSpPr txBox="1"/>
          <p:nvPr/>
        </p:nvSpPr>
        <p:spPr>
          <a:xfrm>
            <a:off x="1600200" y="685800"/>
            <a:ext cx="5575565" cy="523220"/>
          </a:xfrm>
          <a:prstGeom prst="rect">
            <a:avLst/>
          </a:prstGeom>
          <a:noFill/>
        </p:spPr>
        <p:txBody>
          <a:bodyPr wrap="none" rtlCol="0">
            <a:spAutoFit/>
          </a:bodyPr>
          <a:lstStyle/>
          <a:p>
            <a:r>
              <a:rPr lang="en-US" sz="2800" dirty="0" smtClean="0">
                <a:solidFill>
                  <a:srgbClr val="00B050"/>
                </a:solidFill>
              </a:rPr>
              <a:t>0                   0                   1                   </a:t>
            </a:r>
            <a:r>
              <a:rPr lang="en-US" sz="2800" dirty="0">
                <a:solidFill>
                  <a:srgbClr val="00B050"/>
                </a:solidFill>
              </a:rPr>
              <a:t>0</a:t>
            </a:r>
          </a:p>
        </p:txBody>
      </p:sp>
      <p:sp>
        <p:nvSpPr>
          <p:cNvPr id="37" name="TextBox 36"/>
          <p:cNvSpPr txBox="1"/>
          <p:nvPr/>
        </p:nvSpPr>
        <p:spPr>
          <a:xfrm>
            <a:off x="1828800" y="3591580"/>
            <a:ext cx="5575565" cy="523220"/>
          </a:xfrm>
          <a:prstGeom prst="rect">
            <a:avLst/>
          </a:prstGeom>
          <a:noFill/>
        </p:spPr>
        <p:txBody>
          <a:bodyPr wrap="none" rtlCol="0">
            <a:spAutoFit/>
          </a:bodyPr>
          <a:lstStyle/>
          <a:p>
            <a:r>
              <a:rPr lang="en-US" sz="2800" dirty="0" smtClean="0">
                <a:solidFill>
                  <a:schemeClr val="accent1"/>
                </a:solidFill>
              </a:rPr>
              <a:t>0                   </a:t>
            </a:r>
            <a:r>
              <a:rPr lang="en-US" sz="2800" dirty="0">
                <a:solidFill>
                  <a:schemeClr val="accent1"/>
                </a:solidFill>
              </a:rPr>
              <a:t>1</a:t>
            </a:r>
            <a:r>
              <a:rPr lang="en-US" sz="2800" dirty="0" smtClean="0">
                <a:solidFill>
                  <a:schemeClr val="accent1"/>
                </a:solidFill>
              </a:rPr>
              <a:t>                   0                   1</a:t>
            </a:r>
            <a:endParaRPr lang="en-US" sz="2800" dirty="0">
              <a:solidFill>
                <a:schemeClr val="accent1"/>
              </a:solidFill>
            </a:endParaRPr>
          </a:p>
        </p:txBody>
      </p:sp>
      <p:sp>
        <p:nvSpPr>
          <p:cNvPr id="38" name="TextBox 37"/>
          <p:cNvSpPr txBox="1"/>
          <p:nvPr/>
        </p:nvSpPr>
        <p:spPr>
          <a:xfrm>
            <a:off x="1066800" y="1905000"/>
            <a:ext cx="7505700" cy="523220"/>
          </a:xfrm>
          <a:prstGeom prst="rect">
            <a:avLst/>
          </a:prstGeom>
          <a:noFill/>
        </p:spPr>
        <p:txBody>
          <a:bodyPr wrap="square" rtlCol="0">
            <a:spAutoFit/>
          </a:bodyPr>
          <a:lstStyle/>
          <a:p>
            <a:r>
              <a:rPr lang="en-US" sz="2800" dirty="0" smtClean="0">
                <a:solidFill>
                  <a:schemeClr val="accent1"/>
                </a:solidFill>
              </a:rPr>
              <a:t>0                   0                   1                  0                  0</a:t>
            </a:r>
            <a:endParaRPr lang="en-US" sz="2800" dirty="0">
              <a:solidFill>
                <a:schemeClr val="accent1"/>
              </a:solidFill>
            </a:endParaRPr>
          </a:p>
        </p:txBody>
      </p:sp>
    </p:spTree>
    <p:extLst>
      <p:ext uri="{BB962C8B-B14F-4D97-AF65-F5344CB8AC3E}">
        <p14:creationId xmlns:p14="http://schemas.microsoft.com/office/powerpoint/2010/main" val="40562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5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37" grpId="0"/>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5298" name="Rectangle 2"/>
          <p:cNvSpPr>
            <a:spLocks noGrp="1" noChangeArrowheads="1"/>
          </p:cNvSpPr>
          <p:nvPr>
            <p:ph type="title"/>
            <p:custDataLst>
              <p:tags r:id="rId1"/>
            </p:custDataLst>
          </p:nvPr>
        </p:nvSpPr>
        <p:spPr/>
        <p:txBody>
          <a:bodyPr>
            <a:noAutofit/>
          </a:bodyPr>
          <a:lstStyle/>
          <a:p>
            <a:r>
              <a:rPr lang="en-US"/>
              <a:t>4-bit Adder</a:t>
            </a:r>
          </a:p>
        </p:txBody>
      </p:sp>
      <p:sp>
        <p:nvSpPr>
          <p:cNvPr id="1975307" name="Rectangle 11"/>
          <p:cNvSpPr>
            <a:spLocks noChangeArrowheads="1"/>
          </p:cNvSpPr>
          <p:nvPr>
            <p:custDataLst>
              <p:tags r:id="rId2"/>
            </p:custDataLst>
          </p:nvPr>
        </p:nvSpPr>
        <p:spPr bwMode="auto">
          <a:xfrm>
            <a:off x="466725" y="4035425"/>
            <a:ext cx="8075613" cy="3051175"/>
          </a:xfrm>
          <a:prstGeom prst="rect">
            <a:avLst/>
          </a:prstGeom>
          <a:noFill/>
          <a:ln w="9525">
            <a:noFill/>
            <a:round/>
            <a:headEnd/>
            <a:tailEnd/>
          </a:ln>
          <a:effectLst/>
        </p:spPr>
        <p:txBody>
          <a:bodyPr lIns="0" tIns="0" rIns="0" bIns="0">
            <a:noAutofit/>
          </a:bodyPr>
          <a:lstStyle/>
          <a:p>
            <a:pPr marL="514350" indent="-514350">
              <a:spcBef>
                <a:spcPct val="20000"/>
              </a:spcBef>
              <a:buClr>
                <a:schemeClr val="accent1"/>
              </a:buClr>
              <a:buFont typeface="Arial" pitchFamily="34" charset="0"/>
              <a:buChar char="•"/>
            </a:pPr>
            <a:r>
              <a:rPr lang="en-US" sz="3200" dirty="0">
                <a:solidFill>
                  <a:srgbClr val="FFFFFF"/>
                </a:solidFill>
                <a:latin typeface="Calibri"/>
              </a:rPr>
              <a:t>Adds two 4-bit numbers, along with </a:t>
            </a:r>
            <a:r>
              <a:rPr lang="en-US" sz="3200" dirty="0" smtClean="0">
                <a:solidFill>
                  <a:srgbClr val="FFFFFF"/>
                </a:solidFill>
                <a:latin typeface="Calibri"/>
              </a:rPr>
              <a:t>carry-in</a:t>
            </a:r>
          </a:p>
          <a:p>
            <a:pPr marL="514350" indent="-514350">
              <a:spcBef>
                <a:spcPct val="20000"/>
              </a:spcBef>
              <a:buClr>
                <a:schemeClr val="accent1"/>
              </a:buClr>
              <a:buFont typeface="Arial" pitchFamily="34" charset="0"/>
              <a:buChar char="•"/>
            </a:pPr>
            <a:r>
              <a:rPr lang="en-US" sz="3200" dirty="0">
                <a:solidFill>
                  <a:srgbClr val="FFFFFF"/>
                </a:solidFill>
                <a:latin typeface="Calibri"/>
              </a:rPr>
              <a:t>C</a:t>
            </a:r>
            <a:r>
              <a:rPr lang="en-US" sz="3200" dirty="0" smtClean="0">
                <a:solidFill>
                  <a:srgbClr val="FFFFFF"/>
                </a:solidFill>
                <a:latin typeface="Calibri"/>
              </a:rPr>
              <a:t>omputes </a:t>
            </a:r>
            <a:r>
              <a:rPr lang="en-US" sz="3200" dirty="0">
                <a:solidFill>
                  <a:srgbClr val="FFFFFF"/>
                </a:solidFill>
                <a:latin typeface="Calibri"/>
              </a:rPr>
              <a:t>4-bit result and </a:t>
            </a:r>
            <a:r>
              <a:rPr lang="en-US" sz="3200" dirty="0" smtClean="0">
                <a:solidFill>
                  <a:srgbClr val="FFFFFF"/>
                </a:solidFill>
                <a:latin typeface="Calibri"/>
              </a:rPr>
              <a:t>carry out</a:t>
            </a:r>
          </a:p>
          <a:p>
            <a:pPr marL="514350" indent="-514350">
              <a:spcBef>
                <a:spcPct val="20000"/>
              </a:spcBef>
              <a:buClr>
                <a:schemeClr val="accent1"/>
              </a:buClr>
              <a:buFont typeface="Arial" pitchFamily="34" charset="0"/>
              <a:buChar char="•"/>
            </a:pPr>
            <a:endParaRPr lang="en-US" sz="3200" dirty="0">
              <a:solidFill>
                <a:srgbClr val="FFFFFF"/>
              </a:solidFill>
              <a:latin typeface="Calibri"/>
            </a:endParaRPr>
          </a:p>
          <a:p>
            <a:pPr marL="514350" indent="-514350">
              <a:spcBef>
                <a:spcPct val="20000"/>
              </a:spcBef>
              <a:buClr>
                <a:schemeClr val="accent1"/>
              </a:buClr>
              <a:buFont typeface="Arial" pitchFamily="34" charset="0"/>
              <a:buChar char="•"/>
            </a:pPr>
            <a:r>
              <a:rPr lang="en-US" sz="3200" dirty="0" smtClean="0">
                <a:solidFill>
                  <a:srgbClr val="FFFFFF"/>
                </a:solidFill>
              </a:rPr>
              <a:t>Carry-out </a:t>
            </a:r>
            <a:r>
              <a:rPr lang="en-US" sz="3200" dirty="0">
                <a:solidFill>
                  <a:srgbClr val="FFFFFF"/>
                </a:solidFill>
              </a:rPr>
              <a:t>= overflow indicates result does not fit in 4 bits</a:t>
            </a:r>
          </a:p>
          <a:p>
            <a:pPr marL="514350" indent="-514350">
              <a:spcBef>
                <a:spcPct val="20000"/>
              </a:spcBef>
              <a:buClr>
                <a:schemeClr val="accent1"/>
              </a:buClr>
              <a:buFont typeface="Arial" pitchFamily="34" charset="0"/>
              <a:buChar char="•"/>
            </a:pPr>
            <a:endParaRPr lang="en-US" sz="3200" dirty="0" smtClean="0">
              <a:solidFill>
                <a:srgbClr val="FFFFFF"/>
              </a:solidFill>
              <a:latin typeface="Calibri"/>
            </a:endParaRPr>
          </a:p>
        </p:txBody>
      </p:sp>
      <p:sp>
        <p:nvSpPr>
          <p:cNvPr id="41" name="Rectangle 3"/>
          <p:cNvSpPr>
            <a:spLocks noChangeArrowheads="1"/>
          </p:cNvSpPr>
          <p:nvPr>
            <p:custDataLst>
              <p:tags r:id="rId3"/>
            </p:custDataLst>
          </p:nvPr>
        </p:nvSpPr>
        <p:spPr bwMode="auto">
          <a:xfrm>
            <a:off x="65532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42" name="Text Box 4"/>
          <p:cNvSpPr txBox="1">
            <a:spLocks noChangeArrowheads="1"/>
          </p:cNvSpPr>
          <p:nvPr>
            <p:custDataLst>
              <p:tags r:id="rId4"/>
            </p:custDataLst>
          </p:nvPr>
        </p:nvSpPr>
        <p:spPr bwMode="auto">
          <a:xfrm>
            <a:off x="60198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r>
              <a:rPr lang="en-US" sz="2800">
                <a:solidFill>
                  <a:srgbClr val="FFFFFF"/>
                </a:solidFill>
                <a:latin typeface="Calibri"/>
              </a:rPr>
              <a:t>   B</a:t>
            </a:r>
            <a:r>
              <a:rPr lang="en-US" sz="2800" baseline="-25000">
                <a:solidFill>
                  <a:srgbClr val="FFFFFF"/>
                </a:solidFill>
                <a:latin typeface="Calibri"/>
              </a:rPr>
              <a:t>0</a:t>
            </a:r>
          </a:p>
        </p:txBody>
      </p:sp>
      <p:sp>
        <p:nvSpPr>
          <p:cNvPr id="43" name="Line 5"/>
          <p:cNvSpPr>
            <a:spLocks noChangeShapeType="1"/>
          </p:cNvSpPr>
          <p:nvPr>
            <p:custDataLst>
              <p:tags r:id="rId5"/>
            </p:custDataLst>
          </p:nvPr>
        </p:nvSpPr>
        <p:spPr bwMode="auto">
          <a:xfrm>
            <a:off x="6858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4" name="Line 6"/>
          <p:cNvSpPr>
            <a:spLocks noChangeShapeType="1"/>
          </p:cNvSpPr>
          <p:nvPr>
            <p:custDataLst>
              <p:tags r:id="rId6"/>
            </p:custDataLst>
          </p:nvPr>
        </p:nvSpPr>
        <p:spPr bwMode="auto">
          <a:xfrm>
            <a:off x="7543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5" name="Line 7"/>
          <p:cNvSpPr>
            <a:spLocks noChangeShapeType="1"/>
          </p:cNvSpPr>
          <p:nvPr>
            <p:custDataLst>
              <p:tags r:id="rId7"/>
            </p:custDataLst>
          </p:nvPr>
        </p:nvSpPr>
        <p:spPr bwMode="auto">
          <a:xfrm flipH="1">
            <a:off x="77724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6" name="Line 8"/>
          <p:cNvSpPr>
            <a:spLocks noChangeShapeType="1"/>
          </p:cNvSpPr>
          <p:nvPr>
            <p:custDataLst>
              <p:tags r:id="rId8"/>
            </p:custDataLst>
          </p:nvPr>
        </p:nvSpPr>
        <p:spPr bwMode="auto">
          <a:xfrm flipH="1">
            <a:off x="60960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47" name="Line 9"/>
          <p:cNvSpPr>
            <a:spLocks noChangeShapeType="1"/>
          </p:cNvSpPr>
          <p:nvPr>
            <p:custDataLst>
              <p:tags r:id="rId9"/>
            </p:custDataLst>
          </p:nvPr>
        </p:nvSpPr>
        <p:spPr bwMode="auto">
          <a:xfrm>
            <a:off x="71628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48" name="Text Box 10"/>
          <p:cNvSpPr txBox="1">
            <a:spLocks noChangeArrowheads="1"/>
          </p:cNvSpPr>
          <p:nvPr>
            <p:custDataLst>
              <p:tags r:id="rId10"/>
            </p:custDataLst>
          </p:nvPr>
        </p:nvSpPr>
        <p:spPr bwMode="auto">
          <a:xfrm>
            <a:off x="6781800" y="3209925"/>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49" name="Rectangle 12"/>
          <p:cNvSpPr>
            <a:spLocks noChangeArrowheads="1"/>
          </p:cNvSpPr>
          <p:nvPr>
            <p:custDataLst>
              <p:tags r:id="rId11"/>
            </p:custDataLst>
          </p:nvPr>
        </p:nvSpPr>
        <p:spPr bwMode="auto">
          <a:xfrm>
            <a:off x="48768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50" name="Text Box 13"/>
          <p:cNvSpPr txBox="1">
            <a:spLocks noChangeArrowheads="1"/>
          </p:cNvSpPr>
          <p:nvPr>
            <p:custDataLst>
              <p:tags r:id="rId12"/>
            </p:custDataLst>
          </p:nvPr>
        </p:nvSpPr>
        <p:spPr bwMode="auto">
          <a:xfrm>
            <a:off x="43434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r>
              <a:rPr lang="en-US" sz="2800">
                <a:solidFill>
                  <a:srgbClr val="FFFFFF"/>
                </a:solidFill>
                <a:latin typeface="Calibri"/>
              </a:rPr>
              <a:t>   B</a:t>
            </a:r>
            <a:r>
              <a:rPr lang="en-US" sz="2800" baseline="-25000">
                <a:solidFill>
                  <a:srgbClr val="FFFFFF"/>
                </a:solidFill>
                <a:latin typeface="Calibri"/>
              </a:rPr>
              <a:t>1</a:t>
            </a:r>
          </a:p>
        </p:txBody>
      </p:sp>
      <p:sp>
        <p:nvSpPr>
          <p:cNvPr id="51" name="Line 14"/>
          <p:cNvSpPr>
            <a:spLocks noChangeShapeType="1"/>
          </p:cNvSpPr>
          <p:nvPr>
            <p:custDataLst>
              <p:tags r:id="rId13"/>
            </p:custDataLst>
          </p:nvPr>
        </p:nvSpPr>
        <p:spPr bwMode="auto">
          <a:xfrm>
            <a:off x="5181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2" name="Line 15"/>
          <p:cNvSpPr>
            <a:spLocks noChangeShapeType="1"/>
          </p:cNvSpPr>
          <p:nvPr>
            <p:custDataLst>
              <p:tags r:id="rId14"/>
            </p:custDataLst>
          </p:nvPr>
        </p:nvSpPr>
        <p:spPr bwMode="auto">
          <a:xfrm>
            <a:off x="58674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3" name="Line 16"/>
          <p:cNvSpPr>
            <a:spLocks noChangeShapeType="1"/>
          </p:cNvSpPr>
          <p:nvPr>
            <p:custDataLst>
              <p:tags r:id="rId15"/>
            </p:custDataLst>
          </p:nvPr>
        </p:nvSpPr>
        <p:spPr bwMode="auto">
          <a:xfrm flipH="1">
            <a:off x="44196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54" name="Line 17"/>
          <p:cNvSpPr>
            <a:spLocks noChangeShapeType="1"/>
          </p:cNvSpPr>
          <p:nvPr>
            <p:custDataLst>
              <p:tags r:id="rId16"/>
            </p:custDataLst>
          </p:nvPr>
        </p:nvSpPr>
        <p:spPr bwMode="auto">
          <a:xfrm>
            <a:off x="54864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5" name="Text Box 18"/>
          <p:cNvSpPr txBox="1">
            <a:spLocks noChangeArrowheads="1"/>
          </p:cNvSpPr>
          <p:nvPr>
            <p:custDataLst>
              <p:tags r:id="rId17"/>
            </p:custDataLst>
          </p:nvPr>
        </p:nvSpPr>
        <p:spPr bwMode="auto">
          <a:xfrm>
            <a:off x="51054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56" name="Rectangle 19"/>
          <p:cNvSpPr>
            <a:spLocks noChangeArrowheads="1"/>
          </p:cNvSpPr>
          <p:nvPr>
            <p:custDataLst>
              <p:tags r:id="rId18"/>
            </p:custDataLst>
          </p:nvPr>
        </p:nvSpPr>
        <p:spPr bwMode="auto">
          <a:xfrm>
            <a:off x="32004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57" name="Text Box 20"/>
          <p:cNvSpPr txBox="1">
            <a:spLocks noChangeArrowheads="1"/>
          </p:cNvSpPr>
          <p:nvPr>
            <p:custDataLst>
              <p:tags r:id="rId19"/>
            </p:custDataLst>
          </p:nvPr>
        </p:nvSpPr>
        <p:spPr bwMode="auto">
          <a:xfrm>
            <a:off x="26670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r>
              <a:rPr lang="en-US" sz="2800">
                <a:solidFill>
                  <a:srgbClr val="FFFFFF"/>
                </a:solidFill>
                <a:latin typeface="Calibri"/>
              </a:rPr>
              <a:t>   B</a:t>
            </a:r>
            <a:r>
              <a:rPr lang="en-US" sz="2800" baseline="-25000">
                <a:solidFill>
                  <a:srgbClr val="FFFFFF"/>
                </a:solidFill>
                <a:latin typeface="Calibri"/>
              </a:rPr>
              <a:t>2</a:t>
            </a:r>
          </a:p>
        </p:txBody>
      </p:sp>
      <p:sp>
        <p:nvSpPr>
          <p:cNvPr id="58" name="Line 21"/>
          <p:cNvSpPr>
            <a:spLocks noChangeShapeType="1"/>
          </p:cNvSpPr>
          <p:nvPr>
            <p:custDataLst>
              <p:tags r:id="rId20"/>
            </p:custDataLst>
          </p:nvPr>
        </p:nvSpPr>
        <p:spPr bwMode="auto">
          <a:xfrm>
            <a:off x="35052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59" name="Line 22"/>
          <p:cNvSpPr>
            <a:spLocks noChangeShapeType="1"/>
          </p:cNvSpPr>
          <p:nvPr>
            <p:custDataLst>
              <p:tags r:id="rId21"/>
            </p:custDataLst>
          </p:nvPr>
        </p:nvSpPr>
        <p:spPr bwMode="auto">
          <a:xfrm>
            <a:off x="41910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0" name="Line 23"/>
          <p:cNvSpPr>
            <a:spLocks noChangeShapeType="1"/>
          </p:cNvSpPr>
          <p:nvPr>
            <p:custDataLst>
              <p:tags r:id="rId22"/>
            </p:custDataLst>
          </p:nvPr>
        </p:nvSpPr>
        <p:spPr bwMode="auto">
          <a:xfrm flipH="1">
            <a:off x="27432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1" name="Line 24"/>
          <p:cNvSpPr>
            <a:spLocks noChangeShapeType="1"/>
          </p:cNvSpPr>
          <p:nvPr>
            <p:custDataLst>
              <p:tags r:id="rId23"/>
            </p:custDataLst>
          </p:nvPr>
        </p:nvSpPr>
        <p:spPr bwMode="auto">
          <a:xfrm>
            <a:off x="38100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2" name="Text Box 25"/>
          <p:cNvSpPr txBox="1">
            <a:spLocks noChangeArrowheads="1"/>
          </p:cNvSpPr>
          <p:nvPr>
            <p:custDataLst>
              <p:tags r:id="rId24"/>
            </p:custDataLst>
          </p:nvPr>
        </p:nvSpPr>
        <p:spPr bwMode="auto">
          <a:xfrm>
            <a:off x="34290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63" name="Rectangle 26"/>
          <p:cNvSpPr>
            <a:spLocks noChangeArrowheads="1"/>
          </p:cNvSpPr>
          <p:nvPr>
            <p:custDataLst>
              <p:tags r:id="rId25"/>
            </p:custDataLst>
          </p:nvPr>
        </p:nvSpPr>
        <p:spPr bwMode="auto">
          <a:xfrm>
            <a:off x="1524000" y="1838325"/>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64" name="Text Box 27"/>
          <p:cNvSpPr txBox="1">
            <a:spLocks noChangeArrowheads="1"/>
          </p:cNvSpPr>
          <p:nvPr>
            <p:custDataLst>
              <p:tags r:id="rId26"/>
            </p:custDataLst>
          </p:nvPr>
        </p:nvSpPr>
        <p:spPr bwMode="auto">
          <a:xfrm>
            <a:off x="990600" y="923925"/>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3</a:t>
            </a:r>
            <a:r>
              <a:rPr lang="en-US" sz="2800" dirty="0">
                <a:solidFill>
                  <a:srgbClr val="FFFFFF"/>
                </a:solidFill>
                <a:latin typeface="Calibri"/>
              </a:rPr>
              <a:t>   B</a:t>
            </a:r>
            <a:r>
              <a:rPr lang="en-US" sz="2800" baseline="-25000" dirty="0">
                <a:solidFill>
                  <a:srgbClr val="FFFFFF"/>
                </a:solidFill>
                <a:latin typeface="Calibri"/>
              </a:rPr>
              <a:t>3</a:t>
            </a:r>
          </a:p>
        </p:txBody>
      </p:sp>
      <p:sp>
        <p:nvSpPr>
          <p:cNvPr id="65" name="Line 28"/>
          <p:cNvSpPr>
            <a:spLocks noChangeShapeType="1"/>
          </p:cNvSpPr>
          <p:nvPr>
            <p:custDataLst>
              <p:tags r:id="rId27"/>
            </p:custDataLst>
          </p:nvPr>
        </p:nvSpPr>
        <p:spPr bwMode="auto">
          <a:xfrm>
            <a:off x="18288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6" name="Line 29"/>
          <p:cNvSpPr>
            <a:spLocks noChangeShapeType="1"/>
          </p:cNvSpPr>
          <p:nvPr>
            <p:custDataLst>
              <p:tags r:id="rId28"/>
            </p:custDataLst>
          </p:nvPr>
        </p:nvSpPr>
        <p:spPr bwMode="auto">
          <a:xfrm>
            <a:off x="2514600" y="14573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7" name="Line 30"/>
          <p:cNvSpPr>
            <a:spLocks noChangeShapeType="1"/>
          </p:cNvSpPr>
          <p:nvPr>
            <p:custDataLst>
              <p:tags r:id="rId29"/>
            </p:custDataLst>
          </p:nvPr>
        </p:nvSpPr>
        <p:spPr bwMode="auto">
          <a:xfrm flipH="1">
            <a:off x="1066800" y="2371725"/>
            <a:ext cx="457200" cy="0"/>
          </a:xfrm>
          <a:prstGeom prst="line">
            <a:avLst/>
          </a:prstGeom>
          <a:noFill/>
          <a:ln w="25400">
            <a:solidFill>
              <a:srgbClr val="FFFFFF"/>
            </a:solidFill>
            <a:round/>
            <a:headEnd/>
            <a:tailEnd type="arrow" w="lg" len="med"/>
          </a:ln>
          <a:effectLst/>
        </p:spPr>
        <p:txBody>
          <a:bodyPr anchor="ctr">
            <a:spAutoFit/>
          </a:bodyPr>
          <a:lstStyle/>
          <a:p>
            <a:endParaRPr lang="en-US"/>
          </a:p>
        </p:txBody>
      </p:sp>
      <p:sp>
        <p:nvSpPr>
          <p:cNvPr id="68" name="Line 31"/>
          <p:cNvSpPr>
            <a:spLocks noChangeShapeType="1"/>
          </p:cNvSpPr>
          <p:nvPr>
            <p:custDataLst>
              <p:tags r:id="rId30"/>
            </p:custDataLst>
          </p:nvPr>
        </p:nvSpPr>
        <p:spPr bwMode="auto">
          <a:xfrm>
            <a:off x="2133600" y="2828925"/>
            <a:ext cx="0" cy="381000"/>
          </a:xfrm>
          <a:prstGeom prst="line">
            <a:avLst/>
          </a:prstGeom>
          <a:noFill/>
          <a:ln w="25400">
            <a:solidFill>
              <a:srgbClr val="FFFFFF"/>
            </a:solidFill>
            <a:round/>
            <a:headEnd/>
            <a:tailEnd type="arrow" w="lg" len="med"/>
          </a:ln>
          <a:effectLst/>
        </p:spPr>
        <p:txBody>
          <a:bodyPr wrap="none" anchor="ctr">
            <a:spAutoFit/>
          </a:bodyPr>
          <a:lstStyle/>
          <a:p>
            <a:endParaRPr lang="en-US"/>
          </a:p>
        </p:txBody>
      </p:sp>
      <p:sp>
        <p:nvSpPr>
          <p:cNvPr id="69" name="Text Box 32"/>
          <p:cNvSpPr txBox="1">
            <a:spLocks noChangeArrowheads="1"/>
          </p:cNvSpPr>
          <p:nvPr>
            <p:custDataLst>
              <p:tags r:id="rId31"/>
            </p:custDataLst>
          </p:nvPr>
        </p:nvSpPr>
        <p:spPr bwMode="auto">
          <a:xfrm>
            <a:off x="1752600" y="3209925"/>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70" name="Text Box 33"/>
          <p:cNvSpPr txBox="1">
            <a:spLocks noChangeArrowheads="1"/>
          </p:cNvSpPr>
          <p:nvPr>
            <p:custDataLst>
              <p:tags r:id="rId32"/>
            </p:custDataLst>
          </p:nvPr>
        </p:nvSpPr>
        <p:spPr bwMode="auto">
          <a:xfrm>
            <a:off x="76200" y="20675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cxnSp>
        <p:nvCxnSpPr>
          <p:cNvPr id="3" name="Straight Connector 2"/>
          <p:cNvCxnSpPr/>
          <p:nvPr/>
        </p:nvCxnSpPr>
        <p:spPr>
          <a:xfrm flipV="1">
            <a:off x="8229600" y="2329190"/>
            <a:ext cx="0" cy="2616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8001000" y="25908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115300" y="2667000"/>
            <a:ext cx="190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74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152400" y="685800"/>
            <a:ext cx="8839200" cy="5943600"/>
          </a:xfrm>
        </p:spPr>
        <p:txBody>
          <a:bodyPr>
            <a:normAutofit/>
          </a:bodyPr>
          <a:lstStyle/>
          <a:p>
            <a:r>
              <a:rPr lang="en-US" sz="2800" dirty="0"/>
              <a:t>Digital computers </a:t>
            </a:r>
            <a:r>
              <a:rPr lang="en-US" sz="2800" dirty="0" smtClean="0"/>
              <a:t>are implemented via logic circuits and thus represent </a:t>
            </a:r>
            <a:r>
              <a:rPr lang="en-US" sz="2800" i="1" dirty="0" smtClean="0"/>
              <a:t>all</a:t>
            </a:r>
            <a:r>
              <a:rPr lang="en-US" sz="2800" dirty="0" smtClean="0"/>
              <a:t> </a:t>
            </a:r>
            <a:r>
              <a:rPr lang="en-US" sz="2800" dirty="0"/>
              <a:t>numbers in binary (base 2</a:t>
            </a:r>
            <a:r>
              <a:rPr lang="en-US" sz="2800" dirty="0" smtClean="0"/>
              <a:t>).</a:t>
            </a:r>
          </a:p>
          <a:p>
            <a:endParaRPr lang="en-US" sz="2800" dirty="0"/>
          </a:p>
          <a:p>
            <a:r>
              <a:rPr lang="en-US" sz="2800" dirty="0" smtClean="0"/>
              <a:t>We (humans) often write numbers as decimal and hexadecimal for convenience, so need to be able to convert to binary and back (to understand what computer is doing!).</a:t>
            </a:r>
          </a:p>
          <a:p>
            <a:endParaRPr lang="en-US" sz="2800" dirty="0"/>
          </a:p>
          <a:p>
            <a:r>
              <a:rPr lang="en-US" sz="2800" dirty="0" smtClean="0">
                <a:solidFill>
                  <a:schemeClr val="accent5">
                    <a:lumMod val="60000"/>
                    <a:lumOff val="40000"/>
                  </a:schemeClr>
                </a:solidFill>
              </a:rPr>
              <a:t>Adding two 1-bit numbers generalizes to adding two numbers of any size since 1-bit full adders can be cascaded. </a:t>
            </a:r>
          </a:p>
          <a:p>
            <a:endParaRPr lang="en-US" sz="2800" dirty="0"/>
          </a:p>
        </p:txBody>
      </p:sp>
    </p:spTree>
    <p:extLst>
      <p:ext uri="{BB962C8B-B14F-4D97-AF65-F5344CB8AC3E}">
        <p14:creationId xmlns:p14="http://schemas.microsoft.com/office/powerpoint/2010/main" val="19901690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Lecture</a:t>
            </a:r>
            <a:endParaRPr lang="en-US" dirty="0"/>
          </a:p>
        </p:txBody>
      </p:sp>
      <p:sp>
        <p:nvSpPr>
          <p:cNvPr id="3" name="Content Placeholder 2"/>
          <p:cNvSpPr>
            <a:spLocks noGrp="1"/>
          </p:cNvSpPr>
          <p:nvPr>
            <p:ph idx="1"/>
          </p:nvPr>
        </p:nvSpPr>
        <p:spPr/>
        <p:txBody>
          <a:bodyPr>
            <a:normAutofit/>
          </a:bodyPr>
          <a:lstStyle/>
          <a:p>
            <a:r>
              <a:rPr lang="en-US" sz="3600" dirty="0"/>
              <a:t>Binary Operations</a:t>
            </a:r>
          </a:p>
          <a:p>
            <a:pPr marL="0" lvl="1"/>
            <a:r>
              <a:rPr lang="en-US" sz="3200" dirty="0">
                <a:solidFill>
                  <a:schemeClr val="tx2">
                    <a:lumMod val="50000"/>
                  </a:schemeClr>
                </a:solidFill>
              </a:rPr>
              <a:t>Number </a:t>
            </a:r>
            <a:r>
              <a:rPr lang="en-US" sz="3200" dirty="0" smtClean="0">
                <a:solidFill>
                  <a:schemeClr val="tx2">
                    <a:lumMod val="50000"/>
                  </a:schemeClr>
                </a:solidFill>
              </a:rPr>
              <a:t>representations</a:t>
            </a:r>
          </a:p>
          <a:p>
            <a:pPr marL="0" lvl="1"/>
            <a:r>
              <a:rPr lang="en-US" sz="3200" dirty="0" smtClean="0">
                <a:solidFill>
                  <a:schemeClr val="tx2">
                    <a:lumMod val="50000"/>
                  </a:schemeClr>
                </a:solidFill>
              </a:rPr>
              <a:t>One-bit </a:t>
            </a:r>
            <a:r>
              <a:rPr lang="en-US" sz="3200" dirty="0">
                <a:solidFill>
                  <a:schemeClr val="tx2">
                    <a:lumMod val="50000"/>
                  </a:schemeClr>
                </a:solidFill>
              </a:rPr>
              <a:t>and four-bit adders</a:t>
            </a:r>
          </a:p>
          <a:p>
            <a:pPr marL="0" lvl="1"/>
            <a:r>
              <a:rPr lang="en-US" sz="3200" dirty="0">
                <a:solidFill>
                  <a:srgbClr val="FFFF00"/>
                </a:solidFill>
              </a:rPr>
              <a:t>Negative numbers and two’s compliment</a:t>
            </a:r>
          </a:p>
          <a:p>
            <a:pPr marL="0" lvl="1"/>
            <a:r>
              <a:rPr lang="en-US" sz="3200" dirty="0"/>
              <a:t>Addition (two’s compliment)</a:t>
            </a:r>
          </a:p>
          <a:p>
            <a:pPr marL="0" lvl="1"/>
            <a:r>
              <a:rPr lang="en-US" sz="3200" dirty="0"/>
              <a:t>Subtraction (two’s compliment) </a:t>
            </a:r>
          </a:p>
          <a:p>
            <a:pPr marL="0" indent="0">
              <a:buNone/>
            </a:pPr>
            <a:endParaRPr lang="en-US" sz="2800" dirty="0" smtClean="0"/>
          </a:p>
        </p:txBody>
      </p:sp>
    </p:spTree>
    <p:extLst>
      <p:ext uri="{BB962C8B-B14F-4D97-AF65-F5344CB8AC3E}">
        <p14:creationId xmlns:p14="http://schemas.microsoft.com/office/powerpoint/2010/main" val="2639996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subtract two binary numbers?</a:t>
            </a:r>
          </a:p>
          <a:p>
            <a:r>
              <a:rPr lang="en-US" dirty="0" smtClean="0"/>
              <a:t>Equivalent to adding with a negative number</a:t>
            </a:r>
          </a:p>
          <a:p>
            <a:endParaRPr lang="en-US" dirty="0" smtClean="0"/>
          </a:p>
          <a:p>
            <a:r>
              <a:rPr lang="en-US" dirty="0" smtClean="0"/>
              <a:t>How do we represent negative numbers?</a:t>
            </a:r>
            <a:endParaRPr lang="en-US" dirty="0"/>
          </a:p>
        </p:txBody>
      </p:sp>
    </p:spTree>
    <p:extLst>
      <p:ext uri="{BB962C8B-B14F-4D97-AF65-F5344CB8AC3E}">
        <p14:creationId xmlns:p14="http://schemas.microsoft.com/office/powerpoint/2010/main" val="307995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76200"/>
            <a:ext cx="10896600" cy="508000"/>
          </a:xfrm>
        </p:spPr>
        <p:txBody>
          <a:bodyPr>
            <a:normAutofit fontScale="90000"/>
          </a:bodyPr>
          <a:lstStyle/>
          <a:p>
            <a:r>
              <a:rPr lang="en-US" dirty="0" smtClean="0"/>
              <a:t>1</a:t>
            </a:r>
            <a:r>
              <a:rPr lang="en-US" baseline="30000" dirty="0" smtClean="0"/>
              <a:t>st</a:t>
            </a:r>
            <a:r>
              <a:rPr lang="en-US" dirty="0" smtClean="0"/>
              <a:t> Attempt: Sign/Magnitude Representation</a:t>
            </a:r>
            <a:endParaRPr lang="en-US" dirty="0"/>
          </a:p>
        </p:txBody>
      </p:sp>
      <p:sp>
        <p:nvSpPr>
          <p:cNvPr id="3" name="Content Placeholder 2"/>
          <p:cNvSpPr>
            <a:spLocks noGrp="1"/>
          </p:cNvSpPr>
          <p:nvPr>
            <p:ph idx="1"/>
            <p:custDataLst>
              <p:tags r:id="rId2"/>
            </p:custDataLst>
          </p:nvPr>
        </p:nvSpPr>
        <p:spPr>
          <a:xfrm>
            <a:off x="228600" y="685800"/>
            <a:ext cx="8686800" cy="5791200"/>
          </a:xfrm>
        </p:spPr>
        <p:txBody>
          <a:bodyPr/>
          <a:lstStyle/>
          <a:p>
            <a:r>
              <a:rPr lang="en-US" dirty="0" smtClean="0"/>
              <a:t>First Attempt: </a:t>
            </a:r>
            <a:r>
              <a:rPr lang="en-US" dirty="0" smtClean="0">
                <a:solidFill>
                  <a:schemeClr val="accent5">
                    <a:lumMod val="60000"/>
                    <a:lumOff val="40000"/>
                  </a:schemeClr>
                </a:solidFill>
              </a:rPr>
              <a:t>Sign/Magnitude Representation</a:t>
            </a:r>
          </a:p>
          <a:p>
            <a:pPr lvl="1"/>
            <a:r>
              <a:rPr lang="en-US" dirty="0" smtClean="0"/>
              <a:t>1 bit for sign (0=positive, 1=negative)</a:t>
            </a:r>
          </a:p>
          <a:p>
            <a:pPr lvl="1"/>
            <a:r>
              <a:rPr lang="en-US" dirty="0" smtClean="0"/>
              <a:t>N-1 bits for magnitude</a:t>
            </a:r>
          </a:p>
          <a:p>
            <a:pPr lvl="1"/>
            <a:endParaRPr lang="en-US" dirty="0"/>
          </a:p>
          <a:p>
            <a:r>
              <a:rPr lang="en-US" dirty="0" smtClean="0"/>
              <a:t>Problem?</a:t>
            </a:r>
          </a:p>
          <a:p>
            <a:pPr lvl="1"/>
            <a:r>
              <a:rPr lang="en-US" dirty="0" smtClean="0"/>
              <a:t>Two zero’s: +0 different than -0 </a:t>
            </a:r>
          </a:p>
          <a:p>
            <a:pPr lvl="1"/>
            <a:endParaRPr lang="en-US" dirty="0" smtClean="0"/>
          </a:p>
          <a:p>
            <a:pPr lvl="1"/>
            <a:endParaRPr lang="en-US" dirty="0" smtClean="0"/>
          </a:p>
          <a:p>
            <a:pPr lvl="1"/>
            <a:r>
              <a:rPr lang="en-US" dirty="0" smtClean="0"/>
              <a:t>Complicated circuits</a:t>
            </a:r>
          </a:p>
          <a:p>
            <a:pPr lvl="1"/>
            <a:r>
              <a:rPr lang="en-US" dirty="0" smtClean="0"/>
              <a:t>-2 + 1 = ???</a:t>
            </a:r>
          </a:p>
        </p:txBody>
      </p:sp>
      <p:pic>
        <p:nvPicPr>
          <p:cNvPr id="1026" name="Picture 2" descr="IBM 7090 Data Processing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733800"/>
            <a:ext cx="3990975" cy="2405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1" y="5876835"/>
            <a:ext cx="5867400" cy="1200329"/>
          </a:xfrm>
          <a:prstGeom prst="rect">
            <a:avLst/>
          </a:prstGeom>
          <a:noFill/>
        </p:spPr>
        <p:txBody>
          <a:bodyPr wrap="square" rtlCol="0">
            <a:spAutoFit/>
          </a:bodyPr>
          <a:lstStyle/>
          <a:p>
            <a:r>
              <a:rPr lang="en-US" dirty="0" smtClean="0"/>
              <a:t>IBM 7090, 1959:</a:t>
            </a:r>
          </a:p>
          <a:p>
            <a:r>
              <a:rPr lang="en-US" dirty="0"/>
              <a:t>“a second-generation transistorized version of </a:t>
            </a:r>
            <a:r>
              <a:rPr lang="en-US" dirty="0" smtClean="0"/>
              <a:t>the</a:t>
            </a:r>
          </a:p>
          <a:p>
            <a:r>
              <a:rPr lang="en-US" dirty="0" smtClean="0"/>
              <a:t>earlier</a:t>
            </a:r>
            <a:r>
              <a:rPr lang="en-US" dirty="0"/>
              <a:t> IBM 709 vacuum tube mainframe computers”</a:t>
            </a:r>
          </a:p>
          <a:p>
            <a:endParaRPr lang="en-US" dirty="0"/>
          </a:p>
        </p:txBody>
      </p:sp>
      <p:sp>
        <p:nvSpPr>
          <p:cNvPr id="5" name="TextBox 4"/>
          <p:cNvSpPr txBox="1"/>
          <p:nvPr/>
        </p:nvSpPr>
        <p:spPr>
          <a:xfrm>
            <a:off x="3132314" y="2199382"/>
            <a:ext cx="1316386"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111 =</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111 =</a:t>
            </a:r>
            <a:endParaRPr lang="en-US" sz="3200" dirty="0">
              <a:solidFill>
                <a:schemeClr val="accent5">
                  <a:lumMod val="60000"/>
                  <a:lumOff val="40000"/>
                </a:schemeClr>
              </a:solidFill>
            </a:endParaRPr>
          </a:p>
        </p:txBody>
      </p:sp>
      <p:sp>
        <p:nvSpPr>
          <p:cNvPr id="7" name="TextBox 6"/>
          <p:cNvSpPr txBox="1"/>
          <p:nvPr/>
        </p:nvSpPr>
        <p:spPr>
          <a:xfrm>
            <a:off x="3124200" y="2199382"/>
            <a:ext cx="1742785"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111 = 7</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111 = -7</a:t>
            </a:r>
            <a:endParaRPr lang="en-US" sz="3200" dirty="0">
              <a:solidFill>
                <a:schemeClr val="accent5">
                  <a:lumMod val="60000"/>
                  <a:lumOff val="40000"/>
                </a:schemeClr>
              </a:solidFill>
            </a:endParaRPr>
          </a:p>
        </p:txBody>
      </p:sp>
      <p:sp>
        <p:nvSpPr>
          <p:cNvPr id="8" name="TextBox 7"/>
          <p:cNvSpPr txBox="1"/>
          <p:nvPr/>
        </p:nvSpPr>
        <p:spPr>
          <a:xfrm>
            <a:off x="1219200" y="3657600"/>
            <a:ext cx="1822935"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000 = +0</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000 = -0</a:t>
            </a:r>
            <a:endParaRPr lang="en-US" sz="3200" dirty="0">
              <a:solidFill>
                <a:schemeClr val="accent5">
                  <a:lumMod val="60000"/>
                  <a:lumOff val="40000"/>
                </a:schemeClr>
              </a:solidFill>
            </a:endParaRPr>
          </a:p>
        </p:txBody>
      </p:sp>
      <p:pic>
        <p:nvPicPr>
          <p:cNvPr id="9" name="Picture 4" descr="https://i.ytimg.com/vi/XetHU_pAWOo/hqdefaul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4622" y="1796897"/>
            <a:ext cx="2663825" cy="19978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mages.techhive.com/images/article/2016/12/hidden-figures-4-100700833-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1322" y="1700119"/>
            <a:ext cx="2143356" cy="160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5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76200"/>
            <a:ext cx="10896600" cy="508000"/>
          </a:xfrm>
        </p:spPr>
        <p:txBody>
          <a:bodyPr>
            <a:normAutofit fontScale="90000"/>
          </a:bodyPr>
          <a:lstStyle/>
          <a:p>
            <a:r>
              <a:rPr lang="en-US" dirty="0" smtClean="0"/>
              <a:t>Second Attempt: One’s complement</a:t>
            </a:r>
            <a:endParaRPr lang="en-US" dirty="0"/>
          </a:p>
        </p:txBody>
      </p:sp>
      <p:sp>
        <p:nvSpPr>
          <p:cNvPr id="3" name="Content Placeholder 2"/>
          <p:cNvSpPr>
            <a:spLocks noGrp="1"/>
          </p:cNvSpPr>
          <p:nvPr>
            <p:ph idx="1"/>
            <p:custDataLst>
              <p:tags r:id="rId2"/>
            </p:custDataLst>
          </p:nvPr>
        </p:nvSpPr>
        <p:spPr>
          <a:xfrm>
            <a:off x="228600" y="685800"/>
            <a:ext cx="8686800" cy="5791200"/>
          </a:xfrm>
        </p:spPr>
        <p:txBody>
          <a:bodyPr/>
          <a:lstStyle/>
          <a:p>
            <a:r>
              <a:rPr lang="en-US" dirty="0" smtClean="0"/>
              <a:t>Second Attempt: </a:t>
            </a:r>
            <a:r>
              <a:rPr lang="en-US" dirty="0" smtClean="0">
                <a:solidFill>
                  <a:schemeClr val="accent5">
                    <a:lumMod val="60000"/>
                    <a:lumOff val="40000"/>
                  </a:schemeClr>
                </a:solidFill>
              </a:rPr>
              <a:t>One’s complement</a:t>
            </a:r>
          </a:p>
          <a:p>
            <a:pPr lvl="1"/>
            <a:r>
              <a:rPr lang="en-US" dirty="0" smtClean="0"/>
              <a:t>Leading 0’s for positive and 1’s for negative</a:t>
            </a:r>
          </a:p>
          <a:p>
            <a:pPr lvl="1"/>
            <a:r>
              <a:rPr lang="en-US" dirty="0" smtClean="0"/>
              <a:t>Negative numbers: </a:t>
            </a:r>
            <a:r>
              <a:rPr lang="en-US" dirty="0" smtClean="0">
                <a:solidFill>
                  <a:schemeClr val="accent5">
                    <a:lumMod val="60000"/>
                    <a:lumOff val="40000"/>
                  </a:schemeClr>
                </a:solidFill>
              </a:rPr>
              <a:t>complement</a:t>
            </a:r>
            <a:r>
              <a:rPr lang="en-US" dirty="0" smtClean="0"/>
              <a:t> the positive number</a:t>
            </a:r>
          </a:p>
          <a:p>
            <a:pPr lvl="1"/>
            <a:endParaRPr lang="en-US" dirty="0"/>
          </a:p>
          <a:p>
            <a:r>
              <a:rPr lang="en-US" dirty="0" smtClean="0"/>
              <a:t>Problem?</a:t>
            </a:r>
          </a:p>
          <a:p>
            <a:pPr lvl="1"/>
            <a:r>
              <a:rPr lang="en-US" dirty="0" smtClean="0"/>
              <a:t>Two zero’s still: +0 different than -0 </a:t>
            </a:r>
          </a:p>
          <a:p>
            <a:pPr lvl="1"/>
            <a:r>
              <a:rPr lang="en-US" dirty="0" smtClean="0"/>
              <a:t>-1 if offset from two’s complement</a:t>
            </a:r>
          </a:p>
          <a:p>
            <a:pPr lvl="1"/>
            <a:r>
              <a:rPr lang="en-US" dirty="0" smtClean="0"/>
              <a:t>Complicated circuits</a:t>
            </a:r>
          </a:p>
          <a:p>
            <a:pPr lvl="2"/>
            <a:r>
              <a:rPr lang="en-US" dirty="0" smtClean="0"/>
              <a:t>Carry is difficult</a:t>
            </a:r>
          </a:p>
        </p:txBody>
      </p:sp>
      <p:sp>
        <p:nvSpPr>
          <p:cNvPr id="4" name="TextBox 3"/>
          <p:cNvSpPr txBox="1"/>
          <p:nvPr/>
        </p:nvSpPr>
        <p:spPr>
          <a:xfrm>
            <a:off x="6291410" y="6417609"/>
            <a:ext cx="734496" cy="369332"/>
          </a:xfrm>
          <a:prstGeom prst="rect">
            <a:avLst/>
          </a:prstGeom>
          <a:noFill/>
        </p:spPr>
        <p:txBody>
          <a:bodyPr wrap="none" rtlCol="0">
            <a:spAutoFit/>
          </a:bodyPr>
          <a:lstStyle/>
          <a:p>
            <a:r>
              <a:rPr lang="en-US" dirty="0" smtClean="0"/>
              <a:t>PDP 1</a:t>
            </a:r>
            <a:endParaRPr lang="en-US" dirty="0"/>
          </a:p>
        </p:txBody>
      </p:sp>
      <p:sp>
        <p:nvSpPr>
          <p:cNvPr id="5" name="TextBox 4"/>
          <p:cNvSpPr txBox="1"/>
          <p:nvPr/>
        </p:nvSpPr>
        <p:spPr>
          <a:xfrm>
            <a:off x="5275729" y="2199382"/>
            <a:ext cx="1316386"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111 =</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000 =</a:t>
            </a:r>
            <a:endParaRPr lang="en-US" sz="3200" dirty="0">
              <a:solidFill>
                <a:schemeClr val="accent5">
                  <a:lumMod val="60000"/>
                  <a:lumOff val="40000"/>
                </a:schemeClr>
              </a:solidFill>
            </a:endParaRPr>
          </a:p>
        </p:txBody>
      </p:sp>
      <p:sp>
        <p:nvSpPr>
          <p:cNvPr id="7" name="TextBox 6"/>
          <p:cNvSpPr txBox="1"/>
          <p:nvPr/>
        </p:nvSpPr>
        <p:spPr>
          <a:xfrm>
            <a:off x="5267615" y="2199382"/>
            <a:ext cx="1742785"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111 = 7</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000 = -7</a:t>
            </a:r>
            <a:endParaRPr lang="en-US" sz="3200" dirty="0">
              <a:solidFill>
                <a:schemeClr val="accent5">
                  <a:lumMod val="60000"/>
                  <a:lumOff val="40000"/>
                </a:schemeClr>
              </a:solidFill>
            </a:endParaRPr>
          </a:p>
        </p:txBody>
      </p:sp>
      <p:sp>
        <p:nvSpPr>
          <p:cNvPr id="8" name="TextBox 7"/>
          <p:cNvSpPr txBox="1"/>
          <p:nvPr/>
        </p:nvSpPr>
        <p:spPr>
          <a:xfrm>
            <a:off x="1143000" y="5323582"/>
            <a:ext cx="1822935" cy="1077218"/>
          </a:xfrm>
          <a:prstGeom prst="rect">
            <a:avLst/>
          </a:prstGeom>
          <a:noFill/>
        </p:spPr>
        <p:txBody>
          <a:bodyPr wrap="none" rtlCol="0">
            <a:spAutoFit/>
          </a:bodyPr>
          <a:lstStyle/>
          <a:p>
            <a:r>
              <a:rPr lang="en-US" sz="3200" u="sng" dirty="0" smtClean="0">
                <a:solidFill>
                  <a:schemeClr val="accent5">
                    <a:lumMod val="60000"/>
                    <a:lumOff val="40000"/>
                  </a:schemeClr>
                </a:solidFill>
              </a:rPr>
              <a:t>0</a:t>
            </a:r>
            <a:r>
              <a:rPr lang="en-US" sz="3200" dirty="0" smtClean="0">
                <a:solidFill>
                  <a:schemeClr val="accent5">
                    <a:lumMod val="60000"/>
                    <a:lumOff val="40000"/>
                  </a:schemeClr>
                </a:solidFill>
              </a:rPr>
              <a:t>000 = +0</a:t>
            </a:r>
          </a:p>
          <a:p>
            <a:r>
              <a:rPr lang="en-US" sz="3200" u="sng" dirty="0" smtClean="0">
                <a:solidFill>
                  <a:schemeClr val="accent5">
                    <a:lumMod val="60000"/>
                    <a:lumOff val="40000"/>
                  </a:schemeClr>
                </a:solidFill>
              </a:rPr>
              <a:t>1</a:t>
            </a:r>
            <a:r>
              <a:rPr lang="en-US" sz="3200" dirty="0" smtClean="0">
                <a:solidFill>
                  <a:schemeClr val="accent5">
                    <a:lumMod val="60000"/>
                    <a:lumOff val="40000"/>
                  </a:schemeClr>
                </a:solidFill>
              </a:rPr>
              <a:t>111 = -0</a:t>
            </a:r>
            <a:endParaRPr lang="en-US" sz="3200" dirty="0">
              <a:solidFill>
                <a:schemeClr val="accent5">
                  <a:lumMod val="60000"/>
                  <a:lumOff val="40000"/>
                </a:schemeClr>
              </a:solidFill>
            </a:endParaRPr>
          </a:p>
        </p:txBody>
      </p:sp>
      <p:pic>
        <p:nvPicPr>
          <p:cNvPr id="6" name="Picture 2" descr="http://upload.wikimedia.org/wikipedia/commons/c/c3/PDP-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4329" y="4376259"/>
            <a:ext cx="2725271" cy="20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0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Two’s Complement Representation</a:t>
            </a:r>
            <a:endParaRPr lang="en-US" dirty="0"/>
          </a:p>
        </p:txBody>
      </p:sp>
      <p:sp>
        <p:nvSpPr>
          <p:cNvPr id="3" name="Content Placeholder 2"/>
          <p:cNvSpPr>
            <a:spLocks noGrp="1"/>
          </p:cNvSpPr>
          <p:nvPr>
            <p:ph idx="1"/>
            <p:custDataLst>
              <p:tags r:id="rId2"/>
            </p:custDataLst>
          </p:nvPr>
        </p:nvSpPr>
        <p:spPr>
          <a:xfrm>
            <a:off x="228600" y="685800"/>
            <a:ext cx="8686800" cy="6172200"/>
          </a:xfrm>
        </p:spPr>
        <p:txBody>
          <a:bodyPr>
            <a:normAutofit fontScale="92500" lnSpcReduction="20000"/>
          </a:bodyPr>
          <a:lstStyle/>
          <a:p>
            <a:r>
              <a:rPr lang="en-US" dirty="0" smtClean="0"/>
              <a:t>What is used: </a:t>
            </a:r>
            <a:r>
              <a:rPr lang="en-US" dirty="0" smtClean="0">
                <a:solidFill>
                  <a:schemeClr val="accent5">
                    <a:lumMod val="60000"/>
                    <a:lumOff val="40000"/>
                  </a:schemeClr>
                </a:solidFill>
              </a:rPr>
              <a:t>Two’s Complement Representation</a:t>
            </a:r>
          </a:p>
          <a:p>
            <a:pPr>
              <a:buClr>
                <a:schemeClr val="accent1"/>
              </a:buClr>
            </a:pPr>
            <a:endParaRPr lang="en-US" dirty="0" smtClean="0"/>
          </a:p>
          <a:p>
            <a:pPr>
              <a:buClr>
                <a:schemeClr val="accent1"/>
              </a:buClr>
            </a:pPr>
            <a:r>
              <a:rPr lang="en-US" dirty="0" smtClean="0"/>
              <a:t>Nonnegative </a:t>
            </a:r>
            <a:r>
              <a:rPr lang="en-US" dirty="0"/>
              <a:t>numbers are represented as usual</a:t>
            </a:r>
          </a:p>
          <a:p>
            <a:pPr lvl="1"/>
            <a:r>
              <a:rPr lang="en-US" dirty="0"/>
              <a:t> 0 = </a:t>
            </a:r>
            <a:r>
              <a:rPr lang="en-US" dirty="0" smtClean="0"/>
              <a:t>0000, 1 </a:t>
            </a:r>
            <a:r>
              <a:rPr lang="en-US" dirty="0"/>
              <a:t>= </a:t>
            </a:r>
            <a:r>
              <a:rPr lang="en-US" dirty="0" smtClean="0"/>
              <a:t>0001, 3 </a:t>
            </a:r>
            <a:r>
              <a:rPr lang="en-US" dirty="0"/>
              <a:t>= </a:t>
            </a:r>
            <a:r>
              <a:rPr lang="en-US" dirty="0" smtClean="0"/>
              <a:t>0011, 7 </a:t>
            </a:r>
            <a:r>
              <a:rPr lang="en-US" dirty="0"/>
              <a:t>= </a:t>
            </a:r>
            <a:r>
              <a:rPr lang="en-US" dirty="0" smtClean="0"/>
              <a:t>0111</a:t>
            </a:r>
          </a:p>
          <a:p>
            <a:pPr>
              <a:buClr>
                <a:schemeClr val="accent1"/>
              </a:buClr>
            </a:pPr>
            <a:endParaRPr lang="en-US" dirty="0" smtClean="0"/>
          </a:p>
          <a:p>
            <a:pPr>
              <a:buClr>
                <a:schemeClr val="accent1"/>
              </a:buClr>
            </a:pPr>
            <a:r>
              <a:rPr lang="en-US" dirty="0" smtClean="0"/>
              <a:t>Leading 1’s for negative numbers</a:t>
            </a:r>
          </a:p>
          <a:p>
            <a:pPr>
              <a:buClr>
                <a:schemeClr val="accent1"/>
              </a:buClr>
            </a:pPr>
            <a:r>
              <a:rPr lang="en-US" dirty="0" smtClean="0"/>
              <a:t>To negate </a:t>
            </a:r>
            <a:r>
              <a:rPr lang="en-US" dirty="0" smtClean="0">
                <a:solidFill>
                  <a:schemeClr val="accent5">
                    <a:lumMod val="60000"/>
                    <a:lumOff val="40000"/>
                  </a:schemeClr>
                </a:solidFill>
              </a:rPr>
              <a:t>any</a:t>
            </a:r>
            <a:r>
              <a:rPr lang="en-US" dirty="0" smtClean="0"/>
              <a:t> number:</a:t>
            </a:r>
          </a:p>
          <a:p>
            <a:pPr lvl="1"/>
            <a:r>
              <a:rPr lang="en-US" dirty="0" smtClean="0">
                <a:solidFill>
                  <a:schemeClr val="accent5">
                    <a:lumMod val="60000"/>
                    <a:lumOff val="40000"/>
                  </a:schemeClr>
                </a:solidFill>
              </a:rPr>
              <a:t>complement </a:t>
            </a:r>
            <a:r>
              <a:rPr lang="en-US" i="1" dirty="0" smtClean="0">
                <a:solidFill>
                  <a:schemeClr val="accent5">
                    <a:lumMod val="60000"/>
                    <a:lumOff val="40000"/>
                  </a:schemeClr>
                </a:solidFill>
              </a:rPr>
              <a:t>all</a:t>
            </a:r>
            <a:r>
              <a:rPr lang="en-US" dirty="0" smtClean="0">
                <a:solidFill>
                  <a:schemeClr val="accent5">
                    <a:lumMod val="60000"/>
                    <a:lumOff val="40000"/>
                  </a:schemeClr>
                </a:solidFill>
              </a:rPr>
              <a:t> the bits (i.e. flip all the bits)</a:t>
            </a:r>
          </a:p>
          <a:p>
            <a:pPr lvl="1"/>
            <a:r>
              <a:rPr lang="en-US" dirty="0" smtClean="0">
                <a:solidFill>
                  <a:srgbClr val="FFFF00"/>
                </a:solidFill>
              </a:rPr>
              <a:t>then add 1</a:t>
            </a:r>
            <a:endParaRPr lang="en-US" dirty="0">
              <a:solidFill>
                <a:srgbClr val="FFFF00"/>
              </a:solidFill>
            </a:endParaRPr>
          </a:p>
          <a:p>
            <a:pPr lvl="1"/>
            <a:r>
              <a:rPr lang="en-US" dirty="0"/>
              <a:t>-1: 1 </a:t>
            </a:r>
            <a:r>
              <a:rPr lang="en-US" dirty="0">
                <a:sym typeface="Symbol" pitchFamily="18" charset="2"/>
              </a:rPr>
              <a:t></a:t>
            </a:r>
            <a:r>
              <a:rPr lang="en-US" dirty="0" smtClean="0"/>
              <a:t> </a:t>
            </a:r>
            <a:r>
              <a:rPr lang="en-US" dirty="0"/>
              <a:t>0001 </a:t>
            </a:r>
            <a:r>
              <a:rPr lang="en-US" dirty="0">
                <a:solidFill>
                  <a:srgbClr val="00B0F0"/>
                </a:solidFill>
                <a:sym typeface="Symbol" pitchFamily="18" charset="2"/>
              </a:rPr>
              <a:t></a:t>
            </a:r>
            <a:r>
              <a:rPr lang="en-US" dirty="0" smtClean="0"/>
              <a:t> </a:t>
            </a:r>
            <a:r>
              <a:rPr lang="en-US" dirty="0"/>
              <a:t>1110 </a:t>
            </a:r>
            <a:r>
              <a:rPr lang="en-US" dirty="0">
                <a:solidFill>
                  <a:srgbClr val="FFFF00"/>
                </a:solidFill>
                <a:sym typeface="Symbol" pitchFamily="18" charset="2"/>
              </a:rPr>
              <a:t></a:t>
            </a:r>
            <a:r>
              <a:rPr lang="en-US" dirty="0" smtClean="0"/>
              <a:t> </a:t>
            </a:r>
            <a:r>
              <a:rPr lang="en-US" dirty="0"/>
              <a:t>1111</a:t>
            </a:r>
          </a:p>
          <a:p>
            <a:pPr lvl="1"/>
            <a:r>
              <a:rPr lang="en-US" dirty="0"/>
              <a:t>-3: 3 </a:t>
            </a:r>
            <a:r>
              <a:rPr lang="en-US" dirty="0">
                <a:sym typeface="Symbol" pitchFamily="18" charset="2"/>
              </a:rPr>
              <a:t></a:t>
            </a:r>
            <a:r>
              <a:rPr lang="en-US" dirty="0" smtClean="0"/>
              <a:t> </a:t>
            </a:r>
            <a:r>
              <a:rPr lang="en-US" dirty="0"/>
              <a:t>0011 </a:t>
            </a:r>
            <a:r>
              <a:rPr lang="en-US" dirty="0">
                <a:solidFill>
                  <a:srgbClr val="00B0F0"/>
                </a:solidFill>
                <a:sym typeface="Symbol" pitchFamily="18" charset="2"/>
              </a:rPr>
              <a:t></a:t>
            </a:r>
            <a:r>
              <a:rPr lang="en-US" dirty="0" smtClean="0"/>
              <a:t> </a:t>
            </a:r>
            <a:r>
              <a:rPr lang="en-US" dirty="0"/>
              <a:t>1100 </a:t>
            </a:r>
            <a:r>
              <a:rPr lang="en-US" dirty="0">
                <a:solidFill>
                  <a:srgbClr val="FFFF00"/>
                </a:solidFill>
                <a:sym typeface="Symbol" pitchFamily="18" charset="2"/>
              </a:rPr>
              <a:t></a:t>
            </a:r>
            <a:r>
              <a:rPr lang="en-US" dirty="0" smtClean="0"/>
              <a:t> </a:t>
            </a:r>
            <a:r>
              <a:rPr lang="en-US" dirty="0"/>
              <a:t>1101</a:t>
            </a:r>
          </a:p>
          <a:p>
            <a:pPr lvl="1"/>
            <a:r>
              <a:rPr lang="en-US" dirty="0"/>
              <a:t>-7: 7 </a:t>
            </a:r>
            <a:r>
              <a:rPr lang="en-US" dirty="0">
                <a:sym typeface="Symbol" pitchFamily="18" charset="2"/>
              </a:rPr>
              <a:t></a:t>
            </a:r>
            <a:r>
              <a:rPr lang="en-US" dirty="0" smtClean="0"/>
              <a:t> </a:t>
            </a:r>
            <a:r>
              <a:rPr lang="en-US" dirty="0"/>
              <a:t>0111 </a:t>
            </a:r>
            <a:r>
              <a:rPr lang="en-US" dirty="0">
                <a:solidFill>
                  <a:srgbClr val="00B0F0"/>
                </a:solidFill>
                <a:sym typeface="Symbol" pitchFamily="18" charset="2"/>
              </a:rPr>
              <a:t></a:t>
            </a:r>
            <a:r>
              <a:rPr lang="en-US" dirty="0" smtClean="0"/>
              <a:t> </a:t>
            </a:r>
            <a:r>
              <a:rPr lang="en-US" dirty="0"/>
              <a:t>1000 </a:t>
            </a:r>
            <a:r>
              <a:rPr lang="en-US" dirty="0">
                <a:solidFill>
                  <a:srgbClr val="FFFF00"/>
                </a:solidFill>
                <a:sym typeface="Symbol" pitchFamily="18" charset="2"/>
              </a:rPr>
              <a:t></a:t>
            </a:r>
            <a:r>
              <a:rPr lang="en-US" dirty="0" smtClean="0"/>
              <a:t> </a:t>
            </a:r>
            <a:r>
              <a:rPr lang="en-US" dirty="0"/>
              <a:t>1001</a:t>
            </a:r>
          </a:p>
          <a:p>
            <a:pPr lvl="1"/>
            <a:r>
              <a:rPr lang="en-US" dirty="0"/>
              <a:t>-8: 8 </a:t>
            </a:r>
            <a:r>
              <a:rPr lang="en-US" dirty="0">
                <a:sym typeface="Symbol" pitchFamily="18" charset="2"/>
              </a:rPr>
              <a:t></a:t>
            </a:r>
            <a:r>
              <a:rPr lang="en-US" dirty="0" smtClean="0"/>
              <a:t> </a:t>
            </a:r>
            <a:r>
              <a:rPr lang="en-US" dirty="0"/>
              <a:t>1000 </a:t>
            </a:r>
            <a:r>
              <a:rPr lang="en-US" dirty="0">
                <a:solidFill>
                  <a:srgbClr val="00B0F0"/>
                </a:solidFill>
                <a:sym typeface="Symbol" pitchFamily="18" charset="2"/>
              </a:rPr>
              <a:t></a:t>
            </a:r>
            <a:r>
              <a:rPr lang="en-US" dirty="0" smtClean="0"/>
              <a:t> </a:t>
            </a:r>
            <a:r>
              <a:rPr lang="en-US" dirty="0"/>
              <a:t>0111 </a:t>
            </a:r>
            <a:r>
              <a:rPr lang="en-US" dirty="0">
                <a:solidFill>
                  <a:srgbClr val="FFFF00"/>
                </a:solidFill>
                <a:sym typeface="Symbol" pitchFamily="18" charset="2"/>
              </a:rPr>
              <a:t></a:t>
            </a:r>
            <a:r>
              <a:rPr lang="en-US" dirty="0" smtClean="0"/>
              <a:t> </a:t>
            </a:r>
            <a:r>
              <a:rPr lang="en-US" dirty="0"/>
              <a:t>1000</a:t>
            </a:r>
          </a:p>
          <a:p>
            <a:pPr lvl="1"/>
            <a:r>
              <a:rPr lang="en-US" dirty="0"/>
              <a:t>-0: 0 </a:t>
            </a:r>
            <a:r>
              <a:rPr lang="en-US" dirty="0">
                <a:sym typeface="Symbol" pitchFamily="18" charset="2"/>
              </a:rPr>
              <a:t></a:t>
            </a:r>
            <a:r>
              <a:rPr lang="en-US" dirty="0" smtClean="0"/>
              <a:t> </a:t>
            </a:r>
            <a:r>
              <a:rPr lang="en-US" dirty="0"/>
              <a:t>0000 </a:t>
            </a:r>
            <a:r>
              <a:rPr lang="en-US" dirty="0">
                <a:solidFill>
                  <a:srgbClr val="00B0F0"/>
                </a:solidFill>
                <a:sym typeface="Symbol" pitchFamily="18" charset="2"/>
              </a:rPr>
              <a:t></a:t>
            </a:r>
            <a:r>
              <a:rPr lang="en-US" dirty="0" smtClean="0"/>
              <a:t> </a:t>
            </a:r>
            <a:r>
              <a:rPr lang="en-US" dirty="0"/>
              <a:t>1111 </a:t>
            </a:r>
            <a:r>
              <a:rPr lang="en-US" dirty="0">
                <a:solidFill>
                  <a:srgbClr val="FFFF00"/>
                </a:solidFill>
                <a:sym typeface="Symbol" pitchFamily="18" charset="2"/>
              </a:rPr>
              <a:t></a:t>
            </a:r>
            <a:r>
              <a:rPr lang="en-US" dirty="0" smtClean="0"/>
              <a:t> </a:t>
            </a:r>
            <a:r>
              <a:rPr lang="en-US" dirty="0"/>
              <a:t>0000 (this is good, -0 = +0)</a:t>
            </a:r>
          </a:p>
          <a:p>
            <a:pPr lvl="1"/>
            <a:endParaRPr lang="en-US" dirty="0" smtClean="0"/>
          </a:p>
          <a:p>
            <a:pPr lvl="2"/>
            <a:endParaRPr lang="en-US" sz="2800" dirty="0"/>
          </a:p>
          <a:p>
            <a:pPr lvl="2"/>
            <a:endParaRPr lang="en-US" sz="2800" dirty="0" smtClean="0"/>
          </a:p>
          <a:p>
            <a:endParaRPr lang="en-US" dirty="0"/>
          </a:p>
        </p:txBody>
      </p:sp>
    </p:spTree>
    <p:extLst>
      <p:ext uri="{BB962C8B-B14F-4D97-AF65-F5344CB8AC3E}">
        <p14:creationId xmlns:p14="http://schemas.microsoft.com/office/powerpoint/2010/main" val="24672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Two’s Complement Representation</a:t>
            </a:r>
          </a:p>
        </p:txBody>
      </p:sp>
      <p:sp>
        <p:nvSpPr>
          <p:cNvPr id="3" name="Content Placeholder 2"/>
          <p:cNvSpPr>
            <a:spLocks noGrp="1"/>
          </p:cNvSpPr>
          <p:nvPr>
            <p:ph idx="1"/>
          </p:nvPr>
        </p:nvSpPr>
        <p:spPr/>
        <p:txBody>
          <a:bodyPr>
            <a:normAutofit/>
          </a:bodyPr>
          <a:lstStyle/>
          <a:p>
            <a:r>
              <a:rPr lang="en-US" sz="2800" dirty="0" smtClean="0"/>
              <a:t>Is there only one zero!</a:t>
            </a:r>
          </a:p>
          <a:p>
            <a:endParaRPr lang="en-US" sz="2800" dirty="0"/>
          </a:p>
          <a:p>
            <a:endParaRPr lang="en-US" sz="2800" dirty="0" smtClean="0"/>
          </a:p>
          <a:p>
            <a:endParaRPr lang="en-US" sz="2800" dirty="0" smtClean="0"/>
          </a:p>
          <a:p>
            <a:r>
              <a:rPr lang="en-US" sz="2800" dirty="0" smtClean="0"/>
              <a:t>One more example.  How do we represent -20?</a:t>
            </a:r>
          </a:p>
        </p:txBody>
      </p:sp>
      <mc:AlternateContent xmlns:mc="http://schemas.openxmlformats.org/markup-compatibility/2006" xmlns:a14="http://schemas.microsoft.com/office/drawing/2010/main">
        <mc:Choice Requires="a14">
          <p:sp>
            <p:nvSpPr>
              <p:cNvPr id="4" name="TextBox 3"/>
              <p:cNvSpPr txBox="1"/>
              <p:nvPr/>
            </p:nvSpPr>
            <p:spPr>
              <a:xfrm>
                <a:off x="2198694" y="3534970"/>
                <a:ext cx="2401619" cy="1570430"/>
              </a:xfrm>
              <a:prstGeom prst="rect">
                <a:avLst/>
              </a:prstGeom>
              <a:noFill/>
            </p:spPr>
            <p:txBody>
              <a:bodyPr wrap="none" rtlCol="0">
                <a:spAutoFit/>
              </a:bodyPr>
              <a:lstStyle/>
              <a:p>
                <a:pPr algn="r"/>
                <a:r>
                  <a:rPr lang="en-US" sz="2400" dirty="0" smtClean="0">
                    <a:solidFill>
                      <a:schemeClr val="accent5">
                        <a:lumMod val="60000"/>
                        <a:lumOff val="40000"/>
                      </a:schemeClr>
                    </a:solidFill>
                  </a:rPr>
                  <a:t> 20 = 0001  0100 </a:t>
                </a:r>
              </a:p>
              <a:p>
                <a:pPr algn="r"/>
                <a14:m>
                  <m:oMath xmlns:m="http://schemas.openxmlformats.org/officeDocument/2006/math">
                    <m:acc>
                      <m:accPr>
                        <m:chr m:val="̅"/>
                        <m:ctrlPr>
                          <a:rPr lang="en-US" sz="2400" i="1">
                            <a:solidFill>
                              <a:schemeClr val="accent5">
                                <a:lumMod val="60000"/>
                                <a:lumOff val="40000"/>
                              </a:schemeClr>
                            </a:solidFill>
                            <a:latin typeface="Cambria Math" panose="02040503050406030204" pitchFamily="18" charset="0"/>
                          </a:rPr>
                        </m:ctrlPr>
                      </m:accPr>
                      <m:e>
                        <m:r>
                          <a:rPr lang="en-US" sz="2400">
                            <a:solidFill>
                              <a:schemeClr val="accent5">
                                <a:lumMod val="60000"/>
                                <a:lumOff val="40000"/>
                              </a:schemeClr>
                            </a:solidFill>
                            <a:latin typeface="Cambria Math"/>
                          </a:rPr>
                          <m:t>20</m:t>
                        </m:r>
                      </m:e>
                    </m:acc>
                  </m:oMath>
                </a14:m>
                <a:r>
                  <a:rPr lang="en-US" sz="2400" dirty="0" smtClean="0">
                    <a:solidFill>
                      <a:schemeClr val="accent5">
                        <a:lumMod val="60000"/>
                        <a:lumOff val="40000"/>
                      </a:schemeClr>
                    </a:solidFill>
                  </a:rPr>
                  <a:t> = 1110  1011</a:t>
                </a:r>
              </a:p>
              <a:p>
                <a:pPr algn="r"/>
                <a:r>
                  <a:rPr lang="en-US" sz="2400" dirty="0" smtClean="0">
                    <a:solidFill>
                      <a:schemeClr val="accent5">
                        <a:lumMod val="60000"/>
                        <a:lumOff val="40000"/>
                      </a:schemeClr>
                    </a:solidFill>
                  </a:rPr>
                  <a:t>+1</a:t>
                </a:r>
              </a:p>
              <a:p>
                <a:pPr algn="r"/>
                <a:r>
                  <a:rPr lang="en-US" sz="2400" dirty="0" smtClean="0">
                    <a:solidFill>
                      <a:schemeClr val="accent5">
                        <a:lumMod val="60000"/>
                        <a:lumOff val="40000"/>
                      </a:schemeClr>
                    </a:solidFill>
                  </a:rPr>
                  <a:t>  -20 = 1110  1100</a:t>
                </a:r>
                <a:endParaRPr lang="en-US" sz="2400" dirty="0">
                  <a:solidFill>
                    <a:schemeClr val="accent5">
                      <a:lumMod val="60000"/>
                      <a:lumOff val="4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98694" y="3534970"/>
                <a:ext cx="2401619" cy="1570430"/>
              </a:xfrm>
              <a:prstGeom prst="rect">
                <a:avLst/>
              </a:prstGeom>
              <a:blipFill rotWithShape="0">
                <a:blip r:embed="rId3"/>
                <a:stretch>
                  <a:fillRect t="-3101" r="-3807" b="-7752"/>
                </a:stretch>
              </a:blipFill>
            </p:spPr>
            <p:txBody>
              <a:bodyPr/>
              <a:lstStyle/>
              <a:p>
                <a:r>
                  <a:rPr lang="en-US">
                    <a:noFill/>
                  </a:rPr>
                  <a:t> </a:t>
                </a:r>
              </a:p>
            </p:txBody>
          </p:sp>
        </mc:Fallback>
      </mc:AlternateContent>
      <p:cxnSp>
        <p:nvCxnSpPr>
          <p:cNvPr id="6" name="Straight Connector 5"/>
          <p:cNvCxnSpPr/>
          <p:nvPr/>
        </p:nvCxnSpPr>
        <p:spPr>
          <a:xfrm>
            <a:off x="2362200" y="4677970"/>
            <a:ext cx="2129109"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687375" y="609600"/>
                <a:ext cx="1391728" cy="1570430"/>
              </a:xfrm>
              <a:prstGeom prst="rect">
                <a:avLst/>
              </a:prstGeom>
              <a:noFill/>
            </p:spPr>
            <p:txBody>
              <a:bodyPr wrap="none" rtlCol="0">
                <a:spAutoFit/>
              </a:bodyPr>
              <a:lstStyle/>
              <a:p>
                <a:pPr algn="r"/>
                <a:r>
                  <a:rPr lang="en-US" sz="2400" dirty="0" smtClean="0">
                    <a:solidFill>
                      <a:schemeClr val="accent5">
                        <a:lumMod val="60000"/>
                        <a:lumOff val="40000"/>
                      </a:schemeClr>
                    </a:solidFill>
                  </a:rPr>
                  <a:t> 0 = 0000 </a:t>
                </a:r>
              </a:p>
              <a:p>
                <a:pPr algn="r"/>
                <a14:m>
                  <m:oMath xmlns:m="http://schemas.openxmlformats.org/officeDocument/2006/math">
                    <m:acc>
                      <m:accPr>
                        <m:chr m:val="̅"/>
                        <m:ctrlPr>
                          <a:rPr lang="en-US" sz="2400" i="1">
                            <a:solidFill>
                              <a:schemeClr val="accent5">
                                <a:lumMod val="60000"/>
                                <a:lumOff val="40000"/>
                              </a:schemeClr>
                            </a:solidFill>
                            <a:latin typeface="Cambria Math" panose="02040503050406030204" pitchFamily="18" charset="0"/>
                          </a:rPr>
                        </m:ctrlPr>
                      </m:accPr>
                      <m:e>
                        <m:r>
                          <a:rPr lang="en-US" sz="2400">
                            <a:solidFill>
                              <a:schemeClr val="accent5">
                                <a:lumMod val="60000"/>
                                <a:lumOff val="40000"/>
                              </a:schemeClr>
                            </a:solidFill>
                            <a:latin typeface="Cambria Math"/>
                          </a:rPr>
                          <m:t>0</m:t>
                        </m:r>
                      </m:e>
                    </m:acc>
                  </m:oMath>
                </a14:m>
                <a:r>
                  <a:rPr lang="en-US" sz="2400" dirty="0" smtClean="0">
                    <a:solidFill>
                      <a:schemeClr val="accent5">
                        <a:lumMod val="60000"/>
                        <a:lumOff val="40000"/>
                      </a:schemeClr>
                    </a:solidFill>
                  </a:rPr>
                  <a:t> = 1111</a:t>
                </a:r>
              </a:p>
              <a:p>
                <a:pPr algn="r"/>
                <a:r>
                  <a:rPr lang="en-US" sz="2400" dirty="0" smtClean="0">
                    <a:solidFill>
                      <a:schemeClr val="accent5">
                        <a:lumMod val="60000"/>
                        <a:lumOff val="40000"/>
                      </a:schemeClr>
                    </a:solidFill>
                  </a:rPr>
                  <a:t>+1</a:t>
                </a:r>
              </a:p>
              <a:p>
                <a:pPr algn="r"/>
                <a:r>
                  <a:rPr lang="en-US" sz="2400" dirty="0" smtClean="0">
                    <a:solidFill>
                      <a:schemeClr val="accent5">
                        <a:lumMod val="60000"/>
                        <a:lumOff val="40000"/>
                      </a:schemeClr>
                    </a:solidFill>
                  </a:rPr>
                  <a:t>0 = 0000</a:t>
                </a:r>
                <a:endParaRPr lang="en-US" sz="2400" dirty="0">
                  <a:solidFill>
                    <a:schemeClr val="accent5">
                      <a:lumMod val="60000"/>
                      <a:lumOff val="4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687375" y="609600"/>
                <a:ext cx="1391728" cy="1570430"/>
              </a:xfrm>
              <a:prstGeom prst="rect">
                <a:avLst/>
              </a:prstGeom>
              <a:blipFill rotWithShape="0">
                <a:blip r:embed="rId4"/>
                <a:stretch>
                  <a:fillRect l="-1316" t="-3101" r="-6579" b="-7752"/>
                </a:stretch>
              </a:blipFill>
            </p:spPr>
            <p:txBody>
              <a:bodyPr/>
              <a:lstStyle/>
              <a:p>
                <a:r>
                  <a:rPr lang="en-US">
                    <a:noFill/>
                  </a:rPr>
                  <a:t> </a:t>
                </a:r>
              </a:p>
            </p:txBody>
          </p:sp>
        </mc:Fallback>
      </mc:AlternateContent>
      <p:cxnSp>
        <p:nvCxnSpPr>
          <p:cNvPr id="9" name="Straight Connector 8"/>
          <p:cNvCxnSpPr/>
          <p:nvPr/>
        </p:nvCxnSpPr>
        <p:spPr>
          <a:xfrm>
            <a:off x="5791200" y="1752600"/>
            <a:ext cx="11430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66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144000" cy="6172200"/>
          </a:xfrm>
        </p:spPr>
        <p:txBody>
          <a:bodyPr>
            <a:normAutofit/>
          </a:bodyPr>
          <a:lstStyle/>
          <a:p>
            <a:r>
              <a:rPr lang="en-US" dirty="0" smtClean="0"/>
              <a:t>Recall: </a:t>
            </a:r>
            <a:r>
              <a:rPr lang="en-US" dirty="0" smtClean="0">
                <a:solidFill>
                  <a:schemeClr val="accent5">
                    <a:lumMod val="60000"/>
                    <a:lumOff val="40000"/>
                  </a:schemeClr>
                </a:solidFill>
              </a:rPr>
              <a:t>Binary</a:t>
            </a:r>
            <a:endParaRPr lang="en-US" dirty="0">
              <a:solidFill>
                <a:schemeClr val="accent5">
                  <a:lumMod val="60000"/>
                  <a:lumOff val="40000"/>
                </a:schemeClr>
              </a:solidFill>
            </a:endParaRPr>
          </a:p>
          <a:p>
            <a:pPr lvl="1"/>
            <a:r>
              <a:rPr lang="en-US" dirty="0"/>
              <a:t>T</a:t>
            </a:r>
            <a:r>
              <a:rPr lang="en-US" dirty="0" smtClean="0"/>
              <a:t>wo symbols (base 2): </a:t>
            </a:r>
            <a:r>
              <a:rPr lang="en-US" dirty="0" smtClean="0">
                <a:solidFill>
                  <a:schemeClr val="accent5">
                    <a:lumMod val="60000"/>
                    <a:lumOff val="40000"/>
                  </a:schemeClr>
                </a:solidFill>
              </a:rPr>
              <a:t>true</a:t>
            </a:r>
            <a:r>
              <a:rPr lang="en-US" dirty="0" smtClean="0"/>
              <a:t> and </a:t>
            </a:r>
            <a:r>
              <a:rPr lang="en-US" dirty="0" smtClean="0">
                <a:solidFill>
                  <a:schemeClr val="accent5">
                    <a:lumMod val="60000"/>
                    <a:lumOff val="40000"/>
                  </a:schemeClr>
                </a:solidFill>
              </a:rPr>
              <a:t>false</a:t>
            </a:r>
            <a:r>
              <a:rPr lang="en-US" dirty="0" smtClean="0"/>
              <a:t>; </a:t>
            </a:r>
            <a:r>
              <a:rPr lang="en-US" dirty="0">
                <a:solidFill>
                  <a:schemeClr val="accent5">
                    <a:lumMod val="60000"/>
                    <a:lumOff val="40000"/>
                  </a:schemeClr>
                </a:solidFill>
              </a:rPr>
              <a:t>1</a:t>
            </a:r>
            <a:r>
              <a:rPr lang="en-US" dirty="0" smtClean="0"/>
              <a:t> and </a:t>
            </a:r>
            <a:r>
              <a:rPr lang="en-US" dirty="0">
                <a:solidFill>
                  <a:schemeClr val="accent5">
                    <a:lumMod val="60000"/>
                    <a:lumOff val="40000"/>
                  </a:schemeClr>
                </a:solidFill>
              </a:rPr>
              <a:t>0</a:t>
            </a:r>
            <a:r>
              <a:rPr lang="en-US" dirty="0" smtClean="0"/>
              <a:t> </a:t>
            </a:r>
          </a:p>
          <a:p>
            <a:pPr lvl="1"/>
            <a:r>
              <a:rPr lang="en-US" dirty="0"/>
              <a:t>B</a:t>
            </a:r>
            <a:r>
              <a:rPr lang="en-US" dirty="0" smtClean="0"/>
              <a:t>asis of Logic Circuits and all digital computers</a:t>
            </a:r>
          </a:p>
          <a:p>
            <a:endParaRPr lang="en-US" dirty="0"/>
          </a:p>
          <a:p>
            <a:r>
              <a:rPr lang="en-US" dirty="0" smtClean="0"/>
              <a:t>So, how do we represent numbers in</a:t>
            </a:r>
            <a:r>
              <a:rPr lang="en-US" i="1" dirty="0" smtClean="0"/>
              <a:t> </a:t>
            </a:r>
            <a:r>
              <a:rPr lang="en-US" i="1" dirty="0" smtClean="0">
                <a:solidFill>
                  <a:schemeClr val="accent5">
                    <a:lumMod val="60000"/>
                    <a:lumOff val="40000"/>
                  </a:schemeClr>
                </a:solidFill>
              </a:rPr>
              <a:t>Binary</a:t>
            </a:r>
            <a:r>
              <a:rPr lang="en-US" dirty="0" smtClean="0">
                <a:solidFill>
                  <a:schemeClr val="accent1"/>
                </a:solidFill>
              </a:rPr>
              <a:t> </a:t>
            </a:r>
            <a:r>
              <a:rPr lang="en-US" dirty="0" smtClean="0"/>
              <a:t>(base 2)?</a:t>
            </a:r>
          </a:p>
          <a:p>
            <a:pPr lvl="1"/>
            <a:r>
              <a:rPr lang="en-US" dirty="0" smtClean="0"/>
              <a:t>We can represent numbers in </a:t>
            </a:r>
            <a:r>
              <a:rPr lang="en-US" dirty="0" smtClean="0">
                <a:solidFill>
                  <a:schemeClr val="accent5">
                    <a:lumMod val="60000"/>
                    <a:lumOff val="40000"/>
                  </a:schemeClr>
                </a:solidFill>
              </a:rPr>
              <a:t>Decimal</a:t>
            </a:r>
            <a:r>
              <a:rPr lang="en-US" dirty="0" smtClean="0"/>
              <a:t> (base 10).</a:t>
            </a:r>
          </a:p>
          <a:p>
            <a:pPr lvl="2"/>
            <a:r>
              <a:rPr lang="en-US" dirty="0" smtClean="0"/>
              <a:t>E.g. </a:t>
            </a:r>
            <a:r>
              <a:rPr lang="en-US" sz="3200" dirty="0" smtClean="0"/>
              <a:t>6 3 7</a:t>
            </a:r>
          </a:p>
          <a:p>
            <a:pPr marL="914400" lvl="2" indent="0">
              <a:buNone/>
            </a:pPr>
            <a:endParaRPr lang="en-US" dirty="0" smtClean="0"/>
          </a:p>
          <a:p>
            <a:pPr lvl="1"/>
            <a:r>
              <a:rPr lang="en-US" dirty="0" smtClean="0"/>
              <a:t>Can just as easily use other bases</a:t>
            </a:r>
          </a:p>
          <a:p>
            <a:pPr lvl="2"/>
            <a:r>
              <a:rPr lang="en-US" dirty="0" smtClean="0"/>
              <a:t>Base 2 — </a:t>
            </a:r>
            <a:r>
              <a:rPr lang="en-US" dirty="0" smtClean="0">
                <a:solidFill>
                  <a:schemeClr val="accent5">
                    <a:lumMod val="60000"/>
                    <a:lumOff val="40000"/>
                  </a:schemeClr>
                </a:solidFill>
              </a:rPr>
              <a:t>Binary</a:t>
            </a:r>
            <a:r>
              <a:rPr lang="en-US" dirty="0" smtClean="0">
                <a:solidFill>
                  <a:schemeClr val="accent1"/>
                </a:solidFill>
              </a:rPr>
              <a:t>  </a:t>
            </a:r>
          </a:p>
          <a:p>
            <a:pPr lvl="2"/>
            <a:r>
              <a:rPr lang="en-US" dirty="0" smtClean="0"/>
              <a:t>Base 8 — </a:t>
            </a:r>
            <a:r>
              <a:rPr lang="en-US" dirty="0" smtClean="0">
                <a:solidFill>
                  <a:schemeClr val="accent5">
                    <a:lumMod val="60000"/>
                    <a:lumOff val="40000"/>
                  </a:schemeClr>
                </a:solidFill>
              </a:rPr>
              <a:t>Octal</a:t>
            </a:r>
          </a:p>
          <a:p>
            <a:pPr lvl="2"/>
            <a:r>
              <a:rPr lang="en-US" dirty="0" smtClean="0"/>
              <a:t>Base 16 — </a:t>
            </a:r>
            <a:r>
              <a:rPr lang="en-US" dirty="0" smtClean="0">
                <a:solidFill>
                  <a:schemeClr val="accent5">
                    <a:lumMod val="60000"/>
                    <a:lumOff val="40000"/>
                  </a:schemeClr>
                </a:solidFill>
              </a:rPr>
              <a:t>Hexadecimal</a:t>
            </a:r>
            <a:endParaRPr lang="en-US" dirty="0">
              <a:solidFill>
                <a:schemeClr val="accent5">
                  <a:lumMod val="60000"/>
                  <a:lumOff val="40000"/>
                </a:schemeClr>
              </a:solidFill>
            </a:endParaRPr>
          </a:p>
        </p:txBody>
      </p:sp>
      <p:sp>
        <p:nvSpPr>
          <p:cNvPr id="4" name="Text Box 6"/>
          <p:cNvSpPr txBox="1">
            <a:spLocks noChangeArrowheads="1"/>
          </p:cNvSpPr>
          <p:nvPr>
            <p:custDataLst>
              <p:tags r:id="rId1"/>
            </p:custDataLst>
          </p:nvPr>
        </p:nvSpPr>
        <p:spPr bwMode="auto">
          <a:xfrm>
            <a:off x="1676400" y="4403094"/>
            <a:ext cx="1143000" cy="301942"/>
          </a:xfrm>
          <a:prstGeom prst="rect">
            <a:avLst/>
          </a:prstGeom>
          <a:noFill/>
          <a:ln w="9525">
            <a:noFill/>
            <a:round/>
            <a:headEnd/>
            <a:tailEnd/>
          </a:ln>
          <a:effectLst/>
        </p:spPr>
        <p:txBody>
          <a:bodyPr wrap="square" lIns="0" tIns="0" rIns="0" bIns="0">
            <a:spAutoFit/>
          </a:bodyPr>
          <a:lstStyle/>
          <a:p>
            <a:pPr algn="ctr" eaLnBrk="1" hangingPunct="1">
              <a:lnSpc>
                <a:spcPct val="116000"/>
              </a:lnSpc>
              <a:tabLst>
                <a:tab pos="723900" algn="l"/>
                <a:tab pos="1447800" algn="l"/>
                <a:tab pos="2171700" algn="l"/>
              </a:tabLst>
            </a:pPr>
            <a:r>
              <a:rPr lang="en-US" dirty="0" smtClean="0">
                <a:solidFill>
                  <a:srgbClr val="FFFF00"/>
                </a:solidFill>
                <a:latin typeface="Calibri" pitchFamily="34" charset="0"/>
              </a:rPr>
              <a:t>10</a:t>
            </a:r>
            <a:r>
              <a:rPr lang="en-US" baseline="30000" dirty="0" smtClean="0">
                <a:solidFill>
                  <a:srgbClr val="FFFF00"/>
                </a:solidFill>
                <a:latin typeface="Calibri" pitchFamily="34" charset="0"/>
              </a:rPr>
              <a:t>2 </a:t>
            </a:r>
            <a:r>
              <a:rPr lang="en-US" dirty="0" smtClean="0">
                <a:solidFill>
                  <a:srgbClr val="FFFF00"/>
                </a:solidFill>
                <a:latin typeface="Calibri" pitchFamily="34" charset="0"/>
              </a:rPr>
              <a:t>10</a:t>
            </a:r>
            <a:r>
              <a:rPr lang="en-US" baseline="30000" dirty="0" smtClean="0">
                <a:solidFill>
                  <a:srgbClr val="FFFF00"/>
                </a:solidFill>
                <a:latin typeface="Calibri" pitchFamily="34" charset="0"/>
              </a:rPr>
              <a:t>1</a:t>
            </a:r>
            <a:r>
              <a:rPr lang="en-US" dirty="0" smtClean="0">
                <a:solidFill>
                  <a:srgbClr val="FFFF00"/>
                </a:solidFill>
                <a:latin typeface="Calibri" pitchFamily="34" charset="0"/>
              </a:rPr>
              <a:t> </a:t>
            </a:r>
            <a:r>
              <a:rPr lang="en-US" dirty="0">
                <a:solidFill>
                  <a:srgbClr val="FFFF00"/>
                </a:solidFill>
                <a:latin typeface="Calibri" pitchFamily="34" charset="0"/>
              </a:rPr>
              <a:t>10</a:t>
            </a:r>
            <a:r>
              <a:rPr lang="en-US" baseline="30000" dirty="0">
                <a:solidFill>
                  <a:srgbClr val="FFFF00"/>
                </a:solidFill>
                <a:latin typeface="Calibri" pitchFamily="34" charset="0"/>
              </a:rPr>
              <a:t>0</a:t>
            </a:r>
          </a:p>
        </p:txBody>
      </p:sp>
      <p:sp>
        <p:nvSpPr>
          <p:cNvPr id="2" name="Title 1"/>
          <p:cNvSpPr>
            <a:spLocks noGrp="1"/>
          </p:cNvSpPr>
          <p:nvPr>
            <p:ph type="title"/>
          </p:nvPr>
        </p:nvSpPr>
        <p:spPr/>
        <p:txBody>
          <a:bodyPr>
            <a:normAutofit fontScale="90000"/>
          </a:bodyPr>
          <a:lstStyle/>
          <a:p>
            <a:r>
              <a:rPr lang="en-US" dirty="0" smtClean="0"/>
              <a:t>Number Representations</a:t>
            </a:r>
            <a:endParaRPr lang="en-US" dirty="0"/>
          </a:p>
        </p:txBody>
      </p:sp>
      <p:grpSp>
        <p:nvGrpSpPr>
          <p:cNvPr id="25" name="Group 24"/>
          <p:cNvGrpSpPr/>
          <p:nvPr/>
        </p:nvGrpSpPr>
        <p:grpSpPr>
          <a:xfrm>
            <a:off x="1828800" y="4419600"/>
            <a:ext cx="762000" cy="0"/>
            <a:chOff x="1828800" y="4419600"/>
            <a:chExt cx="762000" cy="0"/>
          </a:xfrm>
        </p:grpSpPr>
        <p:cxnSp>
          <p:nvCxnSpPr>
            <p:cNvPr id="10" name="Straight Connector 9"/>
            <p:cNvCxnSpPr/>
            <p:nvPr/>
          </p:nvCxnSpPr>
          <p:spPr>
            <a:xfrm>
              <a:off x="18288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955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325906" y="5257800"/>
            <a:ext cx="3291286" cy="584775"/>
          </a:xfrm>
          <a:prstGeom prst="rect">
            <a:avLst/>
          </a:prstGeom>
          <a:noFill/>
        </p:spPr>
        <p:txBody>
          <a:bodyPr wrap="none" rtlCol="0">
            <a:spAutoFit/>
          </a:bodyPr>
          <a:lstStyle/>
          <a:p>
            <a:r>
              <a:rPr lang="en-US" sz="3200" dirty="0" smtClean="0"/>
              <a:t>1 0  0 1 1 1  1 1 0 1</a:t>
            </a:r>
            <a:endParaRPr lang="en-US" sz="3200" dirty="0"/>
          </a:p>
        </p:txBody>
      </p:sp>
      <p:sp>
        <p:nvSpPr>
          <p:cNvPr id="54" name="Text Box 6"/>
          <p:cNvSpPr txBox="1">
            <a:spLocks noChangeArrowheads="1"/>
          </p:cNvSpPr>
          <p:nvPr>
            <p:custDataLst>
              <p:tags r:id="rId2"/>
            </p:custDataLst>
          </p:nvPr>
        </p:nvSpPr>
        <p:spPr bwMode="auto">
          <a:xfrm>
            <a:off x="3402106" y="5717858"/>
            <a:ext cx="4017427" cy="301942"/>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00"/>
                </a:solidFill>
                <a:latin typeface="Calibri" pitchFamily="34" charset="0"/>
              </a:rPr>
              <a:t>2</a:t>
            </a:r>
            <a:r>
              <a:rPr lang="en-US" baseline="30000" dirty="0">
                <a:solidFill>
                  <a:srgbClr val="FFFF00"/>
                </a:solidFill>
                <a:latin typeface="Calibri" pitchFamily="34" charset="0"/>
              </a:rPr>
              <a:t>9</a:t>
            </a:r>
            <a:r>
              <a:rPr lang="en-US" baseline="30000" dirty="0" smtClean="0">
                <a:solidFill>
                  <a:srgbClr val="FFFF00"/>
                </a:solidFill>
                <a:latin typeface="Calibri" pitchFamily="34" charset="0"/>
              </a:rPr>
              <a:t>   </a:t>
            </a:r>
            <a:r>
              <a:rPr lang="en-US" dirty="0" smtClean="0">
                <a:solidFill>
                  <a:srgbClr val="FFFF00"/>
                </a:solidFill>
                <a:latin typeface="Calibri" pitchFamily="34" charset="0"/>
              </a:rPr>
              <a:t>2</a:t>
            </a:r>
            <a:r>
              <a:rPr lang="en-US" baseline="30000" dirty="0" smtClean="0">
                <a:solidFill>
                  <a:srgbClr val="FFFF00"/>
                </a:solidFill>
                <a:latin typeface="Calibri" pitchFamily="34" charset="0"/>
              </a:rPr>
              <a:t>8</a:t>
            </a:r>
            <a:r>
              <a:rPr lang="en-US" dirty="0" smtClean="0">
                <a:solidFill>
                  <a:srgbClr val="FFFF00"/>
                </a:solidFill>
                <a:latin typeface="Calibri" pitchFamily="34" charset="0"/>
              </a:rPr>
              <a:t>    2</a:t>
            </a:r>
            <a:r>
              <a:rPr lang="en-US" baseline="30000" dirty="0" smtClean="0">
                <a:solidFill>
                  <a:srgbClr val="FFFF00"/>
                </a:solidFill>
                <a:latin typeface="Calibri" pitchFamily="34" charset="0"/>
              </a:rPr>
              <a:t>7 </a:t>
            </a:r>
            <a:r>
              <a:rPr lang="en-US" dirty="0" smtClean="0">
                <a:solidFill>
                  <a:srgbClr val="FFFF00"/>
                </a:solidFill>
                <a:latin typeface="Calibri" pitchFamily="34" charset="0"/>
              </a:rPr>
              <a:t>  2</a:t>
            </a:r>
            <a:r>
              <a:rPr lang="en-US" baseline="30000" dirty="0">
                <a:solidFill>
                  <a:srgbClr val="FFFF00"/>
                </a:solidFill>
                <a:latin typeface="Calibri" pitchFamily="34" charset="0"/>
              </a:rPr>
              <a:t>6</a:t>
            </a:r>
            <a:r>
              <a:rPr lang="en-US" baseline="30000" dirty="0" smtClean="0">
                <a:solidFill>
                  <a:srgbClr val="FFFF00"/>
                </a:solidFill>
                <a:latin typeface="Calibri" pitchFamily="34" charset="0"/>
              </a:rPr>
              <a:t>   </a:t>
            </a:r>
            <a:r>
              <a:rPr lang="en-US" dirty="0" smtClean="0">
                <a:solidFill>
                  <a:srgbClr val="FFFF00"/>
                </a:solidFill>
                <a:latin typeface="Calibri" pitchFamily="34" charset="0"/>
              </a:rPr>
              <a:t>2</a:t>
            </a:r>
            <a:r>
              <a:rPr lang="en-US" baseline="30000" dirty="0">
                <a:solidFill>
                  <a:srgbClr val="FFFF00"/>
                </a:solidFill>
                <a:latin typeface="Calibri" pitchFamily="34" charset="0"/>
              </a:rPr>
              <a:t>5</a:t>
            </a:r>
            <a:r>
              <a:rPr lang="en-US" dirty="0" smtClean="0">
                <a:solidFill>
                  <a:srgbClr val="FFFF00"/>
                </a:solidFill>
                <a:latin typeface="Calibri" pitchFamily="34" charset="0"/>
              </a:rPr>
              <a:t>  2</a:t>
            </a:r>
            <a:r>
              <a:rPr lang="en-US" baseline="30000" dirty="0">
                <a:solidFill>
                  <a:srgbClr val="FFFF00"/>
                </a:solidFill>
                <a:latin typeface="Calibri" pitchFamily="34" charset="0"/>
              </a:rPr>
              <a:t>4</a:t>
            </a:r>
            <a:r>
              <a:rPr lang="en-US" dirty="0" smtClean="0">
                <a:solidFill>
                  <a:srgbClr val="FFFF00"/>
                </a:solidFill>
                <a:latin typeface="Calibri" pitchFamily="34" charset="0"/>
              </a:rPr>
              <a:t>    2</a:t>
            </a:r>
            <a:r>
              <a:rPr lang="en-US" baseline="30000" dirty="0" smtClean="0">
                <a:solidFill>
                  <a:srgbClr val="FFFF00"/>
                </a:solidFill>
                <a:latin typeface="Calibri" pitchFamily="34" charset="0"/>
              </a:rPr>
              <a:t>3  </a:t>
            </a:r>
            <a:r>
              <a:rPr lang="en-US" dirty="0" smtClean="0">
                <a:solidFill>
                  <a:srgbClr val="FFFF00"/>
                </a:solidFill>
                <a:latin typeface="Calibri" pitchFamily="34" charset="0"/>
              </a:rPr>
              <a:t>2</a:t>
            </a:r>
            <a:r>
              <a:rPr lang="en-US" baseline="30000" dirty="0" smtClean="0">
                <a:solidFill>
                  <a:srgbClr val="FFFF00"/>
                </a:solidFill>
                <a:latin typeface="Calibri" pitchFamily="34" charset="0"/>
              </a:rPr>
              <a:t>2  </a:t>
            </a:r>
            <a:r>
              <a:rPr lang="en-US" dirty="0" smtClean="0">
                <a:solidFill>
                  <a:srgbClr val="FFFF00"/>
                </a:solidFill>
                <a:latin typeface="Calibri" pitchFamily="34" charset="0"/>
              </a:rPr>
              <a:t>2</a:t>
            </a:r>
            <a:r>
              <a:rPr lang="en-US" baseline="30000" dirty="0" smtClean="0">
                <a:solidFill>
                  <a:srgbClr val="FFFF00"/>
                </a:solidFill>
                <a:latin typeface="Calibri" pitchFamily="34" charset="0"/>
              </a:rPr>
              <a:t>1</a:t>
            </a:r>
            <a:r>
              <a:rPr lang="en-US" dirty="0" smtClean="0">
                <a:solidFill>
                  <a:srgbClr val="FFFF00"/>
                </a:solidFill>
                <a:latin typeface="Calibri" pitchFamily="34" charset="0"/>
              </a:rPr>
              <a:t>  2</a:t>
            </a:r>
            <a:r>
              <a:rPr lang="en-US" baseline="30000" dirty="0" smtClean="0">
                <a:solidFill>
                  <a:srgbClr val="FFFF00"/>
                </a:solidFill>
                <a:latin typeface="Calibri" pitchFamily="34" charset="0"/>
              </a:rPr>
              <a:t>0</a:t>
            </a:r>
            <a:endParaRPr lang="en-US" baseline="30000" dirty="0">
              <a:solidFill>
                <a:srgbClr val="FFFF00"/>
              </a:solidFill>
              <a:latin typeface="Calibri" pitchFamily="34" charset="0"/>
            </a:endParaRPr>
          </a:p>
        </p:txBody>
      </p:sp>
      <p:grpSp>
        <p:nvGrpSpPr>
          <p:cNvPr id="55" name="Group 54"/>
          <p:cNvGrpSpPr/>
          <p:nvPr/>
        </p:nvGrpSpPr>
        <p:grpSpPr>
          <a:xfrm>
            <a:off x="3402106" y="5715000"/>
            <a:ext cx="3124200" cy="0"/>
            <a:chOff x="4953000" y="4724400"/>
            <a:chExt cx="3124200" cy="0"/>
          </a:xfrm>
        </p:grpSpPr>
        <p:cxnSp>
          <p:nvCxnSpPr>
            <p:cNvPr id="56" name="Straight Connector 55"/>
            <p:cNvCxnSpPr/>
            <p:nvPr/>
          </p:nvCxnSpPr>
          <p:spPr>
            <a:xfrm>
              <a:off x="4953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197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553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5298702" y="6096000"/>
            <a:ext cx="1483098" cy="584775"/>
          </a:xfrm>
          <a:prstGeom prst="rect">
            <a:avLst/>
          </a:prstGeom>
          <a:noFill/>
        </p:spPr>
        <p:txBody>
          <a:bodyPr wrap="none" rtlCol="0">
            <a:spAutoFit/>
          </a:bodyPr>
          <a:lstStyle/>
          <a:p>
            <a:r>
              <a:rPr lang="en-US" sz="3200" dirty="0" smtClean="0"/>
              <a:t>0x 2 7 d</a:t>
            </a:r>
            <a:endParaRPr lang="en-US" sz="3200" dirty="0"/>
          </a:p>
        </p:txBody>
      </p:sp>
      <p:sp>
        <p:nvSpPr>
          <p:cNvPr id="67" name="Text Box 6"/>
          <p:cNvSpPr txBox="1">
            <a:spLocks noChangeArrowheads="1"/>
          </p:cNvSpPr>
          <p:nvPr>
            <p:custDataLst>
              <p:tags r:id="rId3"/>
            </p:custDataLst>
          </p:nvPr>
        </p:nvSpPr>
        <p:spPr bwMode="auto">
          <a:xfrm>
            <a:off x="5763067" y="6536694"/>
            <a:ext cx="1094933" cy="301942"/>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00"/>
                </a:solidFill>
                <a:latin typeface="Calibri" pitchFamily="34" charset="0"/>
              </a:rPr>
              <a:t>16</a:t>
            </a:r>
            <a:r>
              <a:rPr lang="en-US" baseline="30000" dirty="0" smtClean="0">
                <a:solidFill>
                  <a:srgbClr val="FFFF00"/>
                </a:solidFill>
                <a:latin typeface="Calibri" pitchFamily="34" charset="0"/>
              </a:rPr>
              <a:t>2</a:t>
            </a:r>
            <a:r>
              <a:rPr lang="en-US" dirty="0" smtClean="0">
                <a:solidFill>
                  <a:srgbClr val="FFFF00"/>
                </a:solidFill>
                <a:latin typeface="Calibri" pitchFamily="34" charset="0"/>
              </a:rPr>
              <a:t>16</a:t>
            </a:r>
            <a:r>
              <a:rPr lang="en-US" baseline="30000" dirty="0" smtClean="0">
                <a:solidFill>
                  <a:srgbClr val="FFFF00"/>
                </a:solidFill>
                <a:latin typeface="Calibri" pitchFamily="34" charset="0"/>
              </a:rPr>
              <a:t>1</a:t>
            </a:r>
            <a:r>
              <a:rPr lang="en-US" dirty="0" smtClean="0">
                <a:solidFill>
                  <a:srgbClr val="FFFF00"/>
                </a:solidFill>
                <a:latin typeface="Calibri" pitchFamily="34" charset="0"/>
              </a:rPr>
              <a:t>16</a:t>
            </a:r>
            <a:r>
              <a:rPr lang="en-US" baseline="30000" dirty="0" smtClean="0">
                <a:solidFill>
                  <a:srgbClr val="FFFF00"/>
                </a:solidFill>
                <a:latin typeface="Calibri" pitchFamily="34" charset="0"/>
              </a:rPr>
              <a:t>0</a:t>
            </a:r>
            <a:endParaRPr lang="en-US" baseline="30000" dirty="0">
              <a:solidFill>
                <a:srgbClr val="FFFF00"/>
              </a:solidFill>
              <a:latin typeface="Calibri" pitchFamily="34" charset="0"/>
            </a:endParaRPr>
          </a:p>
        </p:txBody>
      </p:sp>
      <p:grpSp>
        <p:nvGrpSpPr>
          <p:cNvPr id="68" name="Group 67"/>
          <p:cNvGrpSpPr/>
          <p:nvPr/>
        </p:nvGrpSpPr>
        <p:grpSpPr>
          <a:xfrm>
            <a:off x="5839267" y="6553200"/>
            <a:ext cx="838200" cy="0"/>
            <a:chOff x="5638800" y="4724400"/>
            <a:chExt cx="838200" cy="0"/>
          </a:xfrm>
        </p:grpSpPr>
        <p:cxnSp>
          <p:nvCxnSpPr>
            <p:cNvPr id="69" name="Straight Connector 68"/>
            <p:cNvCxnSpPr/>
            <p:nvPr/>
          </p:nvCxnSpPr>
          <p:spPr>
            <a:xfrm>
              <a:off x="5638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943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2484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3138080" y="5867400"/>
            <a:ext cx="1814920" cy="584775"/>
          </a:xfrm>
          <a:prstGeom prst="rect">
            <a:avLst/>
          </a:prstGeom>
          <a:noFill/>
        </p:spPr>
        <p:txBody>
          <a:bodyPr wrap="none" rtlCol="0">
            <a:spAutoFit/>
          </a:bodyPr>
          <a:lstStyle/>
          <a:p>
            <a:r>
              <a:rPr lang="en-US" sz="3200" dirty="0" smtClean="0"/>
              <a:t>0o 1 1 7 5</a:t>
            </a:r>
            <a:endParaRPr lang="en-US" sz="3200" dirty="0"/>
          </a:p>
        </p:txBody>
      </p:sp>
      <p:sp>
        <p:nvSpPr>
          <p:cNvPr id="73" name="Text Box 6"/>
          <p:cNvSpPr txBox="1">
            <a:spLocks noChangeArrowheads="1"/>
          </p:cNvSpPr>
          <p:nvPr>
            <p:custDataLst>
              <p:tags r:id="rId4"/>
            </p:custDataLst>
          </p:nvPr>
        </p:nvSpPr>
        <p:spPr bwMode="auto">
          <a:xfrm>
            <a:off x="3726507" y="6308094"/>
            <a:ext cx="1121827" cy="301942"/>
          </a:xfrm>
          <a:prstGeom prst="rect">
            <a:avLst/>
          </a:prstGeom>
          <a:noFill/>
          <a:ln w="9525">
            <a:noFill/>
            <a:round/>
            <a:headEnd/>
            <a:tailEnd/>
          </a:ln>
          <a:effectLst/>
        </p:spPr>
        <p:txBody>
          <a:bodyPr wrap="square" lIns="0" tIns="0" rIns="0" bIns="0">
            <a:spAutoFit/>
          </a:bodyPr>
          <a:lstStyle/>
          <a:p>
            <a:pPr>
              <a:lnSpc>
                <a:spcPct val="116000"/>
              </a:lnSpc>
              <a:tabLst>
                <a:tab pos="723900" algn="l"/>
                <a:tab pos="1447800" algn="l"/>
                <a:tab pos="2171700" algn="l"/>
              </a:tabLst>
            </a:pPr>
            <a:r>
              <a:rPr lang="en-US" dirty="0" smtClean="0">
                <a:solidFill>
                  <a:srgbClr val="FFFF00"/>
                </a:solidFill>
                <a:latin typeface="Calibri" pitchFamily="34" charset="0"/>
              </a:rPr>
              <a:t>8</a:t>
            </a:r>
            <a:r>
              <a:rPr lang="en-US" baseline="30000" dirty="0" smtClean="0">
                <a:solidFill>
                  <a:srgbClr val="FFFF00"/>
                </a:solidFill>
                <a:latin typeface="Calibri" pitchFamily="34" charset="0"/>
              </a:rPr>
              <a:t>3   </a:t>
            </a:r>
            <a:r>
              <a:rPr lang="en-US" dirty="0" smtClean="0">
                <a:solidFill>
                  <a:srgbClr val="FFFF00"/>
                </a:solidFill>
                <a:latin typeface="Calibri" pitchFamily="34" charset="0"/>
              </a:rPr>
              <a:t>8</a:t>
            </a:r>
            <a:r>
              <a:rPr lang="en-US" baseline="30000" dirty="0" smtClean="0">
                <a:solidFill>
                  <a:srgbClr val="FFFF00"/>
                </a:solidFill>
                <a:latin typeface="Calibri" pitchFamily="34" charset="0"/>
              </a:rPr>
              <a:t>2   </a:t>
            </a:r>
            <a:r>
              <a:rPr lang="en-US" dirty="0" smtClean="0">
                <a:solidFill>
                  <a:srgbClr val="FFFF00"/>
                </a:solidFill>
                <a:latin typeface="Calibri" pitchFamily="34" charset="0"/>
              </a:rPr>
              <a:t>8</a:t>
            </a:r>
            <a:r>
              <a:rPr lang="en-US" baseline="30000" dirty="0" smtClean="0">
                <a:solidFill>
                  <a:srgbClr val="FFFF00"/>
                </a:solidFill>
                <a:latin typeface="Calibri" pitchFamily="34" charset="0"/>
              </a:rPr>
              <a:t>1</a:t>
            </a:r>
            <a:r>
              <a:rPr lang="en-US" dirty="0" smtClean="0">
                <a:solidFill>
                  <a:srgbClr val="FFFF00"/>
                </a:solidFill>
                <a:latin typeface="Calibri" pitchFamily="34" charset="0"/>
              </a:rPr>
              <a:t>  </a:t>
            </a:r>
            <a:r>
              <a:rPr lang="en-US" dirty="0">
                <a:solidFill>
                  <a:srgbClr val="FFFF00"/>
                </a:solidFill>
                <a:latin typeface="Calibri" pitchFamily="34" charset="0"/>
              </a:rPr>
              <a:t>8</a:t>
            </a:r>
            <a:r>
              <a:rPr lang="en-US" baseline="30000" dirty="0" smtClean="0">
                <a:solidFill>
                  <a:srgbClr val="FFFF00"/>
                </a:solidFill>
                <a:latin typeface="Calibri" pitchFamily="34" charset="0"/>
              </a:rPr>
              <a:t>0</a:t>
            </a:r>
            <a:endParaRPr lang="en-US" baseline="30000" dirty="0">
              <a:solidFill>
                <a:srgbClr val="FFFF00"/>
              </a:solidFill>
              <a:latin typeface="Calibri" pitchFamily="34" charset="0"/>
            </a:endParaRPr>
          </a:p>
        </p:txBody>
      </p:sp>
      <p:grpSp>
        <p:nvGrpSpPr>
          <p:cNvPr id="74" name="Group 73"/>
          <p:cNvGrpSpPr/>
          <p:nvPr/>
        </p:nvGrpSpPr>
        <p:grpSpPr>
          <a:xfrm>
            <a:off x="3726507" y="6324600"/>
            <a:ext cx="1143000" cy="0"/>
            <a:chOff x="6934200" y="4724400"/>
            <a:chExt cx="1143000" cy="0"/>
          </a:xfrm>
        </p:grpSpPr>
        <p:cxnSp>
          <p:nvCxnSpPr>
            <p:cNvPr id="75" name="Straight Connector 74"/>
            <p:cNvCxnSpPr/>
            <p:nvPr/>
          </p:nvCxnSpPr>
          <p:spPr>
            <a:xfrm>
              <a:off x="69342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390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5438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848600" y="47244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65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p:bldP spid="54" grpId="0"/>
      <p:bldP spid="66" grpId="0"/>
      <p:bldP spid="67" grpId="0"/>
      <p:bldP spid="72" grpId="0"/>
      <p:bldP spid="7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custDataLst>
                  <p:tags r:id="rId1"/>
                </p:custDataLst>
              </p:nvPr>
            </p:nvSpPr>
            <p:spPr>
              <a:xfrm>
                <a:off x="2971800" y="736777"/>
                <a:ext cx="6019800" cy="5638800"/>
              </a:xfrm>
              <a:prstGeom prst="rect">
                <a:avLst/>
              </a:prstGeom>
            </p:spPr>
            <p:txBody>
              <a:bodyPr vert="horz" lIns="91440" tIns="45720" rIns="91440" bIns="45720" rtlCol="0">
                <a:noAutofit/>
              </a:bodyPr>
              <a:lstStyle/>
              <a:p>
                <a:pPr marL="342900" marR="0" lvl="0" indent="-342900" algn="l" defTabSz="914400" rtl="0" eaLnBrk="1" fontAlgn="auto" latinLnBrk="0" hangingPunct="1">
                  <a:spcAft>
                    <a:spcPts val="0"/>
                  </a:spcAft>
                  <a:buClrTx/>
                  <a:buSzPct val="80000"/>
                  <a:buFontTx/>
                  <a:buNone/>
                  <a:tabLst/>
                  <a:defRPr/>
                </a:pPr>
                <a:r>
                  <a:rPr kumimoji="0" lang="en-US" sz="3200" b="0" i="0" u="none" strike="noStrike" kern="1200" cap="none" spc="0" normalizeH="0" baseline="0" noProof="0" dirty="0" smtClean="0">
                    <a:ln>
                      <a:noFill/>
                    </a:ln>
                    <a:solidFill>
                      <a:schemeClr val="accent5">
                        <a:lumMod val="60000"/>
                        <a:lumOff val="40000"/>
                      </a:schemeClr>
                    </a:solidFill>
                    <a:effectLst/>
                    <a:uLnTx/>
                    <a:uFillTx/>
                    <a:latin typeface="+mj-lt"/>
                    <a:ea typeface="+mn-ea"/>
                    <a:cs typeface="Arial" pitchFamily="34" charset="0"/>
                  </a:rPr>
                  <a:t>Negatives</a:t>
                </a:r>
                <a:r>
                  <a:rPr lang="en-US" sz="3200" dirty="0">
                    <a:solidFill>
                      <a:schemeClr val="accent5">
                        <a:lumMod val="60000"/>
                        <a:lumOff val="40000"/>
                      </a:schemeClr>
                    </a:solidFill>
                    <a:latin typeface="+mj-lt"/>
                    <a:cs typeface="Arial" pitchFamily="34" charset="0"/>
                  </a:rPr>
                  <a:t> </a:t>
                </a:r>
                <a:r>
                  <a:rPr kumimoji="0" lang="en-US" sz="2800" b="0" i="0" u="none" strike="noStrike" kern="1200" cap="none" spc="0" normalizeH="0" baseline="0" noProof="0" dirty="0" smtClean="0">
                    <a:ln>
                      <a:noFill/>
                    </a:ln>
                    <a:effectLst/>
                    <a:uLnTx/>
                    <a:uFillTx/>
                    <a:latin typeface="+mj-lt"/>
                    <a:ea typeface="+mn-ea"/>
                    <a:cs typeface="Arial" pitchFamily="34" charset="0"/>
                  </a:rPr>
                  <a:t>(two’s complement)</a:t>
                </a:r>
              </a:p>
              <a:p>
                <a:pPr marL="342900" marR="0" lvl="0" indent="-342900" algn="l" defTabSz="914400" rtl="0" eaLnBrk="1" fontAlgn="auto" latinLnBrk="0" hangingPunct="1">
                  <a:spcAft>
                    <a:spcPts val="0"/>
                  </a:spcAft>
                  <a:buClrTx/>
                  <a:buSzPct val="80000"/>
                  <a:buFontTx/>
                  <a:buNone/>
                  <a:tabLst/>
                  <a:defRPr/>
                </a:pPr>
                <a:r>
                  <a:rPr lang="en-US" sz="2800" dirty="0">
                    <a:latin typeface="+mj-lt"/>
                    <a:cs typeface="Arial" pitchFamily="34" charset="0"/>
                  </a:rPr>
                  <a:t>	</a:t>
                </a:r>
                <a:r>
                  <a:rPr kumimoji="0" lang="en-US" sz="2800" b="0" i="0" u="none" strike="noStrike" kern="1200" cap="none" spc="0" normalizeH="0" baseline="0" noProof="0" dirty="0" smtClean="0">
                    <a:ln>
                      <a:noFill/>
                    </a:ln>
                    <a:effectLst/>
                    <a:uLnTx/>
                    <a:uFillTx/>
                    <a:latin typeface="+mj-lt"/>
                    <a:ea typeface="+mn-ea"/>
                    <a:cs typeface="Arial" pitchFamily="34" charset="0"/>
                  </a:rPr>
                  <a:t>flip 			then add 1</a:t>
                </a:r>
              </a:p>
              <a:p>
                <a:pPr marL="342900" indent="-342900">
                  <a:buSzPct val="80000"/>
                </a:pPr>
                <a:r>
                  <a:rPr lang="en-US" sz="3200" dirty="0" smtClean="0">
                    <a:latin typeface="+mj-lt"/>
                    <a:cs typeface="Arial" pitchFamily="34" charset="0"/>
                  </a:rPr>
                  <a:t>	</a:t>
                </a:r>
                <a14:m>
                  <m:oMath xmlns:m="http://schemas.openxmlformats.org/officeDocument/2006/math">
                    <m:acc>
                      <m:accPr>
                        <m:chr m:val="̅"/>
                        <m:ctrlPr>
                          <a:rPr lang="en-US" sz="3200" i="1" smtClean="0">
                            <a:latin typeface="Cambria Math" panose="02040503050406030204" pitchFamily="18" charset="0"/>
                            <a:cs typeface="Arial" pitchFamily="34" charset="0"/>
                          </a:rPr>
                        </m:ctrlPr>
                      </m:accPr>
                      <m:e>
                        <m:r>
                          <a:rPr lang="en-US" sz="3200" b="0" i="0" smtClean="0">
                            <a:latin typeface="Cambria Math"/>
                            <a:cs typeface="Arial" pitchFamily="34" charset="0"/>
                          </a:rPr>
                          <m:t>0</m:t>
                        </m:r>
                      </m:e>
                    </m:acc>
                  </m:oMath>
                </a14:m>
                <a:r>
                  <a:rPr lang="en-US" sz="3200" dirty="0" smtClean="0"/>
                  <a:t> = 1111 	 -0 = 0000</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1</m:t>
                        </m:r>
                      </m:e>
                    </m:acc>
                  </m:oMath>
                </a14:m>
                <a:r>
                  <a:rPr lang="en-US" sz="3200" dirty="0" smtClean="0"/>
                  <a:t> =</a:t>
                </a:r>
                <a:r>
                  <a:rPr lang="en-US" sz="3200" dirty="0" smtClean="0">
                    <a:latin typeface="+mj-lt"/>
                  </a:rPr>
                  <a:t> 1110 	 -1 = 1111</a:t>
                </a:r>
              </a:p>
              <a:p>
                <a:pPr marL="342900" indent="-342900">
                  <a:buSzPct val="80000"/>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2</m:t>
                        </m:r>
                      </m:e>
                    </m:acc>
                  </m:oMath>
                </a14:m>
                <a:r>
                  <a:rPr lang="en-US" sz="3200" dirty="0" smtClean="0">
                    <a:latin typeface="+mj-lt"/>
                  </a:rPr>
                  <a:t> =</a:t>
                </a:r>
                <a:r>
                  <a:rPr lang="en-US" sz="3200" dirty="0" smtClean="0"/>
                  <a:t> 1101 	 -2 = 1110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3</m:t>
                        </m:r>
                      </m:e>
                    </m:acc>
                  </m:oMath>
                </a14:m>
                <a:r>
                  <a:rPr lang="en-US" sz="3200" dirty="0" smtClean="0">
                    <a:latin typeface="+mj-lt"/>
                  </a:rPr>
                  <a:t> = 1100 	 -3 = 1101</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4</m:t>
                        </m:r>
                      </m:e>
                    </m:acc>
                  </m:oMath>
                </a14:m>
                <a:r>
                  <a:rPr lang="en-US" sz="3200" dirty="0" smtClean="0"/>
                  <a:t> = 1011 	 -4 = 1100</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5</m:t>
                        </m:r>
                      </m:e>
                    </m:acc>
                  </m:oMath>
                </a14:m>
                <a:r>
                  <a:rPr lang="en-US" sz="3200" dirty="0" smtClean="0"/>
                  <a:t> = 1010 	 -5 = 1011</a:t>
                </a:r>
                <a:endParaRPr lang="en-US" sz="3200" dirty="0" smtClean="0">
                  <a:latin typeface="+mj-lt"/>
                </a:endParaRP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6</m:t>
                        </m:r>
                      </m:e>
                    </m:acc>
                  </m:oMath>
                </a14:m>
                <a:r>
                  <a:rPr lang="en-US" sz="3200" dirty="0" smtClean="0"/>
                  <a:t> = 1001 	 -6 = 1010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7</m:t>
                        </m:r>
                      </m:e>
                    </m:acc>
                  </m:oMath>
                </a14:m>
                <a:r>
                  <a:rPr lang="en-US" sz="3200" dirty="0" smtClean="0">
                    <a:latin typeface="+mj-lt"/>
                  </a:rPr>
                  <a:t> = 1000 	 -7 = 1001</a:t>
                </a: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8</m:t>
                        </m:r>
                      </m:e>
                    </m:acc>
                  </m:oMath>
                </a14:m>
                <a:r>
                  <a:rPr lang="en-US" sz="3200" dirty="0" smtClean="0">
                    <a:latin typeface="+mj-lt"/>
                  </a:rPr>
                  <a:t> =</a:t>
                </a:r>
                <a:r>
                  <a:rPr lang="en-US" sz="3200" dirty="0" smtClean="0">
                    <a:latin typeface="+mj-lt"/>
                    <a:sym typeface="Symbol" pitchFamily="18" charset="2"/>
                  </a:rPr>
                  <a:t> 0111	 	 -8 = 1000</a:t>
                </a:r>
              </a:p>
            </p:txBody>
          </p:sp>
        </mc:Choice>
        <mc:Fallback xmlns="">
          <p:sp>
            <p:nvSpPr>
              <p:cNvPr id="7" name="Rectangle 3"/>
              <p:cNvSpPr txBox="1">
                <a:spLocks noRot="1" noChangeAspect="1" noMove="1" noResize="1" noEditPoints="1" noAdjustHandles="1" noChangeArrowheads="1" noChangeShapeType="1" noTextEdit="1"/>
              </p:cNvSpPr>
              <p:nvPr>
                <p:custDataLst>
                  <p:tags r:id="rId6"/>
                </p:custDataLst>
              </p:nvPr>
            </p:nvSpPr>
            <p:spPr>
              <a:xfrm>
                <a:off x="2971800" y="736777"/>
                <a:ext cx="6019800" cy="5638800"/>
              </a:xfrm>
              <a:prstGeom prst="rect">
                <a:avLst/>
              </a:prstGeom>
              <a:blipFill>
                <a:blip r:embed="rId7"/>
                <a:stretch>
                  <a:fillRect l="-2634" t="-1405"/>
                </a:stretch>
              </a:blipFill>
            </p:spPr>
            <p:txBody>
              <a:bodyPr/>
              <a:lstStyle/>
              <a:p>
                <a:r>
                  <a:rPr lang="en-US">
                    <a:noFill/>
                  </a:rPr>
                  <a:t> </a:t>
                </a:r>
              </a:p>
            </p:txBody>
          </p:sp>
        </mc:Fallback>
      </mc:AlternateContent>
      <p:sp>
        <p:nvSpPr>
          <p:cNvPr id="1784834" name="Rectangle 2"/>
          <p:cNvSpPr>
            <a:spLocks noGrp="1" noChangeArrowheads="1"/>
          </p:cNvSpPr>
          <p:nvPr>
            <p:ph type="title"/>
            <p:custDataLst>
              <p:tags r:id="rId2"/>
            </p:custDataLst>
          </p:nvPr>
        </p:nvSpPr>
        <p:spPr/>
        <p:txBody>
          <a:bodyPr>
            <a:noAutofit/>
          </a:bodyPr>
          <a:lstStyle/>
          <a:p>
            <a:r>
              <a:rPr lang="en-US"/>
              <a:t>Two’s Complement</a:t>
            </a:r>
          </a:p>
        </p:txBody>
      </p:sp>
      <p:sp>
        <p:nvSpPr>
          <p:cNvPr id="1784835" name="Rectangle 3"/>
          <p:cNvSpPr>
            <a:spLocks noGrp="1" noChangeArrowheads="1"/>
          </p:cNvSpPr>
          <p:nvPr>
            <p:ph idx="1"/>
            <p:custDataLst>
              <p:tags r:id="rId3"/>
            </p:custDataLst>
          </p:nvPr>
        </p:nvSpPr>
        <p:spPr>
          <a:xfrm>
            <a:off x="228600" y="736777"/>
            <a:ext cx="3505200" cy="5486400"/>
          </a:xfrm>
        </p:spPr>
        <p:txBody>
          <a:bodyPr>
            <a:noAutofit/>
          </a:bodyPr>
          <a:lstStyle/>
          <a:p>
            <a:pPr>
              <a:spcBef>
                <a:spcPts val="0"/>
              </a:spcBef>
            </a:pPr>
            <a:r>
              <a:rPr lang="en-US" dirty="0" smtClean="0">
                <a:solidFill>
                  <a:schemeClr val="accent5">
                    <a:lumMod val="60000"/>
                    <a:lumOff val="40000"/>
                  </a:schemeClr>
                </a:solidFill>
              </a:rPr>
              <a:t>Non-negatives</a:t>
            </a:r>
          </a:p>
          <a:p>
            <a:pPr>
              <a:spcBef>
                <a:spcPts val="0"/>
              </a:spcBef>
            </a:pPr>
            <a:r>
              <a:rPr lang="en-US" sz="2800" dirty="0" smtClean="0"/>
              <a:t>(as usual):</a:t>
            </a:r>
          </a:p>
          <a:p>
            <a:pPr>
              <a:spcBef>
                <a:spcPts val="0"/>
              </a:spcBef>
            </a:pPr>
            <a:r>
              <a:rPr lang="en-US" dirty="0" smtClean="0"/>
              <a:t>	+0 </a:t>
            </a:r>
            <a:r>
              <a:rPr lang="en-US" dirty="0"/>
              <a:t>= </a:t>
            </a:r>
            <a:r>
              <a:rPr lang="en-US" dirty="0" smtClean="0"/>
              <a:t>0000</a:t>
            </a:r>
          </a:p>
          <a:p>
            <a:pPr>
              <a:spcBef>
                <a:spcPts val="0"/>
              </a:spcBef>
            </a:pPr>
            <a:r>
              <a:rPr lang="en-US" dirty="0" smtClean="0"/>
              <a:t>	+1 </a:t>
            </a:r>
            <a:r>
              <a:rPr lang="en-US" dirty="0"/>
              <a:t>= </a:t>
            </a:r>
            <a:r>
              <a:rPr lang="en-US" dirty="0" smtClean="0"/>
              <a:t>0001</a:t>
            </a:r>
          </a:p>
          <a:p>
            <a:pPr>
              <a:spcBef>
                <a:spcPts val="0"/>
              </a:spcBef>
            </a:pPr>
            <a:r>
              <a:rPr lang="en-US" dirty="0" smtClean="0"/>
              <a:t>	+2 = 0010</a:t>
            </a:r>
            <a:endParaRPr lang="en-US" dirty="0"/>
          </a:p>
          <a:p>
            <a:pPr>
              <a:spcBef>
                <a:spcPts val="0"/>
              </a:spcBef>
            </a:pPr>
            <a:r>
              <a:rPr lang="en-US" dirty="0" smtClean="0"/>
              <a:t>	+3 </a:t>
            </a:r>
            <a:r>
              <a:rPr lang="en-US" dirty="0"/>
              <a:t>= </a:t>
            </a:r>
            <a:r>
              <a:rPr lang="en-US" dirty="0" smtClean="0"/>
              <a:t>0011</a:t>
            </a:r>
          </a:p>
          <a:p>
            <a:pPr>
              <a:spcBef>
                <a:spcPts val="0"/>
              </a:spcBef>
            </a:pPr>
            <a:r>
              <a:rPr lang="en-US" dirty="0" smtClean="0"/>
              <a:t>	+4 = 0100</a:t>
            </a:r>
          </a:p>
          <a:p>
            <a:pPr>
              <a:spcBef>
                <a:spcPts val="0"/>
              </a:spcBef>
            </a:pPr>
            <a:r>
              <a:rPr lang="en-US" dirty="0" smtClean="0"/>
              <a:t>	+5 = 0101</a:t>
            </a:r>
          </a:p>
          <a:p>
            <a:pPr>
              <a:spcBef>
                <a:spcPts val="0"/>
              </a:spcBef>
            </a:pPr>
            <a:r>
              <a:rPr lang="en-US" dirty="0" smtClean="0"/>
              <a:t>	+6 = 0110</a:t>
            </a:r>
          </a:p>
          <a:p>
            <a:pPr>
              <a:spcBef>
                <a:spcPts val="0"/>
              </a:spcBef>
            </a:pPr>
            <a:r>
              <a:rPr lang="en-US" dirty="0" smtClean="0"/>
              <a:t>	+7 = 0111</a:t>
            </a:r>
          </a:p>
          <a:p>
            <a:pPr>
              <a:spcBef>
                <a:spcPts val="0"/>
              </a:spcBef>
            </a:pPr>
            <a:r>
              <a:rPr lang="en-US" dirty="0" smtClean="0"/>
              <a:t>	+8 = 1000</a:t>
            </a:r>
            <a:endParaRPr lang="en-US" dirty="0"/>
          </a:p>
        </p:txBody>
      </p:sp>
      <p:sp>
        <p:nvSpPr>
          <p:cNvPr id="2" name="Rectangle 1"/>
          <p:cNvSpPr/>
          <p:nvPr/>
        </p:nvSpPr>
        <p:spPr>
          <a:xfrm>
            <a:off x="5638800" y="1676400"/>
            <a:ext cx="2209800" cy="457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76600" y="1676400"/>
            <a:ext cx="2209800" cy="457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8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Grp="1" noChangeArrowheads="1"/>
          </p:cNvSpPr>
          <p:nvPr>
            <p:ph type="title"/>
            <p:custDataLst>
              <p:tags r:id="rId1"/>
            </p:custDataLst>
          </p:nvPr>
        </p:nvSpPr>
        <p:spPr/>
        <p:txBody>
          <a:bodyPr>
            <a:noAutofit/>
          </a:bodyPr>
          <a:lstStyle/>
          <a:p>
            <a:r>
              <a:rPr lang="en-US"/>
              <a:t>Two’s Complement</a:t>
            </a:r>
          </a:p>
        </p:txBody>
      </p:sp>
      <p:sp>
        <p:nvSpPr>
          <p:cNvPr id="1784835" name="Rectangle 3"/>
          <p:cNvSpPr>
            <a:spLocks noGrp="1" noChangeArrowheads="1"/>
          </p:cNvSpPr>
          <p:nvPr>
            <p:ph idx="1"/>
            <p:custDataLst>
              <p:tags r:id="rId2"/>
            </p:custDataLst>
          </p:nvPr>
        </p:nvSpPr>
        <p:spPr>
          <a:xfrm>
            <a:off x="228600" y="736777"/>
            <a:ext cx="3505200" cy="5486400"/>
          </a:xfrm>
        </p:spPr>
        <p:txBody>
          <a:bodyPr>
            <a:noAutofit/>
          </a:bodyPr>
          <a:lstStyle/>
          <a:p>
            <a:pPr>
              <a:spcBef>
                <a:spcPts val="0"/>
              </a:spcBef>
            </a:pPr>
            <a:r>
              <a:rPr lang="en-US" dirty="0" smtClean="0">
                <a:solidFill>
                  <a:schemeClr val="accent5">
                    <a:lumMod val="60000"/>
                    <a:lumOff val="40000"/>
                  </a:schemeClr>
                </a:solidFill>
              </a:rPr>
              <a:t>Non-negatives</a:t>
            </a:r>
          </a:p>
          <a:p>
            <a:pPr>
              <a:spcBef>
                <a:spcPts val="0"/>
              </a:spcBef>
            </a:pPr>
            <a:r>
              <a:rPr lang="en-US" sz="2800" dirty="0" smtClean="0"/>
              <a:t>(as usual):</a:t>
            </a:r>
          </a:p>
          <a:p>
            <a:pPr>
              <a:spcBef>
                <a:spcPts val="0"/>
              </a:spcBef>
            </a:pPr>
            <a:r>
              <a:rPr lang="en-US" dirty="0" smtClean="0"/>
              <a:t>	+0 </a:t>
            </a:r>
            <a:r>
              <a:rPr lang="en-US" dirty="0"/>
              <a:t>= </a:t>
            </a:r>
            <a:r>
              <a:rPr lang="en-US" dirty="0" smtClean="0"/>
              <a:t>0000</a:t>
            </a:r>
          </a:p>
          <a:p>
            <a:pPr>
              <a:spcBef>
                <a:spcPts val="0"/>
              </a:spcBef>
            </a:pPr>
            <a:r>
              <a:rPr lang="en-US" dirty="0" smtClean="0"/>
              <a:t>	+1 </a:t>
            </a:r>
            <a:r>
              <a:rPr lang="en-US" dirty="0"/>
              <a:t>= </a:t>
            </a:r>
            <a:r>
              <a:rPr lang="en-US" dirty="0" smtClean="0"/>
              <a:t>0001</a:t>
            </a:r>
          </a:p>
          <a:p>
            <a:pPr>
              <a:spcBef>
                <a:spcPts val="0"/>
              </a:spcBef>
            </a:pPr>
            <a:r>
              <a:rPr lang="en-US" dirty="0" smtClean="0"/>
              <a:t>	+2 = 0010</a:t>
            </a:r>
            <a:endParaRPr lang="en-US" dirty="0"/>
          </a:p>
          <a:p>
            <a:pPr>
              <a:spcBef>
                <a:spcPts val="0"/>
              </a:spcBef>
            </a:pPr>
            <a:r>
              <a:rPr lang="en-US" dirty="0" smtClean="0"/>
              <a:t>	+3 </a:t>
            </a:r>
            <a:r>
              <a:rPr lang="en-US" dirty="0"/>
              <a:t>= </a:t>
            </a:r>
            <a:r>
              <a:rPr lang="en-US" dirty="0" smtClean="0"/>
              <a:t>0011</a:t>
            </a:r>
          </a:p>
          <a:p>
            <a:pPr>
              <a:spcBef>
                <a:spcPts val="0"/>
              </a:spcBef>
            </a:pPr>
            <a:r>
              <a:rPr lang="en-US" dirty="0" smtClean="0"/>
              <a:t>	+4 = 0100</a:t>
            </a:r>
          </a:p>
          <a:p>
            <a:pPr>
              <a:spcBef>
                <a:spcPts val="0"/>
              </a:spcBef>
            </a:pPr>
            <a:r>
              <a:rPr lang="en-US" dirty="0" smtClean="0"/>
              <a:t>	+5 = 0101</a:t>
            </a:r>
          </a:p>
          <a:p>
            <a:pPr>
              <a:spcBef>
                <a:spcPts val="0"/>
              </a:spcBef>
            </a:pPr>
            <a:r>
              <a:rPr lang="en-US" dirty="0" smtClean="0"/>
              <a:t>	+6 = 0110</a:t>
            </a:r>
          </a:p>
          <a:p>
            <a:pPr>
              <a:spcBef>
                <a:spcPts val="0"/>
              </a:spcBef>
            </a:pPr>
            <a:r>
              <a:rPr lang="en-US" dirty="0" smtClean="0"/>
              <a:t>	+7 = 0111</a:t>
            </a:r>
          </a:p>
          <a:p>
            <a:pPr>
              <a:spcBef>
                <a:spcPts val="0"/>
              </a:spcBef>
            </a:pPr>
            <a:r>
              <a:rPr lang="en-US" dirty="0" smtClean="0"/>
              <a:t>	</a:t>
            </a:r>
            <a:r>
              <a:rPr lang="en-US" dirty="0" smtClean="0">
                <a:solidFill>
                  <a:schemeClr val="accent2"/>
                </a:solidFill>
              </a:rPr>
              <a:t>+8 = 1000</a:t>
            </a:r>
            <a:endParaRPr lang="en-US" dirty="0">
              <a:solidFill>
                <a:schemeClr val="accent2"/>
              </a:solidFill>
            </a:endParaRPr>
          </a:p>
        </p:txBody>
      </p:sp>
      <mc:AlternateContent xmlns:mc="http://schemas.openxmlformats.org/markup-compatibility/2006" xmlns:a14="http://schemas.microsoft.com/office/drawing/2010/main">
        <mc:Choice Requires="a14">
          <p:sp>
            <p:nvSpPr>
              <p:cNvPr id="5" name="Rectangle 3"/>
              <p:cNvSpPr txBox="1">
                <a:spLocks noChangeArrowheads="1"/>
              </p:cNvSpPr>
              <p:nvPr>
                <p:custDataLst>
                  <p:tags r:id="rId3"/>
                </p:custDataLst>
              </p:nvPr>
            </p:nvSpPr>
            <p:spPr>
              <a:xfrm>
                <a:off x="2971800" y="736777"/>
                <a:ext cx="6019800" cy="5638800"/>
              </a:xfrm>
              <a:prstGeom prst="rect">
                <a:avLst/>
              </a:prstGeom>
            </p:spPr>
            <p:txBody>
              <a:bodyPr vert="horz" lIns="91440" tIns="45720" rIns="91440" bIns="45720" rtlCol="0">
                <a:noAutofit/>
              </a:bodyPr>
              <a:lstStyle/>
              <a:p>
                <a:pPr marL="342900" marR="0" lvl="0" indent="-342900" algn="l" defTabSz="914400" rtl="0" eaLnBrk="1" fontAlgn="auto" latinLnBrk="0" hangingPunct="1">
                  <a:spcAft>
                    <a:spcPts val="0"/>
                  </a:spcAft>
                  <a:buClrTx/>
                  <a:buSzPct val="80000"/>
                  <a:buFontTx/>
                  <a:buNone/>
                  <a:tabLst/>
                  <a:defRPr/>
                </a:pPr>
                <a:r>
                  <a:rPr kumimoji="0" lang="en-US" sz="3200" b="0" i="0" u="none" strike="noStrike" kern="1200" cap="none" spc="0" normalizeH="0" baseline="0" noProof="0" dirty="0" smtClean="0">
                    <a:ln>
                      <a:noFill/>
                    </a:ln>
                    <a:solidFill>
                      <a:schemeClr val="accent5">
                        <a:lumMod val="60000"/>
                        <a:lumOff val="40000"/>
                      </a:schemeClr>
                    </a:solidFill>
                    <a:effectLst/>
                    <a:uLnTx/>
                    <a:uFillTx/>
                    <a:latin typeface="+mj-lt"/>
                    <a:ea typeface="+mn-ea"/>
                    <a:cs typeface="Arial" pitchFamily="34" charset="0"/>
                  </a:rPr>
                  <a:t>Negatives</a:t>
                </a:r>
                <a:r>
                  <a:rPr lang="en-US" sz="3200" dirty="0">
                    <a:solidFill>
                      <a:schemeClr val="accent5">
                        <a:lumMod val="60000"/>
                        <a:lumOff val="40000"/>
                      </a:schemeClr>
                    </a:solidFill>
                    <a:latin typeface="+mj-lt"/>
                    <a:cs typeface="Arial" pitchFamily="34" charset="0"/>
                  </a:rPr>
                  <a:t> </a:t>
                </a:r>
                <a:r>
                  <a:rPr kumimoji="0" lang="en-US" sz="2800" b="0" i="0" u="none" strike="noStrike" kern="1200" cap="none" spc="0" normalizeH="0" baseline="0" noProof="0" dirty="0" smtClean="0">
                    <a:ln>
                      <a:noFill/>
                    </a:ln>
                    <a:effectLst/>
                    <a:uLnTx/>
                    <a:uFillTx/>
                    <a:latin typeface="+mj-lt"/>
                    <a:ea typeface="+mn-ea"/>
                    <a:cs typeface="Arial" pitchFamily="34" charset="0"/>
                  </a:rPr>
                  <a:t>(two’s complement)</a:t>
                </a:r>
              </a:p>
              <a:p>
                <a:pPr marL="342900" marR="0" lvl="0" indent="-342900" algn="l" defTabSz="914400" rtl="0" eaLnBrk="1" fontAlgn="auto" latinLnBrk="0" hangingPunct="1">
                  <a:spcAft>
                    <a:spcPts val="0"/>
                  </a:spcAft>
                  <a:buClrTx/>
                  <a:buSzPct val="80000"/>
                  <a:buFontTx/>
                  <a:buNone/>
                  <a:tabLst/>
                  <a:defRPr/>
                </a:pPr>
                <a:r>
                  <a:rPr lang="en-US" sz="2800" dirty="0">
                    <a:latin typeface="+mj-lt"/>
                    <a:cs typeface="Arial" pitchFamily="34" charset="0"/>
                  </a:rPr>
                  <a:t>	</a:t>
                </a:r>
                <a:r>
                  <a:rPr kumimoji="0" lang="en-US" sz="2800" b="0" i="0" u="none" strike="noStrike" kern="1200" cap="none" spc="0" normalizeH="0" baseline="0" noProof="0" dirty="0" smtClean="0">
                    <a:ln>
                      <a:noFill/>
                    </a:ln>
                    <a:effectLst/>
                    <a:uLnTx/>
                    <a:uFillTx/>
                    <a:latin typeface="+mj-lt"/>
                    <a:ea typeface="+mn-ea"/>
                    <a:cs typeface="Arial" pitchFamily="34" charset="0"/>
                  </a:rPr>
                  <a:t>flip	 		then add 1</a:t>
                </a:r>
              </a:p>
              <a:p>
                <a:pPr marL="342900" indent="-342900">
                  <a:buSzPct val="80000"/>
                </a:pPr>
                <a:r>
                  <a:rPr lang="en-US" sz="3200" dirty="0" smtClean="0">
                    <a:latin typeface="+mj-lt"/>
                    <a:cs typeface="Arial" pitchFamily="34" charset="0"/>
                  </a:rPr>
                  <a:t>	</a:t>
                </a:r>
                <a14:m>
                  <m:oMath xmlns:m="http://schemas.openxmlformats.org/officeDocument/2006/math">
                    <m:acc>
                      <m:accPr>
                        <m:chr m:val="̅"/>
                        <m:ctrlPr>
                          <a:rPr lang="en-US" sz="3200" i="1" smtClean="0">
                            <a:latin typeface="Cambria Math" panose="02040503050406030204" pitchFamily="18" charset="0"/>
                            <a:cs typeface="Arial" pitchFamily="34" charset="0"/>
                          </a:rPr>
                        </m:ctrlPr>
                      </m:accPr>
                      <m:e>
                        <m:r>
                          <a:rPr lang="en-US" sz="3200" b="0" i="0" smtClean="0">
                            <a:latin typeface="Cambria Math"/>
                            <a:cs typeface="Arial" pitchFamily="34" charset="0"/>
                          </a:rPr>
                          <m:t>0</m:t>
                        </m:r>
                      </m:e>
                    </m:acc>
                  </m:oMath>
                </a14:m>
                <a:r>
                  <a:rPr lang="en-US" sz="3200" dirty="0" smtClean="0"/>
                  <a:t> = 1111 	 -0 = 0000</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1</m:t>
                        </m:r>
                      </m:e>
                    </m:acc>
                  </m:oMath>
                </a14:m>
                <a:r>
                  <a:rPr lang="en-US" sz="3200" dirty="0" smtClean="0"/>
                  <a:t> =</a:t>
                </a:r>
                <a:r>
                  <a:rPr lang="en-US" sz="3200" dirty="0" smtClean="0">
                    <a:latin typeface="+mj-lt"/>
                  </a:rPr>
                  <a:t> 1110 	 -1 = 1111</a:t>
                </a:r>
              </a:p>
              <a:p>
                <a:pPr marL="342900" indent="-342900">
                  <a:buSzPct val="80000"/>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2</m:t>
                        </m:r>
                      </m:e>
                    </m:acc>
                  </m:oMath>
                </a14:m>
                <a:r>
                  <a:rPr lang="en-US" sz="3200" dirty="0" smtClean="0">
                    <a:latin typeface="+mj-lt"/>
                  </a:rPr>
                  <a:t> =</a:t>
                </a:r>
                <a:r>
                  <a:rPr lang="en-US" sz="3200" dirty="0" smtClean="0"/>
                  <a:t> 1101 	 -2 = 1110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3</m:t>
                        </m:r>
                      </m:e>
                    </m:acc>
                  </m:oMath>
                </a14:m>
                <a:r>
                  <a:rPr lang="en-US" sz="3200" dirty="0" smtClean="0">
                    <a:latin typeface="+mj-lt"/>
                  </a:rPr>
                  <a:t> = 1100 	 -3 = 1101</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4</m:t>
                        </m:r>
                      </m:e>
                    </m:acc>
                  </m:oMath>
                </a14:m>
                <a:r>
                  <a:rPr lang="en-US" sz="3200" dirty="0" smtClean="0"/>
                  <a:t> = 1011 	 -4 = 1100</a:t>
                </a: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5</m:t>
                        </m:r>
                      </m:e>
                    </m:acc>
                  </m:oMath>
                </a14:m>
                <a:r>
                  <a:rPr lang="en-US" sz="3200" dirty="0" smtClean="0"/>
                  <a:t> = 1010 	 -5 = 1011</a:t>
                </a:r>
                <a:endParaRPr lang="en-US" sz="3200" dirty="0" smtClean="0">
                  <a:latin typeface="+mj-lt"/>
                </a:endParaRPr>
              </a:p>
              <a:p>
                <a:pPr marL="342900" indent="-342900">
                  <a:buSzPct val="80000"/>
                </a:pPr>
                <a:r>
                  <a:rPr lang="en-US" sz="3200" dirty="0" smtClean="0"/>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6</m:t>
                        </m:r>
                      </m:e>
                    </m:acc>
                  </m:oMath>
                </a14:m>
                <a:r>
                  <a:rPr lang="en-US" sz="3200" dirty="0" smtClean="0"/>
                  <a:t> = 1001 	 -6 = 1010</a:t>
                </a:r>
                <a:endParaRPr lang="en-US" sz="3200" dirty="0" smtClean="0">
                  <a:latin typeface="+mj-lt"/>
                </a:endParaRP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7</m:t>
                        </m:r>
                      </m:e>
                    </m:acc>
                  </m:oMath>
                </a14:m>
                <a:r>
                  <a:rPr lang="en-US" sz="3200" dirty="0" smtClean="0">
                    <a:latin typeface="+mj-lt"/>
                  </a:rPr>
                  <a:t> = 1000 	 -7 = 1001</a:t>
                </a:r>
              </a:p>
              <a:p>
                <a:pPr marL="342900" lvl="0" indent="-342900">
                  <a:buSzPct val="80000"/>
                  <a:defRPr/>
                </a:pPr>
                <a:r>
                  <a:rPr lang="en-US" sz="3200" dirty="0" smtClean="0">
                    <a:latin typeface="+mj-lt"/>
                  </a:rPr>
                  <a:t>	</a:t>
                </a:r>
                <a14:m>
                  <m:oMath xmlns:m="http://schemas.openxmlformats.org/officeDocument/2006/math">
                    <m:acc>
                      <m:accPr>
                        <m:chr m:val="̅"/>
                        <m:ctrlPr>
                          <a:rPr lang="en-US" sz="3200" i="1">
                            <a:latin typeface="Cambria Math" panose="02040503050406030204" pitchFamily="18" charset="0"/>
                            <a:cs typeface="Arial" pitchFamily="34" charset="0"/>
                          </a:rPr>
                        </m:ctrlPr>
                      </m:accPr>
                      <m:e>
                        <m:r>
                          <a:rPr lang="en-US" sz="3200" b="0" i="0" smtClean="0">
                            <a:latin typeface="Cambria Math"/>
                            <a:cs typeface="Arial" pitchFamily="34" charset="0"/>
                          </a:rPr>
                          <m:t>8</m:t>
                        </m:r>
                      </m:e>
                    </m:acc>
                  </m:oMath>
                </a14:m>
                <a:r>
                  <a:rPr lang="en-US" sz="3200" dirty="0" smtClean="0">
                    <a:latin typeface="+mj-lt"/>
                  </a:rPr>
                  <a:t> =</a:t>
                </a:r>
                <a:r>
                  <a:rPr lang="en-US" sz="3200" dirty="0" smtClean="0">
                    <a:latin typeface="+mj-lt"/>
                    <a:sym typeface="Symbol" pitchFamily="18" charset="2"/>
                  </a:rPr>
                  <a:t> 0111	 	 -8 = 1000</a:t>
                </a:r>
              </a:p>
            </p:txBody>
          </p:sp>
        </mc:Choice>
        <mc:Fallback xmlns="">
          <p:sp>
            <p:nvSpPr>
              <p:cNvPr id="5" name="Rectangle 3"/>
              <p:cNvSpPr txBox="1">
                <a:spLocks noRot="1" noChangeAspect="1" noMove="1" noResize="1" noEditPoints="1" noAdjustHandles="1" noChangeArrowheads="1" noChangeShapeType="1" noTextEdit="1"/>
              </p:cNvSpPr>
              <p:nvPr>
                <p:custDataLst>
                  <p:tags r:id="rId6"/>
                </p:custDataLst>
              </p:nvPr>
            </p:nvSpPr>
            <p:spPr>
              <a:xfrm>
                <a:off x="2971800" y="736777"/>
                <a:ext cx="6019800" cy="5638800"/>
              </a:xfrm>
              <a:prstGeom prst="rect">
                <a:avLst/>
              </a:prstGeom>
              <a:blipFill>
                <a:blip r:embed="rId7"/>
                <a:stretch>
                  <a:fillRect l="-2634" t="-1405"/>
                </a:stretch>
              </a:blipFill>
            </p:spPr>
            <p:txBody>
              <a:bodyPr/>
              <a:lstStyle/>
              <a:p>
                <a:r>
                  <a:rPr lang="en-US">
                    <a:noFill/>
                  </a:rPr>
                  <a:t> </a:t>
                </a:r>
              </a:p>
            </p:txBody>
          </p:sp>
        </mc:Fallback>
      </mc:AlternateContent>
    </p:spTree>
    <p:extLst>
      <p:ext uri="{BB962C8B-B14F-4D97-AF65-F5344CB8AC3E}">
        <p14:creationId xmlns:p14="http://schemas.microsoft.com/office/powerpoint/2010/main" val="594497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Grp="1" noChangeArrowheads="1"/>
          </p:cNvSpPr>
          <p:nvPr>
            <p:ph type="title"/>
            <p:custDataLst>
              <p:tags r:id="rId1"/>
            </p:custDataLst>
          </p:nvPr>
        </p:nvSpPr>
        <p:spPr/>
        <p:txBody>
          <a:bodyPr>
            <a:noAutofit/>
          </a:bodyPr>
          <a:lstStyle/>
          <a:p>
            <a:r>
              <a:rPr lang="en-US" dirty="0" smtClean="0"/>
              <a:t>Two’s Complement vs. Unsigned</a:t>
            </a:r>
            <a:endParaRPr lang="en-US" dirty="0"/>
          </a:p>
        </p:txBody>
      </p:sp>
      <p:sp>
        <p:nvSpPr>
          <p:cNvPr id="1784835" name="Rectangle 3"/>
          <p:cNvSpPr>
            <a:spLocks noGrp="1" noChangeArrowheads="1"/>
          </p:cNvSpPr>
          <p:nvPr>
            <p:ph idx="1"/>
            <p:custDataLst>
              <p:tags r:id="rId2"/>
            </p:custDataLst>
          </p:nvPr>
        </p:nvSpPr>
        <p:spPr>
          <a:xfrm>
            <a:off x="3124200" y="685800"/>
            <a:ext cx="2819400" cy="6080125"/>
          </a:xfrm>
        </p:spPr>
        <p:txBody>
          <a:bodyPr>
            <a:noAutofit/>
          </a:bodyPr>
          <a:lstStyle/>
          <a:p>
            <a:pPr marL="342900" indent="-342900">
              <a:buSzPct val="80000"/>
            </a:pPr>
            <a:r>
              <a:rPr lang="en-US" sz="2200" dirty="0" smtClean="0">
                <a:solidFill>
                  <a:srgbClr val="00B050"/>
                </a:solidFill>
              </a:rPr>
              <a:t>-</a:t>
            </a:r>
            <a:r>
              <a:rPr lang="en-US" sz="2200" dirty="0">
                <a:solidFill>
                  <a:srgbClr val="00B050"/>
                </a:solidFill>
              </a:rPr>
              <a:t>1 = </a:t>
            </a:r>
            <a:r>
              <a:rPr lang="en-US" sz="2200" dirty="0" smtClean="0"/>
              <a:t>	</a:t>
            </a:r>
            <a:r>
              <a:rPr lang="en-US" sz="2200" dirty="0" smtClean="0">
                <a:solidFill>
                  <a:schemeClr val="accent2"/>
                </a:solidFill>
              </a:rPr>
              <a:t>1</a:t>
            </a:r>
            <a:r>
              <a:rPr lang="en-US" sz="2200" dirty="0" smtClean="0"/>
              <a:t>111	</a:t>
            </a:r>
            <a:r>
              <a:rPr lang="en-US" sz="2200" dirty="0" smtClean="0">
                <a:solidFill>
                  <a:schemeClr val="accent1"/>
                </a:solidFill>
              </a:rPr>
              <a:t>= 15</a:t>
            </a:r>
            <a:endParaRPr lang="en-US" sz="2200" dirty="0">
              <a:solidFill>
                <a:schemeClr val="accent1"/>
              </a:solidFill>
            </a:endParaRPr>
          </a:p>
          <a:p>
            <a:pPr marL="342900" indent="-342900">
              <a:buSzPct val="80000"/>
            </a:pPr>
            <a:r>
              <a:rPr lang="en-US" sz="2200" dirty="0">
                <a:solidFill>
                  <a:srgbClr val="00B050"/>
                </a:solidFill>
              </a:rPr>
              <a:t>-2 = </a:t>
            </a:r>
            <a:r>
              <a:rPr lang="en-US" sz="2200" dirty="0" smtClean="0"/>
              <a:t>	</a:t>
            </a:r>
            <a:r>
              <a:rPr lang="en-US" sz="2200" dirty="0" smtClean="0">
                <a:solidFill>
                  <a:schemeClr val="accent2"/>
                </a:solidFill>
              </a:rPr>
              <a:t>1</a:t>
            </a:r>
            <a:r>
              <a:rPr lang="en-US" sz="2200" dirty="0" smtClean="0"/>
              <a:t>110	</a:t>
            </a:r>
            <a:r>
              <a:rPr lang="en-US" sz="2200" dirty="0" smtClean="0">
                <a:solidFill>
                  <a:schemeClr val="accent1"/>
                </a:solidFill>
              </a:rPr>
              <a:t>= 14</a:t>
            </a:r>
            <a:endParaRPr lang="en-US" sz="2200" dirty="0">
              <a:solidFill>
                <a:schemeClr val="accent1"/>
              </a:solidFill>
            </a:endParaRPr>
          </a:p>
          <a:p>
            <a:pPr marL="342900" lvl="0" indent="-342900">
              <a:buSzPct val="80000"/>
              <a:defRPr/>
            </a:pPr>
            <a:r>
              <a:rPr lang="en-US" sz="2200" dirty="0">
                <a:solidFill>
                  <a:srgbClr val="00B050"/>
                </a:solidFill>
              </a:rPr>
              <a:t>-3 = </a:t>
            </a:r>
            <a:r>
              <a:rPr lang="en-US" sz="2200" dirty="0" smtClean="0"/>
              <a:t>	</a:t>
            </a:r>
            <a:r>
              <a:rPr lang="en-US" sz="2200" dirty="0" smtClean="0">
                <a:solidFill>
                  <a:schemeClr val="accent2"/>
                </a:solidFill>
              </a:rPr>
              <a:t>1</a:t>
            </a:r>
            <a:r>
              <a:rPr lang="en-US" sz="2200" dirty="0" smtClean="0"/>
              <a:t>101	</a:t>
            </a:r>
            <a:r>
              <a:rPr lang="en-US" sz="2200" dirty="0" smtClean="0">
                <a:solidFill>
                  <a:schemeClr val="accent1"/>
                </a:solidFill>
              </a:rPr>
              <a:t>= 13</a:t>
            </a:r>
            <a:endParaRPr lang="en-US" sz="2200" dirty="0">
              <a:solidFill>
                <a:schemeClr val="accent1"/>
              </a:solidFill>
            </a:endParaRPr>
          </a:p>
          <a:p>
            <a:pPr marL="342900" indent="-342900">
              <a:buSzPct val="80000"/>
            </a:pPr>
            <a:r>
              <a:rPr lang="en-US" sz="2200" dirty="0">
                <a:solidFill>
                  <a:srgbClr val="00B050"/>
                </a:solidFill>
              </a:rPr>
              <a:t>-4 = </a:t>
            </a:r>
            <a:r>
              <a:rPr lang="en-US" sz="2200" dirty="0" smtClean="0"/>
              <a:t>	</a:t>
            </a:r>
            <a:r>
              <a:rPr lang="en-US" sz="2200" dirty="0" smtClean="0">
                <a:solidFill>
                  <a:schemeClr val="accent2"/>
                </a:solidFill>
              </a:rPr>
              <a:t>1</a:t>
            </a:r>
            <a:r>
              <a:rPr lang="en-US" sz="2200" dirty="0" smtClean="0"/>
              <a:t>100	</a:t>
            </a:r>
            <a:r>
              <a:rPr lang="en-US" sz="2200" dirty="0" smtClean="0">
                <a:solidFill>
                  <a:schemeClr val="accent1"/>
                </a:solidFill>
              </a:rPr>
              <a:t>= 12</a:t>
            </a:r>
            <a:endParaRPr lang="en-US" sz="2200" dirty="0">
              <a:solidFill>
                <a:schemeClr val="accent1"/>
              </a:solidFill>
            </a:endParaRPr>
          </a:p>
          <a:p>
            <a:pPr marL="342900" indent="-342900">
              <a:buSzPct val="80000"/>
            </a:pPr>
            <a:r>
              <a:rPr lang="en-US" sz="2200" dirty="0">
                <a:solidFill>
                  <a:srgbClr val="00B050"/>
                </a:solidFill>
              </a:rPr>
              <a:t>-5 = </a:t>
            </a:r>
            <a:r>
              <a:rPr lang="en-US" sz="2200" dirty="0" smtClean="0"/>
              <a:t>	</a:t>
            </a:r>
            <a:r>
              <a:rPr lang="en-US" sz="2200" dirty="0" smtClean="0">
                <a:solidFill>
                  <a:schemeClr val="accent2"/>
                </a:solidFill>
              </a:rPr>
              <a:t>1</a:t>
            </a:r>
            <a:r>
              <a:rPr lang="en-US" sz="2200" dirty="0" smtClean="0"/>
              <a:t>011	</a:t>
            </a:r>
            <a:r>
              <a:rPr lang="en-US" sz="2200" dirty="0" smtClean="0">
                <a:solidFill>
                  <a:schemeClr val="accent1"/>
                </a:solidFill>
              </a:rPr>
              <a:t>= 11</a:t>
            </a:r>
            <a:endParaRPr lang="en-US" sz="2200" dirty="0">
              <a:solidFill>
                <a:schemeClr val="accent1"/>
              </a:solidFill>
            </a:endParaRPr>
          </a:p>
          <a:p>
            <a:pPr marL="342900" indent="-342900">
              <a:buSzPct val="80000"/>
            </a:pPr>
            <a:r>
              <a:rPr lang="en-US" sz="2200" dirty="0">
                <a:solidFill>
                  <a:srgbClr val="00B050"/>
                </a:solidFill>
              </a:rPr>
              <a:t>-6 = </a:t>
            </a:r>
            <a:r>
              <a:rPr lang="en-US" sz="2200" dirty="0" smtClean="0"/>
              <a:t>	</a:t>
            </a:r>
            <a:r>
              <a:rPr lang="en-US" sz="2200" dirty="0" smtClean="0">
                <a:solidFill>
                  <a:schemeClr val="accent2"/>
                </a:solidFill>
              </a:rPr>
              <a:t>1</a:t>
            </a:r>
            <a:r>
              <a:rPr lang="en-US" sz="2200" dirty="0" smtClean="0"/>
              <a:t>010	</a:t>
            </a:r>
            <a:r>
              <a:rPr lang="en-US" sz="2200" dirty="0" smtClean="0">
                <a:solidFill>
                  <a:schemeClr val="accent1"/>
                </a:solidFill>
              </a:rPr>
              <a:t>= 10</a:t>
            </a:r>
            <a:endParaRPr lang="en-US" sz="2200" dirty="0">
              <a:solidFill>
                <a:schemeClr val="accent1"/>
              </a:solidFill>
            </a:endParaRPr>
          </a:p>
          <a:p>
            <a:pPr marL="342900" lvl="0" indent="-342900">
              <a:buSzPct val="80000"/>
              <a:defRPr/>
            </a:pPr>
            <a:r>
              <a:rPr lang="en-US" sz="2200" dirty="0">
                <a:solidFill>
                  <a:srgbClr val="00B050"/>
                </a:solidFill>
              </a:rPr>
              <a:t>-7 = </a:t>
            </a:r>
            <a:r>
              <a:rPr lang="en-US" sz="2200" dirty="0" smtClean="0"/>
              <a:t>	</a:t>
            </a:r>
            <a:r>
              <a:rPr lang="en-US" sz="2200" dirty="0" smtClean="0">
                <a:solidFill>
                  <a:schemeClr val="accent2"/>
                </a:solidFill>
              </a:rPr>
              <a:t>1</a:t>
            </a:r>
            <a:r>
              <a:rPr lang="en-US" sz="2200" dirty="0" smtClean="0"/>
              <a:t>001	</a:t>
            </a:r>
            <a:r>
              <a:rPr lang="en-US" sz="2200" dirty="0" smtClean="0">
                <a:solidFill>
                  <a:schemeClr val="accent1"/>
                </a:solidFill>
              </a:rPr>
              <a:t>= 9</a:t>
            </a:r>
            <a:endParaRPr lang="en-US" sz="2200" dirty="0">
              <a:solidFill>
                <a:schemeClr val="accent1"/>
              </a:solidFill>
            </a:endParaRPr>
          </a:p>
          <a:p>
            <a:pPr marL="342900" lvl="0" indent="-342900">
              <a:buSzPct val="80000"/>
              <a:defRPr/>
            </a:pPr>
            <a:r>
              <a:rPr lang="en-US" sz="2200" dirty="0">
                <a:solidFill>
                  <a:srgbClr val="00B050"/>
                </a:solidFill>
                <a:sym typeface="Symbol" pitchFamily="18" charset="2"/>
              </a:rPr>
              <a:t>-8 = </a:t>
            </a:r>
            <a:r>
              <a:rPr lang="en-US" sz="2200" dirty="0" smtClean="0">
                <a:sym typeface="Symbol" pitchFamily="18" charset="2"/>
              </a:rPr>
              <a:t>	</a:t>
            </a:r>
            <a:r>
              <a:rPr lang="en-US" sz="2200" dirty="0" smtClean="0">
                <a:solidFill>
                  <a:schemeClr val="accent2"/>
                </a:solidFill>
                <a:sym typeface="Symbol" pitchFamily="18" charset="2"/>
              </a:rPr>
              <a:t>1</a:t>
            </a:r>
            <a:r>
              <a:rPr lang="en-US" sz="2200" dirty="0" smtClean="0">
                <a:sym typeface="Symbol" pitchFamily="18" charset="2"/>
              </a:rPr>
              <a:t>000	</a:t>
            </a:r>
            <a:r>
              <a:rPr lang="en-US" sz="2200" dirty="0" smtClean="0">
                <a:solidFill>
                  <a:schemeClr val="accent1"/>
                </a:solidFill>
                <a:sym typeface="Symbol" pitchFamily="18" charset="2"/>
              </a:rPr>
              <a:t>= 8</a:t>
            </a:r>
            <a:endParaRPr lang="en-US" sz="2200" dirty="0" smtClean="0">
              <a:solidFill>
                <a:schemeClr val="accent1"/>
              </a:solidFill>
            </a:endParaRPr>
          </a:p>
          <a:p>
            <a:pPr>
              <a:spcBef>
                <a:spcPts val="0"/>
              </a:spcBef>
            </a:pPr>
            <a:r>
              <a:rPr lang="en-US" sz="2200" dirty="0">
                <a:solidFill>
                  <a:srgbClr val="00B050"/>
                </a:solidFill>
              </a:rPr>
              <a:t>+7 =</a:t>
            </a:r>
            <a:r>
              <a:rPr lang="en-US" sz="2200" dirty="0"/>
              <a:t> 	</a:t>
            </a:r>
            <a:r>
              <a:rPr lang="en-US" sz="2200" dirty="0" smtClean="0"/>
              <a:t>0111	</a:t>
            </a:r>
            <a:r>
              <a:rPr lang="en-US" sz="2200" dirty="0" smtClean="0">
                <a:solidFill>
                  <a:schemeClr val="accent1"/>
                </a:solidFill>
              </a:rPr>
              <a:t>= 7</a:t>
            </a:r>
          </a:p>
          <a:p>
            <a:pPr>
              <a:spcBef>
                <a:spcPts val="0"/>
              </a:spcBef>
            </a:pPr>
            <a:r>
              <a:rPr lang="en-US" sz="2200" dirty="0" smtClean="0">
                <a:solidFill>
                  <a:srgbClr val="00B050"/>
                </a:solidFill>
              </a:rPr>
              <a:t>+</a:t>
            </a:r>
            <a:r>
              <a:rPr lang="en-US" sz="2200" dirty="0">
                <a:solidFill>
                  <a:srgbClr val="00B050"/>
                </a:solidFill>
              </a:rPr>
              <a:t>6 =</a:t>
            </a:r>
            <a:r>
              <a:rPr lang="en-US" sz="2200" dirty="0"/>
              <a:t> 	</a:t>
            </a:r>
            <a:r>
              <a:rPr lang="en-US" sz="2200" dirty="0" smtClean="0"/>
              <a:t>0110	</a:t>
            </a:r>
            <a:r>
              <a:rPr lang="en-US" sz="2200" dirty="0" smtClean="0">
                <a:solidFill>
                  <a:schemeClr val="accent1"/>
                </a:solidFill>
              </a:rPr>
              <a:t>= 6</a:t>
            </a:r>
          </a:p>
          <a:p>
            <a:pPr>
              <a:spcBef>
                <a:spcPts val="0"/>
              </a:spcBef>
            </a:pPr>
            <a:r>
              <a:rPr lang="en-US" sz="2200" dirty="0" smtClean="0">
                <a:solidFill>
                  <a:srgbClr val="00B050"/>
                </a:solidFill>
              </a:rPr>
              <a:t>+</a:t>
            </a:r>
            <a:r>
              <a:rPr lang="en-US" sz="2200" dirty="0">
                <a:solidFill>
                  <a:srgbClr val="00B050"/>
                </a:solidFill>
              </a:rPr>
              <a:t>5 =</a:t>
            </a:r>
            <a:r>
              <a:rPr lang="en-US" sz="2200" dirty="0"/>
              <a:t> 	</a:t>
            </a:r>
            <a:r>
              <a:rPr lang="en-US" sz="2200" dirty="0" smtClean="0"/>
              <a:t>0101	</a:t>
            </a:r>
            <a:r>
              <a:rPr lang="en-US" sz="2200" dirty="0" smtClean="0">
                <a:solidFill>
                  <a:schemeClr val="accent1"/>
                </a:solidFill>
              </a:rPr>
              <a:t>= 5</a:t>
            </a:r>
          </a:p>
          <a:p>
            <a:pPr>
              <a:spcBef>
                <a:spcPts val="0"/>
              </a:spcBef>
            </a:pPr>
            <a:r>
              <a:rPr lang="en-US" sz="2200" dirty="0" smtClean="0">
                <a:solidFill>
                  <a:srgbClr val="00B050"/>
                </a:solidFill>
              </a:rPr>
              <a:t>+</a:t>
            </a:r>
            <a:r>
              <a:rPr lang="en-US" sz="2200" dirty="0">
                <a:solidFill>
                  <a:srgbClr val="00B050"/>
                </a:solidFill>
              </a:rPr>
              <a:t>4 =</a:t>
            </a:r>
            <a:r>
              <a:rPr lang="en-US" sz="2200" dirty="0"/>
              <a:t> 	</a:t>
            </a:r>
            <a:r>
              <a:rPr lang="en-US" sz="2200" dirty="0" smtClean="0"/>
              <a:t>0100	</a:t>
            </a:r>
            <a:r>
              <a:rPr lang="en-US" sz="2200" dirty="0" smtClean="0">
                <a:solidFill>
                  <a:schemeClr val="accent1"/>
                </a:solidFill>
              </a:rPr>
              <a:t>= 4</a:t>
            </a:r>
          </a:p>
          <a:p>
            <a:pPr>
              <a:spcBef>
                <a:spcPts val="0"/>
              </a:spcBef>
            </a:pPr>
            <a:r>
              <a:rPr lang="en-US" sz="2200" dirty="0" smtClean="0">
                <a:solidFill>
                  <a:srgbClr val="00B050"/>
                </a:solidFill>
              </a:rPr>
              <a:t>+</a:t>
            </a:r>
            <a:r>
              <a:rPr lang="en-US" sz="2200" dirty="0">
                <a:solidFill>
                  <a:srgbClr val="00B050"/>
                </a:solidFill>
              </a:rPr>
              <a:t>3 =</a:t>
            </a:r>
            <a:r>
              <a:rPr lang="en-US" sz="2200" dirty="0"/>
              <a:t> 	</a:t>
            </a:r>
            <a:r>
              <a:rPr lang="en-US" sz="2200" dirty="0" smtClean="0"/>
              <a:t>0011	</a:t>
            </a:r>
            <a:r>
              <a:rPr lang="en-US" sz="2200" dirty="0" smtClean="0">
                <a:solidFill>
                  <a:schemeClr val="accent1"/>
                </a:solidFill>
              </a:rPr>
              <a:t>= 3</a:t>
            </a:r>
          </a:p>
          <a:p>
            <a:pPr>
              <a:spcBef>
                <a:spcPts val="0"/>
              </a:spcBef>
            </a:pPr>
            <a:r>
              <a:rPr lang="en-US" sz="2200" dirty="0" smtClean="0">
                <a:solidFill>
                  <a:srgbClr val="00B050"/>
                </a:solidFill>
              </a:rPr>
              <a:t>+</a:t>
            </a:r>
            <a:r>
              <a:rPr lang="en-US" sz="2200" dirty="0">
                <a:solidFill>
                  <a:srgbClr val="00B050"/>
                </a:solidFill>
              </a:rPr>
              <a:t>2 =</a:t>
            </a:r>
            <a:r>
              <a:rPr lang="en-US" sz="2200" dirty="0"/>
              <a:t> 	</a:t>
            </a:r>
            <a:r>
              <a:rPr lang="en-US" sz="2200" dirty="0" smtClean="0"/>
              <a:t>0010	</a:t>
            </a:r>
            <a:r>
              <a:rPr lang="en-US" sz="2200" dirty="0" smtClean="0">
                <a:solidFill>
                  <a:schemeClr val="accent1"/>
                </a:solidFill>
              </a:rPr>
              <a:t>= 2</a:t>
            </a:r>
          </a:p>
          <a:p>
            <a:pPr>
              <a:spcBef>
                <a:spcPts val="0"/>
              </a:spcBef>
            </a:pPr>
            <a:r>
              <a:rPr lang="en-US" sz="2200" dirty="0" smtClean="0">
                <a:solidFill>
                  <a:srgbClr val="00B050"/>
                </a:solidFill>
              </a:rPr>
              <a:t>+</a:t>
            </a:r>
            <a:r>
              <a:rPr lang="en-US" sz="2200" dirty="0">
                <a:solidFill>
                  <a:srgbClr val="00B050"/>
                </a:solidFill>
              </a:rPr>
              <a:t>1 =</a:t>
            </a:r>
            <a:r>
              <a:rPr lang="en-US" sz="2200" dirty="0"/>
              <a:t> 	</a:t>
            </a:r>
            <a:r>
              <a:rPr lang="en-US" sz="2200" dirty="0" smtClean="0"/>
              <a:t>0001	</a:t>
            </a:r>
            <a:r>
              <a:rPr lang="en-US" sz="2200" dirty="0" smtClean="0">
                <a:solidFill>
                  <a:schemeClr val="accent1"/>
                </a:solidFill>
              </a:rPr>
              <a:t>= 1</a:t>
            </a:r>
          </a:p>
          <a:p>
            <a:pPr>
              <a:spcBef>
                <a:spcPts val="0"/>
              </a:spcBef>
            </a:pPr>
            <a:r>
              <a:rPr lang="en-US" sz="2200" dirty="0">
                <a:solidFill>
                  <a:srgbClr val="00B050"/>
                </a:solidFill>
              </a:rPr>
              <a:t> </a:t>
            </a:r>
            <a:r>
              <a:rPr lang="en-US" sz="2200" dirty="0" smtClean="0">
                <a:solidFill>
                  <a:srgbClr val="00B050"/>
                </a:solidFill>
              </a:rPr>
              <a:t> 0 =</a:t>
            </a:r>
            <a:r>
              <a:rPr lang="en-US" sz="2200" dirty="0" smtClean="0"/>
              <a:t> 	0000	</a:t>
            </a:r>
            <a:r>
              <a:rPr lang="en-US" sz="2200" dirty="0" smtClean="0">
                <a:solidFill>
                  <a:schemeClr val="accent1"/>
                </a:solidFill>
              </a:rPr>
              <a:t>= 0</a:t>
            </a:r>
          </a:p>
        </p:txBody>
      </p:sp>
      <p:sp>
        <p:nvSpPr>
          <p:cNvPr id="2" name="Slide Number Placeholder 1"/>
          <p:cNvSpPr>
            <a:spLocks noGrp="1"/>
          </p:cNvSpPr>
          <p:nvPr>
            <p:ph type="sldNum" sz="quarter" idx="12"/>
          </p:nvPr>
        </p:nvSpPr>
        <p:spPr/>
        <p:txBody>
          <a:bodyPr/>
          <a:lstStyle/>
          <a:p>
            <a:fld id="{DAD0A56F-BD0F-4BDF-9912-D1E89E9626C0}" type="slidenum">
              <a:rPr lang="en-US" smtClean="0"/>
              <a:t>52</a:t>
            </a:fld>
            <a:endParaRPr lang="en-US"/>
          </a:p>
        </p:txBody>
      </p:sp>
      <p:sp>
        <p:nvSpPr>
          <p:cNvPr id="4" name="Rectangle 3"/>
          <p:cNvSpPr/>
          <p:nvPr/>
        </p:nvSpPr>
        <p:spPr>
          <a:xfrm>
            <a:off x="457200" y="1524000"/>
            <a:ext cx="2438400" cy="2062103"/>
          </a:xfrm>
          <a:prstGeom prst="rect">
            <a:avLst/>
          </a:prstGeom>
        </p:spPr>
        <p:txBody>
          <a:bodyPr wrap="square">
            <a:spAutoFit/>
          </a:bodyPr>
          <a:lstStyle/>
          <a:p>
            <a:pPr algn="ctr"/>
            <a:r>
              <a:rPr lang="en-US" sz="3200" dirty="0" smtClean="0">
                <a:solidFill>
                  <a:srgbClr val="00B050"/>
                </a:solidFill>
              </a:rPr>
              <a:t>4 bit </a:t>
            </a:r>
          </a:p>
          <a:p>
            <a:pPr algn="ctr"/>
            <a:r>
              <a:rPr lang="en-US" sz="3200" dirty="0" smtClean="0">
                <a:solidFill>
                  <a:srgbClr val="00B050"/>
                </a:solidFill>
              </a:rPr>
              <a:t>Two’s Complement</a:t>
            </a:r>
          </a:p>
          <a:p>
            <a:pPr algn="ctr"/>
            <a:r>
              <a:rPr lang="en-US" sz="3200" dirty="0" smtClean="0">
                <a:solidFill>
                  <a:srgbClr val="00B050"/>
                </a:solidFill>
              </a:rPr>
              <a:t>-8 </a:t>
            </a:r>
            <a:r>
              <a:rPr lang="is-IS" sz="3200" dirty="0" smtClean="0">
                <a:solidFill>
                  <a:srgbClr val="00B050"/>
                </a:solidFill>
              </a:rPr>
              <a:t>… 7</a:t>
            </a:r>
            <a:endParaRPr lang="en-US" sz="3200" dirty="0" smtClean="0">
              <a:solidFill>
                <a:srgbClr val="00B050"/>
              </a:solidFill>
            </a:endParaRPr>
          </a:p>
        </p:txBody>
      </p:sp>
      <p:sp>
        <p:nvSpPr>
          <p:cNvPr id="8" name="Rectangle 7"/>
          <p:cNvSpPr/>
          <p:nvPr/>
        </p:nvSpPr>
        <p:spPr>
          <a:xfrm>
            <a:off x="5791200" y="1524000"/>
            <a:ext cx="2438400" cy="2062103"/>
          </a:xfrm>
          <a:prstGeom prst="rect">
            <a:avLst/>
          </a:prstGeom>
        </p:spPr>
        <p:txBody>
          <a:bodyPr wrap="square">
            <a:spAutoFit/>
          </a:bodyPr>
          <a:lstStyle/>
          <a:p>
            <a:pPr algn="ctr"/>
            <a:r>
              <a:rPr lang="en-US" sz="3200" dirty="0" smtClean="0">
                <a:solidFill>
                  <a:schemeClr val="accent1"/>
                </a:solidFill>
              </a:rPr>
              <a:t>4 bit </a:t>
            </a:r>
          </a:p>
          <a:p>
            <a:pPr algn="ctr"/>
            <a:r>
              <a:rPr lang="en-US" sz="3200" dirty="0" smtClean="0">
                <a:solidFill>
                  <a:schemeClr val="accent1"/>
                </a:solidFill>
              </a:rPr>
              <a:t>Unsigned Binary</a:t>
            </a:r>
          </a:p>
          <a:p>
            <a:pPr algn="ctr"/>
            <a:r>
              <a:rPr lang="en-US" sz="3200" dirty="0">
                <a:solidFill>
                  <a:schemeClr val="accent1"/>
                </a:solidFill>
              </a:rPr>
              <a:t>0</a:t>
            </a:r>
            <a:r>
              <a:rPr lang="en-US" sz="3200" dirty="0" smtClean="0">
                <a:solidFill>
                  <a:schemeClr val="accent1"/>
                </a:solidFill>
              </a:rPr>
              <a:t> </a:t>
            </a:r>
            <a:r>
              <a:rPr lang="is-IS" sz="3200" dirty="0" smtClean="0">
                <a:solidFill>
                  <a:schemeClr val="accent1"/>
                </a:solidFill>
              </a:rPr>
              <a:t>… 15</a:t>
            </a:r>
            <a:endParaRPr lang="en-US" sz="3200" dirty="0" smtClean="0">
              <a:solidFill>
                <a:schemeClr val="accent1"/>
              </a:solidFill>
            </a:endParaRPr>
          </a:p>
        </p:txBody>
      </p:sp>
    </p:spTree>
    <p:extLst>
      <p:ext uri="{BB962C8B-B14F-4D97-AF65-F5344CB8AC3E}">
        <p14:creationId xmlns:p14="http://schemas.microsoft.com/office/powerpoint/2010/main" val="30439250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xfrm>
            <a:off x="4876800" y="152400"/>
            <a:ext cx="4038600" cy="533400"/>
          </a:xfrm>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Clicker Question!</a:t>
            </a:r>
            <a:endParaRPr lang="en-US" dirty="0"/>
          </a:p>
        </p:txBody>
      </p:sp>
      <p:sp>
        <p:nvSpPr>
          <p:cNvPr id="30722" name="Rectangle 2"/>
          <p:cNvSpPr>
            <a:spLocks noGrp="1" noChangeArrowheads="1"/>
          </p:cNvSpPr>
          <p:nvPr>
            <p:ph idx="1"/>
            <p:custDataLst>
              <p:tags r:id="rId2"/>
            </p:custDataLst>
          </p:nvPr>
        </p:nvSpPr>
        <p:spPr>
          <a:xfrm>
            <a:off x="342900" y="1357312"/>
            <a:ext cx="8382000" cy="5181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What is the value of the 2s complement number</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11010</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26</a:t>
            </a:r>
            <a:endParaRPr lang="en-US" dirty="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-10</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5">
                    <a:lumMod val="60000"/>
                    <a:lumOff val="40000"/>
                  </a:schemeClr>
                </a:solidFill>
              </a:rPr>
              <a:t>-26</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chemeClr val="accent1"/>
              </a:solidFill>
              <a:sym typeface="Symbol"/>
            </a:endParaRPr>
          </a:p>
        </p:txBody>
      </p:sp>
      <p:sp>
        <p:nvSpPr>
          <p:cNvPr id="8" name="Slide Number Placeholder 7"/>
          <p:cNvSpPr>
            <a:spLocks noGrp="1"/>
          </p:cNvSpPr>
          <p:nvPr>
            <p:ph type="sldNum" sz="quarter" idx="12"/>
          </p:nvPr>
        </p:nvSpPr>
        <p:spPr/>
        <p:txBody>
          <a:bodyPr/>
          <a:lstStyle/>
          <a:p>
            <a:fld id="{DAD0A56F-BD0F-4BDF-9912-D1E89E9626C0}" type="slidenum">
              <a:rPr lang="en-US" smtClean="0"/>
              <a:t>53</a:t>
            </a:fld>
            <a:endParaRPr lang="en-US"/>
          </a:p>
        </p:txBody>
      </p:sp>
      <p:sp>
        <p:nvSpPr>
          <p:cNvPr id="12" name="Rectangle 11"/>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709084"/>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xfrm>
            <a:off x="4876800" y="152400"/>
            <a:ext cx="4038600" cy="533400"/>
          </a:xfrm>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Clicker Question!</a:t>
            </a:r>
            <a:endParaRPr lang="en-US" dirty="0"/>
          </a:p>
        </p:txBody>
      </p:sp>
      <p:sp>
        <p:nvSpPr>
          <p:cNvPr id="30722" name="Rectangle 2"/>
          <p:cNvSpPr>
            <a:spLocks noGrp="1" noChangeArrowheads="1"/>
          </p:cNvSpPr>
          <p:nvPr>
            <p:ph idx="1"/>
            <p:custDataLst>
              <p:tags r:id="rId2"/>
            </p:custDataLst>
          </p:nvPr>
        </p:nvSpPr>
        <p:spPr>
          <a:xfrm>
            <a:off x="342900" y="1357312"/>
            <a:ext cx="8382000" cy="51816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What is the value of the 2s complement number</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11010</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26</a:t>
            </a:r>
            <a:endParaRPr lang="en-US" dirty="0">
              <a:solidFill>
                <a:schemeClr val="accent5">
                  <a:lumMod val="60000"/>
                  <a:lumOff val="40000"/>
                </a:schemeClr>
              </a:solidFill>
            </a:endParaRP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-10</a:t>
            </a:r>
          </a:p>
          <a:p>
            <a:pPr marL="514350" indent="-514350">
              <a:lnSpc>
                <a:spcPct val="82000"/>
              </a:lnSpc>
              <a:spcBef>
                <a:spcPts val="700"/>
              </a:spcBef>
              <a:buClr>
                <a:srgbClr val="FFFF66"/>
              </a:buClr>
              <a:buFont typeface="+mj-lt"/>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5">
                    <a:lumMod val="60000"/>
                    <a:lumOff val="40000"/>
                  </a:schemeClr>
                </a:solidFill>
              </a:rPr>
              <a:t>-26</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dirty="0">
              <a:solidFill>
                <a:schemeClr val="accent1"/>
              </a:solidFill>
              <a:sym typeface="Symbol"/>
            </a:endParaRPr>
          </a:p>
        </p:txBody>
      </p:sp>
      <p:sp>
        <p:nvSpPr>
          <p:cNvPr id="8" name="Slide Number Placeholder 7"/>
          <p:cNvSpPr>
            <a:spLocks noGrp="1"/>
          </p:cNvSpPr>
          <p:nvPr>
            <p:ph type="sldNum" sz="quarter" idx="12"/>
          </p:nvPr>
        </p:nvSpPr>
        <p:spPr/>
        <p:txBody>
          <a:bodyPr/>
          <a:lstStyle/>
          <a:p>
            <a:fld id="{DAD0A56F-BD0F-4BDF-9912-D1E89E9626C0}" type="slidenum">
              <a:rPr lang="en-US" smtClean="0"/>
              <a:t>54</a:t>
            </a:fld>
            <a:endParaRPr lang="en-US"/>
          </a:p>
        </p:txBody>
      </p:sp>
      <p:sp>
        <p:nvSpPr>
          <p:cNvPr id="12" name="Rectangle 11"/>
          <p:cNvSpPr/>
          <p:nvPr/>
        </p:nvSpPr>
        <p:spPr>
          <a:xfrm>
            <a:off x="76200" y="152400"/>
            <a:ext cx="8915400" cy="65690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6200" y="3733800"/>
            <a:ext cx="1752600" cy="609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69488" y="3048000"/>
            <a:ext cx="1951240" cy="2554545"/>
          </a:xfrm>
          <a:prstGeom prst="rect">
            <a:avLst/>
          </a:prstGeom>
          <a:noFill/>
        </p:spPr>
        <p:txBody>
          <a:bodyPr wrap="none" rtlCol="0">
            <a:spAutoFit/>
          </a:bodyPr>
          <a:lstStyle/>
          <a:p>
            <a:pPr algn="r"/>
            <a:r>
              <a:rPr lang="en-US" sz="3200" dirty="0" smtClean="0">
                <a:solidFill>
                  <a:schemeClr val="accent5">
                    <a:lumMod val="60000"/>
                    <a:lumOff val="40000"/>
                  </a:schemeClr>
                </a:solidFill>
              </a:rPr>
              <a:t> 11010</a:t>
            </a:r>
          </a:p>
          <a:p>
            <a:pPr algn="r"/>
            <a:endParaRPr lang="en-US" sz="3200" dirty="0" smtClean="0">
              <a:solidFill>
                <a:schemeClr val="accent5">
                  <a:lumMod val="60000"/>
                  <a:lumOff val="40000"/>
                </a:schemeClr>
              </a:solidFill>
            </a:endParaRPr>
          </a:p>
          <a:p>
            <a:pPr algn="r"/>
            <a:r>
              <a:rPr lang="en-US" sz="3200" dirty="0" smtClean="0">
                <a:solidFill>
                  <a:schemeClr val="accent5">
                    <a:lumMod val="60000"/>
                    <a:lumOff val="40000"/>
                  </a:schemeClr>
                </a:solidFill>
              </a:rPr>
              <a:t>00101</a:t>
            </a:r>
          </a:p>
          <a:p>
            <a:pPr algn="r"/>
            <a:r>
              <a:rPr lang="en-US" sz="3200" dirty="0" smtClean="0">
                <a:solidFill>
                  <a:schemeClr val="accent5">
                    <a:lumMod val="60000"/>
                    <a:lumOff val="40000"/>
                  </a:schemeClr>
                </a:solidFill>
              </a:rPr>
              <a:t>+1</a:t>
            </a:r>
          </a:p>
          <a:p>
            <a:pPr algn="r"/>
            <a:r>
              <a:rPr lang="en-US" sz="3200" dirty="0" smtClean="0">
                <a:solidFill>
                  <a:schemeClr val="accent5">
                    <a:lumMod val="60000"/>
                    <a:lumOff val="40000"/>
                  </a:schemeClr>
                </a:solidFill>
              </a:rPr>
              <a:t>-6 = 00110</a:t>
            </a:r>
            <a:endParaRPr lang="en-US" sz="3200" dirty="0">
              <a:solidFill>
                <a:schemeClr val="accent5">
                  <a:lumMod val="60000"/>
                  <a:lumOff val="40000"/>
                </a:schemeClr>
              </a:solidFill>
            </a:endParaRPr>
          </a:p>
        </p:txBody>
      </p:sp>
      <p:cxnSp>
        <p:nvCxnSpPr>
          <p:cNvPr id="9" name="Straight Connector 8"/>
          <p:cNvCxnSpPr/>
          <p:nvPr/>
        </p:nvCxnSpPr>
        <p:spPr>
          <a:xfrm>
            <a:off x="3124200" y="5029200"/>
            <a:ext cx="16002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4023360"/>
            <a:ext cx="965329" cy="584775"/>
          </a:xfrm>
          <a:prstGeom prst="rect">
            <a:avLst/>
          </a:prstGeom>
          <a:noFill/>
        </p:spPr>
        <p:txBody>
          <a:bodyPr wrap="none" rtlCol="0">
            <a:spAutoFit/>
          </a:bodyPr>
          <a:lstStyle/>
          <a:p>
            <a:pPr algn="r"/>
            <a:r>
              <a:rPr lang="en-US" sz="3200" dirty="0" smtClean="0">
                <a:solidFill>
                  <a:schemeClr val="accent5">
                    <a:lumMod val="60000"/>
                    <a:lumOff val="40000"/>
                  </a:schemeClr>
                </a:solidFill>
              </a:rPr>
              <a:t>(flip)</a:t>
            </a:r>
          </a:p>
        </p:txBody>
      </p:sp>
    </p:spTree>
    <p:extLst>
      <p:ext uri="{BB962C8B-B14F-4D97-AF65-F5344CB8AC3E}">
        <p14:creationId xmlns:p14="http://schemas.microsoft.com/office/powerpoint/2010/main" val="4067508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Rectangle 2"/>
          <p:cNvSpPr>
            <a:spLocks noGrp="1" noChangeArrowheads="1"/>
          </p:cNvSpPr>
          <p:nvPr>
            <p:ph type="title"/>
            <p:custDataLst>
              <p:tags r:id="rId1"/>
            </p:custDataLst>
          </p:nvPr>
        </p:nvSpPr>
        <p:spPr/>
        <p:txBody>
          <a:bodyPr>
            <a:noAutofit/>
          </a:bodyPr>
          <a:lstStyle/>
          <a:p>
            <a:r>
              <a:rPr lang="en-US"/>
              <a:t>Two’s Complement Facts</a:t>
            </a:r>
          </a:p>
        </p:txBody>
      </p:sp>
      <p:sp>
        <p:nvSpPr>
          <p:cNvPr id="1786883" name="Rectangle 3"/>
          <p:cNvSpPr>
            <a:spLocks noGrp="1" noChangeArrowheads="1"/>
          </p:cNvSpPr>
          <p:nvPr>
            <p:ph idx="1"/>
            <p:custDataLst>
              <p:tags r:id="rId2"/>
            </p:custDataLst>
          </p:nvPr>
        </p:nvSpPr>
        <p:spPr/>
        <p:txBody>
          <a:bodyPr>
            <a:noAutofit/>
          </a:bodyPr>
          <a:lstStyle/>
          <a:p>
            <a:pPr>
              <a:lnSpc>
                <a:spcPct val="92000"/>
              </a:lnSpc>
            </a:pPr>
            <a:r>
              <a:rPr lang="en-US" dirty="0" smtClean="0"/>
              <a:t>Signed two’s complement</a:t>
            </a:r>
          </a:p>
          <a:p>
            <a:pPr lvl="1">
              <a:lnSpc>
                <a:spcPct val="92000"/>
              </a:lnSpc>
            </a:pPr>
            <a:r>
              <a:rPr lang="en-US" dirty="0" smtClean="0"/>
              <a:t>Negative </a:t>
            </a:r>
            <a:r>
              <a:rPr lang="en-US" dirty="0"/>
              <a:t>numbers </a:t>
            </a:r>
            <a:r>
              <a:rPr lang="en-US" dirty="0" smtClean="0"/>
              <a:t>have </a:t>
            </a:r>
            <a:r>
              <a:rPr lang="en-US" dirty="0"/>
              <a:t>leading </a:t>
            </a:r>
            <a:r>
              <a:rPr lang="en-US" dirty="0" smtClean="0"/>
              <a:t>1’s</a:t>
            </a:r>
            <a:endParaRPr lang="en-US" dirty="0"/>
          </a:p>
          <a:p>
            <a:pPr lvl="1">
              <a:lnSpc>
                <a:spcPct val="92000"/>
              </a:lnSpc>
            </a:pPr>
            <a:r>
              <a:rPr lang="en-US" dirty="0" smtClean="0"/>
              <a:t>zero is unique: +0 = - 0</a:t>
            </a:r>
          </a:p>
          <a:p>
            <a:pPr lvl="1">
              <a:lnSpc>
                <a:spcPct val="92000"/>
              </a:lnSpc>
            </a:pPr>
            <a:r>
              <a:rPr lang="en-US" dirty="0" smtClean="0"/>
              <a:t>wraps from largest positive to largest negative</a:t>
            </a:r>
            <a:endParaRPr lang="en-US" dirty="0"/>
          </a:p>
          <a:p>
            <a:pPr>
              <a:lnSpc>
                <a:spcPct val="92000"/>
              </a:lnSpc>
            </a:pPr>
            <a:r>
              <a:rPr lang="en-US" dirty="0" smtClean="0"/>
              <a:t>N </a:t>
            </a:r>
            <a:r>
              <a:rPr lang="en-US" dirty="0"/>
              <a:t>bits can be used to represent </a:t>
            </a:r>
          </a:p>
          <a:p>
            <a:pPr lvl="1">
              <a:lnSpc>
                <a:spcPct val="92000"/>
              </a:lnSpc>
            </a:pPr>
            <a:r>
              <a:rPr lang="en-US" dirty="0"/>
              <a:t>unsigned</a:t>
            </a:r>
            <a:r>
              <a:rPr lang="en-US" dirty="0" smtClean="0"/>
              <a:t>: </a:t>
            </a:r>
            <a:r>
              <a:rPr lang="en-US" dirty="0" smtClean="0">
                <a:solidFill>
                  <a:schemeClr val="accent5">
                    <a:lumMod val="60000"/>
                    <a:lumOff val="40000"/>
                  </a:schemeClr>
                </a:solidFill>
              </a:rPr>
              <a:t>range 0…2</a:t>
            </a:r>
            <a:r>
              <a:rPr lang="en-US" baseline="30000" dirty="0" smtClean="0">
                <a:solidFill>
                  <a:schemeClr val="accent5">
                    <a:lumMod val="60000"/>
                    <a:lumOff val="40000"/>
                  </a:schemeClr>
                </a:solidFill>
              </a:rPr>
              <a:t>N</a:t>
            </a:r>
            <a:r>
              <a:rPr lang="en-US" dirty="0" smtClean="0">
                <a:solidFill>
                  <a:schemeClr val="accent5">
                    <a:lumMod val="60000"/>
                    <a:lumOff val="40000"/>
                  </a:schemeClr>
                </a:solidFill>
              </a:rPr>
              <a:t>-1</a:t>
            </a:r>
            <a:endParaRPr lang="en-US" dirty="0">
              <a:solidFill>
                <a:schemeClr val="accent5">
                  <a:lumMod val="60000"/>
                  <a:lumOff val="40000"/>
                </a:schemeClr>
              </a:solidFill>
            </a:endParaRPr>
          </a:p>
          <a:p>
            <a:pPr lvl="2">
              <a:lnSpc>
                <a:spcPct val="92000"/>
              </a:lnSpc>
            </a:pPr>
            <a:r>
              <a:rPr lang="en-US" dirty="0" err="1" smtClean="0"/>
              <a:t>eg</a:t>
            </a:r>
            <a:r>
              <a:rPr lang="en-US" dirty="0" smtClean="0"/>
              <a:t>: </a:t>
            </a:r>
            <a:r>
              <a:rPr lang="en-US" dirty="0"/>
              <a:t>8 bits </a:t>
            </a:r>
            <a:r>
              <a:rPr lang="en-US" dirty="0" smtClean="0">
                <a:sym typeface="Symbol" pitchFamily="18" charset="2"/>
              </a:rPr>
              <a:t> </a:t>
            </a:r>
            <a:r>
              <a:rPr lang="en-US" dirty="0" smtClean="0">
                <a:solidFill>
                  <a:schemeClr val="accent5">
                    <a:lumMod val="60000"/>
                    <a:lumOff val="40000"/>
                  </a:schemeClr>
                </a:solidFill>
                <a:sym typeface="Symbol" pitchFamily="18" charset="2"/>
              </a:rPr>
              <a:t>0…255 </a:t>
            </a:r>
            <a:endParaRPr lang="en-US" baseline="30000" dirty="0">
              <a:solidFill>
                <a:schemeClr val="accent5">
                  <a:lumMod val="60000"/>
                  <a:lumOff val="40000"/>
                </a:schemeClr>
              </a:solidFill>
            </a:endParaRPr>
          </a:p>
          <a:p>
            <a:pPr lvl="1">
              <a:lnSpc>
                <a:spcPct val="92000"/>
              </a:lnSpc>
            </a:pPr>
            <a:r>
              <a:rPr lang="en-US" dirty="0" smtClean="0"/>
              <a:t>signed (two’s complement): </a:t>
            </a:r>
            <a:r>
              <a:rPr lang="en-US" dirty="0" smtClean="0">
                <a:solidFill>
                  <a:schemeClr val="accent5">
                    <a:lumMod val="60000"/>
                    <a:lumOff val="40000"/>
                  </a:schemeClr>
                </a:solidFill>
              </a:rPr>
              <a:t>-(2</a:t>
            </a:r>
            <a:r>
              <a:rPr lang="en-US" baseline="30000" dirty="0" smtClean="0">
                <a:solidFill>
                  <a:schemeClr val="accent5">
                    <a:lumMod val="60000"/>
                    <a:lumOff val="40000"/>
                  </a:schemeClr>
                </a:solidFill>
              </a:rPr>
              <a:t>N-1</a:t>
            </a:r>
            <a:r>
              <a:rPr lang="en-US" dirty="0" smtClean="0">
                <a:solidFill>
                  <a:schemeClr val="accent5">
                    <a:lumMod val="60000"/>
                    <a:lumOff val="40000"/>
                  </a:schemeClr>
                </a:solidFill>
              </a:rPr>
              <a:t>)…(2</a:t>
            </a:r>
            <a:r>
              <a:rPr lang="en-US" baseline="30000" dirty="0" smtClean="0">
                <a:solidFill>
                  <a:schemeClr val="accent5">
                    <a:lumMod val="60000"/>
                    <a:lumOff val="40000"/>
                  </a:schemeClr>
                </a:solidFill>
              </a:rPr>
              <a:t>N-1</a:t>
            </a:r>
            <a:r>
              <a:rPr lang="en-US" dirty="0">
                <a:solidFill>
                  <a:schemeClr val="accent5">
                    <a:lumMod val="60000"/>
                    <a:lumOff val="40000"/>
                  </a:schemeClr>
                </a:solidFill>
              </a:rPr>
              <a:t> </a:t>
            </a:r>
            <a:r>
              <a:rPr lang="en-US" dirty="0" smtClean="0">
                <a:solidFill>
                  <a:schemeClr val="accent5">
                    <a:lumMod val="60000"/>
                    <a:lumOff val="40000"/>
                  </a:schemeClr>
                </a:solidFill>
              </a:rPr>
              <a:t>- 1)</a:t>
            </a:r>
            <a:r>
              <a:rPr lang="en-US" dirty="0" smtClean="0"/>
              <a:t> </a:t>
            </a:r>
            <a:endParaRPr lang="en-US" dirty="0"/>
          </a:p>
          <a:p>
            <a:pPr lvl="2">
              <a:lnSpc>
                <a:spcPct val="92000"/>
              </a:lnSpc>
            </a:pPr>
            <a:r>
              <a:rPr lang="en-US" dirty="0" smtClean="0"/>
              <a:t>E.g.: </a:t>
            </a:r>
            <a:r>
              <a:rPr lang="en-US" dirty="0"/>
              <a:t>8 bits </a:t>
            </a:r>
            <a:r>
              <a:rPr lang="en-US" dirty="0" smtClean="0">
                <a:sym typeface="Symbol" pitchFamily="18" charset="2"/>
              </a:rPr>
              <a:t> </a:t>
            </a:r>
            <a:r>
              <a:rPr lang="en-US" dirty="0" smtClean="0">
                <a:solidFill>
                  <a:schemeClr val="accent5">
                    <a:lumMod val="60000"/>
                    <a:lumOff val="40000"/>
                  </a:schemeClr>
                </a:solidFill>
                <a:sym typeface="Symbol" pitchFamily="18" charset="2"/>
              </a:rPr>
              <a:t>(1000 000) … (0111 1111)</a:t>
            </a:r>
          </a:p>
          <a:p>
            <a:pPr lvl="2">
              <a:lnSpc>
                <a:spcPct val="92000"/>
              </a:lnSpc>
            </a:pPr>
            <a:r>
              <a:rPr lang="en-US" dirty="0" smtClean="0">
                <a:solidFill>
                  <a:schemeClr val="accent5">
                    <a:lumMod val="60000"/>
                    <a:lumOff val="40000"/>
                  </a:schemeClr>
                </a:solidFill>
                <a:sym typeface="Symbol" pitchFamily="18" charset="2"/>
              </a:rPr>
              <a:t>-128 … 127</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142493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68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68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688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868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868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868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Sign Extension &amp; Truncation</a:t>
            </a:r>
            <a:endParaRPr lang="en-US" dirty="0"/>
          </a:p>
        </p:txBody>
      </p:sp>
      <p:sp>
        <p:nvSpPr>
          <p:cNvPr id="1788931" name="Rectangle 3"/>
          <p:cNvSpPr>
            <a:spLocks noGrp="1" noChangeArrowheads="1"/>
          </p:cNvSpPr>
          <p:nvPr>
            <p:ph idx="1"/>
            <p:custDataLst>
              <p:tags r:id="rId2"/>
            </p:custDataLst>
          </p:nvPr>
        </p:nvSpPr>
        <p:spPr/>
        <p:txBody>
          <a:bodyPr>
            <a:noAutofit/>
          </a:bodyPr>
          <a:lstStyle/>
          <a:p>
            <a:r>
              <a:rPr lang="en-US" dirty="0" smtClean="0">
                <a:solidFill>
                  <a:schemeClr val="accent5">
                    <a:lumMod val="60000"/>
                    <a:lumOff val="40000"/>
                  </a:schemeClr>
                </a:solidFill>
              </a:rPr>
              <a:t>Extending</a:t>
            </a:r>
            <a:r>
              <a:rPr lang="en-US" dirty="0" smtClean="0"/>
              <a:t> to larger size</a:t>
            </a:r>
          </a:p>
          <a:p>
            <a:pPr lvl="1"/>
            <a:r>
              <a:rPr lang="en-US" dirty="0" smtClean="0"/>
              <a:t>1111 = -1</a:t>
            </a:r>
          </a:p>
          <a:p>
            <a:pPr lvl="1"/>
            <a:r>
              <a:rPr lang="en-US" dirty="0" smtClean="0"/>
              <a:t>1111 1111 = -1</a:t>
            </a:r>
          </a:p>
          <a:p>
            <a:pPr lvl="1"/>
            <a:r>
              <a:rPr lang="en-US" dirty="0" smtClean="0"/>
              <a:t>0111 = 7</a:t>
            </a:r>
          </a:p>
          <a:p>
            <a:pPr lvl="1"/>
            <a:r>
              <a:rPr lang="en-US" dirty="0" smtClean="0"/>
              <a:t>0000 0111 = 7</a:t>
            </a:r>
          </a:p>
          <a:p>
            <a:r>
              <a:rPr lang="en-US" sz="3200" dirty="0" smtClean="0">
                <a:solidFill>
                  <a:schemeClr val="accent5">
                    <a:lumMod val="60000"/>
                    <a:lumOff val="40000"/>
                  </a:schemeClr>
                </a:solidFill>
              </a:rPr>
              <a:t>Truncate</a:t>
            </a:r>
            <a:r>
              <a:rPr lang="en-US" sz="3200" dirty="0" smtClean="0"/>
              <a:t> to smaller </a:t>
            </a:r>
            <a:r>
              <a:rPr lang="en-US" dirty="0" smtClean="0"/>
              <a:t>size</a:t>
            </a:r>
          </a:p>
          <a:p>
            <a:pPr lvl="1"/>
            <a:r>
              <a:rPr lang="en-US" dirty="0" smtClean="0"/>
              <a:t>0000 1111 = 15</a:t>
            </a:r>
          </a:p>
          <a:p>
            <a:pPr lvl="1"/>
            <a:r>
              <a:rPr lang="en-US" dirty="0" smtClean="0">
                <a:solidFill>
                  <a:schemeClr val="accent5">
                    <a:lumMod val="60000"/>
                    <a:lumOff val="40000"/>
                  </a:schemeClr>
                </a:solidFill>
              </a:rPr>
              <a:t>BUT</a:t>
            </a:r>
            <a:r>
              <a:rPr lang="en-US" dirty="0" smtClean="0"/>
              <a:t>,</a:t>
            </a:r>
            <a:r>
              <a:rPr lang="en-US" dirty="0" smtClean="0">
                <a:solidFill>
                  <a:schemeClr val="accent1"/>
                </a:solidFill>
              </a:rPr>
              <a:t> </a:t>
            </a:r>
            <a:r>
              <a:rPr lang="en-US" strike="sngStrike" dirty="0" smtClean="0"/>
              <a:t>0000</a:t>
            </a:r>
            <a:r>
              <a:rPr lang="en-US" dirty="0" smtClean="0"/>
              <a:t> 1111 = </a:t>
            </a:r>
            <a:r>
              <a:rPr lang="en-US" dirty="0" smtClean="0">
                <a:solidFill>
                  <a:schemeClr val="accent5">
                    <a:lumMod val="60000"/>
                    <a:lumOff val="40000"/>
                  </a:schemeClr>
                </a:solidFill>
              </a:rPr>
              <a:t>1111 = -1</a:t>
            </a:r>
          </a:p>
        </p:txBody>
      </p:sp>
      <p:sp>
        <p:nvSpPr>
          <p:cNvPr id="6" name="Rectangle 3" hidden="1"/>
          <p:cNvSpPr txBox="1">
            <a:spLocks noChangeArrowheads="1"/>
          </p:cNvSpPr>
          <p:nvPr>
            <p:custDataLst>
              <p:tags r:id="rId3"/>
            </p:custDataLst>
          </p:nvPr>
        </p:nvSpPr>
        <p:spPr>
          <a:xfrm>
            <a:off x="228600" y="304800"/>
            <a:ext cx="8686800" cy="3352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Copy the leftmost bit into new leading bits</a:t>
            </a:r>
          </a:p>
          <a:p>
            <a:pPr marL="917575" marR="0" lvl="2" indent="-228600" algn="l" defTabSz="914400" rtl="0" eaLnBrk="1" fontAlgn="auto" latinLnBrk="0" hangingPunct="1">
              <a:lnSpc>
                <a:spcPct val="100000"/>
              </a:lnSpc>
              <a:spcBef>
                <a:spcPct val="20000"/>
              </a:spcBef>
              <a:spcAft>
                <a:spcPts val="0"/>
              </a:spcAft>
              <a:buClr>
                <a:schemeClr val="accent1"/>
              </a:buClr>
              <a:buSzTx/>
              <a:buFont typeface="Calibri" pitchFamily="34" charset="0"/>
              <a:buChar char="–"/>
              <a:tabLst/>
              <a:defRPr/>
            </a:pPr>
            <a:r>
              <a:rPr kumimoji="0" lang="en-US" sz="24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For positive number, put 0’s in new leading bits</a:t>
            </a:r>
          </a:p>
          <a:p>
            <a:pPr marL="917575" marR="0" lvl="2" indent="-228600" algn="l" defTabSz="914400" rtl="0" eaLnBrk="1" fontAlgn="auto" latinLnBrk="0" hangingPunct="1">
              <a:lnSpc>
                <a:spcPct val="100000"/>
              </a:lnSpc>
              <a:spcBef>
                <a:spcPct val="20000"/>
              </a:spcBef>
              <a:spcAft>
                <a:spcPts val="0"/>
              </a:spcAft>
              <a:buClr>
                <a:schemeClr val="accent1"/>
              </a:buClr>
              <a:buSzTx/>
              <a:buFont typeface="Calibri" pitchFamily="34" charset="0"/>
              <a:buChar char="–"/>
              <a:tabLst/>
              <a:defRPr/>
            </a:pPr>
            <a:r>
              <a:rPr kumimoji="0" lang="en-US" sz="24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For negative number, put 1’s in new leading bits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endParaRPr>
          </a:p>
          <a:p>
            <a:pPr marL="458788" marR="0" lvl="1" indent="-28575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800" b="0" i="0" u="none" strike="noStrike" kern="1200" cap="none" spc="0" normalizeH="0" baseline="0" noProof="0" dirty="0" smtClean="0">
                <a:ln>
                  <a:noFill/>
                </a:ln>
                <a:solidFill>
                  <a:schemeClr val="accent4"/>
                </a:solidFill>
                <a:effectLst/>
                <a:uLnTx/>
                <a:uFillTx/>
                <a:latin typeface="Calibri" pitchFamily="34" charset="0"/>
                <a:ea typeface="+mn-ea"/>
                <a:cs typeface="Arial" pitchFamily="34" charset="0"/>
              </a:rPr>
              <a:t>Drop leading bits so long as sign doesn’t change</a:t>
            </a:r>
          </a:p>
        </p:txBody>
      </p:sp>
    </p:spTree>
    <p:extLst>
      <p:ext uri="{BB962C8B-B14F-4D97-AF65-F5344CB8AC3E}">
        <p14:creationId xmlns:p14="http://schemas.microsoft.com/office/powerpoint/2010/main" val="31967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89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89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89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89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89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89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88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a:xfrm>
            <a:off x="228600" y="838200"/>
            <a:ext cx="8686800" cy="6172200"/>
          </a:xfrm>
        </p:spPr>
        <p:txBody>
          <a:bodyPr>
            <a:noAutofit/>
          </a:bodyPr>
          <a:lstStyle/>
          <a:p>
            <a:pPr>
              <a:lnSpc>
                <a:spcPct val="90000"/>
              </a:lnSpc>
            </a:pPr>
            <a:r>
              <a:rPr lang="en-US" dirty="0" smtClean="0">
                <a:solidFill>
                  <a:schemeClr val="accent5">
                    <a:lumMod val="60000"/>
                    <a:lumOff val="40000"/>
                  </a:schemeClr>
                </a:solidFill>
              </a:rPr>
              <a:t>Addition with two’s complement signed numbers</a:t>
            </a:r>
          </a:p>
          <a:p>
            <a:pPr>
              <a:lnSpc>
                <a:spcPct val="90000"/>
              </a:lnSpc>
              <a:buClr>
                <a:schemeClr val="accent1"/>
              </a:buClr>
            </a:pPr>
            <a:r>
              <a:rPr lang="en-US" dirty="0"/>
              <a:t>A</a:t>
            </a:r>
            <a:r>
              <a:rPr lang="en-US" dirty="0" smtClean="0"/>
              <a:t>ddition </a:t>
            </a:r>
            <a:r>
              <a:rPr lang="en-US" dirty="0"/>
              <a:t>as </a:t>
            </a:r>
            <a:r>
              <a:rPr lang="en-US" dirty="0" smtClean="0"/>
              <a:t>usual. Ignore the sign. </a:t>
            </a:r>
            <a:r>
              <a:rPr lang="en-US" dirty="0"/>
              <a:t>I</a:t>
            </a:r>
            <a:r>
              <a:rPr lang="en-US" dirty="0" smtClean="0"/>
              <a:t>t just works!</a:t>
            </a:r>
          </a:p>
          <a:p>
            <a:pPr>
              <a:lnSpc>
                <a:spcPct val="90000"/>
              </a:lnSpc>
              <a:buClr>
                <a:schemeClr val="accent1"/>
              </a:buClr>
            </a:pPr>
            <a:r>
              <a:rPr lang="en-US" dirty="0"/>
              <a:t>Examples</a:t>
            </a:r>
          </a:p>
          <a:p>
            <a:pPr lvl="1">
              <a:lnSpc>
                <a:spcPct val="90000"/>
              </a:lnSpc>
            </a:pPr>
            <a:r>
              <a:rPr lang="en-US" dirty="0"/>
              <a:t> 1 + -1 </a:t>
            </a:r>
            <a:r>
              <a:rPr lang="en-US" dirty="0" smtClean="0"/>
              <a:t>=</a:t>
            </a:r>
            <a:endParaRPr lang="en-US" dirty="0"/>
          </a:p>
          <a:p>
            <a:pPr lvl="1">
              <a:lnSpc>
                <a:spcPct val="90000"/>
              </a:lnSpc>
            </a:pPr>
            <a:r>
              <a:rPr lang="en-US" dirty="0"/>
              <a:t>-3 + -1 </a:t>
            </a:r>
            <a:r>
              <a:rPr lang="en-US" dirty="0" smtClean="0"/>
              <a:t>=</a:t>
            </a:r>
          </a:p>
          <a:p>
            <a:pPr lvl="1">
              <a:lnSpc>
                <a:spcPct val="90000"/>
              </a:lnSpc>
            </a:pPr>
            <a:r>
              <a:rPr lang="en-US" dirty="0" smtClean="0"/>
              <a:t>-7 +  3 =</a:t>
            </a:r>
          </a:p>
          <a:p>
            <a:pPr lvl="1">
              <a:lnSpc>
                <a:spcPct val="90000"/>
              </a:lnSpc>
            </a:pPr>
            <a:r>
              <a:rPr lang="en-US" dirty="0" smtClean="0"/>
              <a:t> </a:t>
            </a:r>
            <a:r>
              <a:rPr lang="en-US" dirty="0"/>
              <a:t>7 + (-3) </a:t>
            </a:r>
            <a:r>
              <a:rPr lang="en-US" dirty="0" smtClean="0"/>
              <a:t>=</a:t>
            </a:r>
          </a:p>
        </p:txBody>
      </p:sp>
      <p:sp>
        <p:nvSpPr>
          <p:cNvPr id="6" name="Rectangle 3"/>
          <p:cNvSpPr txBox="1">
            <a:spLocks noChangeArrowheads="1"/>
          </p:cNvSpPr>
          <p:nvPr>
            <p:custDataLst>
              <p:tags r:id="rId3"/>
            </p:custDataLst>
          </p:nvPr>
        </p:nvSpPr>
        <p:spPr>
          <a:xfrm>
            <a:off x="6644244" y="1830989"/>
            <a:ext cx="2423556" cy="4798411"/>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SzPct val="80000"/>
            </a:pPr>
            <a:r>
              <a:rPr lang="en-US" sz="1800" dirty="0" smtClean="0">
                <a:solidFill>
                  <a:srgbClr val="00B050"/>
                </a:solidFill>
              </a:rPr>
              <a:t>-1 = </a:t>
            </a:r>
            <a:r>
              <a:rPr lang="en-US" sz="1800" dirty="0" smtClean="0"/>
              <a:t>	</a:t>
            </a:r>
            <a:r>
              <a:rPr lang="en-US" sz="1800" dirty="0" smtClean="0">
                <a:solidFill>
                  <a:schemeClr val="accent2"/>
                </a:solidFill>
              </a:rPr>
              <a:t>1</a:t>
            </a:r>
            <a:r>
              <a:rPr lang="en-US" sz="1800" dirty="0" smtClean="0"/>
              <a:t>111	</a:t>
            </a:r>
            <a:r>
              <a:rPr lang="en-US" sz="1800" dirty="0" smtClean="0">
                <a:solidFill>
                  <a:schemeClr val="accent1"/>
                </a:solidFill>
              </a:rPr>
              <a:t>= 15</a:t>
            </a:r>
          </a:p>
          <a:p>
            <a:pPr marL="342900" indent="-342900">
              <a:buSzPct val="80000"/>
            </a:pPr>
            <a:r>
              <a:rPr lang="en-US" sz="1800" dirty="0" smtClean="0">
                <a:solidFill>
                  <a:srgbClr val="00B050"/>
                </a:solidFill>
              </a:rPr>
              <a:t>-2 = </a:t>
            </a:r>
            <a:r>
              <a:rPr lang="en-US" sz="1800" dirty="0" smtClean="0"/>
              <a:t>	</a:t>
            </a:r>
            <a:r>
              <a:rPr lang="en-US" sz="1800" dirty="0" smtClean="0">
                <a:solidFill>
                  <a:schemeClr val="accent2"/>
                </a:solidFill>
              </a:rPr>
              <a:t>1</a:t>
            </a:r>
            <a:r>
              <a:rPr lang="en-US" sz="1800" dirty="0" smtClean="0"/>
              <a:t>110	</a:t>
            </a:r>
            <a:r>
              <a:rPr lang="en-US" sz="1800" dirty="0" smtClean="0">
                <a:solidFill>
                  <a:schemeClr val="accent1"/>
                </a:solidFill>
              </a:rPr>
              <a:t>= 14</a:t>
            </a:r>
          </a:p>
          <a:p>
            <a:pPr marL="342900" indent="-342900">
              <a:buSzPct val="80000"/>
              <a:defRPr/>
            </a:pPr>
            <a:r>
              <a:rPr lang="en-US" sz="1800" dirty="0" smtClean="0">
                <a:solidFill>
                  <a:srgbClr val="00B050"/>
                </a:solidFill>
              </a:rPr>
              <a:t>-3 = </a:t>
            </a:r>
            <a:r>
              <a:rPr lang="en-US" sz="1800" dirty="0" smtClean="0"/>
              <a:t>	</a:t>
            </a:r>
            <a:r>
              <a:rPr lang="en-US" sz="1800" dirty="0" smtClean="0">
                <a:solidFill>
                  <a:schemeClr val="accent2"/>
                </a:solidFill>
              </a:rPr>
              <a:t>1</a:t>
            </a:r>
            <a:r>
              <a:rPr lang="en-US" sz="1800" dirty="0" smtClean="0"/>
              <a:t>101	</a:t>
            </a:r>
            <a:r>
              <a:rPr lang="en-US" sz="1800" dirty="0" smtClean="0">
                <a:solidFill>
                  <a:schemeClr val="accent1"/>
                </a:solidFill>
              </a:rPr>
              <a:t>= 13</a:t>
            </a:r>
          </a:p>
          <a:p>
            <a:pPr marL="342900" indent="-342900">
              <a:buSzPct val="80000"/>
            </a:pPr>
            <a:r>
              <a:rPr lang="en-US" sz="1800" dirty="0" smtClean="0">
                <a:solidFill>
                  <a:srgbClr val="00B050"/>
                </a:solidFill>
              </a:rPr>
              <a:t>-4 = </a:t>
            </a:r>
            <a:r>
              <a:rPr lang="en-US" sz="1800" dirty="0" smtClean="0"/>
              <a:t>	</a:t>
            </a:r>
            <a:r>
              <a:rPr lang="en-US" sz="1800" dirty="0" smtClean="0">
                <a:solidFill>
                  <a:schemeClr val="accent2"/>
                </a:solidFill>
              </a:rPr>
              <a:t>1</a:t>
            </a:r>
            <a:r>
              <a:rPr lang="en-US" sz="1800" dirty="0" smtClean="0"/>
              <a:t>100	</a:t>
            </a:r>
            <a:r>
              <a:rPr lang="en-US" sz="1800" dirty="0" smtClean="0">
                <a:solidFill>
                  <a:schemeClr val="accent1"/>
                </a:solidFill>
              </a:rPr>
              <a:t>= 12</a:t>
            </a:r>
          </a:p>
          <a:p>
            <a:pPr marL="342900" indent="-342900">
              <a:buSzPct val="80000"/>
            </a:pPr>
            <a:r>
              <a:rPr lang="en-US" sz="1800" dirty="0" smtClean="0">
                <a:solidFill>
                  <a:srgbClr val="00B050"/>
                </a:solidFill>
              </a:rPr>
              <a:t>-5 = </a:t>
            </a:r>
            <a:r>
              <a:rPr lang="en-US" sz="1800" dirty="0" smtClean="0"/>
              <a:t>	</a:t>
            </a:r>
            <a:r>
              <a:rPr lang="en-US" sz="1800" dirty="0" smtClean="0">
                <a:solidFill>
                  <a:schemeClr val="accent2"/>
                </a:solidFill>
              </a:rPr>
              <a:t>1</a:t>
            </a:r>
            <a:r>
              <a:rPr lang="en-US" sz="1800" dirty="0" smtClean="0"/>
              <a:t>011	</a:t>
            </a:r>
            <a:r>
              <a:rPr lang="en-US" sz="1800" dirty="0" smtClean="0">
                <a:solidFill>
                  <a:schemeClr val="accent1"/>
                </a:solidFill>
              </a:rPr>
              <a:t>= 11</a:t>
            </a:r>
          </a:p>
          <a:p>
            <a:pPr marL="342900" indent="-342900">
              <a:buSzPct val="80000"/>
            </a:pPr>
            <a:r>
              <a:rPr lang="en-US" sz="1800" dirty="0" smtClean="0">
                <a:solidFill>
                  <a:srgbClr val="00B050"/>
                </a:solidFill>
              </a:rPr>
              <a:t>-6 = </a:t>
            </a:r>
            <a:r>
              <a:rPr lang="en-US" sz="1800" dirty="0" smtClean="0"/>
              <a:t>	</a:t>
            </a:r>
            <a:r>
              <a:rPr lang="en-US" sz="1800" dirty="0" smtClean="0">
                <a:solidFill>
                  <a:schemeClr val="accent2"/>
                </a:solidFill>
              </a:rPr>
              <a:t>1</a:t>
            </a:r>
            <a:r>
              <a:rPr lang="en-US" sz="1800" dirty="0" smtClean="0"/>
              <a:t>010	</a:t>
            </a:r>
            <a:r>
              <a:rPr lang="en-US" sz="1800" dirty="0" smtClean="0">
                <a:solidFill>
                  <a:schemeClr val="accent1"/>
                </a:solidFill>
              </a:rPr>
              <a:t>= 10</a:t>
            </a:r>
          </a:p>
          <a:p>
            <a:pPr marL="342900" indent="-342900">
              <a:buSzPct val="80000"/>
              <a:defRPr/>
            </a:pPr>
            <a:r>
              <a:rPr lang="en-US" sz="1800" dirty="0" smtClean="0">
                <a:solidFill>
                  <a:srgbClr val="00B050"/>
                </a:solidFill>
              </a:rPr>
              <a:t>-7 = </a:t>
            </a:r>
            <a:r>
              <a:rPr lang="en-US" sz="1800" dirty="0" smtClean="0"/>
              <a:t>	</a:t>
            </a:r>
            <a:r>
              <a:rPr lang="en-US" sz="1800" dirty="0" smtClean="0">
                <a:solidFill>
                  <a:schemeClr val="accent2"/>
                </a:solidFill>
              </a:rPr>
              <a:t>1</a:t>
            </a:r>
            <a:r>
              <a:rPr lang="en-US" sz="1800" dirty="0" smtClean="0"/>
              <a:t>001	</a:t>
            </a:r>
            <a:r>
              <a:rPr lang="en-US" sz="1800" dirty="0" smtClean="0">
                <a:solidFill>
                  <a:schemeClr val="accent1"/>
                </a:solidFill>
              </a:rPr>
              <a:t>= 9</a:t>
            </a:r>
          </a:p>
          <a:p>
            <a:pPr marL="342900" indent="-342900">
              <a:buSzPct val="80000"/>
              <a:defRPr/>
            </a:pPr>
            <a:r>
              <a:rPr lang="en-US" sz="1800" dirty="0" smtClean="0">
                <a:solidFill>
                  <a:srgbClr val="00B050"/>
                </a:solidFill>
                <a:sym typeface="Symbol" pitchFamily="18" charset="2"/>
              </a:rPr>
              <a:t>-8 = </a:t>
            </a:r>
            <a:r>
              <a:rPr lang="en-US" sz="1800" dirty="0" smtClean="0">
                <a:sym typeface="Symbol" pitchFamily="18" charset="2"/>
              </a:rPr>
              <a:t>	</a:t>
            </a:r>
            <a:r>
              <a:rPr lang="en-US" sz="1800" dirty="0" smtClean="0">
                <a:solidFill>
                  <a:schemeClr val="accent2"/>
                </a:solidFill>
                <a:sym typeface="Symbol" pitchFamily="18" charset="2"/>
              </a:rPr>
              <a:t>1</a:t>
            </a:r>
            <a:r>
              <a:rPr lang="en-US" sz="1800" dirty="0" smtClean="0">
                <a:sym typeface="Symbol" pitchFamily="18" charset="2"/>
              </a:rPr>
              <a:t>000	</a:t>
            </a:r>
            <a:r>
              <a:rPr lang="en-US" sz="1800" dirty="0" smtClean="0">
                <a:solidFill>
                  <a:schemeClr val="accent1"/>
                </a:solidFill>
                <a:sym typeface="Symbol" pitchFamily="18" charset="2"/>
              </a:rPr>
              <a:t>= 8</a:t>
            </a:r>
            <a:endParaRPr lang="en-US" sz="1800" dirty="0" smtClean="0">
              <a:solidFill>
                <a:schemeClr val="accent1"/>
              </a:solidFill>
            </a:endParaRPr>
          </a:p>
          <a:p>
            <a:pPr>
              <a:spcBef>
                <a:spcPts val="0"/>
              </a:spcBef>
            </a:pPr>
            <a:r>
              <a:rPr lang="en-US" sz="1800" dirty="0" smtClean="0">
                <a:solidFill>
                  <a:srgbClr val="00B050"/>
                </a:solidFill>
              </a:rPr>
              <a:t>+7 =</a:t>
            </a:r>
            <a:r>
              <a:rPr lang="en-US" sz="1800" dirty="0" smtClean="0"/>
              <a:t> 	0111	</a:t>
            </a:r>
            <a:r>
              <a:rPr lang="en-US" sz="1800" dirty="0" smtClean="0">
                <a:solidFill>
                  <a:schemeClr val="accent1"/>
                </a:solidFill>
              </a:rPr>
              <a:t>= 7</a:t>
            </a:r>
          </a:p>
          <a:p>
            <a:pPr>
              <a:spcBef>
                <a:spcPts val="0"/>
              </a:spcBef>
            </a:pPr>
            <a:r>
              <a:rPr lang="en-US" sz="1800" dirty="0" smtClean="0">
                <a:solidFill>
                  <a:srgbClr val="00B050"/>
                </a:solidFill>
              </a:rPr>
              <a:t>+6 =</a:t>
            </a:r>
            <a:r>
              <a:rPr lang="en-US" sz="1800" dirty="0" smtClean="0"/>
              <a:t> 	0110	</a:t>
            </a:r>
            <a:r>
              <a:rPr lang="en-US" sz="1800" dirty="0" smtClean="0">
                <a:solidFill>
                  <a:schemeClr val="accent1"/>
                </a:solidFill>
              </a:rPr>
              <a:t>= 6</a:t>
            </a:r>
          </a:p>
          <a:p>
            <a:pPr>
              <a:spcBef>
                <a:spcPts val="0"/>
              </a:spcBef>
            </a:pPr>
            <a:r>
              <a:rPr lang="en-US" sz="1800" dirty="0" smtClean="0">
                <a:solidFill>
                  <a:srgbClr val="00B050"/>
                </a:solidFill>
              </a:rPr>
              <a:t>+5 =</a:t>
            </a:r>
            <a:r>
              <a:rPr lang="en-US" sz="1800" dirty="0" smtClean="0"/>
              <a:t> 	0101	</a:t>
            </a:r>
            <a:r>
              <a:rPr lang="en-US" sz="1800" dirty="0" smtClean="0">
                <a:solidFill>
                  <a:schemeClr val="accent1"/>
                </a:solidFill>
              </a:rPr>
              <a:t>= 5</a:t>
            </a:r>
          </a:p>
          <a:p>
            <a:pPr>
              <a:spcBef>
                <a:spcPts val="0"/>
              </a:spcBef>
            </a:pPr>
            <a:r>
              <a:rPr lang="en-US" sz="1800" dirty="0" smtClean="0">
                <a:solidFill>
                  <a:srgbClr val="00B050"/>
                </a:solidFill>
              </a:rPr>
              <a:t>+4 =</a:t>
            </a:r>
            <a:r>
              <a:rPr lang="en-US" sz="1800" dirty="0" smtClean="0"/>
              <a:t> 	0100	</a:t>
            </a:r>
            <a:r>
              <a:rPr lang="en-US" sz="1800" dirty="0" smtClean="0">
                <a:solidFill>
                  <a:schemeClr val="accent1"/>
                </a:solidFill>
              </a:rPr>
              <a:t>= 4</a:t>
            </a:r>
          </a:p>
          <a:p>
            <a:pPr>
              <a:spcBef>
                <a:spcPts val="0"/>
              </a:spcBef>
            </a:pPr>
            <a:r>
              <a:rPr lang="en-US" sz="1800" dirty="0" smtClean="0">
                <a:solidFill>
                  <a:srgbClr val="00B050"/>
                </a:solidFill>
              </a:rPr>
              <a:t>+3 =</a:t>
            </a:r>
            <a:r>
              <a:rPr lang="en-US" sz="1800" dirty="0" smtClean="0"/>
              <a:t> 	0011	</a:t>
            </a:r>
            <a:r>
              <a:rPr lang="en-US" sz="1800" dirty="0" smtClean="0">
                <a:solidFill>
                  <a:schemeClr val="accent1"/>
                </a:solidFill>
              </a:rPr>
              <a:t>= 3</a:t>
            </a:r>
          </a:p>
          <a:p>
            <a:pPr>
              <a:spcBef>
                <a:spcPts val="0"/>
              </a:spcBef>
            </a:pPr>
            <a:r>
              <a:rPr lang="en-US" sz="1800" dirty="0" smtClean="0">
                <a:solidFill>
                  <a:srgbClr val="00B050"/>
                </a:solidFill>
              </a:rPr>
              <a:t>+2 =</a:t>
            </a:r>
            <a:r>
              <a:rPr lang="en-US" sz="1800" dirty="0" smtClean="0"/>
              <a:t> 	0010	</a:t>
            </a:r>
            <a:r>
              <a:rPr lang="en-US" sz="1800" dirty="0" smtClean="0">
                <a:solidFill>
                  <a:schemeClr val="accent1"/>
                </a:solidFill>
              </a:rPr>
              <a:t>= 2</a:t>
            </a:r>
          </a:p>
          <a:p>
            <a:pPr>
              <a:spcBef>
                <a:spcPts val="0"/>
              </a:spcBef>
            </a:pPr>
            <a:r>
              <a:rPr lang="en-US" sz="1800" dirty="0" smtClean="0">
                <a:solidFill>
                  <a:srgbClr val="00B050"/>
                </a:solidFill>
              </a:rPr>
              <a:t>+1 =</a:t>
            </a:r>
            <a:r>
              <a:rPr lang="en-US" sz="1800" dirty="0" smtClean="0"/>
              <a:t> 	0001	</a:t>
            </a:r>
            <a:r>
              <a:rPr lang="en-US" sz="1800" dirty="0" smtClean="0">
                <a:solidFill>
                  <a:schemeClr val="accent1"/>
                </a:solidFill>
              </a:rPr>
              <a:t>= 1</a:t>
            </a:r>
          </a:p>
          <a:p>
            <a:pPr>
              <a:spcBef>
                <a:spcPts val="0"/>
              </a:spcBef>
            </a:pPr>
            <a:r>
              <a:rPr lang="en-US" sz="1800" dirty="0" smtClean="0">
                <a:solidFill>
                  <a:srgbClr val="00B050"/>
                </a:solidFill>
              </a:rPr>
              <a:t>  0 =</a:t>
            </a:r>
            <a:r>
              <a:rPr lang="en-US" sz="1800" dirty="0" smtClean="0"/>
              <a:t> 	0000	</a:t>
            </a:r>
            <a:r>
              <a:rPr lang="en-US" sz="1800" dirty="0" smtClean="0">
                <a:solidFill>
                  <a:schemeClr val="accent1"/>
                </a:solidFill>
              </a:rPr>
              <a:t>= 0</a:t>
            </a:r>
          </a:p>
        </p:txBody>
      </p:sp>
    </p:spTree>
    <p:extLst>
      <p:ext uri="{BB962C8B-B14F-4D97-AF65-F5344CB8AC3E}">
        <p14:creationId xmlns:p14="http://schemas.microsoft.com/office/powerpoint/2010/main" val="4121238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5">
                    <a:lumMod val="60000"/>
                    <a:lumOff val="40000"/>
                  </a:schemeClr>
                </a:solidFill>
              </a:rPr>
              <a:t>Addition with two’s complement signed numbers</a:t>
            </a:r>
          </a:p>
          <a:p>
            <a:pPr>
              <a:lnSpc>
                <a:spcPct val="90000"/>
              </a:lnSpc>
              <a:buClr>
                <a:schemeClr val="accent1"/>
              </a:buClr>
            </a:pPr>
            <a:r>
              <a:rPr lang="en-US" dirty="0"/>
              <a:t>A</a:t>
            </a:r>
            <a:r>
              <a:rPr lang="en-US" dirty="0" smtClean="0"/>
              <a:t>ddition </a:t>
            </a:r>
            <a:r>
              <a:rPr lang="en-US" dirty="0"/>
              <a:t>as </a:t>
            </a:r>
            <a:r>
              <a:rPr lang="en-US" dirty="0" smtClean="0"/>
              <a:t>usual. Ignore the sign.</a:t>
            </a:r>
            <a:r>
              <a:rPr lang="en-US" dirty="0"/>
              <a:t> </a:t>
            </a:r>
            <a:r>
              <a:rPr lang="en-US" dirty="0" smtClean="0"/>
              <a:t>It just works!</a:t>
            </a:r>
          </a:p>
          <a:p>
            <a:pPr>
              <a:lnSpc>
                <a:spcPct val="90000"/>
              </a:lnSpc>
              <a:buClr>
                <a:schemeClr val="accent1"/>
              </a:buClr>
            </a:pPr>
            <a:r>
              <a:rPr lang="en-US" dirty="0"/>
              <a:t>Examples</a:t>
            </a:r>
          </a:p>
          <a:p>
            <a:pPr lvl="1">
              <a:lnSpc>
                <a:spcPct val="90000"/>
              </a:lnSpc>
            </a:pPr>
            <a:r>
              <a:rPr lang="en-US" dirty="0"/>
              <a:t> 1 + -1 = 0001 + 1111 = </a:t>
            </a:r>
          </a:p>
          <a:p>
            <a:pPr lvl="1">
              <a:lnSpc>
                <a:spcPct val="90000"/>
              </a:lnSpc>
            </a:pPr>
            <a:r>
              <a:rPr lang="en-US" dirty="0"/>
              <a:t>-3 + -1 = 1101 + 1111 = </a:t>
            </a:r>
          </a:p>
          <a:p>
            <a:pPr lvl="1">
              <a:lnSpc>
                <a:spcPct val="90000"/>
              </a:lnSpc>
            </a:pPr>
            <a:r>
              <a:rPr lang="en-US" dirty="0"/>
              <a:t>-7 +  3 = 1001 + 0011 = </a:t>
            </a:r>
          </a:p>
          <a:p>
            <a:pPr lvl="1">
              <a:lnSpc>
                <a:spcPct val="90000"/>
              </a:lnSpc>
            </a:pPr>
            <a:r>
              <a:rPr lang="en-US" dirty="0"/>
              <a:t> 7 + (-3) = 0111 + 1101 = </a:t>
            </a:r>
          </a:p>
          <a:p>
            <a:pPr lvl="1">
              <a:lnSpc>
                <a:spcPct val="90000"/>
              </a:lnSpc>
            </a:pPr>
            <a:endParaRPr lang="en-US" dirty="0" smtClean="0"/>
          </a:p>
          <a:p>
            <a:pPr>
              <a:lnSpc>
                <a:spcPct val="90000"/>
              </a:lnSpc>
              <a:buClr>
                <a:schemeClr val="accent1"/>
              </a:buClr>
            </a:pPr>
            <a:endParaRPr lang="en-US" dirty="0" smtClean="0"/>
          </a:p>
        </p:txBody>
      </p:sp>
      <p:sp>
        <p:nvSpPr>
          <p:cNvPr id="4" name="Rectangle 3"/>
          <p:cNvSpPr txBox="1">
            <a:spLocks noChangeArrowheads="1"/>
          </p:cNvSpPr>
          <p:nvPr>
            <p:custDataLst>
              <p:tags r:id="rId3"/>
            </p:custDataLst>
          </p:nvPr>
        </p:nvSpPr>
        <p:spPr>
          <a:xfrm>
            <a:off x="6644244" y="1830989"/>
            <a:ext cx="2423556" cy="4798411"/>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SzPct val="80000"/>
            </a:pPr>
            <a:r>
              <a:rPr lang="en-US" sz="1800" dirty="0" smtClean="0">
                <a:solidFill>
                  <a:srgbClr val="00B050"/>
                </a:solidFill>
              </a:rPr>
              <a:t>-1 = </a:t>
            </a:r>
            <a:r>
              <a:rPr lang="en-US" sz="1800" dirty="0" smtClean="0"/>
              <a:t>	</a:t>
            </a:r>
            <a:r>
              <a:rPr lang="en-US" sz="1800" dirty="0" smtClean="0">
                <a:solidFill>
                  <a:schemeClr val="accent2"/>
                </a:solidFill>
              </a:rPr>
              <a:t>1</a:t>
            </a:r>
            <a:r>
              <a:rPr lang="en-US" sz="1800" dirty="0" smtClean="0"/>
              <a:t>111	</a:t>
            </a:r>
            <a:r>
              <a:rPr lang="en-US" sz="1800" dirty="0" smtClean="0">
                <a:solidFill>
                  <a:schemeClr val="accent1"/>
                </a:solidFill>
              </a:rPr>
              <a:t>= 15</a:t>
            </a:r>
          </a:p>
          <a:p>
            <a:pPr marL="342900" indent="-342900">
              <a:buSzPct val="80000"/>
            </a:pPr>
            <a:r>
              <a:rPr lang="en-US" sz="1800" dirty="0" smtClean="0">
                <a:solidFill>
                  <a:srgbClr val="00B050"/>
                </a:solidFill>
              </a:rPr>
              <a:t>-2 = </a:t>
            </a:r>
            <a:r>
              <a:rPr lang="en-US" sz="1800" dirty="0" smtClean="0"/>
              <a:t>	</a:t>
            </a:r>
            <a:r>
              <a:rPr lang="en-US" sz="1800" dirty="0" smtClean="0">
                <a:solidFill>
                  <a:schemeClr val="accent2"/>
                </a:solidFill>
              </a:rPr>
              <a:t>1</a:t>
            </a:r>
            <a:r>
              <a:rPr lang="en-US" sz="1800" dirty="0" smtClean="0"/>
              <a:t>110	</a:t>
            </a:r>
            <a:r>
              <a:rPr lang="en-US" sz="1800" dirty="0" smtClean="0">
                <a:solidFill>
                  <a:schemeClr val="accent1"/>
                </a:solidFill>
              </a:rPr>
              <a:t>= 14</a:t>
            </a:r>
          </a:p>
          <a:p>
            <a:pPr marL="342900" indent="-342900">
              <a:buSzPct val="80000"/>
              <a:defRPr/>
            </a:pPr>
            <a:r>
              <a:rPr lang="en-US" sz="1800" dirty="0" smtClean="0">
                <a:solidFill>
                  <a:srgbClr val="00B050"/>
                </a:solidFill>
              </a:rPr>
              <a:t>-3 = </a:t>
            </a:r>
            <a:r>
              <a:rPr lang="en-US" sz="1800" dirty="0" smtClean="0"/>
              <a:t>	</a:t>
            </a:r>
            <a:r>
              <a:rPr lang="en-US" sz="1800" dirty="0" smtClean="0">
                <a:solidFill>
                  <a:schemeClr val="accent2"/>
                </a:solidFill>
              </a:rPr>
              <a:t>1</a:t>
            </a:r>
            <a:r>
              <a:rPr lang="en-US" sz="1800" dirty="0" smtClean="0"/>
              <a:t>101	</a:t>
            </a:r>
            <a:r>
              <a:rPr lang="en-US" sz="1800" dirty="0" smtClean="0">
                <a:solidFill>
                  <a:schemeClr val="accent1"/>
                </a:solidFill>
              </a:rPr>
              <a:t>= 13</a:t>
            </a:r>
          </a:p>
          <a:p>
            <a:pPr marL="342900" indent="-342900">
              <a:buSzPct val="80000"/>
            </a:pPr>
            <a:r>
              <a:rPr lang="en-US" sz="1800" dirty="0" smtClean="0">
                <a:solidFill>
                  <a:srgbClr val="00B050"/>
                </a:solidFill>
              </a:rPr>
              <a:t>-4 = </a:t>
            </a:r>
            <a:r>
              <a:rPr lang="en-US" sz="1800" dirty="0" smtClean="0"/>
              <a:t>	</a:t>
            </a:r>
            <a:r>
              <a:rPr lang="en-US" sz="1800" dirty="0" smtClean="0">
                <a:solidFill>
                  <a:schemeClr val="accent2"/>
                </a:solidFill>
              </a:rPr>
              <a:t>1</a:t>
            </a:r>
            <a:r>
              <a:rPr lang="en-US" sz="1800" dirty="0" smtClean="0"/>
              <a:t>100	</a:t>
            </a:r>
            <a:r>
              <a:rPr lang="en-US" sz="1800" dirty="0" smtClean="0">
                <a:solidFill>
                  <a:schemeClr val="accent1"/>
                </a:solidFill>
              </a:rPr>
              <a:t>= 12</a:t>
            </a:r>
          </a:p>
          <a:p>
            <a:pPr marL="342900" indent="-342900">
              <a:buSzPct val="80000"/>
            </a:pPr>
            <a:r>
              <a:rPr lang="en-US" sz="1800" dirty="0" smtClean="0">
                <a:solidFill>
                  <a:srgbClr val="00B050"/>
                </a:solidFill>
              </a:rPr>
              <a:t>-5 = </a:t>
            </a:r>
            <a:r>
              <a:rPr lang="en-US" sz="1800" dirty="0" smtClean="0"/>
              <a:t>	</a:t>
            </a:r>
            <a:r>
              <a:rPr lang="en-US" sz="1800" dirty="0" smtClean="0">
                <a:solidFill>
                  <a:schemeClr val="accent2"/>
                </a:solidFill>
              </a:rPr>
              <a:t>1</a:t>
            </a:r>
            <a:r>
              <a:rPr lang="en-US" sz="1800" dirty="0" smtClean="0"/>
              <a:t>011	</a:t>
            </a:r>
            <a:r>
              <a:rPr lang="en-US" sz="1800" dirty="0" smtClean="0">
                <a:solidFill>
                  <a:schemeClr val="accent1"/>
                </a:solidFill>
              </a:rPr>
              <a:t>= 11</a:t>
            </a:r>
          </a:p>
          <a:p>
            <a:pPr marL="342900" indent="-342900">
              <a:buSzPct val="80000"/>
            </a:pPr>
            <a:r>
              <a:rPr lang="en-US" sz="1800" dirty="0" smtClean="0">
                <a:solidFill>
                  <a:srgbClr val="00B050"/>
                </a:solidFill>
              </a:rPr>
              <a:t>-6 = </a:t>
            </a:r>
            <a:r>
              <a:rPr lang="en-US" sz="1800" dirty="0" smtClean="0"/>
              <a:t>	</a:t>
            </a:r>
            <a:r>
              <a:rPr lang="en-US" sz="1800" dirty="0" smtClean="0">
                <a:solidFill>
                  <a:schemeClr val="accent2"/>
                </a:solidFill>
              </a:rPr>
              <a:t>1</a:t>
            </a:r>
            <a:r>
              <a:rPr lang="en-US" sz="1800" dirty="0" smtClean="0"/>
              <a:t>010	</a:t>
            </a:r>
            <a:r>
              <a:rPr lang="en-US" sz="1800" dirty="0" smtClean="0">
                <a:solidFill>
                  <a:schemeClr val="accent1"/>
                </a:solidFill>
              </a:rPr>
              <a:t>= 10</a:t>
            </a:r>
          </a:p>
          <a:p>
            <a:pPr marL="342900" indent="-342900">
              <a:buSzPct val="80000"/>
              <a:defRPr/>
            </a:pPr>
            <a:r>
              <a:rPr lang="en-US" sz="1800" dirty="0" smtClean="0">
                <a:solidFill>
                  <a:srgbClr val="00B050"/>
                </a:solidFill>
              </a:rPr>
              <a:t>-7 = </a:t>
            </a:r>
            <a:r>
              <a:rPr lang="en-US" sz="1800" dirty="0" smtClean="0"/>
              <a:t>	</a:t>
            </a:r>
            <a:r>
              <a:rPr lang="en-US" sz="1800" dirty="0" smtClean="0">
                <a:solidFill>
                  <a:schemeClr val="accent2"/>
                </a:solidFill>
              </a:rPr>
              <a:t>1</a:t>
            </a:r>
            <a:r>
              <a:rPr lang="en-US" sz="1800" dirty="0" smtClean="0"/>
              <a:t>001	</a:t>
            </a:r>
            <a:r>
              <a:rPr lang="en-US" sz="1800" dirty="0" smtClean="0">
                <a:solidFill>
                  <a:schemeClr val="accent1"/>
                </a:solidFill>
              </a:rPr>
              <a:t>= 9</a:t>
            </a:r>
          </a:p>
          <a:p>
            <a:pPr marL="342900" indent="-342900">
              <a:buSzPct val="80000"/>
              <a:defRPr/>
            </a:pPr>
            <a:r>
              <a:rPr lang="en-US" sz="1800" dirty="0" smtClean="0">
                <a:solidFill>
                  <a:srgbClr val="00B050"/>
                </a:solidFill>
                <a:sym typeface="Symbol" pitchFamily="18" charset="2"/>
              </a:rPr>
              <a:t>-8 = </a:t>
            </a:r>
            <a:r>
              <a:rPr lang="en-US" sz="1800" dirty="0" smtClean="0">
                <a:sym typeface="Symbol" pitchFamily="18" charset="2"/>
              </a:rPr>
              <a:t>	</a:t>
            </a:r>
            <a:r>
              <a:rPr lang="en-US" sz="1800" dirty="0" smtClean="0">
                <a:solidFill>
                  <a:schemeClr val="accent2"/>
                </a:solidFill>
                <a:sym typeface="Symbol" pitchFamily="18" charset="2"/>
              </a:rPr>
              <a:t>1</a:t>
            </a:r>
            <a:r>
              <a:rPr lang="en-US" sz="1800" dirty="0" smtClean="0">
                <a:sym typeface="Symbol" pitchFamily="18" charset="2"/>
              </a:rPr>
              <a:t>000	</a:t>
            </a:r>
            <a:r>
              <a:rPr lang="en-US" sz="1800" dirty="0" smtClean="0">
                <a:solidFill>
                  <a:schemeClr val="accent1"/>
                </a:solidFill>
                <a:sym typeface="Symbol" pitchFamily="18" charset="2"/>
              </a:rPr>
              <a:t>= 8</a:t>
            </a:r>
            <a:endParaRPr lang="en-US" sz="1800" dirty="0" smtClean="0">
              <a:solidFill>
                <a:schemeClr val="accent1"/>
              </a:solidFill>
            </a:endParaRPr>
          </a:p>
          <a:p>
            <a:pPr>
              <a:spcBef>
                <a:spcPts val="0"/>
              </a:spcBef>
            </a:pPr>
            <a:r>
              <a:rPr lang="en-US" sz="1800" dirty="0" smtClean="0">
                <a:solidFill>
                  <a:srgbClr val="00B050"/>
                </a:solidFill>
              </a:rPr>
              <a:t>+7 =</a:t>
            </a:r>
            <a:r>
              <a:rPr lang="en-US" sz="1800" dirty="0" smtClean="0"/>
              <a:t> 	0111	</a:t>
            </a:r>
            <a:r>
              <a:rPr lang="en-US" sz="1800" dirty="0" smtClean="0">
                <a:solidFill>
                  <a:schemeClr val="accent1"/>
                </a:solidFill>
              </a:rPr>
              <a:t>= 7</a:t>
            </a:r>
          </a:p>
          <a:p>
            <a:pPr>
              <a:spcBef>
                <a:spcPts val="0"/>
              </a:spcBef>
            </a:pPr>
            <a:r>
              <a:rPr lang="en-US" sz="1800" dirty="0" smtClean="0">
                <a:solidFill>
                  <a:srgbClr val="00B050"/>
                </a:solidFill>
              </a:rPr>
              <a:t>+6 =</a:t>
            </a:r>
            <a:r>
              <a:rPr lang="en-US" sz="1800" dirty="0" smtClean="0"/>
              <a:t> 	0110	</a:t>
            </a:r>
            <a:r>
              <a:rPr lang="en-US" sz="1800" dirty="0" smtClean="0">
                <a:solidFill>
                  <a:schemeClr val="accent1"/>
                </a:solidFill>
              </a:rPr>
              <a:t>= 6</a:t>
            </a:r>
          </a:p>
          <a:p>
            <a:pPr>
              <a:spcBef>
                <a:spcPts val="0"/>
              </a:spcBef>
            </a:pPr>
            <a:r>
              <a:rPr lang="en-US" sz="1800" dirty="0" smtClean="0">
                <a:solidFill>
                  <a:srgbClr val="00B050"/>
                </a:solidFill>
              </a:rPr>
              <a:t>+5 =</a:t>
            </a:r>
            <a:r>
              <a:rPr lang="en-US" sz="1800" dirty="0" smtClean="0"/>
              <a:t> 	0101	</a:t>
            </a:r>
            <a:r>
              <a:rPr lang="en-US" sz="1800" dirty="0" smtClean="0">
                <a:solidFill>
                  <a:schemeClr val="accent1"/>
                </a:solidFill>
              </a:rPr>
              <a:t>= 5</a:t>
            </a:r>
          </a:p>
          <a:p>
            <a:pPr>
              <a:spcBef>
                <a:spcPts val="0"/>
              </a:spcBef>
            </a:pPr>
            <a:r>
              <a:rPr lang="en-US" sz="1800" dirty="0" smtClean="0">
                <a:solidFill>
                  <a:srgbClr val="00B050"/>
                </a:solidFill>
              </a:rPr>
              <a:t>+4 =</a:t>
            </a:r>
            <a:r>
              <a:rPr lang="en-US" sz="1800" dirty="0" smtClean="0"/>
              <a:t> 	0100	</a:t>
            </a:r>
            <a:r>
              <a:rPr lang="en-US" sz="1800" dirty="0" smtClean="0">
                <a:solidFill>
                  <a:schemeClr val="accent1"/>
                </a:solidFill>
              </a:rPr>
              <a:t>= 4</a:t>
            </a:r>
          </a:p>
          <a:p>
            <a:pPr>
              <a:spcBef>
                <a:spcPts val="0"/>
              </a:spcBef>
            </a:pPr>
            <a:r>
              <a:rPr lang="en-US" sz="1800" dirty="0" smtClean="0">
                <a:solidFill>
                  <a:srgbClr val="00B050"/>
                </a:solidFill>
              </a:rPr>
              <a:t>+3 =</a:t>
            </a:r>
            <a:r>
              <a:rPr lang="en-US" sz="1800" dirty="0" smtClean="0"/>
              <a:t> 	0011	</a:t>
            </a:r>
            <a:r>
              <a:rPr lang="en-US" sz="1800" dirty="0" smtClean="0">
                <a:solidFill>
                  <a:schemeClr val="accent1"/>
                </a:solidFill>
              </a:rPr>
              <a:t>= 3</a:t>
            </a:r>
          </a:p>
          <a:p>
            <a:pPr>
              <a:spcBef>
                <a:spcPts val="0"/>
              </a:spcBef>
            </a:pPr>
            <a:r>
              <a:rPr lang="en-US" sz="1800" dirty="0" smtClean="0">
                <a:solidFill>
                  <a:srgbClr val="00B050"/>
                </a:solidFill>
              </a:rPr>
              <a:t>+2 =</a:t>
            </a:r>
            <a:r>
              <a:rPr lang="en-US" sz="1800" dirty="0" smtClean="0"/>
              <a:t> 	0010	</a:t>
            </a:r>
            <a:r>
              <a:rPr lang="en-US" sz="1800" dirty="0" smtClean="0">
                <a:solidFill>
                  <a:schemeClr val="accent1"/>
                </a:solidFill>
              </a:rPr>
              <a:t>= 2</a:t>
            </a:r>
          </a:p>
          <a:p>
            <a:pPr>
              <a:spcBef>
                <a:spcPts val="0"/>
              </a:spcBef>
            </a:pPr>
            <a:r>
              <a:rPr lang="en-US" sz="1800" dirty="0" smtClean="0">
                <a:solidFill>
                  <a:srgbClr val="00B050"/>
                </a:solidFill>
              </a:rPr>
              <a:t>+1 =</a:t>
            </a:r>
            <a:r>
              <a:rPr lang="en-US" sz="1800" dirty="0" smtClean="0"/>
              <a:t> 	0001	</a:t>
            </a:r>
            <a:r>
              <a:rPr lang="en-US" sz="1800" dirty="0" smtClean="0">
                <a:solidFill>
                  <a:schemeClr val="accent1"/>
                </a:solidFill>
              </a:rPr>
              <a:t>= 1</a:t>
            </a:r>
          </a:p>
          <a:p>
            <a:pPr>
              <a:spcBef>
                <a:spcPts val="0"/>
              </a:spcBef>
            </a:pPr>
            <a:r>
              <a:rPr lang="en-US" sz="1800" dirty="0" smtClean="0">
                <a:solidFill>
                  <a:srgbClr val="00B050"/>
                </a:solidFill>
              </a:rPr>
              <a:t>  0 =</a:t>
            </a:r>
            <a:r>
              <a:rPr lang="en-US" sz="1800" dirty="0" smtClean="0"/>
              <a:t> 	0000	</a:t>
            </a:r>
            <a:r>
              <a:rPr lang="en-US" sz="1800" dirty="0" smtClean="0">
                <a:solidFill>
                  <a:schemeClr val="accent1"/>
                </a:solidFill>
              </a:rPr>
              <a:t>= 0</a:t>
            </a:r>
          </a:p>
        </p:txBody>
      </p:sp>
    </p:spTree>
    <p:extLst>
      <p:ext uri="{BB962C8B-B14F-4D97-AF65-F5344CB8AC3E}">
        <p14:creationId xmlns:p14="http://schemas.microsoft.com/office/powerpoint/2010/main" val="18564589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5">
                    <a:lumMod val="60000"/>
                    <a:lumOff val="40000"/>
                  </a:schemeClr>
                </a:solidFill>
              </a:rPr>
              <a:t>Addition with two’s complement signed numbers</a:t>
            </a:r>
          </a:p>
          <a:p>
            <a:pPr>
              <a:lnSpc>
                <a:spcPct val="90000"/>
              </a:lnSpc>
              <a:buClr>
                <a:schemeClr val="accent1"/>
              </a:buClr>
            </a:pPr>
            <a:r>
              <a:rPr lang="en-US" dirty="0"/>
              <a:t>A</a:t>
            </a:r>
            <a:r>
              <a:rPr lang="en-US" dirty="0" smtClean="0"/>
              <a:t>ddition </a:t>
            </a:r>
            <a:r>
              <a:rPr lang="en-US" dirty="0"/>
              <a:t>as </a:t>
            </a:r>
            <a:r>
              <a:rPr lang="en-US" dirty="0" smtClean="0"/>
              <a:t>usual. Ignore the sign.</a:t>
            </a:r>
            <a:r>
              <a:rPr lang="en-US" dirty="0"/>
              <a:t> </a:t>
            </a:r>
            <a:r>
              <a:rPr lang="en-US" dirty="0" smtClean="0"/>
              <a:t>It just works!</a:t>
            </a:r>
          </a:p>
          <a:p>
            <a:pPr>
              <a:lnSpc>
                <a:spcPct val="90000"/>
              </a:lnSpc>
              <a:buClr>
                <a:schemeClr val="accent1"/>
              </a:buClr>
            </a:pPr>
            <a:r>
              <a:rPr lang="en-US" dirty="0"/>
              <a:t>Examples</a:t>
            </a:r>
          </a:p>
          <a:p>
            <a:pPr lvl="1">
              <a:lnSpc>
                <a:spcPct val="90000"/>
              </a:lnSpc>
            </a:pPr>
            <a:r>
              <a:rPr lang="en-US" dirty="0"/>
              <a:t> 1 + -1 = 0001 + 1111 = 0000 (0)</a:t>
            </a:r>
          </a:p>
          <a:p>
            <a:pPr lvl="1">
              <a:lnSpc>
                <a:spcPct val="90000"/>
              </a:lnSpc>
            </a:pPr>
            <a:r>
              <a:rPr lang="en-US" dirty="0"/>
              <a:t>-3 + -1 = 1101 + 1111 = 1100 (-4)</a:t>
            </a:r>
          </a:p>
          <a:p>
            <a:pPr lvl="1">
              <a:lnSpc>
                <a:spcPct val="90000"/>
              </a:lnSpc>
            </a:pPr>
            <a:r>
              <a:rPr lang="en-US" dirty="0"/>
              <a:t>-7 +  3 = 1001 + 0011 = 1100 (-4)</a:t>
            </a:r>
          </a:p>
          <a:p>
            <a:pPr lvl="1">
              <a:lnSpc>
                <a:spcPct val="90000"/>
              </a:lnSpc>
            </a:pPr>
            <a:r>
              <a:rPr lang="en-US" dirty="0"/>
              <a:t> 7 + (-3) = 0111 + 1101 = </a:t>
            </a:r>
            <a:r>
              <a:rPr lang="en-US" dirty="0" smtClean="0"/>
              <a:t>0100 </a:t>
            </a:r>
            <a:r>
              <a:rPr lang="en-US" dirty="0"/>
              <a:t>(4</a:t>
            </a:r>
            <a:r>
              <a:rPr lang="en-US" dirty="0" smtClean="0"/>
              <a:t>)</a:t>
            </a:r>
          </a:p>
          <a:p>
            <a:pPr>
              <a:lnSpc>
                <a:spcPct val="90000"/>
              </a:lnSpc>
              <a:buClr>
                <a:schemeClr val="accent1"/>
              </a:buClr>
            </a:pPr>
            <a:endParaRPr lang="en-US" dirty="0" smtClean="0"/>
          </a:p>
        </p:txBody>
      </p:sp>
      <p:sp>
        <p:nvSpPr>
          <p:cNvPr id="4" name="Rectangle 3"/>
          <p:cNvSpPr txBox="1">
            <a:spLocks noChangeArrowheads="1"/>
          </p:cNvSpPr>
          <p:nvPr>
            <p:custDataLst>
              <p:tags r:id="rId3"/>
            </p:custDataLst>
          </p:nvPr>
        </p:nvSpPr>
        <p:spPr>
          <a:xfrm>
            <a:off x="6644244" y="1830989"/>
            <a:ext cx="2423556" cy="4798411"/>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SzPct val="80000"/>
            </a:pPr>
            <a:r>
              <a:rPr lang="en-US" sz="1800" dirty="0" smtClean="0">
                <a:solidFill>
                  <a:srgbClr val="00B050"/>
                </a:solidFill>
              </a:rPr>
              <a:t>-1 = </a:t>
            </a:r>
            <a:r>
              <a:rPr lang="en-US" sz="1800" dirty="0" smtClean="0"/>
              <a:t>	</a:t>
            </a:r>
            <a:r>
              <a:rPr lang="en-US" sz="1800" dirty="0" smtClean="0">
                <a:solidFill>
                  <a:schemeClr val="accent2"/>
                </a:solidFill>
              </a:rPr>
              <a:t>1</a:t>
            </a:r>
            <a:r>
              <a:rPr lang="en-US" sz="1800" dirty="0" smtClean="0"/>
              <a:t>111	</a:t>
            </a:r>
            <a:r>
              <a:rPr lang="en-US" sz="1800" dirty="0" smtClean="0">
                <a:solidFill>
                  <a:schemeClr val="accent1"/>
                </a:solidFill>
              </a:rPr>
              <a:t>= 15</a:t>
            </a:r>
          </a:p>
          <a:p>
            <a:pPr marL="342900" indent="-342900">
              <a:buSzPct val="80000"/>
            </a:pPr>
            <a:r>
              <a:rPr lang="en-US" sz="1800" dirty="0" smtClean="0">
                <a:solidFill>
                  <a:srgbClr val="00B050"/>
                </a:solidFill>
              </a:rPr>
              <a:t>-2 = </a:t>
            </a:r>
            <a:r>
              <a:rPr lang="en-US" sz="1800" dirty="0" smtClean="0"/>
              <a:t>	</a:t>
            </a:r>
            <a:r>
              <a:rPr lang="en-US" sz="1800" dirty="0" smtClean="0">
                <a:solidFill>
                  <a:schemeClr val="accent2"/>
                </a:solidFill>
              </a:rPr>
              <a:t>1</a:t>
            </a:r>
            <a:r>
              <a:rPr lang="en-US" sz="1800" dirty="0" smtClean="0"/>
              <a:t>110	</a:t>
            </a:r>
            <a:r>
              <a:rPr lang="en-US" sz="1800" dirty="0" smtClean="0">
                <a:solidFill>
                  <a:schemeClr val="accent1"/>
                </a:solidFill>
              </a:rPr>
              <a:t>= 14</a:t>
            </a:r>
          </a:p>
          <a:p>
            <a:pPr marL="342900" indent="-342900">
              <a:buSzPct val="80000"/>
              <a:defRPr/>
            </a:pPr>
            <a:r>
              <a:rPr lang="en-US" sz="1800" dirty="0" smtClean="0">
                <a:solidFill>
                  <a:srgbClr val="00B050"/>
                </a:solidFill>
              </a:rPr>
              <a:t>-3 = </a:t>
            </a:r>
            <a:r>
              <a:rPr lang="en-US" sz="1800" dirty="0" smtClean="0"/>
              <a:t>	</a:t>
            </a:r>
            <a:r>
              <a:rPr lang="en-US" sz="1800" dirty="0" smtClean="0">
                <a:solidFill>
                  <a:schemeClr val="accent2"/>
                </a:solidFill>
              </a:rPr>
              <a:t>1</a:t>
            </a:r>
            <a:r>
              <a:rPr lang="en-US" sz="1800" dirty="0" smtClean="0"/>
              <a:t>101	</a:t>
            </a:r>
            <a:r>
              <a:rPr lang="en-US" sz="1800" dirty="0" smtClean="0">
                <a:solidFill>
                  <a:schemeClr val="accent1"/>
                </a:solidFill>
              </a:rPr>
              <a:t>= 13</a:t>
            </a:r>
          </a:p>
          <a:p>
            <a:pPr marL="342900" indent="-342900">
              <a:buSzPct val="80000"/>
            </a:pPr>
            <a:r>
              <a:rPr lang="en-US" sz="1800" dirty="0" smtClean="0">
                <a:solidFill>
                  <a:srgbClr val="00B050"/>
                </a:solidFill>
              </a:rPr>
              <a:t>-4 = </a:t>
            </a:r>
            <a:r>
              <a:rPr lang="en-US" sz="1800" dirty="0" smtClean="0"/>
              <a:t>	</a:t>
            </a:r>
            <a:r>
              <a:rPr lang="en-US" sz="1800" dirty="0" smtClean="0">
                <a:solidFill>
                  <a:schemeClr val="accent2"/>
                </a:solidFill>
              </a:rPr>
              <a:t>1</a:t>
            </a:r>
            <a:r>
              <a:rPr lang="en-US" sz="1800" dirty="0" smtClean="0"/>
              <a:t>100	</a:t>
            </a:r>
            <a:r>
              <a:rPr lang="en-US" sz="1800" dirty="0" smtClean="0">
                <a:solidFill>
                  <a:schemeClr val="accent1"/>
                </a:solidFill>
              </a:rPr>
              <a:t>= 12</a:t>
            </a:r>
          </a:p>
          <a:p>
            <a:pPr marL="342900" indent="-342900">
              <a:buSzPct val="80000"/>
            </a:pPr>
            <a:r>
              <a:rPr lang="en-US" sz="1800" dirty="0" smtClean="0">
                <a:solidFill>
                  <a:srgbClr val="00B050"/>
                </a:solidFill>
              </a:rPr>
              <a:t>-5 = </a:t>
            </a:r>
            <a:r>
              <a:rPr lang="en-US" sz="1800" dirty="0" smtClean="0"/>
              <a:t>	</a:t>
            </a:r>
            <a:r>
              <a:rPr lang="en-US" sz="1800" dirty="0" smtClean="0">
                <a:solidFill>
                  <a:schemeClr val="accent2"/>
                </a:solidFill>
              </a:rPr>
              <a:t>1</a:t>
            </a:r>
            <a:r>
              <a:rPr lang="en-US" sz="1800" dirty="0" smtClean="0"/>
              <a:t>011	</a:t>
            </a:r>
            <a:r>
              <a:rPr lang="en-US" sz="1800" dirty="0" smtClean="0">
                <a:solidFill>
                  <a:schemeClr val="accent1"/>
                </a:solidFill>
              </a:rPr>
              <a:t>= 11</a:t>
            </a:r>
          </a:p>
          <a:p>
            <a:pPr marL="342900" indent="-342900">
              <a:buSzPct val="80000"/>
            </a:pPr>
            <a:r>
              <a:rPr lang="en-US" sz="1800" dirty="0" smtClean="0">
                <a:solidFill>
                  <a:srgbClr val="00B050"/>
                </a:solidFill>
              </a:rPr>
              <a:t>-6 = </a:t>
            </a:r>
            <a:r>
              <a:rPr lang="en-US" sz="1800" dirty="0" smtClean="0"/>
              <a:t>	</a:t>
            </a:r>
            <a:r>
              <a:rPr lang="en-US" sz="1800" dirty="0" smtClean="0">
                <a:solidFill>
                  <a:schemeClr val="accent2"/>
                </a:solidFill>
              </a:rPr>
              <a:t>1</a:t>
            </a:r>
            <a:r>
              <a:rPr lang="en-US" sz="1800" dirty="0" smtClean="0"/>
              <a:t>010	</a:t>
            </a:r>
            <a:r>
              <a:rPr lang="en-US" sz="1800" dirty="0" smtClean="0">
                <a:solidFill>
                  <a:schemeClr val="accent1"/>
                </a:solidFill>
              </a:rPr>
              <a:t>= 10</a:t>
            </a:r>
          </a:p>
          <a:p>
            <a:pPr marL="342900" indent="-342900">
              <a:buSzPct val="80000"/>
              <a:defRPr/>
            </a:pPr>
            <a:r>
              <a:rPr lang="en-US" sz="1800" dirty="0" smtClean="0">
                <a:solidFill>
                  <a:srgbClr val="00B050"/>
                </a:solidFill>
              </a:rPr>
              <a:t>-7 = </a:t>
            </a:r>
            <a:r>
              <a:rPr lang="en-US" sz="1800" dirty="0" smtClean="0"/>
              <a:t>	</a:t>
            </a:r>
            <a:r>
              <a:rPr lang="en-US" sz="1800" dirty="0" smtClean="0">
                <a:solidFill>
                  <a:schemeClr val="accent2"/>
                </a:solidFill>
              </a:rPr>
              <a:t>1</a:t>
            </a:r>
            <a:r>
              <a:rPr lang="en-US" sz="1800" dirty="0" smtClean="0"/>
              <a:t>001	</a:t>
            </a:r>
            <a:r>
              <a:rPr lang="en-US" sz="1800" dirty="0" smtClean="0">
                <a:solidFill>
                  <a:schemeClr val="accent1"/>
                </a:solidFill>
              </a:rPr>
              <a:t>= 9</a:t>
            </a:r>
          </a:p>
          <a:p>
            <a:pPr marL="342900" indent="-342900">
              <a:buSzPct val="80000"/>
              <a:defRPr/>
            </a:pPr>
            <a:r>
              <a:rPr lang="en-US" sz="1800" dirty="0" smtClean="0">
                <a:solidFill>
                  <a:srgbClr val="00B050"/>
                </a:solidFill>
                <a:sym typeface="Symbol" pitchFamily="18" charset="2"/>
              </a:rPr>
              <a:t>-8 = </a:t>
            </a:r>
            <a:r>
              <a:rPr lang="en-US" sz="1800" dirty="0" smtClean="0">
                <a:sym typeface="Symbol" pitchFamily="18" charset="2"/>
              </a:rPr>
              <a:t>	</a:t>
            </a:r>
            <a:r>
              <a:rPr lang="en-US" sz="1800" dirty="0" smtClean="0">
                <a:solidFill>
                  <a:schemeClr val="accent2"/>
                </a:solidFill>
                <a:sym typeface="Symbol" pitchFamily="18" charset="2"/>
              </a:rPr>
              <a:t>1</a:t>
            </a:r>
            <a:r>
              <a:rPr lang="en-US" sz="1800" dirty="0" smtClean="0">
                <a:sym typeface="Symbol" pitchFamily="18" charset="2"/>
              </a:rPr>
              <a:t>000	</a:t>
            </a:r>
            <a:r>
              <a:rPr lang="en-US" sz="1800" dirty="0" smtClean="0">
                <a:solidFill>
                  <a:schemeClr val="accent1"/>
                </a:solidFill>
                <a:sym typeface="Symbol" pitchFamily="18" charset="2"/>
              </a:rPr>
              <a:t>= 8</a:t>
            </a:r>
            <a:endParaRPr lang="en-US" sz="1800" dirty="0" smtClean="0">
              <a:solidFill>
                <a:schemeClr val="accent1"/>
              </a:solidFill>
            </a:endParaRPr>
          </a:p>
          <a:p>
            <a:pPr>
              <a:spcBef>
                <a:spcPts val="0"/>
              </a:spcBef>
            </a:pPr>
            <a:r>
              <a:rPr lang="en-US" sz="1800" dirty="0" smtClean="0">
                <a:solidFill>
                  <a:srgbClr val="00B050"/>
                </a:solidFill>
              </a:rPr>
              <a:t>+7 =</a:t>
            </a:r>
            <a:r>
              <a:rPr lang="en-US" sz="1800" dirty="0" smtClean="0"/>
              <a:t> 	0111	</a:t>
            </a:r>
            <a:r>
              <a:rPr lang="en-US" sz="1800" dirty="0" smtClean="0">
                <a:solidFill>
                  <a:schemeClr val="accent1"/>
                </a:solidFill>
              </a:rPr>
              <a:t>= 7</a:t>
            </a:r>
          </a:p>
          <a:p>
            <a:pPr>
              <a:spcBef>
                <a:spcPts val="0"/>
              </a:spcBef>
            </a:pPr>
            <a:r>
              <a:rPr lang="en-US" sz="1800" dirty="0" smtClean="0">
                <a:solidFill>
                  <a:srgbClr val="00B050"/>
                </a:solidFill>
              </a:rPr>
              <a:t>+6 =</a:t>
            </a:r>
            <a:r>
              <a:rPr lang="en-US" sz="1800" dirty="0" smtClean="0"/>
              <a:t> 	0110	</a:t>
            </a:r>
            <a:r>
              <a:rPr lang="en-US" sz="1800" dirty="0" smtClean="0">
                <a:solidFill>
                  <a:schemeClr val="accent1"/>
                </a:solidFill>
              </a:rPr>
              <a:t>= 6</a:t>
            </a:r>
          </a:p>
          <a:p>
            <a:pPr>
              <a:spcBef>
                <a:spcPts val="0"/>
              </a:spcBef>
            </a:pPr>
            <a:r>
              <a:rPr lang="en-US" sz="1800" dirty="0" smtClean="0">
                <a:solidFill>
                  <a:srgbClr val="00B050"/>
                </a:solidFill>
              </a:rPr>
              <a:t>+5 =</a:t>
            </a:r>
            <a:r>
              <a:rPr lang="en-US" sz="1800" dirty="0" smtClean="0"/>
              <a:t> 	0101	</a:t>
            </a:r>
            <a:r>
              <a:rPr lang="en-US" sz="1800" dirty="0" smtClean="0">
                <a:solidFill>
                  <a:schemeClr val="accent1"/>
                </a:solidFill>
              </a:rPr>
              <a:t>= 5</a:t>
            </a:r>
          </a:p>
          <a:p>
            <a:pPr>
              <a:spcBef>
                <a:spcPts val="0"/>
              </a:spcBef>
            </a:pPr>
            <a:r>
              <a:rPr lang="en-US" sz="1800" dirty="0" smtClean="0">
                <a:solidFill>
                  <a:srgbClr val="00B050"/>
                </a:solidFill>
              </a:rPr>
              <a:t>+4 =</a:t>
            </a:r>
            <a:r>
              <a:rPr lang="en-US" sz="1800" dirty="0" smtClean="0"/>
              <a:t> 	0100	</a:t>
            </a:r>
            <a:r>
              <a:rPr lang="en-US" sz="1800" dirty="0" smtClean="0">
                <a:solidFill>
                  <a:schemeClr val="accent1"/>
                </a:solidFill>
              </a:rPr>
              <a:t>= 4</a:t>
            </a:r>
          </a:p>
          <a:p>
            <a:pPr>
              <a:spcBef>
                <a:spcPts val="0"/>
              </a:spcBef>
            </a:pPr>
            <a:r>
              <a:rPr lang="en-US" sz="1800" dirty="0" smtClean="0">
                <a:solidFill>
                  <a:srgbClr val="00B050"/>
                </a:solidFill>
              </a:rPr>
              <a:t>+3 =</a:t>
            </a:r>
            <a:r>
              <a:rPr lang="en-US" sz="1800" dirty="0" smtClean="0"/>
              <a:t> 	0011	</a:t>
            </a:r>
            <a:r>
              <a:rPr lang="en-US" sz="1800" dirty="0" smtClean="0">
                <a:solidFill>
                  <a:schemeClr val="accent1"/>
                </a:solidFill>
              </a:rPr>
              <a:t>= 3</a:t>
            </a:r>
          </a:p>
          <a:p>
            <a:pPr>
              <a:spcBef>
                <a:spcPts val="0"/>
              </a:spcBef>
            </a:pPr>
            <a:r>
              <a:rPr lang="en-US" sz="1800" dirty="0" smtClean="0">
                <a:solidFill>
                  <a:srgbClr val="00B050"/>
                </a:solidFill>
              </a:rPr>
              <a:t>+2 =</a:t>
            </a:r>
            <a:r>
              <a:rPr lang="en-US" sz="1800" dirty="0" smtClean="0"/>
              <a:t> 	0010	</a:t>
            </a:r>
            <a:r>
              <a:rPr lang="en-US" sz="1800" dirty="0" smtClean="0">
                <a:solidFill>
                  <a:schemeClr val="accent1"/>
                </a:solidFill>
              </a:rPr>
              <a:t>= 2</a:t>
            </a:r>
          </a:p>
          <a:p>
            <a:pPr>
              <a:spcBef>
                <a:spcPts val="0"/>
              </a:spcBef>
            </a:pPr>
            <a:r>
              <a:rPr lang="en-US" sz="1800" dirty="0" smtClean="0">
                <a:solidFill>
                  <a:srgbClr val="00B050"/>
                </a:solidFill>
              </a:rPr>
              <a:t>+1 =</a:t>
            </a:r>
            <a:r>
              <a:rPr lang="en-US" sz="1800" dirty="0" smtClean="0"/>
              <a:t> 	0001	</a:t>
            </a:r>
            <a:r>
              <a:rPr lang="en-US" sz="1800" dirty="0" smtClean="0">
                <a:solidFill>
                  <a:schemeClr val="accent1"/>
                </a:solidFill>
              </a:rPr>
              <a:t>= 1</a:t>
            </a:r>
          </a:p>
          <a:p>
            <a:pPr>
              <a:spcBef>
                <a:spcPts val="0"/>
              </a:spcBef>
            </a:pPr>
            <a:r>
              <a:rPr lang="en-US" sz="1800" dirty="0" smtClean="0">
                <a:solidFill>
                  <a:srgbClr val="00B050"/>
                </a:solidFill>
              </a:rPr>
              <a:t>  0 =</a:t>
            </a:r>
            <a:r>
              <a:rPr lang="en-US" sz="1800" dirty="0" smtClean="0"/>
              <a:t> 	0000	</a:t>
            </a:r>
            <a:r>
              <a:rPr lang="en-US" sz="1800" dirty="0" smtClean="0">
                <a:solidFill>
                  <a:schemeClr val="accent1"/>
                </a:solidFill>
              </a:rPr>
              <a:t>= 0</a:t>
            </a:r>
          </a:p>
        </p:txBody>
      </p:sp>
    </p:spTree>
    <p:extLst>
      <p:ext uri="{BB962C8B-B14F-4D97-AF65-F5344CB8AC3E}">
        <p14:creationId xmlns:p14="http://schemas.microsoft.com/office/powerpoint/2010/main" val="1603197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144000" cy="6172200"/>
          </a:xfrm>
        </p:spPr>
        <p:txBody>
          <a:bodyPr>
            <a:normAutofit/>
          </a:bodyPr>
          <a:lstStyle/>
          <a:p>
            <a:r>
              <a:rPr lang="en-US" dirty="0" smtClean="0"/>
              <a:t>Recall: </a:t>
            </a:r>
            <a:r>
              <a:rPr lang="en-US" dirty="0" smtClean="0">
                <a:solidFill>
                  <a:schemeClr val="accent5">
                    <a:lumMod val="60000"/>
                    <a:lumOff val="40000"/>
                  </a:schemeClr>
                </a:solidFill>
              </a:rPr>
              <a:t>Binary</a:t>
            </a:r>
            <a:endParaRPr lang="en-US" dirty="0">
              <a:solidFill>
                <a:schemeClr val="accent5">
                  <a:lumMod val="60000"/>
                  <a:lumOff val="40000"/>
                </a:schemeClr>
              </a:solidFill>
            </a:endParaRPr>
          </a:p>
          <a:p>
            <a:pPr lvl="1"/>
            <a:r>
              <a:rPr lang="en-US" dirty="0"/>
              <a:t>T</a:t>
            </a:r>
            <a:r>
              <a:rPr lang="en-US" dirty="0" smtClean="0"/>
              <a:t>wo symbols (base 2): </a:t>
            </a:r>
            <a:r>
              <a:rPr lang="en-US" dirty="0" smtClean="0">
                <a:solidFill>
                  <a:schemeClr val="accent5">
                    <a:lumMod val="60000"/>
                    <a:lumOff val="40000"/>
                  </a:schemeClr>
                </a:solidFill>
              </a:rPr>
              <a:t>true</a:t>
            </a:r>
            <a:r>
              <a:rPr lang="en-US" dirty="0" smtClean="0"/>
              <a:t> and </a:t>
            </a:r>
            <a:r>
              <a:rPr lang="en-US" dirty="0" smtClean="0">
                <a:solidFill>
                  <a:schemeClr val="accent5">
                    <a:lumMod val="60000"/>
                    <a:lumOff val="40000"/>
                  </a:schemeClr>
                </a:solidFill>
              </a:rPr>
              <a:t>false</a:t>
            </a:r>
            <a:r>
              <a:rPr lang="en-US" dirty="0" smtClean="0"/>
              <a:t>; </a:t>
            </a:r>
            <a:r>
              <a:rPr lang="en-US" dirty="0">
                <a:solidFill>
                  <a:schemeClr val="accent5">
                    <a:lumMod val="60000"/>
                    <a:lumOff val="40000"/>
                  </a:schemeClr>
                </a:solidFill>
              </a:rPr>
              <a:t>1</a:t>
            </a:r>
            <a:r>
              <a:rPr lang="en-US" dirty="0" smtClean="0"/>
              <a:t> and </a:t>
            </a:r>
            <a:r>
              <a:rPr lang="en-US" dirty="0">
                <a:solidFill>
                  <a:schemeClr val="accent5">
                    <a:lumMod val="60000"/>
                    <a:lumOff val="40000"/>
                  </a:schemeClr>
                </a:solidFill>
              </a:rPr>
              <a:t>0</a:t>
            </a:r>
            <a:r>
              <a:rPr lang="en-US" dirty="0" smtClean="0"/>
              <a:t> </a:t>
            </a:r>
          </a:p>
          <a:p>
            <a:pPr lvl="1"/>
            <a:r>
              <a:rPr lang="en-US" dirty="0"/>
              <a:t>B</a:t>
            </a:r>
            <a:r>
              <a:rPr lang="en-US" dirty="0" smtClean="0"/>
              <a:t>asis of Logic Circuits and all digital computers</a:t>
            </a:r>
          </a:p>
          <a:p>
            <a:endParaRPr lang="en-US" dirty="0"/>
          </a:p>
          <a:p>
            <a:r>
              <a:rPr lang="en-US" dirty="0" smtClean="0"/>
              <a:t>So, how do we represent numbers in</a:t>
            </a:r>
            <a:r>
              <a:rPr lang="en-US" i="1" dirty="0" smtClean="0"/>
              <a:t> </a:t>
            </a:r>
            <a:r>
              <a:rPr lang="en-US" i="1" dirty="0" smtClean="0">
                <a:solidFill>
                  <a:schemeClr val="accent5">
                    <a:lumMod val="60000"/>
                    <a:lumOff val="40000"/>
                  </a:schemeClr>
                </a:solidFill>
              </a:rPr>
              <a:t>Binary</a:t>
            </a:r>
            <a:r>
              <a:rPr lang="en-US" dirty="0" smtClean="0">
                <a:solidFill>
                  <a:schemeClr val="accent1"/>
                </a:solidFill>
              </a:rPr>
              <a:t> </a:t>
            </a:r>
            <a:r>
              <a:rPr lang="en-US" dirty="0" smtClean="0"/>
              <a:t>(base 2)?</a:t>
            </a:r>
          </a:p>
          <a:p>
            <a:pPr lvl="1"/>
            <a:r>
              <a:rPr lang="en-US" dirty="0" smtClean="0"/>
              <a:t>We can represent numbers in </a:t>
            </a:r>
            <a:r>
              <a:rPr lang="en-US" dirty="0" smtClean="0">
                <a:solidFill>
                  <a:schemeClr val="accent5">
                    <a:lumMod val="60000"/>
                    <a:lumOff val="40000"/>
                  </a:schemeClr>
                </a:solidFill>
              </a:rPr>
              <a:t>Decimal</a:t>
            </a:r>
            <a:r>
              <a:rPr lang="en-US" dirty="0" smtClean="0"/>
              <a:t> (base 10).</a:t>
            </a:r>
          </a:p>
          <a:p>
            <a:pPr lvl="2"/>
            <a:r>
              <a:rPr lang="en-US" dirty="0" smtClean="0"/>
              <a:t>E.g. </a:t>
            </a:r>
            <a:r>
              <a:rPr lang="en-US" sz="3200" dirty="0" smtClean="0"/>
              <a:t>6 3 7</a:t>
            </a:r>
          </a:p>
          <a:p>
            <a:pPr marL="914400" lvl="2" indent="0">
              <a:buNone/>
            </a:pPr>
            <a:endParaRPr lang="en-US" dirty="0" smtClean="0"/>
          </a:p>
          <a:p>
            <a:pPr lvl="1"/>
            <a:r>
              <a:rPr lang="en-US" dirty="0" smtClean="0"/>
              <a:t>Can just as easily use other bases</a:t>
            </a:r>
          </a:p>
          <a:p>
            <a:pPr lvl="2"/>
            <a:r>
              <a:rPr lang="en-US" dirty="0" smtClean="0"/>
              <a:t>Base 2 — </a:t>
            </a:r>
            <a:r>
              <a:rPr lang="en-US" dirty="0" smtClean="0">
                <a:solidFill>
                  <a:schemeClr val="accent5">
                    <a:lumMod val="60000"/>
                    <a:lumOff val="40000"/>
                  </a:schemeClr>
                </a:solidFill>
              </a:rPr>
              <a:t>Binary</a:t>
            </a:r>
            <a:r>
              <a:rPr lang="en-US" dirty="0" smtClean="0">
                <a:solidFill>
                  <a:schemeClr val="accent1"/>
                </a:solidFill>
              </a:rPr>
              <a:t>  </a:t>
            </a:r>
          </a:p>
          <a:p>
            <a:pPr lvl="2"/>
            <a:r>
              <a:rPr lang="en-US" dirty="0" smtClean="0"/>
              <a:t>Base 8 — </a:t>
            </a:r>
            <a:r>
              <a:rPr lang="en-US" dirty="0" smtClean="0">
                <a:solidFill>
                  <a:schemeClr val="accent5">
                    <a:lumMod val="60000"/>
                    <a:lumOff val="40000"/>
                  </a:schemeClr>
                </a:solidFill>
              </a:rPr>
              <a:t>Octal</a:t>
            </a:r>
          </a:p>
          <a:p>
            <a:pPr lvl="2"/>
            <a:r>
              <a:rPr lang="en-US" dirty="0" smtClean="0"/>
              <a:t>Base 16 — </a:t>
            </a:r>
            <a:r>
              <a:rPr lang="en-US" dirty="0" smtClean="0">
                <a:solidFill>
                  <a:schemeClr val="accent5">
                    <a:lumMod val="60000"/>
                    <a:lumOff val="40000"/>
                  </a:schemeClr>
                </a:solidFill>
              </a:rPr>
              <a:t>Hexadecimal</a:t>
            </a:r>
            <a:endParaRPr lang="en-US" dirty="0">
              <a:solidFill>
                <a:schemeClr val="accent5">
                  <a:lumMod val="60000"/>
                  <a:lumOff val="40000"/>
                </a:schemeClr>
              </a:solidFill>
            </a:endParaRPr>
          </a:p>
        </p:txBody>
      </p:sp>
      <p:sp>
        <p:nvSpPr>
          <p:cNvPr id="4" name="Text Box 6"/>
          <p:cNvSpPr txBox="1">
            <a:spLocks noChangeArrowheads="1"/>
          </p:cNvSpPr>
          <p:nvPr>
            <p:custDataLst>
              <p:tags r:id="rId1"/>
            </p:custDataLst>
          </p:nvPr>
        </p:nvSpPr>
        <p:spPr bwMode="auto">
          <a:xfrm>
            <a:off x="1676400" y="4403094"/>
            <a:ext cx="1143000" cy="321306"/>
          </a:xfrm>
          <a:prstGeom prst="rect">
            <a:avLst/>
          </a:prstGeom>
          <a:noFill/>
          <a:ln w="9525">
            <a:noFill/>
            <a:round/>
            <a:headEnd/>
            <a:tailEnd/>
          </a:ln>
          <a:effectLst/>
        </p:spPr>
        <p:txBody>
          <a:bodyPr wrap="square" lIns="0" tIns="0" rIns="0" bIns="0">
            <a:spAutoFit/>
          </a:bodyPr>
          <a:lstStyle/>
          <a:p>
            <a:pPr algn="ctr" eaLnBrk="1" hangingPunct="1">
              <a:lnSpc>
                <a:spcPct val="116000"/>
              </a:lnSpc>
              <a:tabLst>
                <a:tab pos="723900" algn="l"/>
                <a:tab pos="1447800" algn="l"/>
                <a:tab pos="2171700" algn="l"/>
              </a:tabLst>
            </a:pP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2 </a:t>
            </a:r>
            <a:r>
              <a:rPr lang="en-US" dirty="0" smtClean="0">
                <a:solidFill>
                  <a:srgbClr val="FFFFFF"/>
                </a:solidFill>
                <a:latin typeface="Calibri" pitchFamily="34" charset="0"/>
              </a:rPr>
              <a:t>10</a:t>
            </a:r>
            <a:r>
              <a:rPr lang="en-US" baseline="30000" dirty="0" smtClean="0">
                <a:solidFill>
                  <a:srgbClr val="FFFFFF"/>
                </a:solidFill>
                <a:latin typeface="Calibri" pitchFamily="34" charset="0"/>
              </a:rPr>
              <a:t>1</a:t>
            </a:r>
            <a:r>
              <a:rPr lang="en-US" dirty="0" smtClean="0">
                <a:solidFill>
                  <a:srgbClr val="FFFFFF"/>
                </a:solidFill>
                <a:latin typeface="Calibri" pitchFamily="34" charset="0"/>
              </a:rPr>
              <a:t> </a:t>
            </a:r>
            <a:r>
              <a:rPr lang="en-US" dirty="0">
                <a:solidFill>
                  <a:srgbClr val="FFFFFF"/>
                </a:solidFill>
                <a:latin typeface="Calibri" pitchFamily="34" charset="0"/>
              </a:rPr>
              <a:t>10</a:t>
            </a:r>
            <a:r>
              <a:rPr lang="en-US" baseline="30000" dirty="0">
                <a:solidFill>
                  <a:srgbClr val="FFFFFF"/>
                </a:solidFill>
                <a:latin typeface="Calibri" pitchFamily="34" charset="0"/>
              </a:rPr>
              <a:t>0</a:t>
            </a:r>
          </a:p>
        </p:txBody>
      </p:sp>
      <p:sp>
        <p:nvSpPr>
          <p:cNvPr id="2" name="Title 1"/>
          <p:cNvSpPr>
            <a:spLocks noGrp="1"/>
          </p:cNvSpPr>
          <p:nvPr>
            <p:ph type="title"/>
          </p:nvPr>
        </p:nvSpPr>
        <p:spPr/>
        <p:txBody>
          <a:bodyPr>
            <a:normAutofit fontScale="90000"/>
          </a:bodyPr>
          <a:lstStyle/>
          <a:p>
            <a:r>
              <a:rPr lang="en-US" dirty="0" smtClean="0"/>
              <a:t>Number Representations</a:t>
            </a:r>
            <a:endParaRPr lang="en-US" dirty="0"/>
          </a:p>
        </p:txBody>
      </p:sp>
      <p:grpSp>
        <p:nvGrpSpPr>
          <p:cNvPr id="25" name="Group 24"/>
          <p:cNvGrpSpPr/>
          <p:nvPr/>
        </p:nvGrpSpPr>
        <p:grpSpPr>
          <a:xfrm>
            <a:off x="1828800" y="4419600"/>
            <a:ext cx="762000" cy="0"/>
            <a:chOff x="1828800" y="4419600"/>
            <a:chExt cx="762000" cy="0"/>
          </a:xfrm>
        </p:grpSpPr>
        <p:cxnSp>
          <p:nvCxnSpPr>
            <p:cNvPr id="10" name="Straight Connector 9"/>
            <p:cNvCxnSpPr/>
            <p:nvPr/>
          </p:nvCxnSpPr>
          <p:spPr>
            <a:xfrm>
              <a:off x="18288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955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62200" y="44196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202747" y="4010348"/>
            <a:ext cx="3469219" cy="461665"/>
          </a:xfrm>
          <a:prstGeom prst="rect">
            <a:avLst/>
          </a:prstGeom>
          <a:noFill/>
        </p:spPr>
        <p:txBody>
          <a:bodyPr wrap="none" rtlCol="0">
            <a:spAutoFit/>
          </a:bodyPr>
          <a:lstStyle/>
          <a:p>
            <a:r>
              <a:rPr lang="en-US" sz="2400" dirty="0" smtClean="0">
                <a:solidFill>
                  <a:srgbClr val="FFFF00"/>
                </a:solidFill>
              </a:rPr>
              <a:t>6∙10</a:t>
            </a:r>
            <a:r>
              <a:rPr lang="en-US" sz="2400" baseline="30000" dirty="0" smtClean="0">
                <a:solidFill>
                  <a:srgbClr val="FFFF00"/>
                </a:solidFill>
              </a:rPr>
              <a:t>2</a:t>
            </a:r>
            <a:r>
              <a:rPr lang="en-US" sz="2400" dirty="0" smtClean="0">
                <a:solidFill>
                  <a:srgbClr val="FFFF00"/>
                </a:solidFill>
              </a:rPr>
              <a:t> + 3∙10</a:t>
            </a:r>
            <a:r>
              <a:rPr lang="en-US" sz="2400" baseline="30000" dirty="0">
                <a:solidFill>
                  <a:srgbClr val="FFFF00"/>
                </a:solidFill>
              </a:rPr>
              <a:t>1</a:t>
            </a:r>
            <a:r>
              <a:rPr lang="en-US" sz="2400" dirty="0" smtClean="0">
                <a:solidFill>
                  <a:srgbClr val="FFFF00"/>
                </a:solidFill>
              </a:rPr>
              <a:t> + 7∙10</a:t>
            </a:r>
            <a:r>
              <a:rPr lang="en-US" sz="2400" baseline="30000" dirty="0">
                <a:solidFill>
                  <a:srgbClr val="FFFF00"/>
                </a:solidFill>
              </a:rPr>
              <a:t>0</a:t>
            </a:r>
            <a:r>
              <a:rPr lang="en-US" sz="2400" dirty="0" smtClean="0"/>
              <a:t> = 637</a:t>
            </a:r>
            <a:endParaRPr lang="en-US" sz="2400" dirty="0"/>
          </a:p>
        </p:txBody>
      </p:sp>
      <p:sp>
        <p:nvSpPr>
          <p:cNvPr id="36" name="TextBox 35"/>
          <p:cNvSpPr txBox="1"/>
          <p:nvPr/>
        </p:nvSpPr>
        <p:spPr>
          <a:xfrm>
            <a:off x="3253043" y="5481935"/>
            <a:ext cx="5357557" cy="461665"/>
          </a:xfrm>
          <a:prstGeom prst="rect">
            <a:avLst/>
          </a:prstGeom>
          <a:noFill/>
        </p:spPr>
        <p:txBody>
          <a:bodyPr wrap="none" rtlCol="0">
            <a:spAutoFit/>
          </a:bodyPr>
          <a:lstStyle/>
          <a:p>
            <a:r>
              <a:rPr lang="en-US" sz="2400" dirty="0" smtClean="0">
                <a:solidFill>
                  <a:srgbClr val="FFFF00"/>
                </a:solidFill>
              </a:rPr>
              <a:t>1∙2</a:t>
            </a:r>
            <a:r>
              <a:rPr lang="en-US" sz="2400" baseline="30000" dirty="0" smtClean="0">
                <a:solidFill>
                  <a:srgbClr val="FFFF00"/>
                </a:solidFill>
              </a:rPr>
              <a:t>9</a:t>
            </a:r>
            <a:r>
              <a:rPr lang="en-US" sz="2400" dirty="0" smtClean="0">
                <a:solidFill>
                  <a:srgbClr val="FFFF00"/>
                </a:solidFill>
              </a:rPr>
              <a:t>+1∙2</a:t>
            </a:r>
            <a:r>
              <a:rPr lang="en-US" sz="2400" baseline="30000" dirty="0" smtClean="0">
                <a:solidFill>
                  <a:srgbClr val="FFFF00"/>
                </a:solidFill>
              </a:rPr>
              <a:t>6</a:t>
            </a:r>
            <a:r>
              <a:rPr lang="en-US" sz="2400" dirty="0" smtClean="0">
                <a:solidFill>
                  <a:srgbClr val="FFFF00"/>
                </a:solidFill>
              </a:rPr>
              <a:t>+1∙2</a:t>
            </a:r>
            <a:r>
              <a:rPr lang="en-US" sz="2400" baseline="30000" dirty="0" smtClean="0">
                <a:solidFill>
                  <a:srgbClr val="FFFF00"/>
                </a:solidFill>
              </a:rPr>
              <a:t>5</a:t>
            </a:r>
            <a:r>
              <a:rPr lang="en-US" sz="2400" dirty="0" smtClean="0">
                <a:solidFill>
                  <a:srgbClr val="FFFF00"/>
                </a:solidFill>
              </a:rPr>
              <a:t>+1∙2</a:t>
            </a:r>
            <a:r>
              <a:rPr lang="en-US" sz="2400" baseline="30000" dirty="0" smtClean="0">
                <a:solidFill>
                  <a:srgbClr val="FFFF00"/>
                </a:solidFill>
              </a:rPr>
              <a:t>4</a:t>
            </a:r>
            <a:r>
              <a:rPr lang="en-US" sz="2400" dirty="0" smtClean="0">
                <a:solidFill>
                  <a:srgbClr val="FFFF00"/>
                </a:solidFill>
              </a:rPr>
              <a:t>+1∙2</a:t>
            </a:r>
            <a:r>
              <a:rPr lang="en-US" sz="2400" baseline="30000" dirty="0" smtClean="0">
                <a:solidFill>
                  <a:srgbClr val="FFFF00"/>
                </a:solidFill>
              </a:rPr>
              <a:t>3</a:t>
            </a:r>
            <a:r>
              <a:rPr lang="en-US" sz="2400" dirty="0" smtClean="0">
                <a:solidFill>
                  <a:srgbClr val="FFFF00"/>
                </a:solidFill>
              </a:rPr>
              <a:t>+1∙2</a:t>
            </a:r>
            <a:r>
              <a:rPr lang="en-US" sz="2400" baseline="30000" dirty="0" smtClean="0">
                <a:solidFill>
                  <a:srgbClr val="FFFF00"/>
                </a:solidFill>
              </a:rPr>
              <a:t>2</a:t>
            </a:r>
            <a:r>
              <a:rPr lang="en-US" sz="2400" dirty="0" smtClean="0">
                <a:solidFill>
                  <a:srgbClr val="FFFF00"/>
                </a:solidFill>
              </a:rPr>
              <a:t>+1∙2</a:t>
            </a:r>
            <a:r>
              <a:rPr lang="en-US" sz="2400" baseline="30000" dirty="0" smtClean="0">
                <a:solidFill>
                  <a:srgbClr val="FFFF00"/>
                </a:solidFill>
              </a:rPr>
              <a:t>0 </a:t>
            </a:r>
            <a:r>
              <a:rPr lang="en-US" sz="2400" dirty="0" smtClean="0"/>
              <a:t>= 637</a:t>
            </a:r>
            <a:endParaRPr lang="en-US" sz="2400" dirty="0"/>
          </a:p>
        </p:txBody>
      </p:sp>
      <p:sp>
        <p:nvSpPr>
          <p:cNvPr id="37" name="TextBox 36"/>
          <p:cNvSpPr txBox="1"/>
          <p:nvPr/>
        </p:nvSpPr>
        <p:spPr>
          <a:xfrm>
            <a:off x="3184570" y="5867400"/>
            <a:ext cx="3902030" cy="461665"/>
          </a:xfrm>
          <a:prstGeom prst="rect">
            <a:avLst/>
          </a:prstGeom>
          <a:noFill/>
        </p:spPr>
        <p:txBody>
          <a:bodyPr wrap="none" rtlCol="0">
            <a:spAutoFit/>
          </a:bodyPr>
          <a:lstStyle/>
          <a:p>
            <a:r>
              <a:rPr lang="en-US" sz="2400" dirty="0" smtClean="0">
                <a:solidFill>
                  <a:srgbClr val="FFFF00"/>
                </a:solidFill>
              </a:rPr>
              <a:t>1∙8</a:t>
            </a:r>
            <a:r>
              <a:rPr lang="en-US" sz="2400" baseline="30000" dirty="0" smtClean="0">
                <a:solidFill>
                  <a:srgbClr val="FFFF00"/>
                </a:solidFill>
              </a:rPr>
              <a:t>3</a:t>
            </a:r>
            <a:r>
              <a:rPr lang="en-US" sz="2400" dirty="0" smtClean="0">
                <a:solidFill>
                  <a:srgbClr val="FFFF00"/>
                </a:solidFill>
              </a:rPr>
              <a:t> + 1∙8</a:t>
            </a:r>
            <a:r>
              <a:rPr lang="en-US" sz="2400" baseline="30000" dirty="0">
                <a:solidFill>
                  <a:srgbClr val="FFFF00"/>
                </a:solidFill>
              </a:rPr>
              <a:t>2</a:t>
            </a:r>
            <a:r>
              <a:rPr lang="en-US" sz="2400" dirty="0" smtClean="0">
                <a:solidFill>
                  <a:srgbClr val="FFFF00"/>
                </a:solidFill>
              </a:rPr>
              <a:t> + 7∙8</a:t>
            </a:r>
            <a:r>
              <a:rPr lang="en-US" sz="2400" baseline="30000" dirty="0">
                <a:solidFill>
                  <a:srgbClr val="FFFF00"/>
                </a:solidFill>
              </a:rPr>
              <a:t>1</a:t>
            </a:r>
            <a:r>
              <a:rPr lang="en-US" sz="2400" dirty="0" smtClean="0">
                <a:solidFill>
                  <a:srgbClr val="FFFF00"/>
                </a:solidFill>
              </a:rPr>
              <a:t> </a:t>
            </a:r>
            <a:r>
              <a:rPr lang="en-US" sz="2400" dirty="0">
                <a:solidFill>
                  <a:srgbClr val="FFFF00"/>
                </a:solidFill>
              </a:rPr>
              <a:t>+ 5</a:t>
            </a:r>
            <a:r>
              <a:rPr lang="en-US" sz="2400" dirty="0" smtClean="0">
                <a:solidFill>
                  <a:srgbClr val="FFFF00"/>
                </a:solidFill>
              </a:rPr>
              <a:t>∙8</a:t>
            </a:r>
            <a:r>
              <a:rPr lang="en-US" sz="2400" baseline="30000" dirty="0">
                <a:solidFill>
                  <a:srgbClr val="FFFF00"/>
                </a:solidFill>
              </a:rPr>
              <a:t>0</a:t>
            </a:r>
            <a:r>
              <a:rPr lang="en-US" sz="2400" dirty="0" smtClean="0"/>
              <a:t> </a:t>
            </a:r>
            <a:r>
              <a:rPr lang="en-US" sz="2400" baseline="30000" dirty="0" smtClean="0"/>
              <a:t> </a:t>
            </a:r>
            <a:r>
              <a:rPr lang="en-US" sz="2400" dirty="0" smtClean="0"/>
              <a:t>= 637</a:t>
            </a:r>
            <a:endParaRPr lang="en-US" sz="2400" dirty="0"/>
          </a:p>
        </p:txBody>
      </p:sp>
      <p:sp>
        <p:nvSpPr>
          <p:cNvPr id="38" name="TextBox 37"/>
          <p:cNvSpPr txBox="1"/>
          <p:nvPr/>
        </p:nvSpPr>
        <p:spPr>
          <a:xfrm>
            <a:off x="4267200" y="6172200"/>
            <a:ext cx="3568606" cy="461665"/>
          </a:xfrm>
          <a:prstGeom prst="rect">
            <a:avLst/>
          </a:prstGeom>
          <a:noFill/>
        </p:spPr>
        <p:txBody>
          <a:bodyPr wrap="none" rtlCol="0">
            <a:spAutoFit/>
          </a:bodyPr>
          <a:lstStyle/>
          <a:p>
            <a:r>
              <a:rPr lang="en-US" sz="2400" dirty="0">
                <a:solidFill>
                  <a:srgbClr val="FFFF00"/>
                </a:solidFill>
              </a:rPr>
              <a:t>2</a:t>
            </a:r>
            <a:r>
              <a:rPr lang="en-US" sz="2400" dirty="0" smtClean="0">
                <a:solidFill>
                  <a:srgbClr val="FFFF00"/>
                </a:solidFill>
              </a:rPr>
              <a:t>∙16</a:t>
            </a:r>
            <a:r>
              <a:rPr lang="en-US" sz="2400" baseline="30000" dirty="0" smtClean="0">
                <a:solidFill>
                  <a:srgbClr val="FFFF00"/>
                </a:solidFill>
              </a:rPr>
              <a:t>2 </a:t>
            </a:r>
            <a:r>
              <a:rPr lang="en-US" sz="2400" dirty="0" smtClean="0">
                <a:solidFill>
                  <a:srgbClr val="FFFF00"/>
                </a:solidFill>
              </a:rPr>
              <a:t>+ 7∙16</a:t>
            </a:r>
            <a:r>
              <a:rPr lang="en-US" sz="2400" baseline="30000" dirty="0" smtClean="0">
                <a:solidFill>
                  <a:srgbClr val="FFFF00"/>
                </a:solidFill>
              </a:rPr>
              <a:t>1 </a:t>
            </a:r>
            <a:r>
              <a:rPr lang="en-US" sz="2400" dirty="0" smtClean="0">
                <a:solidFill>
                  <a:srgbClr val="FFFF00"/>
                </a:solidFill>
              </a:rPr>
              <a:t>+ d∙16</a:t>
            </a:r>
            <a:r>
              <a:rPr lang="en-US" sz="2400" baseline="30000" dirty="0" smtClean="0">
                <a:solidFill>
                  <a:srgbClr val="FFFF00"/>
                </a:solidFill>
              </a:rPr>
              <a:t>0</a:t>
            </a:r>
            <a:r>
              <a:rPr lang="en-US" sz="2400" dirty="0" smtClean="0"/>
              <a:t>   = 637</a:t>
            </a:r>
            <a:endParaRPr lang="en-US" sz="2400" dirty="0"/>
          </a:p>
        </p:txBody>
      </p:sp>
      <p:sp>
        <p:nvSpPr>
          <p:cNvPr id="91" name="TextBox 90"/>
          <p:cNvSpPr txBox="1"/>
          <p:nvPr/>
        </p:nvSpPr>
        <p:spPr>
          <a:xfrm>
            <a:off x="4267200" y="6472535"/>
            <a:ext cx="3579826" cy="461665"/>
          </a:xfrm>
          <a:prstGeom prst="rect">
            <a:avLst/>
          </a:prstGeom>
          <a:noFill/>
        </p:spPr>
        <p:txBody>
          <a:bodyPr wrap="none" rtlCol="0">
            <a:spAutoFit/>
          </a:bodyPr>
          <a:lstStyle/>
          <a:p>
            <a:r>
              <a:rPr lang="en-US" sz="2400" dirty="0">
                <a:solidFill>
                  <a:srgbClr val="FFFF00"/>
                </a:solidFill>
              </a:rPr>
              <a:t>2</a:t>
            </a:r>
            <a:r>
              <a:rPr lang="en-US" sz="2400" dirty="0" smtClean="0">
                <a:solidFill>
                  <a:srgbClr val="FFFF00"/>
                </a:solidFill>
              </a:rPr>
              <a:t>∙16</a:t>
            </a:r>
            <a:r>
              <a:rPr lang="en-US" sz="2400" baseline="30000" dirty="0" smtClean="0">
                <a:solidFill>
                  <a:srgbClr val="FFFF00"/>
                </a:solidFill>
              </a:rPr>
              <a:t>2 </a:t>
            </a:r>
            <a:r>
              <a:rPr lang="en-US" sz="2400" dirty="0" smtClean="0">
                <a:solidFill>
                  <a:srgbClr val="FFFF00"/>
                </a:solidFill>
              </a:rPr>
              <a:t>+ 7∙16</a:t>
            </a:r>
            <a:r>
              <a:rPr lang="en-US" sz="2400" baseline="30000" dirty="0" smtClean="0">
                <a:solidFill>
                  <a:srgbClr val="FFFF00"/>
                </a:solidFill>
              </a:rPr>
              <a:t>1 </a:t>
            </a:r>
            <a:r>
              <a:rPr lang="en-US" sz="2400" dirty="0" smtClean="0">
                <a:solidFill>
                  <a:srgbClr val="FFFF00"/>
                </a:solidFill>
              </a:rPr>
              <a:t>+ 13∙16</a:t>
            </a:r>
            <a:r>
              <a:rPr lang="en-US" sz="2400" baseline="30000" dirty="0" smtClean="0">
                <a:solidFill>
                  <a:srgbClr val="FFFF00"/>
                </a:solidFill>
              </a:rPr>
              <a:t>0</a:t>
            </a:r>
            <a:r>
              <a:rPr lang="en-US" sz="2400" dirty="0" smtClean="0"/>
              <a:t> = 637</a:t>
            </a:r>
            <a:endParaRPr lang="en-US" sz="2400" dirty="0"/>
          </a:p>
        </p:txBody>
      </p:sp>
      <p:sp>
        <p:nvSpPr>
          <p:cNvPr id="6" name="Oval 5"/>
          <p:cNvSpPr/>
          <p:nvPr/>
        </p:nvSpPr>
        <p:spPr>
          <a:xfrm>
            <a:off x="6133313" y="6172200"/>
            <a:ext cx="267487" cy="38546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133313" y="6553200"/>
            <a:ext cx="343687"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13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38" grpId="0"/>
      <p:bldP spid="91" grpId="0"/>
      <p:bldP spid="6" grpId="0" animBg="1"/>
      <p:bldP spid="9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5">
                    <a:lumMod val="60000"/>
                    <a:lumOff val="40000"/>
                  </a:schemeClr>
                </a:solidFill>
              </a:rPr>
              <a:t>Addition with two’s complement signed numbers</a:t>
            </a:r>
          </a:p>
          <a:p>
            <a:pPr>
              <a:lnSpc>
                <a:spcPct val="90000"/>
              </a:lnSpc>
              <a:buClr>
                <a:schemeClr val="accent1"/>
              </a:buClr>
            </a:pPr>
            <a:r>
              <a:rPr lang="en-US" dirty="0"/>
              <a:t>A</a:t>
            </a:r>
            <a:r>
              <a:rPr lang="en-US" dirty="0" smtClean="0"/>
              <a:t>ddition </a:t>
            </a:r>
            <a:r>
              <a:rPr lang="en-US" dirty="0"/>
              <a:t>as </a:t>
            </a:r>
            <a:r>
              <a:rPr lang="en-US" dirty="0" smtClean="0"/>
              <a:t>usual. Ignore the sign.</a:t>
            </a:r>
            <a:r>
              <a:rPr lang="en-US" dirty="0"/>
              <a:t> </a:t>
            </a:r>
            <a:r>
              <a:rPr lang="en-US" dirty="0" smtClean="0"/>
              <a:t>It just works!</a:t>
            </a:r>
          </a:p>
          <a:p>
            <a:pPr>
              <a:lnSpc>
                <a:spcPct val="90000"/>
              </a:lnSpc>
              <a:buClr>
                <a:schemeClr val="accent1"/>
              </a:buClr>
            </a:pPr>
            <a:r>
              <a:rPr lang="en-US" dirty="0"/>
              <a:t>Examples</a:t>
            </a:r>
          </a:p>
          <a:p>
            <a:pPr lvl="1">
              <a:lnSpc>
                <a:spcPct val="90000"/>
              </a:lnSpc>
            </a:pPr>
            <a:r>
              <a:rPr lang="en-US" dirty="0"/>
              <a:t> 1 + -1 = 0001 + 1111 = 0000 (0)</a:t>
            </a:r>
          </a:p>
          <a:p>
            <a:pPr lvl="1">
              <a:lnSpc>
                <a:spcPct val="90000"/>
              </a:lnSpc>
            </a:pPr>
            <a:r>
              <a:rPr lang="en-US" dirty="0"/>
              <a:t>-3 + -1 = 1101 + 1111 = 1100 (-4)</a:t>
            </a:r>
          </a:p>
          <a:p>
            <a:pPr lvl="1">
              <a:lnSpc>
                <a:spcPct val="90000"/>
              </a:lnSpc>
            </a:pPr>
            <a:r>
              <a:rPr lang="en-US" dirty="0"/>
              <a:t>-7 +  3 = 1001 + 0011 = 1100 (-4)</a:t>
            </a:r>
          </a:p>
          <a:p>
            <a:pPr lvl="1">
              <a:lnSpc>
                <a:spcPct val="90000"/>
              </a:lnSpc>
            </a:pPr>
            <a:r>
              <a:rPr lang="en-US" dirty="0"/>
              <a:t> 7 + (-3) = 0111 + 1101 = </a:t>
            </a:r>
            <a:r>
              <a:rPr lang="en-US" dirty="0" smtClean="0"/>
              <a:t>0100 </a:t>
            </a:r>
            <a:r>
              <a:rPr lang="en-US" dirty="0"/>
              <a:t>(4</a:t>
            </a:r>
            <a:r>
              <a:rPr lang="en-US" dirty="0" smtClean="0"/>
              <a:t>)</a:t>
            </a:r>
          </a:p>
          <a:p>
            <a:pPr marL="457200" lvl="1" indent="0">
              <a:lnSpc>
                <a:spcPct val="90000"/>
              </a:lnSpc>
              <a:buNone/>
            </a:pPr>
            <a:r>
              <a:rPr lang="en-US" dirty="0"/>
              <a:t>Which of the following has problems?</a:t>
            </a:r>
          </a:p>
          <a:p>
            <a:pPr marL="1371600" lvl="2" indent="-457200">
              <a:lnSpc>
                <a:spcPct val="90000"/>
              </a:lnSpc>
              <a:buFont typeface="+mj-lt"/>
              <a:buAutoNum type="alphaLcParenR"/>
            </a:pPr>
            <a:r>
              <a:rPr lang="en-US" dirty="0"/>
              <a:t>7 + 1</a:t>
            </a:r>
          </a:p>
          <a:p>
            <a:pPr marL="1371600" lvl="2" indent="-457200">
              <a:lnSpc>
                <a:spcPct val="90000"/>
              </a:lnSpc>
              <a:buFont typeface="+mj-lt"/>
              <a:buAutoNum type="alphaLcParenR"/>
            </a:pPr>
            <a:r>
              <a:rPr lang="en-US" dirty="0"/>
              <a:t>-7 + -3</a:t>
            </a:r>
          </a:p>
          <a:p>
            <a:pPr marL="1371600" lvl="2" indent="-457200">
              <a:lnSpc>
                <a:spcPct val="90000"/>
              </a:lnSpc>
              <a:buFont typeface="+mj-lt"/>
              <a:buAutoNum type="alphaLcParenR"/>
            </a:pPr>
            <a:r>
              <a:rPr lang="en-US" dirty="0"/>
              <a:t>-7 + -1</a:t>
            </a:r>
          </a:p>
          <a:p>
            <a:pPr marL="1371600" lvl="2" indent="-457200">
              <a:lnSpc>
                <a:spcPct val="90000"/>
              </a:lnSpc>
              <a:buFont typeface="+mj-lt"/>
              <a:buAutoNum type="alphaLcParenR"/>
            </a:pPr>
            <a:r>
              <a:rPr lang="en-US" dirty="0"/>
              <a:t>Only (a) and (b) have problems</a:t>
            </a:r>
          </a:p>
          <a:p>
            <a:pPr marL="1371600" lvl="2" indent="-457200">
              <a:lnSpc>
                <a:spcPct val="90000"/>
              </a:lnSpc>
              <a:buFont typeface="+mj-lt"/>
              <a:buAutoNum type="alphaLcParenR"/>
            </a:pPr>
            <a:r>
              <a:rPr lang="en-US" dirty="0"/>
              <a:t>They all have </a:t>
            </a:r>
            <a:r>
              <a:rPr lang="en-US" dirty="0" smtClean="0"/>
              <a:t>problems</a:t>
            </a:r>
          </a:p>
          <a:p>
            <a:pPr>
              <a:lnSpc>
                <a:spcPct val="90000"/>
              </a:lnSpc>
              <a:buClr>
                <a:schemeClr val="accent1"/>
              </a:buClr>
            </a:pPr>
            <a:endParaRPr lang="en-US" dirty="0" smtClean="0"/>
          </a:p>
        </p:txBody>
      </p:sp>
      <p:sp>
        <p:nvSpPr>
          <p:cNvPr id="4" name="Rectangle 3"/>
          <p:cNvSpPr txBox="1">
            <a:spLocks noChangeArrowheads="1"/>
          </p:cNvSpPr>
          <p:nvPr>
            <p:custDataLst>
              <p:tags r:id="rId3"/>
            </p:custDataLst>
          </p:nvPr>
        </p:nvSpPr>
        <p:spPr>
          <a:xfrm>
            <a:off x="6644244" y="1830989"/>
            <a:ext cx="2423556" cy="4798411"/>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SzPct val="80000"/>
            </a:pPr>
            <a:r>
              <a:rPr lang="en-US" sz="1800" dirty="0" smtClean="0">
                <a:solidFill>
                  <a:srgbClr val="00B050"/>
                </a:solidFill>
              </a:rPr>
              <a:t>-1 = </a:t>
            </a:r>
            <a:r>
              <a:rPr lang="en-US" sz="1800" dirty="0" smtClean="0"/>
              <a:t>	</a:t>
            </a:r>
            <a:r>
              <a:rPr lang="en-US" sz="1800" dirty="0" smtClean="0">
                <a:solidFill>
                  <a:schemeClr val="accent2"/>
                </a:solidFill>
              </a:rPr>
              <a:t>1</a:t>
            </a:r>
            <a:r>
              <a:rPr lang="en-US" sz="1800" dirty="0" smtClean="0"/>
              <a:t>111	</a:t>
            </a:r>
            <a:r>
              <a:rPr lang="en-US" sz="1800" dirty="0" smtClean="0">
                <a:solidFill>
                  <a:schemeClr val="accent1"/>
                </a:solidFill>
              </a:rPr>
              <a:t>= 15</a:t>
            </a:r>
          </a:p>
          <a:p>
            <a:pPr marL="342900" indent="-342900">
              <a:buSzPct val="80000"/>
            </a:pPr>
            <a:r>
              <a:rPr lang="en-US" sz="1800" dirty="0" smtClean="0">
                <a:solidFill>
                  <a:srgbClr val="00B050"/>
                </a:solidFill>
              </a:rPr>
              <a:t>-2 = </a:t>
            </a:r>
            <a:r>
              <a:rPr lang="en-US" sz="1800" dirty="0" smtClean="0"/>
              <a:t>	</a:t>
            </a:r>
            <a:r>
              <a:rPr lang="en-US" sz="1800" dirty="0" smtClean="0">
                <a:solidFill>
                  <a:schemeClr val="accent2"/>
                </a:solidFill>
              </a:rPr>
              <a:t>1</a:t>
            </a:r>
            <a:r>
              <a:rPr lang="en-US" sz="1800" dirty="0" smtClean="0"/>
              <a:t>110	</a:t>
            </a:r>
            <a:r>
              <a:rPr lang="en-US" sz="1800" dirty="0" smtClean="0">
                <a:solidFill>
                  <a:schemeClr val="accent1"/>
                </a:solidFill>
              </a:rPr>
              <a:t>= 14</a:t>
            </a:r>
          </a:p>
          <a:p>
            <a:pPr marL="342900" indent="-342900">
              <a:buSzPct val="80000"/>
              <a:defRPr/>
            </a:pPr>
            <a:r>
              <a:rPr lang="en-US" sz="1800" dirty="0" smtClean="0">
                <a:solidFill>
                  <a:srgbClr val="00B050"/>
                </a:solidFill>
              </a:rPr>
              <a:t>-3 = </a:t>
            </a:r>
            <a:r>
              <a:rPr lang="en-US" sz="1800" dirty="0" smtClean="0"/>
              <a:t>	</a:t>
            </a:r>
            <a:r>
              <a:rPr lang="en-US" sz="1800" dirty="0" smtClean="0">
                <a:solidFill>
                  <a:schemeClr val="accent2"/>
                </a:solidFill>
              </a:rPr>
              <a:t>1</a:t>
            </a:r>
            <a:r>
              <a:rPr lang="en-US" sz="1800" dirty="0" smtClean="0"/>
              <a:t>101	</a:t>
            </a:r>
            <a:r>
              <a:rPr lang="en-US" sz="1800" dirty="0" smtClean="0">
                <a:solidFill>
                  <a:schemeClr val="accent1"/>
                </a:solidFill>
              </a:rPr>
              <a:t>= 13</a:t>
            </a:r>
          </a:p>
          <a:p>
            <a:pPr marL="342900" indent="-342900">
              <a:buSzPct val="80000"/>
            </a:pPr>
            <a:r>
              <a:rPr lang="en-US" sz="1800" dirty="0" smtClean="0">
                <a:solidFill>
                  <a:srgbClr val="00B050"/>
                </a:solidFill>
              </a:rPr>
              <a:t>-4 = </a:t>
            </a:r>
            <a:r>
              <a:rPr lang="en-US" sz="1800" dirty="0" smtClean="0"/>
              <a:t>	</a:t>
            </a:r>
            <a:r>
              <a:rPr lang="en-US" sz="1800" dirty="0" smtClean="0">
                <a:solidFill>
                  <a:schemeClr val="accent2"/>
                </a:solidFill>
              </a:rPr>
              <a:t>1</a:t>
            </a:r>
            <a:r>
              <a:rPr lang="en-US" sz="1800" dirty="0" smtClean="0"/>
              <a:t>100	</a:t>
            </a:r>
            <a:r>
              <a:rPr lang="en-US" sz="1800" dirty="0" smtClean="0">
                <a:solidFill>
                  <a:schemeClr val="accent1"/>
                </a:solidFill>
              </a:rPr>
              <a:t>= 12</a:t>
            </a:r>
          </a:p>
          <a:p>
            <a:pPr marL="342900" indent="-342900">
              <a:buSzPct val="80000"/>
            </a:pPr>
            <a:r>
              <a:rPr lang="en-US" sz="1800" dirty="0" smtClean="0">
                <a:solidFill>
                  <a:srgbClr val="00B050"/>
                </a:solidFill>
              </a:rPr>
              <a:t>-5 = </a:t>
            </a:r>
            <a:r>
              <a:rPr lang="en-US" sz="1800" dirty="0" smtClean="0"/>
              <a:t>	</a:t>
            </a:r>
            <a:r>
              <a:rPr lang="en-US" sz="1800" dirty="0" smtClean="0">
                <a:solidFill>
                  <a:schemeClr val="accent2"/>
                </a:solidFill>
              </a:rPr>
              <a:t>1</a:t>
            </a:r>
            <a:r>
              <a:rPr lang="en-US" sz="1800" dirty="0" smtClean="0"/>
              <a:t>011	</a:t>
            </a:r>
            <a:r>
              <a:rPr lang="en-US" sz="1800" dirty="0" smtClean="0">
                <a:solidFill>
                  <a:schemeClr val="accent1"/>
                </a:solidFill>
              </a:rPr>
              <a:t>= 11</a:t>
            </a:r>
          </a:p>
          <a:p>
            <a:pPr marL="342900" indent="-342900">
              <a:buSzPct val="80000"/>
            </a:pPr>
            <a:r>
              <a:rPr lang="en-US" sz="1800" dirty="0" smtClean="0">
                <a:solidFill>
                  <a:srgbClr val="00B050"/>
                </a:solidFill>
              </a:rPr>
              <a:t>-6 = </a:t>
            </a:r>
            <a:r>
              <a:rPr lang="en-US" sz="1800" dirty="0" smtClean="0"/>
              <a:t>	</a:t>
            </a:r>
            <a:r>
              <a:rPr lang="en-US" sz="1800" dirty="0" smtClean="0">
                <a:solidFill>
                  <a:schemeClr val="accent2"/>
                </a:solidFill>
              </a:rPr>
              <a:t>1</a:t>
            </a:r>
            <a:r>
              <a:rPr lang="en-US" sz="1800" dirty="0" smtClean="0"/>
              <a:t>010	</a:t>
            </a:r>
            <a:r>
              <a:rPr lang="en-US" sz="1800" dirty="0" smtClean="0">
                <a:solidFill>
                  <a:schemeClr val="accent1"/>
                </a:solidFill>
              </a:rPr>
              <a:t>= 10</a:t>
            </a:r>
          </a:p>
          <a:p>
            <a:pPr marL="342900" indent="-342900">
              <a:buSzPct val="80000"/>
              <a:defRPr/>
            </a:pPr>
            <a:r>
              <a:rPr lang="en-US" sz="1800" dirty="0" smtClean="0">
                <a:solidFill>
                  <a:srgbClr val="00B050"/>
                </a:solidFill>
              </a:rPr>
              <a:t>-7 = </a:t>
            </a:r>
            <a:r>
              <a:rPr lang="en-US" sz="1800" dirty="0" smtClean="0"/>
              <a:t>	</a:t>
            </a:r>
            <a:r>
              <a:rPr lang="en-US" sz="1800" dirty="0" smtClean="0">
                <a:solidFill>
                  <a:schemeClr val="accent2"/>
                </a:solidFill>
              </a:rPr>
              <a:t>1</a:t>
            </a:r>
            <a:r>
              <a:rPr lang="en-US" sz="1800" dirty="0" smtClean="0"/>
              <a:t>001	</a:t>
            </a:r>
            <a:r>
              <a:rPr lang="en-US" sz="1800" dirty="0" smtClean="0">
                <a:solidFill>
                  <a:schemeClr val="accent1"/>
                </a:solidFill>
              </a:rPr>
              <a:t>= 9</a:t>
            </a:r>
          </a:p>
          <a:p>
            <a:pPr marL="342900" indent="-342900">
              <a:buSzPct val="80000"/>
              <a:defRPr/>
            </a:pPr>
            <a:r>
              <a:rPr lang="en-US" sz="1800" dirty="0" smtClean="0">
                <a:solidFill>
                  <a:srgbClr val="00B050"/>
                </a:solidFill>
                <a:sym typeface="Symbol" pitchFamily="18" charset="2"/>
              </a:rPr>
              <a:t>-8 = </a:t>
            </a:r>
            <a:r>
              <a:rPr lang="en-US" sz="1800" dirty="0" smtClean="0">
                <a:sym typeface="Symbol" pitchFamily="18" charset="2"/>
              </a:rPr>
              <a:t>	</a:t>
            </a:r>
            <a:r>
              <a:rPr lang="en-US" sz="1800" dirty="0" smtClean="0">
                <a:solidFill>
                  <a:schemeClr val="accent2"/>
                </a:solidFill>
                <a:sym typeface="Symbol" pitchFamily="18" charset="2"/>
              </a:rPr>
              <a:t>1</a:t>
            </a:r>
            <a:r>
              <a:rPr lang="en-US" sz="1800" dirty="0" smtClean="0">
                <a:sym typeface="Symbol" pitchFamily="18" charset="2"/>
              </a:rPr>
              <a:t>000	</a:t>
            </a:r>
            <a:r>
              <a:rPr lang="en-US" sz="1800" dirty="0" smtClean="0">
                <a:solidFill>
                  <a:schemeClr val="accent1"/>
                </a:solidFill>
                <a:sym typeface="Symbol" pitchFamily="18" charset="2"/>
              </a:rPr>
              <a:t>= 8</a:t>
            </a:r>
            <a:endParaRPr lang="en-US" sz="1800" dirty="0" smtClean="0">
              <a:solidFill>
                <a:schemeClr val="accent1"/>
              </a:solidFill>
            </a:endParaRPr>
          </a:p>
          <a:p>
            <a:pPr>
              <a:spcBef>
                <a:spcPts val="0"/>
              </a:spcBef>
            </a:pPr>
            <a:r>
              <a:rPr lang="en-US" sz="1800" dirty="0" smtClean="0">
                <a:solidFill>
                  <a:srgbClr val="00B050"/>
                </a:solidFill>
              </a:rPr>
              <a:t>+7 =</a:t>
            </a:r>
            <a:r>
              <a:rPr lang="en-US" sz="1800" dirty="0" smtClean="0"/>
              <a:t> 	0111	</a:t>
            </a:r>
            <a:r>
              <a:rPr lang="en-US" sz="1800" dirty="0" smtClean="0">
                <a:solidFill>
                  <a:schemeClr val="accent1"/>
                </a:solidFill>
              </a:rPr>
              <a:t>= 7</a:t>
            </a:r>
          </a:p>
          <a:p>
            <a:pPr>
              <a:spcBef>
                <a:spcPts val="0"/>
              </a:spcBef>
            </a:pPr>
            <a:r>
              <a:rPr lang="en-US" sz="1800" dirty="0" smtClean="0">
                <a:solidFill>
                  <a:srgbClr val="00B050"/>
                </a:solidFill>
              </a:rPr>
              <a:t>+6 =</a:t>
            </a:r>
            <a:r>
              <a:rPr lang="en-US" sz="1800" dirty="0" smtClean="0"/>
              <a:t> 	0110	</a:t>
            </a:r>
            <a:r>
              <a:rPr lang="en-US" sz="1800" dirty="0" smtClean="0">
                <a:solidFill>
                  <a:schemeClr val="accent1"/>
                </a:solidFill>
              </a:rPr>
              <a:t>= 6</a:t>
            </a:r>
          </a:p>
          <a:p>
            <a:pPr>
              <a:spcBef>
                <a:spcPts val="0"/>
              </a:spcBef>
            </a:pPr>
            <a:r>
              <a:rPr lang="en-US" sz="1800" dirty="0" smtClean="0">
                <a:solidFill>
                  <a:srgbClr val="00B050"/>
                </a:solidFill>
              </a:rPr>
              <a:t>+5 =</a:t>
            </a:r>
            <a:r>
              <a:rPr lang="en-US" sz="1800" dirty="0" smtClean="0"/>
              <a:t> 	0101	</a:t>
            </a:r>
            <a:r>
              <a:rPr lang="en-US" sz="1800" dirty="0" smtClean="0">
                <a:solidFill>
                  <a:schemeClr val="accent1"/>
                </a:solidFill>
              </a:rPr>
              <a:t>= 5</a:t>
            </a:r>
          </a:p>
          <a:p>
            <a:pPr>
              <a:spcBef>
                <a:spcPts val="0"/>
              </a:spcBef>
            </a:pPr>
            <a:r>
              <a:rPr lang="en-US" sz="1800" dirty="0" smtClean="0">
                <a:solidFill>
                  <a:srgbClr val="00B050"/>
                </a:solidFill>
              </a:rPr>
              <a:t>+4 =</a:t>
            </a:r>
            <a:r>
              <a:rPr lang="en-US" sz="1800" dirty="0" smtClean="0"/>
              <a:t> 	0100	</a:t>
            </a:r>
            <a:r>
              <a:rPr lang="en-US" sz="1800" dirty="0" smtClean="0">
                <a:solidFill>
                  <a:schemeClr val="accent1"/>
                </a:solidFill>
              </a:rPr>
              <a:t>= 4</a:t>
            </a:r>
          </a:p>
          <a:p>
            <a:pPr>
              <a:spcBef>
                <a:spcPts val="0"/>
              </a:spcBef>
            </a:pPr>
            <a:r>
              <a:rPr lang="en-US" sz="1800" dirty="0" smtClean="0">
                <a:solidFill>
                  <a:srgbClr val="00B050"/>
                </a:solidFill>
              </a:rPr>
              <a:t>+3 =</a:t>
            </a:r>
            <a:r>
              <a:rPr lang="en-US" sz="1800" dirty="0" smtClean="0"/>
              <a:t> 	0011	</a:t>
            </a:r>
            <a:r>
              <a:rPr lang="en-US" sz="1800" dirty="0" smtClean="0">
                <a:solidFill>
                  <a:schemeClr val="accent1"/>
                </a:solidFill>
              </a:rPr>
              <a:t>= 3</a:t>
            </a:r>
          </a:p>
          <a:p>
            <a:pPr>
              <a:spcBef>
                <a:spcPts val="0"/>
              </a:spcBef>
            </a:pPr>
            <a:r>
              <a:rPr lang="en-US" sz="1800" dirty="0" smtClean="0">
                <a:solidFill>
                  <a:srgbClr val="00B050"/>
                </a:solidFill>
              </a:rPr>
              <a:t>+2 =</a:t>
            </a:r>
            <a:r>
              <a:rPr lang="en-US" sz="1800" dirty="0" smtClean="0"/>
              <a:t> 	0010	</a:t>
            </a:r>
            <a:r>
              <a:rPr lang="en-US" sz="1800" dirty="0" smtClean="0">
                <a:solidFill>
                  <a:schemeClr val="accent1"/>
                </a:solidFill>
              </a:rPr>
              <a:t>= 2</a:t>
            </a:r>
          </a:p>
          <a:p>
            <a:pPr>
              <a:spcBef>
                <a:spcPts val="0"/>
              </a:spcBef>
            </a:pPr>
            <a:r>
              <a:rPr lang="en-US" sz="1800" dirty="0" smtClean="0">
                <a:solidFill>
                  <a:srgbClr val="00B050"/>
                </a:solidFill>
              </a:rPr>
              <a:t>+1 =</a:t>
            </a:r>
            <a:r>
              <a:rPr lang="en-US" sz="1800" dirty="0" smtClean="0"/>
              <a:t> 	0001	</a:t>
            </a:r>
            <a:r>
              <a:rPr lang="en-US" sz="1800" dirty="0" smtClean="0">
                <a:solidFill>
                  <a:schemeClr val="accent1"/>
                </a:solidFill>
              </a:rPr>
              <a:t>= 1</a:t>
            </a:r>
          </a:p>
          <a:p>
            <a:pPr>
              <a:spcBef>
                <a:spcPts val="0"/>
              </a:spcBef>
            </a:pPr>
            <a:r>
              <a:rPr lang="en-US" sz="1800" dirty="0" smtClean="0">
                <a:solidFill>
                  <a:srgbClr val="00B050"/>
                </a:solidFill>
              </a:rPr>
              <a:t>  0 =</a:t>
            </a:r>
            <a:r>
              <a:rPr lang="en-US" sz="1800" dirty="0" smtClean="0"/>
              <a:t> 	0000	</a:t>
            </a:r>
            <a:r>
              <a:rPr lang="en-US" sz="1800" dirty="0" smtClean="0">
                <a:solidFill>
                  <a:schemeClr val="accent1"/>
                </a:solidFill>
              </a:rPr>
              <a:t>= 0</a:t>
            </a:r>
          </a:p>
        </p:txBody>
      </p:sp>
      <p:sp>
        <p:nvSpPr>
          <p:cNvPr id="5" name="Rectangle 4"/>
          <p:cNvSpPr/>
          <p:nvPr/>
        </p:nvSpPr>
        <p:spPr>
          <a:xfrm>
            <a:off x="533400" y="4267200"/>
            <a:ext cx="5943600" cy="251460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59322" y="5044053"/>
            <a:ext cx="1701300" cy="1077218"/>
          </a:xfrm>
          <a:prstGeom prst="rect">
            <a:avLst/>
          </a:prstGeom>
        </p:spPr>
        <p:txBody>
          <a:bodyPr wrap="none">
            <a:spAutoFit/>
          </a:bodyPr>
          <a:lstStyle/>
          <a:p>
            <a:pPr algn="r"/>
            <a:r>
              <a:rPr lang="en-US" sz="3200" dirty="0" smtClean="0">
                <a:solidFill>
                  <a:schemeClr val="accent1"/>
                </a:solidFill>
              </a:rPr>
              <a:t>Clicker </a:t>
            </a:r>
          </a:p>
          <a:p>
            <a:pPr algn="r"/>
            <a:r>
              <a:rPr lang="en-US" sz="3200" dirty="0" smtClean="0">
                <a:solidFill>
                  <a:schemeClr val="accent1"/>
                </a:solidFill>
              </a:rPr>
              <a:t>Question</a:t>
            </a:r>
            <a:endParaRPr lang="en-US" sz="32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0378" y="74011"/>
            <a:ext cx="766378" cy="766378"/>
          </a:xfrm>
          <a:prstGeom prst="rect">
            <a:avLst/>
          </a:prstGeom>
        </p:spPr>
      </p:pic>
    </p:spTree>
    <p:extLst>
      <p:ext uri="{BB962C8B-B14F-4D97-AF65-F5344CB8AC3E}">
        <p14:creationId xmlns:p14="http://schemas.microsoft.com/office/powerpoint/2010/main" val="12379648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5">
                    <a:lumMod val="60000"/>
                    <a:lumOff val="40000"/>
                  </a:schemeClr>
                </a:solidFill>
              </a:rPr>
              <a:t>Addition with two’s complement signed numbers</a:t>
            </a:r>
          </a:p>
          <a:p>
            <a:pPr>
              <a:lnSpc>
                <a:spcPct val="90000"/>
              </a:lnSpc>
              <a:buClr>
                <a:schemeClr val="accent1"/>
              </a:buClr>
            </a:pPr>
            <a:r>
              <a:rPr lang="en-US" dirty="0"/>
              <a:t>A</a:t>
            </a:r>
            <a:r>
              <a:rPr lang="en-US" dirty="0" smtClean="0"/>
              <a:t>ddition </a:t>
            </a:r>
            <a:r>
              <a:rPr lang="en-US" dirty="0"/>
              <a:t>as </a:t>
            </a:r>
            <a:r>
              <a:rPr lang="en-US" dirty="0" smtClean="0"/>
              <a:t>usual. Ignore the sign.</a:t>
            </a:r>
            <a:r>
              <a:rPr lang="en-US" dirty="0"/>
              <a:t> </a:t>
            </a:r>
            <a:r>
              <a:rPr lang="en-US" dirty="0" smtClean="0"/>
              <a:t>It just works!</a:t>
            </a:r>
          </a:p>
          <a:p>
            <a:pPr>
              <a:lnSpc>
                <a:spcPct val="90000"/>
              </a:lnSpc>
              <a:buClr>
                <a:schemeClr val="accent1"/>
              </a:buClr>
            </a:pPr>
            <a:r>
              <a:rPr lang="en-US" dirty="0"/>
              <a:t>Examples</a:t>
            </a:r>
          </a:p>
          <a:p>
            <a:pPr lvl="1">
              <a:lnSpc>
                <a:spcPct val="90000"/>
              </a:lnSpc>
            </a:pPr>
            <a:r>
              <a:rPr lang="en-US" dirty="0"/>
              <a:t> 1 + -1 = 0001 + 1111 = 0000 (0)</a:t>
            </a:r>
          </a:p>
          <a:p>
            <a:pPr lvl="1">
              <a:lnSpc>
                <a:spcPct val="90000"/>
              </a:lnSpc>
            </a:pPr>
            <a:r>
              <a:rPr lang="en-US" dirty="0"/>
              <a:t>-3 + -1 = 1101 + 1111 = 1100 (-4)</a:t>
            </a:r>
          </a:p>
          <a:p>
            <a:pPr lvl="1">
              <a:lnSpc>
                <a:spcPct val="90000"/>
              </a:lnSpc>
            </a:pPr>
            <a:r>
              <a:rPr lang="en-US" dirty="0"/>
              <a:t>-7 +  3 = 1001 + 0011 = 1100 (-4)</a:t>
            </a:r>
          </a:p>
          <a:p>
            <a:pPr lvl="1">
              <a:lnSpc>
                <a:spcPct val="90000"/>
              </a:lnSpc>
            </a:pPr>
            <a:r>
              <a:rPr lang="en-US" dirty="0"/>
              <a:t> 7 + (-3) = 0111 + 1101 = </a:t>
            </a:r>
            <a:r>
              <a:rPr lang="en-US" dirty="0" smtClean="0"/>
              <a:t>0100 </a:t>
            </a:r>
            <a:r>
              <a:rPr lang="en-US" dirty="0"/>
              <a:t>(4</a:t>
            </a:r>
            <a:r>
              <a:rPr lang="en-US" dirty="0" smtClean="0"/>
              <a:t>)</a:t>
            </a:r>
          </a:p>
          <a:p>
            <a:pPr marL="457200" lvl="1" indent="0">
              <a:lnSpc>
                <a:spcPct val="90000"/>
              </a:lnSpc>
              <a:buNone/>
            </a:pPr>
            <a:r>
              <a:rPr lang="en-US" dirty="0"/>
              <a:t>Which of the following has problems?</a:t>
            </a:r>
          </a:p>
          <a:p>
            <a:pPr marL="1371600" lvl="2" indent="-457200">
              <a:lnSpc>
                <a:spcPct val="90000"/>
              </a:lnSpc>
              <a:buFont typeface="+mj-lt"/>
              <a:buAutoNum type="alphaLcParenR"/>
            </a:pPr>
            <a:r>
              <a:rPr lang="en-US" dirty="0"/>
              <a:t>7 + 1</a:t>
            </a:r>
          </a:p>
          <a:p>
            <a:pPr marL="1371600" lvl="2" indent="-457200">
              <a:lnSpc>
                <a:spcPct val="90000"/>
              </a:lnSpc>
              <a:buFont typeface="+mj-lt"/>
              <a:buAutoNum type="alphaLcParenR"/>
            </a:pPr>
            <a:r>
              <a:rPr lang="en-US" dirty="0"/>
              <a:t>-7 + -3</a:t>
            </a:r>
          </a:p>
          <a:p>
            <a:pPr marL="1371600" lvl="2" indent="-457200">
              <a:lnSpc>
                <a:spcPct val="90000"/>
              </a:lnSpc>
              <a:buFont typeface="+mj-lt"/>
              <a:buAutoNum type="alphaLcParenR"/>
            </a:pPr>
            <a:r>
              <a:rPr lang="en-US" dirty="0"/>
              <a:t>-7 + -1</a:t>
            </a:r>
          </a:p>
          <a:p>
            <a:pPr marL="1371600" lvl="2" indent="-457200">
              <a:lnSpc>
                <a:spcPct val="90000"/>
              </a:lnSpc>
              <a:buFont typeface="+mj-lt"/>
              <a:buAutoNum type="alphaLcParenR"/>
            </a:pPr>
            <a:r>
              <a:rPr lang="en-US" dirty="0"/>
              <a:t>Only (a) and (b) have problems</a:t>
            </a:r>
          </a:p>
          <a:p>
            <a:pPr marL="1371600" lvl="2" indent="-457200">
              <a:lnSpc>
                <a:spcPct val="90000"/>
              </a:lnSpc>
              <a:buFont typeface="+mj-lt"/>
              <a:buAutoNum type="alphaLcParenR"/>
            </a:pPr>
            <a:r>
              <a:rPr lang="en-US" dirty="0"/>
              <a:t>They all have </a:t>
            </a:r>
            <a:r>
              <a:rPr lang="en-US" dirty="0" smtClean="0"/>
              <a:t>problems</a:t>
            </a:r>
          </a:p>
          <a:p>
            <a:pPr>
              <a:lnSpc>
                <a:spcPct val="90000"/>
              </a:lnSpc>
              <a:buClr>
                <a:schemeClr val="accent1"/>
              </a:buClr>
            </a:pPr>
            <a:endParaRPr lang="en-US" dirty="0" smtClean="0"/>
          </a:p>
        </p:txBody>
      </p:sp>
      <p:sp>
        <p:nvSpPr>
          <p:cNvPr id="4" name="Rectangle 3"/>
          <p:cNvSpPr txBox="1">
            <a:spLocks noChangeArrowheads="1"/>
          </p:cNvSpPr>
          <p:nvPr>
            <p:custDataLst>
              <p:tags r:id="rId3"/>
            </p:custDataLst>
          </p:nvPr>
        </p:nvSpPr>
        <p:spPr>
          <a:xfrm>
            <a:off x="6644244" y="1830989"/>
            <a:ext cx="2423556" cy="4798411"/>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SzPct val="80000"/>
            </a:pPr>
            <a:r>
              <a:rPr lang="en-US" sz="1800" dirty="0" smtClean="0">
                <a:solidFill>
                  <a:srgbClr val="00B050"/>
                </a:solidFill>
              </a:rPr>
              <a:t>-1 = </a:t>
            </a:r>
            <a:r>
              <a:rPr lang="en-US" sz="1800" dirty="0" smtClean="0"/>
              <a:t>	</a:t>
            </a:r>
            <a:r>
              <a:rPr lang="en-US" sz="1800" dirty="0" smtClean="0">
                <a:solidFill>
                  <a:schemeClr val="accent2"/>
                </a:solidFill>
              </a:rPr>
              <a:t>1</a:t>
            </a:r>
            <a:r>
              <a:rPr lang="en-US" sz="1800" dirty="0" smtClean="0"/>
              <a:t>111	</a:t>
            </a:r>
            <a:r>
              <a:rPr lang="en-US" sz="1800" dirty="0" smtClean="0">
                <a:solidFill>
                  <a:schemeClr val="accent1"/>
                </a:solidFill>
              </a:rPr>
              <a:t>= 15</a:t>
            </a:r>
          </a:p>
          <a:p>
            <a:pPr marL="342900" indent="-342900">
              <a:buSzPct val="80000"/>
            </a:pPr>
            <a:r>
              <a:rPr lang="en-US" sz="1800" dirty="0" smtClean="0">
                <a:solidFill>
                  <a:srgbClr val="00B050"/>
                </a:solidFill>
              </a:rPr>
              <a:t>-2 = </a:t>
            </a:r>
            <a:r>
              <a:rPr lang="en-US" sz="1800" dirty="0" smtClean="0"/>
              <a:t>	</a:t>
            </a:r>
            <a:r>
              <a:rPr lang="en-US" sz="1800" dirty="0" smtClean="0">
                <a:solidFill>
                  <a:schemeClr val="accent2"/>
                </a:solidFill>
              </a:rPr>
              <a:t>1</a:t>
            </a:r>
            <a:r>
              <a:rPr lang="en-US" sz="1800" dirty="0" smtClean="0"/>
              <a:t>110	</a:t>
            </a:r>
            <a:r>
              <a:rPr lang="en-US" sz="1800" dirty="0" smtClean="0">
                <a:solidFill>
                  <a:schemeClr val="accent1"/>
                </a:solidFill>
              </a:rPr>
              <a:t>= 14</a:t>
            </a:r>
          </a:p>
          <a:p>
            <a:pPr marL="342900" indent="-342900">
              <a:buSzPct val="80000"/>
              <a:defRPr/>
            </a:pPr>
            <a:r>
              <a:rPr lang="en-US" sz="1800" dirty="0" smtClean="0">
                <a:solidFill>
                  <a:srgbClr val="00B050"/>
                </a:solidFill>
              </a:rPr>
              <a:t>-3 = </a:t>
            </a:r>
            <a:r>
              <a:rPr lang="en-US" sz="1800" dirty="0" smtClean="0"/>
              <a:t>	</a:t>
            </a:r>
            <a:r>
              <a:rPr lang="en-US" sz="1800" dirty="0" smtClean="0">
                <a:solidFill>
                  <a:schemeClr val="accent2"/>
                </a:solidFill>
              </a:rPr>
              <a:t>1</a:t>
            </a:r>
            <a:r>
              <a:rPr lang="en-US" sz="1800" dirty="0" smtClean="0"/>
              <a:t>101	</a:t>
            </a:r>
            <a:r>
              <a:rPr lang="en-US" sz="1800" dirty="0" smtClean="0">
                <a:solidFill>
                  <a:schemeClr val="accent1"/>
                </a:solidFill>
              </a:rPr>
              <a:t>= 13</a:t>
            </a:r>
          </a:p>
          <a:p>
            <a:pPr marL="342900" indent="-342900">
              <a:buSzPct val="80000"/>
            </a:pPr>
            <a:r>
              <a:rPr lang="en-US" sz="1800" dirty="0" smtClean="0">
                <a:solidFill>
                  <a:srgbClr val="00B050"/>
                </a:solidFill>
              </a:rPr>
              <a:t>-4 = </a:t>
            </a:r>
            <a:r>
              <a:rPr lang="en-US" sz="1800" dirty="0" smtClean="0"/>
              <a:t>	</a:t>
            </a:r>
            <a:r>
              <a:rPr lang="en-US" sz="1800" dirty="0" smtClean="0">
                <a:solidFill>
                  <a:schemeClr val="accent2"/>
                </a:solidFill>
              </a:rPr>
              <a:t>1</a:t>
            </a:r>
            <a:r>
              <a:rPr lang="en-US" sz="1800" dirty="0" smtClean="0"/>
              <a:t>100	</a:t>
            </a:r>
            <a:r>
              <a:rPr lang="en-US" sz="1800" dirty="0" smtClean="0">
                <a:solidFill>
                  <a:schemeClr val="accent1"/>
                </a:solidFill>
              </a:rPr>
              <a:t>= 12</a:t>
            </a:r>
          </a:p>
          <a:p>
            <a:pPr marL="342900" indent="-342900">
              <a:buSzPct val="80000"/>
            </a:pPr>
            <a:r>
              <a:rPr lang="en-US" sz="1800" dirty="0" smtClean="0">
                <a:solidFill>
                  <a:srgbClr val="00B050"/>
                </a:solidFill>
              </a:rPr>
              <a:t>-5 = </a:t>
            </a:r>
            <a:r>
              <a:rPr lang="en-US" sz="1800" dirty="0" smtClean="0"/>
              <a:t>	</a:t>
            </a:r>
            <a:r>
              <a:rPr lang="en-US" sz="1800" dirty="0" smtClean="0">
                <a:solidFill>
                  <a:schemeClr val="accent2"/>
                </a:solidFill>
              </a:rPr>
              <a:t>1</a:t>
            </a:r>
            <a:r>
              <a:rPr lang="en-US" sz="1800" dirty="0" smtClean="0"/>
              <a:t>011	</a:t>
            </a:r>
            <a:r>
              <a:rPr lang="en-US" sz="1800" dirty="0" smtClean="0">
                <a:solidFill>
                  <a:schemeClr val="accent1"/>
                </a:solidFill>
              </a:rPr>
              <a:t>= 11</a:t>
            </a:r>
          </a:p>
          <a:p>
            <a:pPr marL="342900" indent="-342900">
              <a:buSzPct val="80000"/>
            </a:pPr>
            <a:r>
              <a:rPr lang="en-US" sz="1800" dirty="0" smtClean="0">
                <a:solidFill>
                  <a:srgbClr val="00B050"/>
                </a:solidFill>
              </a:rPr>
              <a:t>-6 = </a:t>
            </a:r>
            <a:r>
              <a:rPr lang="en-US" sz="1800" dirty="0" smtClean="0"/>
              <a:t>	</a:t>
            </a:r>
            <a:r>
              <a:rPr lang="en-US" sz="1800" dirty="0" smtClean="0">
                <a:solidFill>
                  <a:schemeClr val="accent2"/>
                </a:solidFill>
              </a:rPr>
              <a:t>1</a:t>
            </a:r>
            <a:r>
              <a:rPr lang="en-US" sz="1800" dirty="0" smtClean="0"/>
              <a:t>010	</a:t>
            </a:r>
            <a:r>
              <a:rPr lang="en-US" sz="1800" dirty="0" smtClean="0">
                <a:solidFill>
                  <a:schemeClr val="accent1"/>
                </a:solidFill>
              </a:rPr>
              <a:t>= 10</a:t>
            </a:r>
          </a:p>
          <a:p>
            <a:pPr marL="342900" indent="-342900">
              <a:buSzPct val="80000"/>
              <a:defRPr/>
            </a:pPr>
            <a:r>
              <a:rPr lang="en-US" sz="1800" dirty="0" smtClean="0">
                <a:solidFill>
                  <a:srgbClr val="00B050"/>
                </a:solidFill>
              </a:rPr>
              <a:t>-7 = </a:t>
            </a:r>
            <a:r>
              <a:rPr lang="en-US" sz="1800" dirty="0" smtClean="0"/>
              <a:t>	</a:t>
            </a:r>
            <a:r>
              <a:rPr lang="en-US" sz="1800" dirty="0" smtClean="0">
                <a:solidFill>
                  <a:schemeClr val="accent2"/>
                </a:solidFill>
              </a:rPr>
              <a:t>1</a:t>
            </a:r>
            <a:r>
              <a:rPr lang="en-US" sz="1800" dirty="0" smtClean="0"/>
              <a:t>001	</a:t>
            </a:r>
            <a:r>
              <a:rPr lang="en-US" sz="1800" dirty="0" smtClean="0">
                <a:solidFill>
                  <a:schemeClr val="accent1"/>
                </a:solidFill>
              </a:rPr>
              <a:t>= 9</a:t>
            </a:r>
          </a:p>
          <a:p>
            <a:pPr marL="342900" indent="-342900">
              <a:buSzPct val="80000"/>
              <a:defRPr/>
            </a:pPr>
            <a:r>
              <a:rPr lang="en-US" sz="1800" dirty="0" smtClean="0">
                <a:solidFill>
                  <a:srgbClr val="00B050"/>
                </a:solidFill>
                <a:sym typeface="Symbol" pitchFamily="18" charset="2"/>
              </a:rPr>
              <a:t>-8 = </a:t>
            </a:r>
            <a:r>
              <a:rPr lang="en-US" sz="1800" dirty="0" smtClean="0">
                <a:sym typeface="Symbol" pitchFamily="18" charset="2"/>
              </a:rPr>
              <a:t>	</a:t>
            </a:r>
            <a:r>
              <a:rPr lang="en-US" sz="1800" dirty="0" smtClean="0">
                <a:solidFill>
                  <a:schemeClr val="accent2"/>
                </a:solidFill>
                <a:sym typeface="Symbol" pitchFamily="18" charset="2"/>
              </a:rPr>
              <a:t>1</a:t>
            </a:r>
            <a:r>
              <a:rPr lang="en-US" sz="1800" dirty="0" smtClean="0">
                <a:sym typeface="Symbol" pitchFamily="18" charset="2"/>
              </a:rPr>
              <a:t>000	</a:t>
            </a:r>
            <a:r>
              <a:rPr lang="en-US" sz="1800" dirty="0" smtClean="0">
                <a:solidFill>
                  <a:schemeClr val="accent1"/>
                </a:solidFill>
                <a:sym typeface="Symbol" pitchFamily="18" charset="2"/>
              </a:rPr>
              <a:t>= 8</a:t>
            </a:r>
            <a:endParaRPr lang="en-US" sz="1800" dirty="0" smtClean="0">
              <a:solidFill>
                <a:schemeClr val="accent1"/>
              </a:solidFill>
            </a:endParaRPr>
          </a:p>
          <a:p>
            <a:pPr>
              <a:spcBef>
                <a:spcPts val="0"/>
              </a:spcBef>
            </a:pPr>
            <a:r>
              <a:rPr lang="en-US" sz="1800" dirty="0" smtClean="0">
                <a:solidFill>
                  <a:srgbClr val="00B050"/>
                </a:solidFill>
              </a:rPr>
              <a:t>+7 =</a:t>
            </a:r>
            <a:r>
              <a:rPr lang="en-US" sz="1800" dirty="0" smtClean="0"/>
              <a:t> 	0111	</a:t>
            </a:r>
            <a:r>
              <a:rPr lang="en-US" sz="1800" dirty="0" smtClean="0">
                <a:solidFill>
                  <a:schemeClr val="accent1"/>
                </a:solidFill>
              </a:rPr>
              <a:t>= 7</a:t>
            </a:r>
          </a:p>
          <a:p>
            <a:pPr>
              <a:spcBef>
                <a:spcPts val="0"/>
              </a:spcBef>
            </a:pPr>
            <a:r>
              <a:rPr lang="en-US" sz="1800" dirty="0" smtClean="0">
                <a:solidFill>
                  <a:srgbClr val="00B050"/>
                </a:solidFill>
              </a:rPr>
              <a:t>+6 =</a:t>
            </a:r>
            <a:r>
              <a:rPr lang="en-US" sz="1800" dirty="0" smtClean="0"/>
              <a:t> 	0110	</a:t>
            </a:r>
            <a:r>
              <a:rPr lang="en-US" sz="1800" dirty="0" smtClean="0">
                <a:solidFill>
                  <a:schemeClr val="accent1"/>
                </a:solidFill>
              </a:rPr>
              <a:t>= 6</a:t>
            </a:r>
          </a:p>
          <a:p>
            <a:pPr>
              <a:spcBef>
                <a:spcPts val="0"/>
              </a:spcBef>
            </a:pPr>
            <a:r>
              <a:rPr lang="en-US" sz="1800" dirty="0" smtClean="0">
                <a:solidFill>
                  <a:srgbClr val="00B050"/>
                </a:solidFill>
              </a:rPr>
              <a:t>+5 =</a:t>
            </a:r>
            <a:r>
              <a:rPr lang="en-US" sz="1800" dirty="0" smtClean="0"/>
              <a:t> 	0101	</a:t>
            </a:r>
            <a:r>
              <a:rPr lang="en-US" sz="1800" dirty="0" smtClean="0">
                <a:solidFill>
                  <a:schemeClr val="accent1"/>
                </a:solidFill>
              </a:rPr>
              <a:t>= 5</a:t>
            </a:r>
          </a:p>
          <a:p>
            <a:pPr>
              <a:spcBef>
                <a:spcPts val="0"/>
              </a:spcBef>
            </a:pPr>
            <a:r>
              <a:rPr lang="en-US" sz="1800" dirty="0" smtClean="0">
                <a:solidFill>
                  <a:srgbClr val="00B050"/>
                </a:solidFill>
              </a:rPr>
              <a:t>+4 =</a:t>
            </a:r>
            <a:r>
              <a:rPr lang="en-US" sz="1800" dirty="0" smtClean="0"/>
              <a:t> 	0100	</a:t>
            </a:r>
            <a:r>
              <a:rPr lang="en-US" sz="1800" dirty="0" smtClean="0">
                <a:solidFill>
                  <a:schemeClr val="accent1"/>
                </a:solidFill>
              </a:rPr>
              <a:t>= 4</a:t>
            </a:r>
          </a:p>
          <a:p>
            <a:pPr>
              <a:spcBef>
                <a:spcPts val="0"/>
              </a:spcBef>
            </a:pPr>
            <a:r>
              <a:rPr lang="en-US" sz="1800" dirty="0" smtClean="0">
                <a:solidFill>
                  <a:srgbClr val="00B050"/>
                </a:solidFill>
              </a:rPr>
              <a:t>+3 =</a:t>
            </a:r>
            <a:r>
              <a:rPr lang="en-US" sz="1800" dirty="0" smtClean="0"/>
              <a:t> 	0011	</a:t>
            </a:r>
            <a:r>
              <a:rPr lang="en-US" sz="1800" dirty="0" smtClean="0">
                <a:solidFill>
                  <a:schemeClr val="accent1"/>
                </a:solidFill>
              </a:rPr>
              <a:t>= 3</a:t>
            </a:r>
          </a:p>
          <a:p>
            <a:pPr>
              <a:spcBef>
                <a:spcPts val="0"/>
              </a:spcBef>
            </a:pPr>
            <a:r>
              <a:rPr lang="en-US" sz="1800" dirty="0" smtClean="0">
                <a:solidFill>
                  <a:srgbClr val="00B050"/>
                </a:solidFill>
              </a:rPr>
              <a:t>+2 =</a:t>
            </a:r>
            <a:r>
              <a:rPr lang="en-US" sz="1800" dirty="0" smtClean="0"/>
              <a:t> 	0010	</a:t>
            </a:r>
            <a:r>
              <a:rPr lang="en-US" sz="1800" dirty="0" smtClean="0">
                <a:solidFill>
                  <a:schemeClr val="accent1"/>
                </a:solidFill>
              </a:rPr>
              <a:t>= 2</a:t>
            </a:r>
          </a:p>
          <a:p>
            <a:pPr>
              <a:spcBef>
                <a:spcPts val="0"/>
              </a:spcBef>
            </a:pPr>
            <a:r>
              <a:rPr lang="en-US" sz="1800" dirty="0" smtClean="0">
                <a:solidFill>
                  <a:srgbClr val="00B050"/>
                </a:solidFill>
              </a:rPr>
              <a:t>+1 =</a:t>
            </a:r>
            <a:r>
              <a:rPr lang="en-US" sz="1800" dirty="0" smtClean="0"/>
              <a:t> 	0001	</a:t>
            </a:r>
            <a:r>
              <a:rPr lang="en-US" sz="1800" dirty="0" smtClean="0">
                <a:solidFill>
                  <a:schemeClr val="accent1"/>
                </a:solidFill>
              </a:rPr>
              <a:t>= 1</a:t>
            </a:r>
          </a:p>
          <a:p>
            <a:pPr>
              <a:spcBef>
                <a:spcPts val="0"/>
              </a:spcBef>
            </a:pPr>
            <a:r>
              <a:rPr lang="en-US" sz="1800" dirty="0" smtClean="0">
                <a:solidFill>
                  <a:srgbClr val="00B050"/>
                </a:solidFill>
              </a:rPr>
              <a:t>  0 =</a:t>
            </a:r>
            <a:r>
              <a:rPr lang="en-US" sz="1800" dirty="0" smtClean="0"/>
              <a:t> 	0000	</a:t>
            </a:r>
            <a:r>
              <a:rPr lang="en-US" sz="1800" dirty="0" smtClean="0">
                <a:solidFill>
                  <a:schemeClr val="accent1"/>
                </a:solidFill>
              </a:rPr>
              <a:t>= 0</a:t>
            </a:r>
          </a:p>
        </p:txBody>
      </p:sp>
      <p:sp>
        <p:nvSpPr>
          <p:cNvPr id="5" name="Rectangle 4"/>
          <p:cNvSpPr/>
          <p:nvPr/>
        </p:nvSpPr>
        <p:spPr>
          <a:xfrm>
            <a:off x="533400" y="4267200"/>
            <a:ext cx="5943600" cy="251460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59322" y="5044053"/>
            <a:ext cx="1701300" cy="1077218"/>
          </a:xfrm>
          <a:prstGeom prst="rect">
            <a:avLst/>
          </a:prstGeom>
        </p:spPr>
        <p:txBody>
          <a:bodyPr wrap="none">
            <a:spAutoFit/>
          </a:bodyPr>
          <a:lstStyle/>
          <a:p>
            <a:pPr algn="r"/>
            <a:r>
              <a:rPr lang="en-US" sz="3200" dirty="0" smtClean="0">
                <a:solidFill>
                  <a:schemeClr val="accent1"/>
                </a:solidFill>
              </a:rPr>
              <a:t>Clicker </a:t>
            </a:r>
          </a:p>
          <a:p>
            <a:pPr algn="r"/>
            <a:r>
              <a:rPr lang="en-US" sz="3200" dirty="0" smtClean="0">
                <a:solidFill>
                  <a:schemeClr val="accent1"/>
                </a:solidFill>
              </a:rPr>
              <a:t>Question</a:t>
            </a:r>
            <a:endParaRPr lang="en-US" sz="3200" dirty="0"/>
          </a:p>
        </p:txBody>
      </p:sp>
      <p:sp>
        <p:nvSpPr>
          <p:cNvPr id="2" name="Oval 1"/>
          <p:cNvSpPr/>
          <p:nvPr/>
        </p:nvSpPr>
        <p:spPr>
          <a:xfrm>
            <a:off x="838200" y="6019800"/>
            <a:ext cx="48768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0378" y="74011"/>
            <a:ext cx="766378" cy="766378"/>
          </a:xfrm>
          <a:prstGeom prst="rect">
            <a:avLst/>
          </a:prstGeom>
        </p:spPr>
      </p:pic>
    </p:spTree>
    <p:extLst>
      <p:ext uri="{BB962C8B-B14F-4D97-AF65-F5344CB8AC3E}">
        <p14:creationId xmlns:p14="http://schemas.microsoft.com/office/powerpoint/2010/main" val="17496996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4" name="Rectangle 2"/>
          <p:cNvSpPr>
            <a:spLocks noGrp="1" noChangeArrowheads="1"/>
          </p:cNvSpPr>
          <p:nvPr>
            <p:ph type="title"/>
            <p:custDataLst>
              <p:tags r:id="rId1"/>
            </p:custDataLst>
          </p:nvPr>
        </p:nvSpPr>
        <p:spPr/>
        <p:txBody>
          <a:bodyPr>
            <a:noAutofit/>
          </a:bodyPr>
          <a:lstStyle/>
          <a:p>
            <a:r>
              <a:rPr lang="en-US"/>
              <a:t>Two’s Complement Addition</a:t>
            </a:r>
          </a:p>
        </p:txBody>
      </p:sp>
      <p:sp>
        <p:nvSpPr>
          <p:cNvPr id="1958915" name="Rectangle 3"/>
          <p:cNvSpPr>
            <a:spLocks noGrp="1" noChangeArrowheads="1"/>
          </p:cNvSpPr>
          <p:nvPr>
            <p:ph idx="1"/>
            <p:custDataLst>
              <p:tags r:id="rId2"/>
            </p:custDataLst>
          </p:nvPr>
        </p:nvSpPr>
        <p:spPr/>
        <p:txBody>
          <a:bodyPr>
            <a:noAutofit/>
          </a:bodyPr>
          <a:lstStyle/>
          <a:p>
            <a:pPr>
              <a:lnSpc>
                <a:spcPct val="90000"/>
              </a:lnSpc>
            </a:pPr>
            <a:r>
              <a:rPr lang="en-US" dirty="0" smtClean="0">
                <a:solidFill>
                  <a:schemeClr val="accent5">
                    <a:lumMod val="60000"/>
                    <a:lumOff val="40000"/>
                  </a:schemeClr>
                </a:solidFill>
              </a:rPr>
              <a:t>Addition with two’s complement signed numbers</a:t>
            </a:r>
          </a:p>
          <a:p>
            <a:pPr>
              <a:lnSpc>
                <a:spcPct val="90000"/>
              </a:lnSpc>
              <a:buClr>
                <a:schemeClr val="accent1"/>
              </a:buClr>
            </a:pPr>
            <a:r>
              <a:rPr lang="en-US" dirty="0"/>
              <a:t>A</a:t>
            </a:r>
            <a:r>
              <a:rPr lang="en-US" dirty="0" smtClean="0"/>
              <a:t>ddition </a:t>
            </a:r>
            <a:r>
              <a:rPr lang="en-US" dirty="0"/>
              <a:t>as </a:t>
            </a:r>
            <a:r>
              <a:rPr lang="en-US" dirty="0" smtClean="0"/>
              <a:t>usual. Ignore the sign.</a:t>
            </a:r>
            <a:r>
              <a:rPr lang="en-US" dirty="0"/>
              <a:t> </a:t>
            </a:r>
            <a:r>
              <a:rPr lang="en-US" dirty="0" smtClean="0"/>
              <a:t>It just works!</a:t>
            </a:r>
          </a:p>
          <a:p>
            <a:pPr>
              <a:lnSpc>
                <a:spcPct val="90000"/>
              </a:lnSpc>
              <a:buClr>
                <a:schemeClr val="accent1"/>
              </a:buClr>
            </a:pPr>
            <a:r>
              <a:rPr lang="en-US" dirty="0"/>
              <a:t>Examples</a:t>
            </a:r>
          </a:p>
          <a:p>
            <a:pPr lvl="1">
              <a:lnSpc>
                <a:spcPct val="90000"/>
              </a:lnSpc>
            </a:pPr>
            <a:r>
              <a:rPr lang="en-US" dirty="0"/>
              <a:t> 1 + -1 = 0001 + 1111 = 0000 (0)</a:t>
            </a:r>
          </a:p>
          <a:p>
            <a:pPr lvl="1">
              <a:lnSpc>
                <a:spcPct val="90000"/>
              </a:lnSpc>
            </a:pPr>
            <a:r>
              <a:rPr lang="en-US" dirty="0"/>
              <a:t>-3 + -1 = 1101 + 1111 = 1100 (-4)</a:t>
            </a:r>
          </a:p>
          <a:p>
            <a:pPr lvl="1">
              <a:lnSpc>
                <a:spcPct val="90000"/>
              </a:lnSpc>
            </a:pPr>
            <a:r>
              <a:rPr lang="en-US" dirty="0"/>
              <a:t>-7 +  3 = 1001 + 0011 = 1100 (-4)</a:t>
            </a:r>
          </a:p>
          <a:p>
            <a:pPr lvl="1">
              <a:lnSpc>
                <a:spcPct val="90000"/>
              </a:lnSpc>
            </a:pPr>
            <a:r>
              <a:rPr lang="en-US" dirty="0"/>
              <a:t> 7 + (-3) = 0111 + 1101 = </a:t>
            </a:r>
            <a:r>
              <a:rPr lang="en-US" dirty="0" smtClean="0"/>
              <a:t>0100 </a:t>
            </a:r>
            <a:r>
              <a:rPr lang="en-US" dirty="0"/>
              <a:t>(4</a:t>
            </a:r>
            <a:r>
              <a:rPr lang="en-US" dirty="0" smtClean="0"/>
              <a:t>)</a:t>
            </a:r>
          </a:p>
          <a:p>
            <a:pPr marL="457200" lvl="1" indent="0">
              <a:lnSpc>
                <a:spcPct val="90000"/>
              </a:lnSpc>
              <a:buNone/>
            </a:pPr>
            <a:r>
              <a:rPr lang="en-US" dirty="0"/>
              <a:t>Which of the following has problems?</a:t>
            </a:r>
          </a:p>
          <a:p>
            <a:pPr marL="1371600" lvl="2" indent="-457200">
              <a:lnSpc>
                <a:spcPct val="90000"/>
              </a:lnSpc>
              <a:buFont typeface="+mj-lt"/>
              <a:buAutoNum type="alphaLcParenR"/>
            </a:pPr>
            <a:r>
              <a:rPr lang="en-US" dirty="0"/>
              <a:t>7 + </a:t>
            </a:r>
            <a:r>
              <a:rPr lang="en-US" dirty="0" smtClean="0"/>
              <a:t>1	= 1000 </a:t>
            </a:r>
            <a:r>
              <a:rPr lang="en-US" dirty="0" smtClean="0">
                <a:solidFill>
                  <a:srgbClr val="FF0000"/>
                </a:solidFill>
              </a:rPr>
              <a:t>overflow</a:t>
            </a:r>
            <a:endParaRPr lang="en-US" dirty="0">
              <a:solidFill>
                <a:srgbClr val="FF0000"/>
              </a:solidFill>
            </a:endParaRPr>
          </a:p>
          <a:p>
            <a:pPr marL="1371600" lvl="2" indent="-457200">
              <a:lnSpc>
                <a:spcPct val="90000"/>
              </a:lnSpc>
              <a:buFont typeface="+mj-lt"/>
              <a:buAutoNum type="alphaLcParenR"/>
            </a:pPr>
            <a:r>
              <a:rPr lang="en-US" dirty="0"/>
              <a:t>-7 + -</a:t>
            </a:r>
            <a:r>
              <a:rPr lang="en-US" dirty="0" smtClean="0"/>
              <a:t>3	= 1 0110 </a:t>
            </a:r>
            <a:r>
              <a:rPr lang="en-US" dirty="0" smtClean="0">
                <a:solidFill>
                  <a:srgbClr val="FF0000"/>
                </a:solidFill>
              </a:rPr>
              <a:t>overflow</a:t>
            </a:r>
            <a:endParaRPr lang="en-US" dirty="0">
              <a:solidFill>
                <a:srgbClr val="FF0000"/>
              </a:solidFill>
            </a:endParaRPr>
          </a:p>
          <a:p>
            <a:pPr marL="1371600" lvl="2" indent="-457200">
              <a:lnSpc>
                <a:spcPct val="90000"/>
              </a:lnSpc>
              <a:buFont typeface="+mj-lt"/>
              <a:buAutoNum type="alphaLcParenR"/>
            </a:pPr>
            <a:r>
              <a:rPr lang="en-US" dirty="0"/>
              <a:t>-7 + -</a:t>
            </a:r>
            <a:r>
              <a:rPr lang="en-US" dirty="0" smtClean="0"/>
              <a:t>1	= 1000 fine</a:t>
            </a:r>
            <a:endParaRPr lang="en-US" dirty="0"/>
          </a:p>
          <a:p>
            <a:pPr marL="1371600" lvl="2" indent="-457200">
              <a:lnSpc>
                <a:spcPct val="90000"/>
              </a:lnSpc>
              <a:buFont typeface="+mj-lt"/>
              <a:buAutoNum type="alphaLcParenR"/>
            </a:pPr>
            <a:r>
              <a:rPr lang="en-US" dirty="0"/>
              <a:t>Only (a) and (b) have problems</a:t>
            </a:r>
          </a:p>
          <a:p>
            <a:pPr marL="1371600" lvl="2" indent="-457200">
              <a:lnSpc>
                <a:spcPct val="90000"/>
              </a:lnSpc>
              <a:buFont typeface="+mj-lt"/>
              <a:buAutoNum type="alphaLcParenR"/>
            </a:pPr>
            <a:r>
              <a:rPr lang="en-US" dirty="0"/>
              <a:t>They all have </a:t>
            </a:r>
            <a:r>
              <a:rPr lang="en-US" dirty="0" smtClean="0"/>
              <a:t>problems</a:t>
            </a:r>
          </a:p>
          <a:p>
            <a:pPr>
              <a:lnSpc>
                <a:spcPct val="90000"/>
              </a:lnSpc>
              <a:buClr>
                <a:schemeClr val="accent1"/>
              </a:buClr>
            </a:pPr>
            <a:endParaRPr lang="en-US" dirty="0" smtClean="0"/>
          </a:p>
        </p:txBody>
      </p:sp>
      <p:sp>
        <p:nvSpPr>
          <p:cNvPr id="4" name="Rectangle 3"/>
          <p:cNvSpPr txBox="1">
            <a:spLocks noChangeArrowheads="1"/>
          </p:cNvSpPr>
          <p:nvPr>
            <p:custDataLst>
              <p:tags r:id="rId3"/>
            </p:custDataLst>
          </p:nvPr>
        </p:nvSpPr>
        <p:spPr>
          <a:xfrm>
            <a:off x="6644244" y="1830989"/>
            <a:ext cx="2423556" cy="4798411"/>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SzPct val="80000"/>
            </a:pPr>
            <a:r>
              <a:rPr lang="en-US" sz="1800" dirty="0" smtClean="0">
                <a:solidFill>
                  <a:srgbClr val="00B050"/>
                </a:solidFill>
              </a:rPr>
              <a:t>-1 = </a:t>
            </a:r>
            <a:r>
              <a:rPr lang="en-US" sz="1800" dirty="0" smtClean="0"/>
              <a:t>	</a:t>
            </a:r>
            <a:r>
              <a:rPr lang="en-US" sz="1800" dirty="0" smtClean="0">
                <a:solidFill>
                  <a:schemeClr val="accent2"/>
                </a:solidFill>
              </a:rPr>
              <a:t>1</a:t>
            </a:r>
            <a:r>
              <a:rPr lang="en-US" sz="1800" dirty="0" smtClean="0"/>
              <a:t>111	</a:t>
            </a:r>
            <a:r>
              <a:rPr lang="en-US" sz="1800" dirty="0" smtClean="0">
                <a:solidFill>
                  <a:schemeClr val="accent1"/>
                </a:solidFill>
              </a:rPr>
              <a:t>= 15</a:t>
            </a:r>
          </a:p>
          <a:p>
            <a:pPr marL="342900" indent="-342900">
              <a:buSzPct val="80000"/>
            </a:pPr>
            <a:r>
              <a:rPr lang="en-US" sz="1800" dirty="0" smtClean="0">
                <a:solidFill>
                  <a:srgbClr val="00B050"/>
                </a:solidFill>
              </a:rPr>
              <a:t>-2 = </a:t>
            </a:r>
            <a:r>
              <a:rPr lang="en-US" sz="1800" dirty="0" smtClean="0"/>
              <a:t>	</a:t>
            </a:r>
            <a:r>
              <a:rPr lang="en-US" sz="1800" dirty="0" smtClean="0">
                <a:solidFill>
                  <a:schemeClr val="accent2"/>
                </a:solidFill>
              </a:rPr>
              <a:t>1</a:t>
            </a:r>
            <a:r>
              <a:rPr lang="en-US" sz="1800" dirty="0" smtClean="0"/>
              <a:t>110	</a:t>
            </a:r>
            <a:r>
              <a:rPr lang="en-US" sz="1800" dirty="0" smtClean="0">
                <a:solidFill>
                  <a:schemeClr val="accent1"/>
                </a:solidFill>
              </a:rPr>
              <a:t>= 14</a:t>
            </a:r>
          </a:p>
          <a:p>
            <a:pPr marL="342900" indent="-342900">
              <a:buSzPct val="80000"/>
              <a:defRPr/>
            </a:pPr>
            <a:r>
              <a:rPr lang="en-US" sz="1800" dirty="0" smtClean="0">
                <a:solidFill>
                  <a:srgbClr val="00B050"/>
                </a:solidFill>
              </a:rPr>
              <a:t>-3 = </a:t>
            </a:r>
            <a:r>
              <a:rPr lang="en-US" sz="1800" dirty="0" smtClean="0"/>
              <a:t>	</a:t>
            </a:r>
            <a:r>
              <a:rPr lang="en-US" sz="1800" dirty="0" smtClean="0">
                <a:solidFill>
                  <a:schemeClr val="accent2"/>
                </a:solidFill>
              </a:rPr>
              <a:t>1</a:t>
            </a:r>
            <a:r>
              <a:rPr lang="en-US" sz="1800" dirty="0" smtClean="0"/>
              <a:t>101	</a:t>
            </a:r>
            <a:r>
              <a:rPr lang="en-US" sz="1800" dirty="0" smtClean="0">
                <a:solidFill>
                  <a:schemeClr val="accent1"/>
                </a:solidFill>
              </a:rPr>
              <a:t>= 13</a:t>
            </a:r>
          </a:p>
          <a:p>
            <a:pPr marL="342900" indent="-342900">
              <a:buSzPct val="80000"/>
            </a:pPr>
            <a:r>
              <a:rPr lang="en-US" sz="1800" dirty="0" smtClean="0">
                <a:solidFill>
                  <a:srgbClr val="00B050"/>
                </a:solidFill>
              </a:rPr>
              <a:t>-4 = </a:t>
            </a:r>
            <a:r>
              <a:rPr lang="en-US" sz="1800" dirty="0" smtClean="0"/>
              <a:t>	</a:t>
            </a:r>
            <a:r>
              <a:rPr lang="en-US" sz="1800" dirty="0" smtClean="0">
                <a:solidFill>
                  <a:schemeClr val="accent2"/>
                </a:solidFill>
              </a:rPr>
              <a:t>1</a:t>
            </a:r>
            <a:r>
              <a:rPr lang="en-US" sz="1800" dirty="0" smtClean="0"/>
              <a:t>100	</a:t>
            </a:r>
            <a:r>
              <a:rPr lang="en-US" sz="1800" dirty="0" smtClean="0">
                <a:solidFill>
                  <a:schemeClr val="accent1"/>
                </a:solidFill>
              </a:rPr>
              <a:t>= 12</a:t>
            </a:r>
          </a:p>
          <a:p>
            <a:pPr marL="342900" indent="-342900">
              <a:buSzPct val="80000"/>
            </a:pPr>
            <a:r>
              <a:rPr lang="en-US" sz="1800" dirty="0" smtClean="0">
                <a:solidFill>
                  <a:srgbClr val="00B050"/>
                </a:solidFill>
              </a:rPr>
              <a:t>-5 = </a:t>
            </a:r>
            <a:r>
              <a:rPr lang="en-US" sz="1800" dirty="0" smtClean="0"/>
              <a:t>	</a:t>
            </a:r>
            <a:r>
              <a:rPr lang="en-US" sz="1800" dirty="0" smtClean="0">
                <a:solidFill>
                  <a:schemeClr val="accent2"/>
                </a:solidFill>
              </a:rPr>
              <a:t>1</a:t>
            </a:r>
            <a:r>
              <a:rPr lang="en-US" sz="1800" dirty="0" smtClean="0"/>
              <a:t>011	</a:t>
            </a:r>
            <a:r>
              <a:rPr lang="en-US" sz="1800" dirty="0" smtClean="0">
                <a:solidFill>
                  <a:schemeClr val="accent1"/>
                </a:solidFill>
              </a:rPr>
              <a:t>= 11</a:t>
            </a:r>
          </a:p>
          <a:p>
            <a:pPr marL="342900" indent="-342900">
              <a:buSzPct val="80000"/>
            </a:pPr>
            <a:r>
              <a:rPr lang="en-US" sz="1800" dirty="0" smtClean="0">
                <a:solidFill>
                  <a:srgbClr val="00B050"/>
                </a:solidFill>
              </a:rPr>
              <a:t>-6 = </a:t>
            </a:r>
            <a:r>
              <a:rPr lang="en-US" sz="1800" dirty="0" smtClean="0"/>
              <a:t>	</a:t>
            </a:r>
            <a:r>
              <a:rPr lang="en-US" sz="1800" dirty="0" smtClean="0">
                <a:solidFill>
                  <a:schemeClr val="accent2"/>
                </a:solidFill>
              </a:rPr>
              <a:t>1</a:t>
            </a:r>
            <a:r>
              <a:rPr lang="en-US" sz="1800" dirty="0" smtClean="0"/>
              <a:t>010	</a:t>
            </a:r>
            <a:r>
              <a:rPr lang="en-US" sz="1800" dirty="0" smtClean="0">
                <a:solidFill>
                  <a:schemeClr val="accent1"/>
                </a:solidFill>
              </a:rPr>
              <a:t>= 10</a:t>
            </a:r>
          </a:p>
          <a:p>
            <a:pPr marL="342900" indent="-342900">
              <a:buSzPct val="80000"/>
              <a:defRPr/>
            </a:pPr>
            <a:r>
              <a:rPr lang="en-US" sz="1800" dirty="0" smtClean="0">
                <a:solidFill>
                  <a:srgbClr val="00B050"/>
                </a:solidFill>
              </a:rPr>
              <a:t>-7 = </a:t>
            </a:r>
            <a:r>
              <a:rPr lang="en-US" sz="1800" dirty="0" smtClean="0"/>
              <a:t>	</a:t>
            </a:r>
            <a:r>
              <a:rPr lang="en-US" sz="1800" dirty="0" smtClean="0">
                <a:solidFill>
                  <a:schemeClr val="accent2"/>
                </a:solidFill>
              </a:rPr>
              <a:t>1</a:t>
            </a:r>
            <a:r>
              <a:rPr lang="en-US" sz="1800" dirty="0" smtClean="0"/>
              <a:t>001	</a:t>
            </a:r>
            <a:r>
              <a:rPr lang="en-US" sz="1800" dirty="0" smtClean="0">
                <a:solidFill>
                  <a:schemeClr val="accent1"/>
                </a:solidFill>
              </a:rPr>
              <a:t>= 9</a:t>
            </a:r>
          </a:p>
          <a:p>
            <a:pPr marL="342900" indent="-342900">
              <a:buSzPct val="80000"/>
              <a:defRPr/>
            </a:pPr>
            <a:r>
              <a:rPr lang="en-US" sz="1800" dirty="0" smtClean="0">
                <a:solidFill>
                  <a:srgbClr val="00B050"/>
                </a:solidFill>
                <a:sym typeface="Symbol" pitchFamily="18" charset="2"/>
              </a:rPr>
              <a:t>-8 = </a:t>
            </a:r>
            <a:r>
              <a:rPr lang="en-US" sz="1800" dirty="0" smtClean="0">
                <a:sym typeface="Symbol" pitchFamily="18" charset="2"/>
              </a:rPr>
              <a:t>	</a:t>
            </a:r>
            <a:r>
              <a:rPr lang="en-US" sz="1800" dirty="0" smtClean="0">
                <a:solidFill>
                  <a:schemeClr val="accent2"/>
                </a:solidFill>
                <a:sym typeface="Symbol" pitchFamily="18" charset="2"/>
              </a:rPr>
              <a:t>1</a:t>
            </a:r>
            <a:r>
              <a:rPr lang="en-US" sz="1800" dirty="0" smtClean="0">
                <a:sym typeface="Symbol" pitchFamily="18" charset="2"/>
              </a:rPr>
              <a:t>000	</a:t>
            </a:r>
            <a:r>
              <a:rPr lang="en-US" sz="1800" dirty="0" smtClean="0">
                <a:solidFill>
                  <a:schemeClr val="accent1"/>
                </a:solidFill>
                <a:sym typeface="Symbol" pitchFamily="18" charset="2"/>
              </a:rPr>
              <a:t>= 8</a:t>
            </a:r>
            <a:endParaRPr lang="en-US" sz="1800" dirty="0" smtClean="0">
              <a:solidFill>
                <a:schemeClr val="accent1"/>
              </a:solidFill>
            </a:endParaRPr>
          </a:p>
          <a:p>
            <a:pPr>
              <a:spcBef>
                <a:spcPts val="0"/>
              </a:spcBef>
            </a:pPr>
            <a:r>
              <a:rPr lang="en-US" sz="1800" dirty="0" smtClean="0">
                <a:solidFill>
                  <a:srgbClr val="00B050"/>
                </a:solidFill>
              </a:rPr>
              <a:t>+7 =</a:t>
            </a:r>
            <a:r>
              <a:rPr lang="en-US" sz="1800" dirty="0" smtClean="0"/>
              <a:t> 	0111	</a:t>
            </a:r>
            <a:r>
              <a:rPr lang="en-US" sz="1800" dirty="0" smtClean="0">
                <a:solidFill>
                  <a:schemeClr val="accent1"/>
                </a:solidFill>
              </a:rPr>
              <a:t>= 7</a:t>
            </a:r>
          </a:p>
          <a:p>
            <a:pPr>
              <a:spcBef>
                <a:spcPts val="0"/>
              </a:spcBef>
            </a:pPr>
            <a:r>
              <a:rPr lang="en-US" sz="1800" dirty="0" smtClean="0">
                <a:solidFill>
                  <a:srgbClr val="00B050"/>
                </a:solidFill>
              </a:rPr>
              <a:t>+6 =</a:t>
            </a:r>
            <a:r>
              <a:rPr lang="en-US" sz="1800" dirty="0" smtClean="0"/>
              <a:t> 	0110	</a:t>
            </a:r>
            <a:r>
              <a:rPr lang="en-US" sz="1800" dirty="0" smtClean="0">
                <a:solidFill>
                  <a:schemeClr val="accent1"/>
                </a:solidFill>
              </a:rPr>
              <a:t>= 6</a:t>
            </a:r>
          </a:p>
          <a:p>
            <a:pPr>
              <a:spcBef>
                <a:spcPts val="0"/>
              </a:spcBef>
            </a:pPr>
            <a:r>
              <a:rPr lang="en-US" sz="1800" dirty="0" smtClean="0">
                <a:solidFill>
                  <a:srgbClr val="00B050"/>
                </a:solidFill>
              </a:rPr>
              <a:t>+5 =</a:t>
            </a:r>
            <a:r>
              <a:rPr lang="en-US" sz="1800" dirty="0" smtClean="0"/>
              <a:t> 	0101	</a:t>
            </a:r>
            <a:r>
              <a:rPr lang="en-US" sz="1800" dirty="0" smtClean="0">
                <a:solidFill>
                  <a:schemeClr val="accent1"/>
                </a:solidFill>
              </a:rPr>
              <a:t>= 5</a:t>
            </a:r>
          </a:p>
          <a:p>
            <a:pPr>
              <a:spcBef>
                <a:spcPts val="0"/>
              </a:spcBef>
            </a:pPr>
            <a:r>
              <a:rPr lang="en-US" sz="1800" dirty="0" smtClean="0">
                <a:solidFill>
                  <a:srgbClr val="00B050"/>
                </a:solidFill>
              </a:rPr>
              <a:t>+4 =</a:t>
            </a:r>
            <a:r>
              <a:rPr lang="en-US" sz="1800" dirty="0" smtClean="0"/>
              <a:t> 	0100	</a:t>
            </a:r>
            <a:r>
              <a:rPr lang="en-US" sz="1800" dirty="0" smtClean="0">
                <a:solidFill>
                  <a:schemeClr val="accent1"/>
                </a:solidFill>
              </a:rPr>
              <a:t>= 4</a:t>
            </a:r>
          </a:p>
          <a:p>
            <a:pPr>
              <a:spcBef>
                <a:spcPts val="0"/>
              </a:spcBef>
            </a:pPr>
            <a:r>
              <a:rPr lang="en-US" sz="1800" dirty="0" smtClean="0">
                <a:solidFill>
                  <a:srgbClr val="00B050"/>
                </a:solidFill>
              </a:rPr>
              <a:t>+3 =</a:t>
            </a:r>
            <a:r>
              <a:rPr lang="en-US" sz="1800" dirty="0" smtClean="0"/>
              <a:t> 	0011	</a:t>
            </a:r>
            <a:r>
              <a:rPr lang="en-US" sz="1800" dirty="0" smtClean="0">
                <a:solidFill>
                  <a:schemeClr val="accent1"/>
                </a:solidFill>
              </a:rPr>
              <a:t>= 3</a:t>
            </a:r>
          </a:p>
          <a:p>
            <a:pPr>
              <a:spcBef>
                <a:spcPts val="0"/>
              </a:spcBef>
            </a:pPr>
            <a:r>
              <a:rPr lang="en-US" sz="1800" dirty="0" smtClean="0">
                <a:solidFill>
                  <a:srgbClr val="00B050"/>
                </a:solidFill>
              </a:rPr>
              <a:t>+2 =</a:t>
            </a:r>
            <a:r>
              <a:rPr lang="en-US" sz="1800" dirty="0" smtClean="0"/>
              <a:t> 	0010	</a:t>
            </a:r>
            <a:r>
              <a:rPr lang="en-US" sz="1800" dirty="0" smtClean="0">
                <a:solidFill>
                  <a:schemeClr val="accent1"/>
                </a:solidFill>
              </a:rPr>
              <a:t>= 2</a:t>
            </a:r>
          </a:p>
          <a:p>
            <a:pPr>
              <a:spcBef>
                <a:spcPts val="0"/>
              </a:spcBef>
            </a:pPr>
            <a:r>
              <a:rPr lang="en-US" sz="1800" dirty="0" smtClean="0">
                <a:solidFill>
                  <a:srgbClr val="00B050"/>
                </a:solidFill>
              </a:rPr>
              <a:t>+1 =</a:t>
            </a:r>
            <a:r>
              <a:rPr lang="en-US" sz="1800" dirty="0" smtClean="0"/>
              <a:t> 	0001	</a:t>
            </a:r>
            <a:r>
              <a:rPr lang="en-US" sz="1800" dirty="0" smtClean="0">
                <a:solidFill>
                  <a:schemeClr val="accent1"/>
                </a:solidFill>
              </a:rPr>
              <a:t>= 1</a:t>
            </a:r>
          </a:p>
          <a:p>
            <a:pPr>
              <a:spcBef>
                <a:spcPts val="0"/>
              </a:spcBef>
            </a:pPr>
            <a:r>
              <a:rPr lang="en-US" sz="1800" dirty="0" smtClean="0">
                <a:solidFill>
                  <a:srgbClr val="00B050"/>
                </a:solidFill>
              </a:rPr>
              <a:t>  0 =</a:t>
            </a:r>
            <a:r>
              <a:rPr lang="en-US" sz="1800" dirty="0" smtClean="0"/>
              <a:t> 	0000	</a:t>
            </a:r>
            <a:r>
              <a:rPr lang="en-US" sz="1800" dirty="0" smtClean="0">
                <a:solidFill>
                  <a:schemeClr val="accent1"/>
                </a:solidFill>
              </a:rPr>
              <a:t>= 0</a:t>
            </a:r>
          </a:p>
        </p:txBody>
      </p:sp>
      <p:sp>
        <p:nvSpPr>
          <p:cNvPr id="5" name="Rectangle 4"/>
          <p:cNvSpPr/>
          <p:nvPr/>
        </p:nvSpPr>
        <p:spPr>
          <a:xfrm>
            <a:off x="533400" y="4267200"/>
            <a:ext cx="5943600" cy="251460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59322" y="5044053"/>
            <a:ext cx="1701300" cy="1077218"/>
          </a:xfrm>
          <a:prstGeom prst="rect">
            <a:avLst/>
          </a:prstGeom>
        </p:spPr>
        <p:txBody>
          <a:bodyPr wrap="none">
            <a:spAutoFit/>
          </a:bodyPr>
          <a:lstStyle/>
          <a:p>
            <a:pPr algn="r"/>
            <a:r>
              <a:rPr lang="en-US" sz="3200" dirty="0" smtClean="0">
                <a:solidFill>
                  <a:schemeClr val="accent1"/>
                </a:solidFill>
              </a:rPr>
              <a:t>Clicker </a:t>
            </a:r>
          </a:p>
          <a:p>
            <a:pPr algn="r"/>
            <a:r>
              <a:rPr lang="en-US" sz="3200" dirty="0" smtClean="0">
                <a:solidFill>
                  <a:schemeClr val="accent1"/>
                </a:solidFill>
              </a:rPr>
              <a:t>Question</a:t>
            </a:r>
            <a:endParaRPr lang="en-US" sz="3200" dirty="0"/>
          </a:p>
        </p:txBody>
      </p:sp>
      <p:sp>
        <p:nvSpPr>
          <p:cNvPr id="7" name="Oval 6"/>
          <p:cNvSpPr/>
          <p:nvPr/>
        </p:nvSpPr>
        <p:spPr>
          <a:xfrm>
            <a:off x="838200" y="6019800"/>
            <a:ext cx="48768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0378" y="74011"/>
            <a:ext cx="766378" cy="766378"/>
          </a:xfrm>
          <a:prstGeom prst="rect">
            <a:avLst/>
          </a:prstGeom>
        </p:spPr>
      </p:pic>
    </p:spTree>
    <p:extLst>
      <p:ext uri="{BB962C8B-B14F-4D97-AF65-F5344CB8AC3E}">
        <p14:creationId xmlns:p14="http://schemas.microsoft.com/office/powerpoint/2010/main" val="1553232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In general, how do we detect and handle overflow?</a:t>
            </a:r>
          </a:p>
        </p:txBody>
      </p:sp>
    </p:spTree>
    <p:extLst>
      <p:ext uri="{BB962C8B-B14F-4D97-AF65-F5344CB8AC3E}">
        <p14:creationId xmlns:p14="http://schemas.microsoft.com/office/powerpoint/2010/main" val="38875319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title"/>
            <p:custDataLst>
              <p:tags r:id="rId1"/>
            </p:custDataLst>
          </p:nvPr>
        </p:nvSpPr>
        <p:spPr/>
        <p:txBody>
          <a:bodyPr>
            <a:noAutofit/>
          </a:bodyPr>
          <a:lstStyle/>
          <a:p>
            <a:r>
              <a:rPr lang="en-US"/>
              <a:t>Overflow</a:t>
            </a:r>
          </a:p>
        </p:txBody>
      </p:sp>
      <p:sp>
        <p:nvSpPr>
          <p:cNvPr id="1960963" name="Rectangle 3"/>
          <p:cNvSpPr>
            <a:spLocks noGrp="1" noChangeArrowheads="1"/>
          </p:cNvSpPr>
          <p:nvPr>
            <p:ph idx="1"/>
            <p:custDataLst>
              <p:tags r:id="rId2"/>
            </p:custDataLst>
          </p:nvPr>
        </p:nvSpPr>
        <p:spPr/>
        <p:txBody>
          <a:bodyPr>
            <a:noAutofit/>
          </a:bodyPr>
          <a:lstStyle/>
          <a:p>
            <a:pPr>
              <a:lnSpc>
                <a:spcPct val="92000"/>
              </a:lnSpc>
            </a:pPr>
            <a:r>
              <a:rPr lang="en-US" dirty="0" smtClean="0"/>
              <a:t>When can </a:t>
            </a:r>
            <a:r>
              <a:rPr lang="en-US" dirty="0" smtClean="0">
                <a:solidFill>
                  <a:schemeClr val="accent5">
                    <a:lumMod val="60000"/>
                    <a:lumOff val="40000"/>
                  </a:schemeClr>
                </a:solidFill>
              </a:rPr>
              <a:t>overflow</a:t>
            </a:r>
            <a:r>
              <a:rPr lang="en-US" dirty="0" smtClean="0"/>
              <a:t> occur?</a:t>
            </a:r>
          </a:p>
          <a:p>
            <a:pPr lvl="1">
              <a:lnSpc>
                <a:spcPct val="92000"/>
              </a:lnSpc>
            </a:pPr>
            <a:r>
              <a:rPr lang="en-US" dirty="0" smtClean="0"/>
              <a:t>adding a negative and a positive?</a:t>
            </a:r>
            <a:endParaRPr lang="en-US" dirty="0"/>
          </a:p>
          <a:p>
            <a:pPr lvl="2">
              <a:lnSpc>
                <a:spcPct val="92000"/>
              </a:lnSpc>
            </a:pPr>
            <a:endParaRPr lang="en-US" dirty="0" smtClean="0"/>
          </a:p>
          <a:p>
            <a:pPr lvl="2">
              <a:lnSpc>
                <a:spcPct val="92000"/>
              </a:lnSpc>
            </a:pPr>
            <a:endParaRPr lang="en-US" dirty="0" smtClean="0"/>
          </a:p>
          <a:p>
            <a:pPr lvl="1">
              <a:lnSpc>
                <a:spcPct val="92000"/>
              </a:lnSpc>
            </a:pPr>
            <a:r>
              <a:rPr lang="en-US" dirty="0" smtClean="0"/>
              <a:t>adding two positives?</a:t>
            </a:r>
            <a:endParaRPr lang="en-US" dirty="0"/>
          </a:p>
          <a:p>
            <a:pPr lvl="2">
              <a:lnSpc>
                <a:spcPct val="92000"/>
              </a:lnSpc>
            </a:pPr>
            <a:endParaRPr lang="en-US" dirty="0" smtClean="0"/>
          </a:p>
          <a:p>
            <a:pPr lvl="2">
              <a:lnSpc>
                <a:spcPct val="92000"/>
              </a:lnSpc>
            </a:pPr>
            <a:endParaRPr lang="en-US" dirty="0"/>
          </a:p>
          <a:p>
            <a:pPr lvl="1">
              <a:lnSpc>
                <a:spcPct val="92000"/>
              </a:lnSpc>
            </a:pPr>
            <a:r>
              <a:rPr lang="en-US" dirty="0" smtClean="0"/>
              <a:t>adding two negatives?</a:t>
            </a:r>
          </a:p>
          <a:p>
            <a:pPr lvl="2">
              <a:lnSpc>
                <a:spcPct val="92000"/>
              </a:lnSpc>
            </a:pPr>
            <a:endParaRPr lang="en-US" dirty="0"/>
          </a:p>
          <a:p>
            <a:pPr lvl="2">
              <a:lnSpc>
                <a:spcPct val="92000"/>
              </a:lnSpc>
            </a:pPr>
            <a:endParaRPr lang="en-US" dirty="0" smtClean="0"/>
          </a:p>
          <a:p>
            <a:pPr lvl="1">
              <a:lnSpc>
                <a:spcPct val="92000"/>
              </a:lnSpc>
              <a:buNone/>
            </a:pPr>
            <a:endParaRPr lang="en-US" dirty="0" smtClean="0"/>
          </a:p>
        </p:txBody>
      </p:sp>
    </p:spTree>
    <p:extLst>
      <p:ext uri="{BB962C8B-B14F-4D97-AF65-F5344CB8AC3E}">
        <p14:creationId xmlns:p14="http://schemas.microsoft.com/office/powerpoint/2010/main" val="36122730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title"/>
            <p:custDataLst>
              <p:tags r:id="rId1"/>
            </p:custDataLst>
          </p:nvPr>
        </p:nvSpPr>
        <p:spPr/>
        <p:txBody>
          <a:bodyPr>
            <a:noAutofit/>
          </a:bodyPr>
          <a:lstStyle/>
          <a:p>
            <a:r>
              <a:rPr lang="en-US"/>
              <a:t>Overflow</a:t>
            </a:r>
          </a:p>
        </p:txBody>
      </p:sp>
      <p:sp>
        <p:nvSpPr>
          <p:cNvPr id="1960963" name="Rectangle 3"/>
          <p:cNvSpPr>
            <a:spLocks noGrp="1" noChangeArrowheads="1"/>
          </p:cNvSpPr>
          <p:nvPr>
            <p:ph idx="1"/>
            <p:custDataLst>
              <p:tags r:id="rId2"/>
            </p:custDataLst>
          </p:nvPr>
        </p:nvSpPr>
        <p:spPr/>
        <p:txBody>
          <a:bodyPr>
            <a:noAutofit/>
          </a:bodyPr>
          <a:lstStyle/>
          <a:p>
            <a:pPr>
              <a:lnSpc>
                <a:spcPct val="92000"/>
              </a:lnSpc>
            </a:pPr>
            <a:r>
              <a:rPr lang="en-US" dirty="0" smtClean="0"/>
              <a:t>When can </a:t>
            </a:r>
            <a:r>
              <a:rPr lang="en-US" dirty="0" smtClean="0">
                <a:solidFill>
                  <a:schemeClr val="accent5">
                    <a:lumMod val="60000"/>
                    <a:lumOff val="40000"/>
                  </a:schemeClr>
                </a:solidFill>
              </a:rPr>
              <a:t>overflow</a:t>
            </a:r>
            <a:r>
              <a:rPr lang="en-US" dirty="0" smtClean="0"/>
              <a:t> occur?</a:t>
            </a:r>
          </a:p>
          <a:p>
            <a:pPr lvl="1">
              <a:lnSpc>
                <a:spcPct val="92000"/>
              </a:lnSpc>
            </a:pPr>
            <a:r>
              <a:rPr lang="en-US" dirty="0" smtClean="0"/>
              <a:t>adding a negative and a positive?</a:t>
            </a:r>
            <a:endParaRPr lang="en-US" dirty="0"/>
          </a:p>
          <a:p>
            <a:pPr lvl="2">
              <a:lnSpc>
                <a:spcPct val="92000"/>
              </a:lnSpc>
            </a:pPr>
            <a:r>
              <a:rPr lang="en-US" dirty="0" smtClean="0"/>
              <a:t>Overflow </a:t>
            </a:r>
            <a:r>
              <a:rPr lang="en-US" i="1" dirty="0" smtClean="0">
                <a:solidFill>
                  <a:srgbClr val="FF0000"/>
                </a:solidFill>
              </a:rPr>
              <a:t>cannot</a:t>
            </a:r>
            <a:r>
              <a:rPr lang="en-US" i="1" dirty="0" smtClean="0"/>
              <a:t> occur</a:t>
            </a:r>
            <a:r>
              <a:rPr lang="en-US" dirty="0" smtClean="0"/>
              <a:t> (Why?)</a:t>
            </a:r>
          </a:p>
          <a:p>
            <a:pPr lvl="2">
              <a:lnSpc>
                <a:spcPct val="92000"/>
              </a:lnSpc>
            </a:pPr>
            <a:r>
              <a:rPr lang="en-US" dirty="0" smtClean="0"/>
              <a:t>Always subtract larger magnitude from smaller</a:t>
            </a:r>
          </a:p>
          <a:p>
            <a:pPr lvl="1">
              <a:lnSpc>
                <a:spcPct val="92000"/>
              </a:lnSpc>
            </a:pPr>
            <a:r>
              <a:rPr lang="en-US" dirty="0" smtClean="0"/>
              <a:t>adding two positives?</a:t>
            </a:r>
            <a:endParaRPr lang="en-US" dirty="0"/>
          </a:p>
          <a:p>
            <a:pPr lvl="2">
              <a:lnSpc>
                <a:spcPct val="92000"/>
              </a:lnSpc>
            </a:pPr>
            <a:r>
              <a:rPr lang="en-US" dirty="0" smtClean="0"/>
              <a:t>Overflow </a:t>
            </a:r>
            <a:r>
              <a:rPr lang="en-US" i="1" dirty="0" smtClean="0">
                <a:solidFill>
                  <a:srgbClr val="FF0000"/>
                </a:solidFill>
              </a:rPr>
              <a:t>can</a:t>
            </a:r>
            <a:r>
              <a:rPr lang="en-US" i="1" dirty="0" smtClean="0"/>
              <a:t> occur</a:t>
            </a:r>
            <a:r>
              <a:rPr lang="en-US" dirty="0" smtClean="0"/>
              <a:t> (Why?)</a:t>
            </a:r>
          </a:p>
          <a:p>
            <a:pPr lvl="2">
              <a:lnSpc>
                <a:spcPct val="92000"/>
              </a:lnSpc>
            </a:pPr>
            <a:r>
              <a:rPr lang="en-US" dirty="0" smtClean="0"/>
              <a:t>Precision: Add </a:t>
            </a:r>
            <a:r>
              <a:rPr lang="en-US" dirty="0"/>
              <a:t>two positives, and get a negative </a:t>
            </a:r>
            <a:r>
              <a:rPr lang="en-US" dirty="0" smtClean="0"/>
              <a:t>number!</a:t>
            </a:r>
            <a:endParaRPr lang="en-US" dirty="0"/>
          </a:p>
          <a:p>
            <a:pPr lvl="1">
              <a:lnSpc>
                <a:spcPct val="92000"/>
              </a:lnSpc>
            </a:pPr>
            <a:r>
              <a:rPr lang="en-US" dirty="0" smtClean="0"/>
              <a:t>adding two negatives?</a:t>
            </a:r>
          </a:p>
          <a:p>
            <a:pPr lvl="2">
              <a:lnSpc>
                <a:spcPct val="92000"/>
              </a:lnSpc>
            </a:pPr>
            <a:r>
              <a:rPr lang="en-US" dirty="0" smtClean="0"/>
              <a:t>Overflow </a:t>
            </a:r>
            <a:r>
              <a:rPr lang="en-US" i="1" dirty="0" smtClean="0">
                <a:solidFill>
                  <a:srgbClr val="FF0000"/>
                </a:solidFill>
              </a:rPr>
              <a:t>can</a:t>
            </a:r>
            <a:r>
              <a:rPr lang="en-US" i="1" dirty="0" smtClean="0"/>
              <a:t> occur</a:t>
            </a:r>
            <a:r>
              <a:rPr lang="en-US" dirty="0" smtClean="0"/>
              <a:t> (Why?)</a:t>
            </a:r>
          </a:p>
          <a:p>
            <a:pPr lvl="2">
              <a:lnSpc>
                <a:spcPct val="92000"/>
              </a:lnSpc>
            </a:pPr>
            <a:r>
              <a:rPr lang="en-US" dirty="0"/>
              <a:t>Precision: add two negatives, get a positive </a:t>
            </a:r>
            <a:r>
              <a:rPr lang="en-US" dirty="0" smtClean="0"/>
              <a:t>number!</a:t>
            </a:r>
            <a:endParaRPr lang="en-US" dirty="0"/>
          </a:p>
          <a:p>
            <a:pPr>
              <a:lnSpc>
                <a:spcPct val="92000"/>
              </a:lnSpc>
            </a:pPr>
            <a:r>
              <a:rPr lang="en-US" dirty="0" smtClean="0">
                <a:solidFill>
                  <a:schemeClr val="accent5">
                    <a:lumMod val="60000"/>
                    <a:lumOff val="40000"/>
                  </a:schemeClr>
                </a:solidFill>
              </a:rPr>
              <a:t>Rule </a:t>
            </a:r>
            <a:r>
              <a:rPr lang="en-US" dirty="0">
                <a:solidFill>
                  <a:schemeClr val="accent5">
                    <a:lumMod val="60000"/>
                    <a:lumOff val="40000"/>
                  </a:schemeClr>
                </a:solidFill>
              </a:rPr>
              <a:t>of </a:t>
            </a:r>
            <a:r>
              <a:rPr lang="en-US" dirty="0" smtClean="0">
                <a:solidFill>
                  <a:schemeClr val="accent5">
                    <a:lumMod val="60000"/>
                    <a:lumOff val="40000"/>
                  </a:schemeClr>
                </a:solidFill>
              </a:rPr>
              <a:t>thumb:</a:t>
            </a:r>
          </a:p>
          <a:p>
            <a:pPr lvl="1">
              <a:lnSpc>
                <a:spcPct val="92000"/>
              </a:lnSpc>
            </a:pPr>
            <a:r>
              <a:rPr lang="en-US" dirty="0" smtClean="0"/>
              <a:t>Overflow happens </a:t>
            </a:r>
            <a:r>
              <a:rPr lang="en-US" dirty="0" err="1"/>
              <a:t>iff</a:t>
            </a:r>
            <a:r>
              <a:rPr lang="en-US" dirty="0"/>
              <a:t/>
            </a:r>
            <a:br>
              <a:rPr lang="en-US" dirty="0"/>
            </a:br>
            <a:r>
              <a:rPr lang="en-US" dirty="0"/>
              <a:t>	carry into </a:t>
            </a:r>
            <a:r>
              <a:rPr lang="en-US" dirty="0" err="1"/>
              <a:t>msb</a:t>
            </a:r>
            <a:r>
              <a:rPr lang="en-US" dirty="0"/>
              <a:t> != carry out of </a:t>
            </a:r>
            <a:r>
              <a:rPr lang="en-US" dirty="0" err="1"/>
              <a:t>msb</a:t>
            </a:r>
            <a:endParaRPr lang="en-US" dirty="0"/>
          </a:p>
          <a:p>
            <a:pPr lvl="1">
              <a:lnSpc>
                <a:spcPct val="92000"/>
              </a:lnSpc>
              <a:buNone/>
            </a:pPr>
            <a:endParaRPr lang="en-US" dirty="0" smtClean="0"/>
          </a:p>
        </p:txBody>
      </p:sp>
    </p:spTree>
    <p:extLst>
      <p:ext uri="{BB962C8B-B14F-4D97-AF65-F5344CB8AC3E}">
        <p14:creationId xmlns:p14="http://schemas.microsoft.com/office/powerpoint/2010/main" val="11199882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0962" name="Rectangle 2"/>
          <p:cNvSpPr>
            <a:spLocks noGrp="1" noChangeArrowheads="1"/>
          </p:cNvSpPr>
          <p:nvPr>
            <p:ph type="title"/>
            <p:custDataLst>
              <p:tags r:id="rId1"/>
            </p:custDataLst>
          </p:nvPr>
        </p:nvSpPr>
        <p:spPr/>
        <p:txBody>
          <a:bodyPr>
            <a:noAutofit/>
          </a:bodyPr>
          <a:lstStyle/>
          <a:p>
            <a:r>
              <a:rPr lang="en-US"/>
              <a:t>Overflow</a:t>
            </a:r>
          </a:p>
        </p:txBody>
      </p:sp>
      <p:sp>
        <p:nvSpPr>
          <p:cNvPr id="1960963" name="Rectangle 3"/>
          <p:cNvSpPr>
            <a:spLocks noGrp="1" noChangeArrowheads="1"/>
          </p:cNvSpPr>
          <p:nvPr>
            <p:ph idx="1"/>
            <p:custDataLst>
              <p:tags r:id="rId2"/>
            </p:custDataLst>
          </p:nvPr>
        </p:nvSpPr>
        <p:spPr/>
        <p:txBody>
          <a:bodyPr>
            <a:noAutofit/>
          </a:bodyPr>
          <a:lstStyle/>
          <a:p>
            <a:pPr>
              <a:lnSpc>
                <a:spcPct val="92000"/>
              </a:lnSpc>
            </a:pPr>
            <a:r>
              <a:rPr lang="en-US" dirty="0" smtClean="0"/>
              <a:t>When can </a:t>
            </a:r>
            <a:r>
              <a:rPr lang="en-US" dirty="0" smtClean="0">
                <a:solidFill>
                  <a:schemeClr val="accent5">
                    <a:lumMod val="60000"/>
                    <a:lumOff val="40000"/>
                  </a:schemeClr>
                </a:solidFill>
              </a:rPr>
              <a:t>overflow</a:t>
            </a:r>
            <a:r>
              <a:rPr lang="en-US" dirty="0" smtClean="0"/>
              <a:t> occur?</a:t>
            </a:r>
          </a:p>
          <a:p>
            <a:pPr lvl="1">
              <a:lnSpc>
                <a:spcPct val="92000"/>
              </a:lnSpc>
            </a:pPr>
            <a:endParaRPr lang="en-US" dirty="0" smtClean="0"/>
          </a:p>
          <a:p>
            <a:pPr lvl="2">
              <a:lnSpc>
                <a:spcPct val="92000"/>
              </a:lnSpc>
            </a:pPr>
            <a:endParaRPr lang="en-US" dirty="0" smtClean="0"/>
          </a:p>
          <a:p>
            <a:pPr lvl="2">
              <a:lnSpc>
                <a:spcPct val="92000"/>
              </a:lnSpc>
            </a:pPr>
            <a:endParaRPr lang="en-US" dirty="0" smtClean="0"/>
          </a:p>
          <a:p>
            <a:pPr lvl="1">
              <a:lnSpc>
                <a:spcPct val="92000"/>
              </a:lnSpc>
            </a:pPr>
            <a:endParaRPr lang="en-US" dirty="0" smtClean="0"/>
          </a:p>
          <a:p>
            <a:pPr lvl="2">
              <a:lnSpc>
                <a:spcPct val="92000"/>
              </a:lnSpc>
            </a:pPr>
            <a:endParaRPr lang="en-US" dirty="0" smtClean="0"/>
          </a:p>
          <a:p>
            <a:pPr lvl="2">
              <a:lnSpc>
                <a:spcPct val="92000"/>
              </a:lnSpc>
            </a:pPr>
            <a:endParaRPr lang="en-US" dirty="0" smtClean="0"/>
          </a:p>
          <a:p>
            <a:pPr lvl="1">
              <a:lnSpc>
                <a:spcPct val="92000"/>
              </a:lnSpc>
            </a:pPr>
            <a:endParaRPr lang="en-US" dirty="0" smtClean="0"/>
          </a:p>
          <a:p>
            <a:pPr lvl="2">
              <a:lnSpc>
                <a:spcPct val="92000"/>
              </a:lnSpc>
            </a:pPr>
            <a:endParaRPr lang="en-US" dirty="0"/>
          </a:p>
          <a:p>
            <a:pPr lvl="2">
              <a:lnSpc>
                <a:spcPct val="92000"/>
              </a:lnSpc>
            </a:pPr>
            <a:endParaRPr lang="en-US" dirty="0" smtClean="0"/>
          </a:p>
          <a:p>
            <a:pPr>
              <a:lnSpc>
                <a:spcPct val="92000"/>
              </a:lnSpc>
            </a:pPr>
            <a:r>
              <a:rPr lang="en-US" dirty="0">
                <a:solidFill>
                  <a:schemeClr val="accent5">
                    <a:lumMod val="60000"/>
                    <a:lumOff val="40000"/>
                  </a:schemeClr>
                </a:solidFill>
              </a:rPr>
              <a:t>Rule of thumb:</a:t>
            </a:r>
          </a:p>
          <a:p>
            <a:pPr lvl="1">
              <a:lnSpc>
                <a:spcPct val="92000"/>
              </a:lnSpc>
            </a:pPr>
            <a:r>
              <a:rPr lang="en-US" dirty="0"/>
              <a:t>Overflow </a:t>
            </a:r>
            <a:r>
              <a:rPr lang="en-US" dirty="0" smtClean="0"/>
              <a:t>happens </a:t>
            </a:r>
            <a:r>
              <a:rPr lang="en-US" dirty="0" err="1"/>
              <a:t>iff</a:t>
            </a:r>
            <a:r>
              <a:rPr lang="en-US" dirty="0"/>
              <a:t/>
            </a:r>
            <a:br>
              <a:rPr lang="en-US" dirty="0"/>
            </a:br>
            <a:r>
              <a:rPr lang="en-US" dirty="0"/>
              <a:t>	carry into </a:t>
            </a:r>
            <a:r>
              <a:rPr lang="en-US" dirty="0" err="1"/>
              <a:t>msb</a:t>
            </a:r>
            <a:r>
              <a:rPr lang="en-US" dirty="0"/>
              <a:t> != carry out of </a:t>
            </a:r>
            <a:r>
              <a:rPr lang="en-US" dirty="0" err="1"/>
              <a:t>msb</a:t>
            </a:r>
            <a:endParaRPr lang="en-US" dirty="0"/>
          </a:p>
          <a:p>
            <a:pPr lvl="1">
              <a:lnSpc>
                <a:spcPct val="92000"/>
              </a:lnSpc>
              <a:buNone/>
            </a:pPr>
            <a:endParaRPr lang="en-US" dirty="0" smtClean="0"/>
          </a:p>
        </p:txBody>
      </p:sp>
      <p:graphicFrame>
        <p:nvGraphicFramePr>
          <p:cNvPr id="5" name="Table 4"/>
          <p:cNvGraphicFramePr>
            <a:graphicFrameLocks noGrp="1"/>
          </p:cNvGraphicFramePr>
          <p:nvPr>
            <p:extLst/>
          </p:nvPr>
        </p:nvGraphicFramePr>
        <p:xfrm>
          <a:off x="5105400" y="1524000"/>
          <a:ext cx="2878979" cy="3337560"/>
        </p:xfrm>
        <a:graphic>
          <a:graphicData uri="http://schemas.openxmlformats.org/drawingml/2006/table">
            <a:tbl>
              <a:tblPr firstRow="1" bandRow="1">
                <a:tableStyleId>{5C22544A-7EE6-4342-B048-85BDC9FD1C3A}</a:tableStyleId>
              </a:tblPr>
              <a:tblGrid>
                <a:gridCol w="51677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1">
                  <a:extLst>
                    <a:ext uri="{9D8B030D-6E8A-4147-A177-3AD203B41FA5}">
                      <a16:colId xmlns:a16="http://schemas.microsoft.com/office/drawing/2014/main" val="20004"/>
                    </a:ext>
                  </a:extLst>
                </a:gridCol>
              </a:tblGrid>
              <a:tr h="370840">
                <a:tc>
                  <a:txBody>
                    <a:bodyPr/>
                    <a:lstStyle/>
                    <a:p>
                      <a:r>
                        <a:rPr lang="en-US" dirty="0" smtClean="0">
                          <a:solidFill>
                            <a:schemeClr val="tx1"/>
                          </a:solidFill>
                        </a:rPr>
                        <a:t>A</a:t>
                      </a:r>
                      <a:endParaRPr lang="en-US" dirty="0">
                        <a:solidFill>
                          <a:schemeClr val="tx1"/>
                        </a:solidFill>
                      </a:endParaRPr>
                    </a:p>
                  </a:txBody>
                  <a:tcPr>
                    <a:noFill/>
                  </a:tcPr>
                </a:tc>
                <a:tc>
                  <a:txBody>
                    <a:bodyPr/>
                    <a:lstStyle/>
                    <a:p>
                      <a:r>
                        <a:rPr lang="en-US" dirty="0" smtClean="0">
                          <a:solidFill>
                            <a:schemeClr val="tx1"/>
                          </a:solidFill>
                        </a:rPr>
                        <a:t>B</a:t>
                      </a:r>
                      <a:endParaRPr lang="en-US" dirty="0">
                        <a:solidFill>
                          <a:schemeClr val="tx1"/>
                        </a:solidFill>
                      </a:endParaRPr>
                    </a:p>
                  </a:txBody>
                  <a:tcPr>
                    <a:noFill/>
                  </a:tcPr>
                </a:tc>
                <a:tc>
                  <a:txBody>
                    <a:bodyPr/>
                    <a:lstStyle/>
                    <a:p>
                      <a:r>
                        <a:rPr lang="en-US" dirty="0" err="1" smtClean="0">
                          <a:solidFill>
                            <a:schemeClr val="tx1"/>
                          </a:solidFill>
                        </a:rPr>
                        <a:t>C</a:t>
                      </a:r>
                      <a:r>
                        <a:rPr lang="en-US" baseline="-25000" dirty="0" err="1" smtClean="0">
                          <a:solidFill>
                            <a:schemeClr val="tx1"/>
                          </a:solidFill>
                        </a:rPr>
                        <a:t>in</a:t>
                      </a:r>
                      <a:endParaRPr lang="en-US" baseline="-25000"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err="1" smtClean="0">
                          <a:solidFill>
                            <a:schemeClr val="tx1"/>
                          </a:solidFill>
                        </a:rPr>
                        <a:t>C</a:t>
                      </a:r>
                      <a:r>
                        <a:rPr lang="en-US" baseline="-25000" dirty="0" err="1" smtClean="0">
                          <a:solidFill>
                            <a:schemeClr val="tx1"/>
                          </a:solidFill>
                        </a:rPr>
                        <a:t>out</a:t>
                      </a:r>
                      <a:endParaRPr lang="en-US" baseline="-25000"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S</a:t>
                      </a:r>
                      <a:endParaRPr lang="en-US" dirty="0">
                        <a:solidFill>
                          <a:schemeClr val="tx1"/>
                        </a:solidFill>
                      </a:endParaRPr>
                    </a:p>
                  </a:txBody>
                  <a:tcPr>
                    <a:noFill/>
                  </a:tcPr>
                </a:tc>
                <a:extLst>
                  <a:ext uri="{0D108BD9-81ED-4DB2-BD59-A6C34878D82A}">
                    <a16:rowId xmlns:a16="http://schemas.microsoft.com/office/drawing/2014/main" val="10000"/>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0</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extLst>
                  <a:ext uri="{0D108BD9-81ED-4DB2-BD59-A6C34878D82A}">
                    <a16:rowId xmlns:a16="http://schemas.microsoft.com/office/drawing/2014/main" val="10001"/>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accent1"/>
                          </a:solidFill>
                        </a:rPr>
                        <a:t>1</a:t>
                      </a:r>
                      <a:endParaRPr lang="en-US" dirty="0">
                        <a:solidFill>
                          <a:schemeClr val="accent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accent1"/>
                          </a:solidFill>
                        </a:rPr>
                        <a:t>0</a:t>
                      </a:r>
                      <a:endParaRPr lang="en-US" dirty="0">
                        <a:solidFill>
                          <a:schemeClr val="accent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extLst>
                  <a:ext uri="{0D108BD9-81ED-4DB2-BD59-A6C34878D82A}">
                    <a16:rowId xmlns:a16="http://schemas.microsoft.com/office/drawing/2014/main" val="10002"/>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0</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extLst>
                  <a:ext uri="{0D108BD9-81ED-4DB2-BD59-A6C34878D82A}">
                    <a16:rowId xmlns:a16="http://schemas.microsoft.com/office/drawing/2014/main" val="10003"/>
                  </a:ext>
                </a:extLst>
              </a:tr>
              <a:tr h="370840">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1</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extLst>
                  <a:ext uri="{0D108BD9-81ED-4DB2-BD59-A6C34878D82A}">
                    <a16:rowId xmlns:a16="http://schemas.microsoft.com/office/drawing/2014/main" val="10004"/>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0</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extLst>
                  <a:ext uri="{0D108BD9-81ED-4DB2-BD59-A6C34878D82A}">
                    <a16:rowId xmlns:a16="http://schemas.microsoft.com/office/drawing/2014/main" val="10005"/>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0</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1</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extLst>
                  <a:ext uri="{0D108BD9-81ED-4DB2-BD59-A6C34878D82A}">
                    <a16:rowId xmlns:a16="http://schemas.microsoft.com/office/drawing/2014/main" val="10006"/>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rgbClr val="00B050"/>
                          </a:solidFill>
                        </a:rPr>
                        <a:t>0</a:t>
                      </a:r>
                      <a:endParaRPr lang="en-US" dirty="0">
                        <a:solidFill>
                          <a:srgbClr val="00B050"/>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rgbClr val="00B050"/>
                          </a:solidFill>
                        </a:rPr>
                        <a:t>1</a:t>
                      </a:r>
                      <a:endParaRPr lang="en-US" dirty="0">
                        <a:solidFill>
                          <a:srgbClr val="00B050"/>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0</a:t>
                      </a:r>
                      <a:endParaRPr lang="en-US" dirty="0">
                        <a:solidFill>
                          <a:schemeClr val="tx1"/>
                        </a:solidFill>
                      </a:endParaRPr>
                    </a:p>
                  </a:txBody>
                  <a:tcPr>
                    <a:noFill/>
                  </a:tcPr>
                </a:tc>
                <a:extLst>
                  <a:ext uri="{0D108BD9-81ED-4DB2-BD59-A6C34878D82A}">
                    <a16:rowId xmlns:a16="http://schemas.microsoft.com/office/drawing/2014/main" val="10007"/>
                  </a:ext>
                </a:extLst>
              </a:tr>
              <a:tr h="370840">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noFill/>
                  </a:tcPr>
                </a:tc>
                <a:tc>
                  <a:txBody>
                    <a:bodyPr/>
                    <a:lstStyle/>
                    <a:p>
                      <a:r>
                        <a:rPr lang="en-US" dirty="0" smtClean="0">
                          <a:solidFill>
                            <a:schemeClr val="tx1"/>
                          </a:solidFill>
                        </a:rPr>
                        <a:t>1</a:t>
                      </a:r>
                      <a:endParaRPr lang="en-US" dirty="0">
                        <a:solidFill>
                          <a:schemeClr val="tx1"/>
                        </a:solidFill>
                      </a:endParaRPr>
                    </a:p>
                  </a:txBody>
                  <a:tcPr>
                    <a:lnR w="28575" cap="flat" cmpd="sng" algn="ctr">
                      <a:solidFill>
                        <a:schemeClr val="tx1"/>
                      </a:solidFill>
                      <a:prstDash val="solid"/>
                      <a:round/>
                      <a:headEnd type="none" w="med" len="med"/>
                      <a:tailEnd type="none" w="med" len="med"/>
                    </a:lnR>
                    <a:noFill/>
                  </a:tcPr>
                </a:tc>
                <a:tc>
                  <a:txBody>
                    <a:bodyPr/>
                    <a:lstStyle/>
                    <a:p>
                      <a:r>
                        <a:rPr lang="en-US" dirty="0" smtClean="0">
                          <a:solidFill>
                            <a:schemeClr val="tx1"/>
                          </a:solidFill>
                        </a:rPr>
                        <a:t>1</a:t>
                      </a:r>
                      <a:endParaRPr lang="en-US" dirty="0">
                        <a:solidFill>
                          <a:schemeClr val="tx1"/>
                        </a:solidFill>
                      </a:endParaRPr>
                    </a:p>
                  </a:txBody>
                  <a:tcPr>
                    <a:lnL w="28575" cap="flat" cmpd="sng" algn="ctr">
                      <a:solidFill>
                        <a:schemeClr val="tx1"/>
                      </a:solidFill>
                      <a:prstDash val="solid"/>
                      <a:round/>
                      <a:headEnd type="none" w="med" len="med"/>
                      <a:tailEnd type="none" w="med" len="med"/>
                    </a:lnL>
                    <a:noFill/>
                  </a:tcPr>
                </a:tc>
                <a:tc>
                  <a:txBody>
                    <a:bodyPr/>
                    <a:lstStyle/>
                    <a:p>
                      <a:r>
                        <a:rPr lang="en-US" dirty="0" smtClean="0">
                          <a:solidFill>
                            <a:schemeClr val="tx1"/>
                          </a:solidFill>
                        </a:rPr>
                        <a:t>1</a:t>
                      </a:r>
                      <a:endParaRPr lang="en-US" dirty="0">
                        <a:solidFill>
                          <a:schemeClr val="tx1"/>
                        </a:solidFill>
                      </a:endParaRPr>
                    </a:p>
                  </a:txBody>
                  <a:tcPr>
                    <a:noFill/>
                  </a:tcPr>
                </a:tc>
                <a:extLst>
                  <a:ext uri="{0D108BD9-81ED-4DB2-BD59-A6C34878D82A}">
                    <a16:rowId xmlns:a16="http://schemas.microsoft.com/office/drawing/2014/main" val="10008"/>
                  </a:ext>
                </a:extLst>
              </a:tr>
            </a:tbl>
          </a:graphicData>
        </a:graphic>
      </p:graphicFrame>
      <p:sp>
        <p:nvSpPr>
          <p:cNvPr id="21" name="Line 23"/>
          <p:cNvSpPr>
            <a:spLocks noChangeShapeType="1"/>
          </p:cNvSpPr>
          <p:nvPr>
            <p:custDataLst>
              <p:tags r:id="rId3"/>
            </p:custDataLst>
          </p:nvPr>
        </p:nvSpPr>
        <p:spPr bwMode="auto">
          <a:xfrm flipH="1">
            <a:off x="3048000" y="3981374"/>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2" name="Rectangle 26"/>
          <p:cNvSpPr>
            <a:spLocks noChangeArrowheads="1"/>
          </p:cNvSpPr>
          <p:nvPr>
            <p:custDataLst>
              <p:tags r:id="rId4"/>
            </p:custDataLst>
          </p:nvPr>
        </p:nvSpPr>
        <p:spPr bwMode="auto">
          <a:xfrm>
            <a:off x="1828800" y="3447974"/>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23" name="Line 28"/>
          <p:cNvSpPr>
            <a:spLocks noChangeShapeType="1"/>
          </p:cNvSpPr>
          <p:nvPr>
            <p:custDataLst>
              <p:tags r:id="rId5"/>
            </p:custDataLst>
          </p:nvPr>
        </p:nvSpPr>
        <p:spPr bwMode="auto">
          <a:xfrm>
            <a:off x="2133600" y="3066974"/>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4" name="Line 29"/>
          <p:cNvSpPr>
            <a:spLocks noChangeShapeType="1"/>
          </p:cNvSpPr>
          <p:nvPr>
            <p:custDataLst>
              <p:tags r:id="rId6"/>
            </p:custDataLst>
          </p:nvPr>
        </p:nvSpPr>
        <p:spPr bwMode="auto">
          <a:xfrm>
            <a:off x="2819400" y="3066974"/>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5" name="Line 30"/>
          <p:cNvSpPr>
            <a:spLocks noChangeShapeType="1"/>
          </p:cNvSpPr>
          <p:nvPr>
            <p:custDataLst>
              <p:tags r:id="rId7"/>
            </p:custDataLst>
          </p:nvPr>
        </p:nvSpPr>
        <p:spPr bwMode="auto">
          <a:xfrm flipH="1">
            <a:off x="1219200" y="3981374"/>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26" name="Line 31"/>
          <p:cNvSpPr>
            <a:spLocks noChangeShapeType="1"/>
          </p:cNvSpPr>
          <p:nvPr>
            <p:custDataLst>
              <p:tags r:id="rId8"/>
            </p:custDataLst>
          </p:nvPr>
        </p:nvSpPr>
        <p:spPr bwMode="auto">
          <a:xfrm>
            <a:off x="2438400" y="4438574"/>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27" name="Text Box 32"/>
          <p:cNvSpPr txBox="1">
            <a:spLocks noChangeArrowheads="1"/>
          </p:cNvSpPr>
          <p:nvPr>
            <p:custDataLst>
              <p:tags r:id="rId9"/>
            </p:custDataLst>
          </p:nvPr>
        </p:nvSpPr>
        <p:spPr bwMode="auto">
          <a:xfrm>
            <a:off x="2057400" y="4619587"/>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S</a:t>
            </a:r>
            <a:r>
              <a:rPr lang="en-US" sz="2800" baseline="-25000" dirty="0" smtClean="0">
                <a:solidFill>
                  <a:srgbClr val="FFFFFF"/>
                </a:solidFill>
                <a:latin typeface="Calibri"/>
              </a:rPr>
              <a:t>MSB</a:t>
            </a:r>
            <a:endParaRPr lang="en-US" sz="2800" baseline="-25000" dirty="0">
              <a:solidFill>
                <a:srgbClr val="FFFFFF"/>
              </a:solidFill>
              <a:latin typeface="Calibri"/>
            </a:endParaRPr>
          </a:p>
        </p:txBody>
      </p:sp>
      <p:sp>
        <p:nvSpPr>
          <p:cNvPr id="28" name="Text Box 33"/>
          <p:cNvSpPr txBox="1">
            <a:spLocks noChangeArrowheads="1"/>
          </p:cNvSpPr>
          <p:nvPr>
            <p:custDataLst>
              <p:tags r:id="rId10"/>
            </p:custDataLst>
          </p:nvPr>
        </p:nvSpPr>
        <p:spPr bwMode="auto">
          <a:xfrm>
            <a:off x="-152400" y="3524174"/>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29" name="Line 39"/>
          <p:cNvSpPr>
            <a:spLocks noChangeShapeType="1"/>
          </p:cNvSpPr>
          <p:nvPr>
            <p:custDataLst>
              <p:tags r:id="rId11"/>
            </p:custDataLst>
          </p:nvPr>
        </p:nvSpPr>
        <p:spPr bwMode="auto">
          <a:xfrm>
            <a:off x="3276600" y="3981374"/>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30" name="Line 40"/>
          <p:cNvSpPr>
            <a:spLocks noChangeShapeType="1"/>
          </p:cNvSpPr>
          <p:nvPr>
            <p:custDataLst>
              <p:tags r:id="rId12"/>
            </p:custDataLst>
          </p:nvPr>
        </p:nvSpPr>
        <p:spPr bwMode="auto">
          <a:xfrm flipH="1">
            <a:off x="1600200" y="4590974"/>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31" name="Line 41"/>
          <p:cNvSpPr>
            <a:spLocks noChangeShapeType="1"/>
          </p:cNvSpPr>
          <p:nvPr>
            <p:custDataLst>
              <p:tags r:id="rId13"/>
            </p:custDataLst>
          </p:nvPr>
        </p:nvSpPr>
        <p:spPr bwMode="auto">
          <a:xfrm flipH="1">
            <a:off x="1600200" y="4187749"/>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32" name="Line 43"/>
          <p:cNvSpPr>
            <a:spLocks noChangeShapeType="1"/>
          </p:cNvSpPr>
          <p:nvPr>
            <p:custDataLst>
              <p:tags r:id="rId14"/>
            </p:custDataLst>
          </p:nvPr>
        </p:nvSpPr>
        <p:spPr bwMode="auto">
          <a:xfrm>
            <a:off x="1219200" y="4198862"/>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33" name="AutoShape 42"/>
          <p:cNvSpPr>
            <a:spLocks noChangeArrowheads="1"/>
          </p:cNvSpPr>
          <p:nvPr>
            <p:custDataLst>
              <p:tags r:id="rId15"/>
            </p:custDataLst>
          </p:nvPr>
        </p:nvSpPr>
        <p:spPr bwMode="auto">
          <a:xfrm>
            <a:off x="762000" y="3806749"/>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34" name="AutoShape 42"/>
          <p:cNvSpPr>
            <a:spLocks noChangeArrowheads="1"/>
          </p:cNvSpPr>
          <p:nvPr>
            <p:custDataLst>
              <p:tags r:id="rId16"/>
            </p:custDataLst>
          </p:nvPr>
        </p:nvSpPr>
        <p:spPr bwMode="auto">
          <a:xfrm>
            <a:off x="1143159" y="3815537"/>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35" name="Line 23"/>
          <p:cNvSpPr>
            <a:spLocks noChangeShapeType="1"/>
          </p:cNvSpPr>
          <p:nvPr>
            <p:custDataLst>
              <p:tags r:id="rId17"/>
            </p:custDataLst>
          </p:nvPr>
        </p:nvSpPr>
        <p:spPr bwMode="auto">
          <a:xfrm flipH="1">
            <a:off x="533400" y="4073449"/>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36" name="Text Box 27"/>
          <p:cNvSpPr txBox="1">
            <a:spLocks noChangeArrowheads="1"/>
          </p:cNvSpPr>
          <p:nvPr>
            <p:custDataLst>
              <p:tags r:id="rId18"/>
            </p:custDataLst>
          </p:nvPr>
        </p:nvSpPr>
        <p:spPr bwMode="auto">
          <a:xfrm>
            <a:off x="1295400" y="2533574"/>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A</a:t>
            </a:r>
            <a:r>
              <a:rPr lang="en-US" sz="2800" baseline="-25000" dirty="0" smtClean="0">
                <a:solidFill>
                  <a:srgbClr val="FFFFFF"/>
                </a:solidFill>
                <a:latin typeface="Calibri"/>
              </a:rPr>
              <a:t>MSB</a:t>
            </a:r>
            <a:r>
              <a:rPr lang="en-US" sz="2800" dirty="0" smtClean="0">
                <a:solidFill>
                  <a:srgbClr val="FFFFFF"/>
                </a:solidFill>
                <a:latin typeface="Calibri"/>
              </a:rPr>
              <a:t>     B</a:t>
            </a:r>
            <a:r>
              <a:rPr lang="en-US" sz="2800" baseline="-25000" dirty="0" smtClean="0">
                <a:solidFill>
                  <a:srgbClr val="FFFFFF"/>
                </a:solidFill>
                <a:latin typeface="Calibri"/>
              </a:rPr>
              <a:t>MSB</a:t>
            </a:r>
            <a:endParaRPr lang="en-US" sz="2800" baseline="-25000" dirty="0">
              <a:solidFill>
                <a:srgbClr val="FFFFFF"/>
              </a:solidFill>
              <a:latin typeface="Calibri"/>
            </a:endParaRPr>
          </a:p>
        </p:txBody>
      </p:sp>
      <p:sp>
        <p:nvSpPr>
          <p:cNvPr id="37" name="Text Box 33"/>
          <p:cNvSpPr txBox="1">
            <a:spLocks noChangeArrowheads="1"/>
          </p:cNvSpPr>
          <p:nvPr>
            <p:custDataLst>
              <p:tags r:id="rId19"/>
            </p:custDataLst>
          </p:nvPr>
        </p:nvSpPr>
        <p:spPr bwMode="auto">
          <a:xfrm>
            <a:off x="1181100" y="3458154"/>
            <a:ext cx="1333500" cy="523220"/>
          </a:xfrm>
          <a:prstGeom prst="rect">
            <a:avLst/>
          </a:prstGeom>
          <a:noFill/>
          <a:ln w="25400" algn="ctr">
            <a:noFill/>
            <a:miter lim="800000"/>
            <a:headEnd/>
            <a:tailEnd/>
          </a:ln>
          <a:effectLst/>
        </p:spPr>
        <p:txBody>
          <a:bodyPr wrap="square">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out_MSB</a:t>
            </a:r>
            <a:endParaRPr lang="en-US" sz="2800" baseline="-25000" dirty="0">
              <a:solidFill>
                <a:srgbClr val="FFFFFF"/>
              </a:solidFill>
              <a:latin typeface="Calibri"/>
            </a:endParaRPr>
          </a:p>
        </p:txBody>
      </p:sp>
      <p:sp>
        <p:nvSpPr>
          <p:cNvPr id="38" name="Text Box 33"/>
          <p:cNvSpPr txBox="1">
            <a:spLocks noChangeArrowheads="1"/>
          </p:cNvSpPr>
          <p:nvPr>
            <p:custDataLst>
              <p:tags r:id="rId20"/>
            </p:custDataLst>
          </p:nvPr>
        </p:nvSpPr>
        <p:spPr bwMode="auto">
          <a:xfrm>
            <a:off x="2971800" y="3447974"/>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in_MSB</a:t>
            </a:r>
            <a:endParaRPr lang="en-US" sz="2800" baseline="-25000" dirty="0">
              <a:solidFill>
                <a:srgbClr val="FFFFFF"/>
              </a:solidFill>
              <a:latin typeface="Calibri"/>
            </a:endParaRPr>
          </a:p>
        </p:txBody>
      </p:sp>
      <p:sp>
        <p:nvSpPr>
          <p:cNvPr id="2" name="TextBox 1"/>
          <p:cNvSpPr txBox="1"/>
          <p:nvPr/>
        </p:nvSpPr>
        <p:spPr>
          <a:xfrm>
            <a:off x="6019800" y="1143000"/>
            <a:ext cx="612668" cy="369332"/>
          </a:xfrm>
          <a:prstGeom prst="rect">
            <a:avLst/>
          </a:prstGeom>
          <a:noFill/>
        </p:spPr>
        <p:txBody>
          <a:bodyPr wrap="none" rtlCol="0">
            <a:spAutoFit/>
          </a:bodyPr>
          <a:lstStyle/>
          <a:p>
            <a:r>
              <a:rPr lang="en-US" dirty="0" smtClean="0">
                <a:solidFill>
                  <a:schemeClr val="accent5">
                    <a:lumMod val="60000"/>
                    <a:lumOff val="40000"/>
                  </a:schemeClr>
                </a:solidFill>
              </a:rPr>
              <a:t>MSB</a:t>
            </a:r>
            <a:endParaRPr lang="en-US" dirty="0">
              <a:solidFill>
                <a:schemeClr val="accent5">
                  <a:lumMod val="60000"/>
                  <a:lumOff val="40000"/>
                </a:schemeClr>
              </a:solidFill>
            </a:endParaRPr>
          </a:p>
        </p:txBody>
      </p:sp>
      <p:sp>
        <p:nvSpPr>
          <p:cNvPr id="3" name="Oval 2"/>
          <p:cNvSpPr/>
          <p:nvPr/>
        </p:nvSpPr>
        <p:spPr>
          <a:xfrm>
            <a:off x="4876800" y="2286000"/>
            <a:ext cx="121920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86600" y="2286000"/>
            <a:ext cx="68580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953000" y="4114800"/>
            <a:ext cx="121920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162800" y="4114800"/>
            <a:ext cx="685800" cy="304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77200" y="2057400"/>
            <a:ext cx="1020279" cy="830997"/>
          </a:xfrm>
          <a:prstGeom prst="rect">
            <a:avLst/>
          </a:prstGeom>
          <a:noFill/>
        </p:spPr>
        <p:txBody>
          <a:bodyPr wrap="none" rtlCol="0">
            <a:spAutoFit/>
          </a:bodyPr>
          <a:lstStyle/>
          <a:p>
            <a:r>
              <a:rPr lang="en-US" sz="2400" dirty="0" smtClean="0">
                <a:solidFill>
                  <a:schemeClr val="accent5">
                    <a:lumMod val="60000"/>
                    <a:lumOff val="40000"/>
                  </a:schemeClr>
                </a:solidFill>
              </a:rPr>
              <a:t>Wrong</a:t>
            </a:r>
          </a:p>
          <a:p>
            <a:r>
              <a:rPr lang="en-US" sz="2400" dirty="0" smtClean="0">
                <a:solidFill>
                  <a:schemeClr val="accent5">
                    <a:lumMod val="60000"/>
                    <a:lumOff val="40000"/>
                  </a:schemeClr>
                </a:solidFill>
              </a:rPr>
              <a:t>Sign</a:t>
            </a:r>
            <a:endParaRPr lang="en-US" sz="2400" dirty="0">
              <a:solidFill>
                <a:schemeClr val="accent5">
                  <a:lumMod val="60000"/>
                  <a:lumOff val="40000"/>
                </a:schemeClr>
              </a:solidFill>
            </a:endParaRPr>
          </a:p>
        </p:txBody>
      </p:sp>
      <p:sp>
        <p:nvSpPr>
          <p:cNvPr id="42" name="TextBox 41"/>
          <p:cNvSpPr txBox="1"/>
          <p:nvPr/>
        </p:nvSpPr>
        <p:spPr>
          <a:xfrm>
            <a:off x="7971321" y="3886200"/>
            <a:ext cx="1020279" cy="830997"/>
          </a:xfrm>
          <a:prstGeom prst="rect">
            <a:avLst/>
          </a:prstGeom>
          <a:noFill/>
        </p:spPr>
        <p:txBody>
          <a:bodyPr wrap="none" rtlCol="0">
            <a:spAutoFit/>
          </a:bodyPr>
          <a:lstStyle/>
          <a:p>
            <a:r>
              <a:rPr lang="en-US" sz="2400" dirty="0" smtClean="0">
                <a:solidFill>
                  <a:schemeClr val="accent5">
                    <a:lumMod val="60000"/>
                    <a:lumOff val="40000"/>
                  </a:schemeClr>
                </a:solidFill>
              </a:rPr>
              <a:t>Wrong</a:t>
            </a:r>
          </a:p>
          <a:p>
            <a:r>
              <a:rPr lang="en-US" sz="2400" dirty="0" smtClean="0">
                <a:solidFill>
                  <a:schemeClr val="accent5">
                    <a:lumMod val="60000"/>
                    <a:lumOff val="40000"/>
                  </a:schemeClr>
                </a:solidFill>
              </a:rPr>
              <a:t>Sign</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300584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p:bldP spid="28" grpId="0"/>
      <p:bldP spid="29" grpId="0" animBg="1"/>
      <p:bldP spid="30" grpId="0" animBg="1"/>
      <p:bldP spid="31" grpId="0" animBg="1"/>
      <p:bldP spid="32" grpId="0" animBg="1"/>
      <p:bldP spid="33" grpId="0" animBg="1"/>
      <p:bldP spid="34" grpId="0" animBg="1"/>
      <p:bldP spid="35" grpId="0" animBg="1"/>
      <p:bldP spid="36" grpId="0"/>
      <p:bldP spid="37" grpId="0"/>
      <p:bldP spid="38" grpId="0"/>
      <p:bldP spid="3" grpId="0" animBg="1"/>
      <p:bldP spid="39" grpId="0" animBg="1"/>
      <p:bldP spid="40" grpId="0" animBg="1"/>
      <p:bldP spid="41" grpId="0" animBg="1"/>
      <p:bldP spid="4" grpId="0"/>
      <p:bldP spid="4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2136" y="152400"/>
            <a:ext cx="6639727" cy="6577441"/>
          </a:xfrm>
        </p:spPr>
      </p:pic>
      <p:sp>
        <p:nvSpPr>
          <p:cNvPr id="4" name="Slide Number Placeholder 3"/>
          <p:cNvSpPr>
            <a:spLocks noGrp="1"/>
          </p:cNvSpPr>
          <p:nvPr>
            <p:ph type="sldNum" sz="quarter" idx="12"/>
          </p:nvPr>
        </p:nvSpPr>
        <p:spPr/>
        <p:txBody>
          <a:bodyPr/>
          <a:lstStyle/>
          <a:p>
            <a:fld id="{DAD0A56F-BD0F-4BDF-9912-D1E89E9626C0}" type="slidenum">
              <a:rPr lang="en-US" smtClean="0"/>
              <a:t>67</a:t>
            </a:fld>
            <a:endParaRPr lang="en-US"/>
          </a:p>
        </p:txBody>
      </p:sp>
    </p:spTree>
    <p:extLst>
      <p:ext uri="{BB962C8B-B14F-4D97-AF65-F5344CB8AC3E}">
        <p14:creationId xmlns:p14="http://schemas.microsoft.com/office/powerpoint/2010/main" val="37307002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Lecture</a:t>
            </a:r>
            <a:endParaRPr lang="en-US" dirty="0"/>
          </a:p>
        </p:txBody>
      </p:sp>
      <p:sp>
        <p:nvSpPr>
          <p:cNvPr id="3" name="Content Placeholder 2"/>
          <p:cNvSpPr>
            <a:spLocks noGrp="1"/>
          </p:cNvSpPr>
          <p:nvPr>
            <p:ph idx="1"/>
          </p:nvPr>
        </p:nvSpPr>
        <p:spPr/>
        <p:txBody>
          <a:bodyPr>
            <a:normAutofit/>
          </a:bodyPr>
          <a:lstStyle/>
          <a:p>
            <a:r>
              <a:rPr lang="en-US" sz="3600" dirty="0"/>
              <a:t>Binary Operations</a:t>
            </a:r>
          </a:p>
          <a:p>
            <a:pPr marL="0" lvl="1"/>
            <a:r>
              <a:rPr lang="en-US" sz="3200" dirty="0">
                <a:solidFill>
                  <a:schemeClr val="tx2">
                    <a:lumMod val="50000"/>
                  </a:schemeClr>
                </a:solidFill>
              </a:rPr>
              <a:t>Number </a:t>
            </a:r>
            <a:r>
              <a:rPr lang="en-US" sz="3200" dirty="0" smtClean="0">
                <a:solidFill>
                  <a:schemeClr val="tx2">
                    <a:lumMod val="50000"/>
                  </a:schemeClr>
                </a:solidFill>
              </a:rPr>
              <a:t>representations</a:t>
            </a:r>
          </a:p>
          <a:p>
            <a:pPr marL="0" lvl="1"/>
            <a:r>
              <a:rPr lang="en-US" sz="3200" dirty="0" smtClean="0">
                <a:solidFill>
                  <a:schemeClr val="tx2">
                    <a:lumMod val="50000"/>
                  </a:schemeClr>
                </a:solidFill>
              </a:rPr>
              <a:t>One-bit </a:t>
            </a:r>
            <a:r>
              <a:rPr lang="en-US" sz="3200" dirty="0">
                <a:solidFill>
                  <a:schemeClr val="tx2">
                    <a:lumMod val="50000"/>
                  </a:schemeClr>
                </a:solidFill>
              </a:rPr>
              <a:t>and four-bit adders</a:t>
            </a:r>
          </a:p>
          <a:p>
            <a:pPr marL="0" lvl="1"/>
            <a:r>
              <a:rPr lang="en-US" sz="3200" dirty="0">
                <a:solidFill>
                  <a:schemeClr val="tx2">
                    <a:lumMod val="50000"/>
                  </a:schemeClr>
                </a:solidFill>
              </a:rPr>
              <a:t>Negative numbers and two’s compliment</a:t>
            </a:r>
          </a:p>
          <a:p>
            <a:pPr marL="0" lvl="1"/>
            <a:r>
              <a:rPr lang="en-US" sz="3200" dirty="0">
                <a:solidFill>
                  <a:schemeClr val="tx2">
                    <a:lumMod val="50000"/>
                  </a:schemeClr>
                </a:solidFill>
              </a:rPr>
              <a:t>Addition (two’s compliment)</a:t>
            </a:r>
          </a:p>
          <a:p>
            <a:pPr marL="0" lvl="1"/>
            <a:r>
              <a:rPr lang="en-US" sz="3200" dirty="0" smtClean="0">
                <a:solidFill>
                  <a:schemeClr val="tx2">
                    <a:lumMod val="50000"/>
                  </a:schemeClr>
                </a:solidFill>
              </a:rPr>
              <a:t>Detecting and handling overflow</a:t>
            </a:r>
          </a:p>
          <a:p>
            <a:pPr marL="0" lvl="1"/>
            <a:r>
              <a:rPr lang="en-US" sz="3200" dirty="0" smtClean="0">
                <a:solidFill>
                  <a:schemeClr val="bg1"/>
                </a:solidFill>
              </a:rPr>
              <a:t>Subtraction </a:t>
            </a:r>
            <a:r>
              <a:rPr lang="en-US" sz="3200" dirty="0">
                <a:solidFill>
                  <a:schemeClr val="bg1"/>
                </a:solidFill>
              </a:rPr>
              <a:t>(two’s compliment) </a:t>
            </a:r>
          </a:p>
          <a:p>
            <a:pPr marL="0" indent="0">
              <a:buNone/>
            </a:pPr>
            <a:endParaRPr lang="en-US" sz="2800" dirty="0" smtClean="0"/>
          </a:p>
        </p:txBody>
      </p:sp>
    </p:spTree>
    <p:extLst>
      <p:ext uri="{BB962C8B-B14F-4D97-AF65-F5344CB8AC3E}">
        <p14:creationId xmlns:p14="http://schemas.microsoft.com/office/powerpoint/2010/main" val="13232740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Binary Subtraction</a:t>
            </a:r>
            <a:endParaRPr lang="en-US" dirty="0"/>
          </a:p>
        </p:txBody>
      </p:sp>
      <p:sp>
        <p:nvSpPr>
          <p:cNvPr id="2077699" name="Rectangle 3"/>
          <p:cNvSpPr>
            <a:spLocks noGrp="1" noChangeArrowheads="1"/>
          </p:cNvSpPr>
          <p:nvPr>
            <p:ph idx="1"/>
            <p:custDataLst>
              <p:tags r:id="rId2"/>
            </p:custDataLst>
          </p:nvPr>
        </p:nvSpPr>
        <p:spPr>
          <a:xfrm>
            <a:off x="228600" y="685800"/>
            <a:ext cx="8686800" cy="5715000"/>
          </a:xfrm>
          <a:ln>
            <a:noFill/>
          </a:ln>
        </p:spPr>
        <p:txBody>
          <a:bodyPr>
            <a:noAutofit/>
          </a:bodyPr>
          <a:lstStyle/>
          <a:p>
            <a:r>
              <a:rPr lang="en-US" dirty="0" smtClean="0"/>
              <a:t>Why create a new circuit?</a:t>
            </a:r>
          </a:p>
          <a:p>
            <a:r>
              <a:rPr lang="en-US" dirty="0" smtClean="0"/>
              <a:t>Just use addition using two’s complement math</a:t>
            </a:r>
          </a:p>
          <a:p>
            <a:pPr lvl="1"/>
            <a:r>
              <a:rPr lang="en-US" dirty="0" smtClean="0">
                <a:solidFill>
                  <a:schemeClr val="accent5">
                    <a:lumMod val="60000"/>
                    <a:lumOff val="40000"/>
                  </a:schemeClr>
                </a:solidFill>
              </a:rPr>
              <a:t>How?</a:t>
            </a:r>
          </a:p>
        </p:txBody>
      </p:sp>
    </p:spTree>
    <p:extLst>
      <p:ext uri="{BB962C8B-B14F-4D97-AF65-F5344CB8AC3E}">
        <p14:creationId xmlns:p14="http://schemas.microsoft.com/office/powerpoint/2010/main" val="405319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044589" y="1447800"/>
            <a:ext cx="292067" cy="4031873"/>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8</a:t>
            </a:r>
          </a:p>
          <a:p>
            <a:pPr algn="r"/>
            <a:r>
              <a:rPr lang="en-US" sz="1600" dirty="0"/>
              <a:t>9</a:t>
            </a:r>
            <a:endParaRPr lang="en-US" sz="1600" dirty="0" smtClean="0"/>
          </a:p>
          <a:p>
            <a:pPr algn="r"/>
            <a:r>
              <a:rPr lang="en-US" sz="1600" dirty="0">
                <a:solidFill>
                  <a:schemeClr val="accent1"/>
                </a:solidFill>
              </a:rPr>
              <a:t>a</a:t>
            </a:r>
            <a:endParaRPr lang="en-US" sz="1600" dirty="0" smtClean="0">
              <a:solidFill>
                <a:schemeClr val="accent1"/>
              </a:solidFill>
            </a:endParaRPr>
          </a:p>
          <a:p>
            <a:pPr algn="r"/>
            <a:r>
              <a:rPr lang="en-US" sz="1600" dirty="0">
                <a:solidFill>
                  <a:schemeClr val="accent1"/>
                </a:solidFill>
              </a:rPr>
              <a:t>b</a:t>
            </a:r>
            <a:endParaRPr lang="en-US" sz="1600" dirty="0" smtClean="0">
              <a:solidFill>
                <a:schemeClr val="accent1"/>
              </a:solidFill>
            </a:endParaRPr>
          </a:p>
          <a:p>
            <a:pPr algn="r"/>
            <a:r>
              <a:rPr lang="en-US" sz="1600" dirty="0">
                <a:solidFill>
                  <a:schemeClr val="accent1"/>
                </a:solidFill>
              </a:rPr>
              <a:t>c</a:t>
            </a:r>
            <a:endParaRPr lang="en-US" sz="1600" dirty="0" smtClean="0">
              <a:solidFill>
                <a:schemeClr val="accent1"/>
              </a:solidFill>
            </a:endParaRPr>
          </a:p>
          <a:p>
            <a:pPr algn="r"/>
            <a:r>
              <a:rPr lang="en-US" sz="1600" dirty="0" smtClean="0">
                <a:solidFill>
                  <a:schemeClr val="accent1"/>
                </a:solidFill>
              </a:rPr>
              <a:t>d</a:t>
            </a:r>
          </a:p>
          <a:p>
            <a:pPr algn="r"/>
            <a:r>
              <a:rPr lang="en-US" sz="1600" dirty="0">
                <a:solidFill>
                  <a:schemeClr val="accent1"/>
                </a:solidFill>
              </a:rPr>
              <a:t>e</a:t>
            </a:r>
            <a:endParaRPr lang="en-US" sz="1600" dirty="0" smtClean="0">
              <a:solidFill>
                <a:schemeClr val="accent1"/>
              </a:solidFill>
            </a:endParaRPr>
          </a:p>
          <a:p>
            <a:pPr algn="r"/>
            <a:r>
              <a:rPr lang="en-US" sz="1600" dirty="0" smtClean="0">
                <a:solidFill>
                  <a:schemeClr val="accent1"/>
                </a:solidFill>
              </a:rPr>
              <a:t>f</a:t>
            </a:r>
          </a:p>
        </p:txBody>
      </p:sp>
      <p:sp>
        <p:nvSpPr>
          <p:cNvPr id="2" name="Title 1"/>
          <p:cNvSpPr>
            <a:spLocks noGrp="1"/>
          </p:cNvSpPr>
          <p:nvPr>
            <p:ph type="title"/>
            <p:custDataLst>
              <p:tags r:id="rId1"/>
            </p:custDataLst>
          </p:nvPr>
        </p:nvSpPr>
        <p:spPr>
          <a:xfrm>
            <a:off x="228600" y="0"/>
            <a:ext cx="8915400" cy="533400"/>
          </a:xfrm>
        </p:spPr>
        <p:txBody>
          <a:bodyPr>
            <a:noAutofit/>
          </a:bodyPr>
          <a:lstStyle/>
          <a:p>
            <a:r>
              <a:rPr lang="en-US" sz="3600" dirty="0" smtClean="0"/>
              <a:t>Number Representations: Activity #1 Counting</a:t>
            </a:r>
            <a:endParaRPr lang="en-US" sz="3600" dirty="0"/>
          </a:p>
        </p:txBody>
      </p:sp>
      <p:sp>
        <p:nvSpPr>
          <p:cNvPr id="3" name="Content Placeholder 2"/>
          <p:cNvSpPr>
            <a:spLocks noGrp="1"/>
          </p:cNvSpPr>
          <p:nvPr>
            <p:ph idx="1"/>
            <p:custDataLst>
              <p:tags r:id="rId2"/>
            </p:custDataLst>
          </p:nvPr>
        </p:nvSpPr>
        <p:spPr>
          <a:xfrm>
            <a:off x="228600" y="533400"/>
            <a:ext cx="8686800" cy="5638800"/>
          </a:xfrm>
        </p:spPr>
        <p:txBody>
          <a:bodyPr/>
          <a:lstStyle/>
          <a:p>
            <a:r>
              <a:rPr lang="en-US" dirty="0" smtClean="0"/>
              <a:t>How do we count in different bases?</a:t>
            </a:r>
          </a:p>
          <a:p>
            <a:pPr lvl="1"/>
            <a:r>
              <a:rPr lang="en-US" u="sng" dirty="0" smtClean="0"/>
              <a:t>Dec</a:t>
            </a:r>
            <a:r>
              <a:rPr lang="en-US" sz="1800" u="sng" dirty="0" smtClean="0"/>
              <a:t> (base 10)</a:t>
            </a:r>
            <a:r>
              <a:rPr lang="en-US" dirty="0"/>
              <a:t> </a:t>
            </a:r>
            <a:r>
              <a:rPr lang="en-US" u="sng" dirty="0"/>
              <a:t>Bin </a:t>
            </a:r>
            <a:r>
              <a:rPr lang="en-US" sz="1800" u="sng" dirty="0"/>
              <a:t>(base 2) </a:t>
            </a:r>
            <a:r>
              <a:rPr lang="en-US" sz="1800" u="sng" dirty="0" smtClean="0"/>
              <a:t> </a:t>
            </a:r>
            <a:r>
              <a:rPr lang="en-US" u="sng" dirty="0" smtClean="0"/>
              <a:t>Oct</a:t>
            </a:r>
            <a:r>
              <a:rPr lang="en-US" sz="1800" u="sng" dirty="0" smtClean="0"/>
              <a:t> (base 8)</a:t>
            </a:r>
            <a:r>
              <a:rPr lang="en-US" dirty="0" smtClean="0"/>
              <a:t>  </a:t>
            </a:r>
            <a:r>
              <a:rPr lang="en-US" u="sng" dirty="0" smtClean="0"/>
              <a:t>Hex</a:t>
            </a:r>
            <a:r>
              <a:rPr lang="en-US" sz="1800" u="sng" dirty="0" smtClean="0"/>
              <a:t> (base 16)</a:t>
            </a:r>
            <a:endParaRPr lang="en-US" sz="1800" u="sng" dirty="0"/>
          </a:p>
        </p:txBody>
      </p:sp>
      <p:sp>
        <p:nvSpPr>
          <p:cNvPr id="4" name="TextBox 3"/>
          <p:cNvSpPr txBox="1"/>
          <p:nvPr/>
        </p:nvSpPr>
        <p:spPr>
          <a:xfrm>
            <a:off x="1102949" y="1447800"/>
            <a:ext cx="497251" cy="5509200"/>
          </a:xfrm>
          <a:prstGeom prst="rect">
            <a:avLst/>
          </a:prstGeom>
          <a:noFill/>
        </p:spPr>
        <p:txBody>
          <a:bodyPr wrap="none" rtlCol="0">
            <a:spAutoFit/>
          </a:bodyPr>
          <a:lstStyle/>
          <a:p>
            <a:pPr algn="r"/>
            <a:r>
              <a:rPr lang="en-US" sz="1600" dirty="0" smtClean="0">
                <a:solidFill>
                  <a:schemeClr val="accent5">
                    <a:lumMod val="60000"/>
                    <a:lumOff val="40000"/>
                  </a:schemeClr>
                </a:solidFill>
              </a:rPr>
              <a:t>0</a:t>
            </a:r>
          </a:p>
          <a:p>
            <a:pPr algn="r"/>
            <a:r>
              <a:rPr lang="en-US" sz="1600" dirty="0" smtClean="0">
                <a:solidFill>
                  <a:schemeClr val="accent5">
                    <a:lumMod val="60000"/>
                    <a:lumOff val="40000"/>
                  </a:schemeClr>
                </a:solidFill>
              </a:rPr>
              <a:t>1</a:t>
            </a:r>
          </a:p>
          <a:p>
            <a:pPr algn="r"/>
            <a:r>
              <a:rPr lang="en-US" sz="1600" dirty="0" smtClean="0">
                <a:solidFill>
                  <a:schemeClr val="accent5">
                    <a:lumMod val="60000"/>
                    <a:lumOff val="40000"/>
                  </a:schemeClr>
                </a:solidFill>
              </a:rPr>
              <a:t>2</a:t>
            </a:r>
          </a:p>
          <a:p>
            <a:pPr algn="r"/>
            <a:r>
              <a:rPr lang="en-US" sz="1600" dirty="0" smtClean="0">
                <a:solidFill>
                  <a:schemeClr val="accent5">
                    <a:lumMod val="60000"/>
                    <a:lumOff val="40000"/>
                  </a:schemeClr>
                </a:solidFill>
              </a:rPr>
              <a:t>3</a:t>
            </a:r>
          </a:p>
          <a:p>
            <a:pPr algn="r"/>
            <a:r>
              <a:rPr lang="en-US" sz="1600" dirty="0" smtClean="0">
                <a:solidFill>
                  <a:schemeClr val="accent5">
                    <a:lumMod val="60000"/>
                    <a:lumOff val="40000"/>
                  </a:schemeClr>
                </a:solidFill>
              </a:rPr>
              <a:t>4</a:t>
            </a:r>
          </a:p>
          <a:p>
            <a:pPr algn="r"/>
            <a:r>
              <a:rPr lang="en-US" sz="1600" dirty="0" smtClean="0">
                <a:solidFill>
                  <a:schemeClr val="accent5">
                    <a:lumMod val="60000"/>
                    <a:lumOff val="40000"/>
                  </a:schemeClr>
                </a:solidFill>
              </a:rPr>
              <a:t>5</a:t>
            </a:r>
          </a:p>
          <a:p>
            <a:pPr algn="r"/>
            <a:r>
              <a:rPr lang="en-US" sz="1600" dirty="0" smtClean="0">
                <a:solidFill>
                  <a:schemeClr val="accent5">
                    <a:lumMod val="60000"/>
                    <a:lumOff val="40000"/>
                  </a:schemeClr>
                </a:solidFill>
              </a:rPr>
              <a:t>6</a:t>
            </a:r>
          </a:p>
          <a:p>
            <a:pPr algn="r"/>
            <a:r>
              <a:rPr lang="en-US" sz="1600" dirty="0" smtClean="0">
                <a:solidFill>
                  <a:schemeClr val="accent5">
                    <a:lumMod val="60000"/>
                    <a:lumOff val="40000"/>
                  </a:schemeClr>
                </a:solidFill>
              </a:rPr>
              <a:t>7</a:t>
            </a:r>
          </a:p>
          <a:p>
            <a:pPr algn="r"/>
            <a:r>
              <a:rPr lang="en-US" sz="1600" dirty="0" smtClean="0">
                <a:solidFill>
                  <a:schemeClr val="accent5">
                    <a:lumMod val="60000"/>
                    <a:lumOff val="40000"/>
                  </a:schemeClr>
                </a:solidFill>
              </a:rPr>
              <a:t>8</a:t>
            </a:r>
          </a:p>
          <a:p>
            <a:pPr algn="r"/>
            <a:r>
              <a:rPr lang="en-US" sz="1600" dirty="0" smtClean="0">
                <a:solidFill>
                  <a:schemeClr val="accent5">
                    <a:lumMod val="60000"/>
                    <a:lumOff val="40000"/>
                  </a:schemeClr>
                </a:solidFill>
              </a:rPr>
              <a:t>9</a:t>
            </a:r>
          </a:p>
          <a:p>
            <a:pPr algn="r"/>
            <a:r>
              <a:rPr lang="en-US" sz="1600" dirty="0" smtClean="0">
                <a:solidFill>
                  <a:schemeClr val="accent5">
                    <a:lumMod val="60000"/>
                    <a:lumOff val="40000"/>
                  </a:schemeClr>
                </a:solidFill>
              </a:rPr>
              <a:t>10</a:t>
            </a:r>
          </a:p>
          <a:p>
            <a:pPr algn="r"/>
            <a:r>
              <a:rPr lang="en-US" sz="1600" dirty="0" smtClean="0">
                <a:solidFill>
                  <a:schemeClr val="accent5">
                    <a:lumMod val="60000"/>
                    <a:lumOff val="40000"/>
                  </a:schemeClr>
                </a:solidFill>
              </a:rPr>
              <a:t>11</a:t>
            </a:r>
          </a:p>
          <a:p>
            <a:pPr algn="r"/>
            <a:r>
              <a:rPr lang="en-US" sz="1600" dirty="0" smtClean="0">
                <a:solidFill>
                  <a:schemeClr val="accent5">
                    <a:lumMod val="60000"/>
                    <a:lumOff val="40000"/>
                  </a:schemeClr>
                </a:solidFill>
              </a:rPr>
              <a:t>12</a:t>
            </a:r>
          </a:p>
          <a:p>
            <a:pPr algn="r"/>
            <a:r>
              <a:rPr lang="en-US" sz="1600" dirty="0" smtClean="0">
                <a:solidFill>
                  <a:schemeClr val="accent5">
                    <a:lumMod val="60000"/>
                    <a:lumOff val="40000"/>
                  </a:schemeClr>
                </a:solidFill>
              </a:rPr>
              <a:t>13</a:t>
            </a:r>
          </a:p>
          <a:p>
            <a:pPr algn="r"/>
            <a:r>
              <a:rPr lang="en-US" sz="1600" dirty="0" smtClean="0">
                <a:solidFill>
                  <a:schemeClr val="accent5">
                    <a:lumMod val="60000"/>
                    <a:lumOff val="40000"/>
                  </a:schemeClr>
                </a:solidFill>
              </a:rPr>
              <a:t>14</a:t>
            </a:r>
          </a:p>
          <a:p>
            <a:pPr algn="r"/>
            <a:r>
              <a:rPr lang="en-US" sz="1600" dirty="0" smtClean="0">
                <a:solidFill>
                  <a:schemeClr val="accent5">
                    <a:lumMod val="60000"/>
                    <a:lumOff val="40000"/>
                  </a:schemeClr>
                </a:solidFill>
              </a:rPr>
              <a:t>15</a:t>
            </a:r>
          </a:p>
          <a:p>
            <a:pPr algn="r"/>
            <a:r>
              <a:rPr lang="en-US" sz="1600" dirty="0" smtClean="0">
                <a:solidFill>
                  <a:schemeClr val="accent5">
                    <a:lumMod val="60000"/>
                    <a:lumOff val="40000"/>
                  </a:schemeClr>
                </a:solidFill>
              </a:rPr>
              <a:t>16</a:t>
            </a:r>
          </a:p>
          <a:p>
            <a:pPr algn="r"/>
            <a:r>
              <a:rPr lang="en-US" sz="1600" dirty="0" smtClean="0">
                <a:solidFill>
                  <a:schemeClr val="accent5">
                    <a:lumMod val="60000"/>
                    <a:lumOff val="40000"/>
                  </a:schemeClr>
                </a:solidFill>
              </a:rPr>
              <a:t>17</a:t>
            </a:r>
          </a:p>
          <a:p>
            <a:pPr algn="r"/>
            <a:r>
              <a:rPr lang="en-US" sz="1600" dirty="0" smtClean="0">
                <a:solidFill>
                  <a:schemeClr val="accent5">
                    <a:lumMod val="60000"/>
                    <a:lumOff val="40000"/>
                  </a:schemeClr>
                </a:solidFill>
              </a:rPr>
              <a:t>18</a:t>
            </a:r>
            <a:endParaRPr lang="en-US" sz="800" dirty="0" smtClean="0">
              <a:solidFill>
                <a:schemeClr val="accent5">
                  <a:lumMod val="60000"/>
                  <a:lumOff val="40000"/>
                </a:schemeClr>
              </a:solidFill>
            </a:endParaRPr>
          </a:p>
          <a:p>
            <a:pPr algn="r"/>
            <a:r>
              <a:rPr lang="en-US" sz="800" dirty="0" smtClean="0">
                <a:solidFill>
                  <a:schemeClr val="accent5">
                    <a:lumMod val="60000"/>
                    <a:lumOff val="40000"/>
                  </a:schemeClr>
                </a:solidFill>
              </a:rPr>
              <a:t>.</a:t>
            </a:r>
          </a:p>
          <a:p>
            <a:pPr algn="r"/>
            <a:r>
              <a:rPr lang="en-US" sz="800" dirty="0" smtClean="0">
                <a:solidFill>
                  <a:schemeClr val="accent5">
                    <a:lumMod val="60000"/>
                    <a:lumOff val="40000"/>
                  </a:schemeClr>
                </a:solidFill>
              </a:rPr>
              <a:t>.</a:t>
            </a:r>
          </a:p>
          <a:p>
            <a:pPr algn="r"/>
            <a:r>
              <a:rPr lang="en-US" sz="1600" dirty="0" smtClean="0">
                <a:solidFill>
                  <a:schemeClr val="accent5">
                    <a:lumMod val="60000"/>
                    <a:lumOff val="40000"/>
                  </a:schemeClr>
                </a:solidFill>
              </a:rPr>
              <a:t>99</a:t>
            </a:r>
          </a:p>
          <a:p>
            <a:pPr algn="r"/>
            <a:r>
              <a:rPr lang="en-US" sz="1600" dirty="0" smtClean="0">
                <a:solidFill>
                  <a:schemeClr val="accent5">
                    <a:lumMod val="60000"/>
                    <a:lumOff val="40000"/>
                  </a:schemeClr>
                </a:solidFill>
              </a:rPr>
              <a:t>100</a:t>
            </a:r>
            <a:endParaRPr lang="en-US" sz="1600" dirty="0">
              <a:solidFill>
                <a:schemeClr val="accent5">
                  <a:lumMod val="60000"/>
                  <a:lumOff val="40000"/>
                </a:schemeClr>
              </a:solidFill>
            </a:endParaRPr>
          </a:p>
        </p:txBody>
      </p:sp>
      <p:sp>
        <p:nvSpPr>
          <p:cNvPr id="6" name="TextBox 5"/>
          <p:cNvSpPr txBox="1"/>
          <p:nvPr/>
        </p:nvSpPr>
        <p:spPr>
          <a:xfrm>
            <a:off x="4407544"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10</a:t>
            </a:r>
          </a:p>
          <a:p>
            <a:pPr algn="r"/>
            <a:r>
              <a:rPr lang="en-US" sz="1600" dirty="0" smtClean="0"/>
              <a:t>11</a:t>
            </a:r>
          </a:p>
          <a:p>
            <a:pPr algn="r"/>
            <a:r>
              <a:rPr lang="en-US" sz="1600" dirty="0" smtClean="0"/>
              <a:t>12</a:t>
            </a:r>
          </a:p>
          <a:p>
            <a:pPr algn="r"/>
            <a:r>
              <a:rPr lang="en-US" sz="1600" dirty="0" smtClean="0"/>
              <a:t>13</a:t>
            </a:r>
          </a:p>
          <a:p>
            <a:pPr algn="r"/>
            <a:r>
              <a:rPr lang="en-US" sz="1600" dirty="0" smtClean="0"/>
              <a:t>14</a:t>
            </a:r>
          </a:p>
          <a:p>
            <a:pPr algn="r"/>
            <a:r>
              <a:rPr lang="en-US" sz="1600" dirty="0" smtClean="0"/>
              <a:t>15</a:t>
            </a:r>
          </a:p>
          <a:p>
            <a:pPr algn="r"/>
            <a:r>
              <a:rPr lang="en-US" sz="1600" dirty="0" smtClean="0"/>
              <a:t>16</a:t>
            </a:r>
          </a:p>
          <a:p>
            <a:pPr algn="r"/>
            <a:r>
              <a:rPr lang="en-US" sz="1600" dirty="0" smtClean="0"/>
              <a:t>17</a:t>
            </a:r>
          </a:p>
          <a:p>
            <a:pPr algn="r"/>
            <a:r>
              <a:rPr lang="en-US" sz="1600" dirty="0" smtClean="0"/>
              <a:t>20</a:t>
            </a:r>
          </a:p>
          <a:p>
            <a:pPr algn="r"/>
            <a:r>
              <a:rPr lang="en-US" sz="1600" dirty="0" smtClean="0"/>
              <a:t>21</a:t>
            </a:r>
          </a:p>
          <a:p>
            <a:pPr algn="r"/>
            <a:r>
              <a:rPr lang="en-US" sz="1600" dirty="0" smtClean="0"/>
              <a:t>22</a:t>
            </a:r>
            <a:endParaRPr lang="en-US" sz="800" dirty="0" smtClean="0"/>
          </a:p>
          <a:p>
            <a:pPr algn="r"/>
            <a:r>
              <a:rPr lang="en-US" sz="800" dirty="0" smtClean="0"/>
              <a:t>.</a:t>
            </a:r>
          </a:p>
          <a:p>
            <a:pPr algn="r"/>
            <a:r>
              <a:rPr lang="en-US" sz="800" dirty="0" smtClean="0"/>
              <a:t>.</a:t>
            </a:r>
          </a:p>
        </p:txBody>
      </p:sp>
      <p:sp>
        <p:nvSpPr>
          <p:cNvPr id="7" name="TextBox 6"/>
          <p:cNvSpPr txBox="1"/>
          <p:nvPr/>
        </p:nvSpPr>
        <p:spPr>
          <a:xfrm>
            <a:off x="5933867"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8</a:t>
            </a:r>
          </a:p>
          <a:p>
            <a:pPr algn="r"/>
            <a:r>
              <a:rPr lang="en-US" sz="1600" dirty="0"/>
              <a:t>9</a:t>
            </a:r>
            <a:endParaRPr lang="en-US" sz="1600" dirty="0" smtClean="0"/>
          </a:p>
          <a:p>
            <a:pPr algn="r"/>
            <a:r>
              <a:rPr lang="en-US" sz="1600" dirty="0"/>
              <a:t>a</a:t>
            </a:r>
            <a:endParaRPr lang="en-US" sz="1600" dirty="0" smtClean="0"/>
          </a:p>
          <a:p>
            <a:pPr algn="r"/>
            <a:r>
              <a:rPr lang="en-US" sz="1600" dirty="0"/>
              <a:t>b</a:t>
            </a:r>
            <a:endParaRPr lang="en-US" sz="1600" dirty="0" smtClean="0"/>
          </a:p>
          <a:p>
            <a:pPr algn="r"/>
            <a:r>
              <a:rPr lang="en-US" sz="1600" dirty="0"/>
              <a:t>c</a:t>
            </a:r>
            <a:endParaRPr lang="en-US" sz="1600" dirty="0" smtClean="0"/>
          </a:p>
          <a:p>
            <a:pPr algn="r"/>
            <a:r>
              <a:rPr lang="en-US" sz="1600" dirty="0" smtClean="0"/>
              <a:t>d</a:t>
            </a:r>
          </a:p>
          <a:p>
            <a:pPr algn="r"/>
            <a:r>
              <a:rPr lang="en-US" sz="1600" dirty="0"/>
              <a:t>e</a:t>
            </a:r>
            <a:endParaRPr lang="en-US" sz="1600" dirty="0" smtClean="0"/>
          </a:p>
          <a:p>
            <a:pPr algn="r"/>
            <a:r>
              <a:rPr lang="en-US" sz="1600" dirty="0"/>
              <a:t>f</a:t>
            </a:r>
            <a:endParaRPr lang="en-US" sz="1600" dirty="0" smtClean="0"/>
          </a:p>
          <a:p>
            <a:pPr algn="r"/>
            <a:r>
              <a:rPr lang="en-US" sz="1600" dirty="0" smtClean="0"/>
              <a:t>10</a:t>
            </a:r>
          </a:p>
          <a:p>
            <a:pPr algn="r"/>
            <a:r>
              <a:rPr lang="en-US" sz="1600" dirty="0" smtClean="0"/>
              <a:t>11</a:t>
            </a:r>
          </a:p>
          <a:p>
            <a:pPr algn="r"/>
            <a:r>
              <a:rPr lang="en-US" sz="1600" dirty="0" smtClean="0"/>
              <a:t>12</a:t>
            </a:r>
            <a:endParaRPr lang="en-US" sz="800" dirty="0" smtClean="0"/>
          </a:p>
          <a:p>
            <a:pPr algn="r"/>
            <a:r>
              <a:rPr lang="en-US" sz="800" dirty="0" smtClean="0"/>
              <a:t>.</a:t>
            </a:r>
          </a:p>
          <a:p>
            <a:pPr algn="r"/>
            <a:r>
              <a:rPr lang="en-US" sz="800" dirty="0" smtClean="0"/>
              <a:t>.</a:t>
            </a:r>
          </a:p>
        </p:txBody>
      </p:sp>
      <p:sp>
        <p:nvSpPr>
          <p:cNvPr id="8" name="TextBox 7"/>
          <p:cNvSpPr txBox="1"/>
          <p:nvPr/>
        </p:nvSpPr>
        <p:spPr>
          <a:xfrm>
            <a:off x="2524471" y="1447800"/>
            <a:ext cx="752129"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10</a:t>
            </a:r>
          </a:p>
          <a:p>
            <a:pPr algn="r"/>
            <a:r>
              <a:rPr lang="en-US" sz="1600" dirty="0" smtClean="0"/>
              <a:t>11</a:t>
            </a:r>
          </a:p>
          <a:p>
            <a:pPr algn="r"/>
            <a:r>
              <a:rPr lang="en-US" sz="1600" dirty="0" smtClean="0"/>
              <a:t>100</a:t>
            </a:r>
          </a:p>
          <a:p>
            <a:pPr algn="r"/>
            <a:r>
              <a:rPr lang="en-US" sz="1600" dirty="0" smtClean="0"/>
              <a:t>101</a:t>
            </a:r>
          </a:p>
          <a:p>
            <a:pPr algn="r"/>
            <a:r>
              <a:rPr lang="en-US" sz="1600" dirty="0" smtClean="0"/>
              <a:t>110</a:t>
            </a:r>
          </a:p>
          <a:p>
            <a:pPr algn="r"/>
            <a:r>
              <a:rPr lang="en-US" sz="1600" dirty="0" smtClean="0"/>
              <a:t>111</a:t>
            </a:r>
          </a:p>
          <a:p>
            <a:pPr algn="r"/>
            <a:r>
              <a:rPr lang="en-US" sz="1600" dirty="0" smtClean="0"/>
              <a:t>1000</a:t>
            </a:r>
          </a:p>
          <a:p>
            <a:pPr algn="r"/>
            <a:r>
              <a:rPr lang="en-US" sz="1600" dirty="0" smtClean="0"/>
              <a:t>1001</a:t>
            </a:r>
          </a:p>
          <a:p>
            <a:pPr algn="r"/>
            <a:r>
              <a:rPr lang="en-US" sz="1600" dirty="0" smtClean="0"/>
              <a:t>1010</a:t>
            </a:r>
          </a:p>
          <a:p>
            <a:pPr algn="r"/>
            <a:r>
              <a:rPr lang="en-US" sz="1600" dirty="0" smtClean="0"/>
              <a:t>1011</a:t>
            </a:r>
          </a:p>
          <a:p>
            <a:pPr algn="r"/>
            <a:r>
              <a:rPr lang="en-US" sz="1600" dirty="0" smtClean="0"/>
              <a:t>1100</a:t>
            </a:r>
          </a:p>
          <a:p>
            <a:pPr algn="r"/>
            <a:r>
              <a:rPr lang="en-US" sz="1600" dirty="0" smtClean="0"/>
              <a:t>1101</a:t>
            </a:r>
          </a:p>
          <a:p>
            <a:pPr algn="r"/>
            <a:r>
              <a:rPr lang="en-US" sz="1600" dirty="0" smtClean="0"/>
              <a:t>1110</a:t>
            </a:r>
          </a:p>
          <a:p>
            <a:pPr algn="r"/>
            <a:r>
              <a:rPr lang="en-US" sz="1600" dirty="0" smtClean="0"/>
              <a:t>1111</a:t>
            </a:r>
          </a:p>
          <a:p>
            <a:pPr algn="r"/>
            <a:r>
              <a:rPr lang="en-US" sz="1600" dirty="0" smtClean="0"/>
              <a:t>1 0000</a:t>
            </a:r>
          </a:p>
          <a:p>
            <a:pPr algn="r"/>
            <a:r>
              <a:rPr lang="en-US" sz="1600" dirty="0" smtClean="0"/>
              <a:t>1 0001</a:t>
            </a:r>
          </a:p>
          <a:p>
            <a:pPr algn="r"/>
            <a:r>
              <a:rPr lang="en-US" sz="1600" dirty="0" smtClean="0"/>
              <a:t>1 0010</a:t>
            </a:r>
            <a:endParaRPr lang="en-US" sz="800" dirty="0" smtClean="0"/>
          </a:p>
          <a:p>
            <a:pPr algn="r"/>
            <a:r>
              <a:rPr lang="en-US" sz="800" dirty="0" smtClean="0"/>
              <a:t>.</a:t>
            </a:r>
          </a:p>
          <a:p>
            <a:pPr algn="r"/>
            <a:r>
              <a:rPr lang="en-US" sz="800" dirty="0" smtClean="0"/>
              <a:t>.</a:t>
            </a:r>
          </a:p>
        </p:txBody>
      </p:sp>
      <p:sp>
        <p:nvSpPr>
          <p:cNvPr id="9" name="Rectangle 8"/>
          <p:cNvSpPr/>
          <p:nvPr/>
        </p:nvSpPr>
        <p:spPr>
          <a:xfrm>
            <a:off x="1102949" y="1524000"/>
            <a:ext cx="5223974" cy="3886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02949" y="1524000"/>
            <a:ext cx="3697651" cy="19431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02950" y="1524000"/>
            <a:ext cx="2173650" cy="4572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41619" y="1981200"/>
            <a:ext cx="2749471" cy="830997"/>
          </a:xfrm>
          <a:prstGeom prst="rect">
            <a:avLst/>
          </a:prstGeom>
          <a:noFill/>
        </p:spPr>
        <p:txBody>
          <a:bodyPr wrap="none" rtlCol="0">
            <a:spAutoFit/>
          </a:bodyPr>
          <a:lstStyle/>
          <a:p>
            <a:pPr algn="r"/>
            <a:r>
              <a:rPr lang="en-US" sz="2400" dirty="0" smtClean="0"/>
              <a:t>0b 1111 1111 =  ?  </a:t>
            </a:r>
          </a:p>
          <a:p>
            <a:pPr algn="r"/>
            <a:r>
              <a:rPr lang="en-US" sz="2400" dirty="0" smtClean="0"/>
              <a:t>0b 1 0000 0000 =  ?  </a:t>
            </a:r>
            <a:endParaRPr lang="en-US" sz="2400" dirty="0"/>
          </a:p>
        </p:txBody>
      </p:sp>
      <p:sp>
        <p:nvSpPr>
          <p:cNvPr id="21" name="TextBox 20"/>
          <p:cNvSpPr txBox="1"/>
          <p:nvPr/>
        </p:nvSpPr>
        <p:spPr>
          <a:xfrm>
            <a:off x="7421857" y="2819400"/>
            <a:ext cx="1609736" cy="830997"/>
          </a:xfrm>
          <a:prstGeom prst="rect">
            <a:avLst/>
          </a:prstGeom>
          <a:noFill/>
        </p:spPr>
        <p:txBody>
          <a:bodyPr wrap="none" rtlCol="0">
            <a:spAutoFit/>
          </a:bodyPr>
          <a:lstStyle/>
          <a:p>
            <a:pPr algn="r"/>
            <a:r>
              <a:rPr lang="en-US" sz="2400" dirty="0" smtClean="0"/>
              <a:t>0o 77 =  ? </a:t>
            </a:r>
          </a:p>
          <a:p>
            <a:pPr algn="r"/>
            <a:r>
              <a:rPr lang="en-US" sz="2400" dirty="0" smtClean="0"/>
              <a:t>0o 100 =  ? </a:t>
            </a:r>
            <a:endParaRPr lang="en-US" sz="2400" dirty="0"/>
          </a:p>
        </p:txBody>
      </p:sp>
      <p:sp>
        <p:nvSpPr>
          <p:cNvPr id="22" name="TextBox 21"/>
          <p:cNvSpPr txBox="1"/>
          <p:nvPr/>
        </p:nvSpPr>
        <p:spPr>
          <a:xfrm>
            <a:off x="7508419" y="3726834"/>
            <a:ext cx="1649811" cy="830997"/>
          </a:xfrm>
          <a:prstGeom prst="rect">
            <a:avLst/>
          </a:prstGeom>
          <a:noFill/>
        </p:spPr>
        <p:txBody>
          <a:bodyPr wrap="none" rtlCol="0">
            <a:spAutoFit/>
          </a:bodyPr>
          <a:lstStyle/>
          <a:p>
            <a:pPr algn="r"/>
            <a:r>
              <a:rPr lang="en-US" sz="2400" dirty="0" smtClean="0"/>
              <a:t>0x </a:t>
            </a:r>
            <a:r>
              <a:rPr lang="en-US" sz="2400" dirty="0" err="1" smtClean="0"/>
              <a:t>ff</a:t>
            </a:r>
            <a:r>
              <a:rPr lang="en-US" sz="2400" dirty="0" smtClean="0"/>
              <a:t> =  ?  </a:t>
            </a:r>
          </a:p>
          <a:p>
            <a:pPr algn="r"/>
            <a:r>
              <a:rPr lang="en-US" sz="2400" dirty="0" smtClean="0"/>
              <a:t>0x 100 =  ?  </a:t>
            </a:r>
            <a:endParaRPr lang="en-US" sz="2400" dirty="0"/>
          </a:p>
        </p:txBody>
      </p:sp>
    </p:spTree>
    <p:extLst>
      <p:ext uri="{BB962C8B-B14F-4D97-AF65-F5344CB8AC3E}">
        <p14:creationId xmlns:p14="http://schemas.microsoft.com/office/powerpoint/2010/main" val="5883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p:bldP spid="7" grpId="0"/>
      <p:bldP spid="8" grpId="0"/>
      <p:bldP spid="9" grpId="0" animBg="1"/>
      <p:bldP spid="16" grpId="0" animBg="1"/>
      <p:bldP spid="17" grpId="0" animBg="1"/>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Binary Subtraction</a:t>
            </a:r>
            <a:endParaRPr lang="en-US" dirty="0"/>
          </a:p>
        </p:txBody>
      </p:sp>
      <mc:AlternateContent xmlns:mc="http://schemas.openxmlformats.org/markup-compatibility/2006" xmlns:a14="http://schemas.microsoft.com/office/drawing/2010/main">
        <mc:Choice Requires="a14">
          <p:sp>
            <p:nvSpPr>
              <p:cNvPr id="2077699" name="Rectangle 3"/>
              <p:cNvSpPr>
                <a:spLocks noGrp="1" noChangeArrowheads="1"/>
              </p:cNvSpPr>
              <p:nvPr>
                <p:ph idx="1"/>
                <p:custDataLst>
                  <p:tags r:id="rId2"/>
                </p:custDataLst>
              </p:nvPr>
            </p:nvSpPr>
            <p:spPr>
              <a:xfrm>
                <a:off x="228600" y="609600"/>
                <a:ext cx="8686800" cy="5638800"/>
              </a:xfrm>
            </p:spPr>
            <p:txBody>
              <a:bodyPr>
                <a:noAutofit/>
              </a:bodyPr>
              <a:lstStyle/>
              <a:p>
                <a:r>
                  <a:rPr lang="en-US" dirty="0" smtClean="0">
                    <a:solidFill>
                      <a:schemeClr val="accent5">
                        <a:lumMod val="60000"/>
                        <a:lumOff val="40000"/>
                      </a:schemeClr>
                    </a:solidFill>
                  </a:rPr>
                  <a:t>Two’s Complement Subtraction</a:t>
                </a:r>
              </a:p>
              <a:p>
                <a:pPr lvl="1"/>
                <a:r>
                  <a:rPr lang="en-US" dirty="0"/>
                  <a:t>Subtraction is simply addition, </a:t>
                </a:r>
                <a:endParaRPr lang="en-US" dirty="0" smtClean="0"/>
              </a:p>
              <a:p>
                <a:pPr marL="457200" lvl="1" indent="0">
                  <a:buNone/>
                </a:pPr>
                <a:r>
                  <a:rPr lang="en-US" dirty="0" smtClean="0"/>
                  <a:t>    where </a:t>
                </a:r>
                <a:r>
                  <a:rPr lang="en-US" dirty="0"/>
                  <a:t>one of the operands has been </a:t>
                </a:r>
                <a:r>
                  <a:rPr lang="en-US" dirty="0" smtClean="0"/>
                  <a:t>negated</a:t>
                </a:r>
              </a:p>
              <a:p>
                <a:pPr lvl="2"/>
                <a:r>
                  <a:rPr lang="en-US" dirty="0" smtClean="0"/>
                  <a:t>Negation is done by inverting all bits and adding one</a:t>
                </a:r>
                <a:endParaRPr lang="en-US" dirty="0"/>
              </a:p>
              <a:p>
                <a:pPr marL="914400" lvl="2" indent="0">
                  <a:buNone/>
                </a:pPr>
                <a:r>
                  <a:rPr lang="en-US" dirty="0" smtClean="0">
                    <a:solidFill>
                      <a:schemeClr val="accent1"/>
                    </a:solidFill>
                  </a:rPr>
                  <a:t>   </a:t>
                </a:r>
                <a:r>
                  <a:rPr lang="en-US" dirty="0" smtClean="0">
                    <a:solidFill>
                      <a:schemeClr val="accent5">
                        <a:lumMod val="60000"/>
                        <a:lumOff val="40000"/>
                      </a:schemeClr>
                    </a:solidFill>
                  </a:rPr>
                  <a:t>A – B = A + (-B) = A + (</a:t>
                </a:r>
                <a14:m>
                  <m:oMath xmlns:m="http://schemas.openxmlformats.org/officeDocument/2006/math">
                    <m:acc>
                      <m:accPr>
                        <m:chr m:val="̅"/>
                        <m:ctrlPr>
                          <a:rPr lang="en-US" i="1" smtClean="0">
                            <a:solidFill>
                              <a:schemeClr val="accent5">
                                <a:lumMod val="60000"/>
                                <a:lumOff val="40000"/>
                              </a:schemeClr>
                            </a:solidFill>
                            <a:latin typeface="Cambria Math" panose="02040503050406030204" pitchFamily="18" charset="0"/>
                          </a:rPr>
                        </m:ctrlPr>
                      </m:accPr>
                      <m:e>
                        <m:r>
                          <m:rPr>
                            <m:sty m:val="p"/>
                          </m:rPr>
                          <a:rPr lang="en-US" b="0" i="0" smtClean="0">
                            <a:solidFill>
                              <a:schemeClr val="accent5">
                                <a:lumMod val="60000"/>
                                <a:lumOff val="40000"/>
                              </a:schemeClr>
                            </a:solidFill>
                            <a:latin typeface="Cambria Math"/>
                          </a:rPr>
                          <m:t>B</m:t>
                        </m:r>
                      </m:e>
                    </m:acc>
                  </m:oMath>
                </a14:m>
                <a:r>
                  <a:rPr lang="en-US" dirty="0" smtClean="0">
                    <a:solidFill>
                      <a:schemeClr val="accent5">
                        <a:lumMod val="60000"/>
                        <a:lumOff val="40000"/>
                      </a:schemeClr>
                    </a:solidFill>
                  </a:rPr>
                  <a:t> + 1)</a:t>
                </a:r>
                <a:endParaRPr lang="en-US" dirty="0">
                  <a:solidFill>
                    <a:schemeClr val="accent1"/>
                  </a:solidFill>
                </a:endParaRPr>
              </a:p>
            </p:txBody>
          </p:sp>
        </mc:Choice>
        <mc:Fallback xmlns="">
          <p:sp>
            <p:nvSpPr>
              <p:cNvPr id="2077699" name="Rectangle 3"/>
              <p:cNvSpPr>
                <a:spLocks noGrp="1" noRot="1" noChangeAspect="1" noMove="1" noResize="1" noEditPoints="1" noAdjustHandles="1" noChangeArrowheads="1" noChangeShapeType="1" noTextEdit="1"/>
              </p:cNvSpPr>
              <p:nvPr>
                <p:ph idx="1"/>
                <p:custDataLst>
                  <p:tags r:id="rId60"/>
                </p:custDataLst>
              </p:nvPr>
            </p:nvSpPr>
            <p:spPr>
              <a:xfrm>
                <a:off x="228600" y="609600"/>
                <a:ext cx="8686800" cy="5638800"/>
              </a:xfrm>
              <a:blipFill rotWithShape="0">
                <a:blip r:embed="rId61"/>
                <a:stretch>
                  <a:fillRect l="-1825" t="-1405"/>
                </a:stretch>
              </a:blipFill>
            </p:spPr>
            <p:txBody>
              <a:bodyPr/>
              <a:lstStyle/>
              <a:p>
                <a:r>
                  <a:rPr lang="en-US">
                    <a:noFill/>
                  </a:rPr>
                  <a:t> </a:t>
                </a:r>
              </a:p>
            </p:txBody>
          </p:sp>
        </mc:Fallback>
      </mc:AlternateContent>
      <p:sp>
        <p:nvSpPr>
          <p:cNvPr id="82" name="Rectangle 3"/>
          <p:cNvSpPr>
            <a:spLocks noChangeArrowheads="1"/>
          </p:cNvSpPr>
          <p:nvPr>
            <p:custDataLst>
              <p:tags r:id="rId3"/>
            </p:custDataLst>
          </p:nvPr>
        </p:nvSpPr>
        <p:spPr bwMode="auto">
          <a:xfrm>
            <a:off x="70104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83" name="Line 5"/>
          <p:cNvSpPr>
            <a:spLocks noChangeShapeType="1"/>
          </p:cNvSpPr>
          <p:nvPr>
            <p:custDataLst>
              <p:tags r:id="rId4"/>
            </p:custDataLst>
          </p:nvPr>
        </p:nvSpPr>
        <p:spPr bwMode="auto">
          <a:xfrm>
            <a:off x="7315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4" name="Line 6"/>
          <p:cNvSpPr>
            <a:spLocks noChangeShapeType="1"/>
          </p:cNvSpPr>
          <p:nvPr>
            <p:custDataLst>
              <p:tags r:id="rId5"/>
            </p:custDataLst>
          </p:nvPr>
        </p:nvSpPr>
        <p:spPr bwMode="auto">
          <a:xfrm>
            <a:off x="8001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5" name="Line 7"/>
          <p:cNvSpPr>
            <a:spLocks noChangeShapeType="1"/>
          </p:cNvSpPr>
          <p:nvPr>
            <p:custDataLst>
              <p:tags r:id="rId6"/>
            </p:custDataLst>
          </p:nvPr>
        </p:nvSpPr>
        <p:spPr bwMode="auto">
          <a:xfrm flipH="1">
            <a:off x="82296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6" name="Line 8"/>
          <p:cNvSpPr>
            <a:spLocks noChangeShapeType="1"/>
          </p:cNvSpPr>
          <p:nvPr>
            <p:custDataLst>
              <p:tags r:id="rId7"/>
            </p:custDataLst>
          </p:nvPr>
        </p:nvSpPr>
        <p:spPr bwMode="auto">
          <a:xfrm flipH="1">
            <a:off x="65532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7" name="Line 9"/>
          <p:cNvSpPr>
            <a:spLocks noChangeShapeType="1"/>
          </p:cNvSpPr>
          <p:nvPr>
            <p:custDataLst>
              <p:tags r:id="rId8"/>
            </p:custDataLst>
          </p:nvPr>
        </p:nvSpPr>
        <p:spPr bwMode="auto">
          <a:xfrm>
            <a:off x="76200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8" name="Text Box 10"/>
          <p:cNvSpPr txBox="1">
            <a:spLocks noChangeArrowheads="1"/>
          </p:cNvSpPr>
          <p:nvPr>
            <p:custDataLst>
              <p:tags r:id="rId9"/>
            </p:custDataLst>
          </p:nvPr>
        </p:nvSpPr>
        <p:spPr bwMode="auto">
          <a:xfrm>
            <a:off x="72390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89" name="Rectangle 12"/>
          <p:cNvSpPr>
            <a:spLocks noChangeArrowheads="1"/>
          </p:cNvSpPr>
          <p:nvPr>
            <p:custDataLst>
              <p:tags r:id="rId10"/>
            </p:custDataLst>
          </p:nvPr>
        </p:nvSpPr>
        <p:spPr bwMode="auto">
          <a:xfrm>
            <a:off x="53340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90" name="Line 14"/>
          <p:cNvSpPr>
            <a:spLocks noChangeShapeType="1"/>
          </p:cNvSpPr>
          <p:nvPr>
            <p:custDataLst>
              <p:tags r:id="rId11"/>
            </p:custDataLst>
          </p:nvPr>
        </p:nvSpPr>
        <p:spPr bwMode="auto">
          <a:xfrm>
            <a:off x="5638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1" name="Line 15"/>
          <p:cNvSpPr>
            <a:spLocks noChangeShapeType="1"/>
          </p:cNvSpPr>
          <p:nvPr>
            <p:custDataLst>
              <p:tags r:id="rId12"/>
            </p:custDataLst>
          </p:nvPr>
        </p:nvSpPr>
        <p:spPr bwMode="auto">
          <a:xfrm>
            <a:off x="63246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2" name="Line 16"/>
          <p:cNvSpPr>
            <a:spLocks noChangeShapeType="1"/>
          </p:cNvSpPr>
          <p:nvPr>
            <p:custDataLst>
              <p:tags r:id="rId13"/>
            </p:custDataLst>
          </p:nvPr>
        </p:nvSpPr>
        <p:spPr bwMode="auto">
          <a:xfrm flipH="1">
            <a:off x="48768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3" name="Line 17"/>
          <p:cNvSpPr>
            <a:spLocks noChangeShapeType="1"/>
          </p:cNvSpPr>
          <p:nvPr>
            <p:custDataLst>
              <p:tags r:id="rId14"/>
            </p:custDataLst>
          </p:nvPr>
        </p:nvSpPr>
        <p:spPr bwMode="auto">
          <a:xfrm>
            <a:off x="59436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4" name="Text Box 18"/>
          <p:cNvSpPr txBox="1">
            <a:spLocks noChangeArrowheads="1"/>
          </p:cNvSpPr>
          <p:nvPr>
            <p:custDataLst>
              <p:tags r:id="rId15"/>
            </p:custDataLst>
          </p:nvPr>
        </p:nvSpPr>
        <p:spPr bwMode="auto">
          <a:xfrm>
            <a:off x="55626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95" name="Rectangle 19"/>
          <p:cNvSpPr>
            <a:spLocks noChangeArrowheads="1"/>
          </p:cNvSpPr>
          <p:nvPr>
            <p:custDataLst>
              <p:tags r:id="rId16"/>
            </p:custDataLst>
          </p:nvPr>
        </p:nvSpPr>
        <p:spPr bwMode="auto">
          <a:xfrm>
            <a:off x="36576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96" name="Line 21"/>
          <p:cNvSpPr>
            <a:spLocks noChangeShapeType="1"/>
          </p:cNvSpPr>
          <p:nvPr>
            <p:custDataLst>
              <p:tags r:id="rId17"/>
            </p:custDataLst>
          </p:nvPr>
        </p:nvSpPr>
        <p:spPr bwMode="auto">
          <a:xfrm>
            <a:off x="39624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7" name="Line 22"/>
          <p:cNvSpPr>
            <a:spLocks noChangeShapeType="1"/>
          </p:cNvSpPr>
          <p:nvPr>
            <p:custDataLst>
              <p:tags r:id="rId18"/>
            </p:custDataLst>
          </p:nvPr>
        </p:nvSpPr>
        <p:spPr bwMode="auto">
          <a:xfrm>
            <a:off x="4648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8" name="Line 23"/>
          <p:cNvSpPr>
            <a:spLocks noChangeShapeType="1"/>
          </p:cNvSpPr>
          <p:nvPr>
            <p:custDataLst>
              <p:tags r:id="rId19"/>
            </p:custDataLst>
          </p:nvPr>
        </p:nvSpPr>
        <p:spPr bwMode="auto">
          <a:xfrm flipH="1">
            <a:off x="32004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9" name="Line 24"/>
          <p:cNvSpPr>
            <a:spLocks noChangeShapeType="1"/>
          </p:cNvSpPr>
          <p:nvPr>
            <p:custDataLst>
              <p:tags r:id="rId20"/>
            </p:custDataLst>
          </p:nvPr>
        </p:nvSpPr>
        <p:spPr bwMode="auto">
          <a:xfrm>
            <a:off x="42672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0" name="Text Box 25"/>
          <p:cNvSpPr txBox="1">
            <a:spLocks noChangeArrowheads="1"/>
          </p:cNvSpPr>
          <p:nvPr>
            <p:custDataLst>
              <p:tags r:id="rId21"/>
            </p:custDataLst>
          </p:nvPr>
        </p:nvSpPr>
        <p:spPr bwMode="auto">
          <a:xfrm>
            <a:off x="38862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01" name="Rectangle 26"/>
          <p:cNvSpPr>
            <a:spLocks noChangeArrowheads="1"/>
          </p:cNvSpPr>
          <p:nvPr>
            <p:custDataLst>
              <p:tags r:id="rId22"/>
            </p:custDataLst>
          </p:nvPr>
        </p:nvSpPr>
        <p:spPr bwMode="auto">
          <a:xfrm>
            <a:off x="19812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02" name="Line 28"/>
          <p:cNvSpPr>
            <a:spLocks noChangeShapeType="1"/>
          </p:cNvSpPr>
          <p:nvPr>
            <p:custDataLst>
              <p:tags r:id="rId23"/>
            </p:custDataLst>
          </p:nvPr>
        </p:nvSpPr>
        <p:spPr bwMode="auto">
          <a:xfrm>
            <a:off x="2286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3" name="Line 29"/>
          <p:cNvSpPr>
            <a:spLocks noChangeShapeType="1"/>
          </p:cNvSpPr>
          <p:nvPr>
            <p:custDataLst>
              <p:tags r:id="rId24"/>
            </p:custDataLst>
          </p:nvPr>
        </p:nvSpPr>
        <p:spPr bwMode="auto">
          <a:xfrm>
            <a:off x="2971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4" name="Line 30"/>
          <p:cNvSpPr>
            <a:spLocks noChangeShapeType="1"/>
          </p:cNvSpPr>
          <p:nvPr>
            <p:custDataLst>
              <p:tags r:id="rId25"/>
            </p:custDataLst>
          </p:nvPr>
        </p:nvSpPr>
        <p:spPr bwMode="auto">
          <a:xfrm flipH="1">
            <a:off x="1371600" y="5000587"/>
            <a:ext cx="609600" cy="0"/>
          </a:xfrm>
          <a:prstGeom prst="line">
            <a:avLst/>
          </a:prstGeom>
          <a:noFill/>
          <a:ln w="25400">
            <a:solidFill>
              <a:srgbClr val="FFFFFF"/>
            </a:solidFill>
            <a:round/>
            <a:headEnd/>
            <a:tailEnd type="arrow"/>
          </a:ln>
          <a:effectLst/>
        </p:spPr>
        <p:txBody>
          <a:bodyPr wrap="square" anchor="ctr">
            <a:spAutoFit/>
          </a:bodyPr>
          <a:lstStyle/>
          <a:p>
            <a:endParaRPr lang="en-US"/>
          </a:p>
        </p:txBody>
      </p:sp>
      <p:sp>
        <p:nvSpPr>
          <p:cNvPr id="105" name="Line 31"/>
          <p:cNvSpPr>
            <a:spLocks noChangeShapeType="1"/>
          </p:cNvSpPr>
          <p:nvPr>
            <p:custDataLst>
              <p:tags r:id="rId26"/>
            </p:custDataLst>
          </p:nvPr>
        </p:nvSpPr>
        <p:spPr bwMode="auto">
          <a:xfrm>
            <a:off x="25908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6" name="Text Box 32"/>
          <p:cNvSpPr txBox="1">
            <a:spLocks noChangeArrowheads="1"/>
          </p:cNvSpPr>
          <p:nvPr>
            <p:custDataLst>
              <p:tags r:id="rId27"/>
            </p:custDataLst>
          </p:nvPr>
        </p:nvSpPr>
        <p:spPr bwMode="auto">
          <a:xfrm>
            <a:off x="22098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08" name="Text Box 38"/>
          <p:cNvSpPr txBox="1">
            <a:spLocks noChangeArrowheads="1"/>
          </p:cNvSpPr>
          <p:nvPr>
            <p:custDataLst>
              <p:tags r:id="rId28"/>
            </p:custDataLst>
          </p:nvPr>
        </p:nvSpPr>
        <p:spPr bwMode="auto">
          <a:xfrm>
            <a:off x="8382000" y="4467187"/>
            <a:ext cx="609600" cy="562013"/>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accent1"/>
                </a:solidFill>
                <a:latin typeface="Calibri"/>
              </a:rPr>
              <a:t>1</a:t>
            </a:r>
            <a:endParaRPr lang="en-US" sz="2800" dirty="0">
              <a:solidFill>
                <a:schemeClr val="accent1"/>
              </a:solidFill>
              <a:latin typeface="Calibri"/>
            </a:endParaRPr>
          </a:p>
        </p:txBody>
      </p:sp>
      <p:sp>
        <p:nvSpPr>
          <p:cNvPr id="116" name="Text Box 31"/>
          <p:cNvSpPr txBox="1">
            <a:spLocks noChangeArrowheads="1"/>
          </p:cNvSpPr>
          <p:nvPr>
            <p:custDataLst>
              <p:tags r:id="rId29"/>
            </p:custDataLst>
          </p:nvPr>
        </p:nvSpPr>
        <p:spPr bwMode="auto">
          <a:xfrm>
            <a:off x="70104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p>
        </p:txBody>
      </p:sp>
      <p:sp>
        <p:nvSpPr>
          <p:cNvPr id="117" name="Text Box 32"/>
          <p:cNvSpPr txBox="1">
            <a:spLocks noChangeArrowheads="1"/>
          </p:cNvSpPr>
          <p:nvPr>
            <p:custDataLst>
              <p:tags r:id="rId30"/>
            </p:custDataLst>
          </p:nvPr>
        </p:nvSpPr>
        <p:spPr bwMode="auto">
          <a:xfrm>
            <a:off x="76200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118" name="Group 33"/>
          <p:cNvGrpSpPr>
            <a:grpSpLocks/>
          </p:cNvGrpSpPr>
          <p:nvPr>
            <p:custDataLst>
              <p:tags r:id="rId31"/>
            </p:custDataLst>
          </p:nvPr>
        </p:nvGrpSpPr>
        <p:grpSpPr bwMode="auto">
          <a:xfrm rot="5400000">
            <a:off x="7648575" y="3635375"/>
            <a:ext cx="703263" cy="246063"/>
            <a:chOff x="3654" y="1680"/>
            <a:chExt cx="934" cy="336"/>
          </a:xfrm>
        </p:grpSpPr>
        <p:sp>
          <p:nvSpPr>
            <p:cNvPr id="119" name="AutoShape 34"/>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0" name="Oval 35"/>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1" name="Line 36"/>
            <p:cNvSpPr>
              <a:spLocks noChangeShapeType="1"/>
            </p:cNvSpPr>
            <p:nvPr>
              <p:custDataLst>
                <p:tags r:id="rId56"/>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2" name="Line 37"/>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23" name="Text Box 38"/>
          <p:cNvSpPr txBox="1">
            <a:spLocks noChangeArrowheads="1"/>
          </p:cNvSpPr>
          <p:nvPr>
            <p:custDataLst>
              <p:tags r:id="rId32"/>
            </p:custDataLst>
          </p:nvPr>
        </p:nvSpPr>
        <p:spPr bwMode="auto">
          <a:xfrm>
            <a:off x="53340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p>
        </p:txBody>
      </p:sp>
      <p:sp>
        <p:nvSpPr>
          <p:cNvPr id="124" name="Text Box 39"/>
          <p:cNvSpPr txBox="1">
            <a:spLocks noChangeArrowheads="1"/>
          </p:cNvSpPr>
          <p:nvPr>
            <p:custDataLst>
              <p:tags r:id="rId33"/>
            </p:custDataLst>
          </p:nvPr>
        </p:nvSpPr>
        <p:spPr bwMode="auto">
          <a:xfrm>
            <a:off x="59436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grpSp>
        <p:nvGrpSpPr>
          <p:cNvPr id="125" name="Group 40"/>
          <p:cNvGrpSpPr>
            <a:grpSpLocks/>
          </p:cNvGrpSpPr>
          <p:nvPr>
            <p:custDataLst>
              <p:tags r:id="rId34"/>
            </p:custDataLst>
          </p:nvPr>
        </p:nvGrpSpPr>
        <p:grpSpPr bwMode="auto">
          <a:xfrm rot="5400000">
            <a:off x="5972175" y="3635375"/>
            <a:ext cx="703263" cy="246063"/>
            <a:chOff x="3654" y="1680"/>
            <a:chExt cx="934" cy="336"/>
          </a:xfrm>
        </p:grpSpPr>
        <p:sp>
          <p:nvSpPr>
            <p:cNvPr id="126" name="AutoShape 41"/>
            <p:cNvSpPr>
              <a:spLocks noChangeArrowheads="1"/>
            </p:cNvSpPr>
            <p:nvPr>
              <p:custDataLst>
                <p:tags r:id="rId50"/>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7" name="Oval 42"/>
            <p:cNvSpPr>
              <a:spLocks noChangeArrowheads="1"/>
            </p:cNvSpPr>
            <p:nvPr>
              <p:custDataLst>
                <p:tags r:id="rId51"/>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8" name="Line 43"/>
            <p:cNvSpPr>
              <a:spLocks noChangeShapeType="1"/>
            </p:cNvSpPr>
            <p:nvPr>
              <p:custDataLst>
                <p:tags r:id="rId52"/>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9" name="Line 44"/>
            <p:cNvSpPr>
              <a:spLocks noChangeShapeType="1"/>
            </p:cNvSpPr>
            <p:nvPr>
              <p:custDataLst>
                <p:tags r:id="rId53"/>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0" name="Text Box 45"/>
          <p:cNvSpPr txBox="1">
            <a:spLocks noChangeArrowheads="1"/>
          </p:cNvSpPr>
          <p:nvPr>
            <p:custDataLst>
              <p:tags r:id="rId35"/>
            </p:custDataLst>
          </p:nvPr>
        </p:nvSpPr>
        <p:spPr bwMode="auto">
          <a:xfrm>
            <a:off x="36576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p>
        </p:txBody>
      </p:sp>
      <p:sp>
        <p:nvSpPr>
          <p:cNvPr id="131" name="Text Box 46"/>
          <p:cNvSpPr txBox="1">
            <a:spLocks noChangeArrowheads="1"/>
          </p:cNvSpPr>
          <p:nvPr>
            <p:custDataLst>
              <p:tags r:id="rId36"/>
            </p:custDataLst>
          </p:nvPr>
        </p:nvSpPr>
        <p:spPr bwMode="auto">
          <a:xfrm>
            <a:off x="42672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grpSp>
        <p:nvGrpSpPr>
          <p:cNvPr id="132" name="Group 47"/>
          <p:cNvGrpSpPr>
            <a:grpSpLocks/>
          </p:cNvGrpSpPr>
          <p:nvPr>
            <p:custDataLst>
              <p:tags r:id="rId37"/>
            </p:custDataLst>
          </p:nvPr>
        </p:nvGrpSpPr>
        <p:grpSpPr bwMode="auto">
          <a:xfrm rot="5400000">
            <a:off x="4295775" y="3635375"/>
            <a:ext cx="703263" cy="246063"/>
            <a:chOff x="3654" y="1680"/>
            <a:chExt cx="934" cy="336"/>
          </a:xfrm>
        </p:grpSpPr>
        <p:sp>
          <p:nvSpPr>
            <p:cNvPr id="133" name="AutoShape 48"/>
            <p:cNvSpPr>
              <a:spLocks noChangeArrowheads="1"/>
            </p:cNvSpPr>
            <p:nvPr>
              <p:custDataLst>
                <p:tags r:id="rId46"/>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34" name="Oval 49"/>
            <p:cNvSpPr>
              <a:spLocks noChangeArrowheads="1"/>
            </p:cNvSpPr>
            <p:nvPr>
              <p:custDataLst>
                <p:tags r:id="rId47"/>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35" name="Line 50"/>
            <p:cNvSpPr>
              <a:spLocks noChangeShapeType="1"/>
            </p:cNvSpPr>
            <p:nvPr>
              <p:custDataLst>
                <p:tags r:id="rId48"/>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36" name="Line 51"/>
            <p:cNvSpPr>
              <a:spLocks noChangeShapeType="1"/>
            </p:cNvSpPr>
            <p:nvPr>
              <p:custDataLst>
                <p:tags r:id="rId49"/>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7" name="Text Box 52"/>
          <p:cNvSpPr txBox="1">
            <a:spLocks noChangeArrowheads="1"/>
          </p:cNvSpPr>
          <p:nvPr>
            <p:custDataLst>
              <p:tags r:id="rId38"/>
            </p:custDataLst>
          </p:nvPr>
        </p:nvSpPr>
        <p:spPr bwMode="auto">
          <a:xfrm>
            <a:off x="19812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138" name="Text Box 53"/>
          <p:cNvSpPr txBox="1">
            <a:spLocks noChangeArrowheads="1"/>
          </p:cNvSpPr>
          <p:nvPr>
            <p:custDataLst>
              <p:tags r:id="rId39"/>
            </p:custDataLst>
          </p:nvPr>
        </p:nvSpPr>
        <p:spPr bwMode="auto">
          <a:xfrm>
            <a:off x="25908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3</a:t>
            </a:r>
          </a:p>
        </p:txBody>
      </p:sp>
      <p:grpSp>
        <p:nvGrpSpPr>
          <p:cNvPr id="139" name="Group 54"/>
          <p:cNvGrpSpPr>
            <a:grpSpLocks/>
          </p:cNvGrpSpPr>
          <p:nvPr>
            <p:custDataLst>
              <p:tags r:id="rId40"/>
            </p:custDataLst>
          </p:nvPr>
        </p:nvGrpSpPr>
        <p:grpSpPr bwMode="auto">
          <a:xfrm rot="5400000">
            <a:off x="2619375" y="3635375"/>
            <a:ext cx="703263" cy="246063"/>
            <a:chOff x="3654" y="1680"/>
            <a:chExt cx="934" cy="336"/>
          </a:xfrm>
        </p:grpSpPr>
        <p:sp>
          <p:nvSpPr>
            <p:cNvPr id="140" name="AutoShape 55"/>
            <p:cNvSpPr>
              <a:spLocks noChangeArrowheads="1"/>
            </p:cNvSpPr>
            <p:nvPr>
              <p:custDataLst>
                <p:tags r:id="rId42"/>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41" name="Oval 56"/>
            <p:cNvSpPr>
              <a:spLocks noChangeArrowheads="1"/>
            </p:cNvSpPr>
            <p:nvPr>
              <p:custDataLst>
                <p:tags r:id="rId43"/>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42" name="Line 57"/>
            <p:cNvSpPr>
              <a:spLocks noChangeShapeType="1"/>
            </p:cNvSpPr>
            <p:nvPr>
              <p:custDataLst>
                <p:tags r:id="rId44"/>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43" name="Line 58"/>
            <p:cNvSpPr>
              <a:spLocks noChangeShapeType="1"/>
            </p:cNvSpPr>
            <p:nvPr>
              <p:custDataLst>
                <p:tags r:id="rId45"/>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68" name="Text Box 33"/>
          <p:cNvSpPr txBox="1">
            <a:spLocks noChangeArrowheads="1"/>
          </p:cNvSpPr>
          <p:nvPr>
            <p:custDataLst>
              <p:tags r:id="rId41"/>
            </p:custDataLst>
          </p:nvPr>
        </p:nvSpPr>
        <p:spPr bwMode="auto">
          <a:xfrm>
            <a:off x="533400" y="45059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sp>
        <p:nvSpPr>
          <p:cNvPr id="61" name="TextBox 60"/>
          <p:cNvSpPr txBox="1"/>
          <p:nvPr/>
        </p:nvSpPr>
        <p:spPr>
          <a:xfrm>
            <a:off x="2577835" y="2971800"/>
            <a:ext cx="5575565"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62" name="TextBox 61"/>
          <p:cNvSpPr txBox="1"/>
          <p:nvPr/>
        </p:nvSpPr>
        <p:spPr>
          <a:xfrm>
            <a:off x="2019300" y="3300085"/>
            <a:ext cx="5575565" cy="523220"/>
          </a:xfrm>
          <a:prstGeom prst="rect">
            <a:avLst/>
          </a:prstGeom>
          <a:noFill/>
        </p:spPr>
        <p:txBody>
          <a:bodyPr wrap="none" rtlCol="0">
            <a:spAutoFit/>
          </a:bodyPr>
          <a:lstStyle/>
          <a:p>
            <a:r>
              <a:rPr lang="en-US" sz="2800" dirty="0" smtClean="0">
                <a:solidFill>
                  <a:srgbClr val="00B050"/>
                </a:solidFill>
              </a:rPr>
              <a:t>0                   1                   </a:t>
            </a:r>
            <a:r>
              <a:rPr lang="en-US" sz="2800" dirty="0">
                <a:solidFill>
                  <a:srgbClr val="00B050"/>
                </a:solidFill>
              </a:rPr>
              <a:t>0</a:t>
            </a:r>
            <a:r>
              <a:rPr lang="en-US" sz="2800" dirty="0" smtClean="0">
                <a:solidFill>
                  <a:srgbClr val="00B050"/>
                </a:solidFill>
              </a:rPr>
              <a:t>                   </a:t>
            </a:r>
            <a:r>
              <a:rPr lang="en-US" sz="2800" dirty="0">
                <a:solidFill>
                  <a:srgbClr val="00B050"/>
                </a:solidFill>
              </a:rPr>
              <a:t>0</a:t>
            </a:r>
          </a:p>
        </p:txBody>
      </p:sp>
      <p:sp>
        <p:nvSpPr>
          <p:cNvPr id="63" name="TextBox 62"/>
          <p:cNvSpPr txBox="1"/>
          <p:nvPr/>
        </p:nvSpPr>
        <p:spPr>
          <a:xfrm>
            <a:off x="2362200" y="6258580"/>
            <a:ext cx="5575565" cy="523220"/>
          </a:xfrm>
          <a:prstGeom prst="rect">
            <a:avLst/>
          </a:prstGeom>
          <a:noFill/>
        </p:spPr>
        <p:txBody>
          <a:bodyPr wrap="none" rtlCol="0">
            <a:spAutoFit/>
          </a:bodyPr>
          <a:lstStyle/>
          <a:p>
            <a:r>
              <a:rPr lang="en-US" sz="2800" dirty="0" smtClean="0">
                <a:solidFill>
                  <a:schemeClr val="accent1"/>
                </a:solidFill>
              </a:rPr>
              <a:t>0                   0                   0                   1</a:t>
            </a:r>
            <a:endParaRPr lang="en-US" sz="2800" dirty="0">
              <a:solidFill>
                <a:schemeClr val="accent1"/>
              </a:solidFill>
            </a:endParaRPr>
          </a:p>
        </p:txBody>
      </p:sp>
      <p:sp>
        <p:nvSpPr>
          <p:cNvPr id="64" name="TextBox 63"/>
          <p:cNvSpPr txBox="1"/>
          <p:nvPr/>
        </p:nvSpPr>
        <p:spPr>
          <a:xfrm>
            <a:off x="1485900" y="4519285"/>
            <a:ext cx="7505700" cy="523220"/>
          </a:xfrm>
          <a:prstGeom prst="rect">
            <a:avLst/>
          </a:prstGeom>
          <a:noFill/>
        </p:spPr>
        <p:txBody>
          <a:bodyPr wrap="square" rtlCol="0">
            <a:spAutoFit/>
          </a:bodyPr>
          <a:lstStyle/>
          <a:p>
            <a:r>
              <a:rPr lang="en-US" sz="2800" dirty="0">
                <a:solidFill>
                  <a:schemeClr val="accent1"/>
                </a:solidFill>
              </a:rPr>
              <a:t>1</a:t>
            </a:r>
            <a:r>
              <a:rPr lang="en-US" sz="2800" dirty="0" smtClean="0">
                <a:solidFill>
                  <a:schemeClr val="accent1"/>
                </a:solidFill>
              </a:rPr>
              <a:t>                   1                   0                  0                  </a:t>
            </a:r>
            <a:endParaRPr lang="en-US" sz="2800" dirty="0">
              <a:solidFill>
                <a:schemeClr val="accent1"/>
              </a:solidFill>
            </a:endParaRPr>
          </a:p>
        </p:txBody>
      </p:sp>
      <p:sp>
        <p:nvSpPr>
          <p:cNvPr id="65" name="TextBox 64"/>
          <p:cNvSpPr txBox="1"/>
          <p:nvPr/>
        </p:nvSpPr>
        <p:spPr>
          <a:xfrm>
            <a:off x="2590800" y="3896380"/>
            <a:ext cx="5412059" cy="523220"/>
          </a:xfrm>
          <a:prstGeom prst="rect">
            <a:avLst/>
          </a:prstGeom>
          <a:noFill/>
        </p:spPr>
        <p:txBody>
          <a:bodyPr wrap="none" rtlCol="0">
            <a:spAutoFit/>
          </a:bodyPr>
          <a:lstStyle/>
          <a:p>
            <a:r>
              <a:rPr lang="en-US" sz="2800" dirty="0">
                <a:solidFill>
                  <a:schemeClr val="accent1"/>
                </a:solidFill>
              </a:rPr>
              <a:t>1</a:t>
            </a:r>
            <a:r>
              <a:rPr lang="en-US" sz="2800" dirty="0" smtClean="0">
                <a:solidFill>
                  <a:schemeClr val="accent1"/>
                </a:solidFill>
              </a:rPr>
              <a:t>                   </a:t>
            </a:r>
            <a:r>
              <a:rPr lang="en-US" sz="2800" dirty="0">
                <a:solidFill>
                  <a:schemeClr val="accent1"/>
                </a:solidFill>
              </a:rPr>
              <a:t>1</a:t>
            </a:r>
            <a:r>
              <a:rPr lang="en-US" sz="2800" dirty="0" smtClean="0">
                <a:solidFill>
                  <a:schemeClr val="accent1"/>
                </a:solidFill>
              </a:rPr>
              <a:t>                  </a:t>
            </a:r>
            <a:r>
              <a:rPr lang="en-US" sz="2800" dirty="0">
                <a:solidFill>
                  <a:schemeClr val="accent1"/>
                </a:solidFill>
              </a:rPr>
              <a:t>0</a:t>
            </a:r>
            <a:r>
              <a:rPr lang="en-US" sz="2800" dirty="0" smtClean="0">
                <a:solidFill>
                  <a:schemeClr val="accent1"/>
                </a:solidFill>
              </a:rPr>
              <a:t>                  0</a:t>
            </a:r>
            <a:endParaRPr lang="en-US" sz="2800" dirty="0">
              <a:solidFill>
                <a:schemeClr val="accent1"/>
              </a:solidFill>
            </a:endParaRPr>
          </a:p>
        </p:txBody>
      </p:sp>
      <p:sp>
        <p:nvSpPr>
          <p:cNvPr id="2" name="Oval 1"/>
          <p:cNvSpPr/>
          <p:nvPr/>
        </p:nvSpPr>
        <p:spPr>
          <a:xfrm rot="1797843">
            <a:off x="6641297" y="3728076"/>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97843">
            <a:off x="4835272" y="3745381"/>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797843">
            <a:off x="3235072" y="3745381"/>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97843">
            <a:off x="1482472" y="3821581"/>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61" grpId="0"/>
      <p:bldP spid="62" grpId="0"/>
      <p:bldP spid="63" grpId="0"/>
      <p:bldP spid="64" grpId="0"/>
      <p:bldP spid="65" grpId="0"/>
      <p:bldP spid="2" grpId="0" animBg="1"/>
      <p:bldP spid="69" grpId="0" animBg="1"/>
      <p:bldP spid="70" grpId="0" animBg="1"/>
      <p:bldP spid="7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Binary Subtraction</a:t>
            </a:r>
            <a:endParaRPr lang="en-US" dirty="0"/>
          </a:p>
        </p:txBody>
      </p:sp>
      <mc:AlternateContent xmlns:mc="http://schemas.openxmlformats.org/markup-compatibility/2006" xmlns:a14="http://schemas.microsoft.com/office/drawing/2010/main">
        <mc:Choice Requires="a14">
          <p:sp>
            <p:nvSpPr>
              <p:cNvPr id="2077699" name="Rectangle 3"/>
              <p:cNvSpPr>
                <a:spLocks noGrp="1" noChangeArrowheads="1"/>
              </p:cNvSpPr>
              <p:nvPr>
                <p:ph idx="1"/>
                <p:custDataLst>
                  <p:tags r:id="rId2"/>
                </p:custDataLst>
              </p:nvPr>
            </p:nvSpPr>
            <p:spPr>
              <a:xfrm>
                <a:off x="228600" y="609600"/>
                <a:ext cx="8686800" cy="5638800"/>
              </a:xfrm>
            </p:spPr>
            <p:txBody>
              <a:bodyPr>
                <a:noAutofit/>
              </a:bodyPr>
              <a:lstStyle/>
              <a:p>
                <a:r>
                  <a:rPr lang="en-US" dirty="0" smtClean="0">
                    <a:solidFill>
                      <a:schemeClr val="accent5">
                        <a:lumMod val="60000"/>
                        <a:lumOff val="40000"/>
                      </a:schemeClr>
                    </a:solidFill>
                  </a:rPr>
                  <a:t>Two’s Complement Subtraction</a:t>
                </a:r>
              </a:p>
              <a:p>
                <a:pPr lvl="1"/>
                <a:r>
                  <a:rPr lang="en-US" dirty="0"/>
                  <a:t>Subtraction is simply addition, </a:t>
                </a:r>
                <a:endParaRPr lang="en-US" dirty="0" smtClean="0"/>
              </a:p>
              <a:p>
                <a:pPr marL="457200" lvl="1" indent="0">
                  <a:buNone/>
                </a:pPr>
                <a:r>
                  <a:rPr lang="en-US" dirty="0" smtClean="0"/>
                  <a:t>    where </a:t>
                </a:r>
                <a:r>
                  <a:rPr lang="en-US" dirty="0"/>
                  <a:t>one of the operands has been </a:t>
                </a:r>
                <a:r>
                  <a:rPr lang="en-US" dirty="0" smtClean="0"/>
                  <a:t>negated</a:t>
                </a:r>
              </a:p>
              <a:p>
                <a:pPr lvl="2"/>
                <a:r>
                  <a:rPr lang="en-US" dirty="0" smtClean="0"/>
                  <a:t>Negation is done by inverting all bits and adding one</a:t>
                </a:r>
                <a:endParaRPr lang="en-US" dirty="0"/>
              </a:p>
              <a:p>
                <a:pPr marL="914400" lvl="2" indent="0">
                  <a:buNone/>
                </a:pPr>
                <a:r>
                  <a:rPr lang="en-US" dirty="0" smtClean="0">
                    <a:solidFill>
                      <a:schemeClr val="accent1"/>
                    </a:solidFill>
                  </a:rPr>
                  <a:t>   </a:t>
                </a:r>
                <a:r>
                  <a:rPr lang="en-US" dirty="0" smtClean="0">
                    <a:solidFill>
                      <a:schemeClr val="accent5">
                        <a:lumMod val="60000"/>
                        <a:lumOff val="40000"/>
                      </a:schemeClr>
                    </a:solidFill>
                  </a:rPr>
                  <a:t>A – B = A + (-B) = A + (</a:t>
                </a:r>
                <a14:m>
                  <m:oMath xmlns:m="http://schemas.openxmlformats.org/officeDocument/2006/math">
                    <m:acc>
                      <m:accPr>
                        <m:chr m:val="̅"/>
                        <m:ctrlPr>
                          <a:rPr lang="en-US" i="1" smtClean="0">
                            <a:solidFill>
                              <a:schemeClr val="accent5">
                                <a:lumMod val="60000"/>
                                <a:lumOff val="40000"/>
                              </a:schemeClr>
                            </a:solidFill>
                            <a:latin typeface="Cambria Math" panose="02040503050406030204" pitchFamily="18" charset="0"/>
                          </a:rPr>
                        </m:ctrlPr>
                      </m:accPr>
                      <m:e>
                        <m:r>
                          <m:rPr>
                            <m:sty m:val="p"/>
                          </m:rPr>
                          <a:rPr lang="en-US" b="0" i="0" smtClean="0">
                            <a:solidFill>
                              <a:schemeClr val="accent5">
                                <a:lumMod val="60000"/>
                                <a:lumOff val="40000"/>
                              </a:schemeClr>
                            </a:solidFill>
                            <a:latin typeface="Cambria Math"/>
                          </a:rPr>
                          <m:t>B</m:t>
                        </m:r>
                      </m:e>
                    </m:acc>
                  </m:oMath>
                </a14:m>
                <a:r>
                  <a:rPr lang="en-US" dirty="0" smtClean="0">
                    <a:solidFill>
                      <a:schemeClr val="accent5">
                        <a:lumMod val="60000"/>
                        <a:lumOff val="40000"/>
                      </a:schemeClr>
                    </a:solidFill>
                  </a:rPr>
                  <a:t> + 1)</a:t>
                </a:r>
                <a:endParaRPr lang="en-US" dirty="0">
                  <a:solidFill>
                    <a:schemeClr val="accent1"/>
                  </a:solidFill>
                </a:endParaRPr>
              </a:p>
            </p:txBody>
          </p:sp>
        </mc:Choice>
        <mc:Fallback xmlns="">
          <p:sp>
            <p:nvSpPr>
              <p:cNvPr id="2077699" name="Rectangle 3"/>
              <p:cNvSpPr>
                <a:spLocks noGrp="1" noRot="1" noChangeAspect="1" noMove="1" noResize="1" noEditPoints="1" noAdjustHandles="1" noChangeArrowheads="1" noChangeShapeType="1" noTextEdit="1"/>
              </p:cNvSpPr>
              <p:nvPr>
                <p:ph idx="1"/>
                <p:custDataLst>
                  <p:tags r:id="rId62"/>
                </p:custDataLst>
              </p:nvPr>
            </p:nvSpPr>
            <p:spPr>
              <a:xfrm>
                <a:off x="228600" y="609600"/>
                <a:ext cx="8686800" cy="5638800"/>
              </a:xfrm>
              <a:blipFill rotWithShape="0">
                <a:blip r:embed="rId63"/>
                <a:stretch>
                  <a:fillRect l="-1825" t="-1405"/>
                </a:stretch>
              </a:blipFill>
            </p:spPr>
            <p:txBody>
              <a:bodyPr/>
              <a:lstStyle/>
              <a:p>
                <a:r>
                  <a:rPr lang="en-US">
                    <a:noFill/>
                  </a:rPr>
                  <a:t> </a:t>
                </a:r>
              </a:p>
            </p:txBody>
          </p:sp>
        </mc:Fallback>
      </mc:AlternateContent>
      <p:sp>
        <p:nvSpPr>
          <p:cNvPr id="81" name="TextBox 80"/>
          <p:cNvSpPr txBox="1"/>
          <p:nvPr>
            <p:custDataLst>
              <p:tags r:id="rId3"/>
            </p:custDataLst>
          </p:nvPr>
        </p:nvSpPr>
        <p:spPr>
          <a:xfrm>
            <a:off x="995012" y="6488668"/>
            <a:ext cx="2662588" cy="369332"/>
          </a:xfrm>
          <a:prstGeom prst="rect">
            <a:avLst/>
          </a:prstGeom>
          <a:noFill/>
        </p:spPr>
        <p:txBody>
          <a:bodyPr wrap="none" rtlCol="0">
            <a:spAutoFit/>
          </a:bodyPr>
          <a:lstStyle/>
          <a:p>
            <a:r>
              <a:rPr lang="en-US" dirty="0" smtClean="0">
                <a:solidFill>
                  <a:schemeClr val="accent5">
                    <a:lumMod val="60000"/>
                    <a:lumOff val="40000"/>
                  </a:schemeClr>
                </a:solidFill>
              </a:rPr>
              <a:t>Q:  What if (-B) overflows?</a:t>
            </a:r>
            <a:endParaRPr lang="en-US" dirty="0">
              <a:solidFill>
                <a:schemeClr val="accent5">
                  <a:lumMod val="60000"/>
                  <a:lumOff val="40000"/>
                </a:schemeClr>
              </a:solidFill>
            </a:endParaRPr>
          </a:p>
        </p:txBody>
      </p:sp>
      <p:sp>
        <p:nvSpPr>
          <p:cNvPr id="82" name="Rectangle 3"/>
          <p:cNvSpPr>
            <a:spLocks noChangeArrowheads="1"/>
          </p:cNvSpPr>
          <p:nvPr>
            <p:custDataLst>
              <p:tags r:id="rId4"/>
            </p:custDataLst>
          </p:nvPr>
        </p:nvSpPr>
        <p:spPr bwMode="auto">
          <a:xfrm>
            <a:off x="70104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83" name="Line 5"/>
          <p:cNvSpPr>
            <a:spLocks noChangeShapeType="1"/>
          </p:cNvSpPr>
          <p:nvPr>
            <p:custDataLst>
              <p:tags r:id="rId5"/>
            </p:custDataLst>
          </p:nvPr>
        </p:nvSpPr>
        <p:spPr bwMode="auto">
          <a:xfrm>
            <a:off x="7315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4" name="Line 6"/>
          <p:cNvSpPr>
            <a:spLocks noChangeShapeType="1"/>
          </p:cNvSpPr>
          <p:nvPr>
            <p:custDataLst>
              <p:tags r:id="rId6"/>
            </p:custDataLst>
          </p:nvPr>
        </p:nvSpPr>
        <p:spPr bwMode="auto">
          <a:xfrm>
            <a:off x="8001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5" name="Line 7"/>
          <p:cNvSpPr>
            <a:spLocks noChangeShapeType="1"/>
          </p:cNvSpPr>
          <p:nvPr>
            <p:custDataLst>
              <p:tags r:id="rId7"/>
            </p:custDataLst>
          </p:nvPr>
        </p:nvSpPr>
        <p:spPr bwMode="auto">
          <a:xfrm flipH="1">
            <a:off x="82296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6" name="Line 8"/>
          <p:cNvSpPr>
            <a:spLocks noChangeShapeType="1"/>
          </p:cNvSpPr>
          <p:nvPr>
            <p:custDataLst>
              <p:tags r:id="rId8"/>
            </p:custDataLst>
          </p:nvPr>
        </p:nvSpPr>
        <p:spPr bwMode="auto">
          <a:xfrm flipH="1">
            <a:off x="65532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87" name="Line 9"/>
          <p:cNvSpPr>
            <a:spLocks noChangeShapeType="1"/>
          </p:cNvSpPr>
          <p:nvPr>
            <p:custDataLst>
              <p:tags r:id="rId9"/>
            </p:custDataLst>
          </p:nvPr>
        </p:nvSpPr>
        <p:spPr bwMode="auto">
          <a:xfrm>
            <a:off x="76200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88" name="Text Box 10"/>
          <p:cNvSpPr txBox="1">
            <a:spLocks noChangeArrowheads="1"/>
          </p:cNvSpPr>
          <p:nvPr>
            <p:custDataLst>
              <p:tags r:id="rId10"/>
            </p:custDataLst>
          </p:nvPr>
        </p:nvSpPr>
        <p:spPr bwMode="auto">
          <a:xfrm>
            <a:off x="72390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89" name="Rectangle 12"/>
          <p:cNvSpPr>
            <a:spLocks noChangeArrowheads="1"/>
          </p:cNvSpPr>
          <p:nvPr>
            <p:custDataLst>
              <p:tags r:id="rId11"/>
            </p:custDataLst>
          </p:nvPr>
        </p:nvSpPr>
        <p:spPr bwMode="auto">
          <a:xfrm>
            <a:off x="53340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90" name="Line 14"/>
          <p:cNvSpPr>
            <a:spLocks noChangeShapeType="1"/>
          </p:cNvSpPr>
          <p:nvPr>
            <p:custDataLst>
              <p:tags r:id="rId12"/>
            </p:custDataLst>
          </p:nvPr>
        </p:nvSpPr>
        <p:spPr bwMode="auto">
          <a:xfrm>
            <a:off x="5638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1" name="Line 15"/>
          <p:cNvSpPr>
            <a:spLocks noChangeShapeType="1"/>
          </p:cNvSpPr>
          <p:nvPr>
            <p:custDataLst>
              <p:tags r:id="rId13"/>
            </p:custDataLst>
          </p:nvPr>
        </p:nvSpPr>
        <p:spPr bwMode="auto">
          <a:xfrm>
            <a:off x="63246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2" name="Line 16"/>
          <p:cNvSpPr>
            <a:spLocks noChangeShapeType="1"/>
          </p:cNvSpPr>
          <p:nvPr>
            <p:custDataLst>
              <p:tags r:id="rId14"/>
            </p:custDataLst>
          </p:nvPr>
        </p:nvSpPr>
        <p:spPr bwMode="auto">
          <a:xfrm flipH="1">
            <a:off x="48768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3" name="Line 17"/>
          <p:cNvSpPr>
            <a:spLocks noChangeShapeType="1"/>
          </p:cNvSpPr>
          <p:nvPr>
            <p:custDataLst>
              <p:tags r:id="rId15"/>
            </p:custDataLst>
          </p:nvPr>
        </p:nvSpPr>
        <p:spPr bwMode="auto">
          <a:xfrm>
            <a:off x="59436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4" name="Text Box 18"/>
          <p:cNvSpPr txBox="1">
            <a:spLocks noChangeArrowheads="1"/>
          </p:cNvSpPr>
          <p:nvPr>
            <p:custDataLst>
              <p:tags r:id="rId16"/>
            </p:custDataLst>
          </p:nvPr>
        </p:nvSpPr>
        <p:spPr bwMode="auto">
          <a:xfrm>
            <a:off x="55626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95" name="Rectangle 19"/>
          <p:cNvSpPr>
            <a:spLocks noChangeArrowheads="1"/>
          </p:cNvSpPr>
          <p:nvPr>
            <p:custDataLst>
              <p:tags r:id="rId17"/>
            </p:custDataLst>
          </p:nvPr>
        </p:nvSpPr>
        <p:spPr bwMode="auto">
          <a:xfrm>
            <a:off x="36576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96" name="Line 21"/>
          <p:cNvSpPr>
            <a:spLocks noChangeShapeType="1"/>
          </p:cNvSpPr>
          <p:nvPr>
            <p:custDataLst>
              <p:tags r:id="rId18"/>
            </p:custDataLst>
          </p:nvPr>
        </p:nvSpPr>
        <p:spPr bwMode="auto">
          <a:xfrm>
            <a:off x="39624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7" name="Line 22"/>
          <p:cNvSpPr>
            <a:spLocks noChangeShapeType="1"/>
          </p:cNvSpPr>
          <p:nvPr>
            <p:custDataLst>
              <p:tags r:id="rId19"/>
            </p:custDataLst>
          </p:nvPr>
        </p:nvSpPr>
        <p:spPr bwMode="auto">
          <a:xfrm>
            <a:off x="46482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98" name="Line 23"/>
          <p:cNvSpPr>
            <a:spLocks noChangeShapeType="1"/>
          </p:cNvSpPr>
          <p:nvPr>
            <p:custDataLst>
              <p:tags r:id="rId20"/>
            </p:custDataLst>
          </p:nvPr>
        </p:nvSpPr>
        <p:spPr bwMode="auto">
          <a:xfrm flipH="1">
            <a:off x="3200400" y="5000587"/>
            <a:ext cx="457200" cy="0"/>
          </a:xfrm>
          <a:prstGeom prst="line">
            <a:avLst/>
          </a:prstGeom>
          <a:noFill/>
          <a:ln w="25400">
            <a:solidFill>
              <a:srgbClr val="FFFFFF"/>
            </a:solidFill>
            <a:round/>
            <a:headEnd/>
            <a:tailEnd type="arrow"/>
          </a:ln>
          <a:effectLst/>
        </p:spPr>
        <p:txBody>
          <a:bodyPr anchor="ctr">
            <a:spAutoFit/>
          </a:bodyPr>
          <a:lstStyle/>
          <a:p>
            <a:endParaRPr lang="en-US"/>
          </a:p>
        </p:txBody>
      </p:sp>
      <p:sp>
        <p:nvSpPr>
          <p:cNvPr id="99" name="Line 24"/>
          <p:cNvSpPr>
            <a:spLocks noChangeShapeType="1"/>
          </p:cNvSpPr>
          <p:nvPr>
            <p:custDataLst>
              <p:tags r:id="rId21"/>
            </p:custDataLst>
          </p:nvPr>
        </p:nvSpPr>
        <p:spPr bwMode="auto">
          <a:xfrm>
            <a:off x="42672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0" name="Text Box 25"/>
          <p:cNvSpPr txBox="1">
            <a:spLocks noChangeArrowheads="1"/>
          </p:cNvSpPr>
          <p:nvPr>
            <p:custDataLst>
              <p:tags r:id="rId22"/>
            </p:custDataLst>
          </p:nvPr>
        </p:nvSpPr>
        <p:spPr bwMode="auto">
          <a:xfrm>
            <a:off x="38862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01" name="Rectangle 26"/>
          <p:cNvSpPr>
            <a:spLocks noChangeArrowheads="1"/>
          </p:cNvSpPr>
          <p:nvPr>
            <p:custDataLst>
              <p:tags r:id="rId23"/>
            </p:custDataLst>
          </p:nvPr>
        </p:nvSpPr>
        <p:spPr bwMode="auto">
          <a:xfrm>
            <a:off x="1981200" y="4467187"/>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02" name="Line 28"/>
          <p:cNvSpPr>
            <a:spLocks noChangeShapeType="1"/>
          </p:cNvSpPr>
          <p:nvPr>
            <p:custDataLst>
              <p:tags r:id="rId24"/>
            </p:custDataLst>
          </p:nvPr>
        </p:nvSpPr>
        <p:spPr bwMode="auto">
          <a:xfrm>
            <a:off x="22860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3" name="Line 29"/>
          <p:cNvSpPr>
            <a:spLocks noChangeShapeType="1"/>
          </p:cNvSpPr>
          <p:nvPr>
            <p:custDataLst>
              <p:tags r:id="rId25"/>
            </p:custDataLst>
          </p:nvPr>
        </p:nvSpPr>
        <p:spPr bwMode="auto">
          <a:xfrm>
            <a:off x="2971800" y="40861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4" name="Line 30"/>
          <p:cNvSpPr>
            <a:spLocks noChangeShapeType="1"/>
          </p:cNvSpPr>
          <p:nvPr>
            <p:custDataLst>
              <p:tags r:id="rId26"/>
            </p:custDataLst>
          </p:nvPr>
        </p:nvSpPr>
        <p:spPr bwMode="auto">
          <a:xfrm flipH="1">
            <a:off x="1371600" y="5000587"/>
            <a:ext cx="609600" cy="0"/>
          </a:xfrm>
          <a:prstGeom prst="line">
            <a:avLst/>
          </a:prstGeom>
          <a:noFill/>
          <a:ln w="25400">
            <a:solidFill>
              <a:srgbClr val="FFFFFF"/>
            </a:solidFill>
            <a:round/>
            <a:headEnd/>
            <a:tailEnd type="arrow"/>
          </a:ln>
          <a:effectLst/>
        </p:spPr>
        <p:txBody>
          <a:bodyPr wrap="square" anchor="ctr">
            <a:spAutoFit/>
          </a:bodyPr>
          <a:lstStyle/>
          <a:p>
            <a:endParaRPr lang="en-US"/>
          </a:p>
        </p:txBody>
      </p:sp>
      <p:sp>
        <p:nvSpPr>
          <p:cNvPr id="105" name="Line 31"/>
          <p:cNvSpPr>
            <a:spLocks noChangeShapeType="1"/>
          </p:cNvSpPr>
          <p:nvPr>
            <p:custDataLst>
              <p:tags r:id="rId27"/>
            </p:custDataLst>
          </p:nvPr>
        </p:nvSpPr>
        <p:spPr bwMode="auto">
          <a:xfrm>
            <a:off x="2590800" y="545778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06" name="Text Box 32"/>
          <p:cNvSpPr txBox="1">
            <a:spLocks noChangeArrowheads="1"/>
          </p:cNvSpPr>
          <p:nvPr>
            <p:custDataLst>
              <p:tags r:id="rId28"/>
            </p:custDataLst>
          </p:nvPr>
        </p:nvSpPr>
        <p:spPr bwMode="auto">
          <a:xfrm>
            <a:off x="2209800" y="5838787"/>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08" name="Text Box 38"/>
          <p:cNvSpPr txBox="1">
            <a:spLocks noChangeArrowheads="1"/>
          </p:cNvSpPr>
          <p:nvPr>
            <p:custDataLst>
              <p:tags r:id="rId29"/>
            </p:custDataLst>
          </p:nvPr>
        </p:nvSpPr>
        <p:spPr bwMode="auto">
          <a:xfrm>
            <a:off x="8382000" y="4467187"/>
            <a:ext cx="609600" cy="562013"/>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1</a:t>
            </a:r>
            <a:endParaRPr lang="en-US" sz="2800" dirty="0">
              <a:solidFill>
                <a:srgbClr val="FFFFFF"/>
              </a:solidFill>
              <a:latin typeface="Calibri"/>
            </a:endParaRPr>
          </a:p>
        </p:txBody>
      </p:sp>
      <p:sp>
        <p:nvSpPr>
          <p:cNvPr id="116" name="Text Box 31"/>
          <p:cNvSpPr txBox="1">
            <a:spLocks noChangeArrowheads="1"/>
          </p:cNvSpPr>
          <p:nvPr>
            <p:custDataLst>
              <p:tags r:id="rId30"/>
            </p:custDataLst>
          </p:nvPr>
        </p:nvSpPr>
        <p:spPr bwMode="auto">
          <a:xfrm>
            <a:off x="70104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p>
        </p:txBody>
      </p:sp>
      <p:sp>
        <p:nvSpPr>
          <p:cNvPr id="117" name="Text Box 32"/>
          <p:cNvSpPr txBox="1">
            <a:spLocks noChangeArrowheads="1"/>
          </p:cNvSpPr>
          <p:nvPr>
            <p:custDataLst>
              <p:tags r:id="rId31"/>
            </p:custDataLst>
          </p:nvPr>
        </p:nvSpPr>
        <p:spPr bwMode="auto">
          <a:xfrm>
            <a:off x="76200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118" name="Group 33"/>
          <p:cNvGrpSpPr>
            <a:grpSpLocks/>
          </p:cNvGrpSpPr>
          <p:nvPr>
            <p:custDataLst>
              <p:tags r:id="rId32"/>
            </p:custDataLst>
          </p:nvPr>
        </p:nvGrpSpPr>
        <p:grpSpPr bwMode="auto">
          <a:xfrm rot="5400000">
            <a:off x="7648575" y="3635375"/>
            <a:ext cx="703263" cy="246063"/>
            <a:chOff x="3654" y="1680"/>
            <a:chExt cx="934" cy="336"/>
          </a:xfrm>
        </p:grpSpPr>
        <p:sp>
          <p:nvSpPr>
            <p:cNvPr id="119" name="AutoShape 34"/>
            <p:cNvSpPr>
              <a:spLocks noChangeArrowheads="1"/>
            </p:cNvSpPr>
            <p:nvPr>
              <p:custDataLst>
                <p:tags r:id="rId56"/>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0" name="Oval 35"/>
            <p:cNvSpPr>
              <a:spLocks noChangeArrowheads="1"/>
            </p:cNvSpPr>
            <p:nvPr>
              <p:custDataLst>
                <p:tags r:id="rId57"/>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1" name="Line 36"/>
            <p:cNvSpPr>
              <a:spLocks noChangeShapeType="1"/>
            </p:cNvSpPr>
            <p:nvPr>
              <p:custDataLst>
                <p:tags r:id="rId58"/>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2" name="Line 37"/>
            <p:cNvSpPr>
              <a:spLocks noChangeShapeType="1"/>
            </p:cNvSpPr>
            <p:nvPr>
              <p:custDataLst>
                <p:tags r:id="rId59"/>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23" name="Text Box 38"/>
          <p:cNvSpPr txBox="1">
            <a:spLocks noChangeArrowheads="1"/>
          </p:cNvSpPr>
          <p:nvPr>
            <p:custDataLst>
              <p:tags r:id="rId33"/>
            </p:custDataLst>
          </p:nvPr>
        </p:nvSpPr>
        <p:spPr bwMode="auto">
          <a:xfrm>
            <a:off x="53340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p>
        </p:txBody>
      </p:sp>
      <p:sp>
        <p:nvSpPr>
          <p:cNvPr id="124" name="Text Box 39"/>
          <p:cNvSpPr txBox="1">
            <a:spLocks noChangeArrowheads="1"/>
          </p:cNvSpPr>
          <p:nvPr>
            <p:custDataLst>
              <p:tags r:id="rId34"/>
            </p:custDataLst>
          </p:nvPr>
        </p:nvSpPr>
        <p:spPr bwMode="auto">
          <a:xfrm>
            <a:off x="59436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grpSp>
        <p:nvGrpSpPr>
          <p:cNvPr id="125" name="Group 40"/>
          <p:cNvGrpSpPr>
            <a:grpSpLocks/>
          </p:cNvGrpSpPr>
          <p:nvPr>
            <p:custDataLst>
              <p:tags r:id="rId35"/>
            </p:custDataLst>
          </p:nvPr>
        </p:nvGrpSpPr>
        <p:grpSpPr bwMode="auto">
          <a:xfrm rot="5400000">
            <a:off x="5972175" y="3635375"/>
            <a:ext cx="703263" cy="246063"/>
            <a:chOff x="3654" y="1680"/>
            <a:chExt cx="934" cy="336"/>
          </a:xfrm>
        </p:grpSpPr>
        <p:sp>
          <p:nvSpPr>
            <p:cNvPr id="126" name="AutoShape 41"/>
            <p:cNvSpPr>
              <a:spLocks noChangeArrowheads="1"/>
            </p:cNvSpPr>
            <p:nvPr>
              <p:custDataLst>
                <p:tags r:id="rId52"/>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7" name="Oval 42"/>
            <p:cNvSpPr>
              <a:spLocks noChangeArrowheads="1"/>
            </p:cNvSpPr>
            <p:nvPr>
              <p:custDataLst>
                <p:tags r:id="rId53"/>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8" name="Line 43"/>
            <p:cNvSpPr>
              <a:spLocks noChangeShapeType="1"/>
            </p:cNvSpPr>
            <p:nvPr>
              <p:custDataLst>
                <p:tags r:id="rId54"/>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29" name="Line 44"/>
            <p:cNvSpPr>
              <a:spLocks noChangeShapeType="1"/>
            </p:cNvSpPr>
            <p:nvPr>
              <p:custDataLst>
                <p:tags r:id="rId55"/>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0" name="Text Box 45"/>
          <p:cNvSpPr txBox="1">
            <a:spLocks noChangeArrowheads="1"/>
          </p:cNvSpPr>
          <p:nvPr>
            <p:custDataLst>
              <p:tags r:id="rId36"/>
            </p:custDataLst>
          </p:nvPr>
        </p:nvSpPr>
        <p:spPr bwMode="auto">
          <a:xfrm>
            <a:off x="36576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p>
        </p:txBody>
      </p:sp>
      <p:sp>
        <p:nvSpPr>
          <p:cNvPr id="131" name="Text Box 46"/>
          <p:cNvSpPr txBox="1">
            <a:spLocks noChangeArrowheads="1"/>
          </p:cNvSpPr>
          <p:nvPr>
            <p:custDataLst>
              <p:tags r:id="rId37"/>
            </p:custDataLst>
          </p:nvPr>
        </p:nvSpPr>
        <p:spPr bwMode="auto">
          <a:xfrm>
            <a:off x="42672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grpSp>
        <p:nvGrpSpPr>
          <p:cNvPr id="132" name="Group 47"/>
          <p:cNvGrpSpPr>
            <a:grpSpLocks/>
          </p:cNvGrpSpPr>
          <p:nvPr>
            <p:custDataLst>
              <p:tags r:id="rId38"/>
            </p:custDataLst>
          </p:nvPr>
        </p:nvGrpSpPr>
        <p:grpSpPr bwMode="auto">
          <a:xfrm rot="5400000">
            <a:off x="4295775" y="3635375"/>
            <a:ext cx="703263" cy="246063"/>
            <a:chOff x="3654" y="1680"/>
            <a:chExt cx="934" cy="336"/>
          </a:xfrm>
        </p:grpSpPr>
        <p:sp>
          <p:nvSpPr>
            <p:cNvPr id="133" name="AutoShape 48"/>
            <p:cNvSpPr>
              <a:spLocks noChangeArrowheads="1"/>
            </p:cNvSpPr>
            <p:nvPr>
              <p:custDataLst>
                <p:tags r:id="rId4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34" name="Oval 49"/>
            <p:cNvSpPr>
              <a:spLocks noChangeArrowheads="1"/>
            </p:cNvSpPr>
            <p:nvPr>
              <p:custDataLst>
                <p:tags r:id="rId4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35" name="Line 50"/>
            <p:cNvSpPr>
              <a:spLocks noChangeShapeType="1"/>
            </p:cNvSpPr>
            <p:nvPr>
              <p:custDataLst>
                <p:tags r:id="rId50"/>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36" name="Line 51"/>
            <p:cNvSpPr>
              <a:spLocks noChangeShapeType="1"/>
            </p:cNvSpPr>
            <p:nvPr>
              <p:custDataLst>
                <p:tags r:id="rId5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137" name="Text Box 52"/>
          <p:cNvSpPr txBox="1">
            <a:spLocks noChangeArrowheads="1"/>
          </p:cNvSpPr>
          <p:nvPr>
            <p:custDataLst>
              <p:tags r:id="rId39"/>
            </p:custDataLst>
          </p:nvPr>
        </p:nvSpPr>
        <p:spPr bwMode="auto">
          <a:xfrm>
            <a:off x="1981200" y="355917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138" name="Text Box 53"/>
          <p:cNvSpPr txBox="1">
            <a:spLocks noChangeArrowheads="1"/>
          </p:cNvSpPr>
          <p:nvPr>
            <p:custDataLst>
              <p:tags r:id="rId40"/>
            </p:custDataLst>
          </p:nvPr>
        </p:nvSpPr>
        <p:spPr bwMode="auto">
          <a:xfrm>
            <a:off x="2590800" y="2895600"/>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3</a:t>
            </a:r>
          </a:p>
        </p:txBody>
      </p:sp>
      <p:grpSp>
        <p:nvGrpSpPr>
          <p:cNvPr id="139" name="Group 54"/>
          <p:cNvGrpSpPr>
            <a:grpSpLocks/>
          </p:cNvGrpSpPr>
          <p:nvPr>
            <p:custDataLst>
              <p:tags r:id="rId41"/>
            </p:custDataLst>
          </p:nvPr>
        </p:nvGrpSpPr>
        <p:grpSpPr bwMode="auto">
          <a:xfrm rot="5400000">
            <a:off x="2619375" y="3635375"/>
            <a:ext cx="703263" cy="246063"/>
            <a:chOff x="3654" y="1680"/>
            <a:chExt cx="934" cy="336"/>
          </a:xfrm>
        </p:grpSpPr>
        <p:sp>
          <p:nvSpPr>
            <p:cNvPr id="140" name="AutoShape 55"/>
            <p:cNvSpPr>
              <a:spLocks noChangeArrowheads="1"/>
            </p:cNvSpPr>
            <p:nvPr>
              <p:custDataLst>
                <p:tags r:id="rId4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41" name="Oval 56"/>
            <p:cNvSpPr>
              <a:spLocks noChangeArrowheads="1"/>
            </p:cNvSpPr>
            <p:nvPr>
              <p:custDataLst>
                <p:tags r:id="rId4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42" name="Line 57"/>
            <p:cNvSpPr>
              <a:spLocks noChangeShapeType="1"/>
            </p:cNvSpPr>
            <p:nvPr>
              <p:custDataLst>
                <p:tags r:id="rId46"/>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143" name="Line 58"/>
            <p:cNvSpPr>
              <a:spLocks noChangeShapeType="1"/>
            </p:cNvSpPr>
            <p:nvPr>
              <p:custDataLst>
                <p:tags r:id="rId4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67" name="TextBox 66"/>
          <p:cNvSpPr txBox="1"/>
          <p:nvPr>
            <p:custDataLst>
              <p:tags r:id="rId42"/>
            </p:custDataLst>
          </p:nvPr>
        </p:nvSpPr>
        <p:spPr>
          <a:xfrm>
            <a:off x="995012" y="6246271"/>
            <a:ext cx="4400500" cy="369332"/>
          </a:xfrm>
          <a:prstGeom prst="rect">
            <a:avLst/>
          </a:prstGeom>
          <a:noFill/>
        </p:spPr>
        <p:txBody>
          <a:bodyPr wrap="none" rtlCol="0">
            <a:spAutoFit/>
          </a:bodyPr>
          <a:lstStyle/>
          <a:p>
            <a:r>
              <a:rPr lang="en-US" dirty="0" smtClean="0">
                <a:solidFill>
                  <a:schemeClr val="accent5">
                    <a:lumMod val="60000"/>
                    <a:lumOff val="40000"/>
                  </a:schemeClr>
                </a:solidFill>
              </a:rPr>
              <a:t>Q:  How do we detect and handle overflows?</a:t>
            </a:r>
            <a:endParaRPr lang="en-US" dirty="0">
              <a:solidFill>
                <a:schemeClr val="accent5">
                  <a:lumMod val="60000"/>
                  <a:lumOff val="40000"/>
                </a:schemeClr>
              </a:solidFill>
            </a:endParaRPr>
          </a:p>
        </p:txBody>
      </p:sp>
      <p:sp>
        <p:nvSpPr>
          <p:cNvPr id="68" name="Text Box 33"/>
          <p:cNvSpPr txBox="1">
            <a:spLocks noChangeArrowheads="1"/>
          </p:cNvSpPr>
          <p:nvPr>
            <p:custDataLst>
              <p:tags r:id="rId43"/>
            </p:custDataLst>
          </p:nvPr>
        </p:nvSpPr>
        <p:spPr bwMode="auto">
          <a:xfrm>
            <a:off x="533400" y="4505980"/>
            <a:ext cx="1143000" cy="523220"/>
          </a:xfrm>
          <a:prstGeom prst="rect">
            <a:avLst/>
          </a:prstGeom>
          <a:noFill/>
          <a:ln w="25400" algn="ctr">
            <a:noFill/>
            <a:miter lim="800000"/>
            <a:headEnd/>
            <a:tailEnd/>
          </a:ln>
          <a:effectLst/>
        </p:spPr>
        <p:txBody>
          <a:bodyPr>
            <a:spAutoFit/>
          </a:bodyPr>
          <a:lstStyle/>
          <a:p>
            <a:pPr algn="ctr" eaLnBrk="1" hangingPunct="1">
              <a:buClr>
                <a:srgbClr val="40458C"/>
              </a:buClr>
              <a:buSzPct val="100000"/>
              <a:buFont typeface="Times New Roman" pitchFamily="18" charset="0"/>
              <a:buNone/>
            </a:pPr>
            <a:r>
              <a:rPr lang="en-US" sz="2800" dirty="0" err="1" smtClean="0">
                <a:solidFill>
                  <a:srgbClr val="FFFFFF"/>
                </a:solidFill>
                <a:latin typeface="Calibri"/>
              </a:rPr>
              <a:t>C</a:t>
            </a:r>
            <a:r>
              <a:rPr lang="en-US" sz="2800" baseline="-25000" dirty="0" err="1" smtClean="0">
                <a:solidFill>
                  <a:srgbClr val="FFFFFF"/>
                </a:solidFill>
                <a:latin typeface="Calibri"/>
              </a:rPr>
              <a:t>out</a:t>
            </a:r>
            <a:endParaRPr lang="en-US" sz="2800" baseline="-25000" dirty="0">
              <a:solidFill>
                <a:srgbClr val="FFFFFF"/>
              </a:solidFill>
              <a:latin typeface="Calibri"/>
            </a:endParaRPr>
          </a:p>
        </p:txBody>
      </p:sp>
    </p:spTree>
    <p:extLst>
      <p:ext uri="{BB962C8B-B14F-4D97-AF65-F5344CB8AC3E}">
        <p14:creationId xmlns:p14="http://schemas.microsoft.com/office/powerpoint/2010/main" val="40449996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3010" name="Rectangle 2"/>
          <p:cNvSpPr>
            <a:spLocks noGrp="1" noChangeArrowheads="1"/>
          </p:cNvSpPr>
          <p:nvPr>
            <p:ph type="title"/>
            <p:custDataLst>
              <p:tags r:id="rId1"/>
            </p:custDataLst>
          </p:nvPr>
        </p:nvSpPr>
        <p:spPr/>
        <p:txBody>
          <a:bodyPr>
            <a:noAutofit/>
          </a:bodyPr>
          <a:lstStyle/>
          <a:p>
            <a:r>
              <a:rPr lang="en-US" dirty="0"/>
              <a:t>Two’s Complement </a:t>
            </a:r>
            <a:r>
              <a:rPr lang="en-US" dirty="0" smtClean="0"/>
              <a:t>Adder</a:t>
            </a:r>
            <a:endParaRPr lang="en-US" dirty="0"/>
          </a:p>
        </p:txBody>
      </p:sp>
      <p:sp>
        <p:nvSpPr>
          <p:cNvPr id="47" name="Content Placeholder 46"/>
          <p:cNvSpPr>
            <a:spLocks noGrp="1"/>
          </p:cNvSpPr>
          <p:nvPr>
            <p:ph idx="1"/>
            <p:custDataLst>
              <p:tags r:id="rId2"/>
            </p:custDataLst>
          </p:nvPr>
        </p:nvSpPr>
        <p:spPr/>
        <p:txBody>
          <a:bodyPr/>
          <a:lstStyle/>
          <a:p>
            <a:r>
              <a:rPr lang="en-US" dirty="0" smtClean="0">
                <a:solidFill>
                  <a:schemeClr val="accent5">
                    <a:lumMod val="60000"/>
                    <a:lumOff val="40000"/>
                  </a:schemeClr>
                </a:solidFill>
                <a:latin typeface="Calibri"/>
              </a:rPr>
              <a:t>Two’s Complement Adder with overflow detection</a:t>
            </a:r>
          </a:p>
          <a:p>
            <a:endParaRPr lang="en-US" dirty="0"/>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2" name="Text Box 4"/>
          <p:cNvSpPr txBox="1">
            <a:spLocks noChangeArrowheads="1"/>
          </p:cNvSpPr>
          <p:nvPr>
            <p:custDataLst>
              <p:tags r:id="rId4"/>
            </p:custDataLst>
          </p:nvPr>
        </p:nvSpPr>
        <p:spPr bwMode="auto">
          <a:xfrm>
            <a:off x="6324600" y="2532050"/>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r>
              <a:rPr lang="en-US" sz="2800" dirty="0">
                <a:solidFill>
                  <a:srgbClr val="FFFFFF"/>
                </a:solidFill>
                <a:latin typeface="Calibri"/>
              </a:rPr>
              <a:t>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0</a:t>
            </a:r>
          </a:p>
        </p:txBody>
      </p:sp>
      <p:sp>
        <p:nvSpPr>
          <p:cNvPr id="1963013" name="Line 5"/>
          <p:cNvSpPr>
            <a:spLocks noChangeShapeType="1"/>
          </p:cNvSpPr>
          <p:nvPr>
            <p:custDataLst>
              <p:tags r:id="rId5"/>
            </p:custDataLst>
          </p:nvPr>
        </p:nvSpPr>
        <p:spPr bwMode="auto">
          <a:xfrm>
            <a:off x="71628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4" name="Line 6"/>
          <p:cNvSpPr>
            <a:spLocks noChangeShapeType="1"/>
          </p:cNvSpPr>
          <p:nvPr>
            <p:custDataLst>
              <p:tags r:id="rId6"/>
            </p:custDataLst>
          </p:nvPr>
        </p:nvSpPr>
        <p:spPr bwMode="auto">
          <a:xfrm>
            <a:off x="78486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5" name="Line 7"/>
          <p:cNvSpPr>
            <a:spLocks noChangeShapeType="1"/>
          </p:cNvSpPr>
          <p:nvPr>
            <p:custDataLst>
              <p:tags r:id="rId7"/>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8"/>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9"/>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10"/>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11"/>
            </p:custDataLst>
          </p:nvPr>
        </p:nvSpPr>
        <p:spPr bwMode="auto">
          <a:xfrm>
            <a:off x="6254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12"/>
            </p:custDataLst>
          </p:nvPr>
        </p:nvSpPr>
        <p:spPr bwMode="auto">
          <a:xfrm>
            <a:off x="51816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1" name="Text Box 13"/>
          <p:cNvSpPr txBox="1">
            <a:spLocks noChangeArrowheads="1"/>
          </p:cNvSpPr>
          <p:nvPr>
            <p:custDataLst>
              <p:tags r:id="rId13"/>
            </p:custDataLst>
          </p:nvPr>
        </p:nvSpPr>
        <p:spPr bwMode="auto">
          <a:xfrm>
            <a:off x="4648200" y="2532050"/>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A</a:t>
            </a:r>
            <a:r>
              <a:rPr lang="en-US" sz="2800" baseline="-25000" dirty="0" smtClean="0">
                <a:solidFill>
                  <a:srgbClr val="FFFFFF"/>
                </a:solidFill>
                <a:latin typeface="Calibri"/>
              </a:rPr>
              <a:t>1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1</a:t>
            </a:r>
          </a:p>
        </p:txBody>
      </p:sp>
      <p:sp>
        <p:nvSpPr>
          <p:cNvPr id="1963022" name="Line 14"/>
          <p:cNvSpPr>
            <a:spLocks noChangeShapeType="1"/>
          </p:cNvSpPr>
          <p:nvPr>
            <p:custDataLst>
              <p:tags r:id="rId14"/>
            </p:custDataLst>
          </p:nvPr>
        </p:nvSpPr>
        <p:spPr bwMode="auto">
          <a:xfrm>
            <a:off x="54864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3" name="Line 15"/>
          <p:cNvSpPr>
            <a:spLocks noChangeShapeType="1"/>
          </p:cNvSpPr>
          <p:nvPr>
            <p:custDataLst>
              <p:tags r:id="rId15"/>
            </p:custDataLst>
          </p:nvPr>
        </p:nvSpPr>
        <p:spPr bwMode="auto">
          <a:xfrm>
            <a:off x="61722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4" name="Line 16"/>
          <p:cNvSpPr>
            <a:spLocks noChangeShapeType="1"/>
          </p:cNvSpPr>
          <p:nvPr>
            <p:custDataLst>
              <p:tags r:id="rId16"/>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7"/>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8"/>
            </p:custDataLst>
          </p:nvPr>
        </p:nvSpPr>
        <p:spPr bwMode="auto">
          <a:xfrm>
            <a:off x="54102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9"/>
            </p:custDataLst>
          </p:nvPr>
        </p:nvSpPr>
        <p:spPr bwMode="auto">
          <a:xfrm>
            <a:off x="35052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8" name="Text Box 20"/>
          <p:cNvSpPr txBox="1">
            <a:spLocks noChangeArrowheads="1"/>
          </p:cNvSpPr>
          <p:nvPr>
            <p:custDataLst>
              <p:tags r:id="rId20"/>
            </p:custDataLst>
          </p:nvPr>
        </p:nvSpPr>
        <p:spPr bwMode="auto">
          <a:xfrm>
            <a:off x="2971800" y="2532050"/>
            <a:ext cx="25146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r>
              <a:rPr lang="en-US" sz="2800" dirty="0">
                <a:solidFill>
                  <a:srgbClr val="FFFFFF"/>
                </a:solidFill>
                <a:latin typeface="Calibri"/>
              </a:rPr>
              <a:t> </a:t>
            </a:r>
            <a:r>
              <a:rPr lang="en-US" sz="2800" dirty="0" smtClean="0">
                <a:solidFill>
                  <a:srgbClr val="FFFFFF"/>
                </a:solidFill>
                <a:latin typeface="Calibri"/>
              </a:rPr>
              <a:t>    </a:t>
            </a:r>
            <a:r>
              <a:rPr lang="en-US" sz="2800" dirty="0">
                <a:solidFill>
                  <a:srgbClr val="FFFFFF"/>
                </a:solidFill>
                <a:latin typeface="Calibri"/>
              </a:rPr>
              <a:t>B</a:t>
            </a:r>
            <a:r>
              <a:rPr lang="en-US" sz="2800" baseline="-25000" dirty="0">
                <a:solidFill>
                  <a:srgbClr val="FFFFFF"/>
                </a:solidFill>
                <a:latin typeface="Calibri"/>
              </a:rPr>
              <a:t>2</a:t>
            </a:r>
          </a:p>
        </p:txBody>
      </p:sp>
      <p:sp>
        <p:nvSpPr>
          <p:cNvPr id="1963029" name="Line 21"/>
          <p:cNvSpPr>
            <a:spLocks noChangeShapeType="1"/>
          </p:cNvSpPr>
          <p:nvPr>
            <p:custDataLst>
              <p:tags r:id="rId21"/>
            </p:custDataLst>
          </p:nvPr>
        </p:nvSpPr>
        <p:spPr bwMode="auto">
          <a:xfrm>
            <a:off x="38100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0" name="Line 22"/>
          <p:cNvSpPr>
            <a:spLocks noChangeShapeType="1"/>
          </p:cNvSpPr>
          <p:nvPr>
            <p:custDataLst>
              <p:tags r:id="rId22"/>
            </p:custDataLst>
          </p:nvPr>
        </p:nvSpPr>
        <p:spPr bwMode="auto">
          <a:xfrm>
            <a:off x="44958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1" name="Line 23"/>
          <p:cNvSpPr>
            <a:spLocks noChangeShapeType="1"/>
          </p:cNvSpPr>
          <p:nvPr>
            <p:custDataLst>
              <p:tags r:id="rId23"/>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24"/>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25"/>
            </p:custDataLst>
          </p:nvPr>
        </p:nvSpPr>
        <p:spPr bwMode="auto">
          <a:xfrm>
            <a:off x="37338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26"/>
            </p:custDataLst>
          </p:nvPr>
        </p:nvSpPr>
        <p:spPr bwMode="auto">
          <a:xfrm>
            <a:off x="18288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5" name="Text Box 27"/>
          <p:cNvSpPr txBox="1">
            <a:spLocks noChangeArrowheads="1"/>
          </p:cNvSpPr>
          <p:nvPr>
            <p:custDataLst>
              <p:tags r:id="rId27"/>
            </p:custDataLst>
          </p:nvPr>
        </p:nvSpPr>
        <p:spPr bwMode="auto">
          <a:xfrm>
            <a:off x="1295400" y="2532050"/>
            <a:ext cx="2514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3</a:t>
            </a:r>
            <a:r>
              <a:rPr lang="en-US" sz="2800" dirty="0">
                <a:solidFill>
                  <a:srgbClr val="FFFFFF"/>
                </a:solidFill>
                <a:latin typeface="Calibri"/>
              </a:rPr>
              <a:t>   </a:t>
            </a:r>
            <a:r>
              <a:rPr lang="en-US" sz="2800" dirty="0" smtClean="0">
                <a:solidFill>
                  <a:srgbClr val="FFFFFF"/>
                </a:solidFill>
                <a:latin typeface="Calibri"/>
              </a:rPr>
              <a:t>  B</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36" name="Line 28"/>
          <p:cNvSpPr>
            <a:spLocks noChangeShapeType="1"/>
          </p:cNvSpPr>
          <p:nvPr>
            <p:custDataLst>
              <p:tags r:id="rId28"/>
            </p:custDataLst>
          </p:nvPr>
        </p:nvSpPr>
        <p:spPr bwMode="auto">
          <a:xfrm>
            <a:off x="21336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7" name="Line 29"/>
          <p:cNvSpPr>
            <a:spLocks noChangeShapeType="1"/>
          </p:cNvSpPr>
          <p:nvPr>
            <p:custDataLst>
              <p:tags r:id="rId29"/>
            </p:custDataLst>
          </p:nvPr>
        </p:nvSpPr>
        <p:spPr bwMode="auto">
          <a:xfrm>
            <a:off x="2819400" y="30654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8" name="Line 30"/>
          <p:cNvSpPr>
            <a:spLocks noChangeShapeType="1"/>
          </p:cNvSpPr>
          <p:nvPr>
            <p:custDataLst>
              <p:tags r:id="rId30"/>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31"/>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32"/>
            </p:custDataLst>
          </p:nvPr>
        </p:nvSpPr>
        <p:spPr bwMode="auto">
          <a:xfrm>
            <a:off x="20574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33"/>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2" name="Line 34"/>
          <p:cNvSpPr>
            <a:spLocks noChangeShapeType="1"/>
          </p:cNvSpPr>
          <p:nvPr>
            <p:custDataLst>
              <p:tags r:id="rId34"/>
            </p:custDataLst>
          </p:nvPr>
        </p:nvSpPr>
        <p:spPr bwMode="auto">
          <a:xfrm flipH="1" flipV="1">
            <a:off x="8534400" y="3979850"/>
            <a:ext cx="0" cy="152400"/>
          </a:xfrm>
          <a:prstGeom prst="line">
            <a:avLst/>
          </a:prstGeom>
          <a:noFill/>
          <a:ln w="25400">
            <a:solidFill>
              <a:srgbClr val="FFFFFF"/>
            </a:solidFill>
            <a:round/>
            <a:headEnd/>
            <a:tailEnd/>
          </a:ln>
          <a:effectLst/>
        </p:spPr>
        <p:txBody>
          <a:bodyPr anchor="ctr">
            <a:spAutoFit/>
          </a:bodyPr>
          <a:lstStyle/>
          <a:p>
            <a:endParaRPr lang="en-US"/>
          </a:p>
        </p:txBody>
      </p:sp>
      <p:sp>
        <p:nvSpPr>
          <p:cNvPr id="1963043" name="Line 35"/>
          <p:cNvSpPr>
            <a:spLocks noChangeShapeType="1"/>
          </p:cNvSpPr>
          <p:nvPr>
            <p:custDataLst>
              <p:tags r:id="rId35"/>
            </p:custDataLst>
          </p:nvPr>
        </p:nvSpPr>
        <p:spPr bwMode="auto">
          <a:xfrm flipH="1" flipV="1">
            <a:off x="8305800" y="4132250"/>
            <a:ext cx="457200" cy="0"/>
          </a:xfrm>
          <a:prstGeom prst="line">
            <a:avLst/>
          </a:prstGeom>
          <a:noFill/>
          <a:ln w="25400">
            <a:solidFill>
              <a:srgbClr val="FFFFFF"/>
            </a:solidFill>
            <a:round/>
            <a:headEnd/>
            <a:tailEnd/>
          </a:ln>
          <a:effectLst/>
        </p:spPr>
        <p:txBody>
          <a:bodyPr anchor="ctr">
            <a:spAutoFit/>
          </a:bodyPr>
          <a:lstStyle/>
          <a:p>
            <a:endParaRPr lang="en-US"/>
          </a:p>
        </p:txBody>
      </p:sp>
      <p:sp>
        <p:nvSpPr>
          <p:cNvPr id="1963044" name="Line 36"/>
          <p:cNvSpPr>
            <a:spLocks noChangeShapeType="1"/>
          </p:cNvSpPr>
          <p:nvPr>
            <p:custDataLst>
              <p:tags r:id="rId36"/>
            </p:custDataLst>
          </p:nvPr>
        </p:nvSpPr>
        <p:spPr bwMode="auto">
          <a:xfrm flipH="1" flipV="1">
            <a:off x="8429625" y="4208450"/>
            <a:ext cx="228600" cy="0"/>
          </a:xfrm>
          <a:prstGeom prst="line">
            <a:avLst/>
          </a:prstGeom>
          <a:noFill/>
          <a:ln w="25400">
            <a:solidFill>
              <a:srgbClr val="FFFFFF"/>
            </a:solidFill>
            <a:round/>
            <a:headEnd/>
            <a:tailEnd/>
          </a:ln>
          <a:effectLst/>
        </p:spPr>
        <p:txBody>
          <a:bodyPr anchor="ctr">
            <a:spAutoFit/>
          </a:bodyPr>
          <a:lstStyle/>
          <a:p>
            <a:endParaRPr lang="en-US"/>
          </a:p>
        </p:txBody>
      </p:sp>
      <p:sp>
        <p:nvSpPr>
          <p:cNvPr id="1963045" name="Line 37"/>
          <p:cNvSpPr>
            <a:spLocks noChangeShapeType="1"/>
          </p:cNvSpPr>
          <p:nvPr>
            <p:custDataLst>
              <p:tags r:id="rId37"/>
            </p:custDataLst>
          </p:nvPr>
        </p:nvSpPr>
        <p:spPr bwMode="auto">
          <a:xfrm flipH="1" flipV="1">
            <a:off x="8501063" y="4279888"/>
            <a:ext cx="76200" cy="0"/>
          </a:xfrm>
          <a:prstGeom prst="line">
            <a:avLst/>
          </a:prstGeom>
          <a:noFill/>
          <a:ln w="25400">
            <a:solidFill>
              <a:srgbClr val="FFFFFF"/>
            </a:solidFill>
            <a:round/>
            <a:headEnd/>
            <a:tailEnd/>
          </a:ln>
          <a:effectLst/>
        </p:spPr>
        <p:txBody>
          <a:bodyPr anchor="ctr">
            <a:spAutoFit/>
          </a:bodyPr>
          <a:lstStyle/>
          <a:p>
            <a:endParaRPr lang="en-US"/>
          </a:p>
        </p:txBody>
      </p:sp>
      <p:sp>
        <p:nvSpPr>
          <p:cNvPr id="1963046" name="Text Box 38"/>
          <p:cNvSpPr txBox="1">
            <a:spLocks noChangeArrowheads="1"/>
          </p:cNvSpPr>
          <p:nvPr>
            <p:custDataLst>
              <p:tags r:id="rId38"/>
            </p:custDataLst>
          </p:nvPr>
        </p:nvSpPr>
        <p:spPr bwMode="auto">
          <a:xfrm>
            <a:off x="8229600" y="3446450"/>
            <a:ext cx="609600" cy="592150"/>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0</a:t>
            </a:r>
            <a:endParaRPr lang="en-US" sz="2800" baseline="-25000" dirty="0">
              <a:solidFill>
                <a:srgbClr val="FFFFFF"/>
              </a:solidFill>
              <a:latin typeface="Calibri"/>
            </a:endParaRPr>
          </a:p>
        </p:txBody>
      </p:sp>
      <p:sp>
        <p:nvSpPr>
          <p:cNvPr id="1963047" name="Line 39"/>
          <p:cNvSpPr>
            <a:spLocks noChangeShapeType="1"/>
          </p:cNvSpPr>
          <p:nvPr>
            <p:custDataLst>
              <p:tags r:id="rId39"/>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40"/>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41"/>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42"/>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43"/>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44"/>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45"/>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Tree>
    <p:extLst>
      <p:ext uri="{BB962C8B-B14F-4D97-AF65-F5344CB8AC3E}">
        <p14:creationId xmlns:p14="http://schemas.microsoft.com/office/powerpoint/2010/main" val="31073525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3010" name="Rectangle 2"/>
          <p:cNvSpPr>
            <a:spLocks noGrp="1" noChangeArrowheads="1"/>
          </p:cNvSpPr>
          <p:nvPr>
            <p:ph type="title"/>
            <p:custDataLst>
              <p:tags r:id="rId1"/>
            </p:custDataLst>
          </p:nvPr>
        </p:nvSpPr>
        <p:spPr/>
        <p:txBody>
          <a:bodyPr>
            <a:noAutofit/>
          </a:bodyPr>
          <a:lstStyle/>
          <a:p>
            <a:r>
              <a:rPr lang="en-US"/>
              <a:t>Two’s Complement Adder</a:t>
            </a:r>
          </a:p>
        </p:txBody>
      </p:sp>
      <p:sp>
        <p:nvSpPr>
          <p:cNvPr id="47" name="Content Placeholder 46"/>
          <p:cNvSpPr>
            <a:spLocks noGrp="1"/>
          </p:cNvSpPr>
          <p:nvPr>
            <p:ph idx="1"/>
            <p:custDataLst>
              <p:tags r:id="rId2"/>
            </p:custDataLst>
          </p:nvPr>
        </p:nvSpPr>
        <p:spPr/>
        <p:txBody>
          <a:bodyPr/>
          <a:lstStyle/>
          <a:p>
            <a:r>
              <a:rPr lang="en-US" dirty="0" smtClean="0">
                <a:solidFill>
                  <a:schemeClr val="accent5">
                    <a:lumMod val="60000"/>
                    <a:lumOff val="40000"/>
                  </a:schemeClr>
                </a:solidFill>
                <a:latin typeface="Calibri"/>
              </a:rPr>
              <a:t>Two’s Complement Subtraction with overflow detection</a:t>
            </a:r>
          </a:p>
          <a:p>
            <a:endParaRPr lang="en-US" dirty="0"/>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5"/>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6"/>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7"/>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8"/>
            </p:custDataLst>
          </p:nvPr>
        </p:nvSpPr>
        <p:spPr bwMode="auto">
          <a:xfrm>
            <a:off x="6254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9"/>
            </p:custDataLst>
          </p:nvPr>
        </p:nvSpPr>
        <p:spPr bwMode="auto">
          <a:xfrm>
            <a:off x="51816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4" name="Line 16"/>
          <p:cNvSpPr>
            <a:spLocks noChangeShapeType="1"/>
          </p:cNvSpPr>
          <p:nvPr>
            <p:custDataLst>
              <p:tags r:id="rId10"/>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1"/>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2"/>
            </p:custDataLst>
          </p:nvPr>
        </p:nvSpPr>
        <p:spPr bwMode="auto">
          <a:xfrm>
            <a:off x="54102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3"/>
            </p:custDataLst>
          </p:nvPr>
        </p:nvSpPr>
        <p:spPr bwMode="auto">
          <a:xfrm>
            <a:off x="35052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1" name="Line 23"/>
          <p:cNvSpPr>
            <a:spLocks noChangeShapeType="1"/>
          </p:cNvSpPr>
          <p:nvPr>
            <p:custDataLst>
              <p:tags r:id="rId14"/>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15"/>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16"/>
            </p:custDataLst>
          </p:nvPr>
        </p:nvSpPr>
        <p:spPr bwMode="auto">
          <a:xfrm>
            <a:off x="37338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17"/>
            </p:custDataLst>
          </p:nvPr>
        </p:nvSpPr>
        <p:spPr bwMode="auto">
          <a:xfrm>
            <a:off x="18288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8" name="Line 30"/>
          <p:cNvSpPr>
            <a:spLocks noChangeShapeType="1"/>
          </p:cNvSpPr>
          <p:nvPr>
            <p:custDataLst>
              <p:tags r:id="rId18"/>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19"/>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20"/>
            </p:custDataLst>
          </p:nvPr>
        </p:nvSpPr>
        <p:spPr bwMode="auto">
          <a:xfrm>
            <a:off x="2057400" y="4818050"/>
            <a:ext cx="8382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21"/>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6" name="Text Box 38"/>
          <p:cNvSpPr txBox="1">
            <a:spLocks noChangeArrowheads="1"/>
          </p:cNvSpPr>
          <p:nvPr>
            <p:custDataLst>
              <p:tags r:id="rId22"/>
            </p:custDataLst>
          </p:nvPr>
        </p:nvSpPr>
        <p:spPr bwMode="auto">
          <a:xfrm>
            <a:off x="8229600" y="3446450"/>
            <a:ext cx="609600" cy="562013"/>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1</a:t>
            </a:r>
            <a:endParaRPr lang="en-US" sz="2800" baseline="-25000" dirty="0">
              <a:solidFill>
                <a:srgbClr val="FFFFFF"/>
              </a:solidFill>
              <a:latin typeface="Calibri"/>
            </a:endParaRPr>
          </a:p>
        </p:txBody>
      </p:sp>
      <p:sp>
        <p:nvSpPr>
          <p:cNvPr id="1963047" name="Line 39"/>
          <p:cNvSpPr>
            <a:spLocks noChangeShapeType="1"/>
          </p:cNvSpPr>
          <p:nvPr>
            <p:custDataLst>
              <p:tags r:id="rId23"/>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24"/>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25"/>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26"/>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27"/>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28"/>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29"/>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49" name="Line 5"/>
          <p:cNvSpPr>
            <a:spLocks noChangeShapeType="1"/>
          </p:cNvSpPr>
          <p:nvPr>
            <p:custDataLst>
              <p:tags r:id="rId30"/>
            </p:custDataLst>
          </p:nvPr>
        </p:nvSpPr>
        <p:spPr bwMode="auto">
          <a:xfrm>
            <a:off x="71628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31"/>
            </p:custDataLst>
          </p:nvPr>
        </p:nvSpPr>
        <p:spPr bwMode="auto">
          <a:xfrm>
            <a:off x="78486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1" name="Line 14"/>
          <p:cNvSpPr>
            <a:spLocks noChangeShapeType="1"/>
          </p:cNvSpPr>
          <p:nvPr>
            <p:custDataLst>
              <p:tags r:id="rId32"/>
            </p:custDataLst>
          </p:nvPr>
        </p:nvSpPr>
        <p:spPr bwMode="auto">
          <a:xfrm>
            <a:off x="54864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2" name="Line 15"/>
          <p:cNvSpPr>
            <a:spLocks noChangeShapeType="1"/>
          </p:cNvSpPr>
          <p:nvPr>
            <p:custDataLst>
              <p:tags r:id="rId33"/>
            </p:custDataLst>
          </p:nvPr>
        </p:nvSpPr>
        <p:spPr bwMode="auto">
          <a:xfrm>
            <a:off x="61722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3" name="Line 21"/>
          <p:cNvSpPr>
            <a:spLocks noChangeShapeType="1"/>
          </p:cNvSpPr>
          <p:nvPr>
            <p:custDataLst>
              <p:tags r:id="rId34"/>
            </p:custDataLst>
          </p:nvPr>
        </p:nvSpPr>
        <p:spPr bwMode="auto">
          <a:xfrm>
            <a:off x="38100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4" name="Line 22"/>
          <p:cNvSpPr>
            <a:spLocks noChangeShapeType="1"/>
          </p:cNvSpPr>
          <p:nvPr>
            <p:custDataLst>
              <p:tags r:id="rId35"/>
            </p:custDataLst>
          </p:nvPr>
        </p:nvSpPr>
        <p:spPr bwMode="auto">
          <a:xfrm>
            <a:off x="44958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5" name="Line 28"/>
          <p:cNvSpPr>
            <a:spLocks noChangeShapeType="1"/>
          </p:cNvSpPr>
          <p:nvPr>
            <p:custDataLst>
              <p:tags r:id="rId36"/>
            </p:custDataLst>
          </p:nvPr>
        </p:nvSpPr>
        <p:spPr bwMode="auto">
          <a:xfrm>
            <a:off x="21336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6" name="Line 29"/>
          <p:cNvSpPr>
            <a:spLocks noChangeShapeType="1"/>
          </p:cNvSpPr>
          <p:nvPr>
            <p:custDataLst>
              <p:tags r:id="rId37"/>
            </p:custDataLst>
          </p:nvPr>
        </p:nvSpPr>
        <p:spPr bwMode="auto">
          <a:xfrm>
            <a:off x="2819400" y="3048000"/>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38"/>
            </p:custDataLst>
          </p:nvPr>
        </p:nvSpPr>
        <p:spPr bwMode="auto">
          <a:xfrm>
            <a:off x="68580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0</a:t>
            </a:r>
          </a:p>
        </p:txBody>
      </p:sp>
      <p:sp>
        <p:nvSpPr>
          <p:cNvPr id="58" name="Text Box 32"/>
          <p:cNvSpPr txBox="1">
            <a:spLocks noChangeArrowheads="1"/>
          </p:cNvSpPr>
          <p:nvPr>
            <p:custDataLst>
              <p:tags r:id="rId39"/>
            </p:custDataLst>
          </p:nvPr>
        </p:nvSpPr>
        <p:spPr bwMode="auto">
          <a:xfrm>
            <a:off x="74676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59" name="Group 33"/>
          <p:cNvGrpSpPr>
            <a:grpSpLocks/>
          </p:cNvGrpSpPr>
          <p:nvPr>
            <p:custDataLst>
              <p:tags r:id="rId40"/>
            </p:custDataLst>
          </p:nvPr>
        </p:nvGrpSpPr>
        <p:grpSpPr bwMode="auto">
          <a:xfrm rot="5400000">
            <a:off x="7496175" y="2597188"/>
            <a:ext cx="703263" cy="246063"/>
            <a:chOff x="3654" y="1680"/>
            <a:chExt cx="934" cy="336"/>
          </a:xfrm>
        </p:grpSpPr>
        <p:sp>
          <p:nvSpPr>
            <p:cNvPr id="60" name="AutoShape 34"/>
            <p:cNvSpPr>
              <a:spLocks noChangeArrowheads="1"/>
            </p:cNvSpPr>
            <p:nvPr>
              <p:custDataLst>
                <p:tags r:id="rId62"/>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1" name="Oval 35"/>
            <p:cNvSpPr>
              <a:spLocks noChangeArrowheads="1"/>
            </p:cNvSpPr>
            <p:nvPr>
              <p:custDataLst>
                <p:tags r:id="rId63"/>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2" name="Line 36"/>
            <p:cNvSpPr>
              <a:spLocks noChangeShapeType="1"/>
            </p:cNvSpPr>
            <p:nvPr>
              <p:custDataLst>
                <p:tags r:id="rId64"/>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63" name="Line 37"/>
            <p:cNvSpPr>
              <a:spLocks noChangeShapeType="1"/>
            </p:cNvSpPr>
            <p:nvPr>
              <p:custDataLst>
                <p:tags r:id="rId65"/>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64" name="Text Box 38"/>
          <p:cNvSpPr txBox="1">
            <a:spLocks noChangeArrowheads="1"/>
          </p:cNvSpPr>
          <p:nvPr>
            <p:custDataLst>
              <p:tags r:id="rId41"/>
            </p:custDataLst>
          </p:nvPr>
        </p:nvSpPr>
        <p:spPr bwMode="auto">
          <a:xfrm>
            <a:off x="51816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1</a:t>
            </a:r>
          </a:p>
        </p:txBody>
      </p:sp>
      <p:sp>
        <p:nvSpPr>
          <p:cNvPr id="65" name="Text Box 39"/>
          <p:cNvSpPr txBox="1">
            <a:spLocks noChangeArrowheads="1"/>
          </p:cNvSpPr>
          <p:nvPr>
            <p:custDataLst>
              <p:tags r:id="rId42"/>
            </p:custDataLst>
          </p:nvPr>
        </p:nvSpPr>
        <p:spPr bwMode="auto">
          <a:xfrm>
            <a:off x="57912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grpSp>
        <p:nvGrpSpPr>
          <p:cNvPr id="66" name="Group 40"/>
          <p:cNvGrpSpPr>
            <a:grpSpLocks/>
          </p:cNvGrpSpPr>
          <p:nvPr>
            <p:custDataLst>
              <p:tags r:id="rId43"/>
            </p:custDataLst>
          </p:nvPr>
        </p:nvGrpSpPr>
        <p:grpSpPr bwMode="auto">
          <a:xfrm rot="5400000">
            <a:off x="5819775" y="2597188"/>
            <a:ext cx="703263" cy="246063"/>
            <a:chOff x="3654" y="1680"/>
            <a:chExt cx="934" cy="336"/>
          </a:xfrm>
        </p:grpSpPr>
        <p:sp>
          <p:nvSpPr>
            <p:cNvPr id="67" name="AutoShape 41"/>
            <p:cNvSpPr>
              <a:spLocks noChangeArrowheads="1"/>
            </p:cNvSpPr>
            <p:nvPr>
              <p:custDataLst>
                <p:tags r:id="rId5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8" name="Oval 42"/>
            <p:cNvSpPr>
              <a:spLocks noChangeArrowheads="1"/>
            </p:cNvSpPr>
            <p:nvPr>
              <p:custDataLst>
                <p:tags r:id="rId5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9" name="Line 43"/>
            <p:cNvSpPr>
              <a:spLocks noChangeShapeType="1"/>
            </p:cNvSpPr>
            <p:nvPr>
              <p:custDataLst>
                <p:tags r:id="rId60"/>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70" name="Line 44"/>
            <p:cNvSpPr>
              <a:spLocks noChangeShapeType="1"/>
            </p:cNvSpPr>
            <p:nvPr>
              <p:custDataLst>
                <p:tags r:id="rId6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71" name="Text Box 45"/>
          <p:cNvSpPr txBox="1">
            <a:spLocks noChangeArrowheads="1"/>
          </p:cNvSpPr>
          <p:nvPr>
            <p:custDataLst>
              <p:tags r:id="rId44"/>
            </p:custDataLst>
          </p:nvPr>
        </p:nvSpPr>
        <p:spPr bwMode="auto">
          <a:xfrm>
            <a:off x="35052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2</a:t>
            </a:r>
          </a:p>
        </p:txBody>
      </p:sp>
      <p:sp>
        <p:nvSpPr>
          <p:cNvPr id="72" name="Text Box 46"/>
          <p:cNvSpPr txBox="1">
            <a:spLocks noChangeArrowheads="1"/>
          </p:cNvSpPr>
          <p:nvPr>
            <p:custDataLst>
              <p:tags r:id="rId45"/>
            </p:custDataLst>
          </p:nvPr>
        </p:nvSpPr>
        <p:spPr bwMode="auto">
          <a:xfrm>
            <a:off x="41148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grpSp>
        <p:nvGrpSpPr>
          <p:cNvPr id="73" name="Group 47"/>
          <p:cNvGrpSpPr>
            <a:grpSpLocks/>
          </p:cNvGrpSpPr>
          <p:nvPr>
            <p:custDataLst>
              <p:tags r:id="rId46"/>
            </p:custDataLst>
          </p:nvPr>
        </p:nvGrpSpPr>
        <p:grpSpPr bwMode="auto">
          <a:xfrm rot="5400000">
            <a:off x="4143375" y="2597188"/>
            <a:ext cx="703263" cy="246063"/>
            <a:chOff x="3654" y="1680"/>
            <a:chExt cx="934" cy="336"/>
          </a:xfrm>
        </p:grpSpPr>
        <p:sp>
          <p:nvSpPr>
            <p:cNvPr id="74" name="AutoShape 48"/>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75" name="Oval 49"/>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76" name="Line 50"/>
            <p:cNvSpPr>
              <a:spLocks noChangeShapeType="1"/>
            </p:cNvSpPr>
            <p:nvPr>
              <p:custDataLst>
                <p:tags r:id="rId56"/>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77" name="Line 51"/>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
        <p:nvSpPr>
          <p:cNvPr id="78" name="Text Box 52"/>
          <p:cNvSpPr txBox="1">
            <a:spLocks noChangeArrowheads="1"/>
          </p:cNvSpPr>
          <p:nvPr>
            <p:custDataLst>
              <p:tags r:id="rId47"/>
            </p:custDataLst>
          </p:nvPr>
        </p:nvSpPr>
        <p:spPr bwMode="auto">
          <a:xfrm>
            <a:off x="1828800" y="2520988"/>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79" name="Text Box 53"/>
          <p:cNvSpPr txBox="1">
            <a:spLocks noChangeArrowheads="1"/>
          </p:cNvSpPr>
          <p:nvPr>
            <p:custDataLst>
              <p:tags r:id="rId48"/>
            </p:custDataLst>
          </p:nvPr>
        </p:nvSpPr>
        <p:spPr bwMode="auto">
          <a:xfrm>
            <a:off x="2438400" y="1857413"/>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3</a:t>
            </a:r>
          </a:p>
        </p:txBody>
      </p:sp>
      <p:grpSp>
        <p:nvGrpSpPr>
          <p:cNvPr id="80" name="Group 54"/>
          <p:cNvGrpSpPr>
            <a:grpSpLocks/>
          </p:cNvGrpSpPr>
          <p:nvPr>
            <p:custDataLst>
              <p:tags r:id="rId49"/>
            </p:custDataLst>
          </p:nvPr>
        </p:nvGrpSpPr>
        <p:grpSpPr bwMode="auto">
          <a:xfrm rot="5400000">
            <a:off x="2466975" y="2597188"/>
            <a:ext cx="703263" cy="246063"/>
            <a:chOff x="3654" y="1680"/>
            <a:chExt cx="934" cy="336"/>
          </a:xfrm>
        </p:grpSpPr>
        <p:sp>
          <p:nvSpPr>
            <p:cNvPr id="81" name="AutoShape 55"/>
            <p:cNvSpPr>
              <a:spLocks noChangeArrowheads="1"/>
            </p:cNvSpPr>
            <p:nvPr>
              <p:custDataLst>
                <p:tags r:id="rId50"/>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82" name="Oval 56"/>
            <p:cNvSpPr>
              <a:spLocks noChangeArrowheads="1"/>
            </p:cNvSpPr>
            <p:nvPr>
              <p:custDataLst>
                <p:tags r:id="rId51"/>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83" name="Line 57"/>
            <p:cNvSpPr>
              <a:spLocks noChangeShapeType="1"/>
            </p:cNvSpPr>
            <p:nvPr>
              <p:custDataLst>
                <p:tags r:id="rId52"/>
              </p:custDataLst>
            </p:nvPr>
          </p:nvSpPr>
          <p:spPr bwMode="auto">
            <a:xfrm flipH="1">
              <a:off x="3654" y="1847"/>
              <a:ext cx="288" cy="0"/>
            </a:xfrm>
            <a:prstGeom prst="line">
              <a:avLst/>
            </a:prstGeom>
            <a:noFill/>
            <a:ln w="25400">
              <a:solidFill>
                <a:srgbClr val="FFFFFF"/>
              </a:solidFill>
              <a:round/>
              <a:headEnd/>
              <a:tailEnd/>
            </a:ln>
            <a:effectLst/>
          </p:spPr>
          <p:txBody>
            <a:bodyPr wrap="none" anchor="ctr">
              <a:spAutoFit/>
            </a:bodyPr>
            <a:lstStyle/>
            <a:p>
              <a:endParaRPr lang="en-US"/>
            </a:p>
          </p:txBody>
        </p:sp>
        <p:sp>
          <p:nvSpPr>
            <p:cNvPr id="84" name="Line 58"/>
            <p:cNvSpPr>
              <a:spLocks noChangeShapeType="1"/>
            </p:cNvSpPr>
            <p:nvPr>
              <p:custDataLst>
                <p:tags r:id="rId53"/>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spTree>
    <p:extLst>
      <p:ext uri="{BB962C8B-B14F-4D97-AF65-F5344CB8AC3E}">
        <p14:creationId xmlns:p14="http://schemas.microsoft.com/office/powerpoint/2010/main" val="14929128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Content Placeholder 46"/>
          <p:cNvSpPr>
            <a:spLocks noGrp="1"/>
          </p:cNvSpPr>
          <p:nvPr>
            <p:ph idx="1"/>
            <p:custDataLst>
              <p:tags r:id="rId1"/>
            </p:custDataLst>
          </p:nvPr>
        </p:nvSpPr>
        <p:spPr>
          <a:xfrm>
            <a:off x="228600" y="685800"/>
            <a:ext cx="8915400" cy="5638800"/>
          </a:xfrm>
        </p:spPr>
        <p:txBody>
          <a:bodyPr/>
          <a:lstStyle/>
          <a:p>
            <a:r>
              <a:rPr lang="en-US" dirty="0" smtClean="0">
                <a:solidFill>
                  <a:schemeClr val="accent5">
                    <a:lumMod val="60000"/>
                    <a:lumOff val="40000"/>
                  </a:schemeClr>
                </a:solidFill>
                <a:latin typeface="Calibri"/>
              </a:rPr>
              <a:t>Two’s Complement Adder with overflow detection</a:t>
            </a:r>
          </a:p>
          <a:p>
            <a:endParaRPr lang="en-US" dirty="0"/>
          </a:p>
        </p:txBody>
      </p:sp>
      <p:sp>
        <p:nvSpPr>
          <p:cNvPr id="1963010" name="Rectangle 2"/>
          <p:cNvSpPr>
            <a:spLocks noGrp="1" noChangeArrowheads="1"/>
          </p:cNvSpPr>
          <p:nvPr>
            <p:ph type="title"/>
            <p:custDataLst>
              <p:tags r:id="rId2"/>
            </p:custDataLst>
          </p:nvPr>
        </p:nvSpPr>
        <p:spPr/>
        <p:txBody>
          <a:bodyPr>
            <a:noAutofit/>
          </a:bodyPr>
          <a:lstStyle/>
          <a:p>
            <a:r>
              <a:rPr lang="en-US"/>
              <a:t>Two’s Complement Adder</a:t>
            </a:r>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5"/>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6"/>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7"/>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8"/>
            </p:custDataLst>
          </p:nvPr>
        </p:nvSpPr>
        <p:spPr bwMode="auto">
          <a:xfrm>
            <a:off x="4730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9"/>
            </p:custDataLst>
          </p:nvPr>
        </p:nvSpPr>
        <p:spPr bwMode="auto">
          <a:xfrm>
            <a:off x="51816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4" name="Line 16"/>
          <p:cNvSpPr>
            <a:spLocks noChangeShapeType="1"/>
          </p:cNvSpPr>
          <p:nvPr>
            <p:custDataLst>
              <p:tags r:id="rId10"/>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1"/>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2"/>
            </p:custDataLst>
          </p:nvPr>
        </p:nvSpPr>
        <p:spPr bwMode="auto">
          <a:xfrm>
            <a:off x="54102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3"/>
            </p:custDataLst>
          </p:nvPr>
        </p:nvSpPr>
        <p:spPr bwMode="auto">
          <a:xfrm>
            <a:off x="35052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1" name="Line 23"/>
          <p:cNvSpPr>
            <a:spLocks noChangeShapeType="1"/>
          </p:cNvSpPr>
          <p:nvPr>
            <p:custDataLst>
              <p:tags r:id="rId14"/>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15"/>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16"/>
            </p:custDataLst>
          </p:nvPr>
        </p:nvSpPr>
        <p:spPr bwMode="auto">
          <a:xfrm>
            <a:off x="37338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17"/>
            </p:custDataLst>
          </p:nvPr>
        </p:nvSpPr>
        <p:spPr bwMode="auto">
          <a:xfrm>
            <a:off x="18288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8" name="Line 30"/>
          <p:cNvSpPr>
            <a:spLocks noChangeShapeType="1"/>
          </p:cNvSpPr>
          <p:nvPr>
            <p:custDataLst>
              <p:tags r:id="rId18"/>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19"/>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20"/>
            </p:custDataLst>
          </p:nvPr>
        </p:nvSpPr>
        <p:spPr bwMode="auto">
          <a:xfrm>
            <a:off x="20574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21"/>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7" name="Line 39"/>
          <p:cNvSpPr>
            <a:spLocks noChangeShapeType="1"/>
          </p:cNvSpPr>
          <p:nvPr>
            <p:custDataLst>
              <p:tags r:id="rId22"/>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23"/>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24"/>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25"/>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26"/>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27"/>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28"/>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49" name="Line 5"/>
          <p:cNvSpPr>
            <a:spLocks noChangeShapeType="1"/>
          </p:cNvSpPr>
          <p:nvPr>
            <p:custDataLst>
              <p:tags r:id="rId29"/>
            </p:custDataLst>
          </p:nvPr>
        </p:nvSpPr>
        <p:spPr bwMode="auto">
          <a:xfrm>
            <a:off x="7162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30"/>
            </p:custDataLst>
          </p:nvPr>
        </p:nvSpPr>
        <p:spPr bwMode="auto">
          <a:xfrm>
            <a:off x="7848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1" name="Line 14"/>
          <p:cNvSpPr>
            <a:spLocks noChangeShapeType="1"/>
          </p:cNvSpPr>
          <p:nvPr>
            <p:custDataLst>
              <p:tags r:id="rId31"/>
            </p:custDataLst>
          </p:nvPr>
        </p:nvSpPr>
        <p:spPr bwMode="auto">
          <a:xfrm>
            <a:off x="5486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2" name="Line 15"/>
          <p:cNvSpPr>
            <a:spLocks noChangeShapeType="1"/>
          </p:cNvSpPr>
          <p:nvPr>
            <p:custDataLst>
              <p:tags r:id="rId32"/>
            </p:custDataLst>
          </p:nvPr>
        </p:nvSpPr>
        <p:spPr bwMode="auto">
          <a:xfrm>
            <a:off x="61722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3" name="Line 21"/>
          <p:cNvSpPr>
            <a:spLocks noChangeShapeType="1"/>
          </p:cNvSpPr>
          <p:nvPr>
            <p:custDataLst>
              <p:tags r:id="rId33"/>
            </p:custDataLst>
          </p:nvPr>
        </p:nvSpPr>
        <p:spPr bwMode="auto">
          <a:xfrm>
            <a:off x="38100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4" name="Line 22"/>
          <p:cNvSpPr>
            <a:spLocks noChangeShapeType="1"/>
          </p:cNvSpPr>
          <p:nvPr>
            <p:custDataLst>
              <p:tags r:id="rId34"/>
            </p:custDataLst>
          </p:nvPr>
        </p:nvSpPr>
        <p:spPr bwMode="auto">
          <a:xfrm>
            <a:off x="4495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5" name="Line 28"/>
          <p:cNvSpPr>
            <a:spLocks noChangeShapeType="1"/>
          </p:cNvSpPr>
          <p:nvPr>
            <p:custDataLst>
              <p:tags r:id="rId35"/>
            </p:custDataLst>
          </p:nvPr>
        </p:nvSpPr>
        <p:spPr bwMode="auto">
          <a:xfrm>
            <a:off x="2133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6" name="Line 29"/>
          <p:cNvSpPr>
            <a:spLocks noChangeShapeType="1"/>
          </p:cNvSpPr>
          <p:nvPr>
            <p:custDataLst>
              <p:tags r:id="rId36"/>
            </p:custDataLst>
          </p:nvPr>
        </p:nvSpPr>
        <p:spPr bwMode="auto">
          <a:xfrm>
            <a:off x="2819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37"/>
            </p:custDataLst>
          </p:nvPr>
        </p:nvSpPr>
        <p:spPr bwMode="auto">
          <a:xfrm>
            <a:off x="68580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p>
        </p:txBody>
      </p:sp>
      <p:sp>
        <p:nvSpPr>
          <p:cNvPr id="58" name="Text Box 32"/>
          <p:cNvSpPr txBox="1">
            <a:spLocks noChangeArrowheads="1"/>
          </p:cNvSpPr>
          <p:nvPr>
            <p:custDataLst>
              <p:tags r:id="rId38"/>
            </p:custDataLst>
          </p:nvPr>
        </p:nvSpPr>
        <p:spPr bwMode="auto">
          <a:xfrm>
            <a:off x="73914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sp>
        <p:nvSpPr>
          <p:cNvPr id="64" name="Text Box 38"/>
          <p:cNvSpPr txBox="1">
            <a:spLocks noChangeArrowheads="1"/>
          </p:cNvSpPr>
          <p:nvPr>
            <p:custDataLst>
              <p:tags r:id="rId39"/>
            </p:custDataLst>
          </p:nvPr>
        </p:nvSpPr>
        <p:spPr bwMode="auto">
          <a:xfrm>
            <a:off x="51816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1</a:t>
            </a:r>
          </a:p>
        </p:txBody>
      </p:sp>
      <p:sp>
        <p:nvSpPr>
          <p:cNvPr id="65" name="Text Box 39"/>
          <p:cNvSpPr txBox="1">
            <a:spLocks noChangeArrowheads="1"/>
          </p:cNvSpPr>
          <p:nvPr>
            <p:custDataLst>
              <p:tags r:id="rId40"/>
            </p:custDataLst>
          </p:nvPr>
        </p:nvSpPr>
        <p:spPr bwMode="auto">
          <a:xfrm>
            <a:off x="57150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sp>
        <p:nvSpPr>
          <p:cNvPr id="71" name="Text Box 45"/>
          <p:cNvSpPr txBox="1">
            <a:spLocks noChangeArrowheads="1"/>
          </p:cNvSpPr>
          <p:nvPr>
            <p:custDataLst>
              <p:tags r:id="rId41"/>
            </p:custDataLst>
          </p:nvPr>
        </p:nvSpPr>
        <p:spPr bwMode="auto">
          <a:xfrm>
            <a:off x="35052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p>
        </p:txBody>
      </p:sp>
      <p:sp>
        <p:nvSpPr>
          <p:cNvPr id="72" name="Text Box 46"/>
          <p:cNvSpPr txBox="1">
            <a:spLocks noChangeArrowheads="1"/>
          </p:cNvSpPr>
          <p:nvPr>
            <p:custDataLst>
              <p:tags r:id="rId42"/>
            </p:custDataLst>
          </p:nvPr>
        </p:nvSpPr>
        <p:spPr bwMode="auto">
          <a:xfrm>
            <a:off x="40386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sp>
        <p:nvSpPr>
          <p:cNvPr id="78" name="Text Box 52"/>
          <p:cNvSpPr txBox="1">
            <a:spLocks noChangeArrowheads="1"/>
          </p:cNvSpPr>
          <p:nvPr>
            <p:custDataLst>
              <p:tags r:id="rId43"/>
            </p:custDataLst>
          </p:nvPr>
        </p:nvSpPr>
        <p:spPr bwMode="auto">
          <a:xfrm>
            <a:off x="1828800" y="250982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79" name="Text Box 53"/>
          <p:cNvSpPr txBox="1">
            <a:spLocks noChangeArrowheads="1"/>
          </p:cNvSpPr>
          <p:nvPr>
            <p:custDataLst>
              <p:tags r:id="rId44"/>
            </p:custDataLst>
          </p:nvPr>
        </p:nvSpPr>
        <p:spPr bwMode="auto">
          <a:xfrm>
            <a:off x="23622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B</a:t>
            </a:r>
            <a:r>
              <a:rPr lang="en-US" sz="2800" baseline="-25000" dirty="0">
                <a:solidFill>
                  <a:srgbClr val="FFFFFF"/>
                </a:solidFill>
                <a:latin typeface="Calibri"/>
              </a:rPr>
              <a:t>3</a:t>
            </a:r>
          </a:p>
        </p:txBody>
      </p:sp>
      <p:grpSp>
        <p:nvGrpSpPr>
          <p:cNvPr id="2" name="Group 1"/>
          <p:cNvGrpSpPr/>
          <p:nvPr/>
        </p:nvGrpSpPr>
        <p:grpSpPr>
          <a:xfrm rot="5400000">
            <a:off x="2627731" y="2261141"/>
            <a:ext cx="453519" cy="960438"/>
            <a:chOff x="3339018" y="3000375"/>
            <a:chExt cx="453519" cy="960438"/>
          </a:xfrm>
        </p:grpSpPr>
        <p:sp>
          <p:nvSpPr>
            <p:cNvPr id="85" name="Rectangle 14"/>
            <p:cNvSpPr>
              <a:spLocks noChangeArrowheads="1"/>
            </p:cNvSpPr>
            <p:nvPr>
              <p:custDataLst>
                <p:tags r:id="rId72"/>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86" name="Text Box 34"/>
            <p:cNvSpPr txBox="1">
              <a:spLocks noChangeArrowheads="1"/>
            </p:cNvSpPr>
            <p:nvPr>
              <p:custDataLst>
                <p:tags r:id="rId73"/>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2" name="Group 21"/>
          <p:cNvGrpSpPr/>
          <p:nvPr/>
        </p:nvGrpSpPr>
        <p:grpSpPr>
          <a:xfrm flipH="1">
            <a:off x="2514600" y="1781370"/>
            <a:ext cx="503238" cy="809430"/>
            <a:chOff x="2819400" y="1781370"/>
            <a:chExt cx="503238" cy="809430"/>
          </a:xfrm>
        </p:grpSpPr>
        <p:grpSp>
          <p:nvGrpSpPr>
            <p:cNvPr id="80" name="Group 54"/>
            <p:cNvGrpSpPr>
              <a:grpSpLocks/>
            </p:cNvGrpSpPr>
            <p:nvPr>
              <p:custDataLst>
                <p:tags r:id="rId67"/>
              </p:custDataLst>
            </p:nvPr>
          </p:nvGrpSpPr>
          <p:grpSpPr bwMode="auto">
            <a:xfrm rot="5400000">
              <a:off x="2794892" y="2063053"/>
              <a:ext cx="809430" cy="246063"/>
              <a:chOff x="3513" y="1680"/>
              <a:chExt cx="1075" cy="336"/>
            </a:xfrm>
          </p:grpSpPr>
          <p:sp>
            <p:nvSpPr>
              <p:cNvPr id="81" name="AutoShape 55"/>
              <p:cNvSpPr>
                <a:spLocks noChangeArrowheads="1"/>
              </p:cNvSpPr>
              <p:nvPr>
                <p:custDataLst>
                  <p:tags r:id="rId6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82" name="Oval 56"/>
              <p:cNvSpPr>
                <a:spLocks noChangeArrowheads="1"/>
              </p:cNvSpPr>
              <p:nvPr>
                <p:custDataLst>
                  <p:tags r:id="rId6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83" name="Line 57"/>
              <p:cNvSpPr>
                <a:spLocks noChangeShapeType="1"/>
              </p:cNvSpPr>
              <p:nvPr>
                <p:custDataLst>
                  <p:tags r:id="rId70"/>
                </p:custDataLst>
              </p:nvPr>
            </p:nvSpPr>
            <p:spPr bwMode="auto">
              <a:xfrm flipH="1">
                <a:off x="3513" y="1847"/>
                <a:ext cx="429" cy="3"/>
              </a:xfrm>
              <a:prstGeom prst="line">
                <a:avLst/>
              </a:prstGeom>
              <a:noFill/>
              <a:ln w="25400">
                <a:solidFill>
                  <a:srgbClr val="FFFFFF"/>
                </a:solidFill>
                <a:round/>
                <a:headEnd/>
                <a:tailEnd/>
              </a:ln>
              <a:effectLst/>
            </p:spPr>
            <p:txBody>
              <a:bodyPr wrap="square" anchor="ctr">
                <a:spAutoFit/>
              </a:bodyPr>
              <a:lstStyle/>
              <a:p>
                <a:endParaRPr lang="en-US"/>
              </a:p>
            </p:txBody>
          </p:sp>
          <p:sp>
            <p:nvSpPr>
              <p:cNvPr id="84" name="Line 58"/>
              <p:cNvSpPr>
                <a:spLocks noChangeShapeType="1"/>
              </p:cNvSpPr>
              <p:nvPr>
                <p:custDataLst>
                  <p:tags r:id="rId7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6" name="Straight Connector 5"/>
            <p:cNvCxnSpPr/>
            <p:nvPr/>
          </p:nvCxnSpPr>
          <p:spPr>
            <a:xfrm flipH="1">
              <a:off x="2819402" y="1887537"/>
              <a:ext cx="3787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1887537"/>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5400000">
            <a:off x="4246021" y="2256366"/>
            <a:ext cx="453519" cy="960438"/>
            <a:chOff x="3339018" y="3000375"/>
            <a:chExt cx="453519" cy="960438"/>
          </a:xfrm>
        </p:grpSpPr>
        <p:sp>
          <p:nvSpPr>
            <p:cNvPr id="97" name="Rectangle 14"/>
            <p:cNvSpPr>
              <a:spLocks noChangeArrowheads="1"/>
            </p:cNvSpPr>
            <p:nvPr>
              <p:custDataLst>
                <p:tags r:id="rId65"/>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98" name="Text Box 34"/>
            <p:cNvSpPr txBox="1">
              <a:spLocks noChangeArrowheads="1"/>
            </p:cNvSpPr>
            <p:nvPr>
              <p:custDataLst>
                <p:tags r:id="rId66"/>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1" name="Group 20"/>
          <p:cNvGrpSpPr/>
          <p:nvPr/>
        </p:nvGrpSpPr>
        <p:grpSpPr>
          <a:xfrm flipH="1">
            <a:off x="4114800" y="1781370"/>
            <a:ext cx="561348" cy="809430"/>
            <a:chOff x="4437690" y="1781370"/>
            <a:chExt cx="561348" cy="809430"/>
          </a:xfrm>
        </p:grpSpPr>
        <p:grpSp>
          <p:nvGrpSpPr>
            <p:cNvPr id="73" name="Group 47"/>
            <p:cNvGrpSpPr>
              <a:grpSpLocks/>
            </p:cNvGrpSpPr>
            <p:nvPr>
              <p:custDataLst>
                <p:tags r:id="rId60"/>
              </p:custDataLst>
            </p:nvPr>
          </p:nvGrpSpPr>
          <p:grpSpPr bwMode="auto">
            <a:xfrm rot="5400000">
              <a:off x="4471292" y="2063053"/>
              <a:ext cx="809430" cy="246063"/>
              <a:chOff x="3513" y="1680"/>
              <a:chExt cx="1075" cy="336"/>
            </a:xfrm>
          </p:grpSpPr>
          <p:sp>
            <p:nvSpPr>
              <p:cNvPr id="74" name="AutoShape 48"/>
              <p:cNvSpPr>
                <a:spLocks noChangeArrowheads="1"/>
              </p:cNvSpPr>
              <p:nvPr>
                <p:custDataLst>
                  <p:tags r:id="rId61"/>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75" name="Oval 49"/>
              <p:cNvSpPr>
                <a:spLocks noChangeArrowheads="1"/>
              </p:cNvSpPr>
              <p:nvPr>
                <p:custDataLst>
                  <p:tags r:id="rId62"/>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76" name="Line 50"/>
              <p:cNvSpPr>
                <a:spLocks noChangeShapeType="1"/>
              </p:cNvSpPr>
              <p:nvPr>
                <p:custDataLst>
                  <p:tags r:id="rId63"/>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7" name="Line 51"/>
              <p:cNvSpPr>
                <a:spLocks noChangeShapeType="1"/>
              </p:cNvSpPr>
              <p:nvPr>
                <p:custDataLst>
                  <p:tags r:id="rId64"/>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99" name="Straight Connector 98"/>
            <p:cNvCxnSpPr/>
            <p:nvPr/>
          </p:nvCxnSpPr>
          <p:spPr>
            <a:xfrm flipH="1" flipV="1">
              <a:off x="4437693" y="1882762"/>
              <a:ext cx="439107" cy="47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37690" y="1882762"/>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5400000">
            <a:off x="5945441" y="2261142"/>
            <a:ext cx="453519" cy="960438"/>
            <a:chOff x="3339018" y="3000375"/>
            <a:chExt cx="453519" cy="960438"/>
          </a:xfrm>
        </p:grpSpPr>
        <p:sp>
          <p:nvSpPr>
            <p:cNvPr id="102" name="Rectangle 14"/>
            <p:cNvSpPr>
              <a:spLocks noChangeArrowheads="1"/>
            </p:cNvSpPr>
            <p:nvPr>
              <p:custDataLst>
                <p:tags r:id="rId58"/>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3" name="Text Box 34"/>
            <p:cNvSpPr txBox="1">
              <a:spLocks noChangeArrowheads="1"/>
            </p:cNvSpPr>
            <p:nvPr>
              <p:custDataLst>
                <p:tags r:id="rId59"/>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9" name="Group 18"/>
          <p:cNvGrpSpPr/>
          <p:nvPr/>
        </p:nvGrpSpPr>
        <p:grpSpPr>
          <a:xfrm flipH="1">
            <a:off x="5862472" y="1781370"/>
            <a:ext cx="538328" cy="809430"/>
            <a:chOff x="6137110" y="1781370"/>
            <a:chExt cx="538328" cy="809430"/>
          </a:xfrm>
        </p:grpSpPr>
        <p:grpSp>
          <p:nvGrpSpPr>
            <p:cNvPr id="66" name="Group 40"/>
            <p:cNvGrpSpPr>
              <a:grpSpLocks/>
            </p:cNvGrpSpPr>
            <p:nvPr>
              <p:custDataLst>
                <p:tags r:id="rId53"/>
              </p:custDataLst>
            </p:nvPr>
          </p:nvGrpSpPr>
          <p:grpSpPr bwMode="auto">
            <a:xfrm rot="5400000">
              <a:off x="6147692" y="2063053"/>
              <a:ext cx="809430" cy="246063"/>
              <a:chOff x="3513" y="1680"/>
              <a:chExt cx="1075" cy="336"/>
            </a:xfrm>
          </p:grpSpPr>
          <p:sp>
            <p:nvSpPr>
              <p:cNvPr id="67" name="AutoShape 41"/>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8" name="Oval 42"/>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9" name="Line 43"/>
              <p:cNvSpPr>
                <a:spLocks noChangeShapeType="1"/>
              </p:cNvSpPr>
              <p:nvPr>
                <p:custDataLst>
                  <p:tags r:id="rId56"/>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0" name="Line 44"/>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4" name="Straight Connector 103"/>
            <p:cNvCxnSpPr/>
            <p:nvPr/>
          </p:nvCxnSpPr>
          <p:spPr>
            <a:xfrm flipH="1">
              <a:off x="6137112" y="1887538"/>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137110" y="1887538"/>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rot="5400000">
            <a:off x="7621841" y="2308728"/>
            <a:ext cx="453519" cy="960438"/>
            <a:chOff x="3339018" y="3000375"/>
            <a:chExt cx="453519" cy="960438"/>
          </a:xfrm>
        </p:grpSpPr>
        <p:sp>
          <p:nvSpPr>
            <p:cNvPr id="107" name="Rectangle 14"/>
            <p:cNvSpPr>
              <a:spLocks noChangeArrowheads="1"/>
            </p:cNvSpPr>
            <p:nvPr>
              <p:custDataLst>
                <p:tags r:id="rId51"/>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8" name="Text Box 34"/>
            <p:cNvSpPr txBox="1">
              <a:spLocks noChangeArrowheads="1"/>
            </p:cNvSpPr>
            <p:nvPr>
              <p:custDataLst>
                <p:tags r:id="rId52"/>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7" name="Group 16"/>
          <p:cNvGrpSpPr/>
          <p:nvPr/>
        </p:nvGrpSpPr>
        <p:grpSpPr>
          <a:xfrm flipH="1">
            <a:off x="7538872" y="1781370"/>
            <a:ext cx="538328" cy="853337"/>
            <a:chOff x="7813510" y="1781370"/>
            <a:chExt cx="538328" cy="853337"/>
          </a:xfrm>
        </p:grpSpPr>
        <p:grpSp>
          <p:nvGrpSpPr>
            <p:cNvPr id="59" name="Group 33"/>
            <p:cNvGrpSpPr>
              <a:grpSpLocks/>
            </p:cNvGrpSpPr>
            <p:nvPr>
              <p:custDataLst>
                <p:tags r:id="rId46"/>
              </p:custDataLst>
            </p:nvPr>
          </p:nvGrpSpPr>
          <p:grpSpPr bwMode="auto">
            <a:xfrm rot="5400000">
              <a:off x="7824092" y="2063053"/>
              <a:ext cx="809430" cy="246063"/>
              <a:chOff x="3513" y="1680"/>
              <a:chExt cx="1075" cy="336"/>
            </a:xfrm>
          </p:grpSpPr>
          <p:sp>
            <p:nvSpPr>
              <p:cNvPr id="60" name="AutoShape 34"/>
              <p:cNvSpPr>
                <a:spLocks noChangeArrowheads="1"/>
              </p:cNvSpPr>
              <p:nvPr>
                <p:custDataLst>
                  <p:tags r:id="rId47"/>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1" name="Oval 35"/>
              <p:cNvSpPr>
                <a:spLocks noChangeArrowheads="1"/>
              </p:cNvSpPr>
              <p:nvPr>
                <p:custDataLst>
                  <p:tags r:id="rId48"/>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2" name="Line 36"/>
              <p:cNvSpPr>
                <a:spLocks noChangeShapeType="1"/>
              </p:cNvSpPr>
              <p:nvPr>
                <p:custDataLst>
                  <p:tags r:id="rId49"/>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63" name="Line 37"/>
              <p:cNvSpPr>
                <a:spLocks noChangeShapeType="1"/>
              </p:cNvSpPr>
              <p:nvPr>
                <p:custDataLst>
                  <p:tags r:id="rId50"/>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9" name="Straight Connector 108"/>
            <p:cNvCxnSpPr/>
            <p:nvPr/>
          </p:nvCxnSpPr>
          <p:spPr>
            <a:xfrm flipH="1">
              <a:off x="7813512" y="1935124"/>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813510" y="1935124"/>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Text Box 56"/>
          <p:cNvSpPr txBox="1">
            <a:spLocks noChangeArrowheads="1"/>
          </p:cNvSpPr>
          <p:nvPr>
            <p:custDataLst>
              <p:tags r:id="rId45"/>
            </p:custDataLst>
          </p:nvPr>
        </p:nvSpPr>
        <p:spPr bwMode="auto">
          <a:xfrm>
            <a:off x="8072716" y="4104382"/>
            <a:ext cx="1228221" cy="1077218"/>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rgbClr val="FFFFFF"/>
                </a:solidFill>
                <a:latin typeface="Calibri"/>
              </a:rPr>
              <a:t>0=add</a:t>
            </a:r>
          </a:p>
          <a:p>
            <a:pPr eaLnBrk="1" hangingPunct="1">
              <a:buClr>
                <a:srgbClr val="40458C"/>
              </a:buClr>
              <a:buSzPct val="100000"/>
              <a:buFont typeface="Times New Roman" pitchFamily="18" charset="0"/>
              <a:buNone/>
            </a:pPr>
            <a:r>
              <a:rPr lang="en-US" sz="3200" dirty="0" smtClean="0">
                <a:solidFill>
                  <a:srgbClr val="FFFFFF"/>
                </a:solidFill>
                <a:latin typeface="Calibri"/>
              </a:rPr>
              <a:t>1=sub</a:t>
            </a:r>
            <a:endParaRPr lang="en-US" sz="3200" dirty="0">
              <a:solidFill>
                <a:srgbClr val="FFFFFF"/>
              </a:solidFill>
              <a:latin typeface="Calibri"/>
            </a:endParaRPr>
          </a:p>
        </p:txBody>
      </p:sp>
      <p:cxnSp>
        <p:nvCxnSpPr>
          <p:cNvPr id="36" name="Straight Connector 35"/>
          <p:cNvCxnSpPr/>
          <p:nvPr/>
        </p:nvCxnSpPr>
        <p:spPr>
          <a:xfrm>
            <a:off x="77849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0866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1085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102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4321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7338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200400" y="2711739"/>
            <a:ext cx="5128420" cy="1268111"/>
            <a:chOff x="3352800" y="2711739"/>
            <a:chExt cx="5128420" cy="1268111"/>
          </a:xfrm>
        </p:grpSpPr>
        <p:cxnSp>
          <p:nvCxnSpPr>
            <p:cNvPr id="24" name="Straight Connector 23"/>
            <p:cNvCxnSpPr/>
            <p:nvPr/>
          </p:nvCxnSpPr>
          <p:spPr>
            <a:xfrm flipV="1">
              <a:off x="8481220" y="3200400"/>
              <a:ext cx="0" cy="779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87110" y="3200400"/>
              <a:ext cx="49941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4766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528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0768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9530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781800"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6657975"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481220" y="2719014"/>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8357395" y="2719014"/>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9827" y="6322683"/>
            <a:ext cx="8907823" cy="369332"/>
          </a:xfrm>
          <a:prstGeom prst="rect">
            <a:avLst/>
          </a:prstGeom>
          <a:noFill/>
        </p:spPr>
        <p:txBody>
          <a:bodyPr wrap="none" rtlCol="0">
            <a:spAutoFit/>
          </a:bodyPr>
          <a:lstStyle/>
          <a:p>
            <a:r>
              <a:rPr lang="en-US" dirty="0" smtClean="0"/>
              <a:t>Note: 4-bit adder is drawn for </a:t>
            </a:r>
            <a:r>
              <a:rPr lang="en-US" dirty="0"/>
              <a:t>illustrative purposes and may </a:t>
            </a:r>
            <a:r>
              <a:rPr lang="en-US" dirty="0" smtClean="0"/>
              <a:t>not represent the optimal </a:t>
            </a:r>
            <a:r>
              <a:rPr lang="en-US" dirty="0"/>
              <a:t>design.</a:t>
            </a:r>
          </a:p>
        </p:txBody>
      </p:sp>
    </p:spTree>
    <p:extLst>
      <p:ext uri="{BB962C8B-B14F-4D97-AF65-F5344CB8AC3E}">
        <p14:creationId xmlns:p14="http://schemas.microsoft.com/office/powerpoint/2010/main" val="364699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Content Placeholder 46"/>
          <p:cNvSpPr>
            <a:spLocks noGrp="1"/>
          </p:cNvSpPr>
          <p:nvPr>
            <p:ph idx="1"/>
            <p:custDataLst>
              <p:tags r:id="rId1"/>
            </p:custDataLst>
          </p:nvPr>
        </p:nvSpPr>
        <p:spPr>
          <a:xfrm>
            <a:off x="228600" y="685800"/>
            <a:ext cx="8915400" cy="5638800"/>
          </a:xfrm>
        </p:spPr>
        <p:txBody>
          <a:bodyPr/>
          <a:lstStyle/>
          <a:p>
            <a:r>
              <a:rPr lang="en-US" dirty="0" smtClean="0">
                <a:solidFill>
                  <a:schemeClr val="accent5">
                    <a:lumMod val="60000"/>
                    <a:lumOff val="40000"/>
                  </a:schemeClr>
                </a:solidFill>
                <a:latin typeface="Calibri"/>
              </a:rPr>
              <a:t>Two’s Complement Adder with overflow detection</a:t>
            </a:r>
          </a:p>
          <a:p>
            <a:endParaRPr lang="en-US" dirty="0"/>
          </a:p>
        </p:txBody>
      </p:sp>
      <p:sp>
        <p:nvSpPr>
          <p:cNvPr id="1963010" name="Rectangle 2"/>
          <p:cNvSpPr>
            <a:spLocks noGrp="1" noChangeArrowheads="1"/>
          </p:cNvSpPr>
          <p:nvPr>
            <p:ph type="title"/>
            <p:custDataLst>
              <p:tags r:id="rId2"/>
            </p:custDataLst>
          </p:nvPr>
        </p:nvSpPr>
        <p:spPr/>
        <p:txBody>
          <a:bodyPr>
            <a:noAutofit/>
          </a:bodyPr>
          <a:lstStyle/>
          <a:p>
            <a:r>
              <a:rPr lang="en-US"/>
              <a:t>Two’s Complement Adder</a:t>
            </a:r>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5"/>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6"/>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7"/>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8"/>
            </p:custDataLst>
          </p:nvPr>
        </p:nvSpPr>
        <p:spPr bwMode="auto">
          <a:xfrm>
            <a:off x="4730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9"/>
            </p:custDataLst>
          </p:nvPr>
        </p:nvSpPr>
        <p:spPr bwMode="auto">
          <a:xfrm>
            <a:off x="51816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4" name="Line 16"/>
          <p:cNvSpPr>
            <a:spLocks noChangeShapeType="1"/>
          </p:cNvSpPr>
          <p:nvPr>
            <p:custDataLst>
              <p:tags r:id="rId10"/>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1"/>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2"/>
            </p:custDataLst>
          </p:nvPr>
        </p:nvSpPr>
        <p:spPr bwMode="auto">
          <a:xfrm>
            <a:off x="54102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3"/>
            </p:custDataLst>
          </p:nvPr>
        </p:nvSpPr>
        <p:spPr bwMode="auto">
          <a:xfrm>
            <a:off x="35052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1" name="Line 23"/>
          <p:cNvSpPr>
            <a:spLocks noChangeShapeType="1"/>
          </p:cNvSpPr>
          <p:nvPr>
            <p:custDataLst>
              <p:tags r:id="rId14"/>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15"/>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16"/>
            </p:custDataLst>
          </p:nvPr>
        </p:nvSpPr>
        <p:spPr bwMode="auto">
          <a:xfrm>
            <a:off x="37338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17"/>
            </p:custDataLst>
          </p:nvPr>
        </p:nvSpPr>
        <p:spPr bwMode="auto">
          <a:xfrm>
            <a:off x="18288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8" name="Line 30"/>
          <p:cNvSpPr>
            <a:spLocks noChangeShapeType="1"/>
          </p:cNvSpPr>
          <p:nvPr>
            <p:custDataLst>
              <p:tags r:id="rId18"/>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19"/>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20"/>
            </p:custDataLst>
          </p:nvPr>
        </p:nvSpPr>
        <p:spPr bwMode="auto">
          <a:xfrm>
            <a:off x="20574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21"/>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7" name="Line 39"/>
          <p:cNvSpPr>
            <a:spLocks noChangeShapeType="1"/>
          </p:cNvSpPr>
          <p:nvPr>
            <p:custDataLst>
              <p:tags r:id="rId22"/>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23"/>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24"/>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25"/>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26"/>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27"/>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28"/>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49" name="Line 5"/>
          <p:cNvSpPr>
            <a:spLocks noChangeShapeType="1"/>
          </p:cNvSpPr>
          <p:nvPr>
            <p:custDataLst>
              <p:tags r:id="rId29"/>
            </p:custDataLst>
          </p:nvPr>
        </p:nvSpPr>
        <p:spPr bwMode="auto">
          <a:xfrm>
            <a:off x="7162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30"/>
            </p:custDataLst>
          </p:nvPr>
        </p:nvSpPr>
        <p:spPr bwMode="auto">
          <a:xfrm>
            <a:off x="7848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1" name="Line 14"/>
          <p:cNvSpPr>
            <a:spLocks noChangeShapeType="1"/>
          </p:cNvSpPr>
          <p:nvPr>
            <p:custDataLst>
              <p:tags r:id="rId31"/>
            </p:custDataLst>
          </p:nvPr>
        </p:nvSpPr>
        <p:spPr bwMode="auto">
          <a:xfrm>
            <a:off x="5486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2" name="Line 15"/>
          <p:cNvSpPr>
            <a:spLocks noChangeShapeType="1"/>
          </p:cNvSpPr>
          <p:nvPr>
            <p:custDataLst>
              <p:tags r:id="rId32"/>
            </p:custDataLst>
          </p:nvPr>
        </p:nvSpPr>
        <p:spPr bwMode="auto">
          <a:xfrm>
            <a:off x="61722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3" name="Line 21"/>
          <p:cNvSpPr>
            <a:spLocks noChangeShapeType="1"/>
          </p:cNvSpPr>
          <p:nvPr>
            <p:custDataLst>
              <p:tags r:id="rId33"/>
            </p:custDataLst>
          </p:nvPr>
        </p:nvSpPr>
        <p:spPr bwMode="auto">
          <a:xfrm>
            <a:off x="38100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4" name="Line 22"/>
          <p:cNvSpPr>
            <a:spLocks noChangeShapeType="1"/>
          </p:cNvSpPr>
          <p:nvPr>
            <p:custDataLst>
              <p:tags r:id="rId34"/>
            </p:custDataLst>
          </p:nvPr>
        </p:nvSpPr>
        <p:spPr bwMode="auto">
          <a:xfrm>
            <a:off x="4495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5" name="Line 28"/>
          <p:cNvSpPr>
            <a:spLocks noChangeShapeType="1"/>
          </p:cNvSpPr>
          <p:nvPr>
            <p:custDataLst>
              <p:tags r:id="rId35"/>
            </p:custDataLst>
          </p:nvPr>
        </p:nvSpPr>
        <p:spPr bwMode="auto">
          <a:xfrm>
            <a:off x="2133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6" name="Line 29"/>
          <p:cNvSpPr>
            <a:spLocks noChangeShapeType="1"/>
          </p:cNvSpPr>
          <p:nvPr>
            <p:custDataLst>
              <p:tags r:id="rId36"/>
            </p:custDataLst>
          </p:nvPr>
        </p:nvSpPr>
        <p:spPr bwMode="auto">
          <a:xfrm>
            <a:off x="2819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37"/>
            </p:custDataLst>
          </p:nvPr>
        </p:nvSpPr>
        <p:spPr bwMode="auto">
          <a:xfrm>
            <a:off x="68580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p>
        </p:txBody>
      </p:sp>
      <p:sp>
        <p:nvSpPr>
          <p:cNvPr id="58" name="Text Box 32"/>
          <p:cNvSpPr txBox="1">
            <a:spLocks noChangeArrowheads="1"/>
          </p:cNvSpPr>
          <p:nvPr>
            <p:custDataLst>
              <p:tags r:id="rId38"/>
            </p:custDataLst>
          </p:nvPr>
        </p:nvSpPr>
        <p:spPr bwMode="auto">
          <a:xfrm>
            <a:off x="73914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sp>
        <p:nvSpPr>
          <p:cNvPr id="64" name="Text Box 38"/>
          <p:cNvSpPr txBox="1">
            <a:spLocks noChangeArrowheads="1"/>
          </p:cNvSpPr>
          <p:nvPr>
            <p:custDataLst>
              <p:tags r:id="rId39"/>
            </p:custDataLst>
          </p:nvPr>
        </p:nvSpPr>
        <p:spPr bwMode="auto">
          <a:xfrm>
            <a:off x="51816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1</a:t>
            </a:r>
          </a:p>
        </p:txBody>
      </p:sp>
      <p:sp>
        <p:nvSpPr>
          <p:cNvPr id="65" name="Text Box 39"/>
          <p:cNvSpPr txBox="1">
            <a:spLocks noChangeArrowheads="1"/>
          </p:cNvSpPr>
          <p:nvPr>
            <p:custDataLst>
              <p:tags r:id="rId40"/>
            </p:custDataLst>
          </p:nvPr>
        </p:nvSpPr>
        <p:spPr bwMode="auto">
          <a:xfrm>
            <a:off x="57150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sp>
        <p:nvSpPr>
          <p:cNvPr id="71" name="Text Box 45"/>
          <p:cNvSpPr txBox="1">
            <a:spLocks noChangeArrowheads="1"/>
          </p:cNvSpPr>
          <p:nvPr>
            <p:custDataLst>
              <p:tags r:id="rId41"/>
            </p:custDataLst>
          </p:nvPr>
        </p:nvSpPr>
        <p:spPr bwMode="auto">
          <a:xfrm>
            <a:off x="35052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p>
        </p:txBody>
      </p:sp>
      <p:sp>
        <p:nvSpPr>
          <p:cNvPr id="72" name="Text Box 46"/>
          <p:cNvSpPr txBox="1">
            <a:spLocks noChangeArrowheads="1"/>
          </p:cNvSpPr>
          <p:nvPr>
            <p:custDataLst>
              <p:tags r:id="rId42"/>
            </p:custDataLst>
          </p:nvPr>
        </p:nvSpPr>
        <p:spPr bwMode="auto">
          <a:xfrm>
            <a:off x="40386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sp>
        <p:nvSpPr>
          <p:cNvPr id="78" name="Text Box 52"/>
          <p:cNvSpPr txBox="1">
            <a:spLocks noChangeArrowheads="1"/>
          </p:cNvSpPr>
          <p:nvPr>
            <p:custDataLst>
              <p:tags r:id="rId43"/>
            </p:custDataLst>
          </p:nvPr>
        </p:nvSpPr>
        <p:spPr bwMode="auto">
          <a:xfrm>
            <a:off x="1828800" y="250982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79" name="Text Box 53"/>
          <p:cNvSpPr txBox="1">
            <a:spLocks noChangeArrowheads="1"/>
          </p:cNvSpPr>
          <p:nvPr>
            <p:custDataLst>
              <p:tags r:id="rId44"/>
            </p:custDataLst>
          </p:nvPr>
        </p:nvSpPr>
        <p:spPr bwMode="auto">
          <a:xfrm>
            <a:off x="23622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B</a:t>
            </a:r>
            <a:r>
              <a:rPr lang="en-US" sz="2800" baseline="-25000" dirty="0">
                <a:solidFill>
                  <a:srgbClr val="FFFFFF"/>
                </a:solidFill>
                <a:latin typeface="Calibri"/>
              </a:rPr>
              <a:t>3</a:t>
            </a:r>
          </a:p>
        </p:txBody>
      </p:sp>
      <p:grpSp>
        <p:nvGrpSpPr>
          <p:cNvPr id="2" name="Group 1"/>
          <p:cNvGrpSpPr/>
          <p:nvPr/>
        </p:nvGrpSpPr>
        <p:grpSpPr>
          <a:xfrm rot="5400000">
            <a:off x="2627731" y="2261141"/>
            <a:ext cx="453519" cy="960438"/>
            <a:chOff x="3339018" y="3000375"/>
            <a:chExt cx="453519" cy="960438"/>
          </a:xfrm>
        </p:grpSpPr>
        <p:sp>
          <p:nvSpPr>
            <p:cNvPr id="85" name="Rectangle 14"/>
            <p:cNvSpPr>
              <a:spLocks noChangeArrowheads="1"/>
            </p:cNvSpPr>
            <p:nvPr>
              <p:custDataLst>
                <p:tags r:id="rId72"/>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86" name="Text Box 34"/>
            <p:cNvSpPr txBox="1">
              <a:spLocks noChangeArrowheads="1"/>
            </p:cNvSpPr>
            <p:nvPr>
              <p:custDataLst>
                <p:tags r:id="rId73"/>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2" name="Group 21"/>
          <p:cNvGrpSpPr/>
          <p:nvPr/>
        </p:nvGrpSpPr>
        <p:grpSpPr>
          <a:xfrm flipH="1">
            <a:off x="2514600" y="1781370"/>
            <a:ext cx="503238" cy="809430"/>
            <a:chOff x="2819400" y="1781370"/>
            <a:chExt cx="503238" cy="809430"/>
          </a:xfrm>
        </p:grpSpPr>
        <p:grpSp>
          <p:nvGrpSpPr>
            <p:cNvPr id="80" name="Group 54"/>
            <p:cNvGrpSpPr>
              <a:grpSpLocks/>
            </p:cNvGrpSpPr>
            <p:nvPr>
              <p:custDataLst>
                <p:tags r:id="rId67"/>
              </p:custDataLst>
            </p:nvPr>
          </p:nvGrpSpPr>
          <p:grpSpPr bwMode="auto">
            <a:xfrm rot="5400000">
              <a:off x="2794892" y="2063053"/>
              <a:ext cx="809430" cy="246063"/>
              <a:chOff x="3513" y="1680"/>
              <a:chExt cx="1075" cy="336"/>
            </a:xfrm>
          </p:grpSpPr>
          <p:sp>
            <p:nvSpPr>
              <p:cNvPr id="81" name="AutoShape 55"/>
              <p:cNvSpPr>
                <a:spLocks noChangeArrowheads="1"/>
              </p:cNvSpPr>
              <p:nvPr>
                <p:custDataLst>
                  <p:tags r:id="rId6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82" name="Oval 56"/>
              <p:cNvSpPr>
                <a:spLocks noChangeArrowheads="1"/>
              </p:cNvSpPr>
              <p:nvPr>
                <p:custDataLst>
                  <p:tags r:id="rId6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83" name="Line 57"/>
              <p:cNvSpPr>
                <a:spLocks noChangeShapeType="1"/>
              </p:cNvSpPr>
              <p:nvPr>
                <p:custDataLst>
                  <p:tags r:id="rId70"/>
                </p:custDataLst>
              </p:nvPr>
            </p:nvSpPr>
            <p:spPr bwMode="auto">
              <a:xfrm flipH="1">
                <a:off x="3513" y="1847"/>
                <a:ext cx="429" cy="3"/>
              </a:xfrm>
              <a:prstGeom prst="line">
                <a:avLst/>
              </a:prstGeom>
              <a:noFill/>
              <a:ln w="25400">
                <a:solidFill>
                  <a:srgbClr val="FFFFFF"/>
                </a:solidFill>
                <a:round/>
                <a:headEnd/>
                <a:tailEnd/>
              </a:ln>
              <a:effectLst/>
            </p:spPr>
            <p:txBody>
              <a:bodyPr wrap="square" anchor="ctr">
                <a:spAutoFit/>
              </a:bodyPr>
              <a:lstStyle/>
              <a:p>
                <a:endParaRPr lang="en-US"/>
              </a:p>
            </p:txBody>
          </p:sp>
          <p:sp>
            <p:nvSpPr>
              <p:cNvPr id="84" name="Line 58"/>
              <p:cNvSpPr>
                <a:spLocks noChangeShapeType="1"/>
              </p:cNvSpPr>
              <p:nvPr>
                <p:custDataLst>
                  <p:tags r:id="rId7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6" name="Straight Connector 5"/>
            <p:cNvCxnSpPr/>
            <p:nvPr/>
          </p:nvCxnSpPr>
          <p:spPr>
            <a:xfrm flipH="1">
              <a:off x="2819402" y="1887537"/>
              <a:ext cx="3787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1887537"/>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5400000">
            <a:off x="4246021" y="2256366"/>
            <a:ext cx="453519" cy="960438"/>
            <a:chOff x="3339018" y="3000375"/>
            <a:chExt cx="453519" cy="960438"/>
          </a:xfrm>
        </p:grpSpPr>
        <p:sp>
          <p:nvSpPr>
            <p:cNvPr id="97" name="Rectangle 14"/>
            <p:cNvSpPr>
              <a:spLocks noChangeArrowheads="1"/>
            </p:cNvSpPr>
            <p:nvPr>
              <p:custDataLst>
                <p:tags r:id="rId65"/>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98" name="Text Box 34"/>
            <p:cNvSpPr txBox="1">
              <a:spLocks noChangeArrowheads="1"/>
            </p:cNvSpPr>
            <p:nvPr>
              <p:custDataLst>
                <p:tags r:id="rId66"/>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1" name="Group 20"/>
          <p:cNvGrpSpPr/>
          <p:nvPr/>
        </p:nvGrpSpPr>
        <p:grpSpPr>
          <a:xfrm flipH="1">
            <a:off x="4114800" y="1781370"/>
            <a:ext cx="561348" cy="809430"/>
            <a:chOff x="4437690" y="1781370"/>
            <a:chExt cx="561348" cy="809430"/>
          </a:xfrm>
        </p:grpSpPr>
        <p:grpSp>
          <p:nvGrpSpPr>
            <p:cNvPr id="73" name="Group 47"/>
            <p:cNvGrpSpPr>
              <a:grpSpLocks/>
            </p:cNvGrpSpPr>
            <p:nvPr>
              <p:custDataLst>
                <p:tags r:id="rId60"/>
              </p:custDataLst>
            </p:nvPr>
          </p:nvGrpSpPr>
          <p:grpSpPr bwMode="auto">
            <a:xfrm rot="5400000">
              <a:off x="4471292" y="2063053"/>
              <a:ext cx="809430" cy="246063"/>
              <a:chOff x="3513" y="1680"/>
              <a:chExt cx="1075" cy="336"/>
            </a:xfrm>
          </p:grpSpPr>
          <p:sp>
            <p:nvSpPr>
              <p:cNvPr id="74" name="AutoShape 48"/>
              <p:cNvSpPr>
                <a:spLocks noChangeArrowheads="1"/>
              </p:cNvSpPr>
              <p:nvPr>
                <p:custDataLst>
                  <p:tags r:id="rId61"/>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75" name="Oval 49"/>
              <p:cNvSpPr>
                <a:spLocks noChangeArrowheads="1"/>
              </p:cNvSpPr>
              <p:nvPr>
                <p:custDataLst>
                  <p:tags r:id="rId62"/>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76" name="Line 50"/>
              <p:cNvSpPr>
                <a:spLocks noChangeShapeType="1"/>
              </p:cNvSpPr>
              <p:nvPr>
                <p:custDataLst>
                  <p:tags r:id="rId63"/>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7" name="Line 51"/>
              <p:cNvSpPr>
                <a:spLocks noChangeShapeType="1"/>
              </p:cNvSpPr>
              <p:nvPr>
                <p:custDataLst>
                  <p:tags r:id="rId64"/>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99" name="Straight Connector 98"/>
            <p:cNvCxnSpPr/>
            <p:nvPr/>
          </p:nvCxnSpPr>
          <p:spPr>
            <a:xfrm flipH="1" flipV="1">
              <a:off x="4437693" y="1882762"/>
              <a:ext cx="439107" cy="47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37690" y="1882762"/>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5400000">
            <a:off x="5945441" y="2261142"/>
            <a:ext cx="453519" cy="960438"/>
            <a:chOff x="3339018" y="3000375"/>
            <a:chExt cx="453519" cy="960438"/>
          </a:xfrm>
        </p:grpSpPr>
        <p:sp>
          <p:nvSpPr>
            <p:cNvPr id="102" name="Rectangle 14"/>
            <p:cNvSpPr>
              <a:spLocks noChangeArrowheads="1"/>
            </p:cNvSpPr>
            <p:nvPr>
              <p:custDataLst>
                <p:tags r:id="rId58"/>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3" name="Text Box 34"/>
            <p:cNvSpPr txBox="1">
              <a:spLocks noChangeArrowheads="1"/>
            </p:cNvSpPr>
            <p:nvPr>
              <p:custDataLst>
                <p:tags r:id="rId59"/>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9" name="Group 18"/>
          <p:cNvGrpSpPr/>
          <p:nvPr/>
        </p:nvGrpSpPr>
        <p:grpSpPr>
          <a:xfrm flipH="1">
            <a:off x="5862472" y="1781370"/>
            <a:ext cx="538328" cy="809430"/>
            <a:chOff x="6137110" y="1781370"/>
            <a:chExt cx="538328" cy="809430"/>
          </a:xfrm>
        </p:grpSpPr>
        <p:grpSp>
          <p:nvGrpSpPr>
            <p:cNvPr id="66" name="Group 40"/>
            <p:cNvGrpSpPr>
              <a:grpSpLocks/>
            </p:cNvGrpSpPr>
            <p:nvPr>
              <p:custDataLst>
                <p:tags r:id="rId53"/>
              </p:custDataLst>
            </p:nvPr>
          </p:nvGrpSpPr>
          <p:grpSpPr bwMode="auto">
            <a:xfrm rot="5400000">
              <a:off x="6147692" y="2063053"/>
              <a:ext cx="809430" cy="246063"/>
              <a:chOff x="3513" y="1680"/>
              <a:chExt cx="1075" cy="336"/>
            </a:xfrm>
          </p:grpSpPr>
          <p:sp>
            <p:nvSpPr>
              <p:cNvPr id="67" name="AutoShape 41"/>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8" name="Oval 42"/>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9" name="Line 43"/>
              <p:cNvSpPr>
                <a:spLocks noChangeShapeType="1"/>
              </p:cNvSpPr>
              <p:nvPr>
                <p:custDataLst>
                  <p:tags r:id="rId56"/>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0" name="Line 44"/>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4" name="Straight Connector 103"/>
            <p:cNvCxnSpPr/>
            <p:nvPr/>
          </p:nvCxnSpPr>
          <p:spPr>
            <a:xfrm flipH="1">
              <a:off x="6137112" y="1887538"/>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137110" y="1887538"/>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rot="5400000">
            <a:off x="7621841" y="2308728"/>
            <a:ext cx="453519" cy="960438"/>
            <a:chOff x="3339018" y="3000375"/>
            <a:chExt cx="453519" cy="960438"/>
          </a:xfrm>
        </p:grpSpPr>
        <p:sp>
          <p:nvSpPr>
            <p:cNvPr id="107" name="Rectangle 14"/>
            <p:cNvSpPr>
              <a:spLocks noChangeArrowheads="1"/>
            </p:cNvSpPr>
            <p:nvPr>
              <p:custDataLst>
                <p:tags r:id="rId51"/>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8" name="Text Box 34"/>
            <p:cNvSpPr txBox="1">
              <a:spLocks noChangeArrowheads="1"/>
            </p:cNvSpPr>
            <p:nvPr>
              <p:custDataLst>
                <p:tags r:id="rId52"/>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7" name="Group 16"/>
          <p:cNvGrpSpPr/>
          <p:nvPr/>
        </p:nvGrpSpPr>
        <p:grpSpPr>
          <a:xfrm flipH="1">
            <a:off x="7538872" y="1781370"/>
            <a:ext cx="538328" cy="853337"/>
            <a:chOff x="7813510" y="1781370"/>
            <a:chExt cx="538328" cy="853337"/>
          </a:xfrm>
        </p:grpSpPr>
        <p:grpSp>
          <p:nvGrpSpPr>
            <p:cNvPr id="59" name="Group 33"/>
            <p:cNvGrpSpPr>
              <a:grpSpLocks/>
            </p:cNvGrpSpPr>
            <p:nvPr>
              <p:custDataLst>
                <p:tags r:id="rId46"/>
              </p:custDataLst>
            </p:nvPr>
          </p:nvGrpSpPr>
          <p:grpSpPr bwMode="auto">
            <a:xfrm rot="5400000">
              <a:off x="7824092" y="2063053"/>
              <a:ext cx="809430" cy="246063"/>
              <a:chOff x="3513" y="1680"/>
              <a:chExt cx="1075" cy="336"/>
            </a:xfrm>
          </p:grpSpPr>
          <p:sp>
            <p:nvSpPr>
              <p:cNvPr id="60" name="AutoShape 34"/>
              <p:cNvSpPr>
                <a:spLocks noChangeArrowheads="1"/>
              </p:cNvSpPr>
              <p:nvPr>
                <p:custDataLst>
                  <p:tags r:id="rId47"/>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1" name="Oval 35"/>
              <p:cNvSpPr>
                <a:spLocks noChangeArrowheads="1"/>
              </p:cNvSpPr>
              <p:nvPr>
                <p:custDataLst>
                  <p:tags r:id="rId48"/>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2" name="Line 36"/>
              <p:cNvSpPr>
                <a:spLocks noChangeShapeType="1"/>
              </p:cNvSpPr>
              <p:nvPr>
                <p:custDataLst>
                  <p:tags r:id="rId49"/>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63" name="Line 37"/>
              <p:cNvSpPr>
                <a:spLocks noChangeShapeType="1"/>
              </p:cNvSpPr>
              <p:nvPr>
                <p:custDataLst>
                  <p:tags r:id="rId50"/>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9" name="Straight Connector 108"/>
            <p:cNvCxnSpPr/>
            <p:nvPr/>
          </p:nvCxnSpPr>
          <p:spPr>
            <a:xfrm flipH="1">
              <a:off x="7813512" y="1935124"/>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813510" y="1935124"/>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Text Box 56"/>
          <p:cNvSpPr txBox="1">
            <a:spLocks noChangeArrowheads="1"/>
          </p:cNvSpPr>
          <p:nvPr>
            <p:custDataLst>
              <p:tags r:id="rId45"/>
            </p:custDataLst>
          </p:nvPr>
        </p:nvSpPr>
        <p:spPr bwMode="auto">
          <a:xfrm>
            <a:off x="8072716" y="4104382"/>
            <a:ext cx="1228221" cy="1077218"/>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rgbClr val="FFFFFF"/>
                </a:solidFill>
                <a:latin typeface="Calibri"/>
              </a:rPr>
              <a:t>0=add</a:t>
            </a:r>
          </a:p>
          <a:p>
            <a:pPr eaLnBrk="1" hangingPunct="1">
              <a:buClr>
                <a:srgbClr val="40458C"/>
              </a:buClr>
              <a:buSzPct val="100000"/>
              <a:buFont typeface="Times New Roman" pitchFamily="18" charset="0"/>
              <a:buNone/>
            </a:pPr>
            <a:r>
              <a:rPr lang="en-US" sz="3200" dirty="0" smtClean="0">
                <a:solidFill>
                  <a:schemeClr val="accent2"/>
                </a:solidFill>
                <a:latin typeface="Calibri"/>
              </a:rPr>
              <a:t>1=sub</a:t>
            </a:r>
            <a:endParaRPr lang="en-US" sz="3200" dirty="0">
              <a:solidFill>
                <a:schemeClr val="accent2"/>
              </a:solidFill>
              <a:latin typeface="Calibri"/>
            </a:endParaRPr>
          </a:p>
        </p:txBody>
      </p:sp>
      <p:cxnSp>
        <p:nvCxnSpPr>
          <p:cNvPr id="36" name="Straight Connector 35"/>
          <p:cNvCxnSpPr/>
          <p:nvPr/>
        </p:nvCxnSpPr>
        <p:spPr>
          <a:xfrm>
            <a:off x="77849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0866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1085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102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4321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7338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200400" y="2711739"/>
            <a:ext cx="5128420" cy="1268111"/>
            <a:chOff x="3352800" y="2711739"/>
            <a:chExt cx="5128420" cy="1268111"/>
          </a:xfrm>
        </p:grpSpPr>
        <p:cxnSp>
          <p:nvCxnSpPr>
            <p:cNvPr id="24" name="Straight Connector 23"/>
            <p:cNvCxnSpPr/>
            <p:nvPr/>
          </p:nvCxnSpPr>
          <p:spPr>
            <a:xfrm flipV="1">
              <a:off x="8481220" y="3200400"/>
              <a:ext cx="0" cy="779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87110" y="3200400"/>
              <a:ext cx="49941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4766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528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0768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9530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781800"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6657975"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481220" y="2719014"/>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8357395" y="2719014"/>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a:off x="2286000" y="1295400"/>
            <a:ext cx="5575565"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112" name="TextBox 111"/>
          <p:cNvSpPr txBox="1"/>
          <p:nvPr/>
        </p:nvSpPr>
        <p:spPr>
          <a:xfrm>
            <a:off x="1600200" y="2514600"/>
            <a:ext cx="5493812" cy="523220"/>
          </a:xfrm>
          <a:prstGeom prst="rect">
            <a:avLst/>
          </a:prstGeom>
          <a:noFill/>
        </p:spPr>
        <p:txBody>
          <a:bodyPr wrap="none" rtlCol="0">
            <a:spAutoFit/>
          </a:bodyPr>
          <a:lstStyle/>
          <a:p>
            <a:r>
              <a:rPr lang="en-US" sz="2800" dirty="0" smtClean="0">
                <a:solidFill>
                  <a:srgbClr val="00B050"/>
                </a:solidFill>
              </a:rPr>
              <a:t>0                   1                   </a:t>
            </a:r>
            <a:r>
              <a:rPr lang="en-US" sz="2800" dirty="0">
                <a:solidFill>
                  <a:srgbClr val="00B050"/>
                </a:solidFill>
              </a:rPr>
              <a:t>0</a:t>
            </a:r>
            <a:r>
              <a:rPr lang="en-US" sz="2800" dirty="0" smtClean="0">
                <a:solidFill>
                  <a:srgbClr val="00B050"/>
                </a:solidFill>
              </a:rPr>
              <a:t>                  </a:t>
            </a:r>
            <a:r>
              <a:rPr lang="en-US" sz="2800" dirty="0">
                <a:solidFill>
                  <a:srgbClr val="00B050"/>
                </a:solidFill>
              </a:rPr>
              <a:t>1</a:t>
            </a:r>
          </a:p>
        </p:txBody>
      </p:sp>
      <p:sp>
        <p:nvSpPr>
          <p:cNvPr id="115" name="TextBox 114"/>
          <p:cNvSpPr txBox="1"/>
          <p:nvPr/>
        </p:nvSpPr>
        <p:spPr>
          <a:xfrm>
            <a:off x="2438400" y="3058180"/>
            <a:ext cx="5412059" cy="523220"/>
          </a:xfrm>
          <a:prstGeom prst="rect">
            <a:avLst/>
          </a:prstGeom>
          <a:noFill/>
        </p:spPr>
        <p:txBody>
          <a:bodyPr wrap="none" rtlCol="0">
            <a:spAutoFit/>
          </a:bodyPr>
          <a:lstStyle/>
          <a:p>
            <a:r>
              <a:rPr lang="en-US" sz="2800" dirty="0">
                <a:solidFill>
                  <a:schemeClr val="accent1"/>
                </a:solidFill>
              </a:rPr>
              <a:t>1</a:t>
            </a:r>
            <a:r>
              <a:rPr lang="en-US" sz="2800" dirty="0" smtClean="0">
                <a:solidFill>
                  <a:schemeClr val="accent1"/>
                </a:solidFill>
              </a:rPr>
              <a:t>                   </a:t>
            </a:r>
            <a:r>
              <a:rPr lang="en-US" sz="2800" dirty="0">
                <a:solidFill>
                  <a:schemeClr val="accent1"/>
                </a:solidFill>
              </a:rPr>
              <a:t>1</a:t>
            </a:r>
            <a:r>
              <a:rPr lang="en-US" sz="2800" dirty="0" smtClean="0">
                <a:solidFill>
                  <a:schemeClr val="accent1"/>
                </a:solidFill>
              </a:rPr>
              <a:t>                  </a:t>
            </a:r>
            <a:r>
              <a:rPr lang="en-US" sz="2800" dirty="0">
                <a:solidFill>
                  <a:schemeClr val="accent1"/>
                </a:solidFill>
              </a:rPr>
              <a:t>0</a:t>
            </a:r>
            <a:r>
              <a:rPr lang="en-US" sz="2800" dirty="0" smtClean="0">
                <a:solidFill>
                  <a:schemeClr val="accent1"/>
                </a:solidFill>
              </a:rPr>
              <a:t>                  </a:t>
            </a:r>
            <a:r>
              <a:rPr lang="en-US" sz="2800" dirty="0">
                <a:solidFill>
                  <a:schemeClr val="accent1"/>
                </a:solidFill>
              </a:rPr>
              <a:t>0</a:t>
            </a:r>
          </a:p>
        </p:txBody>
      </p:sp>
      <p:sp>
        <p:nvSpPr>
          <p:cNvPr id="117" name="Oval 116"/>
          <p:cNvSpPr/>
          <p:nvPr/>
        </p:nvSpPr>
        <p:spPr>
          <a:xfrm rot="3279138">
            <a:off x="6120428" y="3337565"/>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075847">
            <a:off x="4841656"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075847">
            <a:off x="3139533"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075847">
            <a:off x="1386933"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5896" y="3328515"/>
            <a:ext cx="367408" cy="523220"/>
          </a:xfrm>
          <a:prstGeom prst="rect">
            <a:avLst/>
          </a:prstGeom>
          <a:noFill/>
        </p:spPr>
        <p:txBody>
          <a:bodyPr wrap="none" rtlCol="0">
            <a:spAutoFit/>
          </a:bodyPr>
          <a:lstStyle/>
          <a:p>
            <a:r>
              <a:rPr lang="en-US" sz="2800" dirty="0">
                <a:solidFill>
                  <a:schemeClr val="accent2"/>
                </a:solidFill>
              </a:rPr>
              <a:t>0</a:t>
            </a:r>
            <a:endParaRPr lang="en-US" dirty="0">
              <a:solidFill>
                <a:schemeClr val="accent2"/>
              </a:solidFill>
            </a:endParaRPr>
          </a:p>
        </p:txBody>
      </p:sp>
      <p:sp>
        <p:nvSpPr>
          <p:cNvPr id="121" name="TextBox 120"/>
          <p:cNvSpPr txBox="1"/>
          <p:nvPr/>
        </p:nvSpPr>
        <p:spPr>
          <a:xfrm>
            <a:off x="1461392" y="3515380"/>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2" name="TextBox 121"/>
          <p:cNvSpPr txBox="1"/>
          <p:nvPr/>
        </p:nvSpPr>
        <p:spPr>
          <a:xfrm>
            <a:off x="3213992" y="3480915"/>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3" name="TextBox 122"/>
          <p:cNvSpPr txBox="1"/>
          <p:nvPr/>
        </p:nvSpPr>
        <p:spPr>
          <a:xfrm>
            <a:off x="4890392" y="3505200"/>
            <a:ext cx="367408" cy="523220"/>
          </a:xfrm>
          <a:prstGeom prst="rect">
            <a:avLst/>
          </a:prstGeom>
          <a:noFill/>
        </p:spPr>
        <p:txBody>
          <a:bodyPr wrap="none" rtlCol="0">
            <a:spAutoFit/>
          </a:bodyPr>
          <a:lstStyle/>
          <a:p>
            <a:r>
              <a:rPr lang="en-US" sz="2800" dirty="0">
                <a:solidFill>
                  <a:schemeClr val="accent2"/>
                </a:solidFill>
              </a:rPr>
              <a:t>0</a:t>
            </a:r>
            <a:endParaRPr lang="en-US" dirty="0">
              <a:solidFill>
                <a:schemeClr val="accent2"/>
              </a:solidFill>
            </a:endParaRPr>
          </a:p>
        </p:txBody>
      </p:sp>
      <p:sp>
        <p:nvSpPr>
          <p:cNvPr id="124" name="TextBox 123"/>
          <p:cNvSpPr txBox="1"/>
          <p:nvPr/>
        </p:nvSpPr>
        <p:spPr>
          <a:xfrm>
            <a:off x="6566792" y="3505200"/>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5" name="TextBox 124"/>
          <p:cNvSpPr txBox="1"/>
          <p:nvPr/>
        </p:nvSpPr>
        <p:spPr>
          <a:xfrm>
            <a:off x="2122209" y="5295490"/>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6" name="TextBox 125"/>
          <p:cNvSpPr txBox="1"/>
          <p:nvPr/>
        </p:nvSpPr>
        <p:spPr>
          <a:xfrm>
            <a:off x="3834539" y="5295490"/>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7" name="TextBox 126"/>
          <p:cNvSpPr txBox="1"/>
          <p:nvPr/>
        </p:nvSpPr>
        <p:spPr>
          <a:xfrm>
            <a:off x="7293702" y="5303121"/>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8" name="TextBox 127"/>
          <p:cNvSpPr txBox="1"/>
          <p:nvPr/>
        </p:nvSpPr>
        <p:spPr>
          <a:xfrm>
            <a:off x="5561470" y="5295490"/>
            <a:ext cx="367408" cy="523220"/>
          </a:xfrm>
          <a:prstGeom prst="rect">
            <a:avLst/>
          </a:prstGeom>
          <a:noFill/>
        </p:spPr>
        <p:txBody>
          <a:bodyPr wrap="none" rtlCol="0">
            <a:spAutoFit/>
          </a:bodyPr>
          <a:lstStyle/>
          <a:p>
            <a:r>
              <a:rPr lang="en-US" sz="2800" dirty="0" smtClean="0">
                <a:solidFill>
                  <a:schemeClr val="accent1"/>
                </a:solidFill>
              </a:rPr>
              <a:t>1</a:t>
            </a:r>
            <a:endParaRPr lang="en-US" dirty="0">
              <a:solidFill>
                <a:schemeClr val="accent1"/>
              </a:solidFill>
            </a:endParaRPr>
          </a:p>
        </p:txBody>
      </p:sp>
      <p:sp>
        <p:nvSpPr>
          <p:cNvPr id="129" name="TextBox 128"/>
          <p:cNvSpPr txBox="1"/>
          <p:nvPr/>
        </p:nvSpPr>
        <p:spPr>
          <a:xfrm>
            <a:off x="79827" y="6322683"/>
            <a:ext cx="8907823" cy="369332"/>
          </a:xfrm>
          <a:prstGeom prst="rect">
            <a:avLst/>
          </a:prstGeom>
          <a:noFill/>
        </p:spPr>
        <p:txBody>
          <a:bodyPr wrap="none" rtlCol="0">
            <a:spAutoFit/>
          </a:bodyPr>
          <a:lstStyle/>
          <a:p>
            <a:r>
              <a:rPr lang="en-US" dirty="0" smtClean="0"/>
              <a:t>Note: 4-bit adder is drawn for </a:t>
            </a:r>
            <a:r>
              <a:rPr lang="en-US" dirty="0"/>
              <a:t>illustrative purposes and may </a:t>
            </a:r>
            <a:r>
              <a:rPr lang="en-US" dirty="0" smtClean="0"/>
              <a:t>not represent the optimal </a:t>
            </a:r>
            <a:r>
              <a:rPr lang="en-US" dirty="0"/>
              <a:t>design.</a:t>
            </a:r>
          </a:p>
        </p:txBody>
      </p:sp>
    </p:spTree>
    <p:extLst>
      <p:ext uri="{BB962C8B-B14F-4D97-AF65-F5344CB8AC3E}">
        <p14:creationId xmlns:p14="http://schemas.microsoft.com/office/powerpoint/2010/main" val="91039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6"/>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1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5" grpId="0"/>
      <p:bldP spid="117" grpId="0" animBg="1"/>
      <p:bldP spid="118" grpId="0" animBg="1"/>
      <p:bldP spid="119" grpId="0" animBg="1"/>
      <p:bldP spid="120" grpId="0" animBg="1"/>
      <p:bldP spid="4" grpId="0"/>
      <p:bldP spid="121" grpId="0"/>
      <p:bldP spid="122" grpId="0"/>
      <p:bldP spid="123" grpId="0"/>
      <p:bldP spid="124" grpId="0"/>
      <p:bldP spid="125" grpId="0"/>
      <p:bldP spid="126" grpId="0"/>
      <p:bldP spid="127" grpId="0"/>
      <p:bldP spid="128"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Content Placeholder 46"/>
          <p:cNvSpPr>
            <a:spLocks noGrp="1"/>
          </p:cNvSpPr>
          <p:nvPr>
            <p:ph idx="1"/>
            <p:custDataLst>
              <p:tags r:id="rId1"/>
            </p:custDataLst>
          </p:nvPr>
        </p:nvSpPr>
        <p:spPr>
          <a:xfrm>
            <a:off x="228600" y="685800"/>
            <a:ext cx="8915400" cy="5638800"/>
          </a:xfrm>
        </p:spPr>
        <p:txBody>
          <a:bodyPr/>
          <a:lstStyle/>
          <a:p>
            <a:r>
              <a:rPr lang="en-US" dirty="0" smtClean="0">
                <a:solidFill>
                  <a:schemeClr val="accent5">
                    <a:lumMod val="60000"/>
                    <a:lumOff val="40000"/>
                  </a:schemeClr>
                </a:solidFill>
                <a:latin typeface="Calibri"/>
              </a:rPr>
              <a:t>Two’s Complement Adder with overflow detection</a:t>
            </a:r>
          </a:p>
          <a:p>
            <a:endParaRPr lang="en-US" dirty="0"/>
          </a:p>
        </p:txBody>
      </p:sp>
      <p:sp>
        <p:nvSpPr>
          <p:cNvPr id="1963010" name="Rectangle 2"/>
          <p:cNvSpPr>
            <a:spLocks noGrp="1" noChangeArrowheads="1"/>
          </p:cNvSpPr>
          <p:nvPr>
            <p:ph type="title"/>
            <p:custDataLst>
              <p:tags r:id="rId2"/>
            </p:custDataLst>
          </p:nvPr>
        </p:nvSpPr>
        <p:spPr/>
        <p:txBody>
          <a:bodyPr>
            <a:noAutofit/>
          </a:bodyPr>
          <a:lstStyle/>
          <a:p>
            <a:r>
              <a:rPr lang="en-US"/>
              <a:t>Two’s Complement Adder</a:t>
            </a:r>
          </a:p>
        </p:txBody>
      </p:sp>
      <p:sp>
        <p:nvSpPr>
          <p:cNvPr id="1963011" name="Rectangle 3"/>
          <p:cNvSpPr>
            <a:spLocks noChangeArrowheads="1"/>
          </p:cNvSpPr>
          <p:nvPr>
            <p:custDataLst>
              <p:tags r:id="rId3"/>
            </p:custDataLst>
          </p:nvPr>
        </p:nvSpPr>
        <p:spPr bwMode="auto">
          <a:xfrm>
            <a:off x="6858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8077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6" name="Line 8"/>
          <p:cNvSpPr>
            <a:spLocks noChangeShapeType="1"/>
          </p:cNvSpPr>
          <p:nvPr>
            <p:custDataLst>
              <p:tags r:id="rId5"/>
            </p:custDataLst>
          </p:nvPr>
        </p:nvSpPr>
        <p:spPr bwMode="auto">
          <a:xfrm flipH="1">
            <a:off x="64008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6"/>
            </p:custDataLst>
          </p:nvPr>
        </p:nvSpPr>
        <p:spPr bwMode="auto">
          <a:xfrm>
            <a:off x="7467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7"/>
            </p:custDataLst>
          </p:nvPr>
        </p:nvSpPr>
        <p:spPr bwMode="auto">
          <a:xfrm>
            <a:off x="7086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8"/>
            </p:custDataLst>
          </p:nvPr>
        </p:nvSpPr>
        <p:spPr bwMode="auto">
          <a:xfrm>
            <a:off x="4730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20" name="Rectangle 12"/>
          <p:cNvSpPr>
            <a:spLocks noChangeArrowheads="1"/>
          </p:cNvSpPr>
          <p:nvPr>
            <p:custDataLst>
              <p:tags r:id="rId9"/>
            </p:custDataLst>
          </p:nvPr>
        </p:nvSpPr>
        <p:spPr bwMode="auto">
          <a:xfrm>
            <a:off x="51816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24" name="Line 16"/>
          <p:cNvSpPr>
            <a:spLocks noChangeShapeType="1"/>
          </p:cNvSpPr>
          <p:nvPr>
            <p:custDataLst>
              <p:tags r:id="rId10"/>
            </p:custDataLst>
          </p:nvPr>
        </p:nvSpPr>
        <p:spPr bwMode="auto">
          <a:xfrm flipH="1">
            <a:off x="47244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25" name="Line 17"/>
          <p:cNvSpPr>
            <a:spLocks noChangeShapeType="1"/>
          </p:cNvSpPr>
          <p:nvPr>
            <p:custDataLst>
              <p:tags r:id="rId11"/>
            </p:custDataLst>
          </p:nvPr>
        </p:nvSpPr>
        <p:spPr bwMode="auto">
          <a:xfrm>
            <a:off x="57912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26" name="Text Box 18"/>
          <p:cNvSpPr txBox="1">
            <a:spLocks noChangeArrowheads="1"/>
          </p:cNvSpPr>
          <p:nvPr>
            <p:custDataLst>
              <p:tags r:id="rId12"/>
            </p:custDataLst>
          </p:nvPr>
        </p:nvSpPr>
        <p:spPr bwMode="auto">
          <a:xfrm>
            <a:off x="54102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1</a:t>
            </a:r>
            <a:endParaRPr lang="en-US" sz="2800" baseline="-25000" dirty="0">
              <a:solidFill>
                <a:srgbClr val="FFFFFF"/>
              </a:solidFill>
              <a:latin typeface="Calibri"/>
            </a:endParaRPr>
          </a:p>
        </p:txBody>
      </p:sp>
      <p:sp>
        <p:nvSpPr>
          <p:cNvPr id="1963027" name="Rectangle 19"/>
          <p:cNvSpPr>
            <a:spLocks noChangeArrowheads="1"/>
          </p:cNvSpPr>
          <p:nvPr>
            <p:custDataLst>
              <p:tags r:id="rId13"/>
            </p:custDataLst>
          </p:nvPr>
        </p:nvSpPr>
        <p:spPr bwMode="auto">
          <a:xfrm>
            <a:off x="35052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1" name="Line 23"/>
          <p:cNvSpPr>
            <a:spLocks noChangeShapeType="1"/>
          </p:cNvSpPr>
          <p:nvPr>
            <p:custDataLst>
              <p:tags r:id="rId14"/>
            </p:custDataLst>
          </p:nvPr>
        </p:nvSpPr>
        <p:spPr bwMode="auto">
          <a:xfrm flipH="1">
            <a:off x="30480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32" name="Line 24"/>
          <p:cNvSpPr>
            <a:spLocks noChangeShapeType="1"/>
          </p:cNvSpPr>
          <p:nvPr>
            <p:custDataLst>
              <p:tags r:id="rId15"/>
            </p:custDataLst>
          </p:nvPr>
        </p:nvSpPr>
        <p:spPr bwMode="auto">
          <a:xfrm>
            <a:off x="41148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33" name="Text Box 25"/>
          <p:cNvSpPr txBox="1">
            <a:spLocks noChangeArrowheads="1"/>
          </p:cNvSpPr>
          <p:nvPr>
            <p:custDataLst>
              <p:tags r:id="rId16"/>
            </p:custDataLst>
          </p:nvPr>
        </p:nvSpPr>
        <p:spPr bwMode="auto">
          <a:xfrm>
            <a:off x="37338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2</a:t>
            </a:r>
            <a:endParaRPr lang="en-US" sz="2800" baseline="-25000" dirty="0">
              <a:solidFill>
                <a:srgbClr val="FFFFFF"/>
              </a:solidFill>
              <a:latin typeface="Calibri"/>
            </a:endParaRPr>
          </a:p>
        </p:txBody>
      </p:sp>
      <p:sp>
        <p:nvSpPr>
          <p:cNvPr id="1963034" name="Rectangle 26"/>
          <p:cNvSpPr>
            <a:spLocks noChangeArrowheads="1"/>
          </p:cNvSpPr>
          <p:nvPr>
            <p:custDataLst>
              <p:tags r:id="rId17"/>
            </p:custDataLst>
          </p:nvPr>
        </p:nvSpPr>
        <p:spPr bwMode="auto">
          <a:xfrm>
            <a:off x="18288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38" name="Line 30"/>
          <p:cNvSpPr>
            <a:spLocks noChangeShapeType="1"/>
          </p:cNvSpPr>
          <p:nvPr>
            <p:custDataLst>
              <p:tags r:id="rId18"/>
            </p:custDataLst>
          </p:nvPr>
        </p:nvSpPr>
        <p:spPr bwMode="auto">
          <a:xfrm flipH="1">
            <a:off x="1219200" y="3979850"/>
            <a:ext cx="609600" cy="0"/>
          </a:xfrm>
          <a:prstGeom prst="line">
            <a:avLst/>
          </a:prstGeom>
          <a:noFill/>
          <a:ln w="25400">
            <a:solidFill>
              <a:srgbClr val="FFFFFF"/>
            </a:solidFill>
            <a:round/>
            <a:headEnd type="none" w="med" len="med"/>
            <a:tailEnd type="arrow" w="med" len="med"/>
          </a:ln>
          <a:effectLst/>
        </p:spPr>
        <p:txBody>
          <a:bodyPr wrap="square" anchor="ctr">
            <a:spAutoFit/>
          </a:bodyPr>
          <a:lstStyle/>
          <a:p>
            <a:endParaRPr lang="en-US"/>
          </a:p>
        </p:txBody>
      </p:sp>
      <p:sp>
        <p:nvSpPr>
          <p:cNvPr id="1963039" name="Line 31"/>
          <p:cNvSpPr>
            <a:spLocks noChangeShapeType="1"/>
          </p:cNvSpPr>
          <p:nvPr>
            <p:custDataLst>
              <p:tags r:id="rId19"/>
            </p:custDataLst>
          </p:nvPr>
        </p:nvSpPr>
        <p:spPr bwMode="auto">
          <a:xfrm>
            <a:off x="24384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40" name="Text Box 32"/>
          <p:cNvSpPr txBox="1">
            <a:spLocks noChangeArrowheads="1"/>
          </p:cNvSpPr>
          <p:nvPr>
            <p:custDataLst>
              <p:tags r:id="rId20"/>
            </p:custDataLst>
          </p:nvPr>
        </p:nvSpPr>
        <p:spPr bwMode="auto">
          <a:xfrm>
            <a:off x="20574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3</a:t>
            </a:r>
            <a:endParaRPr lang="en-US" sz="2800" baseline="-25000" dirty="0">
              <a:solidFill>
                <a:srgbClr val="FFFFFF"/>
              </a:solidFill>
              <a:latin typeface="Calibri"/>
            </a:endParaRPr>
          </a:p>
        </p:txBody>
      </p:sp>
      <p:sp>
        <p:nvSpPr>
          <p:cNvPr id="1963041" name="Text Box 33"/>
          <p:cNvSpPr txBox="1">
            <a:spLocks noChangeArrowheads="1"/>
          </p:cNvSpPr>
          <p:nvPr>
            <p:custDataLst>
              <p:tags r:id="rId21"/>
            </p:custDataLst>
          </p:nvPr>
        </p:nvSpPr>
        <p:spPr bwMode="auto">
          <a:xfrm>
            <a:off x="-152400" y="3522650"/>
            <a:ext cx="1143000" cy="10826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over</a:t>
            </a:r>
            <a:br>
              <a:rPr lang="en-US" sz="2800" dirty="0">
                <a:solidFill>
                  <a:srgbClr val="FFFFFF"/>
                </a:solidFill>
                <a:latin typeface="Calibri"/>
              </a:rPr>
            </a:br>
            <a:r>
              <a:rPr lang="en-US" sz="2800" dirty="0">
                <a:solidFill>
                  <a:srgbClr val="FFFFFF"/>
                </a:solidFill>
                <a:latin typeface="Calibri"/>
              </a:rPr>
              <a:t>flow</a:t>
            </a:r>
            <a:endParaRPr lang="en-US" sz="2800" baseline="-25000" dirty="0">
              <a:solidFill>
                <a:srgbClr val="FFFFFF"/>
              </a:solidFill>
              <a:latin typeface="Calibri"/>
            </a:endParaRPr>
          </a:p>
        </p:txBody>
      </p:sp>
      <p:sp>
        <p:nvSpPr>
          <p:cNvPr id="1963047" name="Line 39"/>
          <p:cNvSpPr>
            <a:spLocks noChangeShapeType="1"/>
          </p:cNvSpPr>
          <p:nvPr>
            <p:custDataLst>
              <p:tags r:id="rId22"/>
            </p:custDataLst>
          </p:nvPr>
        </p:nvSpPr>
        <p:spPr bwMode="auto">
          <a:xfrm>
            <a:off x="3276600" y="3979850"/>
            <a:ext cx="0" cy="609600"/>
          </a:xfrm>
          <a:prstGeom prst="line">
            <a:avLst/>
          </a:prstGeom>
          <a:noFill/>
          <a:ln w="25400">
            <a:solidFill>
              <a:srgbClr val="FFFFFF"/>
            </a:solidFill>
            <a:round/>
            <a:headEnd type="oval"/>
            <a:tailEnd/>
          </a:ln>
          <a:effectLst/>
        </p:spPr>
        <p:txBody>
          <a:bodyPr anchor="ctr">
            <a:spAutoFit/>
          </a:bodyPr>
          <a:lstStyle/>
          <a:p>
            <a:endParaRPr lang="en-US"/>
          </a:p>
        </p:txBody>
      </p:sp>
      <p:sp>
        <p:nvSpPr>
          <p:cNvPr id="1963048" name="Line 40"/>
          <p:cNvSpPr>
            <a:spLocks noChangeShapeType="1"/>
          </p:cNvSpPr>
          <p:nvPr>
            <p:custDataLst>
              <p:tags r:id="rId23"/>
            </p:custDataLst>
          </p:nvPr>
        </p:nvSpPr>
        <p:spPr bwMode="auto">
          <a:xfrm flipH="1">
            <a:off x="1600200" y="4589450"/>
            <a:ext cx="16764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963049" name="Line 41"/>
          <p:cNvSpPr>
            <a:spLocks noChangeShapeType="1"/>
          </p:cNvSpPr>
          <p:nvPr>
            <p:custDataLst>
              <p:tags r:id="rId24"/>
            </p:custDataLst>
          </p:nvPr>
        </p:nvSpPr>
        <p:spPr bwMode="auto">
          <a:xfrm flipH="1">
            <a:off x="1600200" y="4186225"/>
            <a:ext cx="0" cy="387350"/>
          </a:xfrm>
          <a:prstGeom prst="line">
            <a:avLst/>
          </a:prstGeom>
          <a:noFill/>
          <a:ln w="25400">
            <a:solidFill>
              <a:srgbClr val="FFFFFF"/>
            </a:solidFill>
            <a:round/>
            <a:headEnd/>
            <a:tailEnd/>
          </a:ln>
          <a:effectLst/>
        </p:spPr>
        <p:txBody>
          <a:bodyPr anchor="ctr">
            <a:spAutoFit/>
          </a:bodyPr>
          <a:lstStyle/>
          <a:p>
            <a:endParaRPr lang="en-US"/>
          </a:p>
        </p:txBody>
      </p:sp>
      <p:sp>
        <p:nvSpPr>
          <p:cNvPr id="1963051" name="Line 43"/>
          <p:cNvSpPr>
            <a:spLocks noChangeShapeType="1"/>
          </p:cNvSpPr>
          <p:nvPr>
            <p:custDataLst>
              <p:tags r:id="rId25"/>
            </p:custDataLst>
          </p:nvPr>
        </p:nvSpPr>
        <p:spPr bwMode="auto">
          <a:xfrm>
            <a:off x="1219200" y="4197338"/>
            <a:ext cx="381000" cy="0"/>
          </a:xfrm>
          <a:prstGeom prst="line">
            <a:avLst/>
          </a:prstGeom>
          <a:noFill/>
          <a:ln w="28575">
            <a:solidFill>
              <a:srgbClr val="FFFFFF"/>
            </a:solidFill>
            <a:round/>
            <a:headEnd type="arrow" w="med" len="med"/>
            <a:tailEnd type="none" w="med" len="med"/>
          </a:ln>
          <a:effectLst/>
        </p:spPr>
        <p:txBody>
          <a:bodyPr/>
          <a:lstStyle/>
          <a:p>
            <a:endParaRPr lang="en-US"/>
          </a:p>
        </p:txBody>
      </p:sp>
      <p:sp>
        <p:nvSpPr>
          <p:cNvPr id="1963050" name="AutoShape 42"/>
          <p:cNvSpPr>
            <a:spLocks noChangeArrowheads="1"/>
          </p:cNvSpPr>
          <p:nvPr>
            <p:custDataLst>
              <p:tags r:id="rId26"/>
            </p:custDataLst>
          </p:nvPr>
        </p:nvSpPr>
        <p:spPr bwMode="auto">
          <a:xfrm>
            <a:off x="762000" y="3805225"/>
            <a:ext cx="447827" cy="546838"/>
          </a:xfrm>
          <a:prstGeom prst="moon">
            <a:avLst>
              <a:gd name="adj" fmla="val 76598"/>
            </a:avLst>
          </a:prstGeom>
          <a:noFill/>
          <a:ln w="38100" algn="ctr">
            <a:solidFill>
              <a:srgbClr val="FFFFFF"/>
            </a:solidFill>
            <a:miter lim="800000"/>
            <a:headEnd/>
            <a:tailEnd/>
          </a:ln>
          <a:effectLst/>
        </p:spPr>
        <p:txBody>
          <a:bodyPr anchor="ctr">
            <a:spAutoFit/>
          </a:bodyPr>
          <a:lstStyle/>
          <a:p>
            <a:endParaRPr lang="en-US"/>
          </a:p>
        </p:txBody>
      </p:sp>
      <p:sp>
        <p:nvSpPr>
          <p:cNvPr id="46" name="AutoShape 42"/>
          <p:cNvSpPr>
            <a:spLocks noChangeArrowheads="1"/>
          </p:cNvSpPr>
          <p:nvPr>
            <p:custDataLst>
              <p:tags r:id="rId27"/>
            </p:custDataLst>
          </p:nvPr>
        </p:nvSpPr>
        <p:spPr bwMode="auto">
          <a:xfrm>
            <a:off x="1143159" y="3814013"/>
            <a:ext cx="169041" cy="546839"/>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anchor="ctr">
            <a:spAutoFit/>
          </a:bodyPr>
          <a:lstStyle/>
          <a:p>
            <a:endParaRPr lang="en-US"/>
          </a:p>
        </p:txBody>
      </p:sp>
      <p:sp>
        <p:nvSpPr>
          <p:cNvPr id="48" name="Line 23"/>
          <p:cNvSpPr>
            <a:spLocks noChangeShapeType="1"/>
          </p:cNvSpPr>
          <p:nvPr>
            <p:custDataLst>
              <p:tags r:id="rId28"/>
            </p:custDataLst>
          </p:nvPr>
        </p:nvSpPr>
        <p:spPr bwMode="auto">
          <a:xfrm flipH="1">
            <a:off x="533400" y="4071925"/>
            <a:ext cx="228600" cy="0"/>
          </a:xfrm>
          <a:prstGeom prst="line">
            <a:avLst/>
          </a:prstGeom>
          <a:noFill/>
          <a:ln w="25400">
            <a:solidFill>
              <a:srgbClr val="FFFFFF"/>
            </a:solidFill>
            <a:round/>
            <a:headEnd/>
            <a:tailEnd/>
          </a:ln>
          <a:effectLst/>
        </p:spPr>
        <p:txBody>
          <a:bodyPr wrap="square" anchor="ctr">
            <a:spAutoFit/>
          </a:bodyPr>
          <a:lstStyle/>
          <a:p>
            <a:endParaRPr lang="en-US"/>
          </a:p>
        </p:txBody>
      </p:sp>
      <p:sp>
        <p:nvSpPr>
          <p:cNvPr id="49" name="Line 5"/>
          <p:cNvSpPr>
            <a:spLocks noChangeShapeType="1"/>
          </p:cNvSpPr>
          <p:nvPr>
            <p:custDataLst>
              <p:tags r:id="rId29"/>
            </p:custDataLst>
          </p:nvPr>
        </p:nvSpPr>
        <p:spPr bwMode="auto">
          <a:xfrm>
            <a:off x="7162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30"/>
            </p:custDataLst>
          </p:nvPr>
        </p:nvSpPr>
        <p:spPr bwMode="auto">
          <a:xfrm>
            <a:off x="7848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1" name="Line 14"/>
          <p:cNvSpPr>
            <a:spLocks noChangeShapeType="1"/>
          </p:cNvSpPr>
          <p:nvPr>
            <p:custDataLst>
              <p:tags r:id="rId31"/>
            </p:custDataLst>
          </p:nvPr>
        </p:nvSpPr>
        <p:spPr bwMode="auto">
          <a:xfrm>
            <a:off x="5486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2" name="Line 15"/>
          <p:cNvSpPr>
            <a:spLocks noChangeShapeType="1"/>
          </p:cNvSpPr>
          <p:nvPr>
            <p:custDataLst>
              <p:tags r:id="rId32"/>
            </p:custDataLst>
          </p:nvPr>
        </p:nvSpPr>
        <p:spPr bwMode="auto">
          <a:xfrm>
            <a:off x="61722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3" name="Line 21"/>
          <p:cNvSpPr>
            <a:spLocks noChangeShapeType="1"/>
          </p:cNvSpPr>
          <p:nvPr>
            <p:custDataLst>
              <p:tags r:id="rId33"/>
            </p:custDataLst>
          </p:nvPr>
        </p:nvSpPr>
        <p:spPr bwMode="auto">
          <a:xfrm>
            <a:off x="38100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4" name="Line 22"/>
          <p:cNvSpPr>
            <a:spLocks noChangeShapeType="1"/>
          </p:cNvSpPr>
          <p:nvPr>
            <p:custDataLst>
              <p:tags r:id="rId34"/>
            </p:custDataLst>
          </p:nvPr>
        </p:nvSpPr>
        <p:spPr bwMode="auto">
          <a:xfrm>
            <a:off x="4495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5" name="Line 28"/>
          <p:cNvSpPr>
            <a:spLocks noChangeShapeType="1"/>
          </p:cNvSpPr>
          <p:nvPr>
            <p:custDataLst>
              <p:tags r:id="rId35"/>
            </p:custDataLst>
          </p:nvPr>
        </p:nvSpPr>
        <p:spPr bwMode="auto">
          <a:xfrm>
            <a:off x="21336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6" name="Line 29"/>
          <p:cNvSpPr>
            <a:spLocks noChangeShapeType="1"/>
          </p:cNvSpPr>
          <p:nvPr>
            <p:custDataLst>
              <p:tags r:id="rId36"/>
            </p:custDataLst>
          </p:nvPr>
        </p:nvSpPr>
        <p:spPr bwMode="auto">
          <a:xfrm>
            <a:off x="28194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37"/>
            </p:custDataLst>
          </p:nvPr>
        </p:nvSpPr>
        <p:spPr bwMode="auto">
          <a:xfrm>
            <a:off x="68580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p>
        </p:txBody>
      </p:sp>
      <p:sp>
        <p:nvSpPr>
          <p:cNvPr id="58" name="Text Box 32"/>
          <p:cNvSpPr txBox="1">
            <a:spLocks noChangeArrowheads="1"/>
          </p:cNvSpPr>
          <p:nvPr>
            <p:custDataLst>
              <p:tags r:id="rId38"/>
            </p:custDataLst>
          </p:nvPr>
        </p:nvSpPr>
        <p:spPr bwMode="auto">
          <a:xfrm>
            <a:off x="73914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sp>
        <p:nvSpPr>
          <p:cNvPr id="64" name="Text Box 38"/>
          <p:cNvSpPr txBox="1">
            <a:spLocks noChangeArrowheads="1"/>
          </p:cNvSpPr>
          <p:nvPr>
            <p:custDataLst>
              <p:tags r:id="rId39"/>
            </p:custDataLst>
          </p:nvPr>
        </p:nvSpPr>
        <p:spPr bwMode="auto">
          <a:xfrm>
            <a:off x="51816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1</a:t>
            </a:r>
          </a:p>
        </p:txBody>
      </p:sp>
      <p:sp>
        <p:nvSpPr>
          <p:cNvPr id="65" name="Text Box 39"/>
          <p:cNvSpPr txBox="1">
            <a:spLocks noChangeArrowheads="1"/>
          </p:cNvSpPr>
          <p:nvPr>
            <p:custDataLst>
              <p:tags r:id="rId40"/>
            </p:custDataLst>
          </p:nvPr>
        </p:nvSpPr>
        <p:spPr bwMode="auto">
          <a:xfrm>
            <a:off x="57150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1</a:t>
            </a:r>
          </a:p>
        </p:txBody>
      </p:sp>
      <p:sp>
        <p:nvSpPr>
          <p:cNvPr id="71" name="Text Box 45"/>
          <p:cNvSpPr txBox="1">
            <a:spLocks noChangeArrowheads="1"/>
          </p:cNvSpPr>
          <p:nvPr>
            <p:custDataLst>
              <p:tags r:id="rId41"/>
            </p:custDataLst>
          </p:nvPr>
        </p:nvSpPr>
        <p:spPr bwMode="auto">
          <a:xfrm>
            <a:off x="35052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2</a:t>
            </a:r>
          </a:p>
        </p:txBody>
      </p:sp>
      <p:sp>
        <p:nvSpPr>
          <p:cNvPr id="72" name="Text Box 46"/>
          <p:cNvSpPr txBox="1">
            <a:spLocks noChangeArrowheads="1"/>
          </p:cNvSpPr>
          <p:nvPr>
            <p:custDataLst>
              <p:tags r:id="rId42"/>
            </p:custDataLst>
          </p:nvPr>
        </p:nvSpPr>
        <p:spPr bwMode="auto">
          <a:xfrm>
            <a:off x="40386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2</a:t>
            </a:r>
          </a:p>
        </p:txBody>
      </p:sp>
      <p:sp>
        <p:nvSpPr>
          <p:cNvPr id="78" name="Text Box 52"/>
          <p:cNvSpPr txBox="1">
            <a:spLocks noChangeArrowheads="1"/>
          </p:cNvSpPr>
          <p:nvPr>
            <p:custDataLst>
              <p:tags r:id="rId43"/>
            </p:custDataLst>
          </p:nvPr>
        </p:nvSpPr>
        <p:spPr bwMode="auto">
          <a:xfrm>
            <a:off x="1828800" y="2509825"/>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A</a:t>
            </a:r>
            <a:r>
              <a:rPr lang="en-US" sz="2800" baseline="-25000">
                <a:solidFill>
                  <a:srgbClr val="FFFFFF"/>
                </a:solidFill>
                <a:latin typeface="Calibri"/>
              </a:rPr>
              <a:t>3</a:t>
            </a:r>
          </a:p>
        </p:txBody>
      </p:sp>
      <p:sp>
        <p:nvSpPr>
          <p:cNvPr id="79" name="Text Box 53"/>
          <p:cNvSpPr txBox="1">
            <a:spLocks noChangeArrowheads="1"/>
          </p:cNvSpPr>
          <p:nvPr>
            <p:custDataLst>
              <p:tags r:id="rId44"/>
            </p:custDataLst>
          </p:nvPr>
        </p:nvSpPr>
        <p:spPr bwMode="auto">
          <a:xfrm>
            <a:off x="23622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B</a:t>
            </a:r>
            <a:r>
              <a:rPr lang="en-US" sz="2800" baseline="-25000" dirty="0">
                <a:solidFill>
                  <a:srgbClr val="FFFFFF"/>
                </a:solidFill>
                <a:latin typeface="Calibri"/>
              </a:rPr>
              <a:t>3</a:t>
            </a:r>
          </a:p>
        </p:txBody>
      </p:sp>
      <p:grpSp>
        <p:nvGrpSpPr>
          <p:cNvPr id="2" name="Group 1"/>
          <p:cNvGrpSpPr/>
          <p:nvPr/>
        </p:nvGrpSpPr>
        <p:grpSpPr>
          <a:xfrm rot="5400000">
            <a:off x="2627731" y="2261141"/>
            <a:ext cx="453519" cy="960438"/>
            <a:chOff x="3339018" y="3000375"/>
            <a:chExt cx="453519" cy="960438"/>
          </a:xfrm>
        </p:grpSpPr>
        <p:sp>
          <p:nvSpPr>
            <p:cNvPr id="85" name="Rectangle 14"/>
            <p:cNvSpPr>
              <a:spLocks noChangeArrowheads="1"/>
            </p:cNvSpPr>
            <p:nvPr>
              <p:custDataLst>
                <p:tags r:id="rId72"/>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86" name="Text Box 34"/>
            <p:cNvSpPr txBox="1">
              <a:spLocks noChangeArrowheads="1"/>
            </p:cNvSpPr>
            <p:nvPr>
              <p:custDataLst>
                <p:tags r:id="rId73"/>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2" name="Group 21"/>
          <p:cNvGrpSpPr/>
          <p:nvPr/>
        </p:nvGrpSpPr>
        <p:grpSpPr>
          <a:xfrm flipH="1">
            <a:off x="2514600" y="1781370"/>
            <a:ext cx="503238" cy="809430"/>
            <a:chOff x="2819400" y="1781370"/>
            <a:chExt cx="503238" cy="809430"/>
          </a:xfrm>
        </p:grpSpPr>
        <p:grpSp>
          <p:nvGrpSpPr>
            <p:cNvPr id="80" name="Group 54"/>
            <p:cNvGrpSpPr>
              <a:grpSpLocks/>
            </p:cNvGrpSpPr>
            <p:nvPr>
              <p:custDataLst>
                <p:tags r:id="rId67"/>
              </p:custDataLst>
            </p:nvPr>
          </p:nvGrpSpPr>
          <p:grpSpPr bwMode="auto">
            <a:xfrm rot="5400000">
              <a:off x="2794892" y="2063053"/>
              <a:ext cx="809430" cy="246063"/>
              <a:chOff x="3513" y="1680"/>
              <a:chExt cx="1075" cy="336"/>
            </a:xfrm>
          </p:grpSpPr>
          <p:sp>
            <p:nvSpPr>
              <p:cNvPr id="81" name="AutoShape 55"/>
              <p:cNvSpPr>
                <a:spLocks noChangeArrowheads="1"/>
              </p:cNvSpPr>
              <p:nvPr>
                <p:custDataLst>
                  <p:tags r:id="rId68"/>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82" name="Oval 56"/>
              <p:cNvSpPr>
                <a:spLocks noChangeArrowheads="1"/>
              </p:cNvSpPr>
              <p:nvPr>
                <p:custDataLst>
                  <p:tags r:id="rId69"/>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83" name="Line 57"/>
              <p:cNvSpPr>
                <a:spLocks noChangeShapeType="1"/>
              </p:cNvSpPr>
              <p:nvPr>
                <p:custDataLst>
                  <p:tags r:id="rId70"/>
                </p:custDataLst>
              </p:nvPr>
            </p:nvSpPr>
            <p:spPr bwMode="auto">
              <a:xfrm flipH="1">
                <a:off x="3513" y="1847"/>
                <a:ext cx="429" cy="3"/>
              </a:xfrm>
              <a:prstGeom prst="line">
                <a:avLst/>
              </a:prstGeom>
              <a:noFill/>
              <a:ln w="25400">
                <a:solidFill>
                  <a:srgbClr val="FFFFFF"/>
                </a:solidFill>
                <a:round/>
                <a:headEnd/>
                <a:tailEnd/>
              </a:ln>
              <a:effectLst/>
            </p:spPr>
            <p:txBody>
              <a:bodyPr wrap="square" anchor="ctr">
                <a:spAutoFit/>
              </a:bodyPr>
              <a:lstStyle/>
              <a:p>
                <a:endParaRPr lang="en-US"/>
              </a:p>
            </p:txBody>
          </p:sp>
          <p:sp>
            <p:nvSpPr>
              <p:cNvPr id="84" name="Line 58"/>
              <p:cNvSpPr>
                <a:spLocks noChangeShapeType="1"/>
              </p:cNvSpPr>
              <p:nvPr>
                <p:custDataLst>
                  <p:tags r:id="rId71"/>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6" name="Straight Connector 5"/>
            <p:cNvCxnSpPr/>
            <p:nvPr/>
          </p:nvCxnSpPr>
          <p:spPr>
            <a:xfrm flipH="1">
              <a:off x="2819402" y="1887537"/>
              <a:ext cx="3787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1887537"/>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5400000">
            <a:off x="4246021" y="2256366"/>
            <a:ext cx="453519" cy="960438"/>
            <a:chOff x="3339018" y="3000375"/>
            <a:chExt cx="453519" cy="960438"/>
          </a:xfrm>
        </p:grpSpPr>
        <p:sp>
          <p:nvSpPr>
            <p:cNvPr id="97" name="Rectangle 14"/>
            <p:cNvSpPr>
              <a:spLocks noChangeArrowheads="1"/>
            </p:cNvSpPr>
            <p:nvPr>
              <p:custDataLst>
                <p:tags r:id="rId65"/>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98" name="Text Box 34"/>
            <p:cNvSpPr txBox="1">
              <a:spLocks noChangeArrowheads="1"/>
            </p:cNvSpPr>
            <p:nvPr>
              <p:custDataLst>
                <p:tags r:id="rId66"/>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21" name="Group 20"/>
          <p:cNvGrpSpPr/>
          <p:nvPr/>
        </p:nvGrpSpPr>
        <p:grpSpPr>
          <a:xfrm flipH="1">
            <a:off x="4114800" y="1781370"/>
            <a:ext cx="561348" cy="809430"/>
            <a:chOff x="4437690" y="1781370"/>
            <a:chExt cx="561348" cy="809430"/>
          </a:xfrm>
        </p:grpSpPr>
        <p:grpSp>
          <p:nvGrpSpPr>
            <p:cNvPr id="73" name="Group 47"/>
            <p:cNvGrpSpPr>
              <a:grpSpLocks/>
            </p:cNvGrpSpPr>
            <p:nvPr>
              <p:custDataLst>
                <p:tags r:id="rId60"/>
              </p:custDataLst>
            </p:nvPr>
          </p:nvGrpSpPr>
          <p:grpSpPr bwMode="auto">
            <a:xfrm rot="5400000">
              <a:off x="4471292" y="2063053"/>
              <a:ext cx="809430" cy="246063"/>
              <a:chOff x="3513" y="1680"/>
              <a:chExt cx="1075" cy="336"/>
            </a:xfrm>
          </p:grpSpPr>
          <p:sp>
            <p:nvSpPr>
              <p:cNvPr id="74" name="AutoShape 48"/>
              <p:cNvSpPr>
                <a:spLocks noChangeArrowheads="1"/>
              </p:cNvSpPr>
              <p:nvPr>
                <p:custDataLst>
                  <p:tags r:id="rId61"/>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75" name="Oval 49"/>
              <p:cNvSpPr>
                <a:spLocks noChangeArrowheads="1"/>
              </p:cNvSpPr>
              <p:nvPr>
                <p:custDataLst>
                  <p:tags r:id="rId62"/>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76" name="Line 50"/>
              <p:cNvSpPr>
                <a:spLocks noChangeShapeType="1"/>
              </p:cNvSpPr>
              <p:nvPr>
                <p:custDataLst>
                  <p:tags r:id="rId63"/>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7" name="Line 51"/>
              <p:cNvSpPr>
                <a:spLocks noChangeShapeType="1"/>
              </p:cNvSpPr>
              <p:nvPr>
                <p:custDataLst>
                  <p:tags r:id="rId64"/>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99" name="Straight Connector 98"/>
            <p:cNvCxnSpPr/>
            <p:nvPr/>
          </p:nvCxnSpPr>
          <p:spPr>
            <a:xfrm flipH="1" flipV="1">
              <a:off x="4437693" y="1882762"/>
              <a:ext cx="439107" cy="47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37690" y="1882762"/>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5400000">
            <a:off x="5945441" y="2261142"/>
            <a:ext cx="453519" cy="960438"/>
            <a:chOff x="3339018" y="3000375"/>
            <a:chExt cx="453519" cy="960438"/>
          </a:xfrm>
        </p:grpSpPr>
        <p:sp>
          <p:nvSpPr>
            <p:cNvPr id="102" name="Rectangle 14"/>
            <p:cNvSpPr>
              <a:spLocks noChangeArrowheads="1"/>
            </p:cNvSpPr>
            <p:nvPr>
              <p:custDataLst>
                <p:tags r:id="rId58"/>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3" name="Text Box 34"/>
            <p:cNvSpPr txBox="1">
              <a:spLocks noChangeArrowheads="1"/>
            </p:cNvSpPr>
            <p:nvPr>
              <p:custDataLst>
                <p:tags r:id="rId59"/>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9" name="Group 18"/>
          <p:cNvGrpSpPr/>
          <p:nvPr/>
        </p:nvGrpSpPr>
        <p:grpSpPr>
          <a:xfrm flipH="1">
            <a:off x="5862472" y="1781370"/>
            <a:ext cx="538328" cy="809430"/>
            <a:chOff x="6137110" y="1781370"/>
            <a:chExt cx="538328" cy="809430"/>
          </a:xfrm>
        </p:grpSpPr>
        <p:grpSp>
          <p:nvGrpSpPr>
            <p:cNvPr id="66" name="Group 40"/>
            <p:cNvGrpSpPr>
              <a:grpSpLocks/>
            </p:cNvGrpSpPr>
            <p:nvPr>
              <p:custDataLst>
                <p:tags r:id="rId53"/>
              </p:custDataLst>
            </p:nvPr>
          </p:nvGrpSpPr>
          <p:grpSpPr bwMode="auto">
            <a:xfrm rot="5400000">
              <a:off x="6147692" y="2063053"/>
              <a:ext cx="809430" cy="246063"/>
              <a:chOff x="3513" y="1680"/>
              <a:chExt cx="1075" cy="336"/>
            </a:xfrm>
          </p:grpSpPr>
          <p:sp>
            <p:nvSpPr>
              <p:cNvPr id="67" name="AutoShape 41"/>
              <p:cNvSpPr>
                <a:spLocks noChangeArrowheads="1"/>
              </p:cNvSpPr>
              <p:nvPr>
                <p:custDataLst>
                  <p:tags r:id="rId54"/>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8" name="Oval 42"/>
              <p:cNvSpPr>
                <a:spLocks noChangeArrowheads="1"/>
              </p:cNvSpPr>
              <p:nvPr>
                <p:custDataLst>
                  <p:tags r:id="rId55"/>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9" name="Line 43"/>
              <p:cNvSpPr>
                <a:spLocks noChangeShapeType="1"/>
              </p:cNvSpPr>
              <p:nvPr>
                <p:custDataLst>
                  <p:tags r:id="rId56"/>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70" name="Line 44"/>
              <p:cNvSpPr>
                <a:spLocks noChangeShapeType="1"/>
              </p:cNvSpPr>
              <p:nvPr>
                <p:custDataLst>
                  <p:tags r:id="rId57"/>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4" name="Straight Connector 103"/>
            <p:cNvCxnSpPr/>
            <p:nvPr/>
          </p:nvCxnSpPr>
          <p:spPr>
            <a:xfrm flipH="1">
              <a:off x="6137112" y="1887538"/>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137110" y="1887538"/>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rot="5400000">
            <a:off x="7621841" y="2308728"/>
            <a:ext cx="453519" cy="960438"/>
            <a:chOff x="3339018" y="3000375"/>
            <a:chExt cx="453519" cy="960438"/>
          </a:xfrm>
        </p:grpSpPr>
        <p:sp>
          <p:nvSpPr>
            <p:cNvPr id="107" name="Rectangle 14"/>
            <p:cNvSpPr>
              <a:spLocks noChangeArrowheads="1"/>
            </p:cNvSpPr>
            <p:nvPr>
              <p:custDataLst>
                <p:tags r:id="rId51"/>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08" name="Text Box 34"/>
            <p:cNvSpPr txBox="1">
              <a:spLocks noChangeArrowheads="1"/>
            </p:cNvSpPr>
            <p:nvPr>
              <p:custDataLst>
                <p:tags r:id="rId52"/>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7" name="Group 16"/>
          <p:cNvGrpSpPr/>
          <p:nvPr/>
        </p:nvGrpSpPr>
        <p:grpSpPr>
          <a:xfrm flipH="1">
            <a:off x="7538872" y="1781370"/>
            <a:ext cx="538328" cy="853337"/>
            <a:chOff x="7813510" y="1781370"/>
            <a:chExt cx="538328" cy="853337"/>
          </a:xfrm>
        </p:grpSpPr>
        <p:grpSp>
          <p:nvGrpSpPr>
            <p:cNvPr id="59" name="Group 33"/>
            <p:cNvGrpSpPr>
              <a:grpSpLocks/>
            </p:cNvGrpSpPr>
            <p:nvPr>
              <p:custDataLst>
                <p:tags r:id="rId46"/>
              </p:custDataLst>
            </p:nvPr>
          </p:nvGrpSpPr>
          <p:grpSpPr bwMode="auto">
            <a:xfrm rot="5400000">
              <a:off x="7824092" y="2063053"/>
              <a:ext cx="809430" cy="246063"/>
              <a:chOff x="3513" y="1680"/>
              <a:chExt cx="1075" cy="336"/>
            </a:xfrm>
          </p:grpSpPr>
          <p:sp>
            <p:nvSpPr>
              <p:cNvPr id="60" name="AutoShape 34"/>
              <p:cNvSpPr>
                <a:spLocks noChangeArrowheads="1"/>
              </p:cNvSpPr>
              <p:nvPr>
                <p:custDataLst>
                  <p:tags r:id="rId47"/>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61" name="Oval 35"/>
              <p:cNvSpPr>
                <a:spLocks noChangeArrowheads="1"/>
              </p:cNvSpPr>
              <p:nvPr>
                <p:custDataLst>
                  <p:tags r:id="rId48"/>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62" name="Line 36"/>
              <p:cNvSpPr>
                <a:spLocks noChangeShapeType="1"/>
              </p:cNvSpPr>
              <p:nvPr>
                <p:custDataLst>
                  <p:tags r:id="rId49"/>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63" name="Line 37"/>
              <p:cNvSpPr>
                <a:spLocks noChangeShapeType="1"/>
              </p:cNvSpPr>
              <p:nvPr>
                <p:custDataLst>
                  <p:tags r:id="rId50"/>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09" name="Straight Connector 108"/>
            <p:cNvCxnSpPr/>
            <p:nvPr/>
          </p:nvCxnSpPr>
          <p:spPr>
            <a:xfrm flipH="1">
              <a:off x="7813512" y="1935124"/>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813510" y="1935124"/>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Text Box 56"/>
          <p:cNvSpPr txBox="1">
            <a:spLocks noChangeArrowheads="1"/>
          </p:cNvSpPr>
          <p:nvPr>
            <p:custDataLst>
              <p:tags r:id="rId45"/>
            </p:custDataLst>
          </p:nvPr>
        </p:nvSpPr>
        <p:spPr bwMode="auto">
          <a:xfrm>
            <a:off x="8072716" y="4104382"/>
            <a:ext cx="1228221" cy="1077218"/>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chemeClr val="accent2"/>
                </a:solidFill>
                <a:latin typeface="Calibri"/>
              </a:rPr>
              <a:t>0=add</a:t>
            </a:r>
          </a:p>
          <a:p>
            <a:pPr eaLnBrk="1" hangingPunct="1">
              <a:buClr>
                <a:srgbClr val="40458C"/>
              </a:buClr>
              <a:buSzPct val="100000"/>
              <a:buFont typeface="Times New Roman" pitchFamily="18" charset="0"/>
              <a:buNone/>
            </a:pPr>
            <a:r>
              <a:rPr lang="en-US" sz="3200" dirty="0" smtClean="0">
                <a:solidFill>
                  <a:schemeClr val="bg1"/>
                </a:solidFill>
                <a:latin typeface="Calibri"/>
              </a:rPr>
              <a:t>1=sub</a:t>
            </a:r>
            <a:endParaRPr lang="en-US" sz="3200" dirty="0">
              <a:solidFill>
                <a:schemeClr val="bg1"/>
              </a:solidFill>
              <a:latin typeface="Calibri"/>
            </a:endParaRPr>
          </a:p>
        </p:txBody>
      </p:sp>
      <p:cxnSp>
        <p:nvCxnSpPr>
          <p:cNvPr id="36" name="Straight Connector 35"/>
          <p:cNvCxnSpPr/>
          <p:nvPr/>
        </p:nvCxnSpPr>
        <p:spPr>
          <a:xfrm>
            <a:off x="77849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0866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1085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4102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432135"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733800" y="3200400"/>
            <a:ext cx="139865"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200400" y="2711739"/>
            <a:ext cx="5128420" cy="1268111"/>
            <a:chOff x="3352800" y="2711739"/>
            <a:chExt cx="5128420" cy="1268111"/>
          </a:xfrm>
        </p:grpSpPr>
        <p:cxnSp>
          <p:nvCxnSpPr>
            <p:cNvPr id="24" name="Straight Connector 23"/>
            <p:cNvCxnSpPr/>
            <p:nvPr/>
          </p:nvCxnSpPr>
          <p:spPr>
            <a:xfrm flipV="1">
              <a:off x="8481220" y="3200400"/>
              <a:ext cx="0" cy="779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87110" y="3200400"/>
              <a:ext cx="49941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4766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528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5076825"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953000"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781800" y="2711739"/>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6657975" y="2711739"/>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481220" y="2719014"/>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8357395" y="2719014"/>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a:off x="2286000" y="1295400"/>
            <a:ext cx="5575565"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112" name="TextBox 111"/>
          <p:cNvSpPr txBox="1"/>
          <p:nvPr/>
        </p:nvSpPr>
        <p:spPr>
          <a:xfrm>
            <a:off x="1600200" y="2514600"/>
            <a:ext cx="5493812" cy="523220"/>
          </a:xfrm>
          <a:prstGeom prst="rect">
            <a:avLst/>
          </a:prstGeom>
          <a:noFill/>
        </p:spPr>
        <p:txBody>
          <a:bodyPr wrap="none" rtlCol="0">
            <a:spAutoFit/>
          </a:bodyPr>
          <a:lstStyle/>
          <a:p>
            <a:r>
              <a:rPr lang="en-US" sz="2800" dirty="0" smtClean="0">
                <a:solidFill>
                  <a:srgbClr val="00B050"/>
                </a:solidFill>
              </a:rPr>
              <a:t>0                   1                   </a:t>
            </a:r>
            <a:r>
              <a:rPr lang="en-US" sz="2800" dirty="0">
                <a:solidFill>
                  <a:srgbClr val="00B050"/>
                </a:solidFill>
              </a:rPr>
              <a:t>0</a:t>
            </a:r>
            <a:r>
              <a:rPr lang="en-US" sz="2800" dirty="0" smtClean="0">
                <a:solidFill>
                  <a:srgbClr val="00B050"/>
                </a:solidFill>
              </a:rPr>
              <a:t>                  </a:t>
            </a:r>
            <a:r>
              <a:rPr lang="en-US" sz="2800" dirty="0">
                <a:solidFill>
                  <a:srgbClr val="00B050"/>
                </a:solidFill>
              </a:rPr>
              <a:t>1</a:t>
            </a:r>
          </a:p>
        </p:txBody>
      </p:sp>
      <p:sp>
        <p:nvSpPr>
          <p:cNvPr id="115" name="TextBox 114"/>
          <p:cNvSpPr txBox="1"/>
          <p:nvPr/>
        </p:nvSpPr>
        <p:spPr>
          <a:xfrm>
            <a:off x="2438400" y="3058180"/>
            <a:ext cx="5412059" cy="523220"/>
          </a:xfrm>
          <a:prstGeom prst="rect">
            <a:avLst/>
          </a:prstGeom>
          <a:noFill/>
        </p:spPr>
        <p:txBody>
          <a:bodyPr wrap="none" rtlCol="0">
            <a:spAutoFit/>
          </a:bodyPr>
          <a:lstStyle/>
          <a:p>
            <a:r>
              <a:rPr lang="en-US" sz="2800" dirty="0" smtClean="0">
                <a:solidFill>
                  <a:schemeClr val="accent1"/>
                </a:solidFill>
              </a:rPr>
              <a:t>0                   0                  1                  1</a:t>
            </a:r>
            <a:endParaRPr lang="en-US" sz="2800" dirty="0">
              <a:solidFill>
                <a:schemeClr val="accent1"/>
              </a:solidFill>
            </a:endParaRPr>
          </a:p>
        </p:txBody>
      </p:sp>
      <p:sp>
        <p:nvSpPr>
          <p:cNvPr id="117" name="Oval 116"/>
          <p:cNvSpPr/>
          <p:nvPr/>
        </p:nvSpPr>
        <p:spPr>
          <a:xfrm rot="3279138">
            <a:off x="6120428" y="3337565"/>
            <a:ext cx="3048000" cy="95452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075847">
            <a:off x="4841656"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075847">
            <a:off x="3139533"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075847">
            <a:off x="1386933" y="2872357"/>
            <a:ext cx="2305811" cy="77212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5896" y="3328515"/>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1" name="TextBox 120"/>
          <p:cNvSpPr txBox="1"/>
          <p:nvPr/>
        </p:nvSpPr>
        <p:spPr>
          <a:xfrm>
            <a:off x="1461392" y="3515380"/>
            <a:ext cx="367408" cy="523220"/>
          </a:xfrm>
          <a:prstGeom prst="rect">
            <a:avLst/>
          </a:prstGeom>
          <a:noFill/>
        </p:spPr>
        <p:txBody>
          <a:bodyPr wrap="none" rtlCol="0">
            <a:spAutoFit/>
          </a:bodyPr>
          <a:lstStyle/>
          <a:p>
            <a:r>
              <a:rPr lang="en-US" sz="2800" dirty="0">
                <a:solidFill>
                  <a:schemeClr val="accent2"/>
                </a:solidFill>
              </a:rPr>
              <a:t>0</a:t>
            </a:r>
            <a:endParaRPr lang="en-US" dirty="0">
              <a:solidFill>
                <a:schemeClr val="accent2"/>
              </a:solidFill>
            </a:endParaRPr>
          </a:p>
        </p:txBody>
      </p:sp>
      <p:sp>
        <p:nvSpPr>
          <p:cNvPr id="122" name="TextBox 121"/>
          <p:cNvSpPr txBox="1"/>
          <p:nvPr/>
        </p:nvSpPr>
        <p:spPr>
          <a:xfrm>
            <a:off x="3213992" y="3480915"/>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3" name="TextBox 122"/>
          <p:cNvSpPr txBox="1"/>
          <p:nvPr/>
        </p:nvSpPr>
        <p:spPr>
          <a:xfrm>
            <a:off x="4890392" y="3505200"/>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4" name="TextBox 123"/>
          <p:cNvSpPr txBox="1"/>
          <p:nvPr/>
        </p:nvSpPr>
        <p:spPr>
          <a:xfrm>
            <a:off x="6566792" y="3505200"/>
            <a:ext cx="367408" cy="523220"/>
          </a:xfrm>
          <a:prstGeom prst="rect">
            <a:avLst/>
          </a:prstGeom>
          <a:noFill/>
        </p:spPr>
        <p:txBody>
          <a:bodyPr wrap="none" rtlCol="0">
            <a:spAutoFit/>
          </a:bodyPr>
          <a:lstStyle/>
          <a:p>
            <a:r>
              <a:rPr lang="en-US" sz="2800" dirty="0" smtClean="0">
                <a:solidFill>
                  <a:schemeClr val="accent2"/>
                </a:solidFill>
              </a:rPr>
              <a:t>1</a:t>
            </a:r>
            <a:endParaRPr lang="en-US" dirty="0">
              <a:solidFill>
                <a:schemeClr val="accent2"/>
              </a:solidFill>
            </a:endParaRPr>
          </a:p>
        </p:txBody>
      </p:sp>
      <p:sp>
        <p:nvSpPr>
          <p:cNvPr id="125" name="TextBox 124"/>
          <p:cNvSpPr txBox="1"/>
          <p:nvPr/>
        </p:nvSpPr>
        <p:spPr>
          <a:xfrm>
            <a:off x="2122209" y="5295490"/>
            <a:ext cx="367408" cy="523220"/>
          </a:xfrm>
          <a:prstGeom prst="rect">
            <a:avLst/>
          </a:prstGeom>
          <a:noFill/>
        </p:spPr>
        <p:txBody>
          <a:bodyPr wrap="none" rtlCol="0">
            <a:spAutoFit/>
          </a:bodyPr>
          <a:lstStyle/>
          <a:p>
            <a:r>
              <a:rPr lang="en-US" sz="2800" dirty="0" smtClean="0">
                <a:solidFill>
                  <a:schemeClr val="accent1"/>
                </a:solidFill>
              </a:rPr>
              <a:t>1</a:t>
            </a:r>
            <a:endParaRPr lang="en-US" dirty="0">
              <a:solidFill>
                <a:schemeClr val="accent1"/>
              </a:solidFill>
            </a:endParaRPr>
          </a:p>
        </p:txBody>
      </p:sp>
      <p:sp>
        <p:nvSpPr>
          <p:cNvPr id="126" name="TextBox 125"/>
          <p:cNvSpPr txBox="1"/>
          <p:nvPr/>
        </p:nvSpPr>
        <p:spPr>
          <a:xfrm>
            <a:off x="3834539" y="5295490"/>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7" name="TextBox 126"/>
          <p:cNvSpPr txBox="1"/>
          <p:nvPr/>
        </p:nvSpPr>
        <p:spPr>
          <a:xfrm>
            <a:off x="7293702" y="5303121"/>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8" name="TextBox 127"/>
          <p:cNvSpPr txBox="1"/>
          <p:nvPr/>
        </p:nvSpPr>
        <p:spPr>
          <a:xfrm>
            <a:off x="5561470" y="5295490"/>
            <a:ext cx="367408" cy="523220"/>
          </a:xfrm>
          <a:prstGeom prst="rect">
            <a:avLst/>
          </a:prstGeom>
          <a:noFill/>
        </p:spPr>
        <p:txBody>
          <a:bodyPr wrap="none" rtlCol="0">
            <a:spAutoFit/>
          </a:bodyPr>
          <a:lstStyle/>
          <a:p>
            <a:r>
              <a:rPr lang="en-US" sz="2800" dirty="0">
                <a:solidFill>
                  <a:schemeClr val="accent1"/>
                </a:solidFill>
              </a:rPr>
              <a:t>0</a:t>
            </a:r>
            <a:endParaRPr lang="en-US" dirty="0">
              <a:solidFill>
                <a:schemeClr val="accent1"/>
              </a:solidFill>
            </a:endParaRPr>
          </a:p>
        </p:txBody>
      </p:sp>
      <p:sp>
        <p:nvSpPr>
          <p:cNvPr id="129" name="TextBox 128"/>
          <p:cNvSpPr txBox="1"/>
          <p:nvPr/>
        </p:nvSpPr>
        <p:spPr>
          <a:xfrm>
            <a:off x="79827" y="6322683"/>
            <a:ext cx="8907823" cy="369332"/>
          </a:xfrm>
          <a:prstGeom prst="rect">
            <a:avLst/>
          </a:prstGeom>
          <a:noFill/>
        </p:spPr>
        <p:txBody>
          <a:bodyPr wrap="none" rtlCol="0">
            <a:spAutoFit/>
          </a:bodyPr>
          <a:lstStyle/>
          <a:p>
            <a:r>
              <a:rPr lang="en-US" dirty="0" smtClean="0"/>
              <a:t>Note: 4-bit adder is drawn for </a:t>
            </a:r>
            <a:r>
              <a:rPr lang="en-US" dirty="0"/>
              <a:t>illustrative purposes and may </a:t>
            </a:r>
            <a:r>
              <a:rPr lang="en-US" dirty="0" smtClean="0"/>
              <a:t>not represent the optimal </a:t>
            </a:r>
            <a:r>
              <a:rPr lang="en-US" dirty="0"/>
              <a:t>design.</a:t>
            </a:r>
          </a:p>
        </p:txBody>
      </p:sp>
    </p:spTree>
    <p:extLst>
      <p:ext uri="{BB962C8B-B14F-4D97-AF65-F5344CB8AC3E}">
        <p14:creationId xmlns:p14="http://schemas.microsoft.com/office/powerpoint/2010/main" val="363827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6"/>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5"/>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mph" presetSubtype="2" fill="hold" grpId="0" nodeType="clickEffect">
                                  <p:stCondLst>
                                    <p:cond delay="0"/>
                                  </p:stCondLst>
                                  <p:childTnLst>
                                    <p:animClr clrSpc="rgb" dir="cw">
                                      <p:cBhvr override="childStyle">
                                        <p:cTn id="59" dur="500" fill="hold"/>
                                        <p:tgtEl>
                                          <p:spTgt spid="196304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3041" grpId="0"/>
      <p:bldP spid="115" grpId="0"/>
      <p:bldP spid="117" grpId="0" animBg="1"/>
      <p:bldP spid="118" grpId="0" animBg="1"/>
      <p:bldP spid="119" grpId="0" animBg="1"/>
      <p:bldP spid="120" grpId="0" animBg="1"/>
      <p:bldP spid="4" grpId="0"/>
      <p:bldP spid="121" grpId="0"/>
      <p:bldP spid="122" grpId="0"/>
      <p:bldP spid="123" grpId="0"/>
      <p:bldP spid="124" grpId="0"/>
      <p:bldP spid="125" grpId="0"/>
      <p:bldP spid="126" grpId="0"/>
      <p:bldP spid="127" grpId="0"/>
      <p:bldP spid="128"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3010" name="Rectangle 2"/>
          <p:cNvSpPr>
            <a:spLocks noGrp="1" noChangeArrowheads="1"/>
          </p:cNvSpPr>
          <p:nvPr>
            <p:ph type="title"/>
            <p:custDataLst>
              <p:tags r:id="rId1"/>
            </p:custDataLst>
          </p:nvPr>
        </p:nvSpPr>
        <p:spPr/>
        <p:txBody>
          <a:bodyPr>
            <a:noAutofit/>
          </a:bodyPr>
          <a:lstStyle/>
          <a:p>
            <a:r>
              <a:rPr lang="en-US" dirty="0" smtClean="0"/>
              <a:t>Put it together </a:t>
            </a:r>
            <a:r>
              <a:rPr lang="en-US" i="1" dirty="0" smtClean="0"/>
              <a:t>better</a:t>
            </a:r>
            <a:endParaRPr lang="en-US" i="1" dirty="0"/>
          </a:p>
        </p:txBody>
      </p:sp>
      <p:sp>
        <p:nvSpPr>
          <p:cNvPr id="47" name="Content Placeholder 46"/>
          <p:cNvSpPr>
            <a:spLocks noGrp="1"/>
          </p:cNvSpPr>
          <p:nvPr>
            <p:ph idx="1"/>
            <p:custDataLst>
              <p:tags r:id="rId2"/>
            </p:custDataLst>
          </p:nvPr>
        </p:nvSpPr>
        <p:spPr>
          <a:xfrm>
            <a:off x="228600" y="685800"/>
            <a:ext cx="8915400" cy="5638800"/>
          </a:xfrm>
        </p:spPr>
        <p:txBody>
          <a:bodyPr/>
          <a:lstStyle/>
          <a:p>
            <a:r>
              <a:rPr lang="en-US" dirty="0" smtClean="0">
                <a:solidFill>
                  <a:schemeClr val="accent5">
                    <a:lumMod val="60000"/>
                    <a:lumOff val="40000"/>
                  </a:schemeClr>
                </a:solidFill>
                <a:latin typeface="Calibri"/>
              </a:rPr>
              <a:t>Two’s Complement Adder with overflow detection</a:t>
            </a:r>
          </a:p>
          <a:p>
            <a:endParaRPr lang="en-US" dirty="0"/>
          </a:p>
        </p:txBody>
      </p:sp>
      <p:sp>
        <p:nvSpPr>
          <p:cNvPr id="1963011" name="Rectangle 3"/>
          <p:cNvSpPr>
            <a:spLocks noChangeArrowheads="1"/>
          </p:cNvSpPr>
          <p:nvPr>
            <p:custDataLst>
              <p:tags r:id="rId3"/>
            </p:custDataLst>
          </p:nvPr>
        </p:nvSpPr>
        <p:spPr bwMode="auto">
          <a:xfrm>
            <a:off x="6096000" y="34464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963015" name="Line 7"/>
          <p:cNvSpPr>
            <a:spLocks noChangeShapeType="1"/>
          </p:cNvSpPr>
          <p:nvPr>
            <p:custDataLst>
              <p:tags r:id="rId4"/>
            </p:custDataLst>
          </p:nvPr>
        </p:nvSpPr>
        <p:spPr bwMode="auto">
          <a:xfrm flipH="1">
            <a:off x="7315200" y="39798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963017" name="Line 9"/>
          <p:cNvSpPr>
            <a:spLocks noChangeShapeType="1"/>
          </p:cNvSpPr>
          <p:nvPr>
            <p:custDataLst>
              <p:tags r:id="rId5"/>
            </p:custDataLst>
          </p:nvPr>
        </p:nvSpPr>
        <p:spPr bwMode="auto">
          <a:xfrm>
            <a:off x="6705600" y="44370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963018" name="Text Box 10"/>
          <p:cNvSpPr txBox="1">
            <a:spLocks noChangeArrowheads="1"/>
          </p:cNvSpPr>
          <p:nvPr>
            <p:custDataLst>
              <p:tags r:id="rId6"/>
            </p:custDataLst>
          </p:nvPr>
        </p:nvSpPr>
        <p:spPr bwMode="auto">
          <a:xfrm>
            <a:off x="6324600" y="48180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963019" name="Rectangle 11"/>
          <p:cNvSpPr>
            <a:spLocks noChangeArrowheads="1"/>
          </p:cNvSpPr>
          <p:nvPr>
            <p:custDataLst>
              <p:tags r:id="rId7"/>
            </p:custDataLst>
          </p:nvPr>
        </p:nvSpPr>
        <p:spPr bwMode="auto">
          <a:xfrm>
            <a:off x="473075" y="533401"/>
            <a:ext cx="8075613" cy="914400"/>
          </a:xfrm>
          <a:prstGeom prst="rect">
            <a:avLst/>
          </a:prstGeom>
          <a:noFill/>
          <a:ln w="9525">
            <a:noFill/>
            <a:round/>
            <a:headEnd/>
            <a:tailEnd/>
          </a:ln>
          <a:effectLst/>
        </p:spPr>
        <p:txBody>
          <a:bodyPr lIns="0" tIns="0" rIns="0" bIns="0">
            <a:noAutofit/>
          </a:bodyPr>
          <a:lstStyle/>
          <a:p>
            <a:pPr marL="342900" indent="-342900">
              <a:spcBef>
                <a:spcPct val="20000"/>
              </a:spcBef>
              <a:buClr>
                <a:schemeClr val="tx2"/>
              </a:buClr>
              <a:buFontTx/>
              <a:buChar char="•"/>
            </a:pPr>
            <a:endParaRPr lang="en-US" sz="3200" dirty="0">
              <a:solidFill>
                <a:schemeClr val="accent1"/>
              </a:solidFill>
              <a:latin typeface="Calibri"/>
            </a:endParaRPr>
          </a:p>
        </p:txBody>
      </p:sp>
      <p:sp>
        <p:nvSpPr>
          <p:cNvPr id="1963050" name="AutoShape 42"/>
          <p:cNvSpPr>
            <a:spLocks noChangeArrowheads="1"/>
          </p:cNvSpPr>
          <p:nvPr>
            <p:custDataLst>
              <p:tags r:id="rId8"/>
            </p:custDataLst>
          </p:nvPr>
        </p:nvSpPr>
        <p:spPr bwMode="auto">
          <a:xfrm rot="16200000">
            <a:off x="6916920" y="2780500"/>
            <a:ext cx="324745" cy="396544"/>
          </a:xfrm>
          <a:prstGeom prst="moon">
            <a:avLst>
              <a:gd name="adj" fmla="val 76598"/>
            </a:avLst>
          </a:prstGeom>
          <a:noFill/>
          <a:ln w="38100" algn="ctr">
            <a:solidFill>
              <a:srgbClr val="FFFFFF"/>
            </a:solidFill>
            <a:miter lim="800000"/>
            <a:headEnd/>
            <a:tailEnd/>
          </a:ln>
          <a:effectLst/>
        </p:spPr>
        <p:txBody>
          <a:bodyPr wrap="square" anchor="ctr">
            <a:spAutoFit/>
          </a:bodyPr>
          <a:lstStyle/>
          <a:p>
            <a:endParaRPr lang="en-US"/>
          </a:p>
        </p:txBody>
      </p:sp>
      <p:sp>
        <p:nvSpPr>
          <p:cNvPr id="46" name="AutoShape 42"/>
          <p:cNvSpPr>
            <a:spLocks noChangeArrowheads="1"/>
          </p:cNvSpPr>
          <p:nvPr>
            <p:custDataLst>
              <p:tags r:id="rId9"/>
            </p:custDataLst>
          </p:nvPr>
        </p:nvSpPr>
        <p:spPr bwMode="auto">
          <a:xfrm rot="16200000">
            <a:off x="7016203" y="2579010"/>
            <a:ext cx="126179" cy="408183"/>
          </a:xfrm>
          <a:custGeom>
            <a:avLst/>
            <a:gdLst>
              <a:gd name="connsiteX0" fmla="*/ 776287 w 776287"/>
              <a:gd name="connsiteY0" fmla="*/ 889000 h 889000"/>
              <a:gd name="connsiteX1" fmla="*/ 229642 w 776287"/>
              <a:gd name="connsiteY1" fmla="*/ 760105 h 889000"/>
              <a:gd name="connsiteX2" fmla="*/ 229643 w 776287"/>
              <a:gd name="connsiteY2" fmla="*/ 128894 h 889000"/>
              <a:gd name="connsiteX3" fmla="*/ 776287 w 776287"/>
              <a:gd name="connsiteY3" fmla="*/ 0 h 889000"/>
              <a:gd name="connsiteX4" fmla="*/ 776289 w 776287"/>
              <a:gd name="connsiteY4" fmla="*/ 889002 h 889000"/>
              <a:gd name="connsiteX5" fmla="*/ 776287 w 776287"/>
              <a:gd name="connsiteY5" fmla="*/ 889000 h 889000"/>
              <a:gd name="connsiteX0" fmla="*/ 306191 w 852837"/>
              <a:gd name="connsiteY0" fmla="*/ 128894 h 889002"/>
              <a:gd name="connsiteX1" fmla="*/ 852835 w 852837"/>
              <a:gd name="connsiteY1" fmla="*/ 0 h 889002"/>
              <a:gd name="connsiteX2" fmla="*/ 852837 w 852837"/>
              <a:gd name="connsiteY2" fmla="*/ 889002 h 889002"/>
              <a:gd name="connsiteX3" fmla="*/ 852835 w 852837"/>
              <a:gd name="connsiteY3" fmla="*/ 889000 h 889002"/>
              <a:gd name="connsiteX4" fmla="*/ 306190 w 852837"/>
              <a:gd name="connsiteY4" fmla="*/ 760105 h 889002"/>
              <a:gd name="connsiteX5" fmla="*/ 397631 w 852837"/>
              <a:gd name="connsiteY5" fmla="*/ 220334 h 889002"/>
              <a:gd name="connsiteX0" fmla="*/ 852835 w 852837"/>
              <a:gd name="connsiteY0" fmla="*/ 0 h 889002"/>
              <a:gd name="connsiteX1" fmla="*/ 852837 w 852837"/>
              <a:gd name="connsiteY1" fmla="*/ 889002 h 889002"/>
              <a:gd name="connsiteX2" fmla="*/ 852835 w 852837"/>
              <a:gd name="connsiteY2" fmla="*/ 889000 h 889002"/>
              <a:gd name="connsiteX3" fmla="*/ 306190 w 852837"/>
              <a:gd name="connsiteY3" fmla="*/ 760105 h 889002"/>
              <a:gd name="connsiteX4" fmla="*/ 397631 w 852837"/>
              <a:gd name="connsiteY4" fmla="*/ 220334 h 889002"/>
              <a:gd name="connsiteX0" fmla="*/ 546645 w 546647"/>
              <a:gd name="connsiteY0" fmla="*/ 0 h 889002"/>
              <a:gd name="connsiteX1" fmla="*/ 546647 w 546647"/>
              <a:gd name="connsiteY1" fmla="*/ 889002 h 889002"/>
              <a:gd name="connsiteX2" fmla="*/ 546645 w 546647"/>
              <a:gd name="connsiteY2" fmla="*/ 889000 h 889002"/>
              <a:gd name="connsiteX3" fmla="*/ 0 w 546647"/>
              <a:gd name="connsiteY3" fmla="*/ 760105 h 889002"/>
              <a:gd name="connsiteX0" fmla="*/ 293023 w 293025"/>
              <a:gd name="connsiteY0" fmla="*/ 0 h 889002"/>
              <a:gd name="connsiteX1" fmla="*/ 293025 w 293025"/>
              <a:gd name="connsiteY1" fmla="*/ 889002 h 889002"/>
              <a:gd name="connsiteX2" fmla="*/ 293023 w 293025"/>
              <a:gd name="connsiteY2" fmla="*/ 889000 h 889002"/>
            </a:gdLst>
            <a:ahLst/>
            <a:cxnLst>
              <a:cxn ang="0">
                <a:pos x="connsiteX0" y="connsiteY0"/>
              </a:cxn>
              <a:cxn ang="0">
                <a:pos x="connsiteX1" y="connsiteY1"/>
              </a:cxn>
              <a:cxn ang="0">
                <a:pos x="connsiteX2" y="connsiteY2"/>
              </a:cxn>
            </a:cxnLst>
            <a:rect l="l" t="t" r="r" b="b"/>
            <a:pathLst>
              <a:path w="293025" h="889002">
                <a:moveTo>
                  <a:pt x="293023" y="0"/>
                </a:moveTo>
                <a:cubicBezTo>
                  <a:pt x="0" y="272584"/>
                  <a:pt x="0" y="616418"/>
                  <a:pt x="293025" y="889002"/>
                </a:cubicBezTo>
                <a:lnTo>
                  <a:pt x="293023" y="889000"/>
                </a:lnTo>
              </a:path>
            </a:pathLst>
          </a:custGeom>
          <a:noFill/>
          <a:ln w="38100" algn="ctr">
            <a:solidFill>
              <a:srgbClr val="FFFFFF"/>
            </a:solidFill>
            <a:miter lim="800000"/>
            <a:headEnd/>
            <a:tailEnd/>
          </a:ln>
          <a:effectLst/>
        </p:spPr>
        <p:txBody>
          <a:bodyPr wrap="square" anchor="ctr">
            <a:spAutoFit/>
          </a:bodyPr>
          <a:lstStyle/>
          <a:p>
            <a:endParaRPr lang="en-US"/>
          </a:p>
        </p:txBody>
      </p:sp>
      <p:sp>
        <p:nvSpPr>
          <p:cNvPr id="49" name="Line 5"/>
          <p:cNvSpPr>
            <a:spLocks noChangeShapeType="1"/>
          </p:cNvSpPr>
          <p:nvPr>
            <p:custDataLst>
              <p:tags r:id="rId10"/>
            </p:custDataLst>
          </p:nvPr>
        </p:nvSpPr>
        <p:spPr bwMode="auto">
          <a:xfrm>
            <a:off x="6400800" y="30368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0" name="Line 6"/>
          <p:cNvSpPr>
            <a:spLocks noChangeShapeType="1"/>
          </p:cNvSpPr>
          <p:nvPr>
            <p:custDataLst>
              <p:tags r:id="rId11"/>
            </p:custDataLst>
          </p:nvPr>
        </p:nvSpPr>
        <p:spPr bwMode="auto">
          <a:xfrm>
            <a:off x="7086600" y="3124200"/>
            <a:ext cx="0" cy="27432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57" name="Text Box 31"/>
          <p:cNvSpPr txBox="1">
            <a:spLocks noChangeArrowheads="1"/>
          </p:cNvSpPr>
          <p:nvPr>
            <p:custDataLst>
              <p:tags r:id="rId12"/>
            </p:custDataLst>
          </p:nvPr>
        </p:nvSpPr>
        <p:spPr bwMode="auto">
          <a:xfrm>
            <a:off x="6096000" y="25146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p>
        </p:txBody>
      </p:sp>
      <p:sp>
        <p:nvSpPr>
          <p:cNvPr id="58" name="Text Box 32"/>
          <p:cNvSpPr txBox="1">
            <a:spLocks noChangeArrowheads="1"/>
          </p:cNvSpPr>
          <p:nvPr>
            <p:custDataLst>
              <p:tags r:id="rId13"/>
            </p:custDataLst>
          </p:nvPr>
        </p:nvSpPr>
        <p:spPr bwMode="auto">
          <a:xfrm>
            <a:off x="6629400" y="12667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17" name="Group 16"/>
          <p:cNvGrpSpPr/>
          <p:nvPr/>
        </p:nvGrpSpPr>
        <p:grpSpPr>
          <a:xfrm flipH="1">
            <a:off x="7039782" y="1760919"/>
            <a:ext cx="123018" cy="1032426"/>
            <a:chOff x="7965910" y="1760919"/>
            <a:chExt cx="123018" cy="1032426"/>
          </a:xfrm>
        </p:grpSpPr>
        <p:sp>
          <p:nvSpPr>
            <p:cNvPr id="63" name="Line 37"/>
            <p:cNvSpPr>
              <a:spLocks noChangeShapeType="1"/>
            </p:cNvSpPr>
            <p:nvPr>
              <p:custDataLst>
                <p:tags r:id="rId31"/>
              </p:custDataLst>
            </p:nvPr>
          </p:nvSpPr>
          <p:spPr bwMode="auto">
            <a:xfrm rot="5400000" flipH="1" flipV="1">
              <a:off x="7572715" y="2277132"/>
              <a:ext cx="1032426" cy="0"/>
            </a:xfrm>
            <a:prstGeom prst="line">
              <a:avLst/>
            </a:prstGeom>
            <a:noFill/>
            <a:ln w="25400">
              <a:solidFill>
                <a:srgbClr val="FFFFFF"/>
              </a:solidFill>
              <a:round/>
              <a:headEnd/>
              <a:tailEnd/>
            </a:ln>
            <a:effectLst/>
          </p:spPr>
          <p:txBody>
            <a:bodyPr wrap="square" anchor="ctr">
              <a:spAutoFit/>
            </a:bodyPr>
            <a:lstStyle/>
            <a:p>
              <a:endParaRPr lang="en-US"/>
            </a:p>
          </p:txBody>
        </p:sp>
        <p:cxnSp>
          <p:nvCxnSpPr>
            <p:cNvPr id="110" name="Straight Connector 109"/>
            <p:cNvCxnSpPr/>
            <p:nvPr/>
          </p:nvCxnSpPr>
          <p:spPr>
            <a:xfrm flipH="1">
              <a:off x="7965910" y="2514600"/>
              <a:ext cx="0" cy="262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Text Box 56"/>
          <p:cNvSpPr txBox="1">
            <a:spLocks noChangeArrowheads="1"/>
          </p:cNvSpPr>
          <p:nvPr>
            <p:custDataLst>
              <p:tags r:id="rId14"/>
            </p:custDataLst>
          </p:nvPr>
        </p:nvSpPr>
        <p:spPr bwMode="auto">
          <a:xfrm>
            <a:off x="7844089" y="3446450"/>
            <a:ext cx="1228222" cy="1077218"/>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rgbClr val="FFFFFF"/>
                </a:solidFill>
                <a:latin typeface="Calibri"/>
              </a:rPr>
              <a:t>0=add</a:t>
            </a:r>
          </a:p>
          <a:p>
            <a:pPr eaLnBrk="1" hangingPunct="1">
              <a:buClr>
                <a:srgbClr val="40458C"/>
              </a:buClr>
              <a:buSzPct val="100000"/>
              <a:buFont typeface="Times New Roman" pitchFamily="18" charset="0"/>
              <a:buNone/>
            </a:pPr>
            <a:r>
              <a:rPr lang="en-US" sz="3200" dirty="0" smtClean="0">
                <a:solidFill>
                  <a:srgbClr val="FFFFFF"/>
                </a:solidFill>
                <a:latin typeface="Calibri"/>
              </a:rPr>
              <a:t>1=sub</a:t>
            </a:r>
            <a:endParaRPr lang="en-US" sz="3200" dirty="0">
              <a:solidFill>
                <a:srgbClr val="FFFFFF"/>
              </a:solidFill>
              <a:latin typeface="Calibri"/>
            </a:endParaRPr>
          </a:p>
        </p:txBody>
      </p:sp>
      <p:grpSp>
        <p:nvGrpSpPr>
          <p:cNvPr id="32" name="Group 31"/>
          <p:cNvGrpSpPr/>
          <p:nvPr/>
        </p:nvGrpSpPr>
        <p:grpSpPr>
          <a:xfrm>
            <a:off x="7162808" y="2503907"/>
            <a:ext cx="438692" cy="1475943"/>
            <a:chOff x="8138491" y="2719014"/>
            <a:chExt cx="342730" cy="1260836"/>
          </a:xfrm>
        </p:grpSpPr>
        <p:cxnSp>
          <p:nvCxnSpPr>
            <p:cNvPr id="24" name="Straight Connector 23"/>
            <p:cNvCxnSpPr/>
            <p:nvPr/>
          </p:nvCxnSpPr>
          <p:spPr>
            <a:xfrm flipV="1">
              <a:off x="8481220" y="3200400"/>
              <a:ext cx="0" cy="779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8481220" y="2719014"/>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8138491" y="2719014"/>
              <a:ext cx="3427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9827" y="6322683"/>
            <a:ext cx="6408101" cy="369332"/>
          </a:xfrm>
          <a:prstGeom prst="rect">
            <a:avLst/>
          </a:prstGeom>
          <a:noFill/>
        </p:spPr>
        <p:txBody>
          <a:bodyPr wrap="none" rtlCol="0">
            <a:spAutoFit/>
          </a:bodyPr>
          <a:lstStyle/>
          <a:p>
            <a:r>
              <a:rPr lang="en-US" dirty="0" smtClean="0">
                <a:solidFill>
                  <a:schemeClr val="accent1"/>
                </a:solidFill>
              </a:rPr>
              <a:t>Before:</a:t>
            </a:r>
            <a:r>
              <a:rPr lang="en-US" dirty="0" smtClean="0"/>
              <a:t> 2 inverters, 2 AND gates, 1 OR gate	</a:t>
            </a:r>
            <a:r>
              <a:rPr lang="en-US" dirty="0" smtClean="0">
                <a:solidFill>
                  <a:schemeClr val="accent1"/>
                </a:solidFill>
              </a:rPr>
              <a:t>After:</a:t>
            </a:r>
            <a:r>
              <a:rPr lang="en-US" dirty="0" smtClean="0"/>
              <a:t> 1 XOR gate</a:t>
            </a:r>
            <a:endParaRPr lang="en-US" dirty="0"/>
          </a:p>
        </p:txBody>
      </p:sp>
      <p:sp>
        <p:nvSpPr>
          <p:cNvPr id="111" name="Rectangle 3"/>
          <p:cNvSpPr>
            <a:spLocks noChangeArrowheads="1"/>
          </p:cNvSpPr>
          <p:nvPr>
            <p:custDataLst>
              <p:tags r:id="rId15"/>
            </p:custDataLst>
          </p:nvPr>
        </p:nvSpPr>
        <p:spPr bwMode="auto">
          <a:xfrm>
            <a:off x="1923567" y="3484550"/>
            <a:ext cx="1219200" cy="990600"/>
          </a:xfrm>
          <a:prstGeom prst="rect">
            <a:avLst/>
          </a:prstGeom>
          <a:noFill/>
          <a:ln w="25400" algn="ctr">
            <a:solidFill>
              <a:schemeClr val="accent5">
                <a:lumMod val="60000"/>
                <a:lumOff val="40000"/>
              </a:schemeClr>
            </a:solidFill>
            <a:miter lim="800000"/>
            <a:headEnd/>
            <a:tailEnd/>
          </a:ln>
          <a:effectLst/>
        </p:spPr>
        <p:txBody>
          <a:bodyPr anchor="ctr">
            <a:spAutoFit/>
          </a:bodyPr>
          <a:lstStyle/>
          <a:p>
            <a:endParaRPr lang="en-US"/>
          </a:p>
        </p:txBody>
      </p:sp>
      <p:sp>
        <p:nvSpPr>
          <p:cNvPr id="112" name="Line 7"/>
          <p:cNvSpPr>
            <a:spLocks noChangeShapeType="1"/>
          </p:cNvSpPr>
          <p:nvPr>
            <p:custDataLst>
              <p:tags r:id="rId16"/>
            </p:custDataLst>
          </p:nvPr>
        </p:nvSpPr>
        <p:spPr bwMode="auto">
          <a:xfrm flipH="1">
            <a:off x="3142767" y="4017950"/>
            <a:ext cx="4572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113" name="Line 9"/>
          <p:cNvSpPr>
            <a:spLocks noChangeShapeType="1"/>
          </p:cNvSpPr>
          <p:nvPr>
            <p:custDataLst>
              <p:tags r:id="rId17"/>
            </p:custDataLst>
          </p:nvPr>
        </p:nvSpPr>
        <p:spPr bwMode="auto">
          <a:xfrm>
            <a:off x="2533167" y="4475150"/>
            <a:ext cx="0" cy="381000"/>
          </a:xfrm>
          <a:prstGeom prst="line">
            <a:avLst/>
          </a:prstGeom>
          <a:noFill/>
          <a:ln w="25400">
            <a:solidFill>
              <a:srgbClr val="FFFFFF"/>
            </a:solidFill>
            <a:round/>
            <a:headEnd type="none" w="med" len="med"/>
            <a:tailEnd type="arrow" w="med" len="med"/>
          </a:ln>
          <a:effectLst/>
        </p:spPr>
        <p:txBody>
          <a:bodyPr wrap="none" anchor="ctr">
            <a:spAutoFit/>
          </a:bodyPr>
          <a:lstStyle/>
          <a:p>
            <a:endParaRPr lang="en-US"/>
          </a:p>
        </p:txBody>
      </p:sp>
      <p:sp>
        <p:nvSpPr>
          <p:cNvPr id="115" name="Text Box 10"/>
          <p:cNvSpPr txBox="1">
            <a:spLocks noChangeArrowheads="1"/>
          </p:cNvSpPr>
          <p:nvPr>
            <p:custDataLst>
              <p:tags r:id="rId18"/>
            </p:custDataLst>
          </p:nvPr>
        </p:nvSpPr>
        <p:spPr bwMode="auto">
          <a:xfrm>
            <a:off x="2152167" y="4856150"/>
            <a:ext cx="838200" cy="592150"/>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S</a:t>
            </a:r>
            <a:r>
              <a:rPr lang="en-US" sz="2800" baseline="-25000" dirty="0" smtClean="0">
                <a:solidFill>
                  <a:srgbClr val="FFFFFF"/>
                </a:solidFill>
                <a:latin typeface="Calibri"/>
              </a:rPr>
              <a:t>0</a:t>
            </a:r>
            <a:endParaRPr lang="en-US" sz="2800" baseline="-25000" dirty="0">
              <a:solidFill>
                <a:srgbClr val="FFFFFF"/>
              </a:solidFill>
              <a:latin typeface="Calibri"/>
            </a:endParaRPr>
          </a:p>
        </p:txBody>
      </p:sp>
      <p:sp>
        <p:nvSpPr>
          <p:cNvPr id="116" name="Line 5"/>
          <p:cNvSpPr>
            <a:spLocks noChangeShapeType="1"/>
          </p:cNvSpPr>
          <p:nvPr>
            <p:custDataLst>
              <p:tags r:id="rId19"/>
            </p:custDataLst>
          </p:nvPr>
        </p:nvSpPr>
        <p:spPr bwMode="auto">
          <a:xfrm>
            <a:off x="2228367" y="30749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17" name="Line 6"/>
          <p:cNvSpPr>
            <a:spLocks noChangeShapeType="1"/>
          </p:cNvSpPr>
          <p:nvPr>
            <p:custDataLst>
              <p:tags r:id="rId20"/>
            </p:custDataLst>
          </p:nvPr>
        </p:nvSpPr>
        <p:spPr bwMode="auto">
          <a:xfrm>
            <a:off x="2914167" y="3074937"/>
            <a:ext cx="0" cy="381000"/>
          </a:xfrm>
          <a:prstGeom prst="line">
            <a:avLst/>
          </a:prstGeom>
          <a:noFill/>
          <a:ln w="25400">
            <a:solidFill>
              <a:srgbClr val="FFFFFF"/>
            </a:solidFill>
            <a:round/>
            <a:headEnd/>
            <a:tailEnd type="arrow"/>
          </a:ln>
          <a:effectLst/>
        </p:spPr>
        <p:txBody>
          <a:bodyPr wrap="none" anchor="ctr">
            <a:spAutoFit/>
          </a:bodyPr>
          <a:lstStyle/>
          <a:p>
            <a:endParaRPr lang="en-US"/>
          </a:p>
        </p:txBody>
      </p:sp>
      <p:sp>
        <p:nvSpPr>
          <p:cNvPr id="118" name="Text Box 31"/>
          <p:cNvSpPr txBox="1">
            <a:spLocks noChangeArrowheads="1"/>
          </p:cNvSpPr>
          <p:nvPr>
            <p:custDataLst>
              <p:tags r:id="rId21"/>
            </p:custDataLst>
          </p:nvPr>
        </p:nvSpPr>
        <p:spPr bwMode="auto">
          <a:xfrm>
            <a:off x="1923567" y="2552700"/>
            <a:ext cx="6096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A</a:t>
            </a:r>
            <a:r>
              <a:rPr lang="en-US" sz="2800" baseline="-25000" dirty="0">
                <a:solidFill>
                  <a:srgbClr val="FFFFFF"/>
                </a:solidFill>
                <a:latin typeface="Calibri"/>
              </a:rPr>
              <a:t>0</a:t>
            </a:r>
          </a:p>
        </p:txBody>
      </p:sp>
      <p:sp>
        <p:nvSpPr>
          <p:cNvPr id="119" name="Text Box 32"/>
          <p:cNvSpPr txBox="1">
            <a:spLocks noChangeArrowheads="1"/>
          </p:cNvSpPr>
          <p:nvPr>
            <p:custDataLst>
              <p:tags r:id="rId22"/>
            </p:custDataLst>
          </p:nvPr>
        </p:nvSpPr>
        <p:spPr bwMode="auto">
          <a:xfrm>
            <a:off x="2456967" y="1304887"/>
            <a:ext cx="914400" cy="562013"/>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B</a:t>
            </a:r>
            <a:r>
              <a:rPr lang="en-US" sz="2800" baseline="-25000">
                <a:solidFill>
                  <a:srgbClr val="FFFFFF"/>
                </a:solidFill>
                <a:latin typeface="Calibri"/>
              </a:rPr>
              <a:t>0</a:t>
            </a:r>
          </a:p>
        </p:txBody>
      </p:sp>
      <p:grpSp>
        <p:nvGrpSpPr>
          <p:cNvPr id="120" name="Group 119"/>
          <p:cNvGrpSpPr/>
          <p:nvPr/>
        </p:nvGrpSpPr>
        <p:grpSpPr>
          <a:xfrm rot="5400000">
            <a:off x="2687408" y="2346828"/>
            <a:ext cx="453519" cy="960438"/>
            <a:chOff x="3339018" y="3000375"/>
            <a:chExt cx="453519" cy="960438"/>
          </a:xfrm>
        </p:grpSpPr>
        <p:sp>
          <p:nvSpPr>
            <p:cNvPr id="121" name="Rectangle 14"/>
            <p:cNvSpPr>
              <a:spLocks noChangeArrowheads="1"/>
            </p:cNvSpPr>
            <p:nvPr>
              <p:custDataLst>
                <p:tags r:id="rId29"/>
              </p:custDataLst>
            </p:nvPr>
          </p:nvSpPr>
          <p:spPr bwMode="auto">
            <a:xfrm>
              <a:off x="3411537" y="3124200"/>
              <a:ext cx="381000" cy="762000"/>
            </a:xfrm>
            <a:custGeom>
              <a:avLst/>
              <a:gdLst>
                <a:gd name="connsiteX0" fmla="*/ 0 w 381000"/>
                <a:gd name="connsiteY0" fmla="*/ 0 h 762000"/>
                <a:gd name="connsiteX1" fmla="*/ 381000 w 381000"/>
                <a:gd name="connsiteY1" fmla="*/ 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762000 h 762000"/>
                <a:gd name="connsiteX3" fmla="*/ 0 w 381000"/>
                <a:gd name="connsiteY3" fmla="*/ 762000 h 762000"/>
                <a:gd name="connsiteX4" fmla="*/ 0 w 381000"/>
                <a:gd name="connsiteY4" fmla="*/ 0 h 762000"/>
                <a:gd name="connsiteX0" fmla="*/ 0 w 381000"/>
                <a:gd name="connsiteY0" fmla="*/ 0 h 762000"/>
                <a:gd name="connsiteX1" fmla="*/ 381000 w 381000"/>
                <a:gd name="connsiteY1" fmla="*/ 76200 h 762000"/>
                <a:gd name="connsiteX2" fmla="*/ 381000 w 381000"/>
                <a:gd name="connsiteY2" fmla="*/ 685800 h 762000"/>
                <a:gd name="connsiteX3" fmla="*/ 0 w 381000"/>
                <a:gd name="connsiteY3" fmla="*/ 762000 h 762000"/>
                <a:gd name="connsiteX4" fmla="*/ 0 w 381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762000">
                  <a:moveTo>
                    <a:pt x="0" y="0"/>
                  </a:moveTo>
                  <a:lnTo>
                    <a:pt x="381000" y="76200"/>
                  </a:lnTo>
                  <a:lnTo>
                    <a:pt x="381000" y="685800"/>
                  </a:lnTo>
                  <a:lnTo>
                    <a:pt x="0" y="762000"/>
                  </a:lnTo>
                  <a:lnTo>
                    <a:pt x="0" y="0"/>
                  </a:lnTo>
                  <a:close/>
                </a:path>
              </a:pathLst>
            </a:custGeom>
            <a:noFill/>
            <a:ln w="25400" algn="ctr">
              <a:solidFill>
                <a:schemeClr val="accent4"/>
              </a:solidFill>
              <a:miter lim="800000"/>
              <a:headEnd/>
              <a:tailEnd/>
            </a:ln>
            <a:effectLst/>
          </p:spPr>
          <p:txBody>
            <a:bodyPr anchor="ctr">
              <a:spAutoFit/>
            </a:bodyPr>
            <a:lstStyle/>
            <a:p>
              <a:endParaRPr lang="en-US"/>
            </a:p>
          </p:txBody>
        </p:sp>
        <p:sp>
          <p:nvSpPr>
            <p:cNvPr id="122" name="Text Box 34"/>
            <p:cNvSpPr txBox="1">
              <a:spLocks noChangeArrowheads="1"/>
            </p:cNvSpPr>
            <p:nvPr>
              <p:custDataLst>
                <p:tags r:id="rId30"/>
              </p:custDataLst>
            </p:nvPr>
          </p:nvSpPr>
          <p:spPr bwMode="auto">
            <a:xfrm rot="16200000">
              <a:off x="3055937" y="3283456"/>
              <a:ext cx="960438" cy="394275"/>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mux</a:t>
              </a:r>
            </a:p>
          </p:txBody>
        </p:sp>
      </p:grpSp>
      <p:grpSp>
        <p:nvGrpSpPr>
          <p:cNvPr id="123" name="Group 122"/>
          <p:cNvGrpSpPr/>
          <p:nvPr/>
        </p:nvGrpSpPr>
        <p:grpSpPr>
          <a:xfrm flipH="1">
            <a:off x="2604439" y="1819470"/>
            <a:ext cx="538328" cy="853337"/>
            <a:chOff x="7813510" y="1781370"/>
            <a:chExt cx="538328" cy="853337"/>
          </a:xfrm>
        </p:grpSpPr>
        <p:grpSp>
          <p:nvGrpSpPr>
            <p:cNvPr id="124" name="Group 33"/>
            <p:cNvGrpSpPr>
              <a:grpSpLocks/>
            </p:cNvGrpSpPr>
            <p:nvPr>
              <p:custDataLst>
                <p:tags r:id="rId24"/>
              </p:custDataLst>
            </p:nvPr>
          </p:nvGrpSpPr>
          <p:grpSpPr bwMode="auto">
            <a:xfrm rot="5400000">
              <a:off x="7824092" y="2063053"/>
              <a:ext cx="809430" cy="246063"/>
              <a:chOff x="3513" y="1680"/>
              <a:chExt cx="1075" cy="336"/>
            </a:xfrm>
          </p:grpSpPr>
          <p:sp>
            <p:nvSpPr>
              <p:cNvPr id="127" name="AutoShape 34"/>
              <p:cNvSpPr>
                <a:spLocks noChangeArrowheads="1"/>
              </p:cNvSpPr>
              <p:nvPr>
                <p:custDataLst>
                  <p:tags r:id="rId25"/>
                </p:custDataLst>
              </p:nvPr>
            </p:nvSpPr>
            <p:spPr bwMode="auto">
              <a:xfrm rot="5400000">
                <a:off x="3960" y="1656"/>
                <a:ext cx="336" cy="384"/>
              </a:xfrm>
              <a:prstGeom prst="triangle">
                <a:avLst>
                  <a:gd name="adj" fmla="val 50000"/>
                </a:avLst>
              </a:prstGeom>
              <a:noFill/>
              <a:ln w="25400" algn="ctr">
                <a:solidFill>
                  <a:srgbClr val="FFFFFF"/>
                </a:solidFill>
                <a:miter lim="800000"/>
                <a:headEnd/>
                <a:tailEnd/>
              </a:ln>
              <a:effectLst/>
            </p:spPr>
            <p:txBody>
              <a:bodyPr wrap="none" anchor="ctr">
                <a:spAutoFit/>
              </a:bodyPr>
              <a:lstStyle/>
              <a:p>
                <a:endParaRPr lang="en-US"/>
              </a:p>
            </p:txBody>
          </p:sp>
          <p:sp>
            <p:nvSpPr>
              <p:cNvPr id="128" name="Oval 35"/>
              <p:cNvSpPr>
                <a:spLocks noChangeArrowheads="1"/>
              </p:cNvSpPr>
              <p:nvPr>
                <p:custDataLst>
                  <p:tags r:id="rId26"/>
                </p:custDataLst>
              </p:nvPr>
            </p:nvSpPr>
            <p:spPr bwMode="auto">
              <a:xfrm>
                <a:off x="4326" y="1799"/>
                <a:ext cx="96" cy="96"/>
              </a:xfrm>
              <a:prstGeom prst="ellipse">
                <a:avLst/>
              </a:prstGeom>
              <a:noFill/>
              <a:ln w="25400" algn="ctr">
                <a:solidFill>
                  <a:srgbClr val="FFFFFF"/>
                </a:solidFill>
                <a:round/>
                <a:headEnd/>
                <a:tailEnd/>
              </a:ln>
              <a:effectLst/>
            </p:spPr>
            <p:txBody>
              <a:bodyPr wrap="none" anchor="ctr">
                <a:spAutoFit/>
              </a:bodyPr>
              <a:lstStyle/>
              <a:p>
                <a:endParaRPr lang="en-US"/>
              </a:p>
            </p:txBody>
          </p:sp>
          <p:sp>
            <p:nvSpPr>
              <p:cNvPr id="129" name="Line 36"/>
              <p:cNvSpPr>
                <a:spLocks noChangeShapeType="1"/>
              </p:cNvSpPr>
              <p:nvPr>
                <p:custDataLst>
                  <p:tags r:id="rId27"/>
                </p:custDataLst>
              </p:nvPr>
            </p:nvSpPr>
            <p:spPr bwMode="auto">
              <a:xfrm flipH="1" flipV="1">
                <a:off x="3513" y="1847"/>
                <a:ext cx="429" cy="0"/>
              </a:xfrm>
              <a:prstGeom prst="line">
                <a:avLst/>
              </a:prstGeom>
              <a:noFill/>
              <a:ln w="25400">
                <a:solidFill>
                  <a:srgbClr val="FFFFFF"/>
                </a:solidFill>
                <a:round/>
                <a:headEnd/>
                <a:tailEnd/>
              </a:ln>
              <a:effectLst/>
            </p:spPr>
            <p:txBody>
              <a:bodyPr wrap="square" anchor="ctr">
                <a:spAutoFit/>
              </a:bodyPr>
              <a:lstStyle/>
              <a:p>
                <a:endParaRPr lang="en-US"/>
              </a:p>
            </p:txBody>
          </p:sp>
          <p:sp>
            <p:nvSpPr>
              <p:cNvPr id="130" name="Line 37"/>
              <p:cNvSpPr>
                <a:spLocks noChangeShapeType="1"/>
              </p:cNvSpPr>
              <p:nvPr>
                <p:custDataLst>
                  <p:tags r:id="rId28"/>
                </p:custDataLst>
              </p:nvPr>
            </p:nvSpPr>
            <p:spPr bwMode="auto">
              <a:xfrm flipH="1" flipV="1">
                <a:off x="4422" y="1847"/>
                <a:ext cx="166" cy="3"/>
              </a:xfrm>
              <a:prstGeom prst="line">
                <a:avLst/>
              </a:prstGeom>
              <a:noFill/>
              <a:ln w="25400">
                <a:solidFill>
                  <a:srgbClr val="FFFFFF"/>
                </a:solidFill>
                <a:round/>
                <a:headEnd/>
                <a:tailEnd/>
              </a:ln>
              <a:effectLst/>
            </p:spPr>
            <p:txBody>
              <a:bodyPr anchor="ctr">
                <a:spAutoFit/>
              </a:bodyPr>
              <a:lstStyle/>
              <a:p>
                <a:endParaRPr lang="en-US"/>
              </a:p>
            </p:txBody>
          </p:sp>
        </p:grpSp>
        <p:cxnSp>
          <p:nvCxnSpPr>
            <p:cNvPr id="125" name="Straight Connector 124"/>
            <p:cNvCxnSpPr/>
            <p:nvPr/>
          </p:nvCxnSpPr>
          <p:spPr>
            <a:xfrm flipH="1">
              <a:off x="7813512" y="1935124"/>
              <a:ext cx="416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813510" y="1935124"/>
              <a:ext cx="0" cy="6995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7" name="Text Box 56"/>
          <p:cNvSpPr txBox="1">
            <a:spLocks noChangeArrowheads="1"/>
          </p:cNvSpPr>
          <p:nvPr>
            <p:custDataLst>
              <p:tags r:id="rId23"/>
            </p:custDataLst>
          </p:nvPr>
        </p:nvSpPr>
        <p:spPr bwMode="auto">
          <a:xfrm>
            <a:off x="3671656" y="3484550"/>
            <a:ext cx="1228222" cy="1077218"/>
          </a:xfrm>
          <a:prstGeom prst="rect">
            <a:avLst/>
          </a:prstGeom>
          <a:noFill/>
          <a:ln w="25400" algn="ctr">
            <a:noFill/>
            <a:miter lim="800000"/>
            <a:headEnd/>
            <a:tailEnd/>
          </a:ln>
          <a:effectLst/>
        </p:spPr>
        <p:txBody>
          <a:bodyPr wrap="none">
            <a:spAutoFit/>
          </a:bodyPr>
          <a:lstStyle/>
          <a:p>
            <a:pPr eaLnBrk="1" hangingPunct="1">
              <a:buClr>
                <a:srgbClr val="40458C"/>
              </a:buClr>
              <a:buSzPct val="100000"/>
              <a:buFont typeface="Times New Roman" pitchFamily="18" charset="0"/>
              <a:buNone/>
            </a:pPr>
            <a:r>
              <a:rPr lang="en-US" sz="3200" dirty="0" smtClean="0">
                <a:solidFill>
                  <a:srgbClr val="FFFFFF"/>
                </a:solidFill>
                <a:latin typeface="Calibri"/>
              </a:rPr>
              <a:t>0=add</a:t>
            </a:r>
          </a:p>
          <a:p>
            <a:pPr eaLnBrk="1" hangingPunct="1">
              <a:buClr>
                <a:srgbClr val="40458C"/>
              </a:buClr>
              <a:buSzPct val="100000"/>
              <a:buFont typeface="Times New Roman" pitchFamily="18" charset="0"/>
              <a:buNone/>
            </a:pPr>
            <a:r>
              <a:rPr lang="en-US" sz="3200" dirty="0" smtClean="0">
                <a:solidFill>
                  <a:srgbClr val="FFFFFF"/>
                </a:solidFill>
                <a:latin typeface="Calibri"/>
              </a:rPr>
              <a:t>1=sub</a:t>
            </a:r>
            <a:endParaRPr lang="en-US" sz="3200" dirty="0">
              <a:solidFill>
                <a:srgbClr val="FFFFFF"/>
              </a:solidFill>
              <a:latin typeface="Calibri"/>
            </a:endParaRPr>
          </a:p>
        </p:txBody>
      </p:sp>
      <p:grpSp>
        <p:nvGrpSpPr>
          <p:cNvPr id="138" name="Group 137"/>
          <p:cNvGrpSpPr/>
          <p:nvPr/>
        </p:nvGrpSpPr>
        <p:grpSpPr>
          <a:xfrm>
            <a:off x="3270562" y="2757114"/>
            <a:ext cx="123825" cy="1260836"/>
            <a:chOff x="8357395" y="2719014"/>
            <a:chExt cx="123825" cy="1260836"/>
          </a:xfrm>
        </p:grpSpPr>
        <p:cxnSp>
          <p:nvCxnSpPr>
            <p:cNvPr id="139" name="Straight Connector 138"/>
            <p:cNvCxnSpPr/>
            <p:nvPr/>
          </p:nvCxnSpPr>
          <p:spPr>
            <a:xfrm flipV="1">
              <a:off x="8481220" y="3200400"/>
              <a:ext cx="0" cy="779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8481220" y="2719014"/>
              <a:ext cx="0" cy="4886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8357395" y="2719014"/>
              <a:ext cx="1238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48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Takeaways</a:t>
            </a:r>
            <a:endParaRPr lang="en-US" dirty="0"/>
          </a:p>
        </p:txBody>
      </p:sp>
      <p:sp>
        <p:nvSpPr>
          <p:cNvPr id="3" name="Content Placeholder 2"/>
          <p:cNvSpPr>
            <a:spLocks noGrp="1"/>
          </p:cNvSpPr>
          <p:nvPr>
            <p:ph idx="1"/>
          </p:nvPr>
        </p:nvSpPr>
        <p:spPr>
          <a:xfrm>
            <a:off x="152400" y="762000"/>
            <a:ext cx="8915400" cy="5867400"/>
          </a:xfrm>
        </p:spPr>
        <p:txBody>
          <a:bodyPr>
            <a:normAutofit fontScale="85000" lnSpcReduction="20000"/>
          </a:bodyPr>
          <a:lstStyle/>
          <a:p>
            <a:r>
              <a:rPr lang="en-US" sz="2800" dirty="0">
                <a:solidFill>
                  <a:schemeClr val="accent1"/>
                </a:solidFill>
              </a:rPr>
              <a:t>Digital computers </a:t>
            </a:r>
            <a:r>
              <a:rPr lang="en-US" sz="2800" dirty="0" smtClean="0">
                <a:solidFill>
                  <a:schemeClr val="accent1"/>
                </a:solidFill>
              </a:rPr>
              <a:t>are implemented via logic circuits and thus represent </a:t>
            </a:r>
            <a:r>
              <a:rPr lang="en-US" sz="2800" i="1" dirty="0" smtClean="0">
                <a:solidFill>
                  <a:schemeClr val="accent1"/>
                </a:solidFill>
              </a:rPr>
              <a:t>all</a:t>
            </a:r>
            <a:r>
              <a:rPr lang="en-US" sz="2800" dirty="0" smtClean="0">
                <a:solidFill>
                  <a:schemeClr val="accent1"/>
                </a:solidFill>
              </a:rPr>
              <a:t> </a:t>
            </a:r>
            <a:r>
              <a:rPr lang="en-US" sz="2800" dirty="0">
                <a:solidFill>
                  <a:schemeClr val="accent1"/>
                </a:solidFill>
              </a:rPr>
              <a:t>numbers in binary (base 2</a:t>
            </a:r>
            <a:r>
              <a:rPr lang="en-US" sz="2800" dirty="0" smtClean="0">
                <a:solidFill>
                  <a:schemeClr val="accent1"/>
                </a:solidFill>
              </a:rPr>
              <a:t>).</a:t>
            </a:r>
          </a:p>
          <a:p>
            <a:endParaRPr lang="en-US" sz="1400" dirty="0"/>
          </a:p>
          <a:p>
            <a:r>
              <a:rPr lang="en-US" sz="2800" dirty="0" smtClean="0"/>
              <a:t>We write numbers as decimal or hex for convenience and need to be able to convert to binary and back (to understand what the computer is doing!).</a:t>
            </a:r>
          </a:p>
          <a:p>
            <a:endParaRPr lang="en-US" sz="1400" dirty="0"/>
          </a:p>
          <a:p>
            <a:r>
              <a:rPr lang="en-US" sz="2800" dirty="0" smtClean="0">
                <a:solidFill>
                  <a:srgbClr val="92D050"/>
                </a:solidFill>
              </a:rPr>
              <a:t>Adding two 1-bit numbers generalizes to adding two numbers of any size since 1-bit full adders can be cascaded. </a:t>
            </a:r>
          </a:p>
          <a:p>
            <a:endParaRPr lang="en-US" sz="1400" dirty="0"/>
          </a:p>
          <a:p>
            <a:r>
              <a:rPr lang="en-US" sz="2800" dirty="0" smtClean="0">
                <a:solidFill>
                  <a:schemeClr val="accent6"/>
                </a:solidFill>
              </a:rPr>
              <a:t>Using Two’s complement number representation simplifies adder Logic circuit design (0 is unique, easy to negate). Subtraction is adding, where one operand is negated (two’s complement; to negate: flip the bits and add 1).</a:t>
            </a:r>
          </a:p>
          <a:p>
            <a:endParaRPr lang="en-US" sz="1500" dirty="0" smtClean="0"/>
          </a:p>
          <a:p>
            <a:r>
              <a:rPr lang="en-US" sz="2800" dirty="0" smtClean="0">
                <a:solidFill>
                  <a:schemeClr val="accent5">
                    <a:lumMod val="60000"/>
                    <a:lumOff val="40000"/>
                  </a:schemeClr>
                </a:solidFill>
              </a:rPr>
              <a:t>Overflow if sign of operands A and B != sign of result S. </a:t>
            </a:r>
          </a:p>
          <a:p>
            <a:r>
              <a:rPr lang="en-US" sz="2800" dirty="0" smtClean="0">
                <a:solidFill>
                  <a:schemeClr val="accent5">
                    <a:lumMod val="60000"/>
                    <a:lumOff val="40000"/>
                  </a:schemeClr>
                </a:solidFill>
              </a:rPr>
              <a:t>Can detect overflow by testing  </a:t>
            </a:r>
            <a:r>
              <a:rPr lang="en-US" sz="2800" dirty="0" err="1" smtClean="0">
                <a:solidFill>
                  <a:schemeClr val="accent5">
                    <a:lumMod val="60000"/>
                    <a:lumOff val="40000"/>
                  </a:schemeClr>
                </a:solidFill>
              </a:rPr>
              <a:t>C</a:t>
            </a:r>
            <a:r>
              <a:rPr lang="en-US" sz="2800" baseline="-25000" dirty="0" err="1" smtClean="0">
                <a:solidFill>
                  <a:schemeClr val="accent5">
                    <a:lumMod val="60000"/>
                    <a:lumOff val="40000"/>
                  </a:schemeClr>
                </a:solidFill>
              </a:rPr>
              <a:t>in</a:t>
            </a:r>
            <a:r>
              <a:rPr lang="en-US" sz="2800" dirty="0" smtClean="0">
                <a:solidFill>
                  <a:schemeClr val="accent5">
                    <a:lumMod val="60000"/>
                    <a:lumOff val="40000"/>
                  </a:schemeClr>
                </a:solidFill>
              </a:rPr>
              <a:t> != </a:t>
            </a:r>
            <a:r>
              <a:rPr lang="en-US" sz="2800" dirty="0" err="1" smtClean="0">
                <a:solidFill>
                  <a:schemeClr val="accent5">
                    <a:lumMod val="60000"/>
                    <a:lumOff val="40000"/>
                  </a:schemeClr>
                </a:solidFill>
              </a:rPr>
              <a:t>C</a:t>
            </a:r>
            <a:r>
              <a:rPr lang="en-US" sz="2800" baseline="-25000" dirty="0" err="1" smtClean="0">
                <a:solidFill>
                  <a:schemeClr val="accent5">
                    <a:lumMod val="60000"/>
                    <a:lumOff val="40000"/>
                  </a:schemeClr>
                </a:solidFill>
              </a:rPr>
              <a:t>out</a:t>
            </a:r>
            <a:r>
              <a:rPr lang="en-US" sz="2800" dirty="0">
                <a:solidFill>
                  <a:schemeClr val="accent5">
                    <a:lumMod val="60000"/>
                    <a:lumOff val="40000"/>
                  </a:schemeClr>
                </a:solidFill>
              </a:rPr>
              <a:t> </a:t>
            </a:r>
            <a:r>
              <a:rPr lang="en-US" sz="2800" dirty="0" smtClean="0">
                <a:solidFill>
                  <a:schemeClr val="accent5">
                    <a:lumMod val="60000"/>
                    <a:lumOff val="40000"/>
                  </a:schemeClr>
                </a:solidFill>
              </a:rPr>
              <a:t>of </a:t>
            </a:r>
            <a:r>
              <a:rPr lang="en-US" sz="2800" dirty="0">
                <a:solidFill>
                  <a:schemeClr val="accent5">
                    <a:lumMod val="60000"/>
                    <a:lumOff val="40000"/>
                  </a:schemeClr>
                </a:solidFill>
              </a:rPr>
              <a:t>the most significant bit (</a:t>
            </a:r>
            <a:r>
              <a:rPr lang="en-US" sz="2800" dirty="0" err="1">
                <a:solidFill>
                  <a:schemeClr val="accent5">
                    <a:lumMod val="60000"/>
                    <a:lumOff val="40000"/>
                  </a:schemeClr>
                </a:solidFill>
              </a:rPr>
              <a:t>msb</a:t>
            </a:r>
            <a:r>
              <a:rPr lang="en-US" sz="2800" dirty="0" smtClean="0">
                <a:solidFill>
                  <a:schemeClr val="accent5">
                    <a:lumMod val="60000"/>
                    <a:lumOff val="40000"/>
                  </a:schemeClr>
                </a:solidFill>
              </a:rPr>
              <a:t>), which only occurs when previous statement is true.</a:t>
            </a:r>
            <a:endParaRPr lang="en-US" sz="2800" dirty="0">
              <a:solidFill>
                <a:schemeClr val="accent5">
                  <a:lumMod val="60000"/>
                  <a:lumOff val="40000"/>
                </a:schemeClr>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78</a:t>
            </a:fld>
            <a:endParaRPr lang="en-US"/>
          </a:p>
        </p:txBody>
      </p:sp>
    </p:spTree>
    <p:extLst>
      <p:ext uri="{BB962C8B-B14F-4D97-AF65-F5344CB8AC3E}">
        <p14:creationId xmlns:p14="http://schemas.microsoft.com/office/powerpoint/2010/main" val="32571995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custDataLst>
              <p:tags r:id="rId1"/>
            </p:custDataLst>
          </p:nvPr>
        </p:nvSpPr>
        <p:spPr/>
        <p:txBody>
          <a:bodyPr>
            <a:normAutofit fontScale="90000"/>
          </a:bodyPr>
          <a:lstStyle/>
          <a:p>
            <a:r>
              <a:rPr lang="en-US" smtClean="0"/>
              <a:t>Summary</a:t>
            </a:r>
            <a:endParaRPr lang="en-US" dirty="0"/>
          </a:p>
        </p:txBody>
      </p:sp>
      <p:sp>
        <p:nvSpPr>
          <p:cNvPr id="41986" name="Rectangle 2"/>
          <p:cNvSpPr>
            <a:spLocks noGrp="1" noChangeArrowheads="1"/>
          </p:cNvSpPr>
          <p:nvPr>
            <p:ph idx="1"/>
            <p:custDataLst>
              <p:tags r:id="rId2"/>
            </p:custDataLst>
          </p:nvPr>
        </p:nvSpPr>
        <p:spPr>
          <a:xfrm>
            <a:off x="0" y="762000"/>
            <a:ext cx="9144000" cy="6096000"/>
          </a:xfrm>
        </p:spPr>
        <p:txBody>
          <a:bodyPr>
            <a:normAutofit/>
          </a:bodyPr>
          <a:lstStyle/>
          <a:p>
            <a:r>
              <a:rPr lang="en-US" dirty="0" smtClean="0"/>
              <a:t>We can now implement combinational logic circuits</a:t>
            </a:r>
          </a:p>
          <a:p>
            <a:pPr lvl="1"/>
            <a:r>
              <a:rPr lang="en-US" dirty="0"/>
              <a:t>Design each block</a:t>
            </a:r>
          </a:p>
          <a:p>
            <a:pPr lvl="2"/>
            <a:r>
              <a:rPr lang="en-US" dirty="0"/>
              <a:t>Binary encoded numbers for compactness</a:t>
            </a:r>
          </a:p>
          <a:p>
            <a:pPr lvl="1"/>
            <a:r>
              <a:rPr lang="en-US" dirty="0" smtClean="0"/>
              <a:t>Decompose large circuit into manageable blocks</a:t>
            </a:r>
          </a:p>
          <a:p>
            <a:pPr lvl="2"/>
            <a:r>
              <a:rPr lang="en-US" dirty="0" smtClean="0"/>
              <a:t>1-bit Half </a:t>
            </a:r>
            <a:r>
              <a:rPr lang="en-US" dirty="0"/>
              <a:t>A</a:t>
            </a:r>
            <a:r>
              <a:rPr lang="en-US" dirty="0" smtClean="0"/>
              <a:t>dders, 1-bit Full </a:t>
            </a:r>
            <a:r>
              <a:rPr lang="en-US" dirty="0"/>
              <a:t>A</a:t>
            </a:r>
            <a:r>
              <a:rPr lang="en-US" dirty="0" smtClean="0"/>
              <a:t>dders, </a:t>
            </a:r>
            <a:endParaRPr lang="en-US" dirty="0"/>
          </a:p>
          <a:p>
            <a:pPr marL="914400" lvl="2" indent="0">
              <a:buNone/>
            </a:pPr>
            <a:r>
              <a:rPr lang="en-US" dirty="0"/>
              <a:t> </a:t>
            </a:r>
            <a:r>
              <a:rPr lang="en-US" dirty="0" smtClean="0"/>
              <a:t>    </a:t>
            </a:r>
            <a:r>
              <a:rPr lang="en-US" i="1" dirty="0" smtClean="0"/>
              <a:t>n</a:t>
            </a:r>
            <a:r>
              <a:rPr lang="en-US" dirty="0" smtClean="0"/>
              <a:t>-bit Adders via cascaded 1-bit Full Adders, ...</a:t>
            </a:r>
          </a:p>
          <a:p>
            <a:pPr lvl="1"/>
            <a:r>
              <a:rPr lang="en-US" dirty="0" smtClean="0"/>
              <a:t>Can implement circuits using NAND or NOR gates</a:t>
            </a:r>
          </a:p>
          <a:p>
            <a:pPr lvl="1"/>
            <a:r>
              <a:rPr lang="en-US" dirty="0" smtClean="0"/>
              <a:t>Can implement gates using use PMOS and NMOS-transistors</a:t>
            </a:r>
          </a:p>
          <a:p>
            <a:pPr lvl="1"/>
            <a:r>
              <a:rPr lang="en-US" dirty="0" smtClean="0">
                <a:solidFill>
                  <a:schemeClr val="accent5">
                    <a:lumMod val="60000"/>
                    <a:lumOff val="40000"/>
                  </a:schemeClr>
                </a:solidFill>
              </a:rPr>
              <a:t>And can add and subtract numbers (in two’s compliment)!</a:t>
            </a:r>
          </a:p>
          <a:p>
            <a:pPr lvl="1"/>
            <a:r>
              <a:rPr lang="en-US" dirty="0" smtClean="0">
                <a:solidFill>
                  <a:srgbClr val="FFFFFF"/>
                </a:solidFill>
              </a:rPr>
              <a:t>Next time, state and finite state machines…</a:t>
            </a:r>
            <a:endParaRPr lang="en-US" dirty="0">
              <a:solidFill>
                <a:srgbClr val="FFFFFF"/>
              </a:solidFill>
            </a:endParaRPr>
          </a:p>
        </p:txBody>
      </p:sp>
      <p:pic>
        <p:nvPicPr>
          <p:cNvPr id="23554" name="CP3 Ink c3a23903-b926-4318-8d7f-5af601c0eacc"/>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457954" y="5201580"/>
            <a:ext cx="118651" cy="11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5539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533400"/>
            <a:ext cx="8686800" cy="5638800"/>
          </a:xfrm>
        </p:spPr>
        <p:txBody>
          <a:bodyPr/>
          <a:lstStyle/>
          <a:p>
            <a:r>
              <a:rPr lang="en-US" dirty="0" smtClean="0"/>
              <a:t>How do we count in different bases?</a:t>
            </a:r>
          </a:p>
          <a:p>
            <a:pPr lvl="1"/>
            <a:r>
              <a:rPr lang="en-US" u="sng" dirty="0" smtClean="0"/>
              <a:t>Dec</a:t>
            </a:r>
            <a:r>
              <a:rPr lang="en-US" sz="1800" u="sng" dirty="0" smtClean="0"/>
              <a:t> (base 10)</a:t>
            </a:r>
            <a:r>
              <a:rPr lang="en-US" dirty="0" smtClean="0"/>
              <a:t> </a:t>
            </a:r>
            <a:r>
              <a:rPr lang="en-US" u="sng" dirty="0" smtClean="0"/>
              <a:t>Bin </a:t>
            </a:r>
            <a:r>
              <a:rPr lang="en-US" sz="1800" u="sng" dirty="0" smtClean="0"/>
              <a:t>(base 2)</a:t>
            </a:r>
            <a:r>
              <a:rPr lang="en-US" u="sng" dirty="0" smtClean="0"/>
              <a:t>	Oct</a:t>
            </a:r>
            <a:r>
              <a:rPr lang="en-US" sz="1800" u="sng" dirty="0" smtClean="0"/>
              <a:t> (base 8)</a:t>
            </a:r>
            <a:r>
              <a:rPr lang="en-US" dirty="0" smtClean="0"/>
              <a:t>  </a:t>
            </a:r>
            <a:r>
              <a:rPr lang="en-US" u="sng" dirty="0" smtClean="0"/>
              <a:t>Hex</a:t>
            </a:r>
            <a:r>
              <a:rPr lang="en-US" sz="1800" u="sng" dirty="0" smtClean="0"/>
              <a:t> (base 16)</a:t>
            </a:r>
            <a:endParaRPr lang="en-US" sz="1800" u="sng" dirty="0"/>
          </a:p>
        </p:txBody>
      </p:sp>
      <p:sp>
        <p:nvSpPr>
          <p:cNvPr id="2" name="Title 1"/>
          <p:cNvSpPr>
            <a:spLocks noGrp="1"/>
          </p:cNvSpPr>
          <p:nvPr>
            <p:ph type="title"/>
            <p:custDataLst>
              <p:tags r:id="rId2"/>
            </p:custDataLst>
          </p:nvPr>
        </p:nvSpPr>
        <p:spPr>
          <a:xfrm>
            <a:off x="228600" y="0"/>
            <a:ext cx="8915400" cy="533400"/>
          </a:xfrm>
        </p:spPr>
        <p:txBody>
          <a:bodyPr>
            <a:noAutofit/>
          </a:bodyPr>
          <a:lstStyle/>
          <a:p>
            <a:r>
              <a:rPr lang="en-US" sz="3600" dirty="0" smtClean="0"/>
              <a:t>Number Representations: </a:t>
            </a:r>
            <a:r>
              <a:rPr lang="en-US" sz="3600" dirty="0"/>
              <a:t>Activity #1 Counting</a:t>
            </a:r>
          </a:p>
        </p:txBody>
      </p:sp>
      <p:sp>
        <p:nvSpPr>
          <p:cNvPr id="4" name="TextBox 3"/>
          <p:cNvSpPr txBox="1"/>
          <p:nvPr/>
        </p:nvSpPr>
        <p:spPr>
          <a:xfrm>
            <a:off x="1102949" y="1447800"/>
            <a:ext cx="497251" cy="5509200"/>
          </a:xfrm>
          <a:prstGeom prst="rect">
            <a:avLst/>
          </a:prstGeom>
          <a:noFill/>
        </p:spPr>
        <p:txBody>
          <a:bodyPr wrap="none" rtlCol="0">
            <a:spAutoFit/>
          </a:bodyPr>
          <a:lstStyle/>
          <a:p>
            <a:pPr algn="r"/>
            <a:r>
              <a:rPr lang="en-US" sz="1600" dirty="0" smtClean="0">
                <a:solidFill>
                  <a:schemeClr val="accent5">
                    <a:lumMod val="60000"/>
                    <a:lumOff val="40000"/>
                  </a:schemeClr>
                </a:solidFill>
              </a:rPr>
              <a:t>0</a:t>
            </a:r>
          </a:p>
          <a:p>
            <a:pPr algn="r"/>
            <a:r>
              <a:rPr lang="en-US" sz="1600" dirty="0" smtClean="0">
                <a:solidFill>
                  <a:schemeClr val="accent5">
                    <a:lumMod val="60000"/>
                    <a:lumOff val="40000"/>
                  </a:schemeClr>
                </a:solidFill>
              </a:rPr>
              <a:t>1</a:t>
            </a:r>
          </a:p>
          <a:p>
            <a:pPr algn="r"/>
            <a:r>
              <a:rPr lang="en-US" sz="1600" dirty="0" smtClean="0">
                <a:solidFill>
                  <a:schemeClr val="accent5">
                    <a:lumMod val="60000"/>
                    <a:lumOff val="40000"/>
                  </a:schemeClr>
                </a:solidFill>
              </a:rPr>
              <a:t>2</a:t>
            </a:r>
          </a:p>
          <a:p>
            <a:pPr algn="r"/>
            <a:r>
              <a:rPr lang="en-US" sz="1600" dirty="0" smtClean="0">
                <a:solidFill>
                  <a:schemeClr val="accent5">
                    <a:lumMod val="60000"/>
                    <a:lumOff val="40000"/>
                  </a:schemeClr>
                </a:solidFill>
              </a:rPr>
              <a:t>3</a:t>
            </a:r>
          </a:p>
          <a:p>
            <a:pPr algn="r"/>
            <a:r>
              <a:rPr lang="en-US" sz="1600" dirty="0" smtClean="0">
                <a:solidFill>
                  <a:schemeClr val="accent5">
                    <a:lumMod val="60000"/>
                    <a:lumOff val="40000"/>
                  </a:schemeClr>
                </a:solidFill>
              </a:rPr>
              <a:t>4</a:t>
            </a:r>
          </a:p>
          <a:p>
            <a:pPr algn="r"/>
            <a:r>
              <a:rPr lang="en-US" sz="1600" dirty="0" smtClean="0">
                <a:solidFill>
                  <a:schemeClr val="accent5">
                    <a:lumMod val="60000"/>
                    <a:lumOff val="40000"/>
                  </a:schemeClr>
                </a:solidFill>
              </a:rPr>
              <a:t>5</a:t>
            </a:r>
          </a:p>
          <a:p>
            <a:pPr algn="r"/>
            <a:r>
              <a:rPr lang="en-US" sz="1600" dirty="0" smtClean="0">
                <a:solidFill>
                  <a:schemeClr val="accent5">
                    <a:lumMod val="60000"/>
                    <a:lumOff val="40000"/>
                  </a:schemeClr>
                </a:solidFill>
              </a:rPr>
              <a:t>6</a:t>
            </a:r>
          </a:p>
          <a:p>
            <a:pPr algn="r"/>
            <a:r>
              <a:rPr lang="en-US" sz="1600" dirty="0" smtClean="0">
                <a:solidFill>
                  <a:schemeClr val="accent5">
                    <a:lumMod val="60000"/>
                    <a:lumOff val="40000"/>
                  </a:schemeClr>
                </a:solidFill>
              </a:rPr>
              <a:t>7</a:t>
            </a:r>
          </a:p>
          <a:p>
            <a:pPr algn="r"/>
            <a:r>
              <a:rPr lang="en-US" sz="1600" dirty="0" smtClean="0">
                <a:solidFill>
                  <a:schemeClr val="accent5">
                    <a:lumMod val="60000"/>
                    <a:lumOff val="40000"/>
                  </a:schemeClr>
                </a:solidFill>
              </a:rPr>
              <a:t>8</a:t>
            </a:r>
          </a:p>
          <a:p>
            <a:pPr algn="r"/>
            <a:r>
              <a:rPr lang="en-US" sz="1600" dirty="0" smtClean="0">
                <a:solidFill>
                  <a:schemeClr val="accent5">
                    <a:lumMod val="60000"/>
                    <a:lumOff val="40000"/>
                  </a:schemeClr>
                </a:solidFill>
              </a:rPr>
              <a:t>9</a:t>
            </a:r>
          </a:p>
          <a:p>
            <a:pPr algn="r"/>
            <a:r>
              <a:rPr lang="en-US" sz="1600" dirty="0" smtClean="0">
                <a:solidFill>
                  <a:schemeClr val="accent5">
                    <a:lumMod val="60000"/>
                    <a:lumOff val="40000"/>
                  </a:schemeClr>
                </a:solidFill>
              </a:rPr>
              <a:t>10</a:t>
            </a:r>
          </a:p>
          <a:p>
            <a:pPr algn="r"/>
            <a:r>
              <a:rPr lang="en-US" sz="1600" dirty="0" smtClean="0">
                <a:solidFill>
                  <a:schemeClr val="accent5">
                    <a:lumMod val="60000"/>
                    <a:lumOff val="40000"/>
                  </a:schemeClr>
                </a:solidFill>
              </a:rPr>
              <a:t>11</a:t>
            </a:r>
          </a:p>
          <a:p>
            <a:pPr algn="r"/>
            <a:r>
              <a:rPr lang="en-US" sz="1600" dirty="0" smtClean="0">
                <a:solidFill>
                  <a:schemeClr val="accent5">
                    <a:lumMod val="60000"/>
                    <a:lumOff val="40000"/>
                  </a:schemeClr>
                </a:solidFill>
              </a:rPr>
              <a:t>12</a:t>
            </a:r>
          </a:p>
          <a:p>
            <a:pPr algn="r"/>
            <a:r>
              <a:rPr lang="en-US" sz="1600" dirty="0" smtClean="0">
                <a:solidFill>
                  <a:schemeClr val="accent5">
                    <a:lumMod val="60000"/>
                    <a:lumOff val="40000"/>
                  </a:schemeClr>
                </a:solidFill>
              </a:rPr>
              <a:t>13</a:t>
            </a:r>
          </a:p>
          <a:p>
            <a:pPr algn="r"/>
            <a:r>
              <a:rPr lang="en-US" sz="1600" dirty="0" smtClean="0">
                <a:solidFill>
                  <a:schemeClr val="accent5">
                    <a:lumMod val="60000"/>
                    <a:lumOff val="40000"/>
                  </a:schemeClr>
                </a:solidFill>
              </a:rPr>
              <a:t>14</a:t>
            </a:r>
          </a:p>
          <a:p>
            <a:pPr algn="r"/>
            <a:r>
              <a:rPr lang="en-US" sz="1600" dirty="0" smtClean="0">
                <a:solidFill>
                  <a:schemeClr val="accent5">
                    <a:lumMod val="60000"/>
                    <a:lumOff val="40000"/>
                  </a:schemeClr>
                </a:solidFill>
              </a:rPr>
              <a:t>15</a:t>
            </a:r>
          </a:p>
          <a:p>
            <a:pPr algn="r"/>
            <a:r>
              <a:rPr lang="en-US" sz="1600" dirty="0" smtClean="0">
                <a:solidFill>
                  <a:schemeClr val="accent5">
                    <a:lumMod val="60000"/>
                    <a:lumOff val="40000"/>
                  </a:schemeClr>
                </a:solidFill>
              </a:rPr>
              <a:t>16</a:t>
            </a:r>
          </a:p>
          <a:p>
            <a:pPr algn="r"/>
            <a:r>
              <a:rPr lang="en-US" sz="1600" dirty="0" smtClean="0">
                <a:solidFill>
                  <a:schemeClr val="accent5">
                    <a:lumMod val="60000"/>
                    <a:lumOff val="40000"/>
                  </a:schemeClr>
                </a:solidFill>
              </a:rPr>
              <a:t>17</a:t>
            </a:r>
          </a:p>
          <a:p>
            <a:pPr algn="r"/>
            <a:r>
              <a:rPr lang="en-US" sz="1600" dirty="0" smtClean="0">
                <a:solidFill>
                  <a:schemeClr val="accent5">
                    <a:lumMod val="60000"/>
                    <a:lumOff val="40000"/>
                  </a:schemeClr>
                </a:solidFill>
              </a:rPr>
              <a:t>18</a:t>
            </a:r>
            <a:endParaRPr lang="en-US" sz="800" dirty="0" smtClean="0">
              <a:solidFill>
                <a:schemeClr val="accent5">
                  <a:lumMod val="60000"/>
                  <a:lumOff val="40000"/>
                </a:schemeClr>
              </a:solidFill>
            </a:endParaRPr>
          </a:p>
          <a:p>
            <a:pPr algn="r"/>
            <a:r>
              <a:rPr lang="en-US" sz="800" dirty="0" smtClean="0">
                <a:solidFill>
                  <a:schemeClr val="accent5">
                    <a:lumMod val="60000"/>
                    <a:lumOff val="40000"/>
                  </a:schemeClr>
                </a:solidFill>
              </a:rPr>
              <a:t>.</a:t>
            </a:r>
          </a:p>
          <a:p>
            <a:pPr algn="r"/>
            <a:r>
              <a:rPr lang="en-US" sz="800" dirty="0" smtClean="0">
                <a:solidFill>
                  <a:schemeClr val="accent5">
                    <a:lumMod val="60000"/>
                    <a:lumOff val="40000"/>
                  </a:schemeClr>
                </a:solidFill>
              </a:rPr>
              <a:t>.</a:t>
            </a:r>
          </a:p>
          <a:p>
            <a:pPr algn="r"/>
            <a:r>
              <a:rPr lang="en-US" sz="1600" dirty="0" smtClean="0">
                <a:solidFill>
                  <a:schemeClr val="accent5">
                    <a:lumMod val="60000"/>
                    <a:lumOff val="40000"/>
                  </a:schemeClr>
                </a:solidFill>
              </a:rPr>
              <a:t>99</a:t>
            </a:r>
          </a:p>
          <a:p>
            <a:pPr algn="r"/>
            <a:r>
              <a:rPr lang="en-US" sz="1600" dirty="0" smtClean="0">
                <a:solidFill>
                  <a:schemeClr val="accent5">
                    <a:lumMod val="60000"/>
                    <a:lumOff val="40000"/>
                  </a:schemeClr>
                </a:solidFill>
              </a:rPr>
              <a:t>100</a:t>
            </a:r>
            <a:endParaRPr lang="en-US" sz="1600" dirty="0">
              <a:solidFill>
                <a:schemeClr val="accent5">
                  <a:lumMod val="60000"/>
                  <a:lumOff val="40000"/>
                </a:schemeClr>
              </a:solidFill>
            </a:endParaRPr>
          </a:p>
        </p:txBody>
      </p:sp>
      <p:sp>
        <p:nvSpPr>
          <p:cNvPr id="6" name="TextBox 5"/>
          <p:cNvSpPr txBox="1"/>
          <p:nvPr/>
        </p:nvSpPr>
        <p:spPr>
          <a:xfrm>
            <a:off x="4407544"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10</a:t>
            </a:r>
          </a:p>
          <a:p>
            <a:pPr algn="r"/>
            <a:r>
              <a:rPr lang="en-US" sz="1600" dirty="0" smtClean="0"/>
              <a:t>11</a:t>
            </a:r>
          </a:p>
          <a:p>
            <a:pPr algn="r"/>
            <a:r>
              <a:rPr lang="en-US" sz="1600" dirty="0" smtClean="0"/>
              <a:t>12</a:t>
            </a:r>
          </a:p>
          <a:p>
            <a:pPr algn="r"/>
            <a:r>
              <a:rPr lang="en-US" sz="1600" dirty="0" smtClean="0"/>
              <a:t>13</a:t>
            </a:r>
          </a:p>
          <a:p>
            <a:pPr algn="r"/>
            <a:r>
              <a:rPr lang="en-US" sz="1600" dirty="0" smtClean="0"/>
              <a:t>14</a:t>
            </a:r>
          </a:p>
          <a:p>
            <a:pPr algn="r"/>
            <a:r>
              <a:rPr lang="en-US" sz="1600" dirty="0" smtClean="0"/>
              <a:t>15</a:t>
            </a:r>
          </a:p>
          <a:p>
            <a:pPr algn="r"/>
            <a:r>
              <a:rPr lang="en-US" sz="1600" dirty="0" smtClean="0"/>
              <a:t>16</a:t>
            </a:r>
          </a:p>
          <a:p>
            <a:pPr algn="r"/>
            <a:r>
              <a:rPr lang="en-US" sz="1600" dirty="0" smtClean="0"/>
              <a:t>17</a:t>
            </a:r>
          </a:p>
          <a:p>
            <a:pPr algn="r"/>
            <a:r>
              <a:rPr lang="en-US" sz="1600" dirty="0" smtClean="0"/>
              <a:t>20</a:t>
            </a:r>
          </a:p>
          <a:p>
            <a:pPr algn="r"/>
            <a:r>
              <a:rPr lang="en-US" sz="1600" dirty="0" smtClean="0"/>
              <a:t>21</a:t>
            </a:r>
          </a:p>
          <a:p>
            <a:pPr algn="r"/>
            <a:r>
              <a:rPr lang="en-US" sz="1600" dirty="0" smtClean="0"/>
              <a:t>22</a:t>
            </a:r>
            <a:endParaRPr lang="en-US" sz="800" dirty="0" smtClean="0"/>
          </a:p>
          <a:p>
            <a:pPr algn="r"/>
            <a:r>
              <a:rPr lang="en-US" sz="800" dirty="0" smtClean="0"/>
              <a:t>.</a:t>
            </a:r>
          </a:p>
          <a:p>
            <a:pPr algn="r"/>
            <a:r>
              <a:rPr lang="en-US" sz="800" dirty="0" smtClean="0"/>
              <a:t>.</a:t>
            </a:r>
          </a:p>
        </p:txBody>
      </p:sp>
      <p:sp>
        <p:nvSpPr>
          <p:cNvPr id="8" name="TextBox 7"/>
          <p:cNvSpPr txBox="1"/>
          <p:nvPr/>
        </p:nvSpPr>
        <p:spPr>
          <a:xfrm>
            <a:off x="2524471" y="1447800"/>
            <a:ext cx="752129"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10</a:t>
            </a:r>
          </a:p>
          <a:p>
            <a:pPr algn="r"/>
            <a:r>
              <a:rPr lang="en-US" sz="1600" dirty="0" smtClean="0"/>
              <a:t>11</a:t>
            </a:r>
          </a:p>
          <a:p>
            <a:pPr algn="r"/>
            <a:r>
              <a:rPr lang="en-US" sz="1600" dirty="0" smtClean="0"/>
              <a:t>100</a:t>
            </a:r>
          </a:p>
          <a:p>
            <a:pPr algn="r"/>
            <a:r>
              <a:rPr lang="en-US" sz="1600" dirty="0" smtClean="0"/>
              <a:t>101</a:t>
            </a:r>
          </a:p>
          <a:p>
            <a:pPr algn="r"/>
            <a:r>
              <a:rPr lang="en-US" sz="1600" dirty="0" smtClean="0"/>
              <a:t>110</a:t>
            </a:r>
          </a:p>
          <a:p>
            <a:pPr algn="r"/>
            <a:r>
              <a:rPr lang="en-US" sz="1600" dirty="0" smtClean="0"/>
              <a:t>111</a:t>
            </a:r>
          </a:p>
          <a:p>
            <a:pPr algn="r"/>
            <a:r>
              <a:rPr lang="en-US" sz="1600" dirty="0" smtClean="0"/>
              <a:t>1000</a:t>
            </a:r>
          </a:p>
          <a:p>
            <a:pPr algn="r"/>
            <a:r>
              <a:rPr lang="en-US" sz="1600" dirty="0" smtClean="0"/>
              <a:t>1001</a:t>
            </a:r>
          </a:p>
          <a:p>
            <a:pPr algn="r"/>
            <a:r>
              <a:rPr lang="en-US" sz="1600" dirty="0" smtClean="0"/>
              <a:t>1010</a:t>
            </a:r>
          </a:p>
          <a:p>
            <a:pPr algn="r"/>
            <a:r>
              <a:rPr lang="en-US" sz="1600" dirty="0" smtClean="0"/>
              <a:t>1011</a:t>
            </a:r>
          </a:p>
          <a:p>
            <a:pPr algn="r"/>
            <a:r>
              <a:rPr lang="en-US" sz="1600" dirty="0" smtClean="0"/>
              <a:t>1100</a:t>
            </a:r>
          </a:p>
          <a:p>
            <a:pPr algn="r"/>
            <a:r>
              <a:rPr lang="en-US" sz="1600" dirty="0" smtClean="0"/>
              <a:t>1101</a:t>
            </a:r>
          </a:p>
          <a:p>
            <a:pPr algn="r"/>
            <a:r>
              <a:rPr lang="en-US" sz="1600" dirty="0" smtClean="0"/>
              <a:t>1110</a:t>
            </a:r>
          </a:p>
          <a:p>
            <a:pPr algn="r"/>
            <a:r>
              <a:rPr lang="en-US" sz="1600" dirty="0" smtClean="0"/>
              <a:t>1111</a:t>
            </a:r>
          </a:p>
          <a:p>
            <a:pPr algn="r"/>
            <a:r>
              <a:rPr lang="en-US" sz="1600" dirty="0" smtClean="0"/>
              <a:t>1 0000</a:t>
            </a:r>
          </a:p>
          <a:p>
            <a:pPr algn="r"/>
            <a:r>
              <a:rPr lang="en-US" sz="1600" dirty="0" smtClean="0"/>
              <a:t>1 0001</a:t>
            </a:r>
          </a:p>
          <a:p>
            <a:pPr algn="r"/>
            <a:r>
              <a:rPr lang="en-US" sz="1600" dirty="0" smtClean="0"/>
              <a:t>1 0010</a:t>
            </a:r>
            <a:endParaRPr lang="en-US" sz="800" dirty="0" smtClean="0"/>
          </a:p>
          <a:p>
            <a:pPr algn="r"/>
            <a:r>
              <a:rPr lang="en-US" sz="800" dirty="0" smtClean="0"/>
              <a:t>.</a:t>
            </a:r>
          </a:p>
          <a:p>
            <a:pPr algn="r"/>
            <a:r>
              <a:rPr lang="en-US" sz="800" dirty="0" smtClean="0"/>
              <a:t>.</a:t>
            </a:r>
          </a:p>
        </p:txBody>
      </p:sp>
      <p:sp>
        <p:nvSpPr>
          <p:cNvPr id="9" name="Rectangle 8"/>
          <p:cNvSpPr/>
          <p:nvPr/>
        </p:nvSpPr>
        <p:spPr>
          <a:xfrm>
            <a:off x="1102949" y="1524000"/>
            <a:ext cx="5223974" cy="3886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6" name="Rectangle 15"/>
          <p:cNvSpPr/>
          <p:nvPr/>
        </p:nvSpPr>
        <p:spPr>
          <a:xfrm>
            <a:off x="1102949" y="1524000"/>
            <a:ext cx="3697651" cy="19431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4" name="Rectangle 23"/>
          <p:cNvSpPr/>
          <p:nvPr/>
        </p:nvSpPr>
        <p:spPr>
          <a:xfrm>
            <a:off x="1102950" y="1524000"/>
            <a:ext cx="2173650" cy="4572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5" name="TextBox 24"/>
          <p:cNvSpPr txBox="1"/>
          <p:nvPr/>
        </p:nvSpPr>
        <p:spPr>
          <a:xfrm>
            <a:off x="6324600" y="1981200"/>
            <a:ext cx="2866490" cy="830997"/>
          </a:xfrm>
          <a:prstGeom prst="rect">
            <a:avLst/>
          </a:prstGeom>
          <a:noFill/>
        </p:spPr>
        <p:txBody>
          <a:bodyPr wrap="none" rtlCol="0">
            <a:spAutoFit/>
          </a:bodyPr>
          <a:lstStyle/>
          <a:p>
            <a:pPr algn="r"/>
            <a:r>
              <a:rPr lang="en-US" sz="2400" dirty="0" smtClean="0"/>
              <a:t>0b 1111 1111 = </a:t>
            </a:r>
            <a:r>
              <a:rPr lang="en-US" sz="2400" dirty="0" smtClean="0">
                <a:solidFill>
                  <a:schemeClr val="accent5">
                    <a:lumMod val="60000"/>
                    <a:lumOff val="40000"/>
                  </a:schemeClr>
                </a:solidFill>
              </a:rPr>
              <a:t>255</a:t>
            </a:r>
          </a:p>
          <a:p>
            <a:pPr algn="r"/>
            <a:r>
              <a:rPr lang="en-US" sz="2400" dirty="0" smtClean="0"/>
              <a:t>0b 1 0000 0000 = </a:t>
            </a:r>
            <a:r>
              <a:rPr lang="en-US" sz="2400" dirty="0" smtClean="0">
                <a:solidFill>
                  <a:schemeClr val="accent5">
                    <a:lumMod val="60000"/>
                    <a:lumOff val="40000"/>
                  </a:schemeClr>
                </a:solidFill>
              </a:rPr>
              <a:t>256</a:t>
            </a:r>
            <a:endParaRPr lang="en-US" sz="2400" dirty="0">
              <a:solidFill>
                <a:schemeClr val="accent5">
                  <a:lumMod val="60000"/>
                  <a:lumOff val="40000"/>
                </a:schemeClr>
              </a:solidFill>
            </a:endParaRPr>
          </a:p>
        </p:txBody>
      </p:sp>
      <p:sp>
        <p:nvSpPr>
          <p:cNvPr id="26" name="TextBox 25"/>
          <p:cNvSpPr txBox="1"/>
          <p:nvPr/>
        </p:nvSpPr>
        <p:spPr>
          <a:xfrm>
            <a:off x="7391400" y="2819400"/>
            <a:ext cx="1640193" cy="830997"/>
          </a:xfrm>
          <a:prstGeom prst="rect">
            <a:avLst/>
          </a:prstGeom>
          <a:noFill/>
        </p:spPr>
        <p:txBody>
          <a:bodyPr wrap="none" rtlCol="0">
            <a:spAutoFit/>
          </a:bodyPr>
          <a:lstStyle/>
          <a:p>
            <a:pPr algn="r"/>
            <a:r>
              <a:rPr lang="en-US" sz="2400" dirty="0" smtClean="0"/>
              <a:t>0o 77 = </a:t>
            </a:r>
            <a:r>
              <a:rPr lang="en-US" sz="2400" dirty="0" smtClean="0">
                <a:solidFill>
                  <a:schemeClr val="accent5">
                    <a:lumMod val="60000"/>
                    <a:lumOff val="40000"/>
                  </a:schemeClr>
                </a:solidFill>
              </a:rPr>
              <a:t>63</a:t>
            </a:r>
          </a:p>
          <a:p>
            <a:pPr algn="r"/>
            <a:r>
              <a:rPr lang="en-US" sz="2400" dirty="0" smtClean="0"/>
              <a:t>0o 100 = </a:t>
            </a:r>
            <a:r>
              <a:rPr lang="en-US" sz="2400" dirty="0" smtClean="0">
                <a:solidFill>
                  <a:schemeClr val="accent5">
                    <a:lumMod val="60000"/>
                    <a:lumOff val="40000"/>
                  </a:schemeClr>
                </a:solidFill>
              </a:rPr>
              <a:t>64</a:t>
            </a:r>
            <a:endParaRPr lang="en-US" sz="2400" dirty="0">
              <a:solidFill>
                <a:schemeClr val="accent5">
                  <a:lumMod val="60000"/>
                  <a:lumOff val="40000"/>
                </a:schemeClr>
              </a:solidFill>
            </a:endParaRPr>
          </a:p>
        </p:txBody>
      </p:sp>
      <p:sp>
        <p:nvSpPr>
          <p:cNvPr id="27" name="TextBox 26"/>
          <p:cNvSpPr txBox="1"/>
          <p:nvPr/>
        </p:nvSpPr>
        <p:spPr>
          <a:xfrm>
            <a:off x="7391400" y="3726834"/>
            <a:ext cx="1766830" cy="830997"/>
          </a:xfrm>
          <a:prstGeom prst="rect">
            <a:avLst/>
          </a:prstGeom>
          <a:noFill/>
        </p:spPr>
        <p:txBody>
          <a:bodyPr wrap="none" rtlCol="0">
            <a:spAutoFit/>
          </a:bodyPr>
          <a:lstStyle/>
          <a:p>
            <a:pPr algn="r"/>
            <a:r>
              <a:rPr lang="en-US" sz="2400" dirty="0" smtClean="0"/>
              <a:t>0x </a:t>
            </a:r>
            <a:r>
              <a:rPr lang="en-US" sz="2400" dirty="0" err="1" smtClean="0"/>
              <a:t>ff</a:t>
            </a:r>
            <a:r>
              <a:rPr lang="en-US" sz="2400" dirty="0" smtClean="0"/>
              <a:t> = </a:t>
            </a:r>
            <a:r>
              <a:rPr lang="en-US" sz="2400" dirty="0" smtClean="0">
                <a:solidFill>
                  <a:schemeClr val="accent5">
                    <a:lumMod val="60000"/>
                    <a:lumOff val="40000"/>
                  </a:schemeClr>
                </a:solidFill>
              </a:rPr>
              <a:t>255</a:t>
            </a:r>
          </a:p>
          <a:p>
            <a:pPr algn="r"/>
            <a:r>
              <a:rPr lang="en-US" sz="2400" dirty="0" smtClean="0"/>
              <a:t>0x 100 = </a:t>
            </a:r>
            <a:r>
              <a:rPr lang="en-US" sz="2400" dirty="0" smtClean="0">
                <a:solidFill>
                  <a:schemeClr val="accent5">
                    <a:lumMod val="60000"/>
                    <a:lumOff val="40000"/>
                  </a:schemeClr>
                </a:solidFill>
              </a:rPr>
              <a:t>256</a:t>
            </a:r>
            <a:endParaRPr lang="en-US" sz="2400" dirty="0">
              <a:solidFill>
                <a:schemeClr val="accent5">
                  <a:lumMod val="60000"/>
                  <a:lumOff val="40000"/>
                </a:schemeClr>
              </a:solidFill>
            </a:endParaRPr>
          </a:p>
        </p:txBody>
      </p:sp>
      <p:sp>
        <p:nvSpPr>
          <p:cNvPr id="7" name="TextBox 6"/>
          <p:cNvSpPr txBox="1"/>
          <p:nvPr/>
        </p:nvSpPr>
        <p:spPr>
          <a:xfrm>
            <a:off x="5933867" y="1447800"/>
            <a:ext cx="393056" cy="5016758"/>
          </a:xfrm>
          <a:prstGeom prst="rect">
            <a:avLst/>
          </a:prstGeom>
          <a:noFill/>
        </p:spPr>
        <p:txBody>
          <a:bodyPr wrap="none" rtlCol="0">
            <a:spAutoFit/>
          </a:bodyPr>
          <a:lstStyle/>
          <a:p>
            <a:pPr algn="r"/>
            <a:r>
              <a:rPr lang="en-US" sz="1600" dirty="0" smtClean="0"/>
              <a:t>0</a:t>
            </a:r>
          </a:p>
          <a:p>
            <a:pPr algn="r"/>
            <a:r>
              <a:rPr lang="en-US" sz="1600" dirty="0" smtClean="0"/>
              <a:t>1</a:t>
            </a:r>
          </a:p>
          <a:p>
            <a:pPr algn="r"/>
            <a:r>
              <a:rPr lang="en-US" sz="1600" dirty="0" smtClean="0"/>
              <a:t>2</a:t>
            </a:r>
          </a:p>
          <a:p>
            <a:pPr algn="r"/>
            <a:r>
              <a:rPr lang="en-US" sz="1600" dirty="0" smtClean="0"/>
              <a:t>3</a:t>
            </a:r>
          </a:p>
          <a:p>
            <a:pPr algn="r"/>
            <a:r>
              <a:rPr lang="en-US" sz="1600" dirty="0" smtClean="0"/>
              <a:t>4</a:t>
            </a:r>
          </a:p>
          <a:p>
            <a:pPr algn="r"/>
            <a:r>
              <a:rPr lang="en-US" sz="1600" dirty="0" smtClean="0"/>
              <a:t>5</a:t>
            </a:r>
          </a:p>
          <a:p>
            <a:pPr algn="r"/>
            <a:r>
              <a:rPr lang="en-US" sz="1600" dirty="0" smtClean="0"/>
              <a:t>6</a:t>
            </a:r>
          </a:p>
          <a:p>
            <a:pPr algn="r"/>
            <a:r>
              <a:rPr lang="en-US" sz="1600" dirty="0" smtClean="0"/>
              <a:t>7</a:t>
            </a:r>
          </a:p>
          <a:p>
            <a:pPr algn="r"/>
            <a:r>
              <a:rPr lang="en-US" sz="1600" dirty="0" smtClean="0"/>
              <a:t>8</a:t>
            </a:r>
          </a:p>
          <a:p>
            <a:pPr algn="r"/>
            <a:r>
              <a:rPr lang="en-US" sz="1600" dirty="0"/>
              <a:t>9</a:t>
            </a:r>
            <a:endParaRPr lang="en-US" sz="1600" dirty="0" smtClean="0"/>
          </a:p>
          <a:p>
            <a:pPr algn="r"/>
            <a:r>
              <a:rPr lang="en-US" sz="1600" dirty="0"/>
              <a:t>a</a:t>
            </a:r>
            <a:endParaRPr lang="en-US" sz="1600" dirty="0" smtClean="0"/>
          </a:p>
          <a:p>
            <a:pPr algn="r"/>
            <a:r>
              <a:rPr lang="en-US" sz="1600" dirty="0"/>
              <a:t>b</a:t>
            </a:r>
            <a:endParaRPr lang="en-US" sz="1600" dirty="0" smtClean="0"/>
          </a:p>
          <a:p>
            <a:pPr algn="r"/>
            <a:r>
              <a:rPr lang="en-US" sz="1600" dirty="0"/>
              <a:t>c</a:t>
            </a:r>
            <a:endParaRPr lang="en-US" sz="1600" dirty="0" smtClean="0"/>
          </a:p>
          <a:p>
            <a:pPr algn="r"/>
            <a:r>
              <a:rPr lang="en-US" sz="1600" dirty="0" smtClean="0"/>
              <a:t>d</a:t>
            </a:r>
          </a:p>
          <a:p>
            <a:pPr algn="r"/>
            <a:r>
              <a:rPr lang="en-US" sz="1600" dirty="0"/>
              <a:t>e</a:t>
            </a:r>
            <a:endParaRPr lang="en-US" sz="1600" dirty="0" smtClean="0"/>
          </a:p>
          <a:p>
            <a:pPr algn="r"/>
            <a:r>
              <a:rPr lang="en-US" sz="1600" dirty="0"/>
              <a:t>f</a:t>
            </a:r>
            <a:endParaRPr lang="en-US" sz="1600" dirty="0" smtClean="0"/>
          </a:p>
          <a:p>
            <a:pPr algn="r"/>
            <a:r>
              <a:rPr lang="en-US" sz="1600" dirty="0" smtClean="0"/>
              <a:t>10</a:t>
            </a:r>
          </a:p>
          <a:p>
            <a:pPr algn="r"/>
            <a:r>
              <a:rPr lang="en-US" sz="1600" dirty="0" smtClean="0"/>
              <a:t>11</a:t>
            </a:r>
          </a:p>
          <a:p>
            <a:pPr algn="r"/>
            <a:r>
              <a:rPr lang="en-US" sz="1600" dirty="0" smtClean="0"/>
              <a:t>12</a:t>
            </a:r>
            <a:endParaRPr lang="en-US" sz="800" dirty="0" smtClean="0"/>
          </a:p>
          <a:p>
            <a:pPr algn="r"/>
            <a:r>
              <a:rPr lang="en-US" sz="800" dirty="0" smtClean="0"/>
              <a:t>.</a:t>
            </a:r>
          </a:p>
          <a:p>
            <a:pPr algn="r"/>
            <a:r>
              <a:rPr lang="en-US" sz="800" dirty="0" smtClean="0"/>
              <a:t>.</a:t>
            </a:r>
          </a:p>
        </p:txBody>
      </p:sp>
    </p:spTree>
    <p:extLst>
      <p:ext uri="{BB962C8B-B14F-4D97-AF65-F5344CB8AC3E}">
        <p14:creationId xmlns:p14="http://schemas.microsoft.com/office/powerpoint/2010/main" val="3805517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ln/>
        </p:spPr>
        <p:txBody>
          <a:bodyPr anchor="ctr" anchorCtr="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Number Representations</a:t>
            </a:r>
            <a:endParaRPr lang="en-US" dirty="0"/>
          </a:p>
        </p:txBody>
      </p:sp>
      <p:sp>
        <p:nvSpPr>
          <p:cNvPr id="30722" name="Rectangle 2"/>
          <p:cNvSpPr>
            <a:spLocks noGrp="1" noChangeArrowheads="1"/>
          </p:cNvSpPr>
          <p:nvPr>
            <p:ph idx="1"/>
            <p:custDataLst>
              <p:tags r:id="rId2"/>
            </p:custDataLst>
          </p:nvPr>
        </p:nvSpPr>
        <p:spPr>
          <a:xfrm>
            <a:off x="76200" y="685800"/>
            <a:ext cx="9525000" cy="5638800"/>
          </a:xfrm>
          <a:ln/>
        </p:spPr>
        <p:txBody>
          <a:bodyPr>
            <a:normAutofit/>
          </a:bodyPr>
          <a:lstStyle/>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How to convert a number between different bases?</a:t>
            </a:r>
          </a:p>
          <a:p>
            <a:pPr>
              <a:lnSpc>
                <a:spcPct val="82000"/>
              </a:lnSpc>
              <a:spcBef>
                <a:spcPts val="7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Base conversion</a:t>
            </a:r>
            <a:r>
              <a:rPr lang="en-US" dirty="0" smtClean="0"/>
              <a:t> </a:t>
            </a:r>
            <a:r>
              <a:rPr lang="en-US" dirty="0"/>
              <a:t>via repetitive division</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Divide </a:t>
            </a:r>
            <a:r>
              <a:rPr lang="en-US" dirty="0"/>
              <a:t>by </a:t>
            </a:r>
            <a:r>
              <a:rPr lang="en-US" dirty="0" smtClean="0"/>
              <a:t>base, write remainder, move </a:t>
            </a:r>
            <a:r>
              <a:rPr lang="en-US" dirty="0"/>
              <a:t>left with </a:t>
            </a:r>
            <a:r>
              <a:rPr lang="en-US" dirty="0" smtClean="0"/>
              <a:t>quotient</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solidFill>
                  <a:schemeClr val="accent5">
                    <a:lumMod val="60000"/>
                    <a:lumOff val="40000"/>
                  </a:schemeClr>
                </a:solidFill>
              </a:rPr>
              <a:t>637</a:t>
            </a:r>
            <a:r>
              <a:rPr lang="en-US" dirty="0" smtClean="0"/>
              <a:t> </a:t>
            </a:r>
            <a:r>
              <a:rPr lang="en-US" dirty="0" smtClean="0">
                <a:sym typeface="Symbol"/>
              </a:rPr>
              <a:t> </a:t>
            </a:r>
            <a:r>
              <a:rPr lang="en-US" dirty="0">
                <a:sym typeface="Symbol"/>
              </a:rPr>
              <a:t>8</a:t>
            </a:r>
            <a:r>
              <a:rPr lang="en-US" dirty="0" smtClean="0">
                <a:sym typeface="Symbol"/>
              </a:rPr>
              <a:t> = 79	</a:t>
            </a:r>
            <a:r>
              <a:rPr lang="en-US" dirty="0">
                <a:sym typeface="Symbol"/>
              </a:rPr>
              <a:t> </a:t>
            </a:r>
            <a:r>
              <a:rPr lang="en-US" dirty="0" smtClean="0">
                <a:sym typeface="Symbol"/>
              </a:rPr>
              <a:t> remainder  </a:t>
            </a:r>
            <a:r>
              <a:rPr lang="en-US" dirty="0">
                <a:solidFill>
                  <a:schemeClr val="accent5">
                    <a:lumMod val="60000"/>
                    <a:lumOff val="40000"/>
                  </a:schemeClr>
                </a:solidFill>
                <a:sym typeface="Symbol"/>
              </a:rPr>
              <a:t>5</a:t>
            </a:r>
            <a:r>
              <a:rPr lang="en-US" dirty="0" smtClean="0">
                <a:sym typeface="Symbol"/>
              </a:rPr>
              <a:t>   </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79  </a:t>
            </a:r>
            <a:r>
              <a:rPr lang="en-US" dirty="0">
                <a:sym typeface="Symbol"/>
              </a:rPr>
              <a:t>8</a:t>
            </a:r>
            <a:r>
              <a:rPr lang="en-US" dirty="0" smtClean="0">
                <a:sym typeface="Symbol"/>
              </a:rPr>
              <a:t> = 9      remainder   </a:t>
            </a:r>
            <a:r>
              <a:rPr lang="en-US" dirty="0">
                <a:solidFill>
                  <a:schemeClr val="accent5">
                    <a:lumMod val="60000"/>
                    <a:lumOff val="40000"/>
                  </a:schemeClr>
                </a:solidFill>
                <a:sym typeface="Symbol"/>
              </a:rPr>
              <a:t>7</a:t>
            </a:r>
            <a:endParaRPr lang="en-US" dirty="0" smtClean="0">
              <a:solidFill>
                <a:schemeClr val="accent5">
                  <a:lumMod val="60000"/>
                  <a:lumOff val="40000"/>
                </a:schemeClr>
              </a:solidFill>
              <a:sym typeface="Symbol"/>
            </a:endParaRP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ym typeface="Symbol"/>
              </a:rPr>
              <a:t> </a:t>
            </a:r>
            <a:r>
              <a:rPr lang="en-US" dirty="0" smtClean="0">
                <a:sym typeface="Symbol"/>
              </a:rPr>
              <a:t>   9  </a:t>
            </a:r>
            <a:r>
              <a:rPr lang="en-US" dirty="0">
                <a:sym typeface="Symbol"/>
              </a:rPr>
              <a:t>8</a:t>
            </a:r>
            <a:r>
              <a:rPr lang="en-US" dirty="0" smtClean="0">
                <a:sym typeface="Symbol"/>
              </a:rPr>
              <a:t> = 1      remainder   </a:t>
            </a:r>
            <a:r>
              <a:rPr lang="en-US" dirty="0" smtClean="0">
                <a:solidFill>
                  <a:schemeClr val="accent5">
                    <a:lumMod val="60000"/>
                    <a:lumOff val="40000"/>
                  </a:schemeClr>
                </a:solidFill>
                <a:sym typeface="Symbol"/>
              </a:rPr>
              <a:t>1</a:t>
            </a:r>
          </a:p>
          <a:p>
            <a:pPr lvl="1">
              <a:lnSpc>
                <a:spcPct val="82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1"/>
                </a:solidFill>
                <a:sym typeface="Symbol"/>
              </a:rPr>
              <a:t> </a:t>
            </a:r>
            <a:r>
              <a:rPr lang="en-US" dirty="0" smtClean="0">
                <a:solidFill>
                  <a:schemeClr val="accent1"/>
                </a:solidFill>
                <a:sym typeface="Symbol"/>
              </a:rPr>
              <a:t>   </a:t>
            </a:r>
            <a:r>
              <a:rPr lang="en-US" dirty="0">
                <a:sym typeface="Symbol"/>
              </a:rPr>
              <a:t>1  8 = </a:t>
            </a:r>
            <a:r>
              <a:rPr lang="en-US" dirty="0" smtClean="0">
                <a:sym typeface="Symbol"/>
              </a:rPr>
              <a:t>0      remainder   </a:t>
            </a:r>
            <a:r>
              <a:rPr lang="en-US" dirty="0" smtClean="0">
                <a:solidFill>
                  <a:schemeClr val="accent5">
                    <a:lumMod val="60000"/>
                    <a:lumOff val="40000"/>
                  </a:schemeClr>
                </a:solidFill>
                <a:sym typeface="Symbol"/>
              </a:rPr>
              <a:t>1</a:t>
            </a: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solidFill>
                  <a:schemeClr val="accent5">
                    <a:lumMod val="60000"/>
                    <a:lumOff val="40000"/>
                  </a:schemeClr>
                </a:solidFill>
                <a:sym typeface="Symbol"/>
              </a:rPr>
              <a:t>637</a:t>
            </a:r>
            <a:r>
              <a:rPr lang="en-US" dirty="0">
                <a:solidFill>
                  <a:schemeClr val="accent1"/>
                </a:solidFill>
                <a:sym typeface="Symbol"/>
              </a:rPr>
              <a:t> </a:t>
            </a:r>
            <a:r>
              <a:rPr lang="en-US" dirty="0">
                <a:sym typeface="Symbol"/>
              </a:rPr>
              <a:t>=</a:t>
            </a:r>
            <a:r>
              <a:rPr lang="en-US" dirty="0">
                <a:solidFill>
                  <a:schemeClr val="accent1"/>
                </a:solidFill>
                <a:sym typeface="Symbol"/>
              </a:rPr>
              <a:t> </a:t>
            </a:r>
            <a:r>
              <a:rPr lang="en-US" dirty="0" smtClean="0">
                <a:solidFill>
                  <a:schemeClr val="accent5">
                    <a:lumMod val="60000"/>
                    <a:lumOff val="40000"/>
                  </a:schemeClr>
                </a:solidFill>
                <a:sym typeface="Symbol"/>
              </a:rPr>
              <a:t>0o 1175</a:t>
            </a:r>
            <a:r>
              <a:rPr lang="en-US" dirty="0" smtClean="0">
                <a:solidFill>
                  <a:schemeClr val="accent1"/>
                </a:solidFill>
                <a:sym typeface="Symbol"/>
              </a:rPr>
              <a:t> </a:t>
            </a:r>
            <a:endParaRPr lang="en-US" dirty="0">
              <a:solidFill>
                <a:schemeClr val="accent1"/>
              </a:solidFill>
              <a:sym typeface="Symbol"/>
            </a:endParaRPr>
          </a:p>
          <a:p>
            <a:pPr>
              <a:lnSpc>
                <a:spcPct val="82000"/>
              </a:lnSpc>
              <a:spcBef>
                <a:spcPts val="600"/>
              </a:spcBef>
              <a:buClr>
                <a:srgbClr val="FFFF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2" name="Rectangle 1"/>
          <p:cNvSpPr/>
          <p:nvPr/>
        </p:nvSpPr>
        <p:spPr>
          <a:xfrm>
            <a:off x="4648200" y="2514600"/>
            <a:ext cx="3810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29200" y="2362200"/>
            <a:ext cx="2396618" cy="369332"/>
          </a:xfrm>
          <a:prstGeom prst="rect">
            <a:avLst/>
          </a:prstGeom>
          <a:noFill/>
        </p:spPr>
        <p:txBody>
          <a:bodyPr wrap="none" rtlCol="0">
            <a:spAutoFit/>
          </a:bodyPr>
          <a:lstStyle/>
          <a:p>
            <a:r>
              <a:rPr lang="en-US" dirty="0" err="1" smtClean="0">
                <a:solidFill>
                  <a:schemeClr val="accent5">
                    <a:lumMod val="60000"/>
                    <a:lumOff val="40000"/>
                  </a:schemeClr>
                </a:solidFill>
              </a:rPr>
              <a:t>lsb</a:t>
            </a:r>
            <a:r>
              <a:rPr lang="en-US" dirty="0" smtClean="0"/>
              <a:t> (least significant bit)</a:t>
            </a:r>
            <a:endParaRPr lang="en-US" dirty="0"/>
          </a:p>
        </p:txBody>
      </p:sp>
      <p:sp>
        <p:nvSpPr>
          <p:cNvPr id="7" name="TextBox 6"/>
          <p:cNvSpPr txBox="1"/>
          <p:nvPr/>
        </p:nvSpPr>
        <p:spPr>
          <a:xfrm>
            <a:off x="5029200" y="3974068"/>
            <a:ext cx="2555315" cy="369332"/>
          </a:xfrm>
          <a:prstGeom prst="rect">
            <a:avLst/>
          </a:prstGeom>
          <a:noFill/>
        </p:spPr>
        <p:txBody>
          <a:bodyPr wrap="none" rtlCol="0">
            <a:spAutoFit/>
          </a:bodyPr>
          <a:lstStyle/>
          <a:p>
            <a:r>
              <a:rPr lang="en-US" dirty="0" err="1" smtClean="0">
                <a:solidFill>
                  <a:schemeClr val="accent5">
                    <a:lumMod val="60000"/>
                    <a:lumOff val="40000"/>
                  </a:schemeClr>
                </a:solidFill>
              </a:rPr>
              <a:t>msb</a:t>
            </a:r>
            <a:r>
              <a:rPr lang="en-US" dirty="0" smtClean="0"/>
              <a:t> (most significant bit)</a:t>
            </a:r>
            <a:endParaRPr lang="en-US" dirty="0"/>
          </a:p>
        </p:txBody>
      </p:sp>
      <p:sp>
        <p:nvSpPr>
          <p:cNvPr id="8" name="TextBox 7"/>
          <p:cNvSpPr txBox="1"/>
          <p:nvPr/>
        </p:nvSpPr>
        <p:spPr>
          <a:xfrm>
            <a:off x="2370238" y="4964668"/>
            <a:ext cx="449162" cy="369332"/>
          </a:xfrm>
          <a:prstGeom prst="rect">
            <a:avLst/>
          </a:prstGeom>
          <a:noFill/>
        </p:spPr>
        <p:txBody>
          <a:bodyPr wrap="none" rtlCol="0">
            <a:spAutoFit/>
          </a:bodyPr>
          <a:lstStyle/>
          <a:p>
            <a:r>
              <a:rPr lang="en-US" dirty="0" err="1" smtClean="0">
                <a:solidFill>
                  <a:schemeClr val="accent5">
                    <a:lumMod val="60000"/>
                    <a:lumOff val="40000"/>
                  </a:schemeClr>
                </a:solidFill>
              </a:rPr>
              <a:t>lsb</a:t>
            </a:r>
            <a:endParaRPr lang="en-US" dirty="0">
              <a:solidFill>
                <a:schemeClr val="accent5">
                  <a:lumMod val="60000"/>
                  <a:lumOff val="40000"/>
                </a:schemeClr>
              </a:solidFill>
            </a:endParaRPr>
          </a:p>
        </p:txBody>
      </p:sp>
      <p:sp>
        <p:nvSpPr>
          <p:cNvPr id="9" name="TextBox 8"/>
          <p:cNvSpPr txBox="1"/>
          <p:nvPr/>
        </p:nvSpPr>
        <p:spPr>
          <a:xfrm>
            <a:off x="1324392" y="4964668"/>
            <a:ext cx="580608" cy="369332"/>
          </a:xfrm>
          <a:prstGeom prst="rect">
            <a:avLst/>
          </a:prstGeom>
          <a:noFill/>
        </p:spPr>
        <p:txBody>
          <a:bodyPr wrap="none" rtlCol="0">
            <a:spAutoFit/>
          </a:bodyPr>
          <a:lstStyle/>
          <a:p>
            <a:r>
              <a:rPr lang="en-US" dirty="0" err="1" smtClean="0">
                <a:solidFill>
                  <a:schemeClr val="accent5">
                    <a:lumMod val="60000"/>
                    <a:lumOff val="40000"/>
                  </a:schemeClr>
                </a:solidFill>
              </a:rPr>
              <a:t>msb</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36872740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CP3_INK_TAG" val="base64:AIgBHAOAgAQdAgQEARBBrrAVzk2nR58PaHizNrQ9AwhIEET//wNFNQUCC2QZFDIIAI4pAa0BfkMzCADoGQFeCX5DEoPDJEHLzURBCj4vgv4FK/gUsAAAAAAAAIL+F2v4XbAAAAAAAAAhNhDDGyaZGWHItytMjBa0cN2a1y3buVrTEyyZGrBlkYNnAA=="/>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5466</TotalTime>
  <Words>7680</Words>
  <Application>Microsoft Office PowerPoint</Application>
  <PresentationFormat>On-screen Show (4:3)</PresentationFormat>
  <Paragraphs>2430</Paragraphs>
  <Slides>79</Slides>
  <Notes>79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Calibri</vt:lpstr>
      <vt:lpstr>Cambria Math</vt:lpstr>
      <vt:lpstr>StarSymbol</vt:lpstr>
      <vt:lpstr>Symbol</vt:lpstr>
      <vt:lpstr>Tahoma</vt:lpstr>
      <vt:lpstr>Times New Roman</vt:lpstr>
      <vt:lpstr>Wingdings</vt:lpstr>
      <vt:lpstr>Office Theme</vt:lpstr>
      <vt:lpstr>Numbers and Arithmetic</vt:lpstr>
      <vt:lpstr>Big Picture:  Building a Processor</vt:lpstr>
      <vt:lpstr>Goals for Today</vt:lpstr>
      <vt:lpstr>Number Representations</vt:lpstr>
      <vt:lpstr>Number Representations</vt:lpstr>
      <vt:lpstr>Number Representations</vt:lpstr>
      <vt:lpstr>Number Representations: Activity #1 Counting</vt:lpstr>
      <vt:lpstr>Number Representations: Activity #1 Counting</vt:lpstr>
      <vt:lpstr>Number Representations</vt:lpstr>
      <vt:lpstr>Number Representations</vt:lpstr>
      <vt:lpstr>Clicker Question!</vt:lpstr>
      <vt:lpstr>Clicker Question!</vt:lpstr>
      <vt:lpstr>Number Representations</vt:lpstr>
      <vt:lpstr>Number Representations</vt:lpstr>
      <vt:lpstr>Number Representations</vt:lpstr>
      <vt:lpstr>Number Representations</vt:lpstr>
      <vt:lpstr>Number Representations Summary</vt:lpstr>
      <vt:lpstr>Achievement Unlocked!</vt:lpstr>
      <vt:lpstr>Takeaway</vt:lpstr>
      <vt:lpstr>Today’s Lecture</vt:lpstr>
      <vt:lpstr>Next Goal</vt:lpstr>
      <vt:lpstr>Binary Addition</vt:lpstr>
      <vt:lpstr>Binary Addition</vt:lpstr>
      <vt:lpstr>Binary Addition</vt:lpstr>
      <vt:lpstr>1-bit  Adder</vt:lpstr>
      <vt:lpstr>1-bit  Adder</vt:lpstr>
      <vt:lpstr>1-bit  Adder</vt:lpstr>
      <vt:lpstr>1-bit  Adder</vt:lpstr>
      <vt:lpstr>1-bit Adder with Carry</vt:lpstr>
      <vt:lpstr>1-bit Adder with Carry</vt:lpstr>
      <vt:lpstr>1-bit Adder with Carry</vt:lpstr>
      <vt:lpstr>1-bit Adder with Carry</vt:lpstr>
      <vt:lpstr>1-bit Adder with Carry</vt:lpstr>
      <vt:lpstr>1-bit Adder with Carry</vt:lpstr>
      <vt:lpstr>1-bit Adder with Carry</vt:lpstr>
      <vt:lpstr>1-bit Adder with Carry</vt:lpstr>
      <vt:lpstr>1-bit Adder with Carry</vt:lpstr>
      <vt:lpstr>1-bit Adder with Carry</vt:lpstr>
      <vt:lpstr>Lab1 1-bit Adder with Carry</vt:lpstr>
      <vt:lpstr>4-bit Adder</vt:lpstr>
      <vt:lpstr>4-bit Adder</vt:lpstr>
      <vt:lpstr>4-bit Adder</vt:lpstr>
      <vt:lpstr>Takeaway</vt:lpstr>
      <vt:lpstr>Today’s Lecture</vt:lpstr>
      <vt:lpstr>Next Goal</vt:lpstr>
      <vt:lpstr>1st Attempt: Sign/Magnitude Representation</vt:lpstr>
      <vt:lpstr>Second Attempt: One’s complement</vt:lpstr>
      <vt:lpstr>Two’s Complement Representation</vt:lpstr>
      <vt:lpstr>Two’s Complement Representation</vt:lpstr>
      <vt:lpstr>Two’s Complement</vt:lpstr>
      <vt:lpstr>Two’s Complement</vt:lpstr>
      <vt:lpstr>Two’s Complement vs. Unsigned</vt:lpstr>
      <vt:lpstr>Clicker Question!</vt:lpstr>
      <vt:lpstr>Clicker Question!</vt:lpstr>
      <vt:lpstr>Two’s Complement Facts</vt:lpstr>
      <vt:lpstr>Sign Extension &amp; Truncation</vt:lpstr>
      <vt:lpstr>Two’s Complement Addition</vt:lpstr>
      <vt:lpstr>Two’s Complement Addition</vt:lpstr>
      <vt:lpstr>Two’s Complement Addition</vt:lpstr>
      <vt:lpstr>Two’s Complement Addition</vt:lpstr>
      <vt:lpstr>Two’s Complement Addition</vt:lpstr>
      <vt:lpstr>Two’s Complement Addition</vt:lpstr>
      <vt:lpstr>Next Goal</vt:lpstr>
      <vt:lpstr>Overflow</vt:lpstr>
      <vt:lpstr>Overflow</vt:lpstr>
      <vt:lpstr>Overflow</vt:lpstr>
      <vt:lpstr>PowerPoint Presentation</vt:lpstr>
      <vt:lpstr>Today’s Lecture</vt:lpstr>
      <vt:lpstr>Binary Subtraction</vt:lpstr>
      <vt:lpstr>Binary Subtraction</vt:lpstr>
      <vt:lpstr>Binary Subtraction</vt:lpstr>
      <vt:lpstr>Two’s Complement Adder</vt:lpstr>
      <vt:lpstr>Two’s Complement Adder</vt:lpstr>
      <vt:lpstr>Two’s Complement Adder</vt:lpstr>
      <vt:lpstr>Two’s Complement Adder</vt:lpstr>
      <vt:lpstr>Two’s Complement Adder</vt:lpstr>
      <vt:lpstr>Put it together better</vt:lpstr>
      <vt:lpstr>Takeaways</vt:lpstr>
      <vt:lpstr>Summary</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229</cp:revision>
  <cp:lastPrinted>2018-02-01T14:45:37Z</cp:lastPrinted>
  <dcterms:created xsi:type="dcterms:W3CDTF">2012-11-28T14:27:55Z</dcterms:created>
  <dcterms:modified xsi:type="dcterms:W3CDTF">2018-02-01T17:32:12Z</dcterms:modified>
</cp:coreProperties>
</file>