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7" r:id="rId2"/>
    <p:sldId id="395" r:id="rId3"/>
    <p:sldId id="396" r:id="rId4"/>
    <p:sldId id="399" r:id="rId5"/>
    <p:sldId id="401" r:id="rId6"/>
    <p:sldId id="402" r:id="rId7"/>
    <p:sldId id="403" r:id="rId8"/>
    <p:sldId id="404" r:id="rId9"/>
    <p:sldId id="407" r:id="rId10"/>
    <p:sldId id="413" r:id="rId11"/>
    <p:sldId id="414" r:id="rId12"/>
    <p:sldId id="416" r:id="rId13"/>
    <p:sldId id="474" r:id="rId14"/>
    <p:sldId id="475" r:id="rId15"/>
    <p:sldId id="418" r:id="rId16"/>
    <p:sldId id="419" r:id="rId17"/>
    <p:sldId id="421" r:id="rId18"/>
    <p:sldId id="470" r:id="rId19"/>
    <p:sldId id="425" r:id="rId20"/>
    <p:sldId id="427" r:id="rId21"/>
    <p:sldId id="429" r:id="rId22"/>
    <p:sldId id="430" r:id="rId23"/>
    <p:sldId id="434" r:id="rId24"/>
    <p:sldId id="435" r:id="rId25"/>
    <p:sldId id="438" r:id="rId26"/>
    <p:sldId id="439" r:id="rId27"/>
    <p:sldId id="442" r:id="rId28"/>
    <p:sldId id="443" r:id="rId29"/>
    <p:sldId id="493" r:id="rId30"/>
    <p:sldId id="445" r:id="rId31"/>
    <p:sldId id="450" r:id="rId32"/>
    <p:sldId id="454" r:id="rId33"/>
    <p:sldId id="479" r:id="rId34"/>
    <p:sldId id="480" r:id="rId35"/>
    <p:sldId id="481" r:id="rId36"/>
    <p:sldId id="483" r:id="rId37"/>
    <p:sldId id="484" r:id="rId38"/>
    <p:sldId id="485" r:id="rId39"/>
    <p:sldId id="464" r:id="rId40"/>
    <p:sldId id="465" r:id="rId41"/>
    <p:sldId id="494" r:id="rId42"/>
    <p:sldId id="495" r:id="rId43"/>
    <p:sldId id="490" r:id="rId44"/>
    <p:sldId id="49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81382" autoAdjust="0"/>
  </p:normalViewPr>
  <p:slideViewPr>
    <p:cSldViewPr>
      <p:cViewPr varScale="1">
        <p:scale>
          <a:sx n="84" d="100"/>
          <a:sy n="84" d="100"/>
        </p:scale>
        <p:origin x="1011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F6FFE-CE60-464B-B5A8-F4A89893457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F6FBC-69DF-2F43-85DE-5A6C0C7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9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39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Draw circuit</a:t>
            </a:r>
            <a:r>
              <a:rPr lang="en-US" baseline="0" dirty="0" smtClean="0">
                <a:latin typeface="Calibri" pitchFamily="34" charset="0"/>
              </a:rPr>
              <a:t> and go through out=true cases</a:t>
            </a:r>
          </a:p>
          <a:p>
            <a:r>
              <a:rPr lang="en-US" baseline="0" dirty="0" smtClean="0">
                <a:latin typeface="Calibri" pitchFamily="34" charset="0"/>
              </a:rPr>
              <a:t>Have not done cheaply yet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89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19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88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a+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a</a:t>
            </a:r>
            <a:r>
              <a:rPr lang="en-US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16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2620" y="4422135"/>
                <a:ext cx="5617871" cy="4188171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((a+b))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400" i="0" dirty="0">
                    <a:latin typeface="Cambria Math"/>
                    <a:cs typeface="Arial" pitchFamily="34" charset="0"/>
                  </a:rPr>
                  <a:t>b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 ∙b))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 ̅</a:t>
                </a:r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85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0" y="4422135"/>
            <a:ext cx="5617871" cy="41881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aa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ac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a(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a(1 + 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3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5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6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r>
              <a:rPr lang="en-US" dirty="0" smtClean="0"/>
              <a:t>What is the truth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7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07097" y="700341"/>
            <a:ext cx="4607386" cy="3489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236" tIns="44118" rIns="88236" bIns="44118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2620" y="4422131"/>
            <a:ext cx="5617871" cy="41974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Pictures show the Bombe built by Alan Turing to break the enigma machine ciphers.</a:t>
            </a:r>
          </a:p>
          <a:p>
            <a:r>
              <a:rPr lang="en-US" dirty="0" smtClean="0">
                <a:latin typeface="Calibri" pitchFamily="34" charset="0"/>
              </a:rPr>
              <a:t>They were Fixed-Program Computers came before stored-program computers (general purpose)</a:t>
            </a:r>
          </a:p>
          <a:p>
            <a:r>
              <a:rPr lang="en-US" dirty="0" smtClean="0">
                <a:latin typeface="Calibri" pitchFamily="34" charset="0"/>
              </a:rPr>
              <a:t>The former required re-wiring (e.g. ENIAC took 3 weeks to “re-wire”).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63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39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that we have shown them can be constructed in silicon.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10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 charge on the gate generates an electric field that creates a positively-charged</a:t>
            </a:r>
            <a:r>
              <a:rPr lang="en-US" baseline="0" dirty="0" smtClean="0"/>
              <a:t> path between the source and the drain.</a:t>
            </a:r>
          </a:p>
          <a:p>
            <a:endParaRPr lang="en-US" baseline="0" dirty="0" smtClean="0"/>
          </a:p>
          <a:p>
            <a:r>
              <a:rPr lang="en-US" dirty="0" smtClean="0"/>
              <a:t>Transistors made from semiconductor materials:</a:t>
            </a:r>
          </a:p>
          <a:p>
            <a:r>
              <a:rPr lang="en-US" dirty="0" smtClean="0"/>
              <a:t>MOSFET – Metal Oxide Semiconductor Field Effect Transistor</a:t>
            </a:r>
          </a:p>
          <a:p>
            <a:r>
              <a:rPr lang="en-US" dirty="0" smtClean="0"/>
              <a:t>NMOS, PMOS – Negative MOS and Positive MOS</a:t>
            </a:r>
          </a:p>
          <a:p>
            <a:r>
              <a:rPr lang="en-US" dirty="0" smtClean="0"/>
              <a:t>CMOS – complementary MOS made from PMOS and NMOS transistors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6B88-A72C-42F1-BA97-C683E611E2A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0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</p:spPr>
        <p:txBody>
          <a:bodyPr lIns="86493" tIns="43247" rIns="86493" bIns="43247"/>
          <a:lstStyle/>
          <a:p>
            <a:fld id="{11726B24-F3A5-43FE-8761-1A9F40975B34}" type="slidenum">
              <a:rPr lang="en-US">
                <a:ea typeface="ＭＳ Ｐゴシック" pitchFamily="1" charset="-128"/>
              </a:rPr>
              <a:pPr/>
              <a:t>35</a:t>
            </a:fld>
            <a:endParaRPr lang="en-US">
              <a:ea typeface="ＭＳ Ｐゴシック" pitchFamily="1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8596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2" y="8685862"/>
            <a:ext cx="2971593" cy="456575"/>
          </a:xfrm>
          <a:prstGeom prst="rect">
            <a:avLst/>
          </a:prstGeom>
        </p:spPr>
        <p:txBody>
          <a:bodyPr lIns="89867" tIns="44934" rIns="89867" bIns="44934"/>
          <a:lstStyle/>
          <a:p>
            <a:fld id="{51EC6B88-A72C-42F1-BA97-C683E611E2A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94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2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5"/>
            <a:ext cx="5025926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7" tIns="45199" rIns="90397" bIns="45199"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179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28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331" y="4422132"/>
            <a:ext cx="5145397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8" tIns="46116" rIns="92228" bIns="461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1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59" tIns="47780" rIns="95559" bIns="47780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4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1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59" tIns="47780" rIns="95559" bIns="47780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3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56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093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398" tIns="45200" rIns="90398" bIns="452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6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8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E.g. logic statements:</a:t>
            </a:r>
          </a:p>
          <a:p>
            <a:r>
              <a:rPr lang="en-US" dirty="0" smtClean="0"/>
              <a:t>“Jane will only go to the cinema tonight if a good film is on AND she has enough</a:t>
            </a:r>
            <a:r>
              <a:rPr lang="en-US" baseline="0" dirty="0" smtClean="0"/>
              <a:t> </a:t>
            </a:r>
            <a:r>
              <a:rPr lang="en-US" dirty="0" smtClean="0"/>
              <a:t>money.”</a:t>
            </a:r>
          </a:p>
          <a:p>
            <a:r>
              <a:rPr lang="en-US" dirty="0" smtClean="0"/>
              <a:t>“Stuart will only go to the birthday party on Sunday if Katie OR </a:t>
            </a:r>
            <a:r>
              <a:rPr lang="en-US" dirty="0" err="1" smtClean="0"/>
              <a:t>Sujit</a:t>
            </a:r>
            <a:r>
              <a:rPr lang="en-US" baseline="0" dirty="0" smtClean="0"/>
              <a:t> </a:t>
            </a:r>
            <a:r>
              <a:rPr lang="en-US" dirty="0" smtClean="0"/>
              <a:t>is going too.”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2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808" y="4422133"/>
            <a:ext cx="5146921" cy="4183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27" tIns="46115" rIns="92227" bIns="46115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7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206" indent="-233206">
              <a:buAutoNum type="arabicParenR"/>
            </a:pPr>
            <a:r>
              <a:rPr lang="en-US" dirty="0" smtClean="0"/>
              <a:t>Can get logic circuit from truth table</a:t>
            </a:r>
          </a:p>
          <a:p>
            <a:pPr marL="233206" indent="-233206">
              <a:buAutoNum type="arabicParenR"/>
            </a:pPr>
            <a:r>
              <a:rPr lang="en-US" dirty="0" smtClean="0"/>
              <a:t>Minimize</a:t>
            </a:r>
            <a:r>
              <a:rPr lang="en-US" baseline="0" dirty="0" smtClean="0"/>
              <a:t> logic circuit through algebraic reductions or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6050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609600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0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"/>
              </a:spcBef>
              <a:defRPr sz="3000"/>
            </a:lvl1pPr>
            <a:lvl2pPr marL="742950" indent="-285750">
              <a:spcBef>
                <a:spcPts val="200"/>
              </a:spcBef>
              <a:buFont typeface="Wingdings" charset="2"/>
              <a:buChar char="§"/>
              <a:defRPr/>
            </a:lvl2pPr>
            <a:lvl3pPr>
              <a:spcBef>
                <a:spcPts val="200"/>
              </a:spcBef>
              <a:defRPr/>
            </a:lvl3pPr>
            <a:lvl4pPr marL="1600200" indent="-228600">
              <a:spcBef>
                <a:spcPts val="200"/>
              </a:spcBef>
              <a:buFont typeface="Wingdings" charset="2"/>
              <a:buChar char="§"/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AD0A56F-BD0F-4BDF-9912-D1E89E9626C0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0"/>
            <a:ext cx="7772400" cy="1362075"/>
          </a:xfrm>
        </p:spPr>
        <p:txBody>
          <a:bodyPr anchor="t"/>
          <a:lstStyle>
            <a:lvl1pPr algn="l">
              <a:defRPr sz="4000" b="1" cap="none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00" y="3800475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8916"/>
            <a:ext cx="4038600" cy="503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8916"/>
            <a:ext cx="4038600" cy="503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933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9093"/>
            <a:ext cx="4040188" cy="4364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933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9093"/>
            <a:ext cx="4041775" cy="4364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9992"/>
            <a:ext cx="8229600" cy="503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28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AD0A56F-BD0F-4BDF-9912-D1E89E962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2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200"/>
        </a:spcBef>
        <a:buSzPct val="80000"/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2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tags" Target="../tags/tag30.xml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jpe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rBqCFLHI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" Type="http://schemas.openxmlformats.org/officeDocument/2006/relationships/tags" Target="../tags/tag40.xml"/><Relationship Id="rId21" Type="http://schemas.openxmlformats.org/officeDocument/2006/relationships/tags" Target="../tags/tag59.xml"/><Relationship Id="rId7" Type="http://schemas.openxmlformats.org/officeDocument/2006/relationships/tags" Target="../tags/tag44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39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notesSlide" Target="../notesSlides/notesSlide25.xml"/><Relationship Id="rId5" Type="http://schemas.openxmlformats.org/officeDocument/2006/relationships/tags" Target="../tags/tag42.xml"/><Relationship Id="rId15" Type="http://schemas.openxmlformats.org/officeDocument/2006/relationships/tags" Target="../tags/tag53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47.xml"/><Relationship Id="rId19" Type="http://schemas.openxmlformats.org/officeDocument/2006/relationships/tags" Target="../tags/tag5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2.xml"/><Relationship Id="rId22" Type="http://schemas.openxmlformats.org/officeDocument/2006/relationships/tags" Target="../tags/tag60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notesSlide" Target="../notesSlides/notesSlide26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slideLayout" Target="../slideLayouts/slideLayout14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tags" Target="../tags/tag89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tags" Target="../tags/tag91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8" Type="http://schemas.openxmlformats.org/officeDocument/2006/relationships/tags" Target="../tags/tag68.xml"/><Relationship Id="rId3" Type="http://schemas.openxmlformats.org/officeDocument/2006/relationships/tags" Target="../tags/tag6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9" Type="http://schemas.openxmlformats.org/officeDocument/2006/relationships/tags" Target="../tags/tag136.xml"/><Relationship Id="rId21" Type="http://schemas.openxmlformats.org/officeDocument/2006/relationships/tags" Target="../tags/tag118.xml"/><Relationship Id="rId34" Type="http://schemas.openxmlformats.org/officeDocument/2006/relationships/tags" Target="../tags/tag131.xml"/><Relationship Id="rId42" Type="http://schemas.openxmlformats.org/officeDocument/2006/relationships/tags" Target="../tags/tag139.xml"/><Relationship Id="rId47" Type="http://schemas.openxmlformats.org/officeDocument/2006/relationships/tags" Target="../tags/tag144.xml"/><Relationship Id="rId50" Type="http://schemas.openxmlformats.org/officeDocument/2006/relationships/tags" Target="../tags/tag147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9" Type="http://schemas.openxmlformats.org/officeDocument/2006/relationships/tags" Target="../tags/tag126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tags" Target="../tags/tag129.xml"/><Relationship Id="rId37" Type="http://schemas.openxmlformats.org/officeDocument/2006/relationships/tags" Target="../tags/tag134.xml"/><Relationship Id="rId40" Type="http://schemas.openxmlformats.org/officeDocument/2006/relationships/tags" Target="../tags/tag137.xml"/><Relationship Id="rId45" Type="http://schemas.openxmlformats.org/officeDocument/2006/relationships/tags" Target="../tags/tag142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tags" Target="../tags/tag128.xml"/><Relationship Id="rId44" Type="http://schemas.openxmlformats.org/officeDocument/2006/relationships/tags" Target="../tags/tag141.xml"/><Relationship Id="rId52" Type="http://schemas.openxmlformats.org/officeDocument/2006/relationships/tags" Target="../tags/tag149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tags" Target="../tags/tag132.xml"/><Relationship Id="rId43" Type="http://schemas.openxmlformats.org/officeDocument/2006/relationships/tags" Target="../tags/tag140.xml"/><Relationship Id="rId48" Type="http://schemas.openxmlformats.org/officeDocument/2006/relationships/tags" Target="../tags/tag145.xml"/><Relationship Id="rId8" Type="http://schemas.openxmlformats.org/officeDocument/2006/relationships/tags" Target="../tags/tag105.xml"/><Relationship Id="rId51" Type="http://schemas.openxmlformats.org/officeDocument/2006/relationships/tags" Target="../tags/tag148.xml"/><Relationship Id="rId3" Type="http://schemas.openxmlformats.org/officeDocument/2006/relationships/tags" Target="../tags/tag100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tags" Target="../tags/tag130.xml"/><Relationship Id="rId38" Type="http://schemas.openxmlformats.org/officeDocument/2006/relationships/tags" Target="../tags/tag135.xml"/><Relationship Id="rId46" Type="http://schemas.openxmlformats.org/officeDocument/2006/relationships/tags" Target="../tags/tag143.xml"/><Relationship Id="rId20" Type="http://schemas.openxmlformats.org/officeDocument/2006/relationships/tags" Target="../tags/tag117.xml"/><Relationship Id="rId41" Type="http://schemas.openxmlformats.org/officeDocument/2006/relationships/tags" Target="../tags/tag138.xml"/><Relationship Id="rId54" Type="http://schemas.openxmlformats.org/officeDocument/2006/relationships/notesSlide" Target="../notesSlides/notesSlide31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tags" Target="../tags/tag133.xml"/><Relationship Id="rId49" Type="http://schemas.openxmlformats.org/officeDocument/2006/relationships/tags" Target="../tags/tag1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Gates and Logic:</a:t>
            </a:r>
            <a:br>
              <a:rPr lang="en-US" dirty="0" smtClean="0"/>
            </a:br>
            <a:r>
              <a:rPr lang="en-US" dirty="0" smtClean="0"/>
              <a:t>From Transistors</a:t>
            </a:r>
            <a:r>
              <a:rPr lang="en-US" dirty="0"/>
              <a:t> </a:t>
            </a:r>
            <a:r>
              <a:rPr lang="en-US" dirty="0" smtClean="0"/>
              <a:t>to Logic Gates and Logic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429000"/>
            <a:ext cx="7543800" cy="2057400"/>
          </a:xfrm>
        </p:spPr>
        <p:txBody>
          <a:bodyPr/>
          <a:lstStyle/>
          <a:p>
            <a:r>
              <a:rPr lang="en-US" b="1" dirty="0" smtClean="0"/>
              <a:t>Prof. Hakim Weatherspoon</a:t>
            </a:r>
          </a:p>
          <a:p>
            <a:r>
              <a:rPr lang="en-US" b="1" dirty="0" smtClean="0"/>
              <a:t>CS 3410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5677361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1"/>
                </a:solidFill>
                <a:latin typeface="Tahoma" charset="0"/>
              </a:rPr>
              <a:t>The slides are the product of many rounds of teaching CS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3410 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by Professors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Weatherspoon,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Bracy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.</a:t>
            </a:r>
            <a:endParaRPr lang="en-US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switches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/>
              <a:t>Identity Laws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Truth Tables to Circuits (Sum of </a:t>
            </a:r>
            <a:r>
              <a:rPr lang="en-US" dirty="0" smtClean="0"/>
              <a:t>Products)</a:t>
            </a:r>
          </a:p>
          <a:p>
            <a:r>
              <a:rPr lang="en-US" dirty="0" smtClean="0"/>
              <a:t>Logic </a:t>
            </a:r>
            <a:r>
              <a:rPr lang="en-US" dirty="0"/>
              <a:t>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 smtClean="0"/>
              <a:t>Given a Logic function, create a Logic Circuit that implements the Logic Function…</a:t>
            </a:r>
          </a:p>
          <a:p>
            <a:r>
              <a:rPr lang="en-US" dirty="0" smtClean="0"/>
              <a:t>…and,  </a:t>
            </a:r>
            <a:r>
              <a:rPr lang="en-US" i="1" dirty="0" smtClean="0"/>
              <a:t>with the minimum number of logic gates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ewer gates: A cheaper ($$$) circuit!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11430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22526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12620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5052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199583"/>
              </p:ext>
            </p:extLst>
          </p:nvPr>
        </p:nvGraphicFramePr>
        <p:xfrm>
          <a:off x="3390900" y="3429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888422"/>
              </p:ext>
            </p:extLst>
          </p:nvPr>
        </p:nvGraphicFramePr>
        <p:xfrm>
          <a:off x="3390900" y="1905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944259"/>
              </p:ext>
            </p:extLst>
          </p:nvPr>
        </p:nvGraphicFramePr>
        <p:xfrm>
          <a:off x="3440113" y="9906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5945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9755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2299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680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3716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66901" y="51050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56423"/>
              </p:ext>
            </p:extLst>
          </p:nvPr>
        </p:nvGraphicFramePr>
        <p:xfrm>
          <a:off x="3390900" y="4953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3657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7150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537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52709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6519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graphicFrame>
        <p:nvGraphicFramePr>
          <p:cNvPr id="3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533055"/>
              </p:ext>
            </p:extLst>
          </p:nvPr>
        </p:nvGraphicFramePr>
        <p:xfrm>
          <a:off x="7899400" y="3429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217501"/>
              </p:ext>
            </p:extLst>
          </p:nvPr>
        </p:nvGraphicFramePr>
        <p:xfrm>
          <a:off x="7899400" y="1905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019800" y="2252662"/>
            <a:ext cx="1752602" cy="685800"/>
            <a:chOff x="5791200" y="1947862"/>
            <a:chExt cx="1752602" cy="685800"/>
          </a:xfrm>
        </p:grpSpPr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6000" y="3505200"/>
            <a:ext cx="1574800" cy="812800"/>
            <a:chOff x="5867400" y="3200400"/>
            <a:chExt cx="1574800" cy="812800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76800" y="21336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59" name="TextBox 58"/>
          <p:cNvSpPr txBox="1"/>
          <p:nvPr/>
        </p:nvSpPr>
        <p:spPr>
          <a:xfrm>
            <a:off x="4899609" y="32098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  <p:graphicFrame>
        <p:nvGraphicFramePr>
          <p:cNvPr id="6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634873"/>
              </p:ext>
            </p:extLst>
          </p:nvPr>
        </p:nvGraphicFramePr>
        <p:xfrm>
          <a:off x="7899400" y="4953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943600" y="5105092"/>
            <a:ext cx="1803400" cy="838508"/>
            <a:chOff x="5943600" y="4800292"/>
            <a:chExt cx="1803400" cy="838508"/>
          </a:xfrm>
        </p:grpSpPr>
        <p:grpSp>
          <p:nvGrpSpPr>
            <p:cNvPr id="60" name="Group 59"/>
            <p:cNvGrpSpPr/>
            <p:nvPr/>
          </p:nvGrpSpPr>
          <p:grpSpPr>
            <a:xfrm>
              <a:off x="6248401" y="4800292"/>
              <a:ext cx="1041399" cy="838508"/>
              <a:chOff x="4114800" y="4672288"/>
              <a:chExt cx="1076323" cy="838508"/>
            </a:xfrm>
          </p:grpSpPr>
          <p:sp>
            <p:nvSpPr>
              <p:cNvPr id="61" name="AutoShape 1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4257674" y="4697997"/>
                <a:ext cx="933449" cy="812799"/>
              </a:xfrm>
              <a:prstGeom prst="moon">
                <a:avLst>
                  <a:gd name="adj" fmla="val 875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114800" y="4672288"/>
                <a:ext cx="112685" cy="838507"/>
              </a:xfrm>
              <a:custGeom>
                <a:avLst/>
                <a:gdLst>
                  <a:gd name="connsiteX0" fmla="*/ 0 w 135084"/>
                  <a:gd name="connsiteY0" fmla="*/ 0 h 749508"/>
                  <a:gd name="connsiteX1" fmla="*/ 134912 w 135084"/>
                  <a:gd name="connsiteY1" fmla="*/ 419725 h 749508"/>
                  <a:gd name="connsiteX2" fmla="*/ 29981 w 135084"/>
                  <a:gd name="connsiteY2" fmla="*/ 749508 h 7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84" h="749508">
                    <a:moveTo>
                      <a:pt x="0" y="0"/>
                    </a:moveTo>
                    <a:cubicBezTo>
                      <a:pt x="64957" y="147403"/>
                      <a:pt x="129915" y="294807"/>
                      <a:pt x="134912" y="419725"/>
                    </a:cubicBezTo>
                    <a:cubicBezTo>
                      <a:pt x="139909" y="544643"/>
                      <a:pt x="34978" y="647075"/>
                      <a:pt x="29981" y="74950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H="1">
              <a:off x="6045200" y="506095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 flipH="1">
              <a:off x="6045200" y="54102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H="1">
              <a:off x="7467600" y="5219545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43600" y="4966156"/>
              <a:ext cx="10419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43600" y="5347156"/>
              <a:ext cx="10419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304378" y="5142512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026785" y="4536757"/>
            <a:ext cx="10647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XNOR: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3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Implementation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3"/>
            <a:ext cx="9144000" cy="6858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0070C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 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457200" y="15240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209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Implementation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0070C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457200" y="15240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1371603"/>
            <a:ext cx="52197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514350" indent="-514350">
              <a:buClr>
                <a:srgbClr val="0070C0"/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Write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j-lt"/>
              </a:rPr>
              <a:t>minterms</a:t>
            </a:r>
            <a:endParaRPr lang="en-US" sz="2800" dirty="0" smtClean="0">
              <a:solidFill>
                <a:srgbClr val="0070C0"/>
              </a:solidFill>
              <a:latin typeface="+mj-lt"/>
            </a:endParaRPr>
          </a:p>
          <a:p>
            <a:pPr marL="514350" indent="-514350">
              <a:buClr>
                <a:srgbClr val="0070C0"/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rgbClr val="0070C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OR of all minterms where out=1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2339974" y="15240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2667000" y="20383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>
            <a:off x="2952750" y="20383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3200400" y="20383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2667000" y="24765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>
            <a:off x="2952750" y="24765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1"/>
            </p:custDataLst>
          </p:nvPr>
        </p:nvCxnSpPr>
        <p:spPr>
          <a:xfrm>
            <a:off x="2667000" y="29146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2"/>
            </p:custDataLst>
          </p:nvPr>
        </p:nvCxnSpPr>
        <p:spPr>
          <a:xfrm>
            <a:off x="3200400" y="29146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2667000" y="33528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>
          <a:xfrm>
            <a:off x="2952750" y="38290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>
          <a:xfrm>
            <a:off x="3200400" y="38290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6"/>
            </p:custDataLst>
          </p:nvPr>
        </p:nvCxnSpPr>
        <p:spPr>
          <a:xfrm>
            <a:off x="2952750" y="42672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7"/>
            </p:custDataLst>
          </p:nvPr>
        </p:nvCxnSpPr>
        <p:spPr>
          <a:xfrm>
            <a:off x="3200400" y="47339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57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>
                <a:blip r:embed="rId3"/>
                <a:stretch>
                  <a:fillRect l="-1291" t="-2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4229100" y="838200"/>
                <a:ext cx="5219700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  <a:buClr>
                    <a:schemeClr val="tx1"/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∙</m:t>
                        </m:r>
                        <m:r>
                          <a:rPr lang="en-US" sz="2400" b="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  = !(a &amp;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b)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NOR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  <a:buClr>
                    <a:schemeClr val="tx1"/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!(a |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b)</a:t>
                </a:r>
                <a:endParaRPr lang="en-US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XNOR: </a:t>
                </a:r>
              </a:p>
              <a:p>
                <a:pPr lvl="1">
                  <a:lnSpc>
                    <a:spcPct val="82000"/>
                  </a:lnSpc>
                  <a:buClr>
                    <a:schemeClr val="tx1"/>
                  </a:buClr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ym typeface="Symbol"/>
                          </a:rPr>
                          <m:t></m:t>
                        </m:r>
                        <m:r>
                          <a:rPr lang="en-US" sz="2400" b="0" i="0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sym typeface="Symbol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</a:t>
                </a:r>
                <a:r>
                  <a:rPr lang="en-US" sz="2400" dirty="0" err="1" smtClean="0"/>
                  <a:t>ab</a:t>
                </a:r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  <a:buClr>
                    <a:schemeClr val="bg2"/>
                  </a:buClr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838200"/>
                <a:ext cx="5219700" cy="6019800"/>
              </a:xfrm>
              <a:prstGeom prst="rect">
                <a:avLst/>
              </a:prstGeom>
              <a:blipFill>
                <a:blip r:embed="rId4"/>
                <a:stretch>
                  <a:fillRect l="-2453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447800" y="838200"/>
            <a:ext cx="1066800" cy="4495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28800"/>
            <a:ext cx="1066800" cy="3352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9144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ā  =  </a:t>
            </a:r>
          </a:p>
        </p:txBody>
      </p:sp>
    </p:spTree>
    <p:extLst>
      <p:ext uri="{BB962C8B-B14F-4D97-AF65-F5344CB8AC3E}">
        <p14:creationId xmlns:p14="http://schemas.microsoft.com/office/powerpoint/2010/main" val="25419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marR="0" lvl="0" indent="-341313" algn="l" defTabSz="914400" rtl="0" eaLnBrk="1" fontAlgn="auto" latinLnBrk="0" hangingPunct="1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70C0"/>
                  </a:buClr>
                  <a:buSzTx/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a b  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blipFill>
                <a:blip r:embed="rId6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switches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r>
              <a:rPr lang="en-US" b="1" dirty="0" smtClean="0"/>
              <a:t>Logic </a:t>
            </a:r>
            <a:r>
              <a:rPr lang="en-US" b="1" dirty="0"/>
              <a:t>Circuit </a:t>
            </a:r>
            <a:r>
              <a:rPr lang="en-US" b="1" dirty="0" smtClean="0"/>
              <a:t>Minimization – </a:t>
            </a:r>
            <a:r>
              <a:rPr lang="en-US" b="1" i="1" dirty="0" smtClean="0"/>
              <a:t>why?</a:t>
            </a:r>
            <a:endParaRPr lang="en-US" b="1" i="1" dirty="0"/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Equality w/Truth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marL="0" indent="0" algn="ctr">
              <a:lnSpc>
                <a:spcPct val="82000"/>
              </a:lnSpc>
              <a:spcBef>
                <a:spcPts val="700"/>
              </a:spcBef>
              <a:buClr>
                <a:srgbClr val="0070C0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circuits ↔ truth tables ↔ equations</a:t>
            </a:r>
          </a:p>
          <a:p>
            <a:pPr marL="0" indent="0">
              <a:lnSpc>
                <a:spcPct val="82000"/>
              </a:lnSpc>
              <a:spcBef>
                <a:spcPts val="700"/>
              </a:spcBef>
              <a:buClr>
                <a:srgbClr val="0070C0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Example: (</a:t>
            </a:r>
            <a:r>
              <a:rPr lang="en-US" dirty="0" err="1" smtClean="0"/>
              <a:t>a+b</a:t>
            </a:r>
            <a:r>
              <a:rPr lang="en-US" dirty="0" smtClean="0"/>
              <a:t>)(</a:t>
            </a:r>
            <a:r>
              <a:rPr lang="en-US" dirty="0" err="1" smtClean="0"/>
              <a:t>a+c</a:t>
            </a:r>
            <a:r>
              <a:rPr lang="en-US" dirty="0" smtClean="0"/>
              <a:t>) = a + </a:t>
            </a:r>
            <a:r>
              <a:rPr lang="en-US" dirty="0" err="1" smtClean="0"/>
              <a:t>bc</a:t>
            </a:r>
            <a:endParaRPr lang="en-US" dirty="0" smtClean="0"/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0500408"/>
              </p:ext>
            </p:extLst>
          </p:nvPr>
        </p:nvGraphicFramePr>
        <p:xfrm>
          <a:off x="609600" y="18684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4511922"/>
              </p:ext>
            </p:extLst>
          </p:nvPr>
        </p:nvGraphicFramePr>
        <p:xfrm>
          <a:off x="609600" y="1868485"/>
          <a:ext cx="1538781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3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/>
              <a:t>Logic Gates</a:t>
            </a:r>
          </a:p>
          <a:p>
            <a:pPr lvl="1"/>
            <a:r>
              <a:rPr lang="en-US" dirty="0" smtClean="0"/>
              <a:t>From switches</a:t>
            </a:r>
            <a:endParaRPr lang="en-US" dirty="0"/>
          </a:p>
          <a:p>
            <a:pPr lvl="1"/>
            <a:r>
              <a:rPr lang="en-US" dirty="0"/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</a:t>
            </a:r>
            <a:r>
              <a:rPr lang="en-US" dirty="0" smtClean="0"/>
              <a:t>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switches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Truth Tables to Circuits (Sum of Products)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Laws</a:t>
            </a:r>
          </a:p>
          <a:p>
            <a:r>
              <a:rPr lang="en-US" dirty="0" smtClean="0"/>
              <a:t>Logic </a:t>
            </a:r>
            <a:r>
              <a:rPr lang="en-US" dirty="0"/>
              <a:t>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dirty="0" smtClean="0"/>
              <a:t>How to standardize minimizing logic circuits?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Karnaugh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284163" lvl="4" indent="-28416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How does one find the most efficient equation?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Manipulate algebraically until…?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Karnaugh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Maps </a:t>
            </a:r>
            <a:r>
              <a:rPr lang="en-US" sz="3200" dirty="0" smtClean="0"/>
              <a:t>(optimize visually)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a software optimizer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/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For large circuits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Decomposition &amp; reuse of building blocks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974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1359" name="Rectangle 111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c </a:t>
                </a:r>
                <a:endParaRPr lang="en-US" sz="2400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1359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blipFill>
                <a:blip r:embed="rId3"/>
                <a:stretch>
                  <a:fillRect t="-12571" r="-31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Minimization with </a:t>
            </a:r>
            <a:r>
              <a:rPr lang="en-US" dirty="0" err="1">
                <a:solidFill>
                  <a:schemeClr val="tx1"/>
                </a:solidFill>
              </a:rPr>
              <a:t>Karnaugh</a:t>
            </a:r>
            <a:r>
              <a:rPr lang="en-US" dirty="0">
                <a:solidFill>
                  <a:schemeClr val="tx1"/>
                </a:solidFill>
              </a:rPr>
              <a:t> maps </a:t>
            </a:r>
            <a:r>
              <a:rPr lang="en-US" dirty="0" smtClean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" y="2438400"/>
            <a:ext cx="2895600" cy="381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164174"/>
            <a:ext cx="2895600" cy="26482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468974"/>
            <a:ext cx="2895600" cy="26482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3810000"/>
            <a:ext cx="2895600" cy="26482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1676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1676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1676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0" y="1676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4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820101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5399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c</a:t>
                </a:r>
                <a:endParaRPr lang="en-US" sz="2400" dirty="0" smtClean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 smtClean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 smtClean="0">
                    <a:solidFill>
                      <a:schemeClr val="tx1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map minimization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Cover all 1’s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Group adjacent blocks of 2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ahoma" pitchFamily="34" charset="0"/>
                  </a:rPr>
                  <a:t>n</a:t>
                </a: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 1’s that yield a rectangular shape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Encode the common features of the rectangle</a:t>
                </a:r>
              </a:p>
              <a:p>
                <a:pPr marL="1143000" lvl="2" indent="-228600">
                  <a:lnSpc>
                    <a:spcPct val="102000"/>
                  </a:lnSpc>
                  <a:spcBef>
                    <a:spcPts val="600"/>
                  </a:spcBef>
                  <a:buClr>
                    <a:srgbClr val="6F89F7"/>
                  </a:buClr>
                  <a:buSzPct val="95000"/>
                  <a:buFont typeface="Wingdings" pitchFamily="2" charset="2"/>
                  <a:buChar char="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c</a:t>
                </a:r>
                <a:endParaRPr lang="en-US" sz="2400" dirty="0">
                  <a:solidFill>
                    <a:srgbClr val="0070C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539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323" r="-3431" b="-261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54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52545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5421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422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</a:t>
            </a:r>
            <a:r>
              <a:rPr lang="en-US" dirty="0" smtClean="0"/>
              <a:t>     </a:t>
            </a:r>
            <a:r>
              <a:rPr lang="en-US" dirty="0"/>
              <a:t>11 </a:t>
            </a:r>
            <a:r>
              <a:rPr lang="en-US" dirty="0" smtClean="0"/>
              <a:t>     10</a:t>
            </a:r>
            <a:endParaRPr lang="en-US" dirty="0"/>
          </a:p>
        </p:txBody>
      </p:sp>
      <p:sp>
        <p:nvSpPr>
          <p:cNvPr id="185423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5424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5426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819400" y="54864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285875" y="5972175"/>
            <a:ext cx="923925" cy="4572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Minimization with </a:t>
            </a:r>
            <a:r>
              <a:rPr lang="en-US" dirty="0" err="1">
                <a:solidFill>
                  <a:schemeClr val="tx1"/>
                </a:solidFill>
              </a:rPr>
              <a:t>Karnaugh</a:t>
            </a:r>
            <a:r>
              <a:rPr lang="en-US" dirty="0">
                <a:solidFill>
                  <a:schemeClr val="tx1"/>
                </a:solidFill>
              </a:rPr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34603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7" grpId="0" animBg="1"/>
      <p:bldP spid="1854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Karnaugh</a:t>
            </a:r>
            <a:r>
              <a:rPr lang="en-US" dirty="0">
                <a:solidFill>
                  <a:schemeClr val="tx1"/>
                </a:solidFill>
              </a:rPr>
              <a:t> Minimization Tricks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423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can overlap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out =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+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rgbClr val="0070C0"/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rgbClr val="0070C0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chemeClr val="tx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chemeClr val="tx1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chemeClr val="tx1"/>
                    </a:solidFill>
                    <a:latin typeface="Tahoma" pitchFamily="34" charset="0"/>
                  </a:rPr>
                  <a:t> can span 2, 4, 8 or more cells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rgbClr val="0070C0"/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rgbClr val="0070C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6423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3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6428" name="Group 60"/>
          <p:cNvGraphicFramePr>
            <a:graphicFrameLocks noGrp="1"/>
          </p:cNvGraphicFramePr>
          <p:nvPr>
            <p:extLst/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 </a:t>
            </a:r>
            <a:r>
              <a:rPr lang="en-US" dirty="0" smtClean="0"/>
              <a:t>   11     10</a:t>
            </a:r>
            <a:endParaRPr lang="en-US" dirty="0"/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/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 </a:t>
            </a:r>
            <a:r>
              <a:rPr lang="en-US" dirty="0" smtClean="0"/>
              <a:t>   11     10</a:t>
            </a:r>
            <a:endParaRPr lang="en-US" dirty="0"/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2438400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1200" y="2438400"/>
            <a:ext cx="7620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3200" y="2438400"/>
            <a:ext cx="7620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4898231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91200" y="4898231"/>
            <a:ext cx="7620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5" grpId="0" animBg="1"/>
      <p:bldP spid="186476" grpId="0"/>
      <p:bldP spid="186477" grpId="0"/>
      <p:bldP spid="186478" grpId="0"/>
      <p:bldP spid="186479" grpId="0"/>
      <p:bldP spid="186483" grpId="0"/>
      <p:bldP spid="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Karnaugh Minimization Tricks (2)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418013" cy="411321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The map wraps around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out =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out =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>
            <p:extLst/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/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</a:t>
            </a:r>
            <a:r>
              <a:rPr lang="en-US" dirty="0" smtClean="0"/>
              <a:t>    </a:t>
            </a:r>
            <a:r>
              <a:rPr lang="en-US" dirty="0"/>
              <a:t>01  </a:t>
            </a:r>
            <a:r>
              <a:rPr lang="en-US" dirty="0" smtClean="0"/>
              <a:t>   11     10</a:t>
            </a:r>
            <a:endParaRPr lang="en-US" dirty="0"/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062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05000"/>
            <a:ext cx="4953000" cy="4953000"/>
          </a:xfrm>
        </p:spPr>
        <p:txBody>
          <a:bodyPr/>
          <a:lstStyle/>
          <a:p>
            <a:r>
              <a:rPr lang="en-US" sz="2800" dirty="0"/>
              <a:t>“Don’t care” values can be interpreted individually in whatever way is convenient</a:t>
            </a:r>
          </a:p>
          <a:p>
            <a:pPr lvl="1"/>
            <a:r>
              <a:rPr lang="en-US" sz="2400" dirty="0"/>
              <a:t>assume all x’s = 1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out = 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400" dirty="0"/>
              <a:t>assume middle x’s = 0</a:t>
            </a:r>
          </a:p>
          <a:p>
            <a:pPr lvl="1"/>
            <a:r>
              <a:rPr lang="en-US" sz="2400" dirty="0"/>
              <a:t>assume 4</a:t>
            </a:r>
            <a:r>
              <a:rPr lang="en-US" sz="2400" baseline="30000" dirty="0"/>
              <a:t>th</a:t>
            </a:r>
            <a:r>
              <a:rPr lang="en-US" sz="2400" dirty="0"/>
              <a:t> column x = 1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out =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Karnaugh Minimization Tricks (3)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/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/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00  </a:t>
            </a:r>
            <a:r>
              <a:rPr lang="en-US" dirty="0" smtClean="0"/>
              <a:t>   01     11     10</a:t>
            </a:r>
            <a:endParaRPr lang="en-US" dirty="0"/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011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0"/>
          <p:cNvGraphicFramePr>
            <a:graphicFrameLocks noGrp="1"/>
          </p:cNvGraphicFramePr>
          <p:nvPr>
            <p:extLst/>
          </p:nvPr>
        </p:nvGraphicFramePr>
        <p:xfrm>
          <a:off x="1046205" y="1671935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Minimization with </a:t>
            </a:r>
            <a:r>
              <a:rPr lang="en-US" dirty="0" smtClean="0">
                <a:solidFill>
                  <a:schemeClr val="tx1"/>
                </a:solidFill>
              </a:rPr>
              <a:t>K-Maps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399" name="Rectangle 55"/>
              <p:cNvSpPr>
                <a:spLocks noChangeArrowheads="1"/>
              </p:cNvSpPr>
              <p:nvPr/>
            </p:nvSpPr>
            <p:spPr bwMode="auto">
              <a:xfrm>
                <a:off x="3672861" y="693865"/>
                <a:ext cx="4799013" cy="2735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endParaRPr lang="en-US" sz="2400" dirty="0">
                  <a:latin typeface="Tahoma" pitchFamily="34" charset="0"/>
                </a:endParaRP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r>
                  <a:rPr lang="en-US" sz="2400" dirty="0" smtClean="0">
                    <a:latin typeface="Tahoma" pitchFamily="34" charset="0"/>
                  </a:rPr>
                  <a:t>(1) Circle the 1’s (see below)</a:t>
                </a: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r>
                  <a:rPr lang="en-US" sz="2400" dirty="0" smtClean="0">
                    <a:latin typeface="Tahoma" pitchFamily="34" charset="0"/>
                  </a:rPr>
                  <a:t>(2) Each circle is a logical component of the final equation </a:t>
                </a: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r>
                  <a:rPr lang="en-US" sz="2400" dirty="0">
                    <a:latin typeface="Tahoma" pitchFamily="34" charset="0"/>
                  </a:rPr>
                  <a:t>	</a:t>
                </a:r>
                <a:endParaRPr lang="en-US" sz="2400" dirty="0" smtClean="0">
                  <a:latin typeface="Tahoma" pitchFamily="34" charset="0"/>
                </a:endParaRP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	</a:t>
                </a: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= </a:t>
                </a:r>
                <a:r>
                  <a:rPr lang="en-US" sz="2400" dirty="0" smtClean="0">
                    <a:solidFill>
                      <a:schemeClr val="accent6"/>
                    </a:solidFill>
                    <a:latin typeface="Tahoma" pitchFamily="34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92D050"/>
                    </a:solidFill>
                    <a:latin typeface="Tahoma" pitchFamily="34" charset="0"/>
                  </a:rPr>
                  <a:t>c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539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2861" y="693865"/>
                <a:ext cx="4799013" cy="2735135"/>
              </a:xfrm>
              <a:prstGeom prst="rect">
                <a:avLst/>
              </a:prstGeom>
              <a:blipFill rotWithShape="0">
                <a:blip r:embed="rId2"/>
                <a:stretch>
                  <a:fillRect r="-5083" b="-4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607276" y="1676087"/>
            <a:ext cx="463754" cy="1062648"/>
          </a:xfrm>
          <a:prstGeom prst="roundRect">
            <a:avLst>
              <a:gd name="adj" fmla="val 16667"/>
            </a:avLst>
          </a:prstGeom>
          <a:solidFill>
            <a:schemeClr val="accent6">
              <a:alpha val="45000"/>
            </a:schemeClr>
          </a:solidFill>
          <a:ln w="25400" algn="ctr">
            <a:solidFill>
              <a:schemeClr val="accent6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066080" y="2218434"/>
            <a:ext cx="971940" cy="520301"/>
          </a:xfrm>
          <a:prstGeom prst="roundRect">
            <a:avLst>
              <a:gd name="adj" fmla="val 16667"/>
            </a:avLst>
          </a:prstGeom>
          <a:solidFill>
            <a:srgbClr val="92D050">
              <a:alpha val="45000"/>
            </a:srgbClr>
          </a:solidFill>
          <a:ln w="25400" algn="ctr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Line 77"/>
          <p:cNvSpPr>
            <a:spLocks noChangeShapeType="1"/>
          </p:cNvSpPr>
          <p:nvPr/>
        </p:nvSpPr>
        <p:spPr bwMode="auto">
          <a:xfrm flipH="1" flipV="1">
            <a:off x="665205" y="1290935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1022071" y="1214735"/>
            <a:ext cx="2048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00  </a:t>
            </a:r>
            <a:r>
              <a:rPr lang="en-US" sz="2400" dirty="0" smtClean="0"/>
              <a:t> 01   11   10</a:t>
            </a:r>
            <a:endParaRPr lang="en-US" sz="2400" dirty="0"/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>
            <a:off x="641393" y="166399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665205" y="220533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360405" y="1138535"/>
            <a:ext cx="314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</a:t>
            </a:r>
          </a:p>
        </p:txBody>
      </p:sp>
      <p:sp>
        <p:nvSpPr>
          <p:cNvPr id="22" name="Text Box 82"/>
          <p:cNvSpPr txBox="1">
            <a:spLocks noChangeArrowheads="1"/>
          </p:cNvSpPr>
          <p:nvPr/>
        </p:nvSpPr>
        <p:spPr bwMode="auto">
          <a:xfrm>
            <a:off x="665205" y="909935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ab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4800" y="3108580"/>
            <a:ext cx="8534400" cy="3368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Rules: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Use fewest circles necessary to cover all 1’s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Circles must cover </a:t>
            </a:r>
            <a:r>
              <a:rPr lang="en-US" i="1" dirty="0" smtClean="0"/>
              <a:t>only </a:t>
            </a:r>
            <a:r>
              <a:rPr lang="en-US" dirty="0" smtClean="0"/>
              <a:t>1’s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Circles span rectangles of size power of 2 (1, 2, 4, 8…)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Circles should be as large as possible (all circles of 1?)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Circles may wrap around edges of K-Map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1 may be circled multiple times </a:t>
            </a:r>
            <a:r>
              <a:rPr lang="en-US" i="1" dirty="0" smtClean="0"/>
              <a:t>if </a:t>
            </a:r>
            <a:r>
              <a:rPr lang="en-US" dirty="0" smtClean="0"/>
              <a:t>that means fewer circles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23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7" grpId="0" animBg="1"/>
      <p:bldP spid="1854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667125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 anchor="ctr" anchorCtr="0">
            <a:norm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A switch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0" y="838200"/>
            <a:ext cx="4184009" cy="1295400"/>
          </a:xfrm>
          <a:ln/>
        </p:spPr>
        <p:txBody>
          <a:bodyPr/>
          <a:lstStyle/>
          <a:p>
            <a:pPr marL="341277" indent="-341277">
              <a:buClr>
                <a:schemeClr val="tx1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Acts as a </a:t>
            </a:r>
            <a:r>
              <a:rPr lang="en-US" i="1" dirty="0"/>
              <a:t>conductor</a:t>
            </a:r>
            <a:r>
              <a:rPr lang="en-US" dirty="0"/>
              <a:t> or </a:t>
            </a:r>
            <a:r>
              <a:rPr lang="en-US" i="1" dirty="0" smtClean="0"/>
              <a:t>insulator</a:t>
            </a:r>
            <a:endParaRPr lang="en-US" dirty="0"/>
          </a:p>
        </p:txBody>
      </p:sp>
      <p:sp>
        <p:nvSpPr>
          <p:cNvPr id="5130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4419600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chemeClr val="accent5">
              <a:lumMod val="60000"/>
              <a:lumOff val="40000"/>
            </a:schemeClr>
          </a:solidFill>
          <a:ln w="1836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637687" y="2133600"/>
            <a:ext cx="4184009" cy="124460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277" marR="0" lvl="0" indent="-3412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http://static.politifact.com.s3.amazonaws.com/photos%2FLight_switch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" y="762000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694591" y="5040313"/>
            <a:ext cx="752475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1676400" y="5038725"/>
            <a:ext cx="752475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42471" y="6172200"/>
            <a:ext cx="381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Bombe used to break the German </a:t>
            </a:r>
          </a:p>
          <a:p>
            <a:r>
              <a:rPr lang="en-US" dirty="0" smtClean="0"/>
              <a:t>Enigma machine during World War II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3" y="4043362"/>
            <a:ext cx="3714371" cy="19951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23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18" y="33528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39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31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Multiplexer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62025"/>
            <a:ext cx="5105400" cy="5681663"/>
          </a:xfrm>
        </p:spPr>
        <p:txBody>
          <a:bodyPr/>
          <a:lstStyle/>
          <a:p>
            <a:r>
              <a:rPr lang="en-US" dirty="0"/>
              <a:t>A multiplexer selects between multiple inputs</a:t>
            </a:r>
          </a:p>
          <a:p>
            <a:pPr lvl="1"/>
            <a:r>
              <a:rPr lang="en-US" dirty="0"/>
              <a:t>out = a, if d = 0</a:t>
            </a:r>
          </a:p>
          <a:p>
            <a:pPr lvl="1"/>
            <a:r>
              <a:rPr lang="en-US" dirty="0"/>
              <a:t>out = b, if d = 1</a:t>
            </a:r>
          </a:p>
          <a:p>
            <a:pPr lvl="1"/>
            <a:endParaRPr lang="en-US" dirty="0"/>
          </a:p>
          <a:p>
            <a:r>
              <a:rPr lang="en-US" dirty="0"/>
              <a:t>Build truth table</a:t>
            </a:r>
          </a:p>
          <a:p>
            <a:r>
              <a:rPr lang="en-US" dirty="0"/>
              <a:t>Minimize diagram</a:t>
            </a:r>
          </a:p>
          <a:p>
            <a:r>
              <a:rPr lang="en-US" dirty="0"/>
              <a:t>Derive logic diagram</a:t>
            </a:r>
          </a:p>
        </p:txBody>
      </p: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4" name="Group 3"/>
          <p:cNvGraphicFramePr>
            <a:graphicFrameLocks/>
          </p:cNvGraphicFramePr>
          <p:nvPr>
            <p:extLst/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144000" cy="5638800"/>
          </a:xfrm>
        </p:spPr>
        <p:txBody>
          <a:bodyPr/>
          <a:lstStyle/>
          <a:p>
            <a:r>
              <a:rPr lang="en-US" dirty="0" smtClean="0"/>
              <a:t>Binary (two symbols: 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false</a:t>
            </a:r>
            <a:r>
              <a:rPr lang="en-US" dirty="0" smtClean="0"/>
              <a:t>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</a:p>
          <a:p>
            <a:endParaRPr lang="en-US" dirty="0"/>
          </a:p>
          <a:p>
            <a:r>
              <a:rPr lang="en-US" dirty="0" smtClean="0"/>
              <a:t>Any logic function can be implemented as “sum of products”.  </a:t>
            </a:r>
            <a:r>
              <a:rPr lang="en-US" dirty="0" err="1" smtClean="0"/>
              <a:t>Karnaugh</a:t>
            </a:r>
            <a:r>
              <a:rPr lang="en-US" dirty="0" smtClean="0"/>
              <a:t> Maps minimize number of gates.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Transistors to Gates 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transistors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Truth Tables to Circuits (Sum of Products)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Logic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Circuit Minimization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Truth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Tables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Karnaugh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99822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Silicon Valley &amp; the Semiconductor Industry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Transistors:</a:t>
            </a:r>
          </a:p>
          <a:p>
            <a:pPr marL="457200" indent="-4572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800" dirty="0" err="1" smtClean="0"/>
              <a:t>Youtube</a:t>
            </a:r>
            <a:r>
              <a:rPr lang="en-US" sz="2800" dirty="0" smtClean="0"/>
              <a:t> video “How does a transistor work”</a:t>
            </a:r>
          </a:p>
          <a:p>
            <a:pPr marL="457200" lvl="1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www.youtube.com/watch?v=IcrBqCFLHIY</a:t>
            </a:r>
            <a:endParaRPr lang="en-US" sz="2800" dirty="0"/>
          </a:p>
          <a:p>
            <a:pPr marL="457200" indent="-4572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800" dirty="0" smtClean="0"/>
              <a:t>Break: show some Transistor, Fab, Wafer photos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6128068" y="1534968"/>
            <a:ext cx="1030224" cy="228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6526941" y="1420020"/>
            <a:ext cx="240268" cy="2565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2934"/>
          </a:xfrm>
        </p:spPr>
        <p:txBody>
          <a:bodyPr>
            <a:normAutofit/>
          </a:bodyPr>
          <a:lstStyle/>
          <a:p>
            <a:r>
              <a:rPr lang="en-US" dirty="0" smtClean="0"/>
              <a:t>Transistors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3736556"/>
            <a:ext cx="8626475" cy="29849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N-Type Silicon: </a:t>
            </a:r>
            <a:r>
              <a:rPr lang="en-US" dirty="0" smtClean="0"/>
              <a:t>negative free-carriers (electrons)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P-Type Silicon: </a:t>
            </a:r>
            <a:r>
              <a:rPr lang="en-US" dirty="0" smtClean="0"/>
              <a:t>positive free-carriers (holes)</a:t>
            </a:r>
          </a:p>
          <a:p>
            <a:pPr lvl="0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P-Transistor: </a:t>
            </a:r>
            <a:r>
              <a:rPr lang="en-US" dirty="0" smtClean="0"/>
              <a:t>negative charge on gate generates electric field that creates a (+ charged) p-channel connecting source &amp; drain</a:t>
            </a:r>
          </a:p>
          <a:p>
            <a:pPr lvl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N-Transistor: </a:t>
            </a:r>
            <a:r>
              <a:rPr lang="en-US" dirty="0" smtClean="0"/>
              <a:t>works the opposite way</a:t>
            </a:r>
          </a:p>
          <a:p>
            <a:pPr lvl="0">
              <a:buNone/>
              <a:defRPr/>
            </a:pPr>
            <a:r>
              <a:rPr lang="en-US" dirty="0" smtClean="0"/>
              <a:t>Metal-Oxide Semiconductor (Gate-Insulator-Silicon)</a:t>
            </a:r>
          </a:p>
          <a:p>
            <a:pPr lvl="0">
              <a:defRPr/>
            </a:pPr>
            <a:r>
              <a:rPr lang="en-US" dirty="0" smtClean="0"/>
              <a:t>Complementary MOS =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CMOS </a:t>
            </a:r>
            <a:r>
              <a:rPr lang="en-US" dirty="0">
                <a:ea typeface="ＭＳ Ｐゴシック" charset="-128"/>
                <a:cs typeface="ＭＳ Ｐゴシック" charset="-128"/>
              </a:rPr>
              <a:t>technology </a:t>
            </a:r>
            <a:r>
              <a:rPr lang="en-US" dirty="0" smtClean="0"/>
              <a:t>uses both p- &amp; n-type 			    transistors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814-ECF9-42DA-8A87-B31B4B5DA089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6" name="Group 222"/>
          <p:cNvGrpSpPr/>
          <p:nvPr/>
        </p:nvGrpSpPr>
        <p:grpSpPr>
          <a:xfrm>
            <a:off x="475210" y="914400"/>
            <a:ext cx="3715790" cy="2798914"/>
            <a:chOff x="475210" y="1856969"/>
            <a:chExt cx="3715790" cy="2798914"/>
          </a:xfrm>
        </p:grpSpPr>
        <p:sp>
          <p:nvSpPr>
            <p:cNvPr id="30" name="Rectangle 29"/>
            <p:cNvSpPr/>
            <p:nvPr/>
          </p:nvSpPr>
          <p:spPr>
            <a:xfrm>
              <a:off x="506664" y="2912689"/>
              <a:ext cx="3657600" cy="12837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N-type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57183" y="4224996"/>
              <a:ext cx="5565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 smtClean="0"/>
                <a:t>Off</a:t>
              </a:r>
              <a:endParaRPr lang="en-US" sz="22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67188" y="2695169"/>
              <a:ext cx="1030224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Insulator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6507" y="2912689"/>
              <a:ext cx="914400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P-type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01426" y="2912689"/>
              <a:ext cx="914400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P-type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67188" y="2466569"/>
              <a:ext cx="1030224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70660" y="1856969"/>
              <a:ext cx="6284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Gate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21264" y="1889529"/>
              <a:ext cx="68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Drain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5350" y="1889529"/>
              <a:ext cx="8232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Source</a:t>
              </a:r>
              <a:endParaRPr lang="en-US" dirty="0"/>
            </a:p>
          </p:txBody>
        </p:sp>
        <p:cxnSp>
          <p:nvCxnSpPr>
            <p:cNvPr id="38" name="Straight Connector 37"/>
            <p:cNvCxnSpPr>
              <a:stCxn id="34" idx="2"/>
              <a:endCxn id="28" idx="0"/>
            </p:cNvCxnSpPr>
            <p:nvPr/>
          </p:nvCxnSpPr>
          <p:spPr>
            <a:xfrm rot="5400000">
              <a:off x="1068437" y="2584132"/>
              <a:ext cx="653828" cy="3287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2"/>
              <a:endCxn id="29" idx="0"/>
            </p:cNvCxnSpPr>
            <p:nvPr/>
          </p:nvCxnSpPr>
          <p:spPr>
            <a:xfrm rot="5400000">
              <a:off x="3034843" y="2582645"/>
              <a:ext cx="653828" cy="626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2" idx="2"/>
              <a:endCxn id="31" idx="0"/>
            </p:cNvCxnSpPr>
            <p:nvPr/>
          </p:nvCxnSpPr>
          <p:spPr>
            <a:xfrm rot="5400000">
              <a:off x="2263449" y="2345153"/>
              <a:ext cx="240268" cy="2565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559382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30782" y="278764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02182" y="284756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68864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594463" y="28619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365863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0834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0354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98119" y="310226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137263" y="288474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03945" y="28619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711782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483182" y="3663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640264" y="377178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335464" y="38154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06864" y="37392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54582" y="372294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021264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51528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22928" y="3663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80010" y="377178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75210" y="38154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394328" y="372294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161010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54464" y="304880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568782" y="29999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35464" y="29772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82864" y="336988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9064" y="29999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6664" y="2824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859464" y="344608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35664" y="30761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783264" y="2901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78264" y="355946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92582" y="35106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335464" y="3205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223128" y="35106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87664" y="3586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54248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23768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850854" y="310226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4773864" y="1991012"/>
            <a:ext cx="3657600" cy="1283732"/>
          </a:xfrm>
          <a:prstGeom prst="rect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N-type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339235" y="3303319"/>
            <a:ext cx="5268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On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131475" y="1773492"/>
            <a:ext cx="1030224" cy="2286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Insulator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5203707" y="1991012"/>
            <a:ext cx="9144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P-type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168626" y="1991012"/>
            <a:ext cx="9144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P-type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332382" y="935292"/>
            <a:ext cx="628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Gate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7288464" y="967852"/>
            <a:ext cx="68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Drain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5252550" y="967852"/>
            <a:ext cx="82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cxnSp>
        <p:nvCxnSpPr>
          <p:cNvPr id="130" name="Straight Connector 129"/>
          <p:cNvCxnSpPr>
            <a:stCxn id="127" idx="2"/>
            <a:endCxn id="122" idx="0"/>
          </p:cNvCxnSpPr>
          <p:nvPr/>
        </p:nvCxnSpPr>
        <p:spPr>
          <a:xfrm rot="5400000">
            <a:off x="5335637" y="1662455"/>
            <a:ext cx="653828" cy="328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6" idx="2"/>
            <a:endCxn id="123" idx="0"/>
          </p:cNvCxnSpPr>
          <p:nvPr/>
        </p:nvCxnSpPr>
        <p:spPr>
          <a:xfrm rot="5400000">
            <a:off x="7302043" y="1660968"/>
            <a:ext cx="653828" cy="6261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7826582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7597982" y="18659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7369382" y="19258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7136064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5861663" y="19403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5633063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5404463" y="19630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5171145" y="19403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7978982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7750382" y="2741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6907464" y="285010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6602664" y="28937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6374064" y="28175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7521782" y="280126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7288464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6118728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5890128" y="2741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047210" y="285010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4742410" y="28937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5661528" y="280126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5428210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6221664" y="212713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835982" y="20782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602664" y="20555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4850064" y="244821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4926264" y="20782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4773864" y="1903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6" name="Rectangle 165"/>
          <p:cNvSpPr/>
          <p:nvPr/>
        </p:nvSpPr>
        <p:spPr>
          <a:xfrm>
            <a:off x="8126664" y="252441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7" name="Rectangle 166"/>
          <p:cNvSpPr/>
          <p:nvPr/>
        </p:nvSpPr>
        <p:spPr>
          <a:xfrm>
            <a:off x="8202864" y="21544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8050464" y="1979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6145464" y="263778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6759782" y="25889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6602664" y="2284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7490328" y="25889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5154864" y="2665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5322924" y="21225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>
            <a:off x="7700918" y="21225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grpSp>
        <p:nvGrpSpPr>
          <p:cNvPr id="8" name="Group 226"/>
          <p:cNvGrpSpPr/>
          <p:nvPr/>
        </p:nvGrpSpPr>
        <p:grpSpPr>
          <a:xfrm>
            <a:off x="5502681" y="1981200"/>
            <a:ext cx="2345919" cy="409421"/>
            <a:chOff x="5514027" y="2267996"/>
            <a:chExt cx="2345919" cy="409421"/>
          </a:xfrm>
        </p:grpSpPr>
        <p:sp>
          <p:nvSpPr>
            <p:cNvPr id="174" name="Rectangle 173"/>
            <p:cNvSpPr/>
            <p:nvPr/>
          </p:nvSpPr>
          <p:spPr>
            <a:xfrm>
              <a:off x="5514027" y="2267996"/>
              <a:ext cx="2313428" cy="365755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700" dirty="0" smtClean="0">
                  <a:solidFill>
                    <a:schemeClr val="tx1"/>
                  </a:solidFill>
                </a:rPr>
                <a:t>P-type channel created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063221" y="2390120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520421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551973" y="23947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559864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047950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1475" y="1228424"/>
            <a:ext cx="1030224" cy="650263"/>
            <a:chOff x="6131475" y="1380824"/>
            <a:chExt cx="1030224" cy="650263"/>
          </a:xfrm>
        </p:grpSpPr>
        <p:sp>
          <p:nvSpPr>
            <p:cNvPr id="124" name="Rectangle 123"/>
            <p:cNvSpPr/>
            <p:nvPr/>
          </p:nvSpPr>
          <p:spPr>
            <a:xfrm>
              <a:off x="6131475" y="1697292"/>
              <a:ext cx="1030224" cy="22860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2" name="Straight Connector 131"/>
            <p:cNvCxnSpPr>
              <a:stCxn id="125" idx="2"/>
              <a:endCxn id="124" idx="0"/>
            </p:cNvCxnSpPr>
            <p:nvPr/>
          </p:nvCxnSpPr>
          <p:spPr>
            <a:xfrm>
              <a:off x="6646587" y="1380824"/>
              <a:ext cx="0" cy="316468"/>
            </a:xfrm>
            <a:prstGeom prst="line">
              <a:avLst/>
            </a:prstGeom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>
            <a:xfrm>
              <a:off x="6417931" y="1600200"/>
              <a:ext cx="4400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</a:rPr>
                <a:t>—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02" name="Straight Connector 201"/>
          <p:cNvCxnSpPr/>
          <p:nvPr/>
        </p:nvCxnSpPr>
        <p:spPr>
          <a:xfrm rot="5400000" flipH="1" flipV="1">
            <a:off x="5279035" y="1788724"/>
            <a:ext cx="533400" cy="158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 flipH="1" flipV="1">
            <a:off x="7448813" y="1788724"/>
            <a:ext cx="533400" cy="158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10800000">
            <a:off x="5539359" y="2056218"/>
            <a:ext cx="2185416" cy="158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9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2934"/>
          </a:xfrm>
        </p:spPr>
        <p:txBody>
          <a:bodyPr/>
          <a:lstStyle/>
          <a:p>
            <a:r>
              <a:rPr lang="en-US" dirty="0" smtClean="0"/>
              <a:t>CMOS Notation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N-type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P-type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284163" indent="-225425" eaLnBrk="1" hangingPunct="1">
              <a:buClr>
                <a:srgbClr val="006600"/>
              </a:buClr>
              <a:buNone/>
            </a:pPr>
            <a:endParaRPr lang="en-US" sz="2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84163" indent="-225425" eaLnBrk="1" hangingPunct="1">
              <a:buClr>
                <a:srgbClr val="006600"/>
              </a:buClr>
              <a:buNone/>
            </a:pP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</a:rPr>
              <a:t>Gate input controls whether current can flow between the other two terminals or not.</a:t>
            </a:r>
          </a:p>
          <a:p>
            <a:pPr marL="284163" indent="-225425" eaLnBrk="1" hangingPunct="1">
              <a:buClr>
                <a:srgbClr val="006600"/>
              </a:buClr>
              <a:buNone/>
            </a:pPr>
            <a:endParaRPr lang="en-US" sz="2600" i="1" dirty="0" smtClean="0">
              <a:solidFill>
                <a:schemeClr val="accent1"/>
              </a:solidFill>
              <a:latin typeface="Verdana" pitchFamily="34" charset="0"/>
            </a:endParaRPr>
          </a:p>
          <a:p>
            <a:pPr marL="284163" indent="-225425" eaLnBrk="1" hangingPunct="1">
              <a:buClr>
                <a:srgbClr val="006600"/>
              </a:buClr>
              <a:buNone/>
            </a:pPr>
            <a:r>
              <a:rPr lang="en-US" sz="2600" i="1" dirty="0" smtClean="0">
                <a:solidFill>
                  <a:schemeClr val="accent1"/>
                </a:solidFill>
                <a:latin typeface="Verdana" pitchFamily="34" charset="0"/>
              </a:rPr>
              <a:t>Hint: </a:t>
            </a: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</a:rPr>
              <a:t>the “</a:t>
            </a:r>
            <a:r>
              <a:rPr lang="en-US" sz="2600" dirty="0" smtClean="0">
                <a:solidFill>
                  <a:schemeClr val="accent1"/>
                </a:solidFill>
                <a:latin typeface="Verdana" pitchFamily="34" charset="0"/>
              </a:rPr>
              <a:t>o</a:t>
            </a: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</a:rPr>
              <a:t>” bubble of the </a:t>
            </a:r>
            <a:r>
              <a:rPr lang="en-US" sz="2600" dirty="0" smtClean="0">
                <a:solidFill>
                  <a:schemeClr val="accent1"/>
                </a:solidFill>
                <a:latin typeface="Verdana" pitchFamily="34" charset="0"/>
              </a:rPr>
              <a:t>p</a:t>
            </a: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</a:rPr>
              <a:t>-type tells you that this gate wants a </a:t>
            </a:r>
            <a:r>
              <a:rPr lang="en-US" sz="2600" dirty="0" smtClean="0">
                <a:solidFill>
                  <a:schemeClr val="accent1"/>
                </a:solidFill>
                <a:latin typeface="Verdana" pitchFamily="34" charset="0"/>
              </a:rPr>
              <a:t>0</a:t>
            </a: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</a:rPr>
              <a:t> to be turned on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7EFB-AD26-694B-9457-89934DAB1062}" type="slidenum">
              <a:rPr lang="en-US" smtClean="0"/>
              <a:pPr>
                <a:defRPr/>
              </a:pPr>
              <a:t>35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2479675" y="1500188"/>
            <a:ext cx="720725" cy="762000"/>
            <a:chOff x="498475" y="2338388"/>
            <a:chExt cx="720725" cy="762000"/>
          </a:xfrm>
        </p:grpSpPr>
        <p:sp>
          <p:nvSpPr>
            <p:cNvPr id="11411" name="Line 6"/>
            <p:cNvSpPr>
              <a:spLocks noChangeShapeType="1"/>
            </p:cNvSpPr>
            <p:nvPr/>
          </p:nvSpPr>
          <p:spPr bwMode="auto">
            <a:xfrm>
              <a:off x="1066800" y="2566988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2" name="Line 7"/>
            <p:cNvSpPr>
              <a:spLocks noChangeShapeType="1"/>
            </p:cNvSpPr>
            <p:nvPr/>
          </p:nvSpPr>
          <p:spPr bwMode="auto">
            <a:xfrm flipH="1">
              <a:off x="838200" y="2719388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3" name="Freeform 8"/>
            <p:cNvSpPr>
              <a:spLocks/>
            </p:cNvSpPr>
            <p:nvPr/>
          </p:nvSpPr>
          <p:spPr bwMode="auto">
            <a:xfrm>
              <a:off x="1143000" y="2338388"/>
              <a:ext cx="76200" cy="762000"/>
            </a:xfrm>
            <a:custGeom>
              <a:avLst/>
              <a:gdLst>
                <a:gd name="T0" fmla="*/ 48 w 48"/>
                <a:gd name="T1" fmla="*/ 0 h 480"/>
                <a:gd name="T2" fmla="*/ 48 w 48"/>
                <a:gd name="T3" fmla="*/ 144 h 480"/>
                <a:gd name="T4" fmla="*/ 0 w 48"/>
                <a:gd name="T5" fmla="*/ 144 h 480"/>
                <a:gd name="T6" fmla="*/ 0 w 48"/>
                <a:gd name="T7" fmla="*/ 336 h 480"/>
                <a:gd name="T8" fmla="*/ 48 w 48"/>
                <a:gd name="T9" fmla="*/ 336 h 480"/>
                <a:gd name="T10" fmla="*/ 48 w 4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0"/>
                <a:gd name="T20" fmla="*/ 48 w 4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0">
                  <a:moveTo>
                    <a:pt x="48" y="0"/>
                  </a:moveTo>
                  <a:lnTo>
                    <a:pt x="48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48" y="4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5" name="Text Box 10"/>
            <p:cNvSpPr txBox="1">
              <a:spLocks noChangeArrowheads="1"/>
            </p:cNvSpPr>
            <p:nvPr/>
          </p:nvSpPr>
          <p:spPr bwMode="auto">
            <a:xfrm>
              <a:off x="498475" y="2719388"/>
              <a:ext cx="506413" cy="320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chemeClr val="tx1"/>
                  </a:solidFill>
                  <a:latin typeface="Verdana" pitchFamily="34" charset="0"/>
                </a:rPr>
                <a:t>gate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743200" y="3067050"/>
            <a:ext cx="457200" cy="762000"/>
            <a:chOff x="1905000" y="2338388"/>
            <a:chExt cx="457200" cy="762000"/>
          </a:xfrm>
        </p:grpSpPr>
        <p:sp>
          <p:nvSpPr>
            <p:cNvPr id="11416" name="Line 11"/>
            <p:cNvSpPr>
              <a:spLocks noChangeShapeType="1"/>
            </p:cNvSpPr>
            <p:nvPr/>
          </p:nvSpPr>
          <p:spPr bwMode="auto">
            <a:xfrm>
              <a:off x="2209800" y="2566988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7" name="Line 12"/>
            <p:cNvSpPr>
              <a:spLocks noChangeShapeType="1"/>
            </p:cNvSpPr>
            <p:nvPr/>
          </p:nvSpPr>
          <p:spPr bwMode="auto">
            <a:xfrm flipH="1">
              <a:off x="1905000" y="2719388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8" name="Freeform 13"/>
            <p:cNvSpPr>
              <a:spLocks/>
            </p:cNvSpPr>
            <p:nvPr/>
          </p:nvSpPr>
          <p:spPr bwMode="auto">
            <a:xfrm>
              <a:off x="2286000" y="2338388"/>
              <a:ext cx="76200" cy="762000"/>
            </a:xfrm>
            <a:custGeom>
              <a:avLst/>
              <a:gdLst>
                <a:gd name="T0" fmla="*/ 48 w 48"/>
                <a:gd name="T1" fmla="*/ 0 h 480"/>
                <a:gd name="T2" fmla="*/ 48 w 48"/>
                <a:gd name="T3" fmla="*/ 144 h 480"/>
                <a:gd name="T4" fmla="*/ 0 w 48"/>
                <a:gd name="T5" fmla="*/ 144 h 480"/>
                <a:gd name="T6" fmla="*/ 0 w 48"/>
                <a:gd name="T7" fmla="*/ 336 h 480"/>
                <a:gd name="T8" fmla="*/ 48 w 48"/>
                <a:gd name="T9" fmla="*/ 336 h 480"/>
                <a:gd name="T10" fmla="*/ 48 w 4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0"/>
                <a:gd name="T20" fmla="*/ 48 w 4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0">
                  <a:moveTo>
                    <a:pt x="48" y="0"/>
                  </a:moveTo>
                  <a:lnTo>
                    <a:pt x="48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48" y="4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0" name="Oval 15"/>
            <p:cNvSpPr>
              <a:spLocks noChangeArrowheads="1"/>
            </p:cNvSpPr>
            <p:nvPr/>
          </p:nvSpPr>
          <p:spPr bwMode="auto">
            <a:xfrm>
              <a:off x="2092325" y="2663826"/>
              <a:ext cx="104775" cy="1047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038602" y="1219200"/>
            <a:ext cx="1195390" cy="990600"/>
            <a:chOff x="1728" y="1200"/>
            <a:chExt cx="753" cy="624"/>
          </a:xfrm>
        </p:grpSpPr>
        <p:sp>
          <p:nvSpPr>
            <p:cNvPr id="11403" name="Line 17"/>
            <p:cNvSpPr>
              <a:spLocks noChangeShapeType="1"/>
            </p:cNvSpPr>
            <p:nvPr/>
          </p:nvSpPr>
          <p:spPr bwMode="auto">
            <a:xfrm>
              <a:off x="2352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4" name="Line 18"/>
            <p:cNvSpPr>
              <a:spLocks noChangeShapeType="1"/>
            </p:cNvSpPr>
            <p:nvPr/>
          </p:nvSpPr>
          <p:spPr bwMode="auto">
            <a:xfrm flipH="1">
              <a:off x="2208" y="158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5" name="Text Box 19"/>
            <p:cNvSpPr txBox="1">
              <a:spLocks noChangeArrowheads="1"/>
            </p:cNvSpPr>
            <p:nvPr/>
          </p:nvSpPr>
          <p:spPr bwMode="auto">
            <a:xfrm>
              <a:off x="1728" y="1200"/>
              <a:ext cx="70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 smtClean="0">
                  <a:solidFill>
                    <a:schemeClr val="tx1"/>
                  </a:solidFill>
                  <a:latin typeface="Verdana" pitchFamily="34" charset="0"/>
                </a:rPr>
                <a:t>Off/Open 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406" name="Line 20"/>
            <p:cNvSpPr>
              <a:spLocks noChangeShapeType="1"/>
            </p:cNvSpPr>
            <p:nvPr/>
          </p:nvSpPr>
          <p:spPr bwMode="auto">
            <a:xfrm>
              <a:off x="2448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7" name="Line 21"/>
            <p:cNvSpPr>
              <a:spLocks noChangeShapeType="1"/>
            </p:cNvSpPr>
            <p:nvPr/>
          </p:nvSpPr>
          <p:spPr bwMode="auto">
            <a:xfrm>
              <a:off x="2448" y="168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8" name="Text Box 22"/>
            <p:cNvSpPr txBox="1">
              <a:spLocks noChangeArrowheads="1"/>
            </p:cNvSpPr>
            <p:nvPr/>
          </p:nvSpPr>
          <p:spPr bwMode="auto">
            <a:xfrm>
              <a:off x="2089" y="1488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  <a:latin typeface="Verdana" pitchFamily="34" charset="0"/>
                </a:rPr>
                <a:t>0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409" name="Oval 23"/>
            <p:cNvSpPr>
              <a:spLocks noChangeArrowheads="1"/>
            </p:cNvSpPr>
            <p:nvPr/>
          </p:nvSpPr>
          <p:spPr bwMode="auto">
            <a:xfrm>
              <a:off x="2412" y="1455"/>
              <a:ext cx="66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0" name="Oval 24"/>
            <p:cNvSpPr>
              <a:spLocks noChangeArrowheads="1"/>
            </p:cNvSpPr>
            <p:nvPr/>
          </p:nvSpPr>
          <p:spPr bwMode="auto">
            <a:xfrm>
              <a:off x="2418" y="1645"/>
              <a:ext cx="63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19808" y="1143000"/>
            <a:ext cx="1408116" cy="1104900"/>
            <a:chOff x="2577" y="1152"/>
            <a:chExt cx="887" cy="696"/>
          </a:xfrm>
        </p:grpSpPr>
        <p:sp>
          <p:nvSpPr>
            <p:cNvPr id="11396" name="Text Box 26"/>
            <p:cNvSpPr txBox="1">
              <a:spLocks noChangeArrowheads="1"/>
            </p:cNvSpPr>
            <p:nvPr/>
          </p:nvSpPr>
          <p:spPr bwMode="auto">
            <a:xfrm>
              <a:off x="2577" y="1152"/>
              <a:ext cx="79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 smtClean="0">
                  <a:solidFill>
                    <a:schemeClr val="tx1"/>
                  </a:solidFill>
                  <a:latin typeface="Verdana" pitchFamily="34" charset="0"/>
                </a:rPr>
                <a:t>On/Closed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97" name="Line 27"/>
            <p:cNvSpPr>
              <a:spLocks noChangeShapeType="1"/>
            </p:cNvSpPr>
            <p:nvPr/>
          </p:nvSpPr>
          <p:spPr bwMode="auto">
            <a:xfrm>
              <a:off x="3431" y="132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" name="Line 28"/>
            <p:cNvSpPr>
              <a:spLocks noChangeShapeType="1"/>
            </p:cNvSpPr>
            <p:nvPr/>
          </p:nvSpPr>
          <p:spPr bwMode="auto">
            <a:xfrm>
              <a:off x="3431" y="170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" name="Text Box 29"/>
            <p:cNvSpPr txBox="1">
              <a:spLocks noChangeArrowheads="1"/>
            </p:cNvSpPr>
            <p:nvPr/>
          </p:nvSpPr>
          <p:spPr bwMode="auto">
            <a:xfrm>
              <a:off x="3170" y="1512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  <a:latin typeface="Verdana" pitchFamily="34" charset="0"/>
                </a:rPr>
                <a:t>1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400" name="Oval 30"/>
            <p:cNvSpPr>
              <a:spLocks noChangeArrowheads="1"/>
            </p:cNvSpPr>
            <p:nvPr/>
          </p:nvSpPr>
          <p:spPr bwMode="auto">
            <a:xfrm>
              <a:off x="3395" y="1431"/>
              <a:ext cx="66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1" name="Oval 31"/>
            <p:cNvSpPr>
              <a:spLocks noChangeArrowheads="1"/>
            </p:cNvSpPr>
            <p:nvPr/>
          </p:nvSpPr>
          <p:spPr bwMode="auto">
            <a:xfrm>
              <a:off x="3401" y="1669"/>
              <a:ext cx="63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2" name="Freeform 32"/>
            <p:cNvSpPr>
              <a:spLocks/>
            </p:cNvSpPr>
            <p:nvPr/>
          </p:nvSpPr>
          <p:spPr bwMode="auto">
            <a:xfrm rot="16200000" flipH="1">
              <a:off x="3307" y="1548"/>
              <a:ext cx="170" cy="70"/>
            </a:xfrm>
            <a:custGeom>
              <a:avLst/>
              <a:gdLst>
                <a:gd name="T0" fmla="*/ 0 w 384"/>
                <a:gd name="T1" fmla="*/ 96 h 96"/>
                <a:gd name="T2" fmla="*/ 48 w 384"/>
                <a:gd name="T3" fmla="*/ 96 h 96"/>
                <a:gd name="T4" fmla="*/ 96 w 384"/>
                <a:gd name="T5" fmla="*/ 0 h 96"/>
                <a:gd name="T6" fmla="*/ 144 w 384"/>
                <a:gd name="T7" fmla="*/ 96 h 96"/>
                <a:gd name="T8" fmla="*/ 192 w 384"/>
                <a:gd name="T9" fmla="*/ 0 h 96"/>
                <a:gd name="T10" fmla="*/ 240 w 384"/>
                <a:gd name="T11" fmla="*/ 96 h 96"/>
                <a:gd name="T12" fmla="*/ 288 w 384"/>
                <a:gd name="T13" fmla="*/ 0 h 96"/>
                <a:gd name="T14" fmla="*/ 336 w 384"/>
                <a:gd name="T15" fmla="*/ 96 h 96"/>
                <a:gd name="T16" fmla="*/ 384 w 38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4"/>
                <a:gd name="T28" fmla="*/ 0 h 96"/>
                <a:gd name="T29" fmla="*/ 384 w 38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4" h="96">
                  <a:moveTo>
                    <a:pt x="0" y="96"/>
                  </a:moveTo>
                  <a:lnTo>
                    <a:pt x="48" y="96"/>
                  </a:lnTo>
                  <a:lnTo>
                    <a:pt x="96" y="0"/>
                  </a:lnTo>
                  <a:lnTo>
                    <a:pt x="144" y="96"/>
                  </a:lnTo>
                  <a:lnTo>
                    <a:pt x="192" y="0"/>
                  </a:lnTo>
                  <a:lnTo>
                    <a:pt x="240" y="96"/>
                  </a:lnTo>
                  <a:lnTo>
                    <a:pt x="288" y="0"/>
                  </a:lnTo>
                  <a:lnTo>
                    <a:pt x="336" y="96"/>
                  </a:lnTo>
                  <a:lnTo>
                    <a:pt x="384" y="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038605" y="2914650"/>
            <a:ext cx="1195389" cy="990600"/>
            <a:chOff x="3696" y="1200"/>
            <a:chExt cx="753" cy="624"/>
          </a:xfrm>
        </p:grpSpPr>
        <p:sp>
          <p:nvSpPr>
            <p:cNvPr id="11388" name="Line 34"/>
            <p:cNvSpPr>
              <a:spLocks noChangeShapeType="1"/>
            </p:cNvSpPr>
            <p:nvPr/>
          </p:nvSpPr>
          <p:spPr bwMode="auto">
            <a:xfrm>
              <a:off x="4320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0" name="Text Box 36"/>
            <p:cNvSpPr txBox="1">
              <a:spLocks noChangeArrowheads="1"/>
            </p:cNvSpPr>
            <p:nvPr/>
          </p:nvSpPr>
          <p:spPr bwMode="auto">
            <a:xfrm>
              <a:off x="3696" y="1200"/>
              <a:ext cx="70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solidFill>
                    <a:schemeClr val="tx1"/>
                  </a:solidFill>
                  <a:latin typeface="Verdana" pitchFamily="34" charset="0"/>
                </a:rPr>
                <a:t>Off/Open </a:t>
              </a:r>
              <a:endParaRPr lang="en-US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91" name="Line 37"/>
            <p:cNvSpPr>
              <a:spLocks noChangeShapeType="1"/>
            </p:cNvSpPr>
            <p:nvPr/>
          </p:nvSpPr>
          <p:spPr bwMode="auto">
            <a:xfrm>
              <a:off x="4416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2" name="Line 38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3" name="Text Box 39"/>
            <p:cNvSpPr txBox="1">
              <a:spLocks noChangeArrowheads="1"/>
            </p:cNvSpPr>
            <p:nvPr/>
          </p:nvSpPr>
          <p:spPr bwMode="auto">
            <a:xfrm>
              <a:off x="4023" y="1509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1"/>
                  </a:solidFill>
                  <a:latin typeface="Verdana" pitchFamily="34" charset="0"/>
                </a:rPr>
                <a:t>1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94" name="Oval 40"/>
            <p:cNvSpPr>
              <a:spLocks noChangeArrowheads="1"/>
            </p:cNvSpPr>
            <p:nvPr/>
          </p:nvSpPr>
          <p:spPr bwMode="auto">
            <a:xfrm>
              <a:off x="4380" y="1455"/>
              <a:ext cx="66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5" name="Oval 41"/>
            <p:cNvSpPr>
              <a:spLocks noChangeArrowheads="1"/>
            </p:cNvSpPr>
            <p:nvPr/>
          </p:nvSpPr>
          <p:spPr bwMode="auto">
            <a:xfrm>
              <a:off x="4386" y="1645"/>
              <a:ext cx="63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6019799" y="2895600"/>
            <a:ext cx="1447801" cy="1009650"/>
            <a:chOff x="4545" y="1188"/>
            <a:chExt cx="912" cy="636"/>
          </a:xfrm>
        </p:grpSpPr>
        <p:sp>
          <p:nvSpPr>
            <p:cNvPr id="11381" name="Text Box 43"/>
            <p:cNvSpPr txBox="1">
              <a:spLocks noChangeArrowheads="1"/>
            </p:cNvSpPr>
            <p:nvPr/>
          </p:nvSpPr>
          <p:spPr bwMode="auto">
            <a:xfrm>
              <a:off x="4545" y="1188"/>
              <a:ext cx="79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solidFill>
                    <a:schemeClr val="tx1"/>
                  </a:solidFill>
                  <a:latin typeface="Verdana" pitchFamily="34" charset="0"/>
                </a:rPr>
                <a:t>On/Closed</a:t>
              </a:r>
              <a:endParaRPr lang="en-US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82" name="Line 44"/>
            <p:cNvSpPr>
              <a:spLocks noChangeShapeType="1"/>
            </p:cNvSpPr>
            <p:nvPr/>
          </p:nvSpPr>
          <p:spPr bwMode="auto">
            <a:xfrm>
              <a:off x="5424" y="129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" name="Line 45"/>
            <p:cNvSpPr>
              <a:spLocks noChangeShapeType="1"/>
            </p:cNvSpPr>
            <p:nvPr/>
          </p:nvSpPr>
          <p:spPr bwMode="auto">
            <a:xfrm>
              <a:off x="5424" y="168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4" name="Text Box 46"/>
            <p:cNvSpPr txBox="1">
              <a:spLocks noChangeArrowheads="1"/>
            </p:cNvSpPr>
            <p:nvPr/>
          </p:nvSpPr>
          <p:spPr bwMode="auto">
            <a:xfrm>
              <a:off x="5149" y="1476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tx1"/>
                  </a:solidFill>
                  <a:latin typeface="Verdana" pitchFamily="34" charset="0"/>
                </a:rPr>
                <a:t>0</a:t>
              </a:r>
              <a:endParaRPr 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385" name="Oval 47"/>
            <p:cNvSpPr>
              <a:spLocks noChangeArrowheads="1"/>
            </p:cNvSpPr>
            <p:nvPr/>
          </p:nvSpPr>
          <p:spPr bwMode="auto">
            <a:xfrm>
              <a:off x="5388" y="1407"/>
              <a:ext cx="66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6" name="Oval 48"/>
            <p:cNvSpPr>
              <a:spLocks noChangeArrowheads="1"/>
            </p:cNvSpPr>
            <p:nvPr/>
          </p:nvSpPr>
          <p:spPr bwMode="auto">
            <a:xfrm>
              <a:off x="5394" y="1645"/>
              <a:ext cx="63" cy="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7" name="Freeform 49"/>
            <p:cNvSpPr>
              <a:spLocks/>
            </p:cNvSpPr>
            <p:nvPr/>
          </p:nvSpPr>
          <p:spPr bwMode="auto">
            <a:xfrm rot="16200000" flipH="1">
              <a:off x="5300" y="1524"/>
              <a:ext cx="170" cy="70"/>
            </a:xfrm>
            <a:custGeom>
              <a:avLst/>
              <a:gdLst>
                <a:gd name="T0" fmla="*/ 0 w 384"/>
                <a:gd name="T1" fmla="*/ 96 h 96"/>
                <a:gd name="T2" fmla="*/ 48 w 384"/>
                <a:gd name="T3" fmla="*/ 96 h 96"/>
                <a:gd name="T4" fmla="*/ 96 w 384"/>
                <a:gd name="T5" fmla="*/ 0 h 96"/>
                <a:gd name="T6" fmla="*/ 144 w 384"/>
                <a:gd name="T7" fmla="*/ 96 h 96"/>
                <a:gd name="T8" fmla="*/ 192 w 384"/>
                <a:gd name="T9" fmla="*/ 0 h 96"/>
                <a:gd name="T10" fmla="*/ 240 w 384"/>
                <a:gd name="T11" fmla="*/ 96 h 96"/>
                <a:gd name="T12" fmla="*/ 288 w 384"/>
                <a:gd name="T13" fmla="*/ 0 h 96"/>
                <a:gd name="T14" fmla="*/ 336 w 384"/>
                <a:gd name="T15" fmla="*/ 96 h 96"/>
                <a:gd name="T16" fmla="*/ 384 w 38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4"/>
                <a:gd name="T28" fmla="*/ 0 h 96"/>
                <a:gd name="T29" fmla="*/ 384 w 38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4" h="96">
                  <a:moveTo>
                    <a:pt x="0" y="96"/>
                  </a:moveTo>
                  <a:lnTo>
                    <a:pt x="48" y="96"/>
                  </a:lnTo>
                  <a:lnTo>
                    <a:pt x="96" y="0"/>
                  </a:lnTo>
                  <a:lnTo>
                    <a:pt x="144" y="96"/>
                  </a:lnTo>
                  <a:lnTo>
                    <a:pt x="192" y="0"/>
                  </a:lnTo>
                  <a:lnTo>
                    <a:pt x="240" y="96"/>
                  </a:lnTo>
                  <a:lnTo>
                    <a:pt x="288" y="0"/>
                  </a:lnTo>
                  <a:lnTo>
                    <a:pt x="336" y="96"/>
                  </a:lnTo>
                  <a:lnTo>
                    <a:pt x="384" y="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Text Box 10"/>
          <p:cNvSpPr txBox="1">
            <a:spLocks noChangeArrowheads="1"/>
          </p:cNvSpPr>
          <p:nvPr/>
        </p:nvSpPr>
        <p:spPr bwMode="auto">
          <a:xfrm>
            <a:off x="2438400" y="3524250"/>
            <a:ext cx="506413" cy="32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chemeClr val="tx1"/>
                </a:solidFill>
                <a:latin typeface="Verdana" pitchFamily="34" charset="0"/>
              </a:rPr>
              <a:t>gate</a:t>
            </a:r>
          </a:p>
        </p:txBody>
      </p:sp>
      <p:sp>
        <p:nvSpPr>
          <p:cNvPr id="160" name="Line 12"/>
          <p:cNvSpPr>
            <a:spLocks noChangeShapeType="1"/>
          </p:cNvSpPr>
          <p:nvPr/>
        </p:nvSpPr>
        <p:spPr bwMode="auto">
          <a:xfrm flipH="1">
            <a:off x="4724400" y="3525321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Oval 15"/>
          <p:cNvSpPr>
            <a:spLocks noChangeArrowheads="1"/>
          </p:cNvSpPr>
          <p:nvPr/>
        </p:nvSpPr>
        <p:spPr bwMode="auto">
          <a:xfrm>
            <a:off x="4913279" y="3469759"/>
            <a:ext cx="104775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/>
      <p:bldP spid="159" grpId="0"/>
      <p:bldP spid="160" grpId="0" animBg="1"/>
      <p:bldP spid="1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2934"/>
          </a:xfrm>
        </p:spPr>
        <p:txBody>
          <a:bodyPr/>
          <a:lstStyle/>
          <a:p>
            <a:r>
              <a:rPr lang="en-US" dirty="0" smtClean="0"/>
              <a:t>2-Transistor Combination: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20620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Logic gates are constructed by combining transistors in complementary arrangements</a:t>
            </a:r>
            <a:endParaRPr lang="en-US" sz="3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Combine </a:t>
            </a:r>
            <a:r>
              <a:rPr lang="en-US" sz="3000" dirty="0" err="1" smtClean="0">
                <a:latin typeface="Calibri" charset="0"/>
                <a:ea typeface="Calibri" charset="0"/>
                <a:cs typeface="Calibri" charset="0"/>
              </a:rPr>
              <a:t>p&amp;n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 transistors to make a NOT gate:</a:t>
            </a:r>
          </a:p>
        </p:txBody>
      </p: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7EFB-AD26-694B-9457-89934DAB1062}" type="slidenum">
              <a:rPr lang="en-US" smtClean="0"/>
              <a:pPr>
                <a:defRPr/>
              </a:p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686235" y="3440668"/>
            <a:ext cx="944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  <a:latin typeface="Verdana" charset="0"/>
              </a:rPr>
              <a:t>p-gate</a:t>
            </a:r>
          </a:p>
          <a:p>
            <a:r>
              <a:rPr lang="en-US" i="1" dirty="0" smtClean="0">
                <a:solidFill>
                  <a:schemeClr val="accent2"/>
                </a:solidFill>
                <a:latin typeface="Verdana" charset="0"/>
              </a:rPr>
              <a:t>closes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12588" y="4623137"/>
            <a:ext cx="145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Verdana" charset="0"/>
              </a:rPr>
              <a:t>n-gate </a:t>
            </a:r>
          </a:p>
          <a:p>
            <a:r>
              <a:rPr lang="en-US" i="1" dirty="0" smtClean="0">
                <a:latin typeface="Verdana" charset="0"/>
              </a:rPr>
              <a:t>stays open</a:t>
            </a:r>
            <a:endParaRPr lang="en-US" dirty="0"/>
          </a:p>
        </p:txBody>
      </p:sp>
      <p:sp>
        <p:nvSpPr>
          <p:cNvPr id="269" name="Rectangle 268"/>
          <p:cNvSpPr>
            <a:spLocks noChangeAspect="1"/>
          </p:cNvSpPr>
          <p:nvPr/>
        </p:nvSpPr>
        <p:spPr>
          <a:xfrm>
            <a:off x="7704158" y="3516868"/>
            <a:ext cx="145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Verdana" charset="0"/>
              </a:rPr>
              <a:t>p-gate</a:t>
            </a:r>
          </a:p>
          <a:p>
            <a:r>
              <a:rPr lang="en-US" i="1" dirty="0" smtClean="0">
                <a:latin typeface="Verdana" charset="0"/>
              </a:rPr>
              <a:t>stays open</a:t>
            </a:r>
            <a:endParaRPr lang="en-US" dirty="0" smtClean="0"/>
          </a:p>
        </p:txBody>
      </p:sp>
      <p:sp>
        <p:nvSpPr>
          <p:cNvPr id="270" name="Rectangle 269"/>
          <p:cNvSpPr/>
          <p:nvPr/>
        </p:nvSpPr>
        <p:spPr>
          <a:xfrm>
            <a:off x="7751751" y="4507468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5"/>
                </a:solidFill>
                <a:latin typeface="Verdana" charset="0"/>
              </a:rPr>
              <a:t>n-gate </a:t>
            </a:r>
          </a:p>
          <a:p>
            <a:r>
              <a:rPr lang="en-US" i="1" dirty="0" smtClean="0">
                <a:solidFill>
                  <a:schemeClr val="accent5"/>
                </a:solidFill>
                <a:latin typeface="Verdana" charset="0"/>
              </a:rPr>
              <a:t>closes</a:t>
            </a:r>
            <a:endParaRPr lang="en-US" dirty="0" smtClean="0">
              <a:solidFill>
                <a:schemeClr val="accent5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343768" y="2514668"/>
            <a:ext cx="2770169" cy="3505132"/>
            <a:chOff x="343768" y="2045800"/>
            <a:chExt cx="2770169" cy="3505132"/>
          </a:xfrm>
        </p:grpSpPr>
        <p:grpSp>
          <p:nvGrpSpPr>
            <p:cNvPr id="23" name="Group 276"/>
            <p:cNvGrpSpPr/>
            <p:nvPr/>
          </p:nvGrpSpPr>
          <p:grpSpPr>
            <a:xfrm>
              <a:off x="343768" y="2045800"/>
              <a:ext cx="2770169" cy="3505132"/>
              <a:chOff x="343768" y="2198200"/>
              <a:chExt cx="2770169" cy="3505132"/>
            </a:xfrm>
          </p:grpSpPr>
          <p:grpSp>
            <p:nvGrpSpPr>
              <p:cNvPr id="24" name="Group 125"/>
              <p:cNvGrpSpPr/>
              <p:nvPr/>
            </p:nvGrpSpPr>
            <p:grpSpPr>
              <a:xfrm>
                <a:off x="343768" y="2198200"/>
                <a:ext cx="2770169" cy="3505132"/>
                <a:chOff x="496168" y="2198200"/>
                <a:chExt cx="2770169" cy="3505132"/>
              </a:xfrm>
            </p:grpSpPr>
            <p:grpSp>
              <p:nvGrpSpPr>
                <p:cNvPr id="25" name="Group 117"/>
                <p:cNvGrpSpPr/>
                <p:nvPr/>
              </p:nvGrpSpPr>
              <p:grpSpPr>
                <a:xfrm>
                  <a:off x="609951" y="2198200"/>
                  <a:ext cx="2656386" cy="3505132"/>
                  <a:chOff x="609951" y="2198200"/>
                  <a:chExt cx="2656386" cy="3505132"/>
                </a:xfrm>
              </p:grpSpPr>
              <p:grpSp>
                <p:nvGrpSpPr>
                  <p:cNvPr id="26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609951" y="2198200"/>
                    <a:ext cx="2656386" cy="2898274"/>
                    <a:chOff x="196" y="2601"/>
                    <a:chExt cx="1219" cy="1330"/>
                  </a:xfrm>
                </p:grpSpPr>
                <p:grpSp>
                  <p:nvGrpSpPr>
                    <p:cNvPr id="27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" y="3451"/>
                      <a:ext cx="240" cy="480"/>
                      <a:chOff x="624" y="3600"/>
                      <a:chExt cx="240" cy="480"/>
                    </a:xfrm>
                  </p:grpSpPr>
                  <p:sp>
                    <p:nvSpPr>
                      <p:cNvPr id="58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8" y="3744"/>
                        <a:ext cx="0" cy="1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24" y="3840"/>
                        <a:ext cx="14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6" y="3600"/>
                        <a:ext cx="48" cy="480"/>
                      </a:xfrm>
                      <a:custGeom>
                        <a:avLst/>
                        <a:gdLst>
                          <a:gd name="T0" fmla="*/ 48 w 48"/>
                          <a:gd name="T1" fmla="*/ 0 h 480"/>
                          <a:gd name="T2" fmla="*/ 48 w 48"/>
                          <a:gd name="T3" fmla="*/ 144 h 480"/>
                          <a:gd name="T4" fmla="*/ 0 w 48"/>
                          <a:gd name="T5" fmla="*/ 144 h 480"/>
                          <a:gd name="T6" fmla="*/ 0 w 48"/>
                          <a:gd name="T7" fmla="*/ 336 h 480"/>
                          <a:gd name="T8" fmla="*/ 48 w 48"/>
                          <a:gd name="T9" fmla="*/ 336 h 480"/>
                          <a:gd name="T10" fmla="*/ 48 w 48"/>
                          <a:gd name="T11" fmla="*/ 480 h 48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8"/>
                          <a:gd name="T19" fmla="*/ 0 h 480"/>
                          <a:gd name="T20" fmla="*/ 48 w 48"/>
                          <a:gd name="T21" fmla="*/ 480 h 48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8" h="480">
                            <a:moveTo>
                              <a:pt x="48" y="0"/>
                            </a:moveTo>
                            <a:lnTo>
                              <a:pt x="48" y="144"/>
                            </a:lnTo>
                            <a:lnTo>
                              <a:pt x="0" y="144"/>
                            </a:lnTo>
                            <a:lnTo>
                              <a:pt x="0" y="336"/>
                            </a:lnTo>
                            <a:lnTo>
                              <a:pt x="48" y="336"/>
                            </a:lnTo>
                            <a:lnTo>
                              <a:pt x="48" y="480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4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" y="2601"/>
                      <a:ext cx="1219" cy="191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square" lIns="0" tIns="0" rIns="0" bIns="45709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charset="0"/>
                        </a:rPr>
                        <a:t>CMOS Inverter  :</a:t>
                      </a:r>
                      <a:endPara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charset="0"/>
                      </a:endParaRPr>
                    </a:p>
                  </p:txBody>
                </p:sp>
                <p:grpSp>
                  <p:nvGrpSpPr>
                    <p:cNvPr id="28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" y="2971"/>
                      <a:ext cx="240" cy="480"/>
                      <a:chOff x="1344" y="3024"/>
                      <a:chExt cx="240" cy="480"/>
                    </a:xfrm>
                  </p:grpSpPr>
                  <p:sp>
                    <p:nvSpPr>
                      <p:cNvPr id="54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88" y="3168"/>
                        <a:ext cx="0" cy="1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344" y="3264"/>
                        <a:ext cx="14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6" y="3024"/>
                        <a:ext cx="48" cy="480"/>
                      </a:xfrm>
                      <a:custGeom>
                        <a:avLst/>
                        <a:gdLst>
                          <a:gd name="T0" fmla="*/ 48 w 48"/>
                          <a:gd name="T1" fmla="*/ 0 h 480"/>
                          <a:gd name="T2" fmla="*/ 48 w 48"/>
                          <a:gd name="T3" fmla="*/ 144 h 480"/>
                          <a:gd name="T4" fmla="*/ 0 w 48"/>
                          <a:gd name="T5" fmla="*/ 144 h 480"/>
                          <a:gd name="T6" fmla="*/ 0 w 48"/>
                          <a:gd name="T7" fmla="*/ 336 h 480"/>
                          <a:gd name="T8" fmla="*/ 48 w 48"/>
                          <a:gd name="T9" fmla="*/ 336 h 480"/>
                          <a:gd name="T10" fmla="*/ 48 w 48"/>
                          <a:gd name="T11" fmla="*/ 480 h 48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8"/>
                          <a:gd name="T19" fmla="*/ 0 h 480"/>
                          <a:gd name="T20" fmla="*/ 48 w 48"/>
                          <a:gd name="T21" fmla="*/ 480 h 48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8" h="480">
                            <a:moveTo>
                              <a:pt x="48" y="0"/>
                            </a:moveTo>
                            <a:lnTo>
                              <a:pt x="48" y="144"/>
                            </a:lnTo>
                            <a:lnTo>
                              <a:pt x="0" y="144"/>
                            </a:lnTo>
                            <a:lnTo>
                              <a:pt x="0" y="336"/>
                            </a:lnTo>
                            <a:lnTo>
                              <a:pt x="48" y="336"/>
                            </a:lnTo>
                            <a:lnTo>
                              <a:pt x="48" y="480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4" y="3229"/>
                        <a:ext cx="66" cy="6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8" y="3451"/>
                      <a:ext cx="19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6" y="3451"/>
                      <a:ext cx="19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" y="3211"/>
                      <a:ext cx="0" cy="4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6" name="Rectangle 65"/>
                  <p:cNvSpPr/>
                  <p:nvPr/>
                </p:nvSpPr>
                <p:spPr>
                  <a:xfrm>
                    <a:off x="1295189" y="5334000"/>
                    <a:ext cx="16150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chemeClr val="tx2"/>
                        </a:solidFill>
                        <a:latin typeface="Verdana" charset="0"/>
                      </a:rPr>
                      <a:t>ground (0)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791477" y="2667000"/>
                    <a:ext cx="24465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chemeClr val="accent2"/>
                        </a:solidFill>
                        <a:latin typeface="Verdana" charset="0"/>
                      </a:rPr>
                      <a:t>power source (1)</a:t>
                    </a:r>
                    <a:endParaRPr lang="en-US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  <p:sp>
              <p:nvSpPr>
                <p:cNvPr id="124" name="Rectangle 123"/>
                <p:cNvSpPr/>
                <p:nvPr/>
              </p:nvSpPr>
              <p:spPr>
                <a:xfrm>
                  <a:off x="496168" y="4050268"/>
                  <a:ext cx="799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00B050"/>
                      </a:solidFill>
                      <a:latin typeface="Verdana" charset="0"/>
                    </a:rPr>
                    <a:t>input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2057400" y="3959225"/>
                  <a:ext cx="965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00B050"/>
                      </a:solidFill>
                      <a:latin typeface="Verdana" charset="0"/>
                    </a:rPr>
                    <a:t>output</a:t>
                  </a: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275" name="Rectangle 274"/>
              <p:cNvSpPr/>
              <p:nvPr/>
            </p:nvSpPr>
            <p:spPr>
              <a:xfrm>
                <a:off x="1752600" y="3225800"/>
                <a:ext cx="95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Verdana" charset="0"/>
                  </a:rPr>
                  <a:t>p-gate</a:t>
                </a:r>
                <a:endParaRPr lang="en-US" dirty="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752600" y="4402693"/>
                <a:ext cx="957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Verdana" charset="0"/>
                  </a:rPr>
                  <a:t>n-gate</a:t>
                </a:r>
                <a:endParaRPr lang="en-US" dirty="0"/>
              </a:p>
            </p:txBody>
          </p:sp>
        </p:grpSp>
        <p:sp>
          <p:nvSpPr>
            <p:cNvPr id="116" name="Line 62"/>
            <p:cNvSpPr>
              <a:spLocks noChangeShapeType="1"/>
            </p:cNvSpPr>
            <p:nvPr/>
          </p:nvSpPr>
          <p:spPr bwMode="auto">
            <a:xfrm>
              <a:off x="1647034" y="2856726"/>
              <a:ext cx="274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3649641" y="2983468"/>
            <a:ext cx="2446556" cy="3036332"/>
            <a:chOff x="3649641" y="2514600"/>
            <a:chExt cx="2446556" cy="3036332"/>
          </a:xfrm>
        </p:grpSpPr>
        <p:grpSp>
          <p:nvGrpSpPr>
            <p:cNvPr id="4" name="Group 122"/>
            <p:cNvGrpSpPr/>
            <p:nvPr/>
          </p:nvGrpSpPr>
          <p:grpSpPr>
            <a:xfrm>
              <a:off x="3649641" y="2514600"/>
              <a:ext cx="2446556" cy="3036332"/>
              <a:chOff x="4030641" y="2667000"/>
              <a:chExt cx="2446556" cy="3036332"/>
            </a:xfrm>
          </p:grpSpPr>
          <p:grpSp>
            <p:nvGrpSpPr>
              <p:cNvPr id="7" name="Group 52"/>
              <p:cNvGrpSpPr>
                <a:grpSpLocks/>
              </p:cNvGrpSpPr>
              <p:nvPr/>
            </p:nvGrpSpPr>
            <p:grpSpPr bwMode="auto">
              <a:xfrm>
                <a:off x="4468807" y="4050482"/>
                <a:ext cx="522996" cy="1045994"/>
                <a:chOff x="624" y="3600"/>
                <a:chExt cx="240" cy="480"/>
              </a:xfrm>
            </p:grpSpPr>
            <p:sp>
              <p:nvSpPr>
                <p:cNvPr id="85" name="Line 53"/>
                <p:cNvSpPr>
                  <a:spLocks noChangeShapeType="1"/>
                </p:cNvSpPr>
                <p:nvPr/>
              </p:nvSpPr>
              <p:spPr bwMode="auto">
                <a:xfrm>
                  <a:off x="768" y="37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624" y="384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816" y="3600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48 w 48"/>
                    <a:gd name="T3" fmla="*/ 144 h 480"/>
                    <a:gd name="T4" fmla="*/ 0 w 48"/>
                    <a:gd name="T5" fmla="*/ 144 h 480"/>
                    <a:gd name="T6" fmla="*/ 0 w 48"/>
                    <a:gd name="T7" fmla="*/ 336 h 480"/>
                    <a:gd name="T8" fmla="*/ 48 w 48"/>
                    <a:gd name="T9" fmla="*/ 336 h 480"/>
                    <a:gd name="T10" fmla="*/ 48 w 48"/>
                    <a:gd name="T11" fmla="*/ 48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80"/>
                    <a:gd name="T20" fmla="*/ 48 w 48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80">
                      <a:moveTo>
                        <a:pt x="48" y="0"/>
                      </a:move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336"/>
                      </a:lnTo>
                      <a:lnTo>
                        <a:pt x="48" y="336"/>
                      </a:lnTo>
                      <a:lnTo>
                        <a:pt x="48" y="48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7"/>
              <p:cNvGrpSpPr>
                <a:grpSpLocks/>
              </p:cNvGrpSpPr>
              <p:nvPr/>
            </p:nvGrpSpPr>
            <p:grpSpPr bwMode="auto">
              <a:xfrm>
                <a:off x="4468807" y="3004488"/>
                <a:ext cx="522996" cy="1045994"/>
                <a:chOff x="1344" y="3024"/>
                <a:chExt cx="240" cy="480"/>
              </a:xfrm>
            </p:grpSpPr>
            <p:sp>
              <p:nvSpPr>
                <p:cNvPr id="81" name="Line 58"/>
                <p:cNvSpPr>
                  <a:spLocks noChangeShapeType="1"/>
                </p:cNvSpPr>
                <p:nvPr/>
              </p:nvSpPr>
              <p:spPr bwMode="auto">
                <a:xfrm>
                  <a:off x="1488" y="3168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344" y="326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60"/>
                <p:cNvSpPr>
                  <a:spLocks/>
                </p:cNvSpPr>
                <p:nvPr/>
              </p:nvSpPr>
              <p:spPr bwMode="auto">
                <a:xfrm>
                  <a:off x="1536" y="3024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48 w 48"/>
                    <a:gd name="T3" fmla="*/ 144 h 480"/>
                    <a:gd name="T4" fmla="*/ 0 w 48"/>
                    <a:gd name="T5" fmla="*/ 144 h 480"/>
                    <a:gd name="T6" fmla="*/ 0 w 48"/>
                    <a:gd name="T7" fmla="*/ 336 h 480"/>
                    <a:gd name="T8" fmla="*/ 48 w 48"/>
                    <a:gd name="T9" fmla="*/ 336 h 480"/>
                    <a:gd name="T10" fmla="*/ 48 w 48"/>
                    <a:gd name="T11" fmla="*/ 48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80"/>
                    <a:gd name="T20" fmla="*/ 48 w 48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80">
                      <a:moveTo>
                        <a:pt x="48" y="0"/>
                      </a:move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336"/>
                      </a:lnTo>
                      <a:lnTo>
                        <a:pt x="48" y="336"/>
                      </a:lnTo>
                      <a:lnTo>
                        <a:pt x="48" y="48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61"/>
                <p:cNvSpPr>
                  <a:spLocks noChangeArrowheads="1"/>
                </p:cNvSpPr>
                <p:nvPr/>
              </p:nvSpPr>
              <p:spPr bwMode="auto">
                <a:xfrm>
                  <a:off x="1414" y="3229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" name="Line 62"/>
              <p:cNvSpPr>
                <a:spLocks noChangeShapeType="1"/>
              </p:cNvSpPr>
              <p:nvPr/>
            </p:nvSpPr>
            <p:spPr bwMode="auto">
              <a:xfrm>
                <a:off x="4991803" y="4050482"/>
                <a:ext cx="4183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63"/>
              <p:cNvSpPr>
                <a:spLocks noChangeShapeType="1"/>
              </p:cNvSpPr>
              <p:nvPr/>
            </p:nvSpPr>
            <p:spPr bwMode="auto">
              <a:xfrm>
                <a:off x="4050410" y="4050482"/>
                <a:ext cx="4183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64"/>
              <p:cNvSpPr>
                <a:spLocks noChangeShapeType="1"/>
              </p:cNvSpPr>
              <p:nvPr/>
            </p:nvSpPr>
            <p:spPr bwMode="auto">
              <a:xfrm>
                <a:off x="4468807" y="3527485"/>
                <a:ext cx="0" cy="10459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030641" y="2667000"/>
                <a:ext cx="2446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2"/>
                    </a:solidFill>
                    <a:latin typeface="Verdana" charset="0"/>
                  </a:rPr>
                  <a:t>power source (1)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404714" y="5334000"/>
                <a:ext cx="1615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/>
                    </a:solidFill>
                    <a:latin typeface="Verdana" charset="0"/>
                  </a:rPr>
                  <a:t>ground (0)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28" name="Line 62"/>
            <p:cNvSpPr>
              <a:spLocks noChangeShapeType="1"/>
            </p:cNvSpPr>
            <p:nvPr/>
          </p:nvSpPr>
          <p:spPr bwMode="auto">
            <a:xfrm>
              <a:off x="4474444" y="2856726"/>
              <a:ext cx="274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504003" y="2983468"/>
            <a:ext cx="2446556" cy="3036332"/>
            <a:chOff x="6504003" y="2514600"/>
            <a:chExt cx="2446556" cy="3036332"/>
          </a:xfrm>
        </p:grpSpPr>
        <p:grpSp>
          <p:nvGrpSpPr>
            <p:cNvPr id="14" name="Group 117"/>
            <p:cNvGrpSpPr/>
            <p:nvPr/>
          </p:nvGrpSpPr>
          <p:grpSpPr>
            <a:xfrm>
              <a:off x="6504003" y="2514600"/>
              <a:ext cx="2446556" cy="3036332"/>
              <a:chOff x="791476" y="2667000"/>
              <a:chExt cx="2446556" cy="3036332"/>
            </a:xfrm>
          </p:grpSpPr>
          <p:grpSp>
            <p:nvGrpSpPr>
              <p:cNvPr id="15" name="Group 51"/>
              <p:cNvGrpSpPr>
                <a:grpSpLocks/>
              </p:cNvGrpSpPr>
              <p:nvPr/>
            </p:nvGrpSpPr>
            <p:grpSpPr bwMode="auto">
              <a:xfrm>
                <a:off x="1002198" y="3004490"/>
                <a:ext cx="1359790" cy="2091988"/>
                <a:chOff x="376" y="2971"/>
                <a:chExt cx="624" cy="960"/>
              </a:xfrm>
            </p:grpSpPr>
            <p:grpSp>
              <p:nvGrpSpPr>
                <p:cNvPr id="16" name="Group 52"/>
                <p:cNvGrpSpPr>
                  <a:grpSpLocks/>
                </p:cNvGrpSpPr>
                <p:nvPr/>
              </p:nvGrpSpPr>
              <p:grpSpPr bwMode="auto">
                <a:xfrm>
                  <a:off x="568" y="3451"/>
                  <a:ext cx="240" cy="480"/>
                  <a:chOff x="624" y="3600"/>
                  <a:chExt cx="240" cy="480"/>
                </a:xfrm>
              </p:grpSpPr>
              <p:sp>
                <p:nvSpPr>
                  <p:cNvPr id="25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374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4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4" y="3840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55"/>
                  <p:cNvSpPr>
                    <a:spLocks/>
                  </p:cNvSpPr>
                  <p:nvPr/>
                </p:nvSpPr>
                <p:spPr bwMode="auto">
                  <a:xfrm>
                    <a:off x="816" y="3600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48 w 48"/>
                      <a:gd name="T3" fmla="*/ 144 h 480"/>
                      <a:gd name="T4" fmla="*/ 0 w 48"/>
                      <a:gd name="T5" fmla="*/ 144 h 480"/>
                      <a:gd name="T6" fmla="*/ 0 w 48"/>
                      <a:gd name="T7" fmla="*/ 336 h 480"/>
                      <a:gd name="T8" fmla="*/ 48 w 48"/>
                      <a:gd name="T9" fmla="*/ 336 h 480"/>
                      <a:gd name="T10" fmla="*/ 48 w 48"/>
                      <a:gd name="T11" fmla="*/ 480 h 4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480"/>
                      <a:gd name="T20" fmla="*/ 48 w 48"/>
                      <a:gd name="T21" fmla="*/ 480 h 4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480">
                        <a:moveTo>
                          <a:pt x="48" y="0"/>
                        </a:moveTo>
                        <a:lnTo>
                          <a:pt x="48" y="144"/>
                        </a:lnTo>
                        <a:lnTo>
                          <a:pt x="0" y="144"/>
                        </a:lnTo>
                        <a:lnTo>
                          <a:pt x="0" y="336"/>
                        </a:lnTo>
                        <a:lnTo>
                          <a:pt x="48" y="336"/>
                        </a:lnTo>
                        <a:lnTo>
                          <a:pt x="48" y="48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57"/>
                <p:cNvGrpSpPr>
                  <a:grpSpLocks/>
                </p:cNvGrpSpPr>
                <p:nvPr/>
              </p:nvGrpSpPr>
              <p:grpSpPr bwMode="auto">
                <a:xfrm>
                  <a:off x="568" y="2971"/>
                  <a:ext cx="240" cy="480"/>
                  <a:chOff x="1344" y="3024"/>
                  <a:chExt cx="240" cy="480"/>
                </a:xfrm>
              </p:grpSpPr>
              <p:sp>
                <p:nvSpPr>
                  <p:cNvPr id="24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168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44" y="3264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60"/>
                  <p:cNvSpPr>
                    <a:spLocks/>
                  </p:cNvSpPr>
                  <p:nvPr/>
                </p:nvSpPr>
                <p:spPr bwMode="auto">
                  <a:xfrm>
                    <a:off x="1536" y="302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48 w 48"/>
                      <a:gd name="T3" fmla="*/ 144 h 480"/>
                      <a:gd name="T4" fmla="*/ 0 w 48"/>
                      <a:gd name="T5" fmla="*/ 144 h 480"/>
                      <a:gd name="T6" fmla="*/ 0 w 48"/>
                      <a:gd name="T7" fmla="*/ 336 h 480"/>
                      <a:gd name="T8" fmla="*/ 48 w 48"/>
                      <a:gd name="T9" fmla="*/ 336 h 480"/>
                      <a:gd name="T10" fmla="*/ 48 w 48"/>
                      <a:gd name="T11" fmla="*/ 480 h 4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480"/>
                      <a:gd name="T20" fmla="*/ 48 w 48"/>
                      <a:gd name="T21" fmla="*/ 480 h 4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480">
                        <a:moveTo>
                          <a:pt x="48" y="0"/>
                        </a:moveTo>
                        <a:lnTo>
                          <a:pt x="48" y="144"/>
                        </a:lnTo>
                        <a:lnTo>
                          <a:pt x="0" y="144"/>
                        </a:lnTo>
                        <a:lnTo>
                          <a:pt x="0" y="336"/>
                        </a:lnTo>
                        <a:lnTo>
                          <a:pt x="48" y="336"/>
                        </a:lnTo>
                        <a:lnTo>
                          <a:pt x="48" y="48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414" y="3229"/>
                    <a:ext cx="66" cy="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" name="Line 62"/>
                <p:cNvSpPr>
                  <a:spLocks noChangeShapeType="1"/>
                </p:cNvSpPr>
                <p:nvPr/>
              </p:nvSpPr>
              <p:spPr bwMode="auto">
                <a:xfrm>
                  <a:off x="808" y="345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63"/>
                <p:cNvSpPr>
                  <a:spLocks noChangeShapeType="1"/>
                </p:cNvSpPr>
                <p:nvPr/>
              </p:nvSpPr>
              <p:spPr bwMode="auto">
                <a:xfrm>
                  <a:off x="376" y="345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Line 64"/>
                <p:cNvSpPr>
                  <a:spLocks noChangeShapeType="1"/>
                </p:cNvSpPr>
                <p:nvPr/>
              </p:nvSpPr>
              <p:spPr bwMode="auto">
                <a:xfrm>
                  <a:off x="568" y="3211"/>
                  <a:ext cx="0" cy="4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0" name="Rectangle 239"/>
              <p:cNvSpPr/>
              <p:nvPr/>
            </p:nvSpPr>
            <p:spPr>
              <a:xfrm>
                <a:off x="1295189" y="5334000"/>
                <a:ext cx="1615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/>
                    </a:solidFill>
                    <a:latin typeface="Verdana" charset="0"/>
                  </a:rPr>
                  <a:t>ground (0)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91476" y="2667000"/>
                <a:ext cx="2446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2"/>
                    </a:solidFill>
                    <a:latin typeface="Verdana" charset="0"/>
                  </a:rPr>
                  <a:t>power source (1)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32" name="Line 62"/>
            <p:cNvSpPr>
              <a:spLocks noChangeShapeType="1"/>
            </p:cNvSpPr>
            <p:nvPr/>
          </p:nvSpPr>
          <p:spPr bwMode="auto">
            <a:xfrm>
              <a:off x="7530841" y="2845316"/>
              <a:ext cx="274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481463" y="3335343"/>
            <a:ext cx="1157337" cy="1185083"/>
            <a:chOff x="4481287" y="2871232"/>
            <a:chExt cx="1157337" cy="1185083"/>
          </a:xfrm>
        </p:grpSpPr>
        <p:grpSp>
          <p:nvGrpSpPr>
            <p:cNvPr id="155" name="Group 154"/>
            <p:cNvGrpSpPr/>
            <p:nvPr/>
          </p:nvGrpSpPr>
          <p:grpSpPr>
            <a:xfrm>
              <a:off x="4533123" y="2895600"/>
              <a:ext cx="1105501" cy="1160715"/>
              <a:chOff x="4533123" y="2895600"/>
              <a:chExt cx="1105501" cy="1160715"/>
            </a:xfrm>
          </p:grpSpPr>
          <p:grpSp>
            <p:nvGrpSpPr>
              <p:cNvPr id="12" name="Group 119"/>
              <p:cNvGrpSpPr/>
              <p:nvPr/>
            </p:nvGrpSpPr>
            <p:grpSpPr>
              <a:xfrm>
                <a:off x="4600223" y="3733800"/>
                <a:ext cx="1038401" cy="322515"/>
                <a:chOff x="4981399" y="3886200"/>
                <a:chExt cx="1038401" cy="322515"/>
              </a:xfrm>
            </p:grpSpPr>
            <p:sp>
              <p:nvSpPr>
                <p:cNvPr id="11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599224" y="3886200"/>
                  <a:ext cx="420576" cy="32251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0" tIns="0" rIns="0" bIns="45709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 i="1" dirty="0" smtClean="0">
                      <a:solidFill>
                        <a:schemeClr val="accent2"/>
                      </a:solidFill>
                      <a:latin typeface=""/>
                      <a:cs typeface=""/>
                    </a:rPr>
                    <a:t>1</a:t>
                  </a:r>
                  <a:endParaRPr lang="en-US" b="1" i="1" dirty="0">
                    <a:solidFill>
                      <a:schemeClr val="accent2"/>
                    </a:solidFill>
                    <a:latin typeface=""/>
                    <a:cs typeface=""/>
                  </a:endParaRPr>
                </a:p>
              </p:txBody>
            </p:sp>
            <p:sp>
              <p:nvSpPr>
                <p:cNvPr id="93" name="Line 62"/>
                <p:cNvSpPr>
                  <a:spLocks noChangeShapeType="1"/>
                </p:cNvSpPr>
                <p:nvPr/>
              </p:nvSpPr>
              <p:spPr bwMode="auto">
                <a:xfrm>
                  <a:off x="4981399" y="4050481"/>
                  <a:ext cx="41839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"/>
                    <a:cs typeface=""/>
                  </a:endParaRP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4533123" y="2895600"/>
                <a:ext cx="76200" cy="990600"/>
                <a:chOff x="7924801" y="914400"/>
                <a:chExt cx="76200" cy="990600"/>
              </a:xfrm>
            </p:grpSpPr>
            <p:sp>
              <p:nvSpPr>
                <p:cNvPr id="147" name="Line 62"/>
                <p:cNvSpPr>
                  <a:spLocks noChangeShapeType="1"/>
                </p:cNvSpPr>
                <p:nvPr/>
              </p:nvSpPr>
              <p:spPr bwMode="auto">
                <a:xfrm>
                  <a:off x="8001001" y="9144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"/>
                    <a:cs typeface=""/>
                  </a:endParaRPr>
                </a:p>
              </p:txBody>
            </p:sp>
            <p:sp>
              <p:nvSpPr>
                <p:cNvPr id="149" name="Freeform 32"/>
                <p:cNvSpPr>
                  <a:spLocks/>
                </p:cNvSpPr>
                <p:nvPr/>
              </p:nvSpPr>
              <p:spPr bwMode="auto">
                <a:xfrm rot="16200000" flipH="1">
                  <a:off x="7696201" y="1371600"/>
                  <a:ext cx="533400" cy="76200"/>
                </a:xfrm>
                <a:custGeom>
                  <a:avLst/>
                  <a:gdLst>
                    <a:gd name="T0" fmla="*/ 0 w 384"/>
                    <a:gd name="T1" fmla="*/ 96 h 96"/>
                    <a:gd name="T2" fmla="*/ 48 w 384"/>
                    <a:gd name="T3" fmla="*/ 96 h 96"/>
                    <a:gd name="T4" fmla="*/ 96 w 384"/>
                    <a:gd name="T5" fmla="*/ 0 h 96"/>
                    <a:gd name="T6" fmla="*/ 144 w 384"/>
                    <a:gd name="T7" fmla="*/ 96 h 96"/>
                    <a:gd name="T8" fmla="*/ 192 w 384"/>
                    <a:gd name="T9" fmla="*/ 0 h 96"/>
                    <a:gd name="T10" fmla="*/ 240 w 384"/>
                    <a:gd name="T11" fmla="*/ 96 h 96"/>
                    <a:gd name="T12" fmla="*/ 288 w 384"/>
                    <a:gd name="T13" fmla="*/ 0 h 96"/>
                    <a:gd name="T14" fmla="*/ 336 w 384"/>
                    <a:gd name="T15" fmla="*/ 96 h 96"/>
                    <a:gd name="T16" fmla="*/ 384 w 384"/>
                    <a:gd name="T17" fmla="*/ 96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4"/>
                    <a:gd name="T28" fmla="*/ 0 h 96"/>
                    <a:gd name="T29" fmla="*/ 384 w 384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4" h="96">
                      <a:moveTo>
                        <a:pt x="0" y="96"/>
                      </a:moveTo>
                      <a:lnTo>
                        <a:pt x="48" y="96"/>
                      </a:lnTo>
                      <a:lnTo>
                        <a:pt x="96" y="0"/>
                      </a:lnTo>
                      <a:lnTo>
                        <a:pt x="144" y="96"/>
                      </a:lnTo>
                      <a:lnTo>
                        <a:pt x="192" y="0"/>
                      </a:lnTo>
                      <a:lnTo>
                        <a:pt x="240" y="96"/>
                      </a:lnTo>
                      <a:lnTo>
                        <a:pt x="288" y="0"/>
                      </a:lnTo>
                      <a:lnTo>
                        <a:pt x="336" y="96"/>
                      </a:lnTo>
                      <a:lnTo>
                        <a:pt x="384" y="96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"/>
                    <a:cs typeface=""/>
                  </a:endParaRPr>
                </a:p>
              </p:txBody>
            </p:sp>
            <p:sp>
              <p:nvSpPr>
                <p:cNvPr id="151" name="Line 62"/>
                <p:cNvSpPr>
                  <a:spLocks noChangeShapeType="1"/>
                </p:cNvSpPr>
                <p:nvPr/>
              </p:nvSpPr>
              <p:spPr bwMode="auto">
                <a:xfrm>
                  <a:off x="8001000" y="16002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"/>
                    <a:cs typeface=""/>
                  </a:endParaRPr>
                </a:p>
              </p:txBody>
            </p:sp>
          </p:grpSp>
        </p:grpSp>
        <p:sp>
          <p:nvSpPr>
            <p:cNvPr id="161" name="Line 62"/>
            <p:cNvSpPr>
              <a:spLocks noChangeShapeType="1"/>
            </p:cNvSpPr>
            <p:nvPr/>
          </p:nvSpPr>
          <p:spPr bwMode="auto">
            <a:xfrm>
              <a:off x="4481287" y="2871232"/>
              <a:ext cx="274320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"/>
                <a:cs typeface="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558268" y="4186130"/>
            <a:ext cx="877776" cy="1371600"/>
            <a:chOff x="7543800" y="3733800"/>
            <a:chExt cx="877776" cy="1371600"/>
          </a:xfrm>
        </p:grpSpPr>
        <p:grpSp>
          <p:nvGrpSpPr>
            <p:cNvPr id="160" name="Group 159"/>
            <p:cNvGrpSpPr/>
            <p:nvPr/>
          </p:nvGrpSpPr>
          <p:grpSpPr>
            <a:xfrm>
              <a:off x="7581123" y="3733800"/>
              <a:ext cx="840453" cy="1210674"/>
              <a:chOff x="7581123" y="3733800"/>
              <a:chExt cx="840453" cy="1210674"/>
            </a:xfrm>
          </p:grpSpPr>
          <p:grpSp>
            <p:nvGrpSpPr>
              <p:cNvPr id="21" name="Group 273"/>
              <p:cNvGrpSpPr/>
              <p:nvPr/>
            </p:nvGrpSpPr>
            <p:grpSpPr>
              <a:xfrm>
                <a:off x="7635874" y="3733800"/>
                <a:ext cx="785702" cy="322515"/>
                <a:chOff x="7635874" y="3886200"/>
                <a:chExt cx="785702" cy="322515"/>
              </a:xfrm>
            </p:grpSpPr>
            <p:sp>
              <p:nvSpPr>
                <p:cNvPr id="271" name="Line 62"/>
                <p:cNvSpPr>
                  <a:spLocks noChangeShapeType="1"/>
                </p:cNvSpPr>
                <p:nvPr/>
              </p:nvSpPr>
              <p:spPr bwMode="auto">
                <a:xfrm>
                  <a:off x="7635874" y="4054475"/>
                  <a:ext cx="41839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001000" y="3886200"/>
                  <a:ext cx="420576" cy="32251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0" tIns="0" rIns="0" bIns="45709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1" i="1" dirty="0" smtClean="0">
                      <a:solidFill>
                        <a:schemeClr val="accent5"/>
                      </a:solidFill>
                      <a:latin typeface="Verdana" charset="0"/>
                    </a:rPr>
                    <a:t>0</a:t>
                  </a:r>
                  <a:endParaRPr lang="en-US" b="1" i="1" dirty="0">
                    <a:solidFill>
                      <a:schemeClr val="accent5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7581123" y="3899158"/>
                <a:ext cx="76200" cy="1045316"/>
                <a:chOff x="8229600" y="1295400"/>
                <a:chExt cx="76200" cy="1045316"/>
              </a:xfrm>
            </p:grpSpPr>
            <p:sp>
              <p:nvSpPr>
                <p:cNvPr id="156" name="Line 62"/>
                <p:cNvSpPr>
                  <a:spLocks noChangeShapeType="1"/>
                </p:cNvSpPr>
                <p:nvPr/>
              </p:nvSpPr>
              <p:spPr bwMode="auto">
                <a:xfrm>
                  <a:off x="8305800" y="12954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2"/>
                <p:cNvSpPr>
                  <a:spLocks/>
                </p:cNvSpPr>
                <p:nvPr/>
              </p:nvSpPr>
              <p:spPr bwMode="auto">
                <a:xfrm rot="16200000" flipH="1">
                  <a:off x="8001000" y="1752600"/>
                  <a:ext cx="533400" cy="76200"/>
                </a:xfrm>
                <a:custGeom>
                  <a:avLst/>
                  <a:gdLst>
                    <a:gd name="T0" fmla="*/ 0 w 384"/>
                    <a:gd name="T1" fmla="*/ 96 h 96"/>
                    <a:gd name="T2" fmla="*/ 48 w 384"/>
                    <a:gd name="T3" fmla="*/ 96 h 96"/>
                    <a:gd name="T4" fmla="*/ 96 w 384"/>
                    <a:gd name="T5" fmla="*/ 0 h 96"/>
                    <a:gd name="T6" fmla="*/ 144 w 384"/>
                    <a:gd name="T7" fmla="*/ 96 h 96"/>
                    <a:gd name="T8" fmla="*/ 192 w 384"/>
                    <a:gd name="T9" fmla="*/ 0 h 96"/>
                    <a:gd name="T10" fmla="*/ 240 w 384"/>
                    <a:gd name="T11" fmla="*/ 96 h 96"/>
                    <a:gd name="T12" fmla="*/ 288 w 384"/>
                    <a:gd name="T13" fmla="*/ 0 h 96"/>
                    <a:gd name="T14" fmla="*/ 336 w 384"/>
                    <a:gd name="T15" fmla="*/ 96 h 96"/>
                    <a:gd name="T16" fmla="*/ 384 w 384"/>
                    <a:gd name="T17" fmla="*/ 96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4"/>
                    <a:gd name="T28" fmla="*/ 0 h 96"/>
                    <a:gd name="T29" fmla="*/ 384 w 384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4" h="96">
                      <a:moveTo>
                        <a:pt x="0" y="96"/>
                      </a:moveTo>
                      <a:lnTo>
                        <a:pt x="48" y="96"/>
                      </a:lnTo>
                      <a:lnTo>
                        <a:pt x="96" y="0"/>
                      </a:lnTo>
                      <a:lnTo>
                        <a:pt x="144" y="96"/>
                      </a:lnTo>
                      <a:lnTo>
                        <a:pt x="192" y="0"/>
                      </a:lnTo>
                      <a:lnTo>
                        <a:pt x="240" y="96"/>
                      </a:lnTo>
                      <a:lnTo>
                        <a:pt x="288" y="0"/>
                      </a:lnTo>
                      <a:lnTo>
                        <a:pt x="336" y="96"/>
                      </a:lnTo>
                      <a:lnTo>
                        <a:pt x="384" y="96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Line 62"/>
                <p:cNvSpPr>
                  <a:spLocks noChangeShapeType="1"/>
                </p:cNvSpPr>
                <p:nvPr/>
              </p:nvSpPr>
              <p:spPr bwMode="auto">
                <a:xfrm>
                  <a:off x="8305799" y="1981199"/>
                  <a:ext cx="0" cy="35951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3" name="Freeform 66"/>
            <p:cNvSpPr>
              <a:spLocks/>
            </p:cNvSpPr>
            <p:nvPr/>
          </p:nvSpPr>
          <p:spPr bwMode="auto">
            <a:xfrm>
              <a:off x="7543800" y="4952859"/>
              <a:ext cx="209198" cy="152541"/>
            </a:xfrm>
            <a:custGeom>
              <a:avLst/>
              <a:gdLst>
                <a:gd name="T0" fmla="*/ 0 w 96"/>
                <a:gd name="T1" fmla="*/ 0 h 48"/>
                <a:gd name="T2" fmla="*/ 96 w 96"/>
                <a:gd name="T3" fmla="*/ 0 h 48"/>
                <a:gd name="T4" fmla="*/ 48 w 96"/>
                <a:gd name="T5" fmla="*/ 149 h 48"/>
                <a:gd name="T6" fmla="*/ 0 w 96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"/>
                <a:gd name="T14" fmla="*/ 96 w 9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21"/>
          <p:cNvGrpSpPr/>
          <p:nvPr/>
        </p:nvGrpSpPr>
        <p:grpSpPr>
          <a:xfrm>
            <a:off x="3279184" y="3440668"/>
            <a:ext cx="1122134" cy="1740932"/>
            <a:chOff x="3658163" y="3124200"/>
            <a:chExt cx="1122134" cy="1740932"/>
          </a:xfrm>
        </p:grpSpPr>
        <p:sp>
          <p:nvSpPr>
            <p:cNvPr id="71" name="Text Box 56"/>
            <p:cNvSpPr txBox="1">
              <a:spLocks noChangeArrowheads="1"/>
            </p:cNvSpPr>
            <p:nvPr/>
          </p:nvSpPr>
          <p:spPr bwMode="auto">
            <a:xfrm>
              <a:off x="3658163" y="3887045"/>
              <a:ext cx="420576" cy="322515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45709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 dirty="0" smtClean="0">
                  <a:solidFill>
                    <a:schemeClr val="accent5"/>
                  </a:solidFill>
                  <a:latin typeface="Verdana" charset="0"/>
                </a:rPr>
                <a:t>0</a:t>
              </a:r>
              <a:endParaRPr lang="en-US" b="1" i="1" dirty="0">
                <a:solidFill>
                  <a:schemeClr val="accent5"/>
                </a:solidFill>
                <a:latin typeface="Verdana" charset="0"/>
              </a:endParaRPr>
            </a:p>
          </p:txBody>
        </p:sp>
        <p:sp>
          <p:nvSpPr>
            <p:cNvPr id="88" name="Line 63"/>
            <p:cNvSpPr>
              <a:spLocks noChangeShapeType="1"/>
            </p:cNvSpPr>
            <p:nvPr/>
          </p:nvSpPr>
          <p:spPr bwMode="auto">
            <a:xfrm>
              <a:off x="4055038" y="4038600"/>
              <a:ext cx="418397" cy="0"/>
            </a:xfrm>
            <a:prstGeom prst="line">
              <a:avLst/>
            </a:prstGeom>
            <a:noFill/>
            <a:ln w="50800" cap="flat" cmpd="sng" algn="ctr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15"/>
            <p:cNvGrpSpPr/>
            <p:nvPr/>
          </p:nvGrpSpPr>
          <p:grpSpPr>
            <a:xfrm>
              <a:off x="4142643" y="3124200"/>
              <a:ext cx="637654" cy="1740932"/>
              <a:chOff x="4384669" y="3124200"/>
              <a:chExt cx="637654" cy="1740932"/>
            </a:xfrm>
          </p:grpSpPr>
          <p:grpSp>
            <p:nvGrpSpPr>
              <p:cNvPr id="11" name="Group 107"/>
              <p:cNvGrpSpPr/>
              <p:nvPr/>
            </p:nvGrpSpPr>
            <p:grpSpPr>
              <a:xfrm>
                <a:off x="4708525" y="3323509"/>
                <a:ext cx="313798" cy="1464391"/>
                <a:chOff x="7440607" y="3318285"/>
                <a:chExt cx="313798" cy="1464391"/>
              </a:xfrm>
            </p:grpSpPr>
            <p:sp>
              <p:nvSpPr>
                <p:cNvPr id="105" name="Line 53"/>
                <p:cNvSpPr>
                  <a:spLocks noChangeShapeType="1"/>
                </p:cNvSpPr>
                <p:nvPr/>
              </p:nvSpPr>
              <p:spPr bwMode="auto">
                <a:xfrm>
                  <a:off x="7754405" y="4364279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440607" y="4573478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u="sng" dirty="0"/>
                </a:p>
              </p:txBody>
            </p:sp>
            <p:sp>
              <p:nvSpPr>
                <p:cNvPr id="101" name="Line 58"/>
                <p:cNvSpPr>
                  <a:spLocks noChangeShapeType="1"/>
                </p:cNvSpPr>
                <p:nvPr/>
              </p:nvSpPr>
              <p:spPr bwMode="auto">
                <a:xfrm>
                  <a:off x="7754405" y="3318285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7440607" y="3527484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al 61"/>
                <p:cNvSpPr>
                  <a:spLocks noChangeArrowheads="1"/>
                </p:cNvSpPr>
                <p:nvPr/>
              </p:nvSpPr>
              <p:spPr bwMode="auto">
                <a:xfrm>
                  <a:off x="7593148" y="3451213"/>
                  <a:ext cx="143824" cy="143824"/>
                </a:xfrm>
                <a:prstGeom prst="ellipse">
                  <a:avLst/>
                </a:prstGeom>
                <a:solidFill>
                  <a:schemeClr val="accent5"/>
                </a:solidFill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64"/>
                <p:cNvSpPr>
                  <a:spLocks noChangeShapeType="1"/>
                </p:cNvSpPr>
                <p:nvPr/>
              </p:nvSpPr>
              <p:spPr bwMode="auto">
                <a:xfrm>
                  <a:off x="7440607" y="3527484"/>
                  <a:ext cx="0" cy="104599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1" name="Rectangle 110"/>
              <p:cNvSpPr/>
              <p:nvPr/>
            </p:nvSpPr>
            <p:spPr>
              <a:xfrm>
                <a:off x="4384669" y="3124200"/>
                <a:ext cx="427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5"/>
                    </a:solidFill>
                    <a:latin typeface="Verdana" charset="0"/>
                  </a:rPr>
                  <a:t>—</a:t>
                </a:r>
                <a:endParaRPr lang="en-US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384669" y="4495800"/>
                <a:ext cx="427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5"/>
                    </a:solidFill>
                    <a:latin typeface="Verdana" charset="0"/>
                  </a:rPr>
                  <a:t>—</a:t>
                </a:r>
                <a:endParaRPr lang="en-US" b="1" dirty="0"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18" name="Group 255"/>
          <p:cNvGrpSpPr/>
          <p:nvPr/>
        </p:nvGrpSpPr>
        <p:grpSpPr>
          <a:xfrm>
            <a:off x="6324600" y="3440668"/>
            <a:ext cx="1122134" cy="1740932"/>
            <a:chOff x="3658163" y="3124200"/>
            <a:chExt cx="1122134" cy="1740932"/>
          </a:xfrm>
        </p:grpSpPr>
        <p:sp>
          <p:nvSpPr>
            <p:cNvPr id="258" name="Line 63"/>
            <p:cNvSpPr>
              <a:spLocks noChangeShapeType="1"/>
            </p:cNvSpPr>
            <p:nvPr/>
          </p:nvSpPr>
          <p:spPr bwMode="auto">
            <a:xfrm>
              <a:off x="4055038" y="4038600"/>
              <a:ext cx="418397" cy="0"/>
            </a:xfrm>
            <a:prstGeom prst="line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115"/>
            <p:cNvGrpSpPr/>
            <p:nvPr/>
          </p:nvGrpSpPr>
          <p:grpSpPr>
            <a:xfrm>
              <a:off x="4191563" y="3124200"/>
              <a:ext cx="588734" cy="1740932"/>
              <a:chOff x="4433589" y="3124200"/>
              <a:chExt cx="588734" cy="1740932"/>
            </a:xfrm>
          </p:grpSpPr>
          <p:grpSp>
            <p:nvGrpSpPr>
              <p:cNvPr id="20" name="Group 107"/>
              <p:cNvGrpSpPr/>
              <p:nvPr/>
            </p:nvGrpSpPr>
            <p:grpSpPr>
              <a:xfrm>
                <a:off x="4708525" y="3323509"/>
                <a:ext cx="313798" cy="1464391"/>
                <a:chOff x="7440607" y="3318285"/>
                <a:chExt cx="313798" cy="1464391"/>
              </a:xfrm>
            </p:grpSpPr>
            <p:sp>
              <p:nvSpPr>
                <p:cNvPr id="263" name="Line 53"/>
                <p:cNvSpPr>
                  <a:spLocks noChangeShapeType="1"/>
                </p:cNvSpPr>
                <p:nvPr/>
              </p:nvSpPr>
              <p:spPr bwMode="auto">
                <a:xfrm>
                  <a:off x="7754405" y="4364279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440607" y="4573478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u="sng" dirty="0"/>
                </a:p>
              </p:txBody>
            </p:sp>
            <p:sp>
              <p:nvSpPr>
                <p:cNvPr id="265" name="Line 58"/>
                <p:cNvSpPr>
                  <a:spLocks noChangeShapeType="1"/>
                </p:cNvSpPr>
                <p:nvPr/>
              </p:nvSpPr>
              <p:spPr bwMode="auto">
                <a:xfrm>
                  <a:off x="7754405" y="3318285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7440607" y="3527484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Oval 61"/>
                <p:cNvSpPr>
                  <a:spLocks noChangeArrowheads="1"/>
                </p:cNvSpPr>
                <p:nvPr/>
              </p:nvSpPr>
              <p:spPr bwMode="auto">
                <a:xfrm>
                  <a:off x="7593148" y="3451213"/>
                  <a:ext cx="143824" cy="143824"/>
                </a:xfrm>
                <a:prstGeom prst="ellipse">
                  <a:avLst/>
                </a:prstGeom>
                <a:solidFill>
                  <a:schemeClr val="accent2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Line 64"/>
                <p:cNvSpPr>
                  <a:spLocks noChangeShapeType="1"/>
                </p:cNvSpPr>
                <p:nvPr/>
              </p:nvSpPr>
              <p:spPr bwMode="auto">
                <a:xfrm>
                  <a:off x="7440607" y="3527484"/>
                  <a:ext cx="0" cy="104599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1" name="Rectangle 260"/>
              <p:cNvSpPr/>
              <p:nvPr/>
            </p:nvSpPr>
            <p:spPr>
              <a:xfrm>
                <a:off x="4433589" y="3124200"/>
                <a:ext cx="396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2"/>
                    </a:solidFill>
                    <a:latin typeface="Verdana" charset="0"/>
                  </a:rPr>
                  <a:t>+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4433589" y="4495800"/>
                <a:ext cx="396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2"/>
                    </a:solidFill>
                    <a:latin typeface="Verdana" charset="0"/>
                  </a:rPr>
                  <a:t>+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57" name="Text Box 56"/>
            <p:cNvSpPr txBox="1">
              <a:spLocks noChangeArrowheads="1"/>
            </p:cNvSpPr>
            <p:nvPr/>
          </p:nvSpPr>
          <p:spPr bwMode="auto">
            <a:xfrm>
              <a:off x="3658163" y="3887045"/>
              <a:ext cx="420576" cy="322515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45709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 dirty="0" smtClean="0">
                  <a:solidFill>
                    <a:schemeClr val="accent2"/>
                  </a:solidFill>
                  <a:latin typeface="Verdana" charset="0"/>
                </a:rPr>
                <a:t>1</a:t>
              </a:r>
              <a:endParaRPr lang="en-US" b="1" i="1" dirty="0">
                <a:solidFill>
                  <a:schemeClr val="accent2"/>
                </a:solidFill>
                <a:latin typeface="Verdana" charset="0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533835" y="5497602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506204" y="5410200"/>
            <a:ext cx="2181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09724" y="5509266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682093" y="5421864"/>
            <a:ext cx="2181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573404" y="5492839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545773" y="5405437"/>
            <a:ext cx="2181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72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269" grpId="0"/>
      <p:bldP spid="2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5295900" y="385572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37</a:t>
            </a:fld>
            <a:endParaRPr lang="en-US"/>
          </a:p>
        </p:txBody>
      </p:sp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3982986" y="992187"/>
            <a:ext cx="4856214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Function</a:t>
            </a:r>
            <a:r>
              <a:rPr lang="en-US" sz="2800" dirty="0">
                <a:latin typeface="Helvetica" charset="0"/>
              </a:rPr>
              <a:t>: NOT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Symbol</a:t>
            </a:r>
            <a:r>
              <a:rPr lang="en-US" sz="2800" dirty="0">
                <a:latin typeface="Helvetica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 smtClean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Truth Table:</a:t>
            </a: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6237017" y="2162326"/>
            <a:ext cx="638715" cy="73366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spect="1" noChangeArrowheads="1"/>
          </p:cNvSpPr>
          <p:nvPr/>
        </p:nvSpPr>
        <p:spPr bwMode="auto">
          <a:xfrm>
            <a:off x="6922516" y="2443803"/>
            <a:ext cx="201168" cy="20116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5732343" y="2544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7123684" y="2544387"/>
            <a:ext cx="18312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5257800" y="2280859"/>
            <a:ext cx="425116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7394575" y="2231181"/>
            <a:ext cx="61266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latin typeface="Arial" charset="0"/>
              </a:rPr>
              <a:t>out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173189" y="2560085"/>
            <a:ext cx="486954" cy="5511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25643" y="2777223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48235" y="2341844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48236" y="2777223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48236" y="2341845"/>
            <a:ext cx="177408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60143" y="2341844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78555" y="1754087"/>
            <a:ext cx="35359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31009" y="1319811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29124" y="1971224"/>
            <a:ext cx="1885" cy="3846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754825" y="1536949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754825" y="1971224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754825" y="1536948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65510" y="1536949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32148" y="1718815"/>
            <a:ext cx="90539" cy="73849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4780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7286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out</a:t>
            </a:r>
            <a:endParaRPr lang="en-US" sz="2400" dirty="0"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770669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719536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1925644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82681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25568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35081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642621" y="1321988"/>
            <a:ext cx="514735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47756" y="898954"/>
            <a:ext cx="2070718" cy="429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000" dirty="0" smtClean="0">
                <a:latin typeface="+mj-lt"/>
              </a:rPr>
              <a:t>V</a:t>
            </a:r>
            <a:r>
              <a:rPr lang="en-US" sz="2000" baseline="-25000" dirty="0" smtClean="0"/>
              <a:t>supply</a:t>
            </a:r>
            <a:r>
              <a:rPr lang="en-US" sz="2000" dirty="0" smtClean="0"/>
              <a:t> (aka logic 1)</a:t>
            </a:r>
            <a:endParaRPr lang="en-US" sz="2000" dirty="0">
              <a:latin typeface="+mj-lt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16666" y="3248083"/>
            <a:ext cx="2030131" cy="429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000" dirty="0" smtClean="0">
                <a:latin typeface="+mj-lt"/>
              </a:rPr>
              <a:t>(ground is logic 0</a:t>
            </a:r>
            <a:r>
              <a:rPr lang="en-US" sz="2000" dirty="0" smtClean="0"/>
              <a:t>)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27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3" grpId="0"/>
      <p:bldP spid="1222674" grpId="0" animBg="1"/>
      <p:bldP spid="1222675" grpId="0" animBg="1"/>
      <p:bldP spid="1222676" grpId="0" animBg="1"/>
      <p:bldP spid="1222677" grpId="0" animBg="1"/>
      <p:bldP spid="1222678" grpId="0"/>
      <p:bldP spid="122267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98500"/>
          </a:xfrm>
        </p:spPr>
        <p:txBody>
          <a:bodyPr>
            <a:normAutofit fontScale="90000"/>
          </a:bodyPr>
          <a:lstStyle/>
          <a:p>
            <a:r>
              <a:rPr lang="en-US" dirty="0"/>
              <a:t>NOR Gate</a:t>
            </a:r>
          </a:p>
        </p:txBody>
      </p:sp>
      <p:graphicFrame>
        <p:nvGraphicFramePr>
          <p:cNvPr id="1255477" name="Group 5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641512" y="3987114"/>
          <a:ext cx="1673688" cy="2639060"/>
        </p:xfrm>
        <a:graphic>
          <a:graphicData uri="http://schemas.openxmlformats.org/drawingml/2006/table">
            <a:tbl>
              <a:tblPr/>
              <a:tblGrid>
                <a:gridCol w="43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55503" name="Rectangle 79"/>
          <p:cNvSpPr>
            <a:spLocks noChangeArrowheads="1"/>
          </p:cNvSpPr>
          <p:nvPr/>
        </p:nvSpPr>
        <p:spPr bwMode="auto">
          <a:xfrm>
            <a:off x="4800600" y="952864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Helvetica" charset="0"/>
              </a:rPr>
              <a:t>Function: NOR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 smtClean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en-US" sz="2800" dirty="0">
              <a:latin typeface="Helvetica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latin typeface="Helvetica" charset="0"/>
              </a:rPr>
              <a:t>Truth Table:</a:t>
            </a: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1255504" name="AutoShape 80"/>
          <p:cNvSpPr>
            <a:spLocks noChangeArrowheads="1"/>
          </p:cNvSpPr>
          <p:nvPr/>
        </p:nvSpPr>
        <p:spPr bwMode="auto">
          <a:xfrm flipH="1">
            <a:off x="5432425" y="2159773"/>
            <a:ext cx="1022350" cy="889000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5505" name="Line 81"/>
          <p:cNvSpPr>
            <a:spLocks noChangeShapeType="1"/>
          </p:cNvSpPr>
          <p:nvPr/>
        </p:nvSpPr>
        <p:spPr bwMode="auto">
          <a:xfrm flipH="1">
            <a:off x="5351463" y="2429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6" name="Line 82"/>
          <p:cNvSpPr>
            <a:spLocks noChangeShapeType="1"/>
          </p:cNvSpPr>
          <p:nvPr/>
        </p:nvSpPr>
        <p:spPr bwMode="auto">
          <a:xfrm flipH="1">
            <a:off x="5351463" y="2810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7" name="Text Box 83"/>
          <p:cNvSpPr txBox="1">
            <a:spLocks noChangeArrowheads="1"/>
          </p:cNvSpPr>
          <p:nvPr/>
        </p:nvSpPr>
        <p:spPr bwMode="auto">
          <a:xfrm>
            <a:off x="4970463" y="2505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>
                <a:latin typeface="Arial" charset="0"/>
              </a:rPr>
              <a:t>b</a:t>
            </a:r>
          </a:p>
        </p:txBody>
      </p:sp>
      <p:sp>
        <p:nvSpPr>
          <p:cNvPr id="1255508" name="Text Box 84"/>
          <p:cNvSpPr txBox="1">
            <a:spLocks noChangeArrowheads="1"/>
          </p:cNvSpPr>
          <p:nvPr/>
        </p:nvSpPr>
        <p:spPr bwMode="auto">
          <a:xfrm>
            <a:off x="4970463" y="2124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1255509" name="Oval 85"/>
          <p:cNvSpPr>
            <a:spLocks noChangeArrowheads="1"/>
          </p:cNvSpPr>
          <p:nvPr/>
        </p:nvSpPr>
        <p:spPr bwMode="auto">
          <a:xfrm>
            <a:off x="6465888" y="253283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5510" name="Line 86"/>
          <p:cNvSpPr>
            <a:spLocks noChangeShapeType="1"/>
          </p:cNvSpPr>
          <p:nvPr/>
        </p:nvSpPr>
        <p:spPr bwMode="auto">
          <a:xfrm flipH="1">
            <a:off x="6619875" y="261062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11" name="Text Box 87"/>
          <p:cNvSpPr txBox="1">
            <a:spLocks noChangeArrowheads="1"/>
          </p:cNvSpPr>
          <p:nvPr/>
        </p:nvSpPr>
        <p:spPr bwMode="auto">
          <a:xfrm>
            <a:off x="6999288" y="227724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latin typeface="Arial" charset="0"/>
              </a:rPr>
              <a:t>out</a:t>
            </a:r>
          </a:p>
        </p:txBody>
      </p:sp>
      <p:sp>
        <p:nvSpPr>
          <p:cNvPr id="63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059448" y="1727665"/>
            <a:ext cx="40580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818335" y="1298901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640927" y="1516040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40928" y="1514936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40928" y="1950315"/>
            <a:ext cx="177408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52835" y="1516040"/>
            <a:ext cx="1223" cy="43537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9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071247" y="2538073"/>
            <a:ext cx="353592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41913" y="3745262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21816" y="1937351"/>
            <a:ext cx="1885" cy="3846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647517" y="2320934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47517" y="2320935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4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47517" y="2755211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5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58202" y="2320934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6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2424840" y="2500598"/>
            <a:ext cx="90539" cy="73849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15379" y="1283360"/>
            <a:ext cx="514735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9775" y="1484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8512" y="2736275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out</a:t>
            </a:r>
            <a:endParaRPr lang="en-US" sz="2400" dirty="0">
              <a:latin typeface="+mj-lt"/>
            </a:endParaRPr>
          </a:p>
        </p:txBody>
      </p:sp>
      <p:sp>
        <p:nvSpPr>
          <p:cNvPr id="8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762000"/>
            <a:ext cx="885074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/>
              <a:t>supply</a:t>
            </a:r>
            <a:endParaRPr lang="en-US" sz="2400" dirty="0">
              <a:latin typeface="+mj-lt"/>
            </a:endParaRPr>
          </a:p>
        </p:txBody>
      </p:sp>
      <p:sp>
        <p:nvSpPr>
          <p:cNvPr id="83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6208" y="2265485"/>
            <a:ext cx="348452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B</a:t>
            </a:r>
            <a:endParaRPr lang="en-US" sz="2400" dirty="0">
              <a:latin typeface="+mj-lt"/>
            </a:endParaRPr>
          </a:p>
        </p:txBody>
      </p:sp>
      <p:sp>
        <p:nvSpPr>
          <p:cNvPr id="84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52202" y="3546053"/>
            <a:ext cx="310294" cy="110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5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62252" y="3328914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162252" y="3328915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62252" y="3763191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8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072937" y="3328914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65252" y="3296000"/>
            <a:ext cx="348452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B</a:t>
            </a:r>
            <a:endParaRPr lang="en-US" sz="2400" dirty="0">
              <a:latin typeface="+mj-lt"/>
            </a:endParaRPr>
          </a:p>
        </p:txBody>
      </p:sp>
      <p:sp>
        <p:nvSpPr>
          <p:cNvPr id="90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6547" y="2985565"/>
            <a:ext cx="3113" cy="3333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1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142238" y="2985566"/>
            <a:ext cx="1444687" cy="1587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144491" y="3764777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3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554779" y="3548742"/>
            <a:ext cx="320735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64830" y="3330501"/>
            <a:ext cx="1224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64830" y="3330502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964830" y="3764778"/>
            <a:ext cx="177408" cy="1103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875515" y="3330501"/>
            <a:ext cx="1223" cy="4353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8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67830" y="3297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sz="2400" dirty="0" smtClean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9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9125" y="2987152"/>
            <a:ext cx="3113" cy="3333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824925" y="2756314"/>
            <a:ext cx="1224" cy="21713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3" name="Oval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V="1">
            <a:off x="2443925" y="1698151"/>
            <a:ext cx="90539" cy="73849"/>
          </a:xfrm>
          <a:prstGeom prst="ellips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sz="2400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875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304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399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067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496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591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lide Number Placeholder 1"/>
          <p:cNvSpPr txBox="1">
            <a:spLocks/>
          </p:cNvSpPr>
          <p:nvPr/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D0A56F-BD0F-4BDF-9912-D1E89E9626C0}" type="slidenum">
              <a:rPr lang="en-US" smtClean="0"/>
              <a:pPr algn="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191500" cy="60198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 marL="0" indent="0">
              <a:lnSpc>
                <a:spcPct val="82000"/>
              </a:lnSpc>
              <a:buNone/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any</a:t>
            </a:r>
            <a:r>
              <a:rPr lang="en-US" sz="2400" dirty="0"/>
              <a:t>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</a:t>
            </a:r>
            <a:r>
              <a:rPr lang="en-US" sz="2400" dirty="0" smtClean="0"/>
              <a:t>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876800" y="20169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4572000" y="2169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4572000" y="2550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294187" y="2245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294187" y="1864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715000" y="22725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5868988" y="23502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5934075" y="2083594"/>
            <a:ext cx="1482725" cy="533400"/>
            <a:chOff x="3654" y="1680"/>
            <a:chExt cx="934" cy="336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5791200" y="3312319"/>
            <a:ext cx="1482725" cy="533400"/>
            <a:chOff x="3654" y="1680"/>
            <a:chExt cx="934" cy="336"/>
          </a:xfrm>
        </p:grpSpPr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370387" y="3464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370387" y="3083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4876800" y="9501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>
            <a:off x="4572000" y="1102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H="1">
            <a:off x="4572000" y="1483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5715000" y="12057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Line 54"/>
          <p:cNvSpPr>
            <a:spLocks noChangeShapeType="1"/>
          </p:cNvSpPr>
          <p:nvPr/>
        </p:nvSpPr>
        <p:spPr bwMode="auto">
          <a:xfrm flipH="1">
            <a:off x="5868988" y="12834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>
            <a:off x="4572000" y="110251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 flipH="1">
            <a:off x="4419600" y="1254919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 flipH="1">
            <a:off x="4791742" y="3171362"/>
            <a:ext cx="833511" cy="812199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H="1">
            <a:off x="4725118" y="3417243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H="1">
            <a:off x="4725118" y="3766234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5644120" y="349957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4294187" y="9144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498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1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0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9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Group 53"/>
          <p:cNvGraphicFramePr>
            <a:graphicFrameLocks/>
          </p:cNvGraphicFramePr>
          <p:nvPr>
            <p:extLst/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3" name="Group 53"/>
          <p:cNvGraphicFramePr>
            <a:graphicFrameLocks/>
          </p:cNvGraphicFramePr>
          <p:nvPr>
            <p:extLst/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1524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048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2667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 flipV="1">
            <a:off x="1914525" y="2743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Oval 12"/>
          <p:cNvSpPr>
            <a:spLocks noChangeArrowheads="1"/>
          </p:cNvSpPr>
          <p:nvPr/>
        </p:nvSpPr>
        <p:spPr bwMode="auto">
          <a:xfrm>
            <a:off x="1524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>
            <a:off x="3048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Oval 14"/>
          <p:cNvSpPr>
            <a:spLocks noChangeArrowheads="1"/>
          </p:cNvSpPr>
          <p:nvPr/>
        </p:nvSpPr>
        <p:spPr bwMode="auto">
          <a:xfrm>
            <a:off x="2667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V="1">
            <a:off x="1914525" y="1600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Oval 18"/>
          <p:cNvSpPr>
            <a:spLocks noChangeArrowheads="1"/>
          </p:cNvSpPr>
          <p:nvPr/>
        </p:nvSpPr>
        <p:spPr bwMode="auto">
          <a:xfrm>
            <a:off x="1295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819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6" name="Oval 20"/>
          <p:cNvSpPr>
            <a:spLocks noChangeArrowheads="1"/>
          </p:cNvSpPr>
          <p:nvPr/>
        </p:nvSpPr>
        <p:spPr bwMode="auto">
          <a:xfrm>
            <a:off x="2438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7" name="Line 21"/>
          <p:cNvSpPr>
            <a:spLocks noChangeShapeType="1"/>
          </p:cNvSpPr>
          <p:nvPr/>
        </p:nvSpPr>
        <p:spPr bwMode="auto">
          <a:xfrm flipV="1">
            <a:off x="1685925" y="54864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1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3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932680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645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5" grpId="0" animBg="1"/>
      <p:bldP spid="1212425" grpId="1" animBg="1"/>
      <p:bldP spid="1212425" grpId="2" animBg="1"/>
      <p:bldP spid="1212431" grpId="0" animBg="1"/>
      <p:bldP spid="1212437" grpId="0" animBg="1"/>
      <p:bldP spid="1212437" grpId="1" animBg="1"/>
      <p:bldP spid="1212437" grpId="2" animBg="1"/>
      <p:bldP spid="1212443" grpId="0" animBg="1"/>
      <p:bldP spid="63" grpId="0" animBg="1"/>
      <p:bldP spid="64" grpId="0" animBg="1"/>
      <p:bldP spid="64" grpId="1" animBg="1"/>
      <p:bldP spid="64" grpId="2" animBg="1"/>
      <p:bldP spid="59" grpId="0" animBg="1"/>
      <p:bldP spid="60" grpId="0" animBg="1"/>
      <p:bldP spid="60" grpId="1" animBg="1"/>
      <p:bldP spid="60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Logic Gates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038" y="1041400"/>
            <a:ext cx="4422775" cy="5445125"/>
          </a:xfrm>
        </p:spPr>
        <p:txBody>
          <a:bodyPr/>
          <a:lstStyle/>
          <a:p>
            <a:r>
              <a:rPr lang="en-US" sz="2800"/>
              <a:t>One can buy gates separately</a:t>
            </a:r>
          </a:p>
          <a:p>
            <a:pPr lvl="1"/>
            <a:r>
              <a:rPr lang="en-US" sz="2400"/>
              <a:t>ex. 74xxx series of integrated circuits</a:t>
            </a:r>
          </a:p>
          <a:p>
            <a:pPr lvl="1"/>
            <a:r>
              <a:rPr lang="en-US" sz="2400"/>
              <a:t>cost ~$1 per chip, mostly for packaging and testing</a:t>
            </a:r>
          </a:p>
          <a:p>
            <a:endParaRPr lang="en-US" sz="2800"/>
          </a:p>
          <a:p>
            <a:r>
              <a:rPr lang="en-US" sz="2800"/>
              <a:t>Cumbersome, but possible to build devices using gates put together manually</a:t>
            </a:r>
          </a:p>
        </p:txBody>
      </p:sp>
      <p:pic>
        <p:nvPicPr>
          <p:cNvPr id="1300484" name="Picture 4" descr="The image “http://upload.wikimedia.org/wikipedia/commons/thumb/2/26/7400.jpg/180px-74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7488"/>
            <a:ext cx="3459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Then and Now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Intel </a:t>
            </a:r>
            <a:r>
              <a:rPr lang="en-US" sz="2800" dirty="0" err="1" smtClean="0">
                <a:latin typeface="Helvetica" charset="0"/>
              </a:rPr>
              <a:t>Haswell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1.4 billion transistors, 22nm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177 square millimeters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Four processing cores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249579"/>
            <a:ext cx="447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http://techguru3d.com/4th-gen-intel-haswell-processors-architecture-and-lineup/</a:t>
            </a:r>
          </a:p>
        </p:txBody>
      </p:sp>
      <p:pic>
        <p:nvPicPr>
          <p:cNvPr id="1026" name="Picture 2" descr="http://techguru3d.com/wp-content/uploads/2013/06/Intel-Haswell-Co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24"/>
          <a:stretch/>
        </p:blipFill>
        <p:spPr bwMode="auto">
          <a:xfrm>
            <a:off x="4031103" y="1066800"/>
            <a:ext cx="5112897" cy="31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The first transistor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One  workbench at AT&amp;T Bell Labs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1947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/>
              <a:t>Bardeen</a:t>
            </a:r>
            <a:r>
              <a:rPr lang="en-US" dirty="0"/>
              <a:t>, Brattain, and Shockley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https://en.wikipedia.org/wiki/Transistor_count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22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Then and Now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Intel </a:t>
            </a:r>
            <a:r>
              <a:rPr lang="en-US" sz="2800" dirty="0" err="1" smtClean="0">
                <a:latin typeface="Helvetica" charset="0"/>
              </a:rPr>
              <a:t>Broadwell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7.2 billion transistors, 14nm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456 square millimeters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Up to 22 processing cores</a:t>
            </a:r>
            <a:endParaRPr lang="en-US" dirty="0"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249579"/>
            <a:ext cx="49856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https://www.computershopper.com/computex-2015/performance-preview-desktop-broadwell-at-computex-2015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The first transistor</a:t>
            </a:r>
            <a:endParaRPr lang="en-US" sz="2800" dirty="0">
              <a:latin typeface="Helvetic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One  workbench at AT&amp;T Bell Labs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Helvetica" charset="0"/>
              </a:rPr>
              <a:t>1947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/>
              <a:t>Bardeen</a:t>
            </a:r>
            <a:r>
              <a:rPr lang="en-US" dirty="0"/>
              <a:t>, Brattain, and Shockley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https://en.wikipedia.org/wiki/Transistor_count</a:t>
            </a:r>
          </a:p>
        </p:txBody>
      </p:sp>
      <p:pic>
        <p:nvPicPr>
          <p:cNvPr id="39938" name="Picture 2" descr="5th Generation Core Di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1960"/>
            <a:ext cx="2905717" cy="3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Big Picture: Abstraction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55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r>
              <a:rPr lang="en-US" dirty="0" smtClean="0"/>
              <a:t>Hide complexity through simple abstractions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Simplicity</a:t>
            </a:r>
          </a:p>
          <a:p>
            <a:pPr lvl="2"/>
            <a:r>
              <a:rPr lang="en-US" dirty="0" smtClean="0"/>
              <a:t>Box diagram represents inputs and outputs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Complexity</a:t>
            </a:r>
          </a:p>
          <a:p>
            <a:pPr lvl="2"/>
            <a:r>
              <a:rPr lang="en-US" dirty="0" smtClean="0"/>
              <a:t>Hides underlying NMOS- and PMOS-transistors and atomic interactions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DAD0A56F-BD0F-4BDF-9912-D1E89E9626C0}" type="slidenum">
              <a:rPr lang="en-US" smtClean="0"/>
              <a:t>43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3024" y="3429000"/>
            <a:ext cx="2927314" cy="2406932"/>
            <a:chOff x="43024" y="3429000"/>
            <a:chExt cx="2927314" cy="2406932"/>
          </a:xfrm>
        </p:grpSpPr>
        <p:sp>
          <p:nvSpPr>
            <p:cNvPr id="2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895073" y="4904541"/>
              <a:ext cx="486954" cy="5511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47527" y="5121679"/>
              <a:ext cx="1224" cy="21713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4" name="Line 1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470119" y="4686300"/>
              <a:ext cx="1223" cy="4353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470120" y="5121679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6" name="Line 2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470120" y="4686301"/>
              <a:ext cx="177408" cy="1102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382027" y="4686300"/>
              <a:ext cx="1223" cy="4353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900439" y="4098543"/>
              <a:ext cx="353592" cy="1102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652893" y="3664267"/>
              <a:ext cx="1224" cy="21713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651008" y="4315680"/>
              <a:ext cx="1885" cy="384687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476709" y="3881405"/>
              <a:ext cx="1224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476709" y="4315680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476709" y="3881404"/>
              <a:ext cx="177408" cy="110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87394" y="3881405"/>
              <a:ext cx="1223" cy="43537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54032" y="4063271"/>
              <a:ext cx="90539" cy="73849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4" name="Line 1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627104" y="5354358"/>
              <a:ext cx="1491284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5" name="Line 1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893366" y="3664267"/>
              <a:ext cx="1225022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6" name="Text Box 30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3024" y="4334506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>
                  <a:latin typeface="+mj-lt"/>
                </a:rPr>
                <a:t>in</a:t>
              </a:r>
            </a:p>
          </p:txBody>
        </p:sp>
        <p:sp>
          <p:nvSpPr>
            <p:cNvPr id="67" name="Text Box 3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362200" y="4419600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 smtClean="0">
                  <a:latin typeface="+mj-lt"/>
                </a:rPr>
                <a:t>out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1356" y="3589351"/>
              <a:ext cx="667322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 err="1" smtClean="0">
                  <a:latin typeface="+mj-lt"/>
                </a:rPr>
                <a:t>Vdd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1255" y="5338817"/>
              <a:ext cx="583709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 err="1" smtClean="0">
                  <a:latin typeface="+mj-lt"/>
                </a:rPr>
                <a:t>Vss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70" name="Straight Connector 69"/>
            <p:cNvCxnSpPr/>
            <p:nvPr>
              <p:custDataLst>
                <p:tags r:id="rId50"/>
              </p:custDataLst>
            </p:nvPr>
          </p:nvCxnSpPr>
          <p:spPr>
            <a:xfrm rot="5400000">
              <a:off x="492553" y="4502165"/>
              <a:ext cx="810407" cy="5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custDataLst>
                <p:tags r:id="rId51"/>
              </p:custDataLst>
            </p:nvPr>
          </p:nvCxnSpPr>
          <p:spPr>
            <a:xfrm flipH="1">
              <a:off x="304800" y="4471709"/>
              <a:ext cx="58856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>
              <p:custDataLst>
                <p:tags r:id="rId52"/>
              </p:custDataLst>
            </p:nvPr>
          </p:nvCxnSpPr>
          <p:spPr>
            <a:xfrm>
              <a:off x="1647528" y="4471709"/>
              <a:ext cx="94171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49233" y="3429000"/>
              <a:ext cx="1880084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1624" y="6172200"/>
            <a:ext cx="2626297" cy="533400"/>
            <a:chOff x="271624" y="6172200"/>
            <a:chExt cx="2626297" cy="533400"/>
          </a:xfrm>
        </p:grpSpPr>
        <p:sp>
          <p:nvSpPr>
            <p:cNvPr id="75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836664" y="6437771"/>
              <a:ext cx="307975" cy="1444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AutoShape 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21853" y="6134100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7" name="Oval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01291" y="6359525"/>
              <a:ext cx="152400" cy="1524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627103" y="6435726"/>
              <a:ext cx="466175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1624" y="6208485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>
                  <a:latin typeface="+mj-lt"/>
                </a:rPr>
                <a:t>in</a:t>
              </a:r>
            </a:p>
          </p:txBody>
        </p:sp>
        <p:sp>
          <p:nvSpPr>
            <p:cNvPr id="8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89783" y="6190342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sz="2400" dirty="0" smtClean="0">
                  <a:latin typeface="+mj-lt"/>
                </a:rPr>
                <a:t>out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34922" y="5714073"/>
            <a:ext cx="2540635" cy="1183852"/>
            <a:chOff x="3934922" y="5714073"/>
            <a:chExt cx="2540635" cy="1183852"/>
          </a:xfrm>
        </p:grpSpPr>
        <p:sp>
          <p:nvSpPr>
            <p:cNvPr id="63" name="TextBox 62"/>
            <p:cNvSpPr txBox="1"/>
            <p:nvPr/>
          </p:nvSpPr>
          <p:spPr bwMode="auto">
            <a:xfrm>
              <a:off x="5867400" y="6056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 smtClean="0">
                  <a:latin typeface="Calibri" pitchFamily="34" charset="0"/>
                </a:rPr>
                <a:t>out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25272" y="5943599"/>
              <a:ext cx="1062161" cy="7912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Line 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200631" y="5967201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Line 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239188" y="6321474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197348" y="6685869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3934922" y="5714073"/>
              <a:ext cx="329234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 smtClean="0">
                  <a:latin typeface="Calibri" pitchFamily="34" charset="0"/>
                </a:rPr>
                <a:t>a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3962400" y="6019800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 smtClean="0">
                  <a:latin typeface="Calibri" pitchFamily="34" charset="0"/>
                </a:rPr>
                <a:t>d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3962400" y="6400800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>
                  <a:latin typeface="Calibri" pitchFamily="34" charset="0"/>
                </a:rPr>
                <a:t>b</a:t>
              </a:r>
              <a:endParaRPr lang="en-US" sz="2400" dirty="0" smtClean="0">
                <a:latin typeface="Calibri" pitchFamily="34" charset="0"/>
              </a:endParaRPr>
            </a:p>
          </p:txBody>
        </p:sp>
        <p:sp>
          <p:nvSpPr>
            <p:cNvPr id="88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597469" y="6319044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6600" y="3429000"/>
            <a:ext cx="5789757" cy="2362200"/>
            <a:chOff x="3276600" y="3429000"/>
            <a:chExt cx="5789757" cy="2362200"/>
          </a:xfrm>
        </p:grpSpPr>
        <p:sp>
          <p:nvSpPr>
            <p:cNvPr id="3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23900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6882831" y="4419600"/>
              <a:ext cx="443859" cy="158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2181"/>
              <a:ext cx="443858" cy="3796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198068" y="4561784"/>
              <a:ext cx="603251" cy="7937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11895" y="3429000"/>
              <a:ext cx="479344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3291027" y="3693875"/>
              <a:ext cx="329234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 smtClean="0">
                  <a:latin typeface="Calibri" pitchFamily="34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3276600" y="5294075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>
                  <a:latin typeface="Calibri" pitchFamily="34" charset="0"/>
                </a:rPr>
                <a:t>b</a:t>
              </a:r>
              <a:endParaRPr lang="en-US" sz="2400" dirty="0" smtClean="0"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276600" y="4455875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>
                  <a:latin typeface="Calibri" pitchFamily="34" charset="0"/>
                </a:rPr>
                <a:t>d</a:t>
              </a:r>
              <a:endParaRPr lang="en-US" sz="2400" dirty="0" smtClean="0">
                <a:latin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8458200" y="4532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2400" dirty="0" smtClean="0">
                  <a:latin typeface="Calibri" pitchFamily="34" charset="0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1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79992"/>
            <a:ext cx="9296400" cy="5449408"/>
          </a:xfrm>
        </p:spPr>
        <p:txBody>
          <a:bodyPr>
            <a:normAutofit/>
          </a:bodyPr>
          <a:lstStyle/>
          <a:p>
            <a:r>
              <a:rPr lang="en-US" dirty="0" smtClean="0"/>
              <a:t>Most modern devices made of billions of transistors</a:t>
            </a:r>
          </a:p>
          <a:p>
            <a:pPr lvl="1"/>
            <a:r>
              <a:rPr lang="en-US" dirty="0" smtClean="0"/>
              <a:t>You will build a processor in this course!</a:t>
            </a:r>
          </a:p>
          <a:p>
            <a:pPr lvl="1"/>
            <a:r>
              <a:rPr lang="en-US" dirty="0" smtClean="0"/>
              <a:t>Modern transistors made from semiconductor materials</a:t>
            </a:r>
          </a:p>
          <a:p>
            <a:pPr lvl="1"/>
            <a:r>
              <a:rPr lang="en-US" dirty="0" smtClean="0"/>
              <a:t>Transistors used to make logic gates and logic circuits</a:t>
            </a:r>
            <a:endParaRPr lang="en-US" dirty="0"/>
          </a:p>
          <a:p>
            <a:r>
              <a:rPr lang="en-US" dirty="0" smtClean="0"/>
              <a:t>We can now implement any logic circuit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P- </a:t>
            </a:r>
            <a:r>
              <a:rPr lang="en-US" dirty="0" smtClean="0"/>
              <a:t>&amp; </a:t>
            </a:r>
            <a:r>
              <a:rPr lang="en-US" dirty="0"/>
              <a:t>N-transistors to implement </a:t>
            </a:r>
            <a:r>
              <a:rPr lang="en-US" dirty="0" smtClean="0"/>
              <a:t>NAND/NOR gates</a:t>
            </a:r>
          </a:p>
          <a:p>
            <a:pPr lvl="1"/>
            <a:r>
              <a:rPr lang="en-US" dirty="0" smtClean="0"/>
              <a:t>Use NAND </a:t>
            </a:r>
            <a:r>
              <a:rPr lang="en-US" dirty="0"/>
              <a:t>or NOR gates to implement the logic </a:t>
            </a:r>
            <a:r>
              <a:rPr lang="en-US" dirty="0" smtClean="0"/>
              <a:t>circuit</a:t>
            </a:r>
            <a:endParaRPr lang="en-US" dirty="0"/>
          </a:p>
          <a:p>
            <a:pPr lvl="1"/>
            <a:r>
              <a:rPr lang="en-US" i="1" dirty="0" smtClean="0"/>
              <a:t>Efficiently</a:t>
            </a:r>
            <a:r>
              <a:rPr lang="en-US" dirty="0"/>
              <a:t>:</a:t>
            </a:r>
            <a:r>
              <a:rPr lang="en-US" dirty="0" smtClean="0"/>
              <a:t> use K-maps </a:t>
            </a:r>
            <a:r>
              <a:rPr lang="en-US" dirty="0"/>
              <a:t>to find </a:t>
            </a:r>
            <a:r>
              <a:rPr lang="en-US" dirty="0" smtClean="0"/>
              <a:t>required minimal terms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270000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470647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492417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28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270000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970286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336139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77200" y="243840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= OFF</a:t>
            </a:r>
          </a:p>
          <a:p>
            <a:r>
              <a:rPr lang="en-US" dirty="0" smtClean="0"/>
              <a:t>1 = 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62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Basic </a:t>
            </a:r>
            <a:r>
              <a:rPr lang="en-US" sz="3800" dirty="0"/>
              <a:t>Building Blocks: </a:t>
            </a:r>
            <a:r>
              <a:rPr lang="en-US" sz="3800" dirty="0" smtClean="0"/>
              <a:t>Switches to Logic Gates</a:t>
            </a:r>
            <a:endParaRPr lang="en-US" sz="38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799" y="4525962"/>
            <a:ext cx="4648201" cy="2103438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Did you know?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George Boole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Inventor of the idea of logic gates. He was born in Lincoln, England and he was the son of a shoemaker in a low class family. 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pic>
        <p:nvPicPr>
          <p:cNvPr id="33" name="Picture 32"/>
          <p:cNvPicPr/>
          <p:nvPr/>
        </p:nvPicPr>
        <p:blipFill>
          <a:blip r:embed="rId3"/>
          <a:srcRect t="1176"/>
          <a:stretch>
            <a:fillRect/>
          </a:stretch>
        </p:blipFill>
        <p:spPr bwMode="auto">
          <a:xfrm>
            <a:off x="5791200" y="6858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5029200" y="3348335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George Boole,(1815-1864)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5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</a:t>
            </a:r>
            <a:r>
              <a:rPr lang="en-US" dirty="0" smtClean="0"/>
              <a:t>) is the basis of Logic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196" y="1143000"/>
            <a:ext cx="8496300" cy="6019800"/>
          </a:xfrm>
        </p:spPr>
        <p:txBody>
          <a:bodyPr>
            <a:normAutofit fontScale="925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AND</a:t>
            </a:r>
            <a:r>
              <a:rPr lang="en-US" sz="2400" dirty="0">
                <a:solidFill>
                  <a:srgbClr val="0070C0"/>
                </a:solidFill>
              </a:rPr>
              <a:t>, OR, </a:t>
            </a:r>
            <a:r>
              <a:rPr lang="en-US" sz="2400" b="1" dirty="0" smtClean="0">
                <a:solidFill>
                  <a:srgbClr val="0070C0"/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rgbClr val="0070C0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6" y="157058"/>
            <a:ext cx="8229600" cy="1022934"/>
          </a:xfrm>
        </p:spPr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80496" y="25574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528096" y="15668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59871" y="38100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89885"/>
              </p:ext>
            </p:extLst>
          </p:nvPr>
        </p:nvGraphicFramePr>
        <p:xfrm>
          <a:off x="3229896" y="3733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027295"/>
              </p:ext>
            </p:extLst>
          </p:nvPr>
        </p:nvGraphicFramePr>
        <p:xfrm>
          <a:off x="3229896" y="2209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598973"/>
              </p:ext>
            </p:extLst>
          </p:nvPr>
        </p:nvGraphicFramePr>
        <p:xfrm>
          <a:off x="3279109" y="12954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9696" y="3899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29696" y="4280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53496" y="26039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53496" y="29849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3496" y="15240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graphicFrame>
        <p:nvGraphicFramePr>
          <p:cNvPr id="4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187796"/>
              </p:ext>
            </p:extLst>
          </p:nvPr>
        </p:nvGraphicFramePr>
        <p:xfrm>
          <a:off x="7928896" y="3733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10828"/>
              </p:ext>
            </p:extLst>
          </p:nvPr>
        </p:nvGraphicFramePr>
        <p:xfrm>
          <a:off x="7928896" y="22098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49296" y="2557462"/>
            <a:ext cx="1752602" cy="685800"/>
            <a:chOff x="5791200" y="1947862"/>
            <a:chExt cx="1752602" cy="685800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25496" y="3810000"/>
            <a:ext cx="1574800" cy="812800"/>
            <a:chOff x="5867400" y="3200400"/>
            <a:chExt cx="1574800" cy="812800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06296" y="24384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48" name="TextBox 47"/>
          <p:cNvSpPr txBox="1"/>
          <p:nvPr/>
        </p:nvSpPr>
        <p:spPr>
          <a:xfrm>
            <a:off x="4929105" y="35146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989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orn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nell" id="{084102F9-DEB0-3E4A-B9CE-D8D012F05D4D}" vid="{D53BBC66-6C6F-9A4A-89E4-79806009B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Cornell</Template>
  <TotalTime>6316</TotalTime>
  <Words>2833</Words>
  <Application>Microsoft Office PowerPoint</Application>
  <PresentationFormat>On-screen Show (4:3)</PresentationFormat>
  <Paragraphs>1348</Paragraphs>
  <Slides>44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MS PGothic</vt:lpstr>
      <vt:lpstr>Arial</vt:lpstr>
      <vt:lpstr>Arial Unicode MS</vt:lpstr>
      <vt:lpstr>Calibri</vt:lpstr>
      <vt:lpstr>Cambria Math</vt:lpstr>
      <vt:lpstr>Comic Sans MS</vt:lpstr>
      <vt:lpstr>Helvetica</vt:lpstr>
      <vt:lpstr>StarSymbol</vt:lpstr>
      <vt:lpstr>Symbol</vt:lpstr>
      <vt:lpstr>Tahoma</vt:lpstr>
      <vt:lpstr>Times New Roman</vt:lpstr>
      <vt:lpstr>Verdana</vt:lpstr>
      <vt:lpstr>Wingdings</vt:lpstr>
      <vt:lpstr>Cornell</vt:lpstr>
      <vt:lpstr>Gates and Logic: From Transistors to Logic Gates and Logic Circuits</vt:lpstr>
      <vt:lpstr>Goals for Today</vt:lpstr>
      <vt:lpstr>A switch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Takeaway</vt:lpstr>
      <vt:lpstr>Building Functions: Logic Gates</vt:lpstr>
      <vt:lpstr>Goals for Today</vt:lpstr>
      <vt:lpstr>Next Goal</vt:lpstr>
      <vt:lpstr>Logic Gates</vt:lpstr>
      <vt:lpstr>Logic Implementation</vt:lpstr>
      <vt:lpstr>Logic Implementation</vt:lpstr>
      <vt:lpstr>Logic Equations</vt:lpstr>
      <vt:lpstr>Identities</vt:lpstr>
      <vt:lpstr>Identities</vt:lpstr>
      <vt:lpstr>Goals for Today</vt:lpstr>
      <vt:lpstr>Checking Equality w/Truth Tables</vt:lpstr>
      <vt:lpstr>Takeaway</vt:lpstr>
      <vt:lpstr>Goals for Today</vt:lpstr>
      <vt:lpstr>Next Goal</vt:lpstr>
      <vt:lpstr>Karnaugh Maps</vt:lpstr>
      <vt:lpstr>Minimization with Karnaugh maps (1)</vt:lpstr>
      <vt:lpstr>Minimization with Karnaugh maps (2)</vt:lpstr>
      <vt:lpstr>Karnaugh Minimization Tricks (1)</vt:lpstr>
      <vt:lpstr>Karnaugh Minimization Tricks (2)</vt:lpstr>
      <vt:lpstr>Karnaugh Minimization Tricks (3)</vt:lpstr>
      <vt:lpstr>Minimization with K-Maps</vt:lpstr>
      <vt:lpstr>Multiplexer</vt:lpstr>
      <vt:lpstr>Takeaway</vt:lpstr>
      <vt:lpstr>Goals for Today</vt:lpstr>
      <vt:lpstr>Silicon Valley &amp; the Semiconductor Industry</vt:lpstr>
      <vt:lpstr>Transistors 101</vt:lpstr>
      <vt:lpstr>CMOS Notation</vt:lpstr>
      <vt:lpstr>2-Transistor Combination: NOT</vt:lpstr>
      <vt:lpstr>Inverter</vt:lpstr>
      <vt:lpstr>NOR Gate</vt:lpstr>
      <vt:lpstr>Building Functions (Revisited)</vt:lpstr>
      <vt:lpstr>Logic Gates</vt:lpstr>
      <vt:lpstr>Then and Now</vt:lpstr>
      <vt:lpstr>Then and Now</vt:lpstr>
      <vt:lpstr>Big Picture: Abstraction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573</cp:revision>
  <cp:lastPrinted>2016-08-25T14:03:32Z</cp:lastPrinted>
  <dcterms:created xsi:type="dcterms:W3CDTF">2012-11-28T14:27:55Z</dcterms:created>
  <dcterms:modified xsi:type="dcterms:W3CDTF">2018-01-30T12:51:56Z</dcterms:modified>
</cp:coreProperties>
</file>